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7" r:id="rId4"/>
    <p:sldId id="258" r:id="rId5"/>
    <p:sldId id="261" r:id="rId6"/>
    <p:sldId id="259" r:id="rId7"/>
    <p:sldId id="262" r:id="rId8"/>
    <p:sldId id="263" r:id="rId9"/>
    <p:sldId id="264" r:id="rId10"/>
    <p:sldId id="293" r:id="rId11"/>
    <p:sldId id="278" r:id="rId12"/>
    <p:sldId id="279" r:id="rId13"/>
    <p:sldId id="266" r:id="rId14"/>
    <p:sldId id="280" r:id="rId15"/>
    <p:sldId id="268" r:id="rId16"/>
    <p:sldId id="269" r:id="rId17"/>
    <p:sldId id="292" r:id="rId18"/>
    <p:sldId id="271" r:id="rId19"/>
    <p:sldId id="296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7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6T12:00:55.45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5888,'84'-39,"1"4,77-20,183-36,-137 38,402-74,-522 112,359-73,-32 14,-325 51,60-24,-32 9,439-145,-251 52,-223 93,249-118,72-32,-262 120,-4-6,-3-7,87-69,-1-18,177-179,213-170,-601 508,388-313,-232 179,-7-7,-6-7,79-111,-35 41,39-49,-170 191,-3-2,17-39,114-218,7-11,51-45,-164 269,-75 110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E58-C328-4405-B645-19A7F1E417E0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4E40-177E-4C14-A167-C563070BD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8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E58-C328-4405-B645-19A7F1E417E0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4E40-177E-4C14-A167-C563070BD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1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E58-C328-4405-B645-19A7F1E417E0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4E40-177E-4C14-A167-C563070BD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E58-C328-4405-B645-19A7F1E417E0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4E40-177E-4C14-A167-C563070BDA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5244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E58-C328-4405-B645-19A7F1E417E0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4E40-177E-4C14-A167-C563070BD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81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E58-C328-4405-B645-19A7F1E417E0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4E40-177E-4C14-A167-C563070BD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23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E58-C328-4405-B645-19A7F1E417E0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4E40-177E-4C14-A167-C563070BD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46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E58-C328-4405-B645-19A7F1E417E0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4E40-177E-4C14-A167-C563070BD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7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E58-C328-4405-B645-19A7F1E417E0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4E40-177E-4C14-A167-C563070BD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7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E58-C328-4405-B645-19A7F1E417E0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4E40-177E-4C14-A167-C563070BD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4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E58-C328-4405-B645-19A7F1E417E0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4E40-177E-4C14-A167-C563070BD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0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E58-C328-4405-B645-19A7F1E417E0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4E40-177E-4C14-A167-C563070BD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E58-C328-4405-B645-19A7F1E417E0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4E40-177E-4C14-A167-C563070BD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4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E58-C328-4405-B645-19A7F1E417E0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4E40-177E-4C14-A167-C563070BD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7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E58-C328-4405-B645-19A7F1E417E0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4E40-177E-4C14-A167-C563070BD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5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E58-C328-4405-B645-19A7F1E417E0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4E40-177E-4C14-A167-C563070BD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1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E58-C328-4405-B645-19A7F1E417E0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4E40-177E-4C14-A167-C563070BD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1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46E58-C328-4405-B645-19A7F1E417E0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44E40-177E-4C14-A167-C563070BD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49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A7795C-8D88-4117-82F5-48199425A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1395412"/>
            <a:ext cx="10734674" cy="4067175"/>
          </a:xfrm>
        </p:spPr>
        <p:txBody>
          <a:bodyPr>
            <a:normAutofit/>
          </a:bodyPr>
          <a:lstStyle/>
          <a:p>
            <a:r>
              <a:rPr lang="en-US" sz="5200" dirty="0"/>
              <a:t>Predicting optimal time duration to find Best Dating Match</a:t>
            </a:r>
            <a:endParaRPr lang="en-US" sz="1900" dirty="0"/>
          </a:p>
          <a:p>
            <a:endParaRPr lang="en-US" sz="2800" dirty="0"/>
          </a:p>
          <a:p>
            <a:r>
              <a:rPr lang="en-US" dirty="0"/>
              <a:t>Presentation by:</a:t>
            </a:r>
          </a:p>
          <a:p>
            <a:r>
              <a:rPr lang="en-US" sz="2800" dirty="0"/>
              <a:t>Smriiti Singhal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437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512C-5976-4B91-973C-A6958BB44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C1146B-BBBA-4840-A998-1225B4A94B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2318" y="2270886"/>
            <a:ext cx="12017829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get the best final score among all the candidates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candidate_num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impression_score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scipy.stats.norm.rvs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score_avg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the impression score obeys normal distribution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final_score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candidate_base_score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[index] 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impression_score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candidate_final_scores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[index]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final_score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final_score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best_score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best_index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index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best_score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final_score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504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6032-8DD9-4C7B-A78B-9BE55CCF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D7CA0-D040-4E76-8DF0-70652ECB0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effectLst/>
              </a:rPr>
              <a:t>Prob. of user failing to get the best candidate </a:t>
            </a:r>
          </a:p>
          <a:p>
            <a:pPr marL="0" indent="0" algn="ctr">
              <a:buNone/>
            </a:pPr>
            <a:endParaRPr lang="en-US" sz="2800" dirty="0">
              <a:effectLst/>
            </a:endParaRPr>
          </a:p>
          <a:p>
            <a:pPr marL="0" indent="0" algn="ctr">
              <a:buNone/>
            </a:pPr>
            <a:r>
              <a:rPr lang="en-US" sz="3200" dirty="0"/>
              <a:t>Three Scenarios</a:t>
            </a:r>
          </a:p>
        </p:txBody>
      </p:sp>
    </p:spTree>
    <p:extLst>
      <p:ext uri="{BB962C8B-B14F-4D97-AF65-F5344CB8AC3E}">
        <p14:creationId xmlns:p14="http://schemas.microsoft.com/office/powerpoint/2010/main" val="405346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2B3B-8E67-48C3-AEB0-12B68F62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F4D51-C277-48FB-B843-8842AC8DF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FFFF00"/>
                </a:solidFill>
              </a:rPr>
              <a:t>Probability of refusal before meeting – </a:t>
            </a:r>
            <a:r>
              <a:rPr lang="en-US" sz="2400" b="1" dirty="0"/>
              <a:t>constant value.</a:t>
            </a:r>
          </a:p>
          <a:p>
            <a:pPr marL="457200" indent="-457200"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7517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B8B3-61F4-4EBE-BD13-1DF2447D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19799-6288-432B-8765-A4FB98BC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2. Probability of person chosen by someone else-  </a:t>
            </a:r>
            <a:r>
              <a:rPr lang="en-US" b="1" dirty="0"/>
              <a:t>obeys linear pattern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If candidate has good matches with other people</a:t>
            </a:r>
          </a:p>
          <a:p>
            <a:pPr marL="0" indent="0">
              <a:buNone/>
            </a:pPr>
            <a:r>
              <a:rPr lang="en-US" sz="2400" b="1" dirty="0"/>
              <a:t>            probability further increases</a:t>
            </a:r>
            <a:endParaRPr lang="en-US" sz="2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2EAC40-D7B2-4507-9852-F2A1A8EAD316}"/>
              </a:ext>
            </a:extLst>
          </p:cNvPr>
          <p:cNvCxnSpPr>
            <a:cxnSpLocks/>
          </p:cNvCxnSpPr>
          <p:nvPr/>
        </p:nvCxnSpPr>
        <p:spPr>
          <a:xfrm flipV="1">
            <a:off x="8694590" y="5951254"/>
            <a:ext cx="3249227" cy="49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7FEEFA-1059-447D-A159-D2555D1B28FB}"/>
              </a:ext>
            </a:extLst>
          </p:cNvPr>
          <p:cNvCxnSpPr>
            <a:cxnSpLocks/>
          </p:cNvCxnSpPr>
          <p:nvPr/>
        </p:nvCxnSpPr>
        <p:spPr>
          <a:xfrm flipV="1">
            <a:off x="8694590" y="3258105"/>
            <a:ext cx="0" cy="2787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D12971-6942-4D00-AB4C-869B7C139B03}"/>
              </a:ext>
            </a:extLst>
          </p:cNvPr>
          <p:cNvCxnSpPr>
            <a:cxnSpLocks/>
          </p:cNvCxnSpPr>
          <p:nvPr/>
        </p:nvCxnSpPr>
        <p:spPr>
          <a:xfrm flipV="1">
            <a:off x="8694589" y="3985242"/>
            <a:ext cx="2290439" cy="2015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A2168CD-4776-4C5C-A6AB-AE33D0361188}"/>
              </a:ext>
            </a:extLst>
          </p:cNvPr>
          <p:cNvSpPr txBox="1"/>
          <p:nvPr/>
        </p:nvSpPr>
        <p:spPr>
          <a:xfrm>
            <a:off x="9587883" y="6045693"/>
            <a:ext cx="251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lapsed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D6A2E7-5992-4FB7-B7C9-BC2BB1F73E0A}"/>
              </a:ext>
            </a:extLst>
          </p:cNvPr>
          <p:cNvSpPr txBox="1"/>
          <p:nvPr/>
        </p:nvSpPr>
        <p:spPr>
          <a:xfrm rot="16200000">
            <a:off x="7129237" y="4240128"/>
            <a:ext cx="256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 (chosen)</a:t>
            </a:r>
          </a:p>
        </p:txBody>
      </p:sp>
    </p:spTree>
    <p:extLst>
      <p:ext uri="{BB962C8B-B14F-4D97-AF65-F5344CB8AC3E}">
        <p14:creationId xmlns:p14="http://schemas.microsoft.com/office/powerpoint/2010/main" val="159749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6E5D789-5975-492D-AF98-81F9F4708E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1826" y="1024660"/>
            <a:ext cx="10353761" cy="461664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person_score = []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(candidates_list)):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score_sum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score_count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(candidates_list)):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== j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candidates_list[i][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'gender'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].lower() == candidates_list[j][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'gender'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].lower():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score_count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score_sum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.get_base_score(candidates_list[i]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candidates_list[j])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person_score.append(score_sum / score_count)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total_avg_score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(person_score) /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(person_score)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(person_score)):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person_score[i] &gt;= total_avg_score: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candidates_list[i][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'is_competitive'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candidates_list[i][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'is_competitive'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candidates_list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068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B8B3-61F4-4EBE-BD13-1DF2447D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19799-6288-432B-8765-A4FB98BC0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96064"/>
            <a:ext cx="10778095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3. Probability of rejecting </a:t>
            </a:r>
            <a:r>
              <a:rPr lang="en-US" sz="2400" b="1" dirty="0" err="1">
                <a:solidFill>
                  <a:srgbClr val="FFFF00"/>
                </a:solidFill>
              </a:rPr>
              <a:t>bcuz</a:t>
            </a:r>
            <a:r>
              <a:rPr lang="en-US" sz="2400" b="1" dirty="0">
                <a:solidFill>
                  <a:srgbClr val="FFFF00"/>
                </a:solidFill>
              </a:rPr>
              <a:t> tired of waiting/loose interest-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                                                                                               </a:t>
            </a:r>
            <a:r>
              <a:rPr lang="en-US" b="1" dirty="0"/>
              <a:t>obeys exponential  pattern</a:t>
            </a:r>
          </a:p>
          <a:p>
            <a:pPr marL="0" indent="0">
              <a:buNone/>
            </a:pPr>
            <a:r>
              <a:rPr lang="en-US" sz="2400" b="1" dirty="0"/>
              <a:t>                           </a:t>
            </a:r>
            <a:endParaRPr lang="en-US" sz="2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2EAC40-D7B2-4507-9852-F2A1A8EAD316}"/>
              </a:ext>
            </a:extLst>
          </p:cNvPr>
          <p:cNvCxnSpPr>
            <a:cxnSpLocks/>
          </p:cNvCxnSpPr>
          <p:nvPr/>
        </p:nvCxnSpPr>
        <p:spPr>
          <a:xfrm flipV="1">
            <a:off x="8693926" y="6241906"/>
            <a:ext cx="3249227" cy="49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7FEEFA-1059-447D-A159-D2555D1B28FB}"/>
              </a:ext>
            </a:extLst>
          </p:cNvPr>
          <p:cNvCxnSpPr>
            <a:cxnSpLocks/>
          </p:cNvCxnSpPr>
          <p:nvPr/>
        </p:nvCxnSpPr>
        <p:spPr>
          <a:xfrm flipV="1">
            <a:off x="8711047" y="3503539"/>
            <a:ext cx="0" cy="2787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A2168CD-4776-4C5C-A6AB-AE33D0361188}"/>
              </a:ext>
            </a:extLst>
          </p:cNvPr>
          <p:cNvSpPr txBox="1"/>
          <p:nvPr/>
        </p:nvSpPr>
        <p:spPr>
          <a:xfrm>
            <a:off x="9263486" y="6291127"/>
            <a:ext cx="251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lapsed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D6A2E7-5992-4FB7-B7C9-BC2BB1F73E0A}"/>
              </a:ext>
            </a:extLst>
          </p:cNvPr>
          <p:cNvSpPr txBox="1"/>
          <p:nvPr/>
        </p:nvSpPr>
        <p:spPr>
          <a:xfrm rot="16200000">
            <a:off x="7171832" y="4735255"/>
            <a:ext cx="256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 (tired of waiting)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152163F-2BA1-46E3-BFC6-252B7F06E0BB}"/>
                  </a:ext>
                </a:extLst>
              </p14:cNvPr>
              <p14:cNvContentPartPr/>
              <p14:nvPr/>
            </p14:nvContentPartPr>
            <p14:xfrm>
              <a:off x="8728169" y="4171718"/>
              <a:ext cx="3189600" cy="21196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152163F-2BA1-46E3-BFC6-252B7F06E0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10169" y="4153718"/>
                <a:ext cx="3225240" cy="21553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F9C6EE03-52DB-4332-94BD-F0DDE347B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96" y="3771608"/>
            <a:ext cx="7910193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math.exp(stop_time) / math.exp(candidate_num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924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6065F-B668-49BF-A484-8B2ADA647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86" y="2096064"/>
            <a:ext cx="11987814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failure_prob</a:t>
            </a:r>
            <a:r>
              <a:rPr lang="en-US" alt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     </a:t>
            </a:r>
            <a:r>
              <a:rPr lang="en-US" dirty="0">
                <a:effectLst/>
              </a:rPr>
              <a:t>Prob(refuse before meet) </a:t>
            </a:r>
            <a:endParaRPr lang="en-US" alt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+ </a:t>
            </a:r>
          </a:p>
          <a:p>
            <a:pPr marL="0" indent="0">
              <a:buNone/>
            </a:pPr>
            <a:r>
              <a:rPr lang="en-US" alt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dirty="0">
                <a:effectLst/>
              </a:rPr>
              <a:t>Prob(chosen by someone else)</a:t>
            </a:r>
            <a:endParaRPr lang="en-US" alt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+ </a:t>
            </a:r>
          </a:p>
          <a:p>
            <a:pPr marL="0" indent="0">
              <a:buNone/>
            </a:pPr>
            <a:r>
              <a:rPr lang="en-US" alt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dirty="0">
                <a:effectLst/>
              </a:rPr>
              <a:t>Prob(looses interest / tired of waiting)</a:t>
            </a:r>
            <a:endParaRPr lang="en-US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EC444FA-18D9-45B2-8BBE-6B2FC07F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23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C230-6697-4F31-967D-E134D5CC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9B2E17-A5AD-4B67-B7B8-493ADCAD2D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090" y="2476603"/>
            <a:ext cx="12045820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failure_prob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*top_candidates_list[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current_best_index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'is_competitive'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])*stop_time/ candidate_num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math.exp(stop_time) / math.exp(candidate_num)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362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C2752-B033-4CE3-BE3F-E8A48621B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0629" y="609599"/>
            <a:ext cx="12120466" cy="4522237"/>
          </a:xfrm>
        </p:spPr>
        <p:txBody>
          <a:bodyPr>
            <a:normAutofit/>
          </a:bodyPr>
          <a:lstStyle/>
          <a:p>
            <a:r>
              <a:rPr lang="en-US" sz="4000" u="sng" cap="none" dirty="0"/>
              <a:t>Monte Carlo Simulation</a:t>
            </a:r>
            <a:br>
              <a:rPr lang="en-US" cap="none" dirty="0"/>
            </a:br>
            <a:br>
              <a:rPr lang="en-US" sz="2000" cap="none" dirty="0"/>
            </a:br>
            <a:r>
              <a:rPr lang="en-US" sz="2000" cap="none" dirty="0"/>
              <a:t>         Model the probability of different outcomes in a process that cannot be easily          	 predicted due to the presence of random variables. </a:t>
            </a:r>
            <a:br>
              <a:rPr lang="en-US" cap="none" dirty="0"/>
            </a:br>
            <a:br>
              <a:rPr lang="en-US" cap="none" dirty="0"/>
            </a:br>
            <a:br>
              <a:rPr lang="en-US" cap="none" dirty="0"/>
            </a:br>
            <a:r>
              <a:rPr lang="en-US" sz="2700" cap="none" dirty="0"/>
              <a:t>Simulating  the code 10,000 times 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466973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603F-178B-4D62-B781-CEC7617A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765839"/>
            <a:ext cx="10353761" cy="1326321"/>
          </a:xfrm>
        </p:spPr>
        <p:txBody>
          <a:bodyPr>
            <a:normAutofit/>
          </a:bodyPr>
          <a:lstStyle/>
          <a:p>
            <a:r>
              <a:rPr lang="en-US" sz="8000" dirty="0"/>
              <a:t>USER 1</a:t>
            </a:r>
          </a:p>
        </p:txBody>
      </p:sp>
    </p:spTree>
    <p:extLst>
      <p:ext uri="{BB962C8B-B14F-4D97-AF65-F5344CB8AC3E}">
        <p14:creationId xmlns:p14="http://schemas.microsoft.com/office/powerpoint/2010/main" val="221818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6090-876C-4746-BA65-C9EDBAF33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63984"/>
            <a:ext cx="10353761" cy="1571937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461DD-5C45-4CC1-BC2F-705934DCA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6" y="1457325"/>
            <a:ext cx="11150354" cy="519205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Online Dating Website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Recommends- a list of potential best matches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First meeting in real life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Predict the </a:t>
            </a:r>
            <a:r>
              <a:rPr lang="en-US" sz="2400" b="1" dirty="0"/>
              <a:t>best time </a:t>
            </a:r>
            <a:r>
              <a:rPr lang="en-US" dirty="0"/>
              <a:t>to make choice- to have highest probability to find the best matched person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9" name="Graphic 8" descr="Line Arrow: Straight">
            <a:extLst>
              <a:ext uri="{FF2B5EF4-FFF2-40B4-BE49-F238E27FC236}">
                <a16:creationId xmlns:a16="http://schemas.microsoft.com/office/drawing/2014/main" id="{7AEC3B11-7ADE-4AC4-B69E-99EF7E743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788256" y="5172075"/>
            <a:ext cx="457200" cy="914400"/>
          </a:xfrm>
          <a:prstGeom prst="rect">
            <a:avLst/>
          </a:prstGeom>
        </p:spPr>
      </p:pic>
      <p:pic>
        <p:nvPicPr>
          <p:cNvPr id="12" name="Graphic 11" descr="Line Arrow: Straight">
            <a:extLst>
              <a:ext uri="{FF2B5EF4-FFF2-40B4-BE49-F238E27FC236}">
                <a16:creationId xmlns:a16="http://schemas.microsoft.com/office/drawing/2014/main" id="{9DC10CFF-20D3-4BE5-AE6E-41490A48E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788256" y="3819525"/>
            <a:ext cx="457200" cy="914400"/>
          </a:xfrm>
          <a:prstGeom prst="rect">
            <a:avLst/>
          </a:prstGeom>
        </p:spPr>
      </p:pic>
      <p:pic>
        <p:nvPicPr>
          <p:cNvPr id="13" name="Graphic 12" descr="Line Arrow: Straight">
            <a:extLst>
              <a:ext uri="{FF2B5EF4-FFF2-40B4-BE49-F238E27FC236}">
                <a16:creationId xmlns:a16="http://schemas.microsoft.com/office/drawing/2014/main" id="{D84BBEB2-391C-4926-B50E-380F6D3F7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698141" y="2306222"/>
            <a:ext cx="457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3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85F0-A1DD-4EED-BAE6-3E12C0C6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DC9FE6-C101-43E1-B11E-2E195ABFA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1"/>
          <a:stretch/>
        </p:blipFill>
        <p:spPr>
          <a:xfrm>
            <a:off x="289249" y="709831"/>
            <a:ext cx="11640514" cy="543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88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4E13-E458-44C4-A792-BCCB21DF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FD26FE-04A9-4EAC-A8AD-F83A70DE3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88527"/>
            <a:ext cx="12090827" cy="608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076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BF48-B55E-4A43-9251-B476AFFC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052EB-46D3-4D5E-9F40-ACC6B66EE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5E30B8-2D60-45D2-B78A-D23717088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0" y="345051"/>
            <a:ext cx="11991160" cy="580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49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AF7DE-837A-44FB-A763-5EF5364E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6E322-C6C2-4E27-B1DF-1BA75C69E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5794F-F2C6-4EA1-B976-1EC933950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2" y="364945"/>
            <a:ext cx="12024016" cy="612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18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603F-178B-4D62-B781-CEC7617A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2765839"/>
            <a:ext cx="10353761" cy="1326321"/>
          </a:xfrm>
        </p:spPr>
        <p:txBody>
          <a:bodyPr>
            <a:normAutofit/>
          </a:bodyPr>
          <a:lstStyle/>
          <a:p>
            <a:r>
              <a:rPr lang="en-US" sz="8000" dirty="0"/>
              <a:t>USER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9444C-E56E-47BE-8D0B-9800902A9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37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B12D-1D0D-4788-9B1F-472ADE1B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7B2A7-EB30-4C3E-BDEE-EF122B179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E4EF14-AA06-46F1-A1B1-DF2B6B9C97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6"/>
          <a:stretch/>
        </p:blipFill>
        <p:spPr>
          <a:xfrm>
            <a:off x="141074" y="476557"/>
            <a:ext cx="11982100" cy="596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44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AA993-5154-474C-BEE2-4B08324A4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993C8-0E91-4895-AB36-60C9E0B6D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A7774-3AA0-4703-A8AD-CB9AB2537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15" y="512814"/>
            <a:ext cx="11954169" cy="573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9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B209-B35A-4975-9C3D-62BD2328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44BB5-A0FD-42BE-B3F2-24F15FB40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98C457-B80F-4F22-BE64-F3EE44526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13" y="293431"/>
            <a:ext cx="11940373" cy="595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92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2A5C-9AB3-4DDB-BF83-5038552F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BC165-EA74-4A88-AB56-7842E4218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00CA2A-7305-4C50-A587-98D8C0242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324"/>
            <a:ext cx="12137827" cy="600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27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1C86-B0D4-4F2F-BB57-93180CF09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860" y="2242457"/>
            <a:ext cx="10353761" cy="1326321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My Contribution</a:t>
            </a:r>
            <a:br>
              <a:rPr lang="en-US" sz="4400" dirty="0"/>
            </a:br>
            <a:br>
              <a:rPr lang="en-US" sz="4400" dirty="0"/>
            </a:br>
            <a:r>
              <a:rPr lang="en-US" sz="2200" b="0" dirty="0"/>
              <a:t>Project idea</a:t>
            </a:r>
            <a:br>
              <a:rPr lang="en-US" sz="2200" b="0" dirty="0"/>
            </a:br>
            <a:br>
              <a:rPr lang="en-US" sz="2200" b="0" dirty="0"/>
            </a:br>
            <a:r>
              <a:rPr lang="en-US" sz="2200" b="0" dirty="0"/>
              <a:t>User Input</a:t>
            </a:r>
            <a:br>
              <a:rPr lang="en-US" sz="2200" b="0" dirty="0"/>
            </a:br>
            <a:br>
              <a:rPr lang="en-US" sz="2200" b="0" dirty="0"/>
            </a:br>
            <a:r>
              <a:rPr lang="en-US" sz="2200" b="0" dirty="0"/>
              <a:t>Base score</a:t>
            </a:r>
            <a:br>
              <a:rPr lang="en-US" sz="2200" b="0" dirty="0"/>
            </a:br>
            <a:br>
              <a:rPr lang="en-US" sz="2200" b="0" dirty="0"/>
            </a:br>
            <a:r>
              <a:rPr lang="en-US" sz="2200" b="0" dirty="0"/>
              <a:t>Matched person is competitive or not</a:t>
            </a:r>
            <a:br>
              <a:rPr lang="en-US" sz="2200" b="0" dirty="0"/>
            </a:br>
            <a:br>
              <a:rPr lang="en-US" sz="2200" b="0" dirty="0"/>
            </a:br>
            <a:r>
              <a:rPr lang="en-US" sz="2200" b="0" dirty="0"/>
              <a:t>Prob of loosing interest</a:t>
            </a:r>
            <a:br>
              <a:rPr lang="en-US" sz="2200" b="0" dirty="0"/>
            </a:br>
            <a:br>
              <a:rPr lang="en-US" sz="2200" b="0" dirty="0"/>
            </a:br>
            <a:r>
              <a:rPr lang="en-US" sz="2200" b="0" dirty="0"/>
              <a:t>Testing</a:t>
            </a:r>
            <a:endParaRPr lang="en-US" sz="4400" b="0" dirty="0"/>
          </a:p>
        </p:txBody>
      </p:sp>
    </p:spTree>
    <p:extLst>
      <p:ext uri="{BB962C8B-B14F-4D97-AF65-F5344CB8AC3E}">
        <p14:creationId xmlns:p14="http://schemas.microsoft.com/office/powerpoint/2010/main" val="196398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E09EE-82B2-49E9-BE6E-C1079D3CA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507" y="967666"/>
            <a:ext cx="9998050" cy="482353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8000" dirty="0"/>
              <a:t>   </a:t>
            </a:r>
            <a:r>
              <a:rPr lang="en-US" sz="6600" dirty="0"/>
              <a:t>Why ?</a:t>
            </a:r>
            <a:endParaRPr lang="en-US" sz="5400" dirty="0"/>
          </a:p>
          <a:p>
            <a:pPr marL="0" indent="0">
              <a:buNone/>
            </a:pPr>
            <a:r>
              <a:rPr lang="en-US" sz="3600" u="sng" dirty="0" err="1"/>
              <a:t>Convential</a:t>
            </a:r>
            <a:r>
              <a:rPr lang="en-US" sz="3600" u="sng" dirty="0"/>
              <a:t> way</a:t>
            </a:r>
            <a:r>
              <a:rPr lang="en-US" sz="3600" dirty="0"/>
              <a:t> :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Time Consuming</a:t>
            </a:r>
          </a:p>
          <a:p>
            <a:r>
              <a:rPr lang="en-US" sz="2800" dirty="0"/>
              <a:t>Inefficient</a:t>
            </a:r>
          </a:p>
          <a:p>
            <a:r>
              <a:rPr lang="en-US" sz="2800" dirty="0"/>
              <a:t>Low success rate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264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D983-FE76-4B68-BEDA-37B59408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4097-CF92-4629-A9A6-4736799B8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BFC09-41C9-4E08-B886-33282C582186}"/>
              </a:ext>
            </a:extLst>
          </p:cNvPr>
          <p:cNvSpPr/>
          <p:nvPr/>
        </p:nvSpPr>
        <p:spPr>
          <a:xfrm rot="21215048">
            <a:off x="3189801" y="3013502"/>
            <a:ext cx="63475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          </a:t>
            </a:r>
            <a:r>
              <a:rPr lang="en-US" sz="4800" dirty="0"/>
              <a:t>Thank you…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6673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rrow: Clockwise curve">
            <a:extLst>
              <a:ext uri="{FF2B5EF4-FFF2-40B4-BE49-F238E27FC236}">
                <a16:creationId xmlns:a16="http://schemas.microsoft.com/office/drawing/2014/main" id="{D3A4F1D2-0599-4507-925E-5BC4FDB49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899509">
            <a:off x="5736453" y="1727208"/>
            <a:ext cx="914400" cy="219741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408D589-47AF-45E3-A033-F34EE79208BF}"/>
              </a:ext>
            </a:extLst>
          </p:cNvPr>
          <p:cNvSpPr/>
          <p:nvPr/>
        </p:nvSpPr>
        <p:spPr>
          <a:xfrm>
            <a:off x="781294" y="1059972"/>
            <a:ext cx="3169269" cy="143465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A030D5-164D-4E5E-B37E-F1A48352BED6}"/>
              </a:ext>
            </a:extLst>
          </p:cNvPr>
          <p:cNvSpPr/>
          <p:nvPr/>
        </p:nvSpPr>
        <p:spPr>
          <a:xfrm>
            <a:off x="1127465" y="2708208"/>
            <a:ext cx="3089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         Input fields </a:t>
            </a:r>
          </a:p>
          <a:p>
            <a:r>
              <a:rPr lang="en-US" b="1" dirty="0"/>
              <a:t>Input user information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0F6560-14CD-45B5-B2E8-8AD124BA3CD0}"/>
              </a:ext>
            </a:extLst>
          </p:cNvPr>
          <p:cNvSpPr/>
          <p:nvPr/>
        </p:nvSpPr>
        <p:spPr>
          <a:xfrm>
            <a:off x="7975105" y="3448405"/>
            <a:ext cx="2620701" cy="115115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Database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94D883-A1E7-47CD-8092-18D1E619A6B6}"/>
              </a:ext>
            </a:extLst>
          </p:cNvPr>
          <p:cNvSpPr/>
          <p:nvPr/>
        </p:nvSpPr>
        <p:spPr>
          <a:xfrm>
            <a:off x="8257591" y="4787062"/>
            <a:ext cx="3398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   ~ 200 people dataset</a:t>
            </a:r>
          </a:p>
        </p:txBody>
      </p:sp>
    </p:spTree>
    <p:extLst>
      <p:ext uri="{BB962C8B-B14F-4D97-AF65-F5344CB8AC3E}">
        <p14:creationId xmlns:p14="http://schemas.microsoft.com/office/powerpoint/2010/main" val="122788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9195-2C0B-4095-90DE-E268280FB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66330"/>
            <a:ext cx="10353761" cy="1669591"/>
          </a:xfrm>
        </p:spPr>
        <p:txBody>
          <a:bodyPr/>
          <a:lstStyle/>
          <a:p>
            <a:r>
              <a:rPr lang="en-US" dirty="0"/>
              <a:t>User Information</a:t>
            </a:r>
            <a:br>
              <a:rPr lang="en-US" cap="none" dirty="0"/>
            </a:br>
            <a:br>
              <a:rPr lang="en-US" cap="none" dirty="0"/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C2D0B-8291-4CF1-9E86-F1EE47770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9028" y="1940179"/>
            <a:ext cx="5106004" cy="4230211"/>
          </a:xfrm>
        </p:spPr>
        <p:txBody>
          <a:bodyPr>
            <a:normAutofit/>
          </a:bodyPr>
          <a:lstStyle/>
          <a:p>
            <a:r>
              <a:rPr lang="en-US" dirty="0"/>
              <a:t>First Name</a:t>
            </a:r>
          </a:p>
          <a:p>
            <a:r>
              <a:rPr lang="en-US" dirty="0"/>
              <a:t>Last Name</a:t>
            </a:r>
          </a:p>
          <a:p>
            <a:r>
              <a:rPr lang="en-US" dirty="0"/>
              <a:t>Gender- Male, Female, other</a:t>
            </a:r>
          </a:p>
          <a:p>
            <a:r>
              <a:rPr lang="en-US" dirty="0"/>
              <a:t>Gender you are looking for</a:t>
            </a:r>
          </a:p>
          <a:p>
            <a:r>
              <a:rPr lang="en-US" dirty="0"/>
              <a:t>Age-</a:t>
            </a:r>
          </a:p>
          <a:p>
            <a:r>
              <a:rPr lang="en-US" dirty="0"/>
              <a:t>Country</a:t>
            </a:r>
          </a:p>
          <a:p>
            <a:r>
              <a:rPr lang="en-US" dirty="0"/>
              <a:t>City</a:t>
            </a:r>
          </a:p>
          <a:p>
            <a:r>
              <a:rPr lang="en-US" dirty="0"/>
              <a:t>Nationality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EE1FD-B00D-42F3-A7FF-F45107D5F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402" y="1791479"/>
            <a:ext cx="5919071" cy="4298604"/>
          </a:xfrm>
        </p:spPr>
        <p:txBody>
          <a:bodyPr>
            <a:normAutofit/>
          </a:bodyPr>
          <a:lstStyle/>
          <a:p>
            <a:r>
              <a:rPr lang="en-US" dirty="0"/>
              <a:t>Personality- Introvert, extrovert, ambivert</a:t>
            </a:r>
          </a:p>
          <a:p>
            <a:r>
              <a:rPr lang="en-US" dirty="0"/>
              <a:t>Partner’s Personality type</a:t>
            </a:r>
          </a:p>
          <a:p>
            <a:pPr>
              <a:lnSpc>
                <a:spcPct val="100000"/>
              </a:lnSpc>
            </a:pPr>
            <a:r>
              <a:rPr lang="en-US" dirty="0"/>
              <a:t>Interests -    travelling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              adventures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               partying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               sports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               pets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               music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               programming…</a:t>
            </a:r>
          </a:p>
        </p:txBody>
      </p:sp>
    </p:spTree>
    <p:extLst>
      <p:ext uri="{BB962C8B-B14F-4D97-AF65-F5344CB8AC3E}">
        <p14:creationId xmlns:p14="http://schemas.microsoft.com/office/powerpoint/2010/main" val="3362767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A76F-297C-42DC-8011-C1770344F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7" y="612561"/>
            <a:ext cx="10564427" cy="3688852"/>
          </a:xfrm>
        </p:spPr>
        <p:txBody>
          <a:bodyPr>
            <a:normAutofit/>
          </a:bodyPr>
          <a:lstStyle/>
          <a:p>
            <a:pPr algn="l"/>
            <a:r>
              <a:rPr lang="en-US" sz="2800" cap="none" dirty="0"/>
              <a:t>         Tell us your 3 highest priority parameters.</a:t>
            </a:r>
            <a:br>
              <a:rPr lang="en-US" sz="2800" cap="none" dirty="0"/>
            </a:br>
            <a:br>
              <a:rPr lang="en-US" sz="2800" cap="none" dirty="0"/>
            </a:br>
            <a:br>
              <a:rPr lang="en-US" sz="2800" cap="none" dirty="0"/>
            </a:br>
            <a:r>
              <a:rPr lang="en-US" sz="2800" cap="none" dirty="0"/>
              <a:t>                        The number of matches</a:t>
            </a:r>
            <a:br>
              <a:rPr lang="en-US" sz="2800" cap="none" dirty="0"/>
            </a:br>
            <a:br>
              <a:rPr lang="en-US" sz="2800" cap="none" dirty="0"/>
            </a:br>
            <a:br>
              <a:rPr lang="en-US" sz="2800" cap="none" dirty="0"/>
            </a:br>
            <a:r>
              <a:rPr lang="en-US" sz="2800" cap="none" dirty="0"/>
              <a:t>  Meeting order- random or highest to lowest base score</a:t>
            </a:r>
            <a:endParaRPr lang="en-US" sz="2800" dirty="0"/>
          </a:p>
        </p:txBody>
      </p:sp>
      <p:pic>
        <p:nvPicPr>
          <p:cNvPr id="4" name="Graphic 3" descr="Arrow: Straight">
            <a:extLst>
              <a:ext uri="{FF2B5EF4-FFF2-40B4-BE49-F238E27FC236}">
                <a16:creationId xmlns:a16="http://schemas.microsoft.com/office/drawing/2014/main" id="{68D3E37F-3108-402D-AE37-1BE35289B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550988" y="4232568"/>
            <a:ext cx="1090024" cy="10229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E9190C-6630-42A7-8E5D-5D79F10BBAD2}"/>
              </a:ext>
            </a:extLst>
          </p:cNvPr>
          <p:cNvSpPr txBox="1"/>
          <p:nvPr/>
        </p:nvSpPr>
        <p:spPr>
          <a:xfrm>
            <a:off x="-16804" y="5766319"/>
            <a:ext cx="10901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              </a:t>
            </a:r>
            <a:r>
              <a:rPr lang="en-US" sz="3200" dirty="0"/>
              <a:t>Look in the database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4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C03A-3DE7-4A43-AEF9-598AEA45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cap="none" dirty="0">
                <a:effectLst/>
              </a:rPr>
              <a:t>Give an individual </a:t>
            </a:r>
            <a:r>
              <a:rPr lang="en-US" sz="3200" cap="none" dirty="0" err="1">
                <a:effectLst/>
              </a:rPr>
              <a:t>Base_Score</a:t>
            </a:r>
            <a:r>
              <a:rPr lang="en-US" sz="3200" cap="none" dirty="0">
                <a:effectLst/>
              </a:rPr>
              <a:t> </a:t>
            </a:r>
            <a:r>
              <a:rPr lang="en-US" sz="2400" cap="none" dirty="0">
                <a:effectLst/>
              </a:rPr>
              <a:t>to each person 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082F3-4881-41E9-972C-2FF16E789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38131"/>
            <a:ext cx="10353762" cy="4254759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>
                <a:effectLst/>
              </a:rPr>
              <a:t>If a preference match – </a:t>
            </a:r>
            <a:r>
              <a:rPr lang="en-US" sz="2600" u="sng" dirty="0">
                <a:effectLst/>
              </a:rPr>
              <a:t>add </a:t>
            </a:r>
            <a:r>
              <a:rPr lang="en-US" dirty="0">
                <a:effectLst/>
              </a:rPr>
              <a:t>to the score.</a:t>
            </a:r>
          </a:p>
          <a:p>
            <a:pPr lvl="0"/>
            <a:r>
              <a:rPr lang="en-US" dirty="0">
                <a:effectLst/>
              </a:rPr>
              <a:t>If a preference match which is among one of the highest priority fields – </a:t>
            </a:r>
            <a:r>
              <a:rPr lang="en-US" sz="2100" dirty="0">
                <a:effectLst/>
              </a:rPr>
              <a:t>add </a:t>
            </a:r>
            <a:r>
              <a:rPr lang="en-US" sz="2600" u="sng" dirty="0">
                <a:effectLst/>
              </a:rPr>
              <a:t>more</a:t>
            </a:r>
            <a:r>
              <a:rPr lang="en-US" sz="2600" dirty="0">
                <a:effectLst/>
              </a:rPr>
              <a:t>  	 </a:t>
            </a:r>
            <a:r>
              <a:rPr lang="en-US" sz="2600" u="sng" dirty="0">
                <a:effectLst/>
              </a:rPr>
              <a:t>        </a:t>
            </a:r>
            <a:r>
              <a:rPr lang="en-US" sz="2600" dirty="0">
                <a:effectLst/>
              </a:rPr>
              <a:t>							           </a:t>
            </a:r>
            <a:r>
              <a:rPr lang="en-US" sz="2600" u="sng" dirty="0">
                <a:effectLst/>
              </a:rPr>
              <a:t>weightage </a:t>
            </a:r>
            <a:r>
              <a:rPr lang="en-US" sz="2100" dirty="0">
                <a:effectLst/>
              </a:rPr>
              <a:t>to the </a:t>
            </a:r>
            <a:r>
              <a:rPr lang="en-US" dirty="0">
                <a:effectLst/>
              </a:rPr>
              <a:t>score.</a:t>
            </a:r>
          </a:p>
          <a:p>
            <a:pPr marL="0" lvl="0" indent="0">
              <a:buNone/>
            </a:pPr>
            <a:endParaRPr lang="en-US" dirty="0">
              <a:effectLst/>
            </a:endParaRPr>
          </a:p>
          <a:p>
            <a:pPr lvl="0"/>
            <a:endParaRPr lang="en-US" dirty="0">
              <a:effectLst/>
            </a:endParaRPr>
          </a:p>
          <a:p>
            <a:pPr lvl="0"/>
            <a:endParaRPr lang="en-US" dirty="0">
              <a:effectLst/>
            </a:endParaRPr>
          </a:p>
          <a:p>
            <a:pPr lvl="0"/>
            <a:endParaRPr lang="en-US" dirty="0">
              <a:effectLst/>
            </a:endParaRPr>
          </a:p>
          <a:p>
            <a:pPr marL="0" lvl="0" indent="0" algn="ctr">
              <a:buNone/>
            </a:pPr>
            <a:r>
              <a:rPr lang="en-US" sz="2800" dirty="0"/>
              <a:t>Give top 15 potential best matches</a:t>
            </a:r>
            <a:r>
              <a:rPr lang="en-US" sz="2800" dirty="0">
                <a:effectLst/>
              </a:rPr>
              <a:t> – based on </a:t>
            </a:r>
            <a:r>
              <a:rPr lang="en-US" sz="2800" dirty="0" err="1">
                <a:effectLst/>
              </a:rPr>
              <a:t>Base_Score</a:t>
            </a:r>
            <a:endParaRPr lang="en-US" sz="2800" dirty="0">
              <a:effectLst/>
            </a:endParaRPr>
          </a:p>
          <a:p>
            <a:endParaRPr lang="en-US" dirty="0"/>
          </a:p>
        </p:txBody>
      </p:sp>
      <p:pic>
        <p:nvPicPr>
          <p:cNvPr id="4" name="Graphic 3" descr="Arrow: Straight">
            <a:extLst>
              <a:ext uri="{FF2B5EF4-FFF2-40B4-BE49-F238E27FC236}">
                <a16:creationId xmlns:a16="http://schemas.microsoft.com/office/drawing/2014/main" id="{21E378FC-0CD5-4C0D-9DB7-88A28AF04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583093" y="3862801"/>
            <a:ext cx="863081" cy="81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2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728F-9A9C-496E-8331-B6D10E80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Special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7C5C2-EB31-4B8E-A2C3-C44A3F52F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Suppose 15 </a:t>
            </a:r>
            <a:r>
              <a:rPr lang="en-US" dirty="0" err="1"/>
              <a:t>th</a:t>
            </a:r>
            <a:r>
              <a:rPr lang="en-US" dirty="0"/>
              <a:t> and 16 </a:t>
            </a:r>
            <a:r>
              <a:rPr lang="en-US" dirty="0" err="1"/>
              <a:t>th</a:t>
            </a:r>
            <a:r>
              <a:rPr lang="en-US" dirty="0"/>
              <a:t> person have same base score-    </a:t>
            </a:r>
            <a:r>
              <a:rPr lang="en-US" sz="2800" dirty="0"/>
              <a:t>TIE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raphic 3" descr="Line Arrow: Straight">
            <a:extLst>
              <a:ext uri="{FF2B5EF4-FFF2-40B4-BE49-F238E27FC236}">
                <a16:creationId xmlns:a16="http://schemas.microsoft.com/office/drawing/2014/main" id="{BCB1C12F-8ABD-42C1-B7BF-6E0AFECF1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66279" y="3290287"/>
            <a:ext cx="99208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E6371B-7998-4F32-A77F-41C88999E25A}"/>
              </a:ext>
            </a:extLst>
          </p:cNvPr>
          <p:cNvSpPr txBox="1"/>
          <p:nvPr/>
        </p:nvSpPr>
        <p:spPr>
          <a:xfrm>
            <a:off x="6090675" y="3424320"/>
            <a:ext cx="1624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Tie Breaking </a:t>
            </a:r>
          </a:p>
          <a:p>
            <a:r>
              <a:rPr lang="en-US" dirty="0"/>
              <a:t>  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98079-57BE-47EA-80B3-F48E981A354D}"/>
              </a:ext>
            </a:extLst>
          </p:cNvPr>
          <p:cNvSpPr txBox="1"/>
          <p:nvPr/>
        </p:nvSpPr>
        <p:spPr>
          <a:xfrm>
            <a:off x="1967115" y="5029575"/>
            <a:ext cx="7590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More weightage to priority </a:t>
            </a:r>
            <a:r>
              <a:rPr lang="en-US" sz="2400" dirty="0" err="1"/>
              <a:t>paramets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973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4503-B742-40F6-83C6-0CAAB4D8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variable of uncertainty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E065A-9C26-45B0-9DED-F3F9F43ED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0" y="2096064"/>
            <a:ext cx="11540971" cy="369513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</a:rPr>
              <a:t>   Impression Score-  </a:t>
            </a:r>
            <a:r>
              <a:rPr lang="en-US" b="1" dirty="0"/>
              <a:t>obeys Normal Distribution</a:t>
            </a:r>
          </a:p>
          <a:p>
            <a:pPr marL="0" indent="0">
              <a:buNone/>
            </a:pPr>
            <a:endParaRPr lang="en-US" altLang="en-US" dirty="0"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 err="1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impression_score</a:t>
            </a:r>
            <a:r>
              <a:rPr lang="en-US" altLang="en-US" sz="2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dirty="0" err="1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scipy.stats.norm.rvs</a:t>
            </a:r>
            <a:r>
              <a:rPr lang="en-US" altLang="en-US" sz="2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altLang="en-US" sz="2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400" dirty="0"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altLang="en-US" sz="2400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en-US" altLang="en-US" sz="2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400" dirty="0"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5)</a:t>
            </a:r>
          </a:p>
          <a:p>
            <a:pPr marL="0" indent="0">
              <a:buNone/>
            </a:pPr>
            <a:endParaRPr lang="en-US" sz="2400" b="1" dirty="0">
              <a:solidFill>
                <a:srgbClr val="6897B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800" b="1" dirty="0" err="1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final_score</a:t>
            </a:r>
            <a:r>
              <a:rPr lang="en-US" altLang="en-US" sz="2800" b="1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800" b="1" dirty="0" err="1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base_score</a:t>
            </a:r>
            <a:r>
              <a:rPr lang="en-US" altLang="en-US" sz="2800" b="1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en-US" sz="2800" b="1" dirty="0" err="1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impression_score</a:t>
            </a:r>
            <a:endParaRPr lang="en-US" altLang="en-US" sz="6000" b="1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7987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3288</TotalTime>
  <Words>429</Words>
  <Application>Microsoft Office PowerPoint</Application>
  <PresentationFormat>Widescreen</PresentationFormat>
  <Paragraphs>105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Bookman Old Style</vt:lpstr>
      <vt:lpstr>Courier New</vt:lpstr>
      <vt:lpstr>Rockwell</vt:lpstr>
      <vt:lpstr>Damask</vt:lpstr>
      <vt:lpstr>PowerPoint Presentation</vt:lpstr>
      <vt:lpstr>Goal</vt:lpstr>
      <vt:lpstr>PowerPoint Presentation</vt:lpstr>
      <vt:lpstr>PowerPoint Presentation</vt:lpstr>
      <vt:lpstr>User Information  </vt:lpstr>
      <vt:lpstr>         Tell us your 3 highest priority parameters.                           The number of matches     Meeting order- random or highest to lowest base score</vt:lpstr>
      <vt:lpstr>Give an individual Base_Score to each person  </vt:lpstr>
      <vt:lpstr>Special Scenario</vt:lpstr>
      <vt:lpstr>variable of uncertainty</vt:lpstr>
      <vt:lpstr>Code Snippet</vt:lpstr>
      <vt:lpstr>Failure 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Monte Carlo Simulation           Model the probability of different outcomes in a process that cannot be easily            predicted due to the presence of random variables.    Simulating  the code 10,000 times </vt:lpstr>
      <vt:lpstr>USER 1</vt:lpstr>
      <vt:lpstr>PowerPoint Presentation</vt:lpstr>
      <vt:lpstr>PowerPoint Presentation</vt:lpstr>
      <vt:lpstr>PowerPoint Presentation</vt:lpstr>
      <vt:lpstr>PowerPoint Presentation</vt:lpstr>
      <vt:lpstr>USER 2</vt:lpstr>
      <vt:lpstr>PowerPoint Presentation</vt:lpstr>
      <vt:lpstr>PowerPoint Presentation</vt:lpstr>
      <vt:lpstr>PowerPoint Presentation</vt:lpstr>
      <vt:lpstr>PowerPoint Presentation</vt:lpstr>
      <vt:lpstr>My Contribution  Project idea  User Input  Base score  Matched person is competitive or not  Prob of loosing interest  Testing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 analytics  &amp;  data  processing</dc:title>
  <dc:creator>Smriiti Singhal</dc:creator>
  <cp:lastModifiedBy>Smriiti Singhal</cp:lastModifiedBy>
  <cp:revision>62</cp:revision>
  <dcterms:created xsi:type="dcterms:W3CDTF">2018-12-06T08:30:32Z</dcterms:created>
  <dcterms:modified xsi:type="dcterms:W3CDTF">2019-02-26T17:40:25Z</dcterms:modified>
</cp:coreProperties>
</file>