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
      <p:font typeface="Alfa Slab One"/>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16"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dde396f2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dde396f2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dde396f2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dde396f2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dde396f2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dde396f2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dde396f2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dde396f2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dde3976c5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dde3976c5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idx="4294967295" type="title"/>
          </p:nvPr>
        </p:nvSpPr>
        <p:spPr>
          <a:xfrm>
            <a:off x="2638650" y="57650"/>
            <a:ext cx="3866700" cy="392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277" u="sng">
                <a:solidFill>
                  <a:srgbClr val="353535"/>
                </a:solidFill>
              </a:rPr>
              <a:t>Need for Electric Vehicles</a:t>
            </a:r>
            <a:endParaRPr sz="2277" u="sng">
              <a:solidFill>
                <a:srgbClr val="353535"/>
              </a:solidFill>
            </a:endParaRPr>
          </a:p>
          <a:p>
            <a:pPr indent="0" lvl="0" marL="0" rtl="0" algn="ctr">
              <a:lnSpc>
                <a:spcPct val="115000"/>
              </a:lnSpc>
              <a:spcBef>
                <a:spcPts val="0"/>
              </a:spcBef>
              <a:spcAft>
                <a:spcPts val="0"/>
              </a:spcAft>
              <a:buNone/>
            </a:pPr>
            <a:r>
              <a:t/>
            </a:r>
            <a:endParaRPr sz="1050">
              <a:latin typeface="Arial"/>
              <a:ea typeface="Arial"/>
              <a:cs typeface="Arial"/>
              <a:sym typeface="Arial"/>
            </a:endParaRPr>
          </a:p>
          <a:p>
            <a:pPr indent="0" lvl="0" marL="0" rtl="0" algn="ctr">
              <a:lnSpc>
                <a:spcPct val="115000"/>
              </a:lnSpc>
              <a:spcBef>
                <a:spcPts val="0"/>
              </a:spcBef>
              <a:spcAft>
                <a:spcPts val="0"/>
              </a:spcAft>
              <a:buNone/>
            </a:pPr>
            <a:r>
              <a:t/>
            </a:r>
            <a:endParaRPr sz="1494"/>
          </a:p>
          <a:p>
            <a:pPr indent="0" lvl="0" marL="0" rtl="0" algn="ctr">
              <a:lnSpc>
                <a:spcPct val="115000"/>
              </a:lnSpc>
              <a:spcBef>
                <a:spcPts val="0"/>
              </a:spcBef>
              <a:spcAft>
                <a:spcPts val="0"/>
              </a:spcAft>
              <a:buNone/>
            </a:pPr>
            <a:r>
              <a:t/>
            </a:r>
            <a:endParaRPr b="0" sz="1494">
              <a:latin typeface="Arial"/>
              <a:ea typeface="Arial"/>
              <a:cs typeface="Arial"/>
              <a:sym typeface="Arial"/>
            </a:endParaRPr>
          </a:p>
          <a:p>
            <a:pPr indent="0" lvl="0" marL="0" rtl="0" algn="ctr">
              <a:lnSpc>
                <a:spcPct val="115000"/>
              </a:lnSpc>
              <a:spcBef>
                <a:spcPts val="0"/>
              </a:spcBef>
              <a:spcAft>
                <a:spcPts val="0"/>
              </a:spcAft>
              <a:buNone/>
            </a:pPr>
            <a:r>
              <a:t/>
            </a:r>
            <a:endParaRPr sz="1494"/>
          </a:p>
          <a:p>
            <a:pPr indent="0" lvl="0" marL="0" rtl="0" algn="ctr">
              <a:lnSpc>
                <a:spcPct val="115000"/>
              </a:lnSpc>
              <a:spcBef>
                <a:spcPts val="0"/>
              </a:spcBef>
              <a:spcAft>
                <a:spcPts val="0"/>
              </a:spcAft>
              <a:buNone/>
            </a:pPr>
            <a:r>
              <a:t/>
            </a:r>
            <a:endParaRPr sz="1494">
              <a:latin typeface="Arial"/>
              <a:ea typeface="Arial"/>
              <a:cs typeface="Arial"/>
              <a:sym typeface="Arial"/>
            </a:endParaRPr>
          </a:p>
          <a:p>
            <a:pPr indent="0" lvl="0" marL="0" rtl="0" algn="ctr">
              <a:lnSpc>
                <a:spcPct val="115000"/>
              </a:lnSpc>
              <a:spcBef>
                <a:spcPts val="0"/>
              </a:spcBef>
              <a:spcAft>
                <a:spcPts val="0"/>
              </a:spcAft>
              <a:buNone/>
            </a:pPr>
            <a:r>
              <a:t/>
            </a:r>
            <a:endParaRPr sz="938">
              <a:latin typeface="Arial"/>
              <a:ea typeface="Arial"/>
              <a:cs typeface="Arial"/>
              <a:sym typeface="Arial"/>
            </a:endParaRPr>
          </a:p>
          <a:p>
            <a:pPr indent="0" lvl="0" marL="0" rtl="0" algn="ctr">
              <a:lnSpc>
                <a:spcPct val="115000"/>
              </a:lnSpc>
              <a:spcBef>
                <a:spcPts val="0"/>
              </a:spcBef>
              <a:spcAft>
                <a:spcPts val="0"/>
              </a:spcAft>
              <a:buClr>
                <a:schemeClr val="dk2"/>
              </a:buClr>
              <a:buSzPct val="117159"/>
              <a:buFont typeface="Arial"/>
              <a:buNone/>
            </a:pPr>
            <a:r>
              <a:t/>
            </a:r>
            <a:endParaRPr sz="938">
              <a:latin typeface="Arial"/>
              <a:ea typeface="Arial"/>
              <a:cs typeface="Arial"/>
              <a:sym typeface="Arial"/>
            </a:endParaRPr>
          </a:p>
        </p:txBody>
      </p:sp>
      <p:pic>
        <p:nvPicPr>
          <p:cNvPr id="57" name="Google Shape;57;p13"/>
          <p:cNvPicPr preferRelativeResize="0"/>
          <p:nvPr/>
        </p:nvPicPr>
        <p:blipFill rotWithShape="1">
          <a:blip r:embed="rId3">
            <a:alphaModFix/>
          </a:blip>
          <a:srcRect b="10321" l="0" r="3110" t="0"/>
          <a:stretch/>
        </p:blipFill>
        <p:spPr>
          <a:xfrm>
            <a:off x="5969250" y="1587900"/>
            <a:ext cx="2985200" cy="1634849"/>
          </a:xfrm>
          <a:prstGeom prst="rect">
            <a:avLst/>
          </a:prstGeom>
          <a:noFill/>
          <a:ln>
            <a:noFill/>
          </a:ln>
        </p:spPr>
      </p:pic>
      <p:pic>
        <p:nvPicPr>
          <p:cNvPr id="58" name="Google Shape;58;p13"/>
          <p:cNvPicPr preferRelativeResize="0"/>
          <p:nvPr/>
        </p:nvPicPr>
        <p:blipFill rotWithShape="1">
          <a:blip r:embed="rId4">
            <a:alphaModFix/>
          </a:blip>
          <a:srcRect b="9444" l="0" r="0" t="0"/>
          <a:stretch/>
        </p:blipFill>
        <p:spPr>
          <a:xfrm>
            <a:off x="6130675" y="3559200"/>
            <a:ext cx="2134221" cy="1535400"/>
          </a:xfrm>
          <a:prstGeom prst="rect">
            <a:avLst/>
          </a:prstGeom>
          <a:noFill/>
          <a:ln>
            <a:noFill/>
          </a:ln>
        </p:spPr>
      </p:pic>
      <p:sp>
        <p:nvSpPr>
          <p:cNvPr id="59" name="Google Shape;59;p13"/>
          <p:cNvSpPr txBox="1"/>
          <p:nvPr/>
        </p:nvSpPr>
        <p:spPr>
          <a:xfrm>
            <a:off x="79650" y="540125"/>
            <a:ext cx="9235200" cy="132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India’s automotive industry is the fourth largest in the world, contributing 7.2% to the Indian gross domestic product (GDP) in 2017.The growing demand for automobiles makes it imperative to counter the negative externalities associated with the transport sector.Electric mobility offers a potential solution to lower emissions and pollution while offering similar level of mobility.</a:t>
            </a:r>
            <a:endParaRPr sz="1300"/>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60" name="Google Shape;60;p13"/>
          <p:cNvSpPr txBox="1"/>
          <p:nvPr/>
        </p:nvSpPr>
        <p:spPr>
          <a:xfrm>
            <a:off x="0" y="4125025"/>
            <a:ext cx="6446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The demand of automobiles for urban and rural work sectors can be seen in this graph:</a:t>
            </a:r>
            <a:endParaRPr sz="1300"/>
          </a:p>
        </p:txBody>
      </p:sp>
      <p:sp>
        <p:nvSpPr>
          <p:cNvPr id="61" name="Google Shape;61;p13"/>
          <p:cNvSpPr txBox="1"/>
          <p:nvPr/>
        </p:nvSpPr>
        <p:spPr>
          <a:xfrm>
            <a:off x="111300" y="3510025"/>
            <a:ext cx="89214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The EVs will provide an indirect push to renewable energy due to the excess energy demand that would be created by the uptake of electric vehicles.</a:t>
            </a:r>
            <a:endParaRPr sz="1300"/>
          </a:p>
        </p:txBody>
      </p:sp>
      <p:sp>
        <p:nvSpPr>
          <p:cNvPr id="62" name="Google Shape;62;p13"/>
          <p:cNvSpPr txBox="1"/>
          <p:nvPr/>
        </p:nvSpPr>
        <p:spPr>
          <a:xfrm>
            <a:off x="79650" y="1637625"/>
            <a:ext cx="5889600" cy="153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Electric Vehicles (EVs) are almost five times more energy efficient as compared to ICE vehicles.EVs are more reliable than internal combustion engine (ICE) vehicles, as their total cost of ownership (TCO) is lower, given their lower fuel and maintenance costs .They are also less dependent on charging infrastructure, since their power requirements are lower, and they are more likely to come in models that allow battery swapping.</a:t>
            </a:r>
            <a:endParaRPr sz="1300">
              <a:latin typeface="Proxima Nova"/>
              <a:ea typeface="Proxima Nova"/>
              <a:cs typeface="Proxima Nova"/>
              <a:sym typeface="Proxima Nova"/>
            </a:endParaRPr>
          </a:p>
        </p:txBody>
      </p:sp>
      <p:cxnSp>
        <p:nvCxnSpPr>
          <p:cNvPr id="63" name="Google Shape;63;p13"/>
          <p:cNvCxnSpPr/>
          <p:nvPr/>
        </p:nvCxnSpPr>
        <p:spPr>
          <a:xfrm flipH="1">
            <a:off x="5796375" y="1459725"/>
            <a:ext cx="11400" cy="1891200"/>
          </a:xfrm>
          <a:prstGeom prst="straightConnector1">
            <a:avLst/>
          </a:prstGeom>
          <a:noFill/>
          <a:ln cap="flat" cmpd="sng" w="9525">
            <a:solidFill>
              <a:schemeClr val="dk2"/>
            </a:solidFill>
            <a:prstDash val="solid"/>
            <a:round/>
            <a:headEnd len="med" w="med" type="none"/>
            <a:tailEnd len="med" w="med" type="none"/>
          </a:ln>
        </p:spPr>
      </p:cxnSp>
      <p:cxnSp>
        <p:nvCxnSpPr>
          <p:cNvPr id="64" name="Google Shape;64;p13"/>
          <p:cNvCxnSpPr/>
          <p:nvPr/>
        </p:nvCxnSpPr>
        <p:spPr>
          <a:xfrm>
            <a:off x="6031500" y="3944125"/>
            <a:ext cx="11400" cy="1141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4294967295" type="title"/>
          </p:nvPr>
        </p:nvSpPr>
        <p:spPr>
          <a:xfrm>
            <a:off x="2651250" y="0"/>
            <a:ext cx="3841500" cy="36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277" u="sng">
                <a:solidFill>
                  <a:srgbClr val="353535"/>
                </a:solidFill>
              </a:rPr>
              <a:t>Environmental Impacts</a:t>
            </a:r>
            <a:endParaRPr sz="2277" u="sng">
              <a:solidFill>
                <a:srgbClr val="353535"/>
              </a:solidFill>
            </a:endParaRPr>
          </a:p>
          <a:p>
            <a:pPr indent="0" lvl="0" marL="0" rtl="0" algn="l">
              <a:lnSpc>
                <a:spcPct val="115000"/>
              </a:lnSpc>
              <a:spcBef>
                <a:spcPts val="0"/>
              </a:spcBef>
              <a:spcAft>
                <a:spcPts val="0"/>
              </a:spcAft>
              <a:buNone/>
            </a:pPr>
            <a:r>
              <a:t/>
            </a:r>
            <a:endParaRPr b="0" sz="1100">
              <a:latin typeface="Arial"/>
              <a:ea typeface="Arial"/>
              <a:cs typeface="Arial"/>
              <a:sym typeface="Arial"/>
            </a:endParaRPr>
          </a:p>
        </p:txBody>
      </p:sp>
      <p:cxnSp>
        <p:nvCxnSpPr>
          <p:cNvPr id="70" name="Google Shape;70;p14"/>
          <p:cNvCxnSpPr/>
          <p:nvPr/>
        </p:nvCxnSpPr>
        <p:spPr>
          <a:xfrm flipH="1">
            <a:off x="3263850" y="634300"/>
            <a:ext cx="11400" cy="2468100"/>
          </a:xfrm>
          <a:prstGeom prst="straightConnector1">
            <a:avLst/>
          </a:prstGeom>
          <a:noFill/>
          <a:ln cap="flat" cmpd="sng" w="9525">
            <a:solidFill>
              <a:schemeClr val="dk2"/>
            </a:solidFill>
            <a:prstDash val="solid"/>
            <a:round/>
            <a:headEnd len="med" w="med" type="none"/>
            <a:tailEnd len="med" w="med" type="none"/>
          </a:ln>
        </p:spPr>
      </p:cxnSp>
      <p:sp>
        <p:nvSpPr>
          <p:cNvPr id="71" name="Google Shape;71;p14"/>
          <p:cNvSpPr txBox="1"/>
          <p:nvPr/>
        </p:nvSpPr>
        <p:spPr>
          <a:xfrm>
            <a:off x="184525" y="542050"/>
            <a:ext cx="300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u="sng"/>
              <a:t>CO2 emissions</a:t>
            </a:r>
            <a:endParaRPr sz="1300" u="sng"/>
          </a:p>
        </p:txBody>
      </p:sp>
      <p:sp>
        <p:nvSpPr>
          <p:cNvPr id="72" name="Google Shape;72;p14"/>
          <p:cNvSpPr txBox="1"/>
          <p:nvPr/>
        </p:nvSpPr>
        <p:spPr>
          <a:xfrm>
            <a:off x="3759600" y="542050"/>
            <a:ext cx="2039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u="sng">
                <a:latin typeface="Proxima Nova"/>
                <a:ea typeface="Proxima Nova"/>
                <a:cs typeface="Proxima Nova"/>
                <a:sym typeface="Proxima Nova"/>
              </a:rPr>
              <a:t>Air Pollution</a:t>
            </a:r>
            <a:endParaRPr sz="1300" u="sng">
              <a:latin typeface="Proxima Nova"/>
              <a:ea typeface="Proxima Nova"/>
              <a:cs typeface="Proxima Nova"/>
              <a:sym typeface="Proxima Nova"/>
            </a:endParaRPr>
          </a:p>
        </p:txBody>
      </p:sp>
      <p:sp>
        <p:nvSpPr>
          <p:cNvPr id="73" name="Google Shape;73;p14"/>
          <p:cNvSpPr txBox="1"/>
          <p:nvPr/>
        </p:nvSpPr>
        <p:spPr>
          <a:xfrm>
            <a:off x="6781100" y="542050"/>
            <a:ext cx="1902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u="sng"/>
              <a:t>Oil Import</a:t>
            </a:r>
            <a:endParaRPr sz="1300" u="sng"/>
          </a:p>
        </p:txBody>
      </p:sp>
      <p:sp>
        <p:nvSpPr>
          <p:cNvPr id="74" name="Google Shape;74;p14"/>
          <p:cNvSpPr txBox="1"/>
          <p:nvPr/>
        </p:nvSpPr>
        <p:spPr>
          <a:xfrm>
            <a:off x="3279150" y="942250"/>
            <a:ext cx="2778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V</a:t>
            </a:r>
            <a:r>
              <a:rPr lang="en" sz="1200"/>
              <a:t>ehicle emissions contribute to 20% of PM 2.5 and about 36% of NOx emissions</a:t>
            </a:r>
            <a:r>
              <a:rPr lang="en" sz="1200"/>
              <a:t> in New Delhi.</a:t>
            </a:r>
            <a:endParaRPr sz="1200"/>
          </a:p>
          <a:p>
            <a:pPr indent="0" lvl="0" marL="0" rtl="0" algn="l">
              <a:spcBef>
                <a:spcPts val="0"/>
              </a:spcBef>
              <a:spcAft>
                <a:spcPts val="0"/>
              </a:spcAft>
              <a:buNone/>
            </a:pPr>
            <a:r>
              <a:t/>
            </a:r>
            <a:endParaRPr sz="1200"/>
          </a:p>
        </p:txBody>
      </p:sp>
      <p:sp>
        <p:nvSpPr>
          <p:cNvPr id="75" name="Google Shape;75;p14"/>
          <p:cNvSpPr txBox="1"/>
          <p:nvPr/>
        </p:nvSpPr>
        <p:spPr>
          <a:xfrm>
            <a:off x="3376213" y="1956525"/>
            <a:ext cx="2630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Reducing tailpipe emissions is </a:t>
            </a:r>
            <a:endParaRPr sz="1200"/>
          </a:p>
          <a:p>
            <a:pPr indent="0" lvl="0" marL="0" rtl="0" algn="ctr">
              <a:spcBef>
                <a:spcPts val="0"/>
              </a:spcBef>
              <a:spcAft>
                <a:spcPts val="0"/>
              </a:spcAft>
              <a:buNone/>
            </a:pPr>
            <a:r>
              <a:rPr lang="en" sz="1200"/>
              <a:t>key to a long-term solution for India’s pollution problem </a:t>
            </a:r>
            <a:endParaRPr sz="1200"/>
          </a:p>
        </p:txBody>
      </p:sp>
      <p:sp>
        <p:nvSpPr>
          <p:cNvPr id="76" name="Google Shape;76;p14"/>
          <p:cNvSpPr txBox="1"/>
          <p:nvPr/>
        </p:nvSpPr>
        <p:spPr>
          <a:xfrm>
            <a:off x="3733250" y="1646050"/>
            <a:ext cx="1983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u="sng"/>
              <a:t>SOLUTION</a:t>
            </a:r>
            <a:endParaRPr sz="1300" u="sng"/>
          </a:p>
        </p:txBody>
      </p:sp>
      <p:sp>
        <p:nvSpPr>
          <p:cNvPr id="77" name="Google Shape;77;p14"/>
          <p:cNvSpPr txBox="1"/>
          <p:nvPr/>
        </p:nvSpPr>
        <p:spPr>
          <a:xfrm>
            <a:off x="6151775" y="942250"/>
            <a:ext cx="29127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India is the third largest importer of crude oil in the world.By 2030, India is expected to spend $550bn on imported fuel for mobility. That is close to one-fourth of its current annual GDP.</a:t>
            </a:r>
            <a:endParaRPr sz="1200"/>
          </a:p>
        </p:txBody>
      </p:sp>
      <p:sp>
        <p:nvSpPr>
          <p:cNvPr id="78" name="Google Shape;78;p14"/>
          <p:cNvSpPr txBox="1"/>
          <p:nvPr/>
        </p:nvSpPr>
        <p:spPr>
          <a:xfrm>
            <a:off x="6622175" y="1923850"/>
            <a:ext cx="1983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u="sng"/>
              <a:t>SOLUTION</a:t>
            </a:r>
            <a:endParaRPr sz="1300" u="sng"/>
          </a:p>
        </p:txBody>
      </p:sp>
      <p:sp>
        <p:nvSpPr>
          <p:cNvPr id="79" name="Google Shape;79;p14"/>
          <p:cNvSpPr txBox="1"/>
          <p:nvPr/>
        </p:nvSpPr>
        <p:spPr>
          <a:xfrm>
            <a:off x="6224975" y="2248800"/>
            <a:ext cx="2778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Shifting to electric vehicles (EVs) would reduce India’s dependence on oil imports.</a:t>
            </a:r>
            <a:endParaRPr sz="1200"/>
          </a:p>
        </p:txBody>
      </p:sp>
      <p:sp>
        <p:nvSpPr>
          <p:cNvPr id="80" name="Google Shape;80;p14"/>
          <p:cNvSpPr txBox="1"/>
          <p:nvPr/>
        </p:nvSpPr>
        <p:spPr>
          <a:xfrm>
            <a:off x="79650" y="942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India is already the fourth largest emitter of CO2 (2.5 m kT in 2015).Globally, emissions from road transport contributed around 16% to annual CO2 emissions in 2017.</a:t>
            </a:r>
            <a:endParaRPr sz="1200"/>
          </a:p>
        </p:txBody>
      </p:sp>
      <p:sp>
        <p:nvSpPr>
          <p:cNvPr id="81" name="Google Shape;81;p14"/>
          <p:cNvSpPr txBox="1"/>
          <p:nvPr/>
        </p:nvSpPr>
        <p:spPr>
          <a:xfrm>
            <a:off x="79650" y="2308738"/>
            <a:ext cx="3000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Due to the</a:t>
            </a:r>
            <a:r>
              <a:rPr lang="en" sz="1200"/>
              <a:t> high tank-to-wheel efficiency of EVs, overall CO2 emissions per vehicle will decrease by almost 30% when compared to ICEs.</a:t>
            </a:r>
            <a:endParaRPr sz="1200"/>
          </a:p>
        </p:txBody>
      </p:sp>
      <p:sp>
        <p:nvSpPr>
          <p:cNvPr id="82" name="Google Shape;82;p14"/>
          <p:cNvSpPr txBox="1"/>
          <p:nvPr/>
        </p:nvSpPr>
        <p:spPr>
          <a:xfrm>
            <a:off x="587850" y="1975763"/>
            <a:ext cx="1983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u="sng"/>
              <a:t>SOLUTION</a:t>
            </a:r>
            <a:endParaRPr sz="1300" u="sng"/>
          </a:p>
        </p:txBody>
      </p:sp>
      <p:sp>
        <p:nvSpPr>
          <p:cNvPr id="83" name="Google Shape;83;p14"/>
          <p:cNvSpPr txBox="1"/>
          <p:nvPr/>
        </p:nvSpPr>
        <p:spPr>
          <a:xfrm>
            <a:off x="219125" y="3563550"/>
            <a:ext cx="412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u="sng"/>
              <a:t>The CO2 emissions in India can be </a:t>
            </a:r>
            <a:r>
              <a:rPr lang="en" sz="1300" u="sng"/>
              <a:t>viewed</a:t>
            </a:r>
            <a:r>
              <a:rPr lang="en" sz="1300" u="sng"/>
              <a:t> here-</a:t>
            </a:r>
            <a:endParaRPr sz="1300" u="sng"/>
          </a:p>
        </p:txBody>
      </p:sp>
      <p:pic>
        <p:nvPicPr>
          <p:cNvPr id="84" name="Google Shape;84;p14"/>
          <p:cNvPicPr preferRelativeResize="0"/>
          <p:nvPr/>
        </p:nvPicPr>
        <p:blipFill>
          <a:blip r:embed="rId3">
            <a:alphaModFix/>
          </a:blip>
          <a:stretch>
            <a:fillRect/>
          </a:stretch>
        </p:blipFill>
        <p:spPr>
          <a:xfrm>
            <a:off x="4375600" y="3186050"/>
            <a:ext cx="3407200" cy="1895900"/>
          </a:xfrm>
          <a:prstGeom prst="rect">
            <a:avLst/>
          </a:prstGeom>
          <a:noFill/>
          <a:ln>
            <a:noFill/>
          </a:ln>
        </p:spPr>
      </p:pic>
      <p:cxnSp>
        <p:nvCxnSpPr>
          <p:cNvPr id="85" name="Google Shape;85;p14"/>
          <p:cNvCxnSpPr/>
          <p:nvPr/>
        </p:nvCxnSpPr>
        <p:spPr>
          <a:xfrm flipH="1">
            <a:off x="6073500" y="634300"/>
            <a:ext cx="11400" cy="2468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idx="4294967295" type="title"/>
          </p:nvPr>
        </p:nvSpPr>
        <p:spPr>
          <a:xfrm>
            <a:off x="2635200" y="0"/>
            <a:ext cx="3873600" cy="40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u="sng">
                <a:solidFill>
                  <a:srgbClr val="353535"/>
                </a:solidFill>
              </a:rPr>
              <a:t>Consumer’s Perspective</a:t>
            </a:r>
            <a:endParaRPr sz="2500" u="sng">
              <a:solidFill>
                <a:srgbClr val="353535"/>
              </a:solidFill>
            </a:endParaRPr>
          </a:p>
          <a:p>
            <a:pPr indent="0" lvl="0" marL="0" rtl="0" algn="l">
              <a:spcBef>
                <a:spcPts val="0"/>
              </a:spcBef>
              <a:spcAft>
                <a:spcPts val="0"/>
              </a:spcAft>
              <a:buNone/>
            </a:pPr>
            <a:r>
              <a:t/>
            </a:r>
            <a:endParaRPr sz="2500" u="sng">
              <a:solidFill>
                <a:srgbClr val="FF9900"/>
              </a:solidFil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rPr lang="en" sz="1400">
                <a:latin typeface="Arial"/>
                <a:ea typeface="Arial"/>
                <a:cs typeface="Arial"/>
                <a:sym typeface="Arial"/>
              </a:rPr>
              <a:t> </a:t>
            </a:r>
            <a:r>
              <a:rPr lang="en"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p:txBody>
      </p:sp>
      <p:pic>
        <p:nvPicPr>
          <p:cNvPr id="91" name="Google Shape;91;p15"/>
          <p:cNvPicPr preferRelativeResize="0"/>
          <p:nvPr/>
        </p:nvPicPr>
        <p:blipFill rotWithShape="1">
          <a:blip r:embed="rId3">
            <a:alphaModFix/>
          </a:blip>
          <a:srcRect b="8792" l="0" r="0" t="0"/>
          <a:stretch/>
        </p:blipFill>
        <p:spPr>
          <a:xfrm>
            <a:off x="6295675" y="2146025"/>
            <a:ext cx="2538225" cy="1582950"/>
          </a:xfrm>
          <a:prstGeom prst="rect">
            <a:avLst/>
          </a:prstGeom>
          <a:noFill/>
          <a:ln>
            <a:noFill/>
          </a:ln>
        </p:spPr>
      </p:pic>
      <p:pic>
        <p:nvPicPr>
          <p:cNvPr id="92" name="Google Shape;92;p15"/>
          <p:cNvPicPr preferRelativeResize="0"/>
          <p:nvPr/>
        </p:nvPicPr>
        <p:blipFill>
          <a:blip r:embed="rId4">
            <a:alphaModFix/>
          </a:blip>
          <a:stretch>
            <a:fillRect/>
          </a:stretch>
        </p:blipFill>
        <p:spPr>
          <a:xfrm>
            <a:off x="2862450" y="3760575"/>
            <a:ext cx="2608801" cy="1329165"/>
          </a:xfrm>
          <a:prstGeom prst="rect">
            <a:avLst/>
          </a:prstGeom>
          <a:noFill/>
          <a:ln>
            <a:noFill/>
          </a:ln>
        </p:spPr>
      </p:pic>
      <p:pic>
        <p:nvPicPr>
          <p:cNvPr id="93" name="Google Shape;93;p15"/>
          <p:cNvPicPr preferRelativeResize="0"/>
          <p:nvPr/>
        </p:nvPicPr>
        <p:blipFill rotWithShape="1">
          <a:blip r:embed="rId5">
            <a:alphaModFix/>
          </a:blip>
          <a:srcRect b="17245" l="0" r="0" t="0"/>
          <a:stretch/>
        </p:blipFill>
        <p:spPr>
          <a:xfrm>
            <a:off x="5999375" y="3805950"/>
            <a:ext cx="2396275" cy="1238424"/>
          </a:xfrm>
          <a:prstGeom prst="rect">
            <a:avLst/>
          </a:prstGeom>
          <a:noFill/>
          <a:ln>
            <a:noFill/>
          </a:ln>
        </p:spPr>
      </p:pic>
      <p:sp>
        <p:nvSpPr>
          <p:cNvPr id="94" name="Google Shape;94;p15"/>
          <p:cNvSpPr txBox="1"/>
          <p:nvPr/>
        </p:nvSpPr>
        <p:spPr>
          <a:xfrm>
            <a:off x="-2320350" y="92250"/>
            <a:ext cx="208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95" name="Google Shape;95;p15"/>
          <p:cNvSpPr txBox="1"/>
          <p:nvPr/>
        </p:nvSpPr>
        <p:spPr>
          <a:xfrm>
            <a:off x="79650" y="492450"/>
            <a:ext cx="89826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By 2030, 40% of new vehicles sold in India (24 million) could be battery powered because of the consumer demand. The number of EVs sold in India in 2030 would thus surpass the total number of vehicles sold in India in 2016, which was 22 million.Demand for small format e-mobility could rise to about 9 million units by fiscal year 2030.</a:t>
            </a:r>
            <a:endParaRPr sz="1200">
              <a:latin typeface="Proxima Nova"/>
              <a:ea typeface="Proxima Nova"/>
              <a:cs typeface="Proxima Nova"/>
              <a:sym typeface="Proxima Nova"/>
            </a:endParaRPr>
          </a:p>
        </p:txBody>
      </p:sp>
      <p:sp>
        <p:nvSpPr>
          <p:cNvPr id="96" name="Google Shape;96;p15"/>
          <p:cNvSpPr txBox="1"/>
          <p:nvPr/>
        </p:nvSpPr>
        <p:spPr>
          <a:xfrm>
            <a:off x="79650" y="1300925"/>
            <a:ext cx="89826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Across use cases, more consumers are willing to go for EVs over ICE vehicles. According to McKinsey’s 2019 Autonomous, Connectivity, Electrification, and Shared mobility (ACES) survey, one major problem is the safety of EVs. This was the top concern of consumers after TCO and the availability of charging infrastructure. </a:t>
            </a:r>
            <a:endParaRPr sz="1300">
              <a:latin typeface="Proxima Nova"/>
              <a:ea typeface="Proxima Nova"/>
              <a:cs typeface="Proxima Nova"/>
              <a:sym typeface="Proxima Nova"/>
            </a:endParaRPr>
          </a:p>
        </p:txBody>
      </p:sp>
      <p:sp>
        <p:nvSpPr>
          <p:cNvPr id="97" name="Google Shape;97;p15"/>
          <p:cNvSpPr txBox="1"/>
          <p:nvPr/>
        </p:nvSpPr>
        <p:spPr>
          <a:xfrm>
            <a:off x="136075" y="3728975"/>
            <a:ext cx="26088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A prediction of the EV sales in  India and its demand can be seen like this:</a:t>
            </a:r>
            <a:endParaRPr sz="1300">
              <a:latin typeface="Proxima Nova"/>
              <a:ea typeface="Proxima Nova"/>
              <a:cs typeface="Proxima Nova"/>
              <a:sym typeface="Proxima Nova"/>
            </a:endParaRPr>
          </a:p>
        </p:txBody>
      </p:sp>
      <p:sp>
        <p:nvSpPr>
          <p:cNvPr id="98" name="Google Shape;98;p15"/>
          <p:cNvSpPr txBox="1"/>
          <p:nvPr/>
        </p:nvSpPr>
        <p:spPr>
          <a:xfrm>
            <a:off x="136075" y="2264250"/>
            <a:ext cx="59739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According to a survey conducted by TERI- The perception of EV in relation to ICE can be seen like this :</a:t>
            </a:r>
            <a:endParaRPr sz="1300">
              <a:latin typeface="Proxima Nova"/>
              <a:ea typeface="Proxima Nova"/>
              <a:cs typeface="Proxima Nova"/>
              <a:sym typeface="Proxima Nova"/>
            </a:endParaRPr>
          </a:p>
        </p:txBody>
      </p:sp>
      <p:cxnSp>
        <p:nvCxnSpPr>
          <p:cNvPr id="99" name="Google Shape;99;p15"/>
          <p:cNvCxnSpPr/>
          <p:nvPr/>
        </p:nvCxnSpPr>
        <p:spPr>
          <a:xfrm>
            <a:off x="6197125" y="2164850"/>
            <a:ext cx="11400" cy="15453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15"/>
          <p:cNvCxnSpPr/>
          <p:nvPr/>
        </p:nvCxnSpPr>
        <p:spPr>
          <a:xfrm>
            <a:off x="2733200" y="3794200"/>
            <a:ext cx="11700" cy="12108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15"/>
          <p:cNvCxnSpPr/>
          <p:nvPr/>
        </p:nvCxnSpPr>
        <p:spPr>
          <a:xfrm>
            <a:off x="5588800" y="3794200"/>
            <a:ext cx="11700" cy="121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idx="4294967295" type="title"/>
          </p:nvPr>
        </p:nvSpPr>
        <p:spPr>
          <a:xfrm>
            <a:off x="3233700" y="0"/>
            <a:ext cx="2676600" cy="39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u="sng">
                <a:solidFill>
                  <a:srgbClr val="353535"/>
                </a:solidFill>
              </a:rPr>
              <a:t>Problems Faced</a:t>
            </a:r>
            <a:endParaRPr sz="2500" u="sng">
              <a:solidFill>
                <a:srgbClr val="353535"/>
              </a:solidFill>
            </a:endParaRPr>
          </a:p>
          <a:p>
            <a:pPr indent="0" lvl="0" marL="0" rtl="0" algn="l">
              <a:lnSpc>
                <a:spcPct val="115000"/>
              </a:lnSpc>
              <a:spcBef>
                <a:spcPts val="0"/>
              </a:spcBef>
              <a:spcAft>
                <a:spcPts val="0"/>
              </a:spcAft>
              <a:buNone/>
            </a:pPr>
            <a:r>
              <a:t/>
            </a:r>
            <a:endParaRPr b="0" sz="1100">
              <a:latin typeface="Arial"/>
              <a:ea typeface="Arial"/>
              <a:cs typeface="Arial"/>
              <a:sym typeface="Arial"/>
            </a:endParaRPr>
          </a:p>
        </p:txBody>
      </p:sp>
      <p:sp>
        <p:nvSpPr>
          <p:cNvPr id="107" name="Google Shape;107;p16"/>
          <p:cNvSpPr txBox="1"/>
          <p:nvPr/>
        </p:nvSpPr>
        <p:spPr>
          <a:xfrm>
            <a:off x="230650" y="530500"/>
            <a:ext cx="9583500" cy="3071400"/>
          </a:xfrm>
          <a:prstGeom prst="rect">
            <a:avLst/>
          </a:prstGeom>
          <a:noFill/>
          <a:ln>
            <a:noFill/>
          </a:ln>
        </p:spPr>
        <p:txBody>
          <a:bodyPr anchorCtr="0" anchor="t" bIns="91425" lIns="91425" spcFirstLastPara="1" rIns="91425" wrap="square" tIns="91425">
            <a:spAutoFit/>
          </a:bodyPr>
          <a:lstStyle/>
          <a:p>
            <a:pPr indent="0" lvl="0" marL="0" marR="812800" rtl="0" algn="l">
              <a:lnSpc>
                <a:spcPct val="115000"/>
              </a:lnSpc>
              <a:spcBef>
                <a:spcPts val="0"/>
              </a:spcBef>
              <a:spcAft>
                <a:spcPts val="0"/>
              </a:spcAft>
              <a:buNone/>
            </a:pPr>
            <a:r>
              <a:rPr lang="en" sz="1300">
                <a:solidFill>
                  <a:srgbClr val="292B2C"/>
                </a:solidFill>
                <a:highlight>
                  <a:srgbClr val="FFFFFF"/>
                </a:highlight>
              </a:rPr>
              <a:t>The shift to EVs would mean the new vehicles in India would be powered by electricity rather than fossil fuels which in turn would need that many batteries.Also if the source of the power of the electric vehicles itself continues to be fossil fuels rather than renewable power, it would defeat the purpose of EVs.</a:t>
            </a:r>
            <a:endParaRPr sz="1300">
              <a:solidFill>
                <a:srgbClr val="292B2C"/>
              </a:solidFill>
              <a:highlight>
                <a:srgbClr val="FFFFFF"/>
              </a:highlight>
            </a:endParaRPr>
          </a:p>
          <a:p>
            <a:pPr indent="0" lvl="0" marL="0" marR="812800" rtl="0" algn="l">
              <a:lnSpc>
                <a:spcPct val="115000"/>
              </a:lnSpc>
              <a:spcBef>
                <a:spcPts val="1200"/>
              </a:spcBef>
              <a:spcAft>
                <a:spcPts val="0"/>
              </a:spcAft>
              <a:buNone/>
            </a:pPr>
            <a:r>
              <a:rPr lang="en" sz="1300">
                <a:solidFill>
                  <a:srgbClr val="292B2C"/>
                </a:solidFill>
                <a:highlight>
                  <a:srgbClr val="FFFFFF"/>
                </a:highlight>
              </a:rPr>
              <a:t>The paradigm shift from combustion engine to battery, motor, controller, and charger will challenge the highly evolved Indian automobile industry as 50% of the revenue of the automobile industry comes from engine manufacturing.</a:t>
            </a:r>
            <a:endParaRPr sz="1300">
              <a:solidFill>
                <a:srgbClr val="292B2C"/>
              </a:solidFill>
              <a:highlight>
                <a:srgbClr val="FFFFFF"/>
              </a:highlight>
            </a:endParaRPr>
          </a:p>
          <a:p>
            <a:pPr indent="0" lvl="0" marL="0" marR="812800" rtl="0" algn="l">
              <a:lnSpc>
                <a:spcPct val="115000"/>
              </a:lnSpc>
              <a:spcBef>
                <a:spcPts val="1200"/>
              </a:spcBef>
              <a:spcAft>
                <a:spcPts val="0"/>
              </a:spcAft>
              <a:buNone/>
            </a:pPr>
            <a:r>
              <a:rPr lang="en" sz="1300">
                <a:solidFill>
                  <a:srgbClr val="292B2C"/>
                </a:solidFill>
                <a:highlight>
                  <a:srgbClr val="FFFFFF"/>
                </a:highlight>
              </a:rPr>
              <a:t>Electric vehicles use lithium batteries.In India, lithium batteries are only assembled, not manufactured. This will also cause a major problem in mass production of EVs.</a:t>
            </a:r>
            <a:endParaRPr sz="1300">
              <a:solidFill>
                <a:srgbClr val="292B2C"/>
              </a:solidFill>
              <a:highlight>
                <a:srgbClr val="FFFFFF"/>
              </a:highlight>
            </a:endParaRPr>
          </a:p>
          <a:p>
            <a:pPr indent="0" lvl="0" marL="0" marR="812800" rtl="0" algn="l">
              <a:lnSpc>
                <a:spcPct val="115000"/>
              </a:lnSpc>
              <a:spcBef>
                <a:spcPts val="1200"/>
              </a:spcBef>
              <a:spcAft>
                <a:spcPts val="0"/>
              </a:spcAft>
              <a:buNone/>
            </a:pPr>
            <a:r>
              <a:rPr lang="en" sz="1300">
                <a:solidFill>
                  <a:srgbClr val="292B2C"/>
                </a:solidFill>
                <a:highlight>
                  <a:srgbClr val="FFFFFF"/>
                </a:highlight>
              </a:rPr>
              <a:t>Battery usage is very essential, so if reusable batteries will not be made for such a huge amount of vehicles then the GHG footprint will not have a significant decrease.</a:t>
            </a:r>
            <a:endParaRPr sz="1300">
              <a:solidFill>
                <a:srgbClr val="292B2C"/>
              </a:solidFill>
              <a:highlight>
                <a:srgbClr val="FFFFFF"/>
              </a:highlight>
            </a:endParaRPr>
          </a:p>
          <a:p>
            <a:pPr indent="0" lvl="0" marL="0" marR="812800" rtl="0" algn="l">
              <a:lnSpc>
                <a:spcPct val="115000"/>
              </a:lnSpc>
              <a:spcBef>
                <a:spcPts val="1200"/>
              </a:spcBef>
              <a:spcAft>
                <a:spcPts val="1200"/>
              </a:spcAft>
              <a:buNone/>
            </a:pPr>
            <a:r>
              <a:t/>
            </a:r>
            <a:endParaRPr sz="1300">
              <a:solidFill>
                <a:srgbClr val="292B2C"/>
              </a:solidFill>
              <a:highlight>
                <a:srgbClr val="FFFFFF"/>
              </a:highlight>
            </a:endParaRPr>
          </a:p>
        </p:txBody>
      </p:sp>
      <p:pic>
        <p:nvPicPr>
          <p:cNvPr id="108" name="Google Shape;108;p16"/>
          <p:cNvPicPr preferRelativeResize="0"/>
          <p:nvPr/>
        </p:nvPicPr>
        <p:blipFill>
          <a:blip r:embed="rId3">
            <a:alphaModFix/>
          </a:blip>
          <a:stretch>
            <a:fillRect/>
          </a:stretch>
        </p:blipFill>
        <p:spPr>
          <a:xfrm>
            <a:off x="5082800" y="3011875"/>
            <a:ext cx="3658849" cy="1912225"/>
          </a:xfrm>
          <a:prstGeom prst="rect">
            <a:avLst/>
          </a:prstGeom>
          <a:noFill/>
          <a:ln>
            <a:noFill/>
          </a:ln>
        </p:spPr>
      </p:pic>
      <p:sp>
        <p:nvSpPr>
          <p:cNvPr id="109" name="Google Shape;109;p16"/>
          <p:cNvSpPr txBox="1"/>
          <p:nvPr/>
        </p:nvSpPr>
        <p:spPr>
          <a:xfrm>
            <a:off x="230650" y="3298300"/>
            <a:ext cx="6112200" cy="615000"/>
          </a:xfrm>
          <a:prstGeom prst="rect">
            <a:avLst/>
          </a:prstGeom>
          <a:noFill/>
          <a:ln>
            <a:noFill/>
          </a:ln>
        </p:spPr>
        <p:txBody>
          <a:bodyPr anchorCtr="0" anchor="t" bIns="91425" lIns="91425" spcFirstLastPara="1" rIns="91425" wrap="square" tIns="91425">
            <a:spAutoFit/>
          </a:bodyPr>
          <a:lstStyle/>
          <a:p>
            <a:pPr indent="0" lvl="0" marL="0" marR="812800" rtl="0" algn="l">
              <a:lnSpc>
                <a:spcPct val="115000"/>
              </a:lnSpc>
              <a:spcBef>
                <a:spcPts val="0"/>
              </a:spcBef>
              <a:spcAft>
                <a:spcPts val="1200"/>
              </a:spcAft>
              <a:buNone/>
            </a:pPr>
            <a:r>
              <a:rPr lang="en" sz="1300">
                <a:solidFill>
                  <a:srgbClr val="292B2C"/>
                </a:solidFill>
                <a:highlight>
                  <a:srgbClr val="FFFFFF"/>
                </a:highlight>
              </a:rPr>
              <a:t>According to a survey conducted by TERI, the concerns of the consumers were-</a:t>
            </a:r>
            <a:endParaRPr>
              <a:latin typeface="Proxima Nova"/>
              <a:ea typeface="Proxima Nova"/>
              <a:cs typeface="Proxima Nova"/>
              <a:sym typeface="Proxima Nova"/>
            </a:endParaRPr>
          </a:p>
        </p:txBody>
      </p:sp>
      <p:cxnSp>
        <p:nvCxnSpPr>
          <p:cNvPr id="110" name="Google Shape;110;p16"/>
          <p:cNvCxnSpPr/>
          <p:nvPr/>
        </p:nvCxnSpPr>
        <p:spPr>
          <a:xfrm>
            <a:off x="5028100" y="3016538"/>
            <a:ext cx="11700" cy="1919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idx="4294967295" type="title"/>
          </p:nvPr>
        </p:nvSpPr>
        <p:spPr>
          <a:xfrm>
            <a:off x="2570550" y="0"/>
            <a:ext cx="40029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u="sng">
                <a:solidFill>
                  <a:srgbClr val="353535"/>
                </a:solidFill>
              </a:rPr>
              <a:t>Government’s Initiatives</a:t>
            </a:r>
            <a:endParaRPr sz="2500" u="sng">
              <a:solidFill>
                <a:srgbClr val="353535"/>
              </a:solidFill>
            </a:endParaRPr>
          </a:p>
          <a:p>
            <a:pPr indent="0" lvl="0" marL="0" rtl="0" algn="l">
              <a:lnSpc>
                <a:spcPct val="115000"/>
              </a:lnSpc>
              <a:spcBef>
                <a:spcPts val="0"/>
              </a:spcBef>
              <a:spcAft>
                <a:spcPts val="0"/>
              </a:spcAft>
              <a:buNone/>
            </a:pPr>
            <a:r>
              <a:t/>
            </a:r>
            <a:endParaRPr b="0" sz="1100">
              <a:latin typeface="Arial"/>
              <a:ea typeface="Arial"/>
              <a:cs typeface="Arial"/>
              <a:sym typeface="Arial"/>
            </a:endParaRPr>
          </a:p>
        </p:txBody>
      </p:sp>
      <p:sp>
        <p:nvSpPr>
          <p:cNvPr id="116" name="Google Shape;116;p17"/>
          <p:cNvSpPr txBox="1"/>
          <p:nvPr/>
        </p:nvSpPr>
        <p:spPr>
          <a:xfrm>
            <a:off x="126850" y="518950"/>
            <a:ext cx="88686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92B2C"/>
                </a:solidFill>
                <a:highlight>
                  <a:srgbClr val="FFFFFF"/>
                </a:highlight>
              </a:rPr>
              <a:t>In October 2020, while speaking at the India Energy Forum, PM Modi said that - increasing the contribution of electricity to decarbonise mobility and achieving the renewables target of 450 gigawatts as one of the seven key drivers of India’s energy map.</a:t>
            </a:r>
            <a:endParaRPr sz="1300">
              <a:solidFill>
                <a:srgbClr val="292B2C"/>
              </a:solidFill>
              <a:highlight>
                <a:srgbClr val="FFFFFF"/>
              </a:highlight>
            </a:endParaRPr>
          </a:p>
          <a:p>
            <a:pPr indent="0" lvl="0" marL="0" rtl="0" algn="l">
              <a:spcBef>
                <a:spcPts val="0"/>
              </a:spcBef>
              <a:spcAft>
                <a:spcPts val="0"/>
              </a:spcAft>
              <a:buNone/>
            </a:pPr>
            <a:r>
              <a:t/>
            </a:r>
            <a:endParaRPr sz="1300" u="sng">
              <a:solidFill>
                <a:srgbClr val="292B2C"/>
              </a:solidFill>
              <a:highlight>
                <a:srgbClr val="FFFFFF"/>
              </a:highlight>
            </a:endParaRPr>
          </a:p>
          <a:p>
            <a:pPr indent="0" lvl="0" marL="0" rtl="0" algn="l">
              <a:spcBef>
                <a:spcPts val="0"/>
              </a:spcBef>
              <a:spcAft>
                <a:spcPts val="0"/>
              </a:spcAft>
              <a:buNone/>
            </a:pPr>
            <a:r>
              <a:rPr lang="en" sz="1300" u="sng">
                <a:solidFill>
                  <a:srgbClr val="292B2C"/>
                </a:solidFill>
                <a:highlight>
                  <a:srgbClr val="FFFFFF"/>
                </a:highlight>
              </a:rPr>
              <a:t>Several Policies implemented by the Government towards this Electrification are-</a:t>
            </a:r>
            <a:endParaRPr sz="1300" u="sng">
              <a:solidFill>
                <a:srgbClr val="292B2C"/>
              </a:solidFill>
              <a:highlight>
                <a:srgbClr val="FFFFFF"/>
              </a:highlight>
            </a:endParaRPr>
          </a:p>
          <a:p>
            <a:pPr indent="0" lvl="0" marL="0" rtl="0" algn="l">
              <a:spcBef>
                <a:spcPts val="0"/>
              </a:spcBef>
              <a:spcAft>
                <a:spcPts val="0"/>
              </a:spcAft>
              <a:buNone/>
            </a:pPr>
            <a:r>
              <a:t/>
            </a:r>
            <a:endParaRPr sz="1300">
              <a:solidFill>
                <a:srgbClr val="292B2C"/>
              </a:solidFill>
              <a:highlight>
                <a:srgbClr val="FFFFFF"/>
              </a:highlight>
            </a:endParaRPr>
          </a:p>
          <a:p>
            <a:pPr indent="0" lvl="0" marL="0" rtl="0" algn="l">
              <a:spcBef>
                <a:spcPts val="0"/>
              </a:spcBef>
              <a:spcAft>
                <a:spcPts val="0"/>
              </a:spcAft>
              <a:buNone/>
            </a:pPr>
            <a:r>
              <a:rPr lang="en" sz="1300">
                <a:solidFill>
                  <a:srgbClr val="292B2C"/>
                </a:solidFill>
                <a:highlight>
                  <a:srgbClr val="FFFFFF"/>
                </a:highlight>
              </a:rPr>
              <a:t>Alternate Fuels for Surface Transportation (AFST) Programme</a:t>
            </a:r>
            <a:endParaRPr sz="1300">
              <a:solidFill>
                <a:srgbClr val="292B2C"/>
              </a:solidFill>
              <a:highlight>
                <a:srgbClr val="FFFFFF"/>
              </a:highlight>
            </a:endParaRPr>
          </a:p>
          <a:p>
            <a:pPr indent="0" lvl="0" marL="0" rtl="0" algn="l">
              <a:spcBef>
                <a:spcPts val="0"/>
              </a:spcBef>
              <a:spcAft>
                <a:spcPts val="0"/>
              </a:spcAft>
              <a:buNone/>
            </a:pPr>
            <a:r>
              <a:t/>
            </a:r>
            <a:endParaRPr sz="1300">
              <a:solidFill>
                <a:srgbClr val="292B2C"/>
              </a:solidFill>
              <a:highlight>
                <a:srgbClr val="FFFFFF"/>
              </a:highlight>
            </a:endParaRPr>
          </a:p>
          <a:p>
            <a:pPr indent="0" lvl="0" marL="0" rtl="0" algn="l">
              <a:spcBef>
                <a:spcPts val="0"/>
              </a:spcBef>
              <a:spcAft>
                <a:spcPts val="0"/>
              </a:spcAft>
              <a:buNone/>
            </a:pPr>
            <a:r>
              <a:rPr lang="en" sz="1300">
                <a:solidFill>
                  <a:srgbClr val="292B2C"/>
                </a:solidFill>
                <a:highlight>
                  <a:srgbClr val="FFFFFF"/>
                </a:highlight>
              </a:rPr>
              <a:t>National Electric Mobility Mission Plan (NEMMP) 2020 </a:t>
            </a:r>
            <a:endParaRPr sz="1300">
              <a:solidFill>
                <a:srgbClr val="292B2C"/>
              </a:solidFill>
              <a:highlight>
                <a:srgbClr val="FFFFFF"/>
              </a:highlight>
            </a:endParaRPr>
          </a:p>
          <a:p>
            <a:pPr indent="0" lvl="0" marL="0" rtl="0" algn="l">
              <a:spcBef>
                <a:spcPts val="0"/>
              </a:spcBef>
              <a:spcAft>
                <a:spcPts val="0"/>
              </a:spcAft>
              <a:buNone/>
            </a:pPr>
            <a:r>
              <a:t/>
            </a:r>
            <a:endParaRPr sz="1300">
              <a:solidFill>
                <a:srgbClr val="292B2C"/>
              </a:solidFill>
              <a:highlight>
                <a:srgbClr val="FFFFFF"/>
              </a:highlight>
            </a:endParaRPr>
          </a:p>
          <a:p>
            <a:pPr indent="0" lvl="0" marL="0" rtl="0" algn="l">
              <a:spcBef>
                <a:spcPts val="0"/>
              </a:spcBef>
              <a:spcAft>
                <a:spcPts val="0"/>
              </a:spcAft>
              <a:buNone/>
            </a:pPr>
            <a:r>
              <a:rPr lang="en" sz="1300">
                <a:solidFill>
                  <a:srgbClr val="292B2C"/>
                </a:solidFill>
                <a:highlight>
                  <a:srgbClr val="FFFFFF"/>
                </a:highlight>
              </a:rPr>
              <a:t>Faster Adoption and Manufacturing of (Hybrid &amp;) Electric Vehicles (FAME - India), 2015 Phase 1</a:t>
            </a:r>
            <a:endParaRPr sz="1300">
              <a:solidFill>
                <a:srgbClr val="292B2C"/>
              </a:solidFill>
              <a:highlight>
                <a:srgbClr val="FFFFFF"/>
              </a:highlight>
            </a:endParaRPr>
          </a:p>
          <a:p>
            <a:pPr indent="0" lvl="0" marL="0" rtl="0" algn="l">
              <a:spcBef>
                <a:spcPts val="0"/>
              </a:spcBef>
              <a:spcAft>
                <a:spcPts val="0"/>
              </a:spcAft>
              <a:buNone/>
            </a:pPr>
            <a:r>
              <a:t/>
            </a:r>
            <a:endParaRPr sz="1300">
              <a:solidFill>
                <a:srgbClr val="292B2C"/>
              </a:solidFill>
              <a:highlight>
                <a:srgbClr val="FFFFFF"/>
              </a:highlight>
            </a:endParaRPr>
          </a:p>
          <a:p>
            <a:pPr indent="0" lvl="0" marL="0" rtl="0" algn="l">
              <a:spcBef>
                <a:spcPts val="0"/>
              </a:spcBef>
              <a:spcAft>
                <a:spcPts val="0"/>
              </a:spcAft>
              <a:buNone/>
            </a:pPr>
            <a:r>
              <a:rPr lang="en" sz="1300">
                <a:solidFill>
                  <a:srgbClr val="292B2C"/>
                </a:solidFill>
                <a:highlight>
                  <a:srgbClr val="FFFFFF"/>
                </a:highlight>
              </a:rPr>
              <a:t>Faster Adoption and Manufacturing of (Hybrid &amp;) Electric Vehicles (FAME - India), 2019 Phase 2</a:t>
            </a:r>
            <a:endParaRPr sz="1300">
              <a:solidFill>
                <a:srgbClr val="292B2C"/>
              </a:solidFill>
              <a:highlight>
                <a:srgbClr val="FFFFFF"/>
              </a:highlight>
            </a:endParaRPr>
          </a:p>
          <a:p>
            <a:pPr indent="0" lvl="0" marL="0" rtl="0" algn="l">
              <a:spcBef>
                <a:spcPts val="0"/>
              </a:spcBef>
              <a:spcAft>
                <a:spcPts val="0"/>
              </a:spcAft>
              <a:buNone/>
            </a:pPr>
            <a:r>
              <a:t/>
            </a:r>
            <a:endParaRPr sz="1300">
              <a:solidFill>
                <a:srgbClr val="292B2C"/>
              </a:solidFill>
              <a:highlight>
                <a:srgbClr val="FFFFFF"/>
              </a:highlight>
            </a:endParaRPr>
          </a:p>
          <a:p>
            <a:pPr indent="0" lvl="0" marL="0" rtl="0" algn="l">
              <a:spcBef>
                <a:spcPts val="0"/>
              </a:spcBef>
              <a:spcAft>
                <a:spcPts val="0"/>
              </a:spcAft>
              <a:buNone/>
            </a:pPr>
            <a:r>
              <a:rPr lang="en" sz="1300">
                <a:solidFill>
                  <a:srgbClr val="292B2C"/>
                </a:solidFill>
                <a:highlight>
                  <a:srgbClr val="FFFFFF"/>
                </a:highlight>
              </a:rPr>
              <a:t>National Energy Storage Mission, 2018</a:t>
            </a:r>
            <a:endParaRPr sz="1300">
              <a:solidFill>
                <a:srgbClr val="292B2C"/>
              </a:solidFill>
              <a:highlight>
                <a:srgbClr val="FFFFFF"/>
              </a:highlight>
            </a:endParaRPr>
          </a:p>
          <a:p>
            <a:pPr indent="0" lvl="0" marL="0" rtl="0" algn="l">
              <a:spcBef>
                <a:spcPts val="0"/>
              </a:spcBef>
              <a:spcAft>
                <a:spcPts val="0"/>
              </a:spcAft>
              <a:buNone/>
            </a:pPr>
            <a:r>
              <a:t/>
            </a:r>
            <a:endParaRPr sz="1300">
              <a:solidFill>
                <a:srgbClr val="292B2C"/>
              </a:solidFill>
              <a:highlight>
                <a:srgbClr val="FFFFFF"/>
              </a:highlight>
            </a:endParaRPr>
          </a:p>
          <a:p>
            <a:pPr indent="0" lvl="0" marL="0" rtl="0" algn="l">
              <a:spcBef>
                <a:spcPts val="0"/>
              </a:spcBef>
              <a:spcAft>
                <a:spcPts val="0"/>
              </a:spcAft>
              <a:buNone/>
            </a:pPr>
            <a:r>
              <a:rPr lang="en" sz="1300">
                <a:solidFill>
                  <a:srgbClr val="292B2C"/>
                </a:solidFill>
                <a:highlight>
                  <a:srgbClr val="FFFFFF"/>
                </a:highlight>
              </a:rPr>
              <a:t>National Policy on Electronics, 2019</a:t>
            </a:r>
            <a:endParaRPr sz="1300">
              <a:solidFill>
                <a:srgbClr val="292B2C"/>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idx="4294967295" type="title"/>
          </p:nvPr>
        </p:nvSpPr>
        <p:spPr>
          <a:xfrm>
            <a:off x="3573900" y="0"/>
            <a:ext cx="1996200" cy="38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u="sng">
                <a:solidFill>
                  <a:srgbClr val="353535"/>
                </a:solidFill>
              </a:rPr>
              <a:t>Conclusion</a:t>
            </a:r>
            <a:endParaRPr sz="2500" u="sng">
              <a:solidFill>
                <a:srgbClr val="353535"/>
              </a:solidFill>
            </a:endParaRPr>
          </a:p>
          <a:p>
            <a:pPr indent="0" lvl="0" marL="0" rtl="0" algn="l">
              <a:spcBef>
                <a:spcPts val="0"/>
              </a:spcBef>
              <a:spcAft>
                <a:spcPts val="0"/>
              </a:spcAft>
              <a:buNone/>
            </a:pPr>
            <a:r>
              <a:t/>
            </a:r>
            <a:endParaRPr sz="2500" u="sng">
              <a:solidFill>
                <a:srgbClr val="353535"/>
              </a:solidFill>
            </a:endParaRPr>
          </a:p>
          <a:p>
            <a:pPr indent="0" lvl="0" marL="0" rtl="0" algn="l">
              <a:spcBef>
                <a:spcPts val="0"/>
              </a:spcBef>
              <a:spcAft>
                <a:spcPts val="0"/>
              </a:spcAft>
              <a:buNone/>
            </a:pPr>
            <a:r>
              <a:t/>
            </a:r>
            <a:endParaRPr sz="2500" u="sng">
              <a:solidFill>
                <a:srgbClr val="353535"/>
              </a:solidFill>
            </a:endParaRPr>
          </a:p>
          <a:p>
            <a:pPr indent="0" lvl="0" marL="0" rtl="0" algn="l">
              <a:lnSpc>
                <a:spcPct val="115000"/>
              </a:lnSpc>
              <a:spcBef>
                <a:spcPts val="0"/>
              </a:spcBef>
              <a:spcAft>
                <a:spcPts val="0"/>
              </a:spcAft>
              <a:buNone/>
            </a:pPr>
            <a:r>
              <a:t/>
            </a:r>
            <a:endParaRPr b="0" sz="1100">
              <a:latin typeface="Arial"/>
              <a:ea typeface="Arial"/>
              <a:cs typeface="Arial"/>
              <a:sym typeface="Arial"/>
            </a:endParaRPr>
          </a:p>
        </p:txBody>
      </p:sp>
      <p:sp>
        <p:nvSpPr>
          <p:cNvPr id="122" name="Google Shape;122;p18"/>
          <p:cNvSpPr txBox="1"/>
          <p:nvPr/>
        </p:nvSpPr>
        <p:spPr>
          <a:xfrm>
            <a:off x="144150" y="421063"/>
            <a:ext cx="8868600" cy="227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highlight>
                  <a:srgbClr val="FFFFFF"/>
                </a:highlight>
              </a:rPr>
              <a:t>In future, Industries will be driven by ACES (Autonomous driving, Connectivity, Electrification, and Shared mobility).</a:t>
            </a:r>
            <a:endParaRPr sz="1300">
              <a:highlight>
                <a:srgbClr val="FFFFFF"/>
              </a:highlight>
            </a:endParaRPr>
          </a:p>
          <a:p>
            <a:pPr indent="0" lvl="0" marL="0" rtl="0" algn="l">
              <a:spcBef>
                <a:spcPts val="0"/>
              </a:spcBef>
              <a:spcAft>
                <a:spcPts val="0"/>
              </a:spcAft>
              <a:buNone/>
            </a:pPr>
            <a:r>
              <a:t/>
            </a:r>
            <a:endParaRPr sz="1300">
              <a:highlight>
                <a:srgbClr val="FFFFFF"/>
              </a:highlight>
            </a:endParaRPr>
          </a:p>
          <a:p>
            <a:pPr indent="0" lvl="0" marL="0" rtl="0" algn="l">
              <a:spcBef>
                <a:spcPts val="0"/>
              </a:spcBef>
              <a:spcAft>
                <a:spcPts val="0"/>
              </a:spcAft>
              <a:buNone/>
            </a:pPr>
            <a:r>
              <a:rPr lang="en" sz="1300">
                <a:highlight>
                  <a:srgbClr val="FFFFFF"/>
                </a:highlight>
              </a:rPr>
              <a:t>Therefore, Electric Vehicles are very much potentially capable of shaping the future of India in terms of economy as it will </a:t>
            </a:r>
            <a:r>
              <a:rPr lang="en" sz="1300"/>
              <a:t>present an opportunity for Indian manufacturers to leapfrog to the technological forefront of car manufacturing. This would create a large, highly-skilled and sustainable pool of Indian jobs</a:t>
            </a:r>
            <a:r>
              <a:rPr lang="en" sz="1300">
                <a:highlight>
                  <a:srgbClr val="FFFFFF"/>
                </a:highlight>
              </a:rPr>
              <a:t>, growth, and sustainable development.</a:t>
            </a:r>
            <a:endParaRPr sz="1300">
              <a:highlight>
                <a:srgbClr val="FFFFFF"/>
              </a:highlight>
            </a:endParaRPr>
          </a:p>
          <a:p>
            <a:pPr indent="0" lvl="0" marL="0" rtl="0" algn="l">
              <a:spcBef>
                <a:spcPts val="0"/>
              </a:spcBef>
              <a:spcAft>
                <a:spcPts val="0"/>
              </a:spcAft>
              <a:buNone/>
            </a:pPr>
            <a:r>
              <a:t/>
            </a:r>
            <a:endParaRPr sz="1300">
              <a:highlight>
                <a:srgbClr val="FFFFFF"/>
              </a:highlight>
            </a:endParaRPr>
          </a:p>
          <a:p>
            <a:pPr indent="0" lvl="0" marL="0" rtl="0" algn="l">
              <a:lnSpc>
                <a:spcPct val="115000"/>
              </a:lnSpc>
              <a:spcBef>
                <a:spcPts val="0"/>
              </a:spcBef>
              <a:spcAft>
                <a:spcPts val="0"/>
              </a:spcAft>
              <a:buNone/>
            </a:pPr>
            <a:r>
              <a:rPr lang="en" sz="1300"/>
              <a:t>There are many benefits of adopting electric vehicles such as reduced dependence on imports of crude oil, and reduction on greenhouse gas emissions and air pollution</a:t>
            </a:r>
            <a:endParaRPr sz="1300"/>
          </a:p>
          <a:p>
            <a:pPr indent="0" lvl="0" marL="0" rtl="0" algn="l">
              <a:lnSpc>
                <a:spcPct val="115000"/>
              </a:lnSpc>
              <a:spcBef>
                <a:spcPts val="0"/>
              </a:spcBef>
              <a:spcAft>
                <a:spcPts val="0"/>
              </a:spcAft>
              <a:buNone/>
            </a:pPr>
            <a:r>
              <a:t/>
            </a:r>
            <a:endParaRPr sz="1300"/>
          </a:p>
          <a:p>
            <a:pPr indent="0" lvl="0" marL="0" rtl="0" algn="l">
              <a:spcBef>
                <a:spcPts val="0"/>
              </a:spcBef>
              <a:spcAft>
                <a:spcPts val="0"/>
              </a:spcAft>
              <a:buNone/>
            </a:pPr>
            <a:r>
              <a:t/>
            </a:r>
            <a:endParaRPr sz="1300">
              <a:solidFill>
                <a:srgbClr val="292B2C"/>
              </a:solidFill>
              <a:highlight>
                <a:srgbClr val="FFFFFF"/>
              </a:highlight>
            </a:endParaRPr>
          </a:p>
        </p:txBody>
      </p:sp>
      <p:sp>
        <p:nvSpPr>
          <p:cNvPr id="123" name="Google Shape;123;p18"/>
          <p:cNvSpPr txBox="1"/>
          <p:nvPr/>
        </p:nvSpPr>
        <p:spPr>
          <a:xfrm>
            <a:off x="23015" y="2672865"/>
            <a:ext cx="13839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Autonomous</a:t>
            </a:r>
            <a:endParaRPr b="1"/>
          </a:p>
          <a:p>
            <a:pPr indent="0" lvl="0" marL="0" rtl="0" algn="ctr">
              <a:spcBef>
                <a:spcPts val="0"/>
              </a:spcBef>
              <a:spcAft>
                <a:spcPts val="0"/>
              </a:spcAft>
              <a:buNone/>
            </a:pPr>
            <a:r>
              <a:rPr b="1" lang="en"/>
              <a:t>Driving</a:t>
            </a:r>
            <a:endParaRPr b="1"/>
          </a:p>
          <a:p>
            <a:pPr indent="0" lvl="0" marL="0" rtl="0" algn="ctr">
              <a:spcBef>
                <a:spcPts val="0"/>
              </a:spcBef>
              <a:spcAft>
                <a:spcPts val="0"/>
              </a:spcAft>
              <a:buNone/>
            </a:pPr>
            <a:r>
              <a:t/>
            </a:r>
            <a:endParaRPr>
              <a:latin typeface="Proxima Nova"/>
              <a:ea typeface="Proxima Nova"/>
              <a:cs typeface="Proxima Nova"/>
              <a:sym typeface="Proxima Nova"/>
            </a:endParaRPr>
          </a:p>
        </p:txBody>
      </p:sp>
      <p:cxnSp>
        <p:nvCxnSpPr>
          <p:cNvPr id="124" name="Google Shape;124;p18"/>
          <p:cNvCxnSpPr/>
          <p:nvPr/>
        </p:nvCxnSpPr>
        <p:spPr>
          <a:xfrm>
            <a:off x="1481950" y="2733275"/>
            <a:ext cx="0" cy="1107000"/>
          </a:xfrm>
          <a:prstGeom prst="straightConnector1">
            <a:avLst/>
          </a:prstGeom>
          <a:noFill/>
          <a:ln cap="flat" cmpd="sng" w="9525">
            <a:solidFill>
              <a:schemeClr val="dk2"/>
            </a:solidFill>
            <a:prstDash val="solid"/>
            <a:round/>
            <a:headEnd len="med" w="med" type="none"/>
            <a:tailEnd len="med" w="med" type="none"/>
          </a:ln>
        </p:spPr>
      </p:cxnSp>
      <p:sp>
        <p:nvSpPr>
          <p:cNvPr id="125" name="Google Shape;125;p18"/>
          <p:cNvSpPr txBox="1"/>
          <p:nvPr/>
        </p:nvSpPr>
        <p:spPr>
          <a:xfrm>
            <a:off x="1481950" y="2640275"/>
            <a:ext cx="3125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Electrified and shared autonomous vehicles or better known as robo-taxis and shuttles, make mobility in urban places more efficient, affordable, safe, environment, and user friendly.</a:t>
            </a:r>
            <a:endParaRPr sz="1200"/>
          </a:p>
        </p:txBody>
      </p:sp>
      <p:cxnSp>
        <p:nvCxnSpPr>
          <p:cNvPr id="126" name="Google Shape;126;p18"/>
          <p:cNvCxnSpPr/>
          <p:nvPr/>
        </p:nvCxnSpPr>
        <p:spPr>
          <a:xfrm>
            <a:off x="5971355" y="2696865"/>
            <a:ext cx="11400" cy="1003200"/>
          </a:xfrm>
          <a:prstGeom prst="straightConnector1">
            <a:avLst/>
          </a:prstGeom>
          <a:noFill/>
          <a:ln cap="flat" cmpd="sng" w="9525">
            <a:solidFill>
              <a:schemeClr val="dk2"/>
            </a:solidFill>
            <a:prstDash val="solid"/>
            <a:round/>
            <a:headEnd len="med" w="med" type="none"/>
            <a:tailEnd len="med" w="med" type="none"/>
          </a:ln>
        </p:spPr>
      </p:cxnSp>
      <p:sp>
        <p:nvSpPr>
          <p:cNvPr id="127" name="Google Shape;127;p18"/>
          <p:cNvSpPr txBox="1"/>
          <p:nvPr/>
        </p:nvSpPr>
        <p:spPr>
          <a:xfrm>
            <a:off x="3268950" y="2271950"/>
            <a:ext cx="2619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latin typeface="Proxima Nova"/>
                <a:ea typeface="Proxima Nova"/>
                <a:cs typeface="Proxima Nova"/>
                <a:sym typeface="Proxima Nova"/>
              </a:rPr>
              <a:t>FUTURE OF EVs - 4 levers</a:t>
            </a:r>
            <a:endParaRPr b="1" sz="1600" u="sng">
              <a:latin typeface="Proxima Nova"/>
              <a:ea typeface="Proxima Nova"/>
              <a:cs typeface="Proxima Nova"/>
              <a:sym typeface="Proxima Nova"/>
            </a:endParaRPr>
          </a:p>
        </p:txBody>
      </p:sp>
      <p:cxnSp>
        <p:nvCxnSpPr>
          <p:cNvPr id="128" name="Google Shape;128;p18"/>
          <p:cNvCxnSpPr/>
          <p:nvPr/>
        </p:nvCxnSpPr>
        <p:spPr>
          <a:xfrm flipH="1" rot="10800000">
            <a:off x="0" y="2214338"/>
            <a:ext cx="9156900" cy="57600"/>
          </a:xfrm>
          <a:prstGeom prst="straightConnector1">
            <a:avLst/>
          </a:prstGeom>
          <a:noFill/>
          <a:ln cap="flat" cmpd="sng" w="9525">
            <a:solidFill>
              <a:schemeClr val="dk2"/>
            </a:solidFill>
            <a:prstDash val="solid"/>
            <a:round/>
            <a:headEnd len="med" w="med" type="none"/>
            <a:tailEnd len="med" w="med" type="none"/>
          </a:ln>
        </p:spPr>
      </p:cxnSp>
      <p:sp>
        <p:nvSpPr>
          <p:cNvPr id="129" name="Google Shape;129;p18"/>
          <p:cNvSpPr txBox="1"/>
          <p:nvPr/>
        </p:nvSpPr>
        <p:spPr>
          <a:xfrm>
            <a:off x="144150" y="4301592"/>
            <a:ext cx="13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Connectivity</a:t>
            </a:r>
            <a:endParaRPr b="1"/>
          </a:p>
        </p:txBody>
      </p:sp>
      <p:cxnSp>
        <p:nvCxnSpPr>
          <p:cNvPr id="130" name="Google Shape;130;p18"/>
          <p:cNvCxnSpPr/>
          <p:nvPr/>
        </p:nvCxnSpPr>
        <p:spPr>
          <a:xfrm>
            <a:off x="1474075" y="3998245"/>
            <a:ext cx="0" cy="945600"/>
          </a:xfrm>
          <a:prstGeom prst="straightConnector1">
            <a:avLst/>
          </a:prstGeom>
          <a:noFill/>
          <a:ln cap="flat" cmpd="sng" w="9525">
            <a:solidFill>
              <a:schemeClr val="dk2"/>
            </a:solidFill>
            <a:prstDash val="solid"/>
            <a:round/>
            <a:headEnd len="med" w="med" type="none"/>
            <a:tailEnd len="med" w="med" type="none"/>
          </a:ln>
        </p:spPr>
      </p:cxnSp>
      <p:sp>
        <p:nvSpPr>
          <p:cNvPr id="131" name="Google Shape;131;p18"/>
          <p:cNvSpPr txBox="1"/>
          <p:nvPr/>
        </p:nvSpPr>
        <p:spPr>
          <a:xfrm>
            <a:off x="1500750" y="3947600"/>
            <a:ext cx="3201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To develop this aspect of technology, most certainly it would require a variety of different partners all having expertise that would make up the unique user interface and AI required.</a:t>
            </a:r>
            <a:endParaRPr sz="1200"/>
          </a:p>
        </p:txBody>
      </p:sp>
      <p:sp>
        <p:nvSpPr>
          <p:cNvPr id="132" name="Google Shape;132;p18"/>
          <p:cNvSpPr txBox="1"/>
          <p:nvPr/>
        </p:nvSpPr>
        <p:spPr>
          <a:xfrm>
            <a:off x="4601338" y="2794738"/>
            <a:ext cx="13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Electrification</a:t>
            </a:r>
            <a:endParaRPr b="1"/>
          </a:p>
        </p:txBody>
      </p:sp>
      <p:sp>
        <p:nvSpPr>
          <p:cNvPr id="133" name="Google Shape;133;p18"/>
          <p:cNvSpPr txBox="1"/>
          <p:nvPr/>
        </p:nvSpPr>
        <p:spPr>
          <a:xfrm>
            <a:off x="5947970" y="2662813"/>
            <a:ext cx="3240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Unlike the mixed signals that autonomous driving received, e-vehicles have gained momentum through huge contributors like the tightening of environmental regulations and the growing customer demand.</a:t>
            </a:r>
            <a:endParaRPr sz="1200"/>
          </a:p>
        </p:txBody>
      </p:sp>
      <p:cxnSp>
        <p:nvCxnSpPr>
          <p:cNvPr id="134" name="Google Shape;134;p18"/>
          <p:cNvCxnSpPr/>
          <p:nvPr/>
        </p:nvCxnSpPr>
        <p:spPr>
          <a:xfrm>
            <a:off x="5685425" y="3946350"/>
            <a:ext cx="0" cy="1049400"/>
          </a:xfrm>
          <a:prstGeom prst="straightConnector1">
            <a:avLst/>
          </a:prstGeom>
          <a:noFill/>
          <a:ln cap="flat" cmpd="sng" w="9525">
            <a:solidFill>
              <a:schemeClr val="dk2"/>
            </a:solidFill>
            <a:prstDash val="solid"/>
            <a:round/>
            <a:headEnd len="med" w="med" type="none"/>
            <a:tailEnd len="med" w="med" type="none"/>
          </a:ln>
        </p:spPr>
      </p:cxnSp>
      <p:sp>
        <p:nvSpPr>
          <p:cNvPr id="135" name="Google Shape;135;p18"/>
          <p:cNvSpPr txBox="1"/>
          <p:nvPr/>
        </p:nvSpPr>
        <p:spPr>
          <a:xfrm>
            <a:off x="4712351" y="3998260"/>
            <a:ext cx="1161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Shared Mobility</a:t>
            </a:r>
            <a:endParaRPr b="1"/>
          </a:p>
        </p:txBody>
      </p:sp>
      <p:sp>
        <p:nvSpPr>
          <p:cNvPr id="136" name="Google Shape;136;p18"/>
          <p:cNvSpPr txBox="1"/>
          <p:nvPr/>
        </p:nvSpPr>
        <p:spPr>
          <a:xfrm>
            <a:off x="5685425" y="3840275"/>
            <a:ext cx="3515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The response to high congestion in metropolitan cities like Bengaluru, Delhi, Mumbai has led to the popularity of several ride-hailing services. </a:t>
            </a:r>
            <a:r>
              <a:rPr lang="en" sz="1200"/>
              <a:t>The two largest cab aggregators show their presence in over 250 cities with ~36 lakh trips booked daily.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