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2.xml" ContentType="application/vnd.openxmlformats-officedocument.drawingml.chartshape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383" r:id="rId2"/>
    <p:sldId id="592" r:id="rId3"/>
    <p:sldId id="635" r:id="rId4"/>
    <p:sldId id="593" r:id="rId5"/>
    <p:sldId id="600" r:id="rId6"/>
    <p:sldId id="596" r:id="rId7"/>
    <p:sldId id="601" r:id="rId8"/>
    <p:sldId id="597" r:id="rId9"/>
    <p:sldId id="598" r:id="rId10"/>
    <p:sldId id="599"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781"/>
    <a:srgbClr val="00C782"/>
    <a:srgbClr val="C3F7E2"/>
    <a:srgbClr val="00E291"/>
    <a:srgbClr val="2F2D2D"/>
    <a:srgbClr val="EAF2EA"/>
    <a:srgbClr val="DBF1DF"/>
    <a:srgbClr val="F4F6F5"/>
    <a:srgbClr val="4BFFBF"/>
    <a:srgbClr val="00FAA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4F6350-1CD3-4ADE-91EB-6821EAA5EE25}" v="2526" dt="2022-07-11T19:18:35.0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150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IN" sz="1500" b="0" dirty="0">
                <a:latin typeface="Arial" panose="020B0604020202020204" pitchFamily="34" charset="0"/>
                <a:cs typeface="Arial" panose="020B0604020202020204" pitchFamily="34" charset="0"/>
              </a:rPr>
              <a:t>Economic</a:t>
            </a:r>
            <a:r>
              <a:rPr lang="en-IN" sz="1500" b="0" baseline="0" dirty="0">
                <a:latin typeface="Arial" panose="020B0604020202020204" pitchFamily="34" charset="0"/>
                <a:cs typeface="Arial" panose="020B0604020202020204" pitchFamily="34" charset="0"/>
              </a:rPr>
              <a:t> growth and unemployment, years 1996-2011</a:t>
            </a:r>
            <a:endParaRPr lang="en-IN" sz="1500" b="0" dirty="0">
              <a:latin typeface="Arial" panose="020B0604020202020204" pitchFamily="34" charset="0"/>
              <a:cs typeface="Arial" panose="020B0604020202020204" pitchFamily="34" charset="0"/>
            </a:endParaRPr>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Economic Growth</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numRef>
              <c:f>Sheet1!$A$2:$A$17</c:f>
              <c:numCache>
                <c:formatCode>General</c:formatCode>
                <c:ptCount val="16"/>
                <c:pt idx="0">
                  <c:v>1996</c:v>
                </c:pt>
                <c:pt idx="1">
                  <c:v>1997</c:v>
                </c:pt>
                <c:pt idx="2">
                  <c:v>1998</c:v>
                </c:pt>
                <c:pt idx="3">
                  <c:v>1999</c:v>
                </c:pt>
                <c:pt idx="4">
                  <c:v>2000</c:v>
                </c:pt>
                <c:pt idx="5">
                  <c:v>2001</c:v>
                </c:pt>
                <c:pt idx="6">
                  <c:v>2002</c:v>
                </c:pt>
                <c:pt idx="7">
                  <c:v>2003</c:v>
                </c:pt>
                <c:pt idx="8">
                  <c:v>2004</c:v>
                </c:pt>
                <c:pt idx="9">
                  <c:v>2005</c:v>
                </c:pt>
                <c:pt idx="10">
                  <c:v>2006</c:v>
                </c:pt>
                <c:pt idx="11">
                  <c:v>2007</c:v>
                </c:pt>
                <c:pt idx="12">
                  <c:v>2008</c:v>
                </c:pt>
                <c:pt idx="13">
                  <c:v>2009</c:v>
                </c:pt>
                <c:pt idx="14">
                  <c:v>2010</c:v>
                </c:pt>
                <c:pt idx="15">
                  <c:v>2011</c:v>
                </c:pt>
              </c:numCache>
            </c:numRef>
          </c:cat>
          <c:val>
            <c:numRef>
              <c:f>Sheet1!$B$2:$B$17</c:f>
              <c:numCache>
                <c:formatCode>General</c:formatCode>
                <c:ptCount val="16"/>
                <c:pt idx="0">
                  <c:v>8.2200000000000006</c:v>
                </c:pt>
                <c:pt idx="1">
                  <c:v>4.7</c:v>
                </c:pt>
                <c:pt idx="2">
                  <c:v>-13.13</c:v>
                </c:pt>
                <c:pt idx="3">
                  <c:v>0.85</c:v>
                </c:pt>
                <c:pt idx="4">
                  <c:v>0.03</c:v>
                </c:pt>
                <c:pt idx="5">
                  <c:v>3.64</c:v>
                </c:pt>
                <c:pt idx="6">
                  <c:v>4.5</c:v>
                </c:pt>
                <c:pt idx="7">
                  <c:v>4.78</c:v>
                </c:pt>
                <c:pt idx="8">
                  <c:v>5.03</c:v>
                </c:pt>
                <c:pt idx="9">
                  <c:v>5.69</c:v>
                </c:pt>
                <c:pt idx="10">
                  <c:v>5.5</c:v>
                </c:pt>
                <c:pt idx="11">
                  <c:v>6.35</c:v>
                </c:pt>
                <c:pt idx="12">
                  <c:v>6.01</c:v>
                </c:pt>
                <c:pt idx="13">
                  <c:v>4.63</c:v>
                </c:pt>
                <c:pt idx="14">
                  <c:v>6.22</c:v>
                </c:pt>
                <c:pt idx="15">
                  <c:v>6.49</c:v>
                </c:pt>
              </c:numCache>
            </c:numRef>
          </c:val>
          <c:smooth val="0"/>
          <c:extLst>
            <c:ext xmlns:c16="http://schemas.microsoft.com/office/drawing/2014/chart" uri="{C3380CC4-5D6E-409C-BE32-E72D297353CC}">
              <c16:uniqueId val="{00000000-CE78-4B77-AD14-A81315181B02}"/>
            </c:ext>
          </c:extLst>
        </c:ser>
        <c:ser>
          <c:idx val="1"/>
          <c:order val="1"/>
          <c:tx>
            <c:strRef>
              <c:f>Sheet1!$C$1</c:f>
              <c:strCache>
                <c:ptCount val="1"/>
                <c:pt idx="0">
                  <c:v>Unemployment</c:v>
                </c:pt>
              </c:strCache>
            </c:strRef>
          </c:tx>
          <c:spPr>
            <a:ln w="22225" cap="rnd">
              <a:solidFill>
                <a:srgbClr val="00C782"/>
              </a:solidFill>
              <a:round/>
            </a:ln>
            <a:effectLst/>
          </c:spPr>
          <c:marker>
            <c:symbol val="square"/>
            <c:size val="6"/>
            <c:spPr>
              <a:solidFill>
                <a:srgbClr val="00C781"/>
              </a:solidFill>
              <a:ln w="9525">
                <a:solidFill>
                  <a:srgbClr val="00C782"/>
                </a:solidFill>
                <a:round/>
              </a:ln>
              <a:effectLst/>
            </c:spPr>
          </c:marker>
          <c:cat>
            <c:numRef>
              <c:f>Sheet1!$A$2:$A$17</c:f>
              <c:numCache>
                <c:formatCode>General</c:formatCode>
                <c:ptCount val="16"/>
                <c:pt idx="0">
                  <c:v>1996</c:v>
                </c:pt>
                <c:pt idx="1">
                  <c:v>1997</c:v>
                </c:pt>
                <c:pt idx="2">
                  <c:v>1998</c:v>
                </c:pt>
                <c:pt idx="3">
                  <c:v>1999</c:v>
                </c:pt>
                <c:pt idx="4">
                  <c:v>2000</c:v>
                </c:pt>
                <c:pt idx="5">
                  <c:v>2001</c:v>
                </c:pt>
                <c:pt idx="6">
                  <c:v>2002</c:v>
                </c:pt>
                <c:pt idx="7">
                  <c:v>2003</c:v>
                </c:pt>
                <c:pt idx="8">
                  <c:v>2004</c:v>
                </c:pt>
                <c:pt idx="9">
                  <c:v>2005</c:v>
                </c:pt>
                <c:pt idx="10">
                  <c:v>2006</c:v>
                </c:pt>
                <c:pt idx="11">
                  <c:v>2007</c:v>
                </c:pt>
                <c:pt idx="12">
                  <c:v>2008</c:v>
                </c:pt>
                <c:pt idx="13">
                  <c:v>2009</c:v>
                </c:pt>
                <c:pt idx="14">
                  <c:v>2010</c:v>
                </c:pt>
                <c:pt idx="15">
                  <c:v>2011</c:v>
                </c:pt>
              </c:numCache>
            </c:numRef>
          </c:cat>
          <c:val>
            <c:numRef>
              <c:f>Sheet1!$C$2:$C$17</c:f>
              <c:numCache>
                <c:formatCode>General</c:formatCode>
                <c:ptCount val="16"/>
                <c:pt idx="0">
                  <c:v>5.7</c:v>
                </c:pt>
                <c:pt idx="1">
                  <c:v>5.7</c:v>
                </c:pt>
                <c:pt idx="2">
                  <c:v>5.9</c:v>
                </c:pt>
                <c:pt idx="3">
                  <c:v>6</c:v>
                </c:pt>
                <c:pt idx="4">
                  <c:v>5.8</c:v>
                </c:pt>
                <c:pt idx="5">
                  <c:v>5.9</c:v>
                </c:pt>
                <c:pt idx="6">
                  <c:v>6.1</c:v>
                </c:pt>
                <c:pt idx="7">
                  <c:v>6.2</c:v>
                </c:pt>
                <c:pt idx="8">
                  <c:v>6</c:v>
                </c:pt>
                <c:pt idx="9">
                  <c:v>5.9</c:v>
                </c:pt>
                <c:pt idx="10">
                  <c:v>5.6</c:v>
                </c:pt>
                <c:pt idx="11">
                  <c:v>5.4</c:v>
                </c:pt>
                <c:pt idx="12">
                  <c:v>5.4</c:v>
                </c:pt>
                <c:pt idx="13">
                  <c:v>6</c:v>
                </c:pt>
                <c:pt idx="14">
                  <c:v>5.9</c:v>
                </c:pt>
                <c:pt idx="15">
                  <c:v>5.8</c:v>
                </c:pt>
              </c:numCache>
            </c:numRef>
          </c:val>
          <c:smooth val="0"/>
          <c:extLst>
            <c:ext xmlns:c16="http://schemas.microsoft.com/office/drawing/2014/chart" uri="{C3380CC4-5D6E-409C-BE32-E72D297353CC}">
              <c16:uniqueId val="{00000001-CE78-4B77-AD14-A81315181B02}"/>
            </c:ext>
          </c:extLst>
        </c:ser>
        <c:dLbls>
          <c:showLegendKey val="0"/>
          <c:showVal val="0"/>
          <c:showCatName val="0"/>
          <c:showSerName val="0"/>
          <c:showPercent val="0"/>
          <c:showBubbleSize val="0"/>
        </c:dLbls>
        <c:marker val="1"/>
        <c:smooth val="0"/>
        <c:axId val="861443264"/>
        <c:axId val="861435776"/>
      </c:lineChart>
      <c:catAx>
        <c:axId val="8614432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861435776"/>
        <c:crosses val="autoZero"/>
        <c:auto val="1"/>
        <c:lblAlgn val="ctr"/>
        <c:lblOffset val="100"/>
        <c:noMultiLvlLbl val="0"/>
      </c:catAx>
      <c:valAx>
        <c:axId val="8614357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25400" cap="flat" cmpd="sng" algn="ctr">
            <a:no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614432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400" b="0" dirty="0">
                <a:latin typeface="Arial" panose="020B0604020202020204" pitchFamily="34" charset="0"/>
                <a:cs typeface="Arial" panose="020B0604020202020204" pitchFamily="34" charset="0"/>
              </a:rPr>
              <a:t>Historical</a:t>
            </a:r>
            <a:r>
              <a:rPr lang="en-US" sz="1400" b="0" baseline="0" dirty="0">
                <a:latin typeface="Arial" panose="020B0604020202020204" pitchFamily="34" charset="0"/>
                <a:cs typeface="Arial" panose="020B0604020202020204" pitchFamily="34" charset="0"/>
              </a:rPr>
              <a:t> JLG growth in portfolio size/number of clients and forecast</a:t>
            </a:r>
            <a:r>
              <a:rPr lang="en-US" sz="1400" b="0" dirty="0">
                <a:latin typeface="Arial" panose="020B0604020202020204" pitchFamily="34" charset="0"/>
                <a:cs typeface="Arial" panose="020B0604020202020204" pitchFamily="34" charset="0"/>
              </a:rPr>
              <a:t>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GLP (INR Bn)</c:v>
                </c:pt>
              </c:strCache>
            </c:strRef>
          </c:tx>
          <c:spPr>
            <a:solidFill>
              <a:srgbClr val="00C78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FY14</c:v>
                </c:pt>
                <c:pt idx="1">
                  <c:v>FY15</c:v>
                </c:pt>
                <c:pt idx="2">
                  <c:v>FY16</c:v>
                </c:pt>
                <c:pt idx="3">
                  <c:v>FY17</c:v>
                </c:pt>
                <c:pt idx="4">
                  <c:v>FY18</c:v>
                </c:pt>
                <c:pt idx="5">
                  <c:v>FY19</c:v>
                </c:pt>
                <c:pt idx="6">
                  <c:v>FY20</c:v>
                </c:pt>
                <c:pt idx="7">
                  <c:v>FY21</c:v>
                </c:pt>
                <c:pt idx="8">
                  <c:v>FY22</c:v>
                </c:pt>
              </c:strCache>
            </c:strRef>
          </c:cat>
          <c:val>
            <c:numRef>
              <c:f>Sheet1!$B$2:$B$10</c:f>
              <c:numCache>
                <c:formatCode>General</c:formatCode>
                <c:ptCount val="9"/>
                <c:pt idx="0">
                  <c:v>262</c:v>
                </c:pt>
                <c:pt idx="1">
                  <c:v>401</c:v>
                </c:pt>
                <c:pt idx="2">
                  <c:v>857</c:v>
                </c:pt>
                <c:pt idx="3">
                  <c:v>1069</c:v>
                </c:pt>
                <c:pt idx="4">
                  <c:v>1366</c:v>
                </c:pt>
                <c:pt idx="5">
                  <c:v>1786</c:v>
                </c:pt>
                <c:pt idx="6">
                  <c:v>2700</c:v>
                </c:pt>
                <c:pt idx="7">
                  <c:v>3163</c:v>
                </c:pt>
                <c:pt idx="8">
                  <c:v>3627</c:v>
                </c:pt>
              </c:numCache>
            </c:numRef>
          </c:val>
          <c:extLst>
            <c:ext xmlns:c16="http://schemas.microsoft.com/office/drawing/2014/chart" uri="{C3380CC4-5D6E-409C-BE32-E72D297353CC}">
              <c16:uniqueId val="{00000000-B8B8-443C-B7F5-A194F5237059}"/>
            </c:ext>
          </c:extLst>
        </c:ser>
        <c:dLbls>
          <c:showLegendKey val="0"/>
          <c:showVal val="1"/>
          <c:showCatName val="0"/>
          <c:showSerName val="0"/>
          <c:showPercent val="0"/>
          <c:showBubbleSize val="0"/>
        </c:dLbls>
        <c:gapWidth val="150"/>
        <c:overlap val="-25"/>
        <c:axId val="1378524175"/>
        <c:axId val="1378521263"/>
      </c:barChart>
      <c:catAx>
        <c:axId val="13785241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78521263"/>
        <c:crosses val="autoZero"/>
        <c:auto val="1"/>
        <c:lblAlgn val="ctr"/>
        <c:lblOffset val="100"/>
        <c:noMultiLvlLbl val="0"/>
      </c:catAx>
      <c:valAx>
        <c:axId val="1378521263"/>
        <c:scaling>
          <c:orientation val="minMax"/>
        </c:scaling>
        <c:delete val="1"/>
        <c:axPos val="l"/>
        <c:numFmt formatCode="General" sourceLinked="1"/>
        <c:majorTickMark val="none"/>
        <c:minorTickMark val="none"/>
        <c:tickLblPos val="nextTo"/>
        <c:crossAx val="1378524175"/>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4341209295526333E-2"/>
          <c:y val="4.7249204687047346E-2"/>
          <c:w val="0.97131758140894731"/>
          <c:h val="0.81009928813897902"/>
        </c:manualLayout>
      </c:layout>
      <c:lineChart>
        <c:grouping val="standard"/>
        <c:varyColors val="0"/>
        <c:ser>
          <c:idx val="0"/>
          <c:order val="0"/>
          <c:tx>
            <c:strRef>
              <c:f>Sheet1!$B$1</c:f>
              <c:strCache>
                <c:ptCount val="1"/>
                <c:pt idx="0">
                  <c:v>Clients (mn)</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FY14</c:v>
                </c:pt>
                <c:pt idx="1">
                  <c:v>FY15</c:v>
                </c:pt>
                <c:pt idx="2">
                  <c:v>FY16</c:v>
                </c:pt>
                <c:pt idx="3">
                  <c:v>FY17</c:v>
                </c:pt>
                <c:pt idx="4">
                  <c:v>FY18</c:v>
                </c:pt>
                <c:pt idx="5">
                  <c:v>FY19</c:v>
                </c:pt>
                <c:pt idx="6">
                  <c:v>FY20</c:v>
                </c:pt>
                <c:pt idx="7">
                  <c:v>FY21</c:v>
                </c:pt>
                <c:pt idx="8">
                  <c:v>FY22</c:v>
                </c:pt>
              </c:strCache>
            </c:strRef>
          </c:cat>
          <c:val>
            <c:numRef>
              <c:f>Sheet1!$B$2:$B$14</c:f>
              <c:numCache>
                <c:formatCode>General</c:formatCode>
                <c:ptCount val="13"/>
                <c:pt idx="0">
                  <c:v>18</c:v>
                </c:pt>
                <c:pt idx="1">
                  <c:v>19</c:v>
                </c:pt>
                <c:pt idx="2">
                  <c:v>26</c:v>
                </c:pt>
                <c:pt idx="3">
                  <c:v>34</c:v>
                </c:pt>
                <c:pt idx="4">
                  <c:v>37</c:v>
                </c:pt>
                <c:pt idx="5">
                  <c:v>44</c:v>
                </c:pt>
                <c:pt idx="6">
                  <c:v>51</c:v>
                </c:pt>
                <c:pt idx="7">
                  <c:v>57</c:v>
                </c:pt>
                <c:pt idx="8">
                  <c:v>64</c:v>
                </c:pt>
              </c:numCache>
            </c:numRef>
          </c:val>
          <c:smooth val="0"/>
          <c:extLst>
            <c:ext xmlns:c16="http://schemas.microsoft.com/office/drawing/2014/chart" uri="{C3380CC4-5D6E-409C-BE32-E72D297353CC}">
              <c16:uniqueId val="{00000000-DFAC-47B5-8E95-46032DEFDFB5}"/>
            </c:ext>
          </c:extLst>
        </c:ser>
        <c:dLbls>
          <c:showLegendKey val="0"/>
          <c:showVal val="1"/>
          <c:showCatName val="0"/>
          <c:showSerName val="0"/>
          <c:showPercent val="0"/>
          <c:showBubbleSize val="0"/>
        </c:dLbls>
        <c:smooth val="0"/>
        <c:axId val="1263222559"/>
        <c:axId val="1263225471"/>
      </c:lineChart>
      <c:catAx>
        <c:axId val="1263222559"/>
        <c:scaling>
          <c:orientation val="minMax"/>
        </c:scaling>
        <c:delete val="1"/>
        <c:axPos val="b"/>
        <c:numFmt formatCode="General" sourceLinked="1"/>
        <c:majorTickMark val="none"/>
        <c:minorTickMark val="none"/>
        <c:tickLblPos val="nextTo"/>
        <c:crossAx val="1263225471"/>
        <c:crosses val="autoZero"/>
        <c:auto val="1"/>
        <c:lblAlgn val="ctr"/>
        <c:lblOffset val="100"/>
        <c:noMultiLvlLbl val="0"/>
      </c:catAx>
      <c:valAx>
        <c:axId val="1263225471"/>
        <c:scaling>
          <c:orientation val="minMax"/>
        </c:scaling>
        <c:delete val="1"/>
        <c:axPos val="l"/>
        <c:numFmt formatCode="General" sourceLinked="1"/>
        <c:majorTickMark val="none"/>
        <c:minorTickMark val="none"/>
        <c:tickLblPos val="nextTo"/>
        <c:crossAx val="1263222559"/>
        <c:crosses val="autoZero"/>
        <c:crossBetween val="between"/>
      </c:valAx>
      <c:spPr>
        <a:noFill/>
        <a:ln>
          <a:noFill/>
        </a:ln>
        <a:effectLst/>
      </c:spPr>
    </c:plotArea>
    <c:legend>
      <c:legendPos val="t"/>
      <c:layout>
        <c:manualLayout>
          <c:xMode val="edge"/>
          <c:yMode val="edge"/>
          <c:x val="0.29586972145716955"/>
          <c:y val="0.17506149862766429"/>
          <c:w val="0.1292588489726941"/>
          <c:h val="5.8728647220008937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04997C-3B37-4998-9A86-FF9061169738}"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IN"/>
        </a:p>
      </dgm:t>
    </dgm:pt>
    <dgm:pt modelId="{CE12E473-3785-46BB-9774-D7E22D4858FE}">
      <dgm:prSet phldrT="[Text]"/>
      <dgm:spPr>
        <a:solidFill>
          <a:srgbClr val="00C782"/>
        </a:solidFill>
        <a:ln>
          <a:solidFill>
            <a:srgbClr val="00C782"/>
          </a:solidFill>
        </a:ln>
      </dgm:spPr>
      <dgm:t>
        <a:bodyPr/>
        <a:lstStyle/>
        <a:p>
          <a:r>
            <a:rPr lang="en-IN" dirty="0">
              <a:latin typeface="Arial" panose="020B0604020202020204" pitchFamily="34" charset="0"/>
              <a:cs typeface="Arial" panose="020B0604020202020204" pitchFamily="34" charset="0"/>
            </a:rPr>
            <a:t>Education/</a:t>
          </a:r>
        </a:p>
        <a:p>
          <a:r>
            <a:rPr lang="en-IN" dirty="0">
              <a:latin typeface="Arial" panose="020B0604020202020204" pitchFamily="34" charset="0"/>
              <a:cs typeface="Arial" panose="020B0604020202020204" pitchFamily="34" charset="0"/>
            </a:rPr>
            <a:t>Skill </a:t>
          </a:r>
          <a:r>
            <a:rPr lang="en-IN" b="0" dirty="0">
              <a:latin typeface="Arial" panose="020B0604020202020204" pitchFamily="34" charset="0"/>
              <a:cs typeface="Arial" panose="020B0604020202020204" pitchFamily="34" charset="0"/>
            </a:rPr>
            <a:t>Building</a:t>
          </a:r>
        </a:p>
      </dgm:t>
    </dgm:pt>
    <dgm:pt modelId="{054FE14A-CDE1-4FCD-B935-967E99BCE1C3}" type="parTrans" cxnId="{47DA5977-9BED-4830-9EED-187C3055D886}">
      <dgm:prSet/>
      <dgm:spPr/>
      <dgm:t>
        <a:bodyPr/>
        <a:lstStyle/>
        <a:p>
          <a:endParaRPr lang="en-IN"/>
        </a:p>
      </dgm:t>
    </dgm:pt>
    <dgm:pt modelId="{FBF38AD0-B683-49C2-A4A0-19D094BA96F5}" type="sibTrans" cxnId="{47DA5977-9BED-4830-9EED-187C3055D886}">
      <dgm:prSet/>
      <dgm:spPr/>
      <dgm:t>
        <a:bodyPr/>
        <a:lstStyle/>
        <a:p>
          <a:endParaRPr lang="en-IN"/>
        </a:p>
      </dgm:t>
    </dgm:pt>
    <dgm:pt modelId="{AA5B6FF7-4BBE-47F3-BF9D-3075FA13E1B8}">
      <dgm:prSet phldrT="[Text]" custT="1"/>
      <dgm:spPr>
        <a:ln>
          <a:solidFill>
            <a:srgbClr val="00C782"/>
          </a:solidFill>
        </a:ln>
      </dgm:spPr>
      <dgm:t>
        <a:bodyPr/>
        <a:lstStyle/>
        <a:p>
          <a:pPr>
            <a:buClr>
              <a:srgbClr val="00C782"/>
            </a:buClr>
          </a:pPr>
          <a:r>
            <a:rPr lang="en-IN" sz="1200" dirty="0">
              <a:latin typeface="Arial" panose="020B0604020202020204" pitchFamily="34" charset="0"/>
              <a:cs typeface="Arial" panose="020B0604020202020204" pitchFamily="34" charset="0"/>
            </a:rPr>
            <a:t>Education is the only way out of poverty. At individual level, Education/Skills provide opportunities and builds empowerment.</a:t>
          </a:r>
        </a:p>
      </dgm:t>
    </dgm:pt>
    <dgm:pt modelId="{636143D7-501B-43AB-98B6-B5E00585AF16}" type="parTrans" cxnId="{C37A0716-D716-47EA-A48D-0250A080F7E8}">
      <dgm:prSet/>
      <dgm:spPr/>
      <dgm:t>
        <a:bodyPr/>
        <a:lstStyle/>
        <a:p>
          <a:endParaRPr lang="en-IN"/>
        </a:p>
      </dgm:t>
    </dgm:pt>
    <dgm:pt modelId="{6F3B668A-8F6C-40D5-BD27-82DE4589B75C}" type="sibTrans" cxnId="{C37A0716-D716-47EA-A48D-0250A080F7E8}">
      <dgm:prSet/>
      <dgm:spPr/>
      <dgm:t>
        <a:bodyPr/>
        <a:lstStyle/>
        <a:p>
          <a:endParaRPr lang="en-IN"/>
        </a:p>
      </dgm:t>
    </dgm:pt>
    <dgm:pt modelId="{607BC668-C915-40DC-8279-22AE56FA397F}">
      <dgm:prSet phldrT="[Text]"/>
      <dgm:spPr>
        <a:solidFill>
          <a:srgbClr val="00C782"/>
        </a:solidFill>
        <a:ln>
          <a:solidFill>
            <a:srgbClr val="00C782"/>
          </a:solidFill>
        </a:ln>
      </dgm:spPr>
      <dgm:t>
        <a:bodyPr/>
        <a:lstStyle/>
        <a:p>
          <a:r>
            <a:rPr lang="en-IN" dirty="0"/>
            <a:t>Opportunities</a:t>
          </a:r>
        </a:p>
      </dgm:t>
    </dgm:pt>
    <dgm:pt modelId="{32140477-B9E4-46EF-A266-AE9C9D9DF05A}" type="parTrans" cxnId="{F32521F7-6B80-45CD-9D93-59B01F2934CE}">
      <dgm:prSet/>
      <dgm:spPr/>
      <dgm:t>
        <a:bodyPr/>
        <a:lstStyle/>
        <a:p>
          <a:endParaRPr lang="en-IN"/>
        </a:p>
      </dgm:t>
    </dgm:pt>
    <dgm:pt modelId="{E43C0CCE-F973-4CD2-895F-F699FA85FC2D}" type="sibTrans" cxnId="{F32521F7-6B80-45CD-9D93-59B01F2934CE}">
      <dgm:prSet/>
      <dgm:spPr/>
      <dgm:t>
        <a:bodyPr/>
        <a:lstStyle/>
        <a:p>
          <a:endParaRPr lang="en-IN"/>
        </a:p>
      </dgm:t>
    </dgm:pt>
    <dgm:pt modelId="{72E9411F-AF48-421F-9A2D-EA6EDAB1C083}">
      <dgm:prSet phldrT="[Text]" custT="1"/>
      <dgm:spPr>
        <a:ln>
          <a:solidFill>
            <a:srgbClr val="00C782"/>
          </a:solidFill>
        </a:ln>
      </dgm:spPr>
      <dgm:t>
        <a:bodyPr/>
        <a:lstStyle/>
        <a:p>
          <a:pPr>
            <a:buClr>
              <a:srgbClr val="00C782"/>
            </a:buClr>
          </a:pPr>
          <a:r>
            <a:rPr lang="en-US" sz="1200" b="0" i="0" dirty="0">
              <a:latin typeface="Arial" panose="020B0604020202020204" pitchFamily="34" charset="0"/>
              <a:cs typeface="Arial" panose="020B0604020202020204" pitchFamily="34" charset="0"/>
            </a:rPr>
            <a:t>The obvious solution to poverty is to make sure that everyone has a job that pays enough to support her family i.e. to provide opportunities for employment.</a:t>
          </a:r>
          <a:endParaRPr lang="en-IN" sz="1200" dirty="0">
            <a:latin typeface="Arial" panose="020B0604020202020204" pitchFamily="34" charset="0"/>
            <a:cs typeface="Arial" panose="020B0604020202020204" pitchFamily="34" charset="0"/>
          </a:endParaRPr>
        </a:p>
      </dgm:t>
    </dgm:pt>
    <dgm:pt modelId="{D8F39402-14A6-4EB4-ADD0-5EA9A3E51E3E}" type="parTrans" cxnId="{638B0212-B7BD-4CB4-B262-4F872061F71E}">
      <dgm:prSet/>
      <dgm:spPr/>
      <dgm:t>
        <a:bodyPr/>
        <a:lstStyle/>
        <a:p>
          <a:endParaRPr lang="en-IN"/>
        </a:p>
      </dgm:t>
    </dgm:pt>
    <dgm:pt modelId="{E672D2A7-3253-40E3-B622-F7579D6EE283}" type="sibTrans" cxnId="{638B0212-B7BD-4CB4-B262-4F872061F71E}">
      <dgm:prSet/>
      <dgm:spPr/>
      <dgm:t>
        <a:bodyPr/>
        <a:lstStyle/>
        <a:p>
          <a:endParaRPr lang="en-IN"/>
        </a:p>
      </dgm:t>
    </dgm:pt>
    <dgm:pt modelId="{ED31C974-0E6F-4846-AC89-3B8A53EC8983}">
      <dgm:prSet phldrT="[Text]" custT="1"/>
      <dgm:spPr>
        <a:ln>
          <a:solidFill>
            <a:srgbClr val="00C782"/>
          </a:solidFill>
        </a:ln>
      </dgm:spPr>
      <dgm:t>
        <a:bodyPr/>
        <a:lstStyle/>
        <a:p>
          <a:pPr>
            <a:buClr>
              <a:srgbClr val="00C782"/>
            </a:buClr>
          </a:pPr>
          <a:r>
            <a:rPr lang="en-US" sz="1200" b="0" i="0" dirty="0">
              <a:latin typeface="Arial" panose="020B0604020202020204" pitchFamily="34" charset="0"/>
              <a:cs typeface="Arial" panose="020B0604020202020204" pitchFamily="34" charset="0"/>
            </a:rPr>
            <a:t>The opportunities here might include actual employment, employment training or retraining (learning a trade or specific job-related skills), and career planning.</a:t>
          </a:r>
          <a:endParaRPr lang="en-IN" sz="1200" dirty="0">
            <a:latin typeface="Arial" panose="020B0604020202020204" pitchFamily="34" charset="0"/>
            <a:cs typeface="Arial" panose="020B0604020202020204" pitchFamily="34" charset="0"/>
          </a:endParaRPr>
        </a:p>
      </dgm:t>
    </dgm:pt>
    <dgm:pt modelId="{C6F56F0A-6F79-4E04-B167-6D129E372CEA}" type="parTrans" cxnId="{504D8F4F-7864-4D3A-9695-1D0238632F76}">
      <dgm:prSet/>
      <dgm:spPr/>
      <dgm:t>
        <a:bodyPr/>
        <a:lstStyle/>
        <a:p>
          <a:endParaRPr lang="en-IN"/>
        </a:p>
      </dgm:t>
    </dgm:pt>
    <dgm:pt modelId="{294F8BC8-3494-4DF2-A7A6-EA71AE92B883}" type="sibTrans" cxnId="{504D8F4F-7864-4D3A-9695-1D0238632F76}">
      <dgm:prSet/>
      <dgm:spPr/>
      <dgm:t>
        <a:bodyPr/>
        <a:lstStyle/>
        <a:p>
          <a:endParaRPr lang="en-IN"/>
        </a:p>
      </dgm:t>
    </dgm:pt>
    <dgm:pt modelId="{A3F3EA35-B237-40FB-BFCD-9AD2FE8A09C2}">
      <dgm:prSet phldrT="[Text]"/>
      <dgm:spPr>
        <a:solidFill>
          <a:srgbClr val="00C782"/>
        </a:solidFill>
        <a:ln>
          <a:solidFill>
            <a:srgbClr val="00C782"/>
          </a:solidFill>
        </a:ln>
      </dgm:spPr>
      <dgm:t>
        <a:bodyPr/>
        <a:lstStyle/>
        <a:p>
          <a:r>
            <a:rPr lang="en-IN" dirty="0"/>
            <a:t>Profitability</a:t>
          </a:r>
        </a:p>
      </dgm:t>
    </dgm:pt>
    <dgm:pt modelId="{0A8C94DC-EAF8-4CDD-87CE-A2319465AAE3}" type="parTrans" cxnId="{BBF68081-BA1D-4BF7-894C-FB966EB4824A}">
      <dgm:prSet/>
      <dgm:spPr/>
      <dgm:t>
        <a:bodyPr/>
        <a:lstStyle/>
        <a:p>
          <a:endParaRPr lang="en-IN"/>
        </a:p>
      </dgm:t>
    </dgm:pt>
    <dgm:pt modelId="{D49198F2-CC6D-4606-8106-95C26E83D330}" type="sibTrans" cxnId="{BBF68081-BA1D-4BF7-894C-FB966EB4824A}">
      <dgm:prSet/>
      <dgm:spPr/>
      <dgm:t>
        <a:bodyPr/>
        <a:lstStyle/>
        <a:p>
          <a:endParaRPr lang="en-IN"/>
        </a:p>
      </dgm:t>
    </dgm:pt>
    <dgm:pt modelId="{B44AEE55-9A97-48BF-99E0-7C41022DE748}">
      <dgm:prSet phldrT="[Text]" custT="1"/>
      <dgm:spPr>
        <a:ln>
          <a:solidFill>
            <a:srgbClr val="00C782"/>
          </a:solidFill>
        </a:ln>
      </dgm:spPr>
      <dgm:t>
        <a:bodyPr/>
        <a:lstStyle/>
        <a:p>
          <a:pPr>
            <a:buClr>
              <a:srgbClr val="00C782"/>
            </a:buClr>
          </a:pPr>
          <a:r>
            <a:rPr lang="en-US" sz="1200" b="0" i="0" dirty="0">
              <a:latin typeface="Arial" panose="020B0604020202020204" pitchFamily="34" charset="0"/>
              <a:cs typeface="Arial" panose="020B0604020202020204" pitchFamily="34" charset="0"/>
            </a:rPr>
            <a:t>With a solid business plan, hard work and determination, any strong business idea may become successful and profitable.</a:t>
          </a:r>
          <a:endParaRPr lang="en-IN" sz="1200" dirty="0">
            <a:latin typeface="Arial" panose="020B0604020202020204" pitchFamily="34" charset="0"/>
            <a:cs typeface="Arial" panose="020B0604020202020204" pitchFamily="34" charset="0"/>
          </a:endParaRPr>
        </a:p>
      </dgm:t>
    </dgm:pt>
    <dgm:pt modelId="{E7D73273-586B-43E6-8C4E-7D34F36F20F3}" type="parTrans" cxnId="{A6CE87F7-27FC-42A1-848E-558C8850FDED}">
      <dgm:prSet/>
      <dgm:spPr/>
      <dgm:t>
        <a:bodyPr/>
        <a:lstStyle/>
        <a:p>
          <a:endParaRPr lang="en-IN"/>
        </a:p>
      </dgm:t>
    </dgm:pt>
    <dgm:pt modelId="{F45E9B03-A865-4EC0-A7DA-1BF33647F89A}" type="sibTrans" cxnId="{A6CE87F7-27FC-42A1-848E-558C8850FDED}">
      <dgm:prSet/>
      <dgm:spPr/>
      <dgm:t>
        <a:bodyPr/>
        <a:lstStyle/>
        <a:p>
          <a:endParaRPr lang="en-IN"/>
        </a:p>
      </dgm:t>
    </dgm:pt>
    <dgm:pt modelId="{0467A26F-282F-4C39-852D-8530552E81C1}">
      <dgm:prSet phldrT="[Text]" custT="1"/>
      <dgm:spPr>
        <a:ln>
          <a:solidFill>
            <a:srgbClr val="00C782"/>
          </a:solidFill>
        </a:ln>
      </dgm:spPr>
      <dgm:t>
        <a:bodyPr/>
        <a:lstStyle/>
        <a:p>
          <a:pPr>
            <a:buClr>
              <a:srgbClr val="00C782"/>
            </a:buClr>
          </a:pPr>
          <a:r>
            <a:rPr lang="en-US" sz="1200" b="0" i="0" dirty="0">
              <a:latin typeface="Arial" panose="020B0604020202020204" pitchFamily="34" charset="0"/>
              <a:cs typeface="Arial" panose="020B0604020202020204" pitchFamily="34" charset="0"/>
            </a:rPr>
            <a:t>A healthy profit margin for a small business tends to range anywhere between </a:t>
          </a:r>
          <a:r>
            <a:rPr lang="en-US" sz="1200" b="1" i="0" dirty="0">
              <a:latin typeface="Arial" panose="020B0604020202020204" pitchFamily="34" charset="0"/>
              <a:cs typeface="Arial" panose="020B0604020202020204" pitchFamily="34" charset="0"/>
            </a:rPr>
            <a:t>7% to 10%</a:t>
          </a:r>
          <a:endParaRPr lang="en-IN" sz="1200" dirty="0">
            <a:latin typeface="Arial" panose="020B0604020202020204" pitchFamily="34" charset="0"/>
            <a:cs typeface="Arial" panose="020B0604020202020204" pitchFamily="34" charset="0"/>
          </a:endParaRPr>
        </a:p>
      </dgm:t>
    </dgm:pt>
    <dgm:pt modelId="{15E08F6A-87E7-4028-A2A5-E948A838DD76}" type="parTrans" cxnId="{94B18894-4F06-43E0-9E3A-BC65F315ECC6}">
      <dgm:prSet/>
      <dgm:spPr/>
      <dgm:t>
        <a:bodyPr/>
        <a:lstStyle/>
        <a:p>
          <a:endParaRPr lang="en-IN"/>
        </a:p>
      </dgm:t>
    </dgm:pt>
    <dgm:pt modelId="{2482292F-CC54-41E2-B91B-CE7E30128AEA}" type="sibTrans" cxnId="{94B18894-4F06-43E0-9E3A-BC65F315ECC6}">
      <dgm:prSet/>
      <dgm:spPr/>
      <dgm:t>
        <a:bodyPr/>
        <a:lstStyle/>
        <a:p>
          <a:endParaRPr lang="en-IN"/>
        </a:p>
      </dgm:t>
    </dgm:pt>
    <dgm:pt modelId="{A6FB0AE8-3FDE-474E-ADCF-098020987330}">
      <dgm:prSet phldrT="[Text]" custT="1"/>
      <dgm:spPr>
        <a:ln>
          <a:solidFill>
            <a:srgbClr val="00C782"/>
          </a:solidFill>
        </a:ln>
      </dgm:spPr>
      <dgm:t>
        <a:bodyPr/>
        <a:lstStyle/>
        <a:p>
          <a:pPr>
            <a:buClr>
              <a:srgbClr val="00C782"/>
            </a:buClr>
          </a:pPr>
          <a:r>
            <a:rPr lang="en-IN" sz="1200" dirty="0">
              <a:latin typeface="Arial" panose="020B0604020202020204" pitchFamily="34" charset="0"/>
              <a:cs typeface="Arial" panose="020B0604020202020204" pitchFamily="34" charset="0"/>
            </a:rPr>
            <a:t>At national level, this could lead to an increase in Capital, thereby, pushing the economic growth.</a:t>
          </a:r>
        </a:p>
      </dgm:t>
    </dgm:pt>
    <dgm:pt modelId="{879C6192-B37C-4EDC-A9EE-7AFF597F631D}" type="parTrans" cxnId="{5DA7E1E3-EE48-4500-9C5D-0A3518FAAE0A}">
      <dgm:prSet/>
      <dgm:spPr/>
      <dgm:t>
        <a:bodyPr/>
        <a:lstStyle/>
        <a:p>
          <a:endParaRPr lang="en-IN"/>
        </a:p>
      </dgm:t>
    </dgm:pt>
    <dgm:pt modelId="{896E4D87-D722-4117-80D8-B705D7F8FE28}" type="sibTrans" cxnId="{5DA7E1E3-EE48-4500-9C5D-0A3518FAAE0A}">
      <dgm:prSet/>
      <dgm:spPr/>
      <dgm:t>
        <a:bodyPr/>
        <a:lstStyle/>
        <a:p>
          <a:endParaRPr lang="en-IN"/>
        </a:p>
      </dgm:t>
    </dgm:pt>
    <dgm:pt modelId="{5797BB3B-2230-47BA-A21D-9B3D2465AB2D}" type="pres">
      <dgm:prSet presAssocID="{6F04997C-3B37-4998-9A86-FF9061169738}" presName="linearFlow" presStyleCnt="0">
        <dgm:presLayoutVars>
          <dgm:dir/>
          <dgm:animLvl val="lvl"/>
          <dgm:resizeHandles val="exact"/>
        </dgm:presLayoutVars>
      </dgm:prSet>
      <dgm:spPr/>
    </dgm:pt>
    <dgm:pt modelId="{5E2A2DFE-52BC-419E-8F6E-2521DEA76BE3}" type="pres">
      <dgm:prSet presAssocID="{CE12E473-3785-46BB-9774-D7E22D4858FE}" presName="composite" presStyleCnt="0"/>
      <dgm:spPr/>
    </dgm:pt>
    <dgm:pt modelId="{ABB29B49-44C1-4F98-B22A-B7382EA55963}" type="pres">
      <dgm:prSet presAssocID="{CE12E473-3785-46BB-9774-D7E22D4858FE}" presName="parentText" presStyleLbl="alignNode1" presStyleIdx="0" presStyleCnt="3" custLinFactNeighborY="0">
        <dgm:presLayoutVars>
          <dgm:chMax val="1"/>
          <dgm:bulletEnabled val="1"/>
        </dgm:presLayoutVars>
      </dgm:prSet>
      <dgm:spPr/>
    </dgm:pt>
    <dgm:pt modelId="{06D75147-1CEB-4C8E-8E3E-7BBF2833CD9C}" type="pres">
      <dgm:prSet presAssocID="{CE12E473-3785-46BB-9774-D7E22D4858FE}" presName="descendantText" presStyleLbl="alignAcc1" presStyleIdx="0" presStyleCnt="3" custLinFactNeighborX="0" custLinFactNeighborY="675">
        <dgm:presLayoutVars>
          <dgm:bulletEnabled val="1"/>
        </dgm:presLayoutVars>
      </dgm:prSet>
      <dgm:spPr/>
    </dgm:pt>
    <dgm:pt modelId="{E077451C-87F2-4316-8C68-4486BF6A5F9C}" type="pres">
      <dgm:prSet presAssocID="{FBF38AD0-B683-49C2-A4A0-19D094BA96F5}" presName="sp" presStyleCnt="0"/>
      <dgm:spPr/>
    </dgm:pt>
    <dgm:pt modelId="{7FAAA490-BFE2-4574-A0AA-B73A3CF90975}" type="pres">
      <dgm:prSet presAssocID="{607BC668-C915-40DC-8279-22AE56FA397F}" presName="composite" presStyleCnt="0"/>
      <dgm:spPr/>
    </dgm:pt>
    <dgm:pt modelId="{FE7DD6D9-BDD0-4886-8CC8-F80CBF4B178B}" type="pres">
      <dgm:prSet presAssocID="{607BC668-C915-40DC-8279-22AE56FA397F}" presName="parentText" presStyleLbl="alignNode1" presStyleIdx="1" presStyleCnt="3" custLinFactNeighborY="-16259">
        <dgm:presLayoutVars>
          <dgm:chMax val="1"/>
          <dgm:bulletEnabled val="1"/>
        </dgm:presLayoutVars>
      </dgm:prSet>
      <dgm:spPr/>
    </dgm:pt>
    <dgm:pt modelId="{0AD201CE-95D9-44AF-A61B-7C97DF41DEEC}" type="pres">
      <dgm:prSet presAssocID="{607BC668-C915-40DC-8279-22AE56FA397F}" presName="descendantText" presStyleLbl="alignAcc1" presStyleIdx="1" presStyleCnt="3" custLinFactNeighborY="-26533">
        <dgm:presLayoutVars>
          <dgm:bulletEnabled val="1"/>
        </dgm:presLayoutVars>
      </dgm:prSet>
      <dgm:spPr/>
    </dgm:pt>
    <dgm:pt modelId="{C6F7CBD1-67BA-4E23-8501-E1596511D10D}" type="pres">
      <dgm:prSet presAssocID="{E43C0CCE-F973-4CD2-895F-F699FA85FC2D}" presName="sp" presStyleCnt="0"/>
      <dgm:spPr/>
    </dgm:pt>
    <dgm:pt modelId="{634EB531-6AC2-4C5C-9FFA-46E00976AC19}" type="pres">
      <dgm:prSet presAssocID="{A3F3EA35-B237-40FB-BFCD-9AD2FE8A09C2}" presName="composite" presStyleCnt="0"/>
      <dgm:spPr/>
    </dgm:pt>
    <dgm:pt modelId="{9D59F148-2FE3-46C7-A998-1E7EEDACB1E9}" type="pres">
      <dgm:prSet presAssocID="{A3F3EA35-B237-40FB-BFCD-9AD2FE8A09C2}" presName="parentText" presStyleLbl="alignNode1" presStyleIdx="2" presStyleCnt="3" custLinFactNeighborX="802" custLinFactNeighborY="-34819">
        <dgm:presLayoutVars>
          <dgm:chMax val="1"/>
          <dgm:bulletEnabled val="1"/>
        </dgm:presLayoutVars>
      </dgm:prSet>
      <dgm:spPr/>
    </dgm:pt>
    <dgm:pt modelId="{9CA2665E-9F11-4115-895A-74DA7223BCAA}" type="pres">
      <dgm:prSet presAssocID="{A3F3EA35-B237-40FB-BFCD-9AD2FE8A09C2}" presName="descendantText" presStyleLbl="alignAcc1" presStyleIdx="2" presStyleCnt="3" custLinFactNeighborY="-53568">
        <dgm:presLayoutVars>
          <dgm:bulletEnabled val="1"/>
        </dgm:presLayoutVars>
      </dgm:prSet>
      <dgm:spPr/>
    </dgm:pt>
  </dgm:ptLst>
  <dgm:cxnLst>
    <dgm:cxn modelId="{638B0212-B7BD-4CB4-B262-4F872061F71E}" srcId="{607BC668-C915-40DC-8279-22AE56FA397F}" destId="{72E9411F-AF48-421F-9A2D-EA6EDAB1C083}" srcOrd="0" destOrd="0" parTransId="{D8F39402-14A6-4EB4-ADD0-5EA9A3E51E3E}" sibTransId="{E672D2A7-3253-40E3-B622-F7579D6EE283}"/>
    <dgm:cxn modelId="{C37A0716-D716-47EA-A48D-0250A080F7E8}" srcId="{CE12E473-3785-46BB-9774-D7E22D4858FE}" destId="{AA5B6FF7-4BBE-47F3-BF9D-3075FA13E1B8}" srcOrd="0" destOrd="0" parTransId="{636143D7-501B-43AB-98B6-B5E00585AF16}" sibTransId="{6F3B668A-8F6C-40D5-BD27-82DE4589B75C}"/>
    <dgm:cxn modelId="{56110E24-19EE-4C6F-9721-8CC06E74C262}" type="presOf" srcId="{A3F3EA35-B237-40FB-BFCD-9AD2FE8A09C2}" destId="{9D59F148-2FE3-46C7-A998-1E7EEDACB1E9}" srcOrd="0" destOrd="0" presId="urn:microsoft.com/office/officeart/2005/8/layout/chevron2"/>
    <dgm:cxn modelId="{417E0D26-E059-47BE-B6F8-E376871FBE61}" type="presOf" srcId="{72E9411F-AF48-421F-9A2D-EA6EDAB1C083}" destId="{0AD201CE-95D9-44AF-A61B-7C97DF41DEEC}" srcOrd="0" destOrd="0" presId="urn:microsoft.com/office/officeart/2005/8/layout/chevron2"/>
    <dgm:cxn modelId="{E806803E-4437-43BE-9E14-065798488C9F}" type="presOf" srcId="{6F04997C-3B37-4998-9A86-FF9061169738}" destId="{5797BB3B-2230-47BA-A21D-9B3D2465AB2D}" srcOrd="0" destOrd="0" presId="urn:microsoft.com/office/officeart/2005/8/layout/chevron2"/>
    <dgm:cxn modelId="{75F84463-AED8-40A5-92F4-F20781EF61E6}" type="presOf" srcId="{607BC668-C915-40DC-8279-22AE56FA397F}" destId="{FE7DD6D9-BDD0-4886-8CC8-F80CBF4B178B}" srcOrd="0" destOrd="0" presId="urn:microsoft.com/office/officeart/2005/8/layout/chevron2"/>
    <dgm:cxn modelId="{A1B7D463-C3A5-40A9-9A72-BBB9FFB387A8}" type="presOf" srcId="{AA5B6FF7-4BBE-47F3-BF9D-3075FA13E1B8}" destId="{06D75147-1CEB-4C8E-8E3E-7BBF2833CD9C}" srcOrd="0" destOrd="0" presId="urn:microsoft.com/office/officeart/2005/8/layout/chevron2"/>
    <dgm:cxn modelId="{556FEF46-C57C-4227-9BD5-8B4AECAE6539}" type="presOf" srcId="{CE12E473-3785-46BB-9774-D7E22D4858FE}" destId="{ABB29B49-44C1-4F98-B22A-B7382EA55963}" srcOrd="0" destOrd="0" presId="urn:microsoft.com/office/officeart/2005/8/layout/chevron2"/>
    <dgm:cxn modelId="{504D8F4F-7864-4D3A-9695-1D0238632F76}" srcId="{607BC668-C915-40DC-8279-22AE56FA397F}" destId="{ED31C974-0E6F-4846-AC89-3B8A53EC8983}" srcOrd="1" destOrd="0" parTransId="{C6F56F0A-6F79-4E04-B167-6D129E372CEA}" sibTransId="{294F8BC8-3494-4DF2-A7A6-EA71AE92B883}"/>
    <dgm:cxn modelId="{47DA5977-9BED-4830-9EED-187C3055D886}" srcId="{6F04997C-3B37-4998-9A86-FF9061169738}" destId="{CE12E473-3785-46BB-9774-D7E22D4858FE}" srcOrd="0" destOrd="0" parTransId="{054FE14A-CDE1-4FCD-B935-967E99BCE1C3}" sibTransId="{FBF38AD0-B683-49C2-A4A0-19D094BA96F5}"/>
    <dgm:cxn modelId="{BBF68081-BA1D-4BF7-894C-FB966EB4824A}" srcId="{6F04997C-3B37-4998-9A86-FF9061169738}" destId="{A3F3EA35-B237-40FB-BFCD-9AD2FE8A09C2}" srcOrd="2" destOrd="0" parTransId="{0A8C94DC-EAF8-4CDD-87CE-A2319465AAE3}" sibTransId="{D49198F2-CC6D-4606-8106-95C26E83D330}"/>
    <dgm:cxn modelId="{09403A83-1F6D-4EE7-991D-EB27579F4525}" type="presOf" srcId="{A6FB0AE8-3FDE-474E-ADCF-098020987330}" destId="{06D75147-1CEB-4C8E-8E3E-7BBF2833CD9C}" srcOrd="0" destOrd="1" presId="urn:microsoft.com/office/officeart/2005/8/layout/chevron2"/>
    <dgm:cxn modelId="{94B18894-4F06-43E0-9E3A-BC65F315ECC6}" srcId="{A3F3EA35-B237-40FB-BFCD-9AD2FE8A09C2}" destId="{0467A26F-282F-4C39-852D-8530552E81C1}" srcOrd="1" destOrd="0" parTransId="{15E08F6A-87E7-4028-A2A5-E948A838DD76}" sibTransId="{2482292F-CC54-41E2-B91B-CE7E30128AEA}"/>
    <dgm:cxn modelId="{1604AFD5-A5D0-44DE-A6B0-19D405B40AB9}" type="presOf" srcId="{B44AEE55-9A97-48BF-99E0-7C41022DE748}" destId="{9CA2665E-9F11-4115-895A-74DA7223BCAA}" srcOrd="0" destOrd="0" presId="urn:microsoft.com/office/officeart/2005/8/layout/chevron2"/>
    <dgm:cxn modelId="{5DA7E1E3-EE48-4500-9C5D-0A3518FAAE0A}" srcId="{CE12E473-3785-46BB-9774-D7E22D4858FE}" destId="{A6FB0AE8-3FDE-474E-ADCF-098020987330}" srcOrd="1" destOrd="0" parTransId="{879C6192-B37C-4EDC-A9EE-7AFF597F631D}" sibTransId="{896E4D87-D722-4117-80D8-B705D7F8FE28}"/>
    <dgm:cxn modelId="{22706FE7-2BC9-4C9A-8AC7-D482EB7BD6A8}" type="presOf" srcId="{ED31C974-0E6F-4846-AC89-3B8A53EC8983}" destId="{0AD201CE-95D9-44AF-A61B-7C97DF41DEEC}" srcOrd="0" destOrd="1" presId="urn:microsoft.com/office/officeart/2005/8/layout/chevron2"/>
    <dgm:cxn modelId="{5FE4F8F2-A3B1-4C5A-93A8-7EACECD4C267}" type="presOf" srcId="{0467A26F-282F-4C39-852D-8530552E81C1}" destId="{9CA2665E-9F11-4115-895A-74DA7223BCAA}" srcOrd="0" destOrd="1" presId="urn:microsoft.com/office/officeart/2005/8/layout/chevron2"/>
    <dgm:cxn modelId="{F32521F7-6B80-45CD-9D93-59B01F2934CE}" srcId="{6F04997C-3B37-4998-9A86-FF9061169738}" destId="{607BC668-C915-40DC-8279-22AE56FA397F}" srcOrd="1" destOrd="0" parTransId="{32140477-B9E4-46EF-A266-AE9C9D9DF05A}" sibTransId="{E43C0CCE-F973-4CD2-895F-F699FA85FC2D}"/>
    <dgm:cxn modelId="{A6CE87F7-27FC-42A1-848E-558C8850FDED}" srcId="{A3F3EA35-B237-40FB-BFCD-9AD2FE8A09C2}" destId="{B44AEE55-9A97-48BF-99E0-7C41022DE748}" srcOrd="0" destOrd="0" parTransId="{E7D73273-586B-43E6-8C4E-7D34F36F20F3}" sibTransId="{F45E9B03-A865-4EC0-A7DA-1BF33647F89A}"/>
    <dgm:cxn modelId="{8EE7E894-3B5B-412F-B665-6219C427B79D}" type="presParOf" srcId="{5797BB3B-2230-47BA-A21D-9B3D2465AB2D}" destId="{5E2A2DFE-52BC-419E-8F6E-2521DEA76BE3}" srcOrd="0" destOrd="0" presId="urn:microsoft.com/office/officeart/2005/8/layout/chevron2"/>
    <dgm:cxn modelId="{99BACBEF-D2C0-441B-90BF-5DEF2940C1C6}" type="presParOf" srcId="{5E2A2DFE-52BC-419E-8F6E-2521DEA76BE3}" destId="{ABB29B49-44C1-4F98-B22A-B7382EA55963}" srcOrd="0" destOrd="0" presId="urn:microsoft.com/office/officeart/2005/8/layout/chevron2"/>
    <dgm:cxn modelId="{263CCD36-ECB9-4A87-84B0-8205F44D36B2}" type="presParOf" srcId="{5E2A2DFE-52BC-419E-8F6E-2521DEA76BE3}" destId="{06D75147-1CEB-4C8E-8E3E-7BBF2833CD9C}" srcOrd="1" destOrd="0" presId="urn:microsoft.com/office/officeart/2005/8/layout/chevron2"/>
    <dgm:cxn modelId="{0180C7C1-6FA6-4A0B-8AF7-7605270EA13D}" type="presParOf" srcId="{5797BB3B-2230-47BA-A21D-9B3D2465AB2D}" destId="{E077451C-87F2-4316-8C68-4486BF6A5F9C}" srcOrd="1" destOrd="0" presId="urn:microsoft.com/office/officeart/2005/8/layout/chevron2"/>
    <dgm:cxn modelId="{4A5F9AB9-A87F-4DFC-A5FD-3C64DB4AD397}" type="presParOf" srcId="{5797BB3B-2230-47BA-A21D-9B3D2465AB2D}" destId="{7FAAA490-BFE2-4574-A0AA-B73A3CF90975}" srcOrd="2" destOrd="0" presId="urn:microsoft.com/office/officeart/2005/8/layout/chevron2"/>
    <dgm:cxn modelId="{489A25D2-FDB9-420E-AFE5-FA98376D8003}" type="presParOf" srcId="{7FAAA490-BFE2-4574-A0AA-B73A3CF90975}" destId="{FE7DD6D9-BDD0-4886-8CC8-F80CBF4B178B}" srcOrd="0" destOrd="0" presId="urn:microsoft.com/office/officeart/2005/8/layout/chevron2"/>
    <dgm:cxn modelId="{061E034A-8D3A-4FFB-AC47-B7B521FB8189}" type="presParOf" srcId="{7FAAA490-BFE2-4574-A0AA-B73A3CF90975}" destId="{0AD201CE-95D9-44AF-A61B-7C97DF41DEEC}" srcOrd="1" destOrd="0" presId="urn:microsoft.com/office/officeart/2005/8/layout/chevron2"/>
    <dgm:cxn modelId="{722A7B09-2C48-44BB-AAAF-68ACC39C02DF}" type="presParOf" srcId="{5797BB3B-2230-47BA-A21D-9B3D2465AB2D}" destId="{C6F7CBD1-67BA-4E23-8501-E1596511D10D}" srcOrd="3" destOrd="0" presId="urn:microsoft.com/office/officeart/2005/8/layout/chevron2"/>
    <dgm:cxn modelId="{95C6A5E6-BC64-4C03-B2A5-C7941C82196F}" type="presParOf" srcId="{5797BB3B-2230-47BA-A21D-9B3D2465AB2D}" destId="{634EB531-6AC2-4C5C-9FFA-46E00976AC19}" srcOrd="4" destOrd="0" presId="urn:microsoft.com/office/officeart/2005/8/layout/chevron2"/>
    <dgm:cxn modelId="{178D6462-A258-4753-8C3B-FC573171690D}" type="presParOf" srcId="{634EB531-6AC2-4C5C-9FFA-46E00976AC19}" destId="{9D59F148-2FE3-46C7-A998-1E7EEDACB1E9}" srcOrd="0" destOrd="0" presId="urn:microsoft.com/office/officeart/2005/8/layout/chevron2"/>
    <dgm:cxn modelId="{742281D3-2655-466B-9D3E-B5B2D38F3FF3}" type="presParOf" srcId="{634EB531-6AC2-4C5C-9FFA-46E00976AC19}" destId="{9CA2665E-9F11-4115-895A-74DA7223BCAA}"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93135B5-58E1-437A-9040-49FD6E7CB325}" type="doc">
      <dgm:prSet loTypeId="urn:diagrams.loki3.com/VaryingWidthList" loCatId="list" qsTypeId="urn:microsoft.com/office/officeart/2005/8/quickstyle/simple1" qsCatId="simple" csTypeId="urn:microsoft.com/office/officeart/2005/8/colors/accent1_3" csCatId="accent1" phldr="1"/>
      <dgm:spPr/>
      <dgm:t>
        <a:bodyPr/>
        <a:lstStyle/>
        <a:p>
          <a:endParaRPr lang="en-IN"/>
        </a:p>
      </dgm:t>
    </dgm:pt>
    <dgm:pt modelId="{0CE29631-A1AF-4CBC-ADD8-EF1C05B52D1B}">
      <dgm:prSet phldrT="[Text]" custT="1"/>
      <dgm:spPr>
        <a:solidFill>
          <a:srgbClr val="00C782"/>
        </a:solidFill>
        <a:ln>
          <a:solidFill>
            <a:srgbClr val="00C782"/>
          </a:solidFill>
        </a:ln>
      </dgm:spPr>
      <dgm:t>
        <a:bodyPr/>
        <a:lstStyle/>
        <a:p>
          <a:r>
            <a:rPr lang="en-IN" sz="1500" dirty="0">
              <a:solidFill>
                <a:schemeClr val="tx1"/>
              </a:solidFill>
              <a:latin typeface="Arial" panose="020B0604020202020204" pitchFamily="34" charset="0"/>
              <a:cs typeface="Arial" panose="020B0604020202020204" pitchFamily="34" charset="0"/>
            </a:rPr>
            <a:t>STEP</a:t>
          </a:r>
        </a:p>
        <a:p>
          <a:r>
            <a:rPr lang="en-IN" sz="1500" dirty="0">
              <a:solidFill>
                <a:schemeClr val="tx1"/>
              </a:solidFill>
              <a:latin typeface="Arial" panose="020B0604020202020204" pitchFamily="34" charset="0"/>
              <a:cs typeface="Arial" panose="020B0604020202020204" pitchFamily="34" charset="0"/>
            </a:rPr>
            <a:t>1</a:t>
          </a:r>
        </a:p>
      </dgm:t>
    </dgm:pt>
    <dgm:pt modelId="{512D0C10-B011-4644-9E08-04725F34CFEB}" type="parTrans" cxnId="{32A14D0B-8E86-49A8-9834-224317242838}">
      <dgm:prSet/>
      <dgm:spPr/>
      <dgm:t>
        <a:bodyPr/>
        <a:lstStyle/>
        <a:p>
          <a:endParaRPr lang="en-IN"/>
        </a:p>
      </dgm:t>
    </dgm:pt>
    <dgm:pt modelId="{840FE855-F657-4027-8739-DD16ECD8225E}" type="sibTrans" cxnId="{32A14D0B-8E86-49A8-9834-224317242838}">
      <dgm:prSet/>
      <dgm:spPr/>
      <dgm:t>
        <a:bodyPr/>
        <a:lstStyle/>
        <a:p>
          <a:endParaRPr lang="en-IN"/>
        </a:p>
      </dgm:t>
    </dgm:pt>
    <dgm:pt modelId="{3B1D06E8-0192-474E-97A7-98A857C67DC1}">
      <dgm:prSet phldrT="[Text]" custT="1"/>
      <dgm:spPr>
        <a:solidFill>
          <a:srgbClr val="00E291"/>
        </a:solidFill>
        <a:ln>
          <a:solidFill>
            <a:srgbClr val="00C782"/>
          </a:solidFill>
        </a:ln>
      </dgm:spPr>
      <dgm:t>
        <a:bodyPr/>
        <a:lstStyle/>
        <a:p>
          <a:r>
            <a:rPr lang="en-IN" sz="1500" dirty="0">
              <a:solidFill>
                <a:schemeClr val="tx1"/>
              </a:solidFill>
              <a:latin typeface="Arial" panose="020B0604020202020204" pitchFamily="34" charset="0"/>
              <a:cs typeface="Arial" panose="020B0604020202020204" pitchFamily="34" charset="0"/>
            </a:rPr>
            <a:t>STEP</a:t>
          </a:r>
        </a:p>
        <a:p>
          <a:r>
            <a:rPr lang="en-IN" sz="1500" dirty="0">
              <a:solidFill>
                <a:schemeClr val="tx1"/>
              </a:solidFill>
              <a:latin typeface="Arial" panose="020B0604020202020204" pitchFamily="34" charset="0"/>
              <a:cs typeface="Arial" panose="020B0604020202020204" pitchFamily="34" charset="0"/>
            </a:rPr>
            <a:t>2</a:t>
          </a:r>
        </a:p>
      </dgm:t>
    </dgm:pt>
    <dgm:pt modelId="{7FA096E0-A308-422E-8BBC-B476661FB543}" type="parTrans" cxnId="{453FF705-CBDF-40DD-9FC1-E1416EE6893C}">
      <dgm:prSet/>
      <dgm:spPr/>
      <dgm:t>
        <a:bodyPr/>
        <a:lstStyle/>
        <a:p>
          <a:endParaRPr lang="en-IN"/>
        </a:p>
      </dgm:t>
    </dgm:pt>
    <dgm:pt modelId="{CFD49BBC-E0AA-4AC9-B2AE-D285742E921A}" type="sibTrans" cxnId="{453FF705-CBDF-40DD-9FC1-E1416EE6893C}">
      <dgm:prSet/>
      <dgm:spPr/>
      <dgm:t>
        <a:bodyPr/>
        <a:lstStyle/>
        <a:p>
          <a:endParaRPr lang="en-IN"/>
        </a:p>
      </dgm:t>
    </dgm:pt>
    <dgm:pt modelId="{3130D367-4D82-4D19-87C0-45B481A08C01}">
      <dgm:prSet phldrT="[Text]" custT="1"/>
      <dgm:spPr>
        <a:solidFill>
          <a:srgbClr val="00FAA1"/>
        </a:solidFill>
        <a:ln>
          <a:solidFill>
            <a:srgbClr val="00C782"/>
          </a:solidFill>
        </a:ln>
      </dgm:spPr>
      <dgm:t>
        <a:bodyPr/>
        <a:lstStyle/>
        <a:p>
          <a:r>
            <a:rPr lang="en-IN" sz="1500" dirty="0">
              <a:solidFill>
                <a:schemeClr val="tx1"/>
              </a:solidFill>
              <a:latin typeface="Arial" panose="020B0604020202020204" pitchFamily="34" charset="0"/>
              <a:cs typeface="Arial" panose="020B0604020202020204" pitchFamily="34" charset="0"/>
            </a:rPr>
            <a:t>STEP</a:t>
          </a:r>
        </a:p>
        <a:p>
          <a:r>
            <a:rPr lang="en-IN" sz="1500" dirty="0">
              <a:solidFill>
                <a:schemeClr val="tx1"/>
              </a:solidFill>
              <a:latin typeface="Arial" panose="020B0604020202020204" pitchFamily="34" charset="0"/>
              <a:cs typeface="Arial" panose="020B0604020202020204" pitchFamily="34" charset="0"/>
            </a:rPr>
            <a:t>3</a:t>
          </a:r>
        </a:p>
      </dgm:t>
    </dgm:pt>
    <dgm:pt modelId="{067E0647-BFCC-41D4-884A-358F3CB6C4B7}" type="parTrans" cxnId="{F1C38F60-5AEF-4D6B-9780-3B7C8F202C7C}">
      <dgm:prSet/>
      <dgm:spPr/>
      <dgm:t>
        <a:bodyPr/>
        <a:lstStyle/>
        <a:p>
          <a:endParaRPr lang="en-IN"/>
        </a:p>
      </dgm:t>
    </dgm:pt>
    <dgm:pt modelId="{54FC0473-0038-47EF-A243-9932F0B1ED8B}" type="sibTrans" cxnId="{F1C38F60-5AEF-4D6B-9780-3B7C8F202C7C}">
      <dgm:prSet/>
      <dgm:spPr/>
      <dgm:t>
        <a:bodyPr/>
        <a:lstStyle/>
        <a:p>
          <a:endParaRPr lang="en-IN"/>
        </a:p>
      </dgm:t>
    </dgm:pt>
    <dgm:pt modelId="{56EA605C-8861-484E-949D-1C29D766EAD4}">
      <dgm:prSet phldrT="[Text]" custT="1"/>
      <dgm:spPr>
        <a:solidFill>
          <a:srgbClr val="4BFFBF"/>
        </a:solidFill>
        <a:ln>
          <a:solidFill>
            <a:srgbClr val="00C782"/>
          </a:solidFill>
        </a:ln>
      </dgm:spPr>
      <dgm:t>
        <a:bodyPr/>
        <a:lstStyle/>
        <a:p>
          <a:r>
            <a:rPr lang="en-IN" sz="1500" dirty="0">
              <a:solidFill>
                <a:schemeClr val="tx1"/>
              </a:solidFill>
              <a:latin typeface="Arial" panose="020B0604020202020204" pitchFamily="34" charset="0"/>
              <a:cs typeface="Arial" panose="020B0604020202020204" pitchFamily="34" charset="0"/>
            </a:rPr>
            <a:t>STEP</a:t>
          </a:r>
        </a:p>
        <a:p>
          <a:r>
            <a:rPr lang="en-IN" sz="1500" dirty="0">
              <a:solidFill>
                <a:schemeClr val="tx1"/>
              </a:solidFill>
              <a:latin typeface="Arial" panose="020B0604020202020204" pitchFamily="34" charset="0"/>
              <a:cs typeface="Arial" panose="020B0604020202020204" pitchFamily="34" charset="0"/>
            </a:rPr>
            <a:t>4</a:t>
          </a:r>
        </a:p>
      </dgm:t>
    </dgm:pt>
    <dgm:pt modelId="{99921642-E766-4CA4-B3E9-42A0B8685682}" type="parTrans" cxnId="{328B7216-5782-408B-9C54-0BB01E746C26}">
      <dgm:prSet/>
      <dgm:spPr/>
      <dgm:t>
        <a:bodyPr/>
        <a:lstStyle/>
        <a:p>
          <a:endParaRPr lang="en-IN"/>
        </a:p>
      </dgm:t>
    </dgm:pt>
    <dgm:pt modelId="{5C508E38-AB5F-4F51-839E-7AFEA7FB0097}" type="sibTrans" cxnId="{328B7216-5782-408B-9C54-0BB01E746C26}">
      <dgm:prSet/>
      <dgm:spPr/>
      <dgm:t>
        <a:bodyPr/>
        <a:lstStyle/>
        <a:p>
          <a:endParaRPr lang="en-IN"/>
        </a:p>
      </dgm:t>
    </dgm:pt>
    <dgm:pt modelId="{8FC7C2D7-5A79-48B1-8780-C247B5A8A3D7}" type="pres">
      <dgm:prSet presAssocID="{193135B5-58E1-437A-9040-49FD6E7CB325}" presName="Name0" presStyleCnt="0">
        <dgm:presLayoutVars>
          <dgm:resizeHandles/>
        </dgm:presLayoutVars>
      </dgm:prSet>
      <dgm:spPr/>
    </dgm:pt>
    <dgm:pt modelId="{9A78BD7C-A376-4F00-B62B-24841B761BA5}" type="pres">
      <dgm:prSet presAssocID="{0CE29631-A1AF-4CBC-ADD8-EF1C05B52D1B}" presName="text" presStyleLbl="node1" presStyleIdx="0" presStyleCnt="4">
        <dgm:presLayoutVars>
          <dgm:bulletEnabled val="1"/>
        </dgm:presLayoutVars>
      </dgm:prSet>
      <dgm:spPr/>
    </dgm:pt>
    <dgm:pt modelId="{0D1B12DF-6E48-4C80-AF20-22B591C768F4}" type="pres">
      <dgm:prSet presAssocID="{840FE855-F657-4027-8739-DD16ECD8225E}" presName="space" presStyleCnt="0"/>
      <dgm:spPr/>
    </dgm:pt>
    <dgm:pt modelId="{1B32F2C0-68DB-40E1-ACE9-3B294B2F26FF}" type="pres">
      <dgm:prSet presAssocID="{3B1D06E8-0192-474E-97A7-98A857C67DC1}" presName="text" presStyleLbl="node1" presStyleIdx="1" presStyleCnt="4">
        <dgm:presLayoutVars>
          <dgm:bulletEnabled val="1"/>
        </dgm:presLayoutVars>
      </dgm:prSet>
      <dgm:spPr/>
    </dgm:pt>
    <dgm:pt modelId="{28C5D691-23C3-4F5A-BC68-9B33E9F53400}" type="pres">
      <dgm:prSet presAssocID="{CFD49BBC-E0AA-4AC9-B2AE-D285742E921A}" presName="space" presStyleCnt="0"/>
      <dgm:spPr/>
    </dgm:pt>
    <dgm:pt modelId="{6DAFAE44-A03F-45A1-843B-B395E9EF57DD}" type="pres">
      <dgm:prSet presAssocID="{3130D367-4D82-4D19-87C0-45B481A08C01}" presName="text" presStyleLbl="node1" presStyleIdx="2" presStyleCnt="4">
        <dgm:presLayoutVars>
          <dgm:bulletEnabled val="1"/>
        </dgm:presLayoutVars>
      </dgm:prSet>
      <dgm:spPr/>
    </dgm:pt>
    <dgm:pt modelId="{CCFE0914-8357-4990-B91E-B1FC3B154482}" type="pres">
      <dgm:prSet presAssocID="{54FC0473-0038-47EF-A243-9932F0B1ED8B}" presName="space" presStyleCnt="0"/>
      <dgm:spPr/>
    </dgm:pt>
    <dgm:pt modelId="{FFEE8ACB-5F4B-4FA7-A1C7-57D9C1EF6A86}" type="pres">
      <dgm:prSet presAssocID="{56EA605C-8861-484E-949D-1C29D766EAD4}" presName="text" presStyleLbl="node1" presStyleIdx="3" presStyleCnt="4">
        <dgm:presLayoutVars>
          <dgm:bulletEnabled val="1"/>
        </dgm:presLayoutVars>
      </dgm:prSet>
      <dgm:spPr/>
    </dgm:pt>
  </dgm:ptLst>
  <dgm:cxnLst>
    <dgm:cxn modelId="{453FF705-CBDF-40DD-9FC1-E1416EE6893C}" srcId="{193135B5-58E1-437A-9040-49FD6E7CB325}" destId="{3B1D06E8-0192-474E-97A7-98A857C67DC1}" srcOrd="1" destOrd="0" parTransId="{7FA096E0-A308-422E-8BBC-B476661FB543}" sibTransId="{CFD49BBC-E0AA-4AC9-B2AE-D285742E921A}"/>
    <dgm:cxn modelId="{32A14D0B-8E86-49A8-9834-224317242838}" srcId="{193135B5-58E1-437A-9040-49FD6E7CB325}" destId="{0CE29631-A1AF-4CBC-ADD8-EF1C05B52D1B}" srcOrd="0" destOrd="0" parTransId="{512D0C10-B011-4644-9E08-04725F34CFEB}" sibTransId="{840FE855-F657-4027-8739-DD16ECD8225E}"/>
    <dgm:cxn modelId="{328B7216-5782-408B-9C54-0BB01E746C26}" srcId="{193135B5-58E1-437A-9040-49FD6E7CB325}" destId="{56EA605C-8861-484E-949D-1C29D766EAD4}" srcOrd="3" destOrd="0" parTransId="{99921642-E766-4CA4-B3E9-42A0B8685682}" sibTransId="{5C508E38-AB5F-4F51-839E-7AFEA7FB0097}"/>
    <dgm:cxn modelId="{F1C38F60-5AEF-4D6B-9780-3B7C8F202C7C}" srcId="{193135B5-58E1-437A-9040-49FD6E7CB325}" destId="{3130D367-4D82-4D19-87C0-45B481A08C01}" srcOrd="2" destOrd="0" parTransId="{067E0647-BFCC-41D4-884A-358F3CB6C4B7}" sibTransId="{54FC0473-0038-47EF-A243-9932F0B1ED8B}"/>
    <dgm:cxn modelId="{0EAEA04D-6686-45DA-8A42-261AE9485825}" type="presOf" srcId="{193135B5-58E1-437A-9040-49FD6E7CB325}" destId="{8FC7C2D7-5A79-48B1-8780-C247B5A8A3D7}" srcOrd="0" destOrd="0" presId="urn:diagrams.loki3.com/VaryingWidthList"/>
    <dgm:cxn modelId="{BC658A7C-F5B7-4A16-9DE3-A0483B378A84}" type="presOf" srcId="{0CE29631-A1AF-4CBC-ADD8-EF1C05B52D1B}" destId="{9A78BD7C-A376-4F00-B62B-24841B761BA5}" srcOrd="0" destOrd="0" presId="urn:diagrams.loki3.com/VaryingWidthList"/>
    <dgm:cxn modelId="{6D3EF3AF-5F8F-4204-B19A-73A36E38E868}" type="presOf" srcId="{3B1D06E8-0192-474E-97A7-98A857C67DC1}" destId="{1B32F2C0-68DB-40E1-ACE9-3B294B2F26FF}" srcOrd="0" destOrd="0" presId="urn:diagrams.loki3.com/VaryingWidthList"/>
    <dgm:cxn modelId="{F95BB4C2-C0E9-4709-8763-B6A16E18A159}" type="presOf" srcId="{3130D367-4D82-4D19-87C0-45B481A08C01}" destId="{6DAFAE44-A03F-45A1-843B-B395E9EF57DD}" srcOrd="0" destOrd="0" presId="urn:diagrams.loki3.com/VaryingWidthList"/>
    <dgm:cxn modelId="{30C4D2C4-44BA-43D7-8BEB-D3C69EA926D5}" type="presOf" srcId="{56EA605C-8861-484E-949D-1C29D766EAD4}" destId="{FFEE8ACB-5F4B-4FA7-A1C7-57D9C1EF6A86}" srcOrd="0" destOrd="0" presId="urn:diagrams.loki3.com/VaryingWidthList"/>
    <dgm:cxn modelId="{3378CB7A-E29E-4C71-8B98-28736E697BC2}" type="presParOf" srcId="{8FC7C2D7-5A79-48B1-8780-C247B5A8A3D7}" destId="{9A78BD7C-A376-4F00-B62B-24841B761BA5}" srcOrd="0" destOrd="0" presId="urn:diagrams.loki3.com/VaryingWidthList"/>
    <dgm:cxn modelId="{179B1588-E470-48B8-A7F7-4DD0B6DDA511}" type="presParOf" srcId="{8FC7C2D7-5A79-48B1-8780-C247B5A8A3D7}" destId="{0D1B12DF-6E48-4C80-AF20-22B591C768F4}" srcOrd="1" destOrd="0" presId="urn:diagrams.loki3.com/VaryingWidthList"/>
    <dgm:cxn modelId="{BAB02DB1-6798-4AA1-A549-8777B86DA8D5}" type="presParOf" srcId="{8FC7C2D7-5A79-48B1-8780-C247B5A8A3D7}" destId="{1B32F2C0-68DB-40E1-ACE9-3B294B2F26FF}" srcOrd="2" destOrd="0" presId="urn:diagrams.loki3.com/VaryingWidthList"/>
    <dgm:cxn modelId="{9C1A2458-E80E-42F1-BBFB-30BA856BDF79}" type="presParOf" srcId="{8FC7C2D7-5A79-48B1-8780-C247B5A8A3D7}" destId="{28C5D691-23C3-4F5A-BC68-9B33E9F53400}" srcOrd="3" destOrd="0" presId="urn:diagrams.loki3.com/VaryingWidthList"/>
    <dgm:cxn modelId="{082B632C-7DF2-4AB3-8BE1-22B8BF3B3518}" type="presParOf" srcId="{8FC7C2D7-5A79-48B1-8780-C247B5A8A3D7}" destId="{6DAFAE44-A03F-45A1-843B-B395E9EF57DD}" srcOrd="4" destOrd="0" presId="urn:diagrams.loki3.com/VaryingWidthList"/>
    <dgm:cxn modelId="{ECBFE3B9-693D-4CA2-BA0E-EA97F29E9C8D}" type="presParOf" srcId="{8FC7C2D7-5A79-48B1-8780-C247B5A8A3D7}" destId="{CCFE0914-8357-4990-B91E-B1FC3B154482}" srcOrd="5" destOrd="0" presId="urn:diagrams.loki3.com/VaryingWidthList"/>
    <dgm:cxn modelId="{7B65FC1C-0CA7-4206-9C00-2E4D19D0E2E5}" type="presParOf" srcId="{8FC7C2D7-5A79-48B1-8780-C247B5A8A3D7}" destId="{FFEE8ACB-5F4B-4FA7-A1C7-57D9C1EF6A86}" srcOrd="6"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51ABB9D-0D0F-4801-BFAA-33A22A34272E}" type="doc">
      <dgm:prSet loTypeId="urn:microsoft.com/office/officeart/2005/8/layout/cycle4" loCatId="cycle" qsTypeId="urn:microsoft.com/office/officeart/2005/8/quickstyle/simple1" qsCatId="simple" csTypeId="urn:microsoft.com/office/officeart/2005/8/colors/accent1_2" csCatId="accent1" phldr="1"/>
      <dgm:spPr/>
      <dgm:t>
        <a:bodyPr/>
        <a:lstStyle/>
        <a:p>
          <a:endParaRPr lang="en-IN"/>
        </a:p>
      </dgm:t>
    </dgm:pt>
    <dgm:pt modelId="{F3F61D1E-2921-473C-A884-42AD88782263}">
      <dgm:prSet phldrT="[Text]" custT="1"/>
      <dgm:spPr>
        <a:solidFill>
          <a:srgbClr val="00C781"/>
        </a:solidFill>
      </dgm:spPr>
      <dgm:t>
        <a:bodyPr/>
        <a:lstStyle/>
        <a:p>
          <a:pPr algn="ctr"/>
          <a:r>
            <a:rPr lang="en-IN" sz="1100" b="1" i="0" u="none" dirty="0">
              <a:latin typeface="Arial" panose="020B0604020202020204" pitchFamily="34" charset="0"/>
              <a:cs typeface="Arial" panose="020B0604020202020204" pitchFamily="34" charset="0"/>
            </a:rPr>
            <a:t>EMPLOYMENT OPPORTUNITIES</a:t>
          </a:r>
          <a:endParaRPr lang="en-IN" sz="1100" b="1" u="none" dirty="0">
            <a:latin typeface="Arial" panose="020B0604020202020204" pitchFamily="34" charset="0"/>
            <a:cs typeface="Arial" panose="020B0604020202020204" pitchFamily="34" charset="0"/>
          </a:endParaRPr>
        </a:p>
      </dgm:t>
    </dgm:pt>
    <dgm:pt modelId="{0EBD803B-D10B-402E-8BCD-599A670005BA}" type="parTrans" cxnId="{4A8A0B9B-205E-47E9-9CAF-88BCA58C4CA1}">
      <dgm:prSet/>
      <dgm:spPr/>
      <dgm:t>
        <a:bodyPr/>
        <a:lstStyle/>
        <a:p>
          <a:endParaRPr lang="en-IN"/>
        </a:p>
      </dgm:t>
    </dgm:pt>
    <dgm:pt modelId="{A321F175-7239-401B-8134-31B371071924}" type="sibTrans" cxnId="{4A8A0B9B-205E-47E9-9CAF-88BCA58C4CA1}">
      <dgm:prSet/>
      <dgm:spPr/>
      <dgm:t>
        <a:bodyPr/>
        <a:lstStyle/>
        <a:p>
          <a:endParaRPr lang="en-IN"/>
        </a:p>
      </dgm:t>
    </dgm:pt>
    <dgm:pt modelId="{A4AE8F10-0B87-4B5E-971D-EC387588D82B}">
      <dgm:prSet phldrT="[Text]" custT="1"/>
      <dgm:spPr>
        <a:ln>
          <a:solidFill>
            <a:srgbClr val="00C782"/>
          </a:solidFill>
        </a:ln>
      </dgm:spPr>
      <dgm:t>
        <a:bodyPr/>
        <a:lstStyle/>
        <a:p>
          <a:pPr>
            <a:buFont typeface="Arial" panose="020B0604020202020204" pitchFamily="34" charset="0"/>
            <a:buChar char="•"/>
          </a:pPr>
          <a:r>
            <a:rPr lang="en-IN" sz="1000" b="0" i="0" dirty="0">
              <a:latin typeface="Arial" panose="020B0604020202020204" pitchFamily="34" charset="0"/>
              <a:cs typeface="Arial" panose="020B0604020202020204" pitchFamily="34" charset="0"/>
            </a:rPr>
            <a:t>Pre-employment skills training</a:t>
          </a:r>
          <a:endParaRPr lang="en-IN" sz="1000" i="0" dirty="0">
            <a:latin typeface="Arial" panose="020B0604020202020204" pitchFamily="34" charset="0"/>
            <a:cs typeface="Arial" panose="020B0604020202020204" pitchFamily="34" charset="0"/>
          </a:endParaRPr>
        </a:p>
      </dgm:t>
    </dgm:pt>
    <dgm:pt modelId="{86223CCE-1ED1-434B-B6BE-3768F285F266}" type="parTrans" cxnId="{F787BAF4-0F16-4528-AA34-E562F26FEF0D}">
      <dgm:prSet/>
      <dgm:spPr/>
      <dgm:t>
        <a:bodyPr/>
        <a:lstStyle/>
        <a:p>
          <a:endParaRPr lang="en-IN"/>
        </a:p>
      </dgm:t>
    </dgm:pt>
    <dgm:pt modelId="{BBA5D0E9-D08D-43C6-A5BD-CC1191782BAB}" type="sibTrans" cxnId="{F787BAF4-0F16-4528-AA34-E562F26FEF0D}">
      <dgm:prSet/>
      <dgm:spPr/>
      <dgm:t>
        <a:bodyPr/>
        <a:lstStyle/>
        <a:p>
          <a:endParaRPr lang="en-IN"/>
        </a:p>
      </dgm:t>
    </dgm:pt>
    <dgm:pt modelId="{E3ED051A-3602-4D08-A6D7-E2A5EF89A840}">
      <dgm:prSet phldrT="[Text]" custT="1"/>
      <dgm:spPr>
        <a:solidFill>
          <a:srgbClr val="00E291"/>
        </a:solidFill>
      </dgm:spPr>
      <dgm:t>
        <a:bodyPr/>
        <a:lstStyle/>
        <a:p>
          <a:r>
            <a:rPr lang="en-IN" sz="1100" b="1" i="0" dirty="0">
              <a:latin typeface="Arial" panose="020B0604020202020204" pitchFamily="34" charset="0"/>
              <a:cs typeface="Arial" panose="020B0604020202020204" pitchFamily="34" charset="0"/>
            </a:rPr>
            <a:t>EDUCATIONAL OPPORTUNITIES</a:t>
          </a:r>
          <a:endParaRPr lang="en-IN" sz="1100" b="1" dirty="0">
            <a:latin typeface="Arial" panose="020B0604020202020204" pitchFamily="34" charset="0"/>
            <a:cs typeface="Arial" panose="020B0604020202020204" pitchFamily="34" charset="0"/>
          </a:endParaRPr>
        </a:p>
      </dgm:t>
    </dgm:pt>
    <dgm:pt modelId="{C4CC276C-C916-4AA4-A14E-8AC607C0E079}" type="parTrans" cxnId="{CEAD8B91-F82A-4C09-B1CC-3D000A627547}">
      <dgm:prSet/>
      <dgm:spPr/>
      <dgm:t>
        <a:bodyPr/>
        <a:lstStyle/>
        <a:p>
          <a:endParaRPr lang="en-IN"/>
        </a:p>
      </dgm:t>
    </dgm:pt>
    <dgm:pt modelId="{6EE6D58C-6654-4353-8694-BCBDEF42F024}" type="sibTrans" cxnId="{CEAD8B91-F82A-4C09-B1CC-3D000A627547}">
      <dgm:prSet/>
      <dgm:spPr/>
      <dgm:t>
        <a:bodyPr/>
        <a:lstStyle/>
        <a:p>
          <a:endParaRPr lang="en-IN"/>
        </a:p>
      </dgm:t>
    </dgm:pt>
    <dgm:pt modelId="{0D7185D8-67D0-4373-A97C-63ABD24D63C3}">
      <dgm:prSet phldrT="[Text]" custT="1"/>
      <dgm:spPr>
        <a:ln>
          <a:solidFill>
            <a:srgbClr val="00C782"/>
          </a:solidFill>
        </a:ln>
      </dgm:spPr>
      <dgm:t>
        <a:bodyPr anchor="t"/>
        <a:lstStyle/>
        <a:p>
          <a:pPr algn="l">
            <a:buFont typeface="Arial" panose="020B0604020202020204" pitchFamily="34" charset="0"/>
            <a:buChar char="•"/>
          </a:pPr>
          <a:r>
            <a:rPr lang="en-IN" sz="1000" b="0" i="0" dirty="0">
              <a:latin typeface="Arial" panose="020B0604020202020204" pitchFamily="34" charset="0"/>
              <a:cs typeface="Arial" panose="020B0604020202020204" pitchFamily="34" charset="0"/>
            </a:rPr>
            <a:t>Basic education and ESOL</a:t>
          </a:r>
          <a:endParaRPr lang="en-IN" sz="1000" i="0" dirty="0">
            <a:latin typeface="Arial" panose="020B0604020202020204" pitchFamily="34" charset="0"/>
            <a:cs typeface="Arial" panose="020B0604020202020204" pitchFamily="34" charset="0"/>
          </a:endParaRPr>
        </a:p>
      </dgm:t>
    </dgm:pt>
    <dgm:pt modelId="{E6503B80-D690-4E82-8294-2B841F4D7AEB}" type="parTrans" cxnId="{0D17C550-A63F-4D34-B8C7-E1B1E16C209A}">
      <dgm:prSet/>
      <dgm:spPr/>
      <dgm:t>
        <a:bodyPr/>
        <a:lstStyle/>
        <a:p>
          <a:endParaRPr lang="en-IN"/>
        </a:p>
      </dgm:t>
    </dgm:pt>
    <dgm:pt modelId="{5B30F669-50C5-49E8-879F-5A031511308E}" type="sibTrans" cxnId="{0D17C550-A63F-4D34-B8C7-E1B1E16C209A}">
      <dgm:prSet/>
      <dgm:spPr/>
      <dgm:t>
        <a:bodyPr/>
        <a:lstStyle/>
        <a:p>
          <a:endParaRPr lang="en-IN"/>
        </a:p>
      </dgm:t>
    </dgm:pt>
    <dgm:pt modelId="{3DA5F035-6D43-4413-BAAE-0614A9F05296}">
      <dgm:prSet phldrT="[Text]" custT="1"/>
      <dgm:spPr>
        <a:solidFill>
          <a:srgbClr val="00C782"/>
        </a:solidFill>
      </dgm:spPr>
      <dgm:t>
        <a:bodyPr/>
        <a:lstStyle/>
        <a:p>
          <a:r>
            <a:rPr lang="en-IN" sz="1100" b="1" i="0" dirty="0">
              <a:latin typeface="Arial" panose="020B0604020202020204" pitchFamily="34" charset="0"/>
              <a:cs typeface="Arial" panose="020B0604020202020204" pitchFamily="34" charset="0"/>
            </a:rPr>
            <a:t>TRAINING IN LIFE SKILLS</a:t>
          </a:r>
          <a:endParaRPr lang="en-IN" sz="1100" b="1" dirty="0">
            <a:latin typeface="Arial" panose="020B0604020202020204" pitchFamily="34" charset="0"/>
            <a:cs typeface="Arial" panose="020B0604020202020204" pitchFamily="34" charset="0"/>
          </a:endParaRPr>
        </a:p>
      </dgm:t>
    </dgm:pt>
    <dgm:pt modelId="{878F4849-2B9B-499A-888C-38AE85C15114}" type="parTrans" cxnId="{9D53B39C-5BCC-4746-8D6E-A18D4E0D3D87}">
      <dgm:prSet/>
      <dgm:spPr/>
      <dgm:t>
        <a:bodyPr/>
        <a:lstStyle/>
        <a:p>
          <a:endParaRPr lang="en-IN"/>
        </a:p>
      </dgm:t>
    </dgm:pt>
    <dgm:pt modelId="{CF27730C-2C90-41AB-90A0-37937BFFE54F}" type="sibTrans" cxnId="{9D53B39C-5BCC-4746-8D6E-A18D4E0D3D87}">
      <dgm:prSet/>
      <dgm:spPr/>
      <dgm:t>
        <a:bodyPr/>
        <a:lstStyle/>
        <a:p>
          <a:endParaRPr lang="en-IN"/>
        </a:p>
      </dgm:t>
    </dgm:pt>
    <dgm:pt modelId="{183BA58A-8E50-4731-A6A2-9E9464FBFFF9}">
      <dgm:prSet phldrT="[Text]" custT="1"/>
      <dgm:spPr>
        <a:ln>
          <a:solidFill>
            <a:srgbClr val="00C782"/>
          </a:solidFill>
        </a:ln>
      </dgm:spPr>
      <dgm:t>
        <a:bodyPr anchor="ctr"/>
        <a:lstStyle/>
        <a:p>
          <a:r>
            <a:rPr lang="en-IN" sz="1000" b="0" i="0" dirty="0">
              <a:latin typeface="Arial" panose="020B0604020202020204" pitchFamily="34" charset="0"/>
              <a:cs typeface="Arial" panose="020B0604020202020204" pitchFamily="34" charset="0"/>
            </a:rPr>
            <a:t>Economic literacy</a:t>
          </a:r>
          <a:endParaRPr lang="en-IN" sz="1000" i="0" dirty="0">
            <a:latin typeface="Arial" panose="020B0604020202020204" pitchFamily="34" charset="0"/>
            <a:cs typeface="Arial" panose="020B0604020202020204" pitchFamily="34" charset="0"/>
          </a:endParaRPr>
        </a:p>
      </dgm:t>
    </dgm:pt>
    <dgm:pt modelId="{FE7345D1-E76A-4D6A-8E36-0D3F34665021}" type="parTrans" cxnId="{F7D8775E-6F08-4B34-A3B9-027C29604E88}">
      <dgm:prSet/>
      <dgm:spPr/>
      <dgm:t>
        <a:bodyPr/>
        <a:lstStyle/>
        <a:p>
          <a:endParaRPr lang="en-IN"/>
        </a:p>
      </dgm:t>
    </dgm:pt>
    <dgm:pt modelId="{0FD3752B-FCCD-41ED-AE97-4661C4F7CB3D}" type="sibTrans" cxnId="{F7D8775E-6F08-4B34-A3B9-027C29604E88}">
      <dgm:prSet/>
      <dgm:spPr/>
      <dgm:t>
        <a:bodyPr/>
        <a:lstStyle/>
        <a:p>
          <a:endParaRPr lang="en-IN"/>
        </a:p>
      </dgm:t>
    </dgm:pt>
    <dgm:pt modelId="{FBBDB520-1559-42FB-B1F9-126DBCA48F36}">
      <dgm:prSet phldrT="[Text]" custT="1"/>
      <dgm:spPr>
        <a:solidFill>
          <a:srgbClr val="00E291"/>
        </a:solidFill>
      </dgm:spPr>
      <dgm:t>
        <a:bodyPr/>
        <a:lstStyle/>
        <a:p>
          <a:r>
            <a:rPr lang="en-IN" sz="1100" b="1" i="0" dirty="0">
              <a:latin typeface="Arial" panose="020B0604020202020204" pitchFamily="34" charset="0"/>
              <a:cs typeface="Arial" panose="020B0604020202020204" pitchFamily="34" charset="0"/>
            </a:rPr>
            <a:t>OTHER OPPORTUNITIES</a:t>
          </a:r>
          <a:endParaRPr lang="en-IN" sz="1100" b="1" dirty="0">
            <a:latin typeface="Arial" panose="020B0604020202020204" pitchFamily="34" charset="0"/>
            <a:cs typeface="Arial" panose="020B0604020202020204" pitchFamily="34" charset="0"/>
          </a:endParaRPr>
        </a:p>
      </dgm:t>
    </dgm:pt>
    <dgm:pt modelId="{EF000CA2-9723-4845-8642-47584B155390}" type="parTrans" cxnId="{E87D5B12-44DB-4696-89E6-2B93E75E588A}">
      <dgm:prSet/>
      <dgm:spPr/>
      <dgm:t>
        <a:bodyPr/>
        <a:lstStyle/>
        <a:p>
          <a:endParaRPr lang="en-IN"/>
        </a:p>
      </dgm:t>
    </dgm:pt>
    <dgm:pt modelId="{8871E5BE-8DAB-4B6C-90C2-71894D41E833}" type="sibTrans" cxnId="{E87D5B12-44DB-4696-89E6-2B93E75E588A}">
      <dgm:prSet/>
      <dgm:spPr/>
      <dgm:t>
        <a:bodyPr/>
        <a:lstStyle/>
        <a:p>
          <a:endParaRPr lang="en-IN"/>
        </a:p>
      </dgm:t>
    </dgm:pt>
    <dgm:pt modelId="{10E1B613-C9BB-4A59-A63B-176C8DFAB982}">
      <dgm:prSet phldrT="[Text]" custT="1"/>
      <dgm:spPr>
        <a:ln>
          <a:solidFill>
            <a:srgbClr val="00C782"/>
          </a:solidFill>
        </a:ln>
      </dgm:spPr>
      <dgm:t>
        <a:bodyPr/>
        <a:lstStyle/>
        <a:p>
          <a:r>
            <a:rPr lang="en-IN" sz="1000" b="0" i="0" dirty="0">
              <a:latin typeface="Arial" panose="020B0604020202020204" pitchFamily="34" charset="0"/>
              <a:cs typeface="Arial" panose="020B0604020202020204" pitchFamily="34" charset="0"/>
            </a:rPr>
            <a:t>Affordable housing</a:t>
          </a:r>
          <a:endParaRPr lang="en-IN" sz="1000" dirty="0">
            <a:latin typeface="Arial" panose="020B0604020202020204" pitchFamily="34" charset="0"/>
            <a:cs typeface="Arial" panose="020B0604020202020204" pitchFamily="34" charset="0"/>
          </a:endParaRPr>
        </a:p>
      </dgm:t>
    </dgm:pt>
    <dgm:pt modelId="{97C1E2D6-970A-475B-B57B-408B87AB36AB}" type="parTrans" cxnId="{050DCE50-1B1B-424C-8624-51C74F005BEE}">
      <dgm:prSet/>
      <dgm:spPr/>
      <dgm:t>
        <a:bodyPr/>
        <a:lstStyle/>
        <a:p>
          <a:endParaRPr lang="en-IN"/>
        </a:p>
      </dgm:t>
    </dgm:pt>
    <dgm:pt modelId="{1932224D-A3AC-4932-B09E-C26C7F7F1BB9}" type="sibTrans" cxnId="{050DCE50-1B1B-424C-8624-51C74F005BEE}">
      <dgm:prSet/>
      <dgm:spPr/>
      <dgm:t>
        <a:bodyPr/>
        <a:lstStyle/>
        <a:p>
          <a:endParaRPr lang="en-IN"/>
        </a:p>
      </dgm:t>
    </dgm:pt>
    <dgm:pt modelId="{6018C782-B1DF-4FA1-8B69-F210FDCFFAB6}">
      <dgm:prSet custT="1"/>
      <dgm:spPr/>
      <dgm:t>
        <a:bodyPr/>
        <a:lstStyle/>
        <a:p>
          <a:pPr>
            <a:buFont typeface="Arial" panose="020B0604020202020204" pitchFamily="34" charset="0"/>
            <a:buChar char="•"/>
          </a:pPr>
          <a:r>
            <a:rPr lang="en-IN" sz="1000" b="0" i="0">
              <a:latin typeface="Arial" panose="020B0604020202020204" pitchFamily="34" charset="0"/>
              <a:cs typeface="Arial" panose="020B0604020202020204" pitchFamily="34" charset="0"/>
            </a:rPr>
            <a:t>Career counseling</a:t>
          </a:r>
        </a:p>
      </dgm:t>
    </dgm:pt>
    <dgm:pt modelId="{A7C3B883-4573-41E1-A993-E799B8FD2CF2}" type="parTrans" cxnId="{BB9E18DE-9B1E-4D3C-B628-7FEEB2A3DA65}">
      <dgm:prSet/>
      <dgm:spPr/>
      <dgm:t>
        <a:bodyPr/>
        <a:lstStyle/>
        <a:p>
          <a:endParaRPr lang="en-IN"/>
        </a:p>
      </dgm:t>
    </dgm:pt>
    <dgm:pt modelId="{A98DB603-EBF7-4A6B-A3FE-A5B1E57F71D9}" type="sibTrans" cxnId="{BB9E18DE-9B1E-4D3C-B628-7FEEB2A3DA65}">
      <dgm:prSet/>
      <dgm:spPr/>
      <dgm:t>
        <a:bodyPr/>
        <a:lstStyle/>
        <a:p>
          <a:endParaRPr lang="en-IN"/>
        </a:p>
      </dgm:t>
    </dgm:pt>
    <dgm:pt modelId="{32C5807A-684E-4D87-B22F-2C807FD5775A}">
      <dgm:prSet custT="1"/>
      <dgm:spPr/>
      <dgm:t>
        <a:bodyPr/>
        <a:lstStyle/>
        <a:p>
          <a:pPr>
            <a:buFont typeface="Arial" panose="020B0604020202020204" pitchFamily="34" charset="0"/>
            <a:buChar char="•"/>
          </a:pPr>
          <a:r>
            <a:rPr lang="en-IN" sz="1000" b="0" i="0" dirty="0">
              <a:latin typeface="Arial" panose="020B0604020202020204" pitchFamily="34" charset="0"/>
              <a:cs typeface="Arial" panose="020B0604020202020204" pitchFamily="34" charset="0"/>
            </a:rPr>
            <a:t>Employment training</a:t>
          </a:r>
        </a:p>
      </dgm:t>
    </dgm:pt>
    <dgm:pt modelId="{716AF86E-BBF8-49A5-9F05-C091C46AB633}" type="parTrans" cxnId="{35DA9B3B-CF90-405E-B0FA-3A0A17E53C3A}">
      <dgm:prSet/>
      <dgm:spPr/>
      <dgm:t>
        <a:bodyPr/>
        <a:lstStyle/>
        <a:p>
          <a:endParaRPr lang="en-IN"/>
        </a:p>
      </dgm:t>
    </dgm:pt>
    <dgm:pt modelId="{5ECB6776-6ED4-4C19-901D-3C4B7D496BC6}" type="sibTrans" cxnId="{35DA9B3B-CF90-405E-B0FA-3A0A17E53C3A}">
      <dgm:prSet/>
      <dgm:spPr/>
      <dgm:t>
        <a:bodyPr/>
        <a:lstStyle/>
        <a:p>
          <a:endParaRPr lang="en-IN"/>
        </a:p>
      </dgm:t>
    </dgm:pt>
    <dgm:pt modelId="{5B53741B-70FB-4EAA-9332-1115960704AE}">
      <dgm:prSet custT="1"/>
      <dgm:spPr/>
      <dgm:t>
        <a:bodyPr/>
        <a:lstStyle/>
        <a:p>
          <a:pPr>
            <a:buFont typeface="Arial" panose="020B0604020202020204" pitchFamily="34" charset="0"/>
            <a:buChar char="•"/>
          </a:pPr>
          <a:r>
            <a:rPr lang="en-IN" sz="1000" b="0" i="0">
              <a:latin typeface="Arial" panose="020B0604020202020204" pitchFamily="34" charset="0"/>
              <a:cs typeface="Arial" panose="020B0604020202020204" pitchFamily="34" charset="0"/>
            </a:rPr>
            <a:t>Actual employment</a:t>
          </a:r>
        </a:p>
      </dgm:t>
    </dgm:pt>
    <dgm:pt modelId="{4C6C8BB1-2E56-4469-A5E6-24EF52337BC9}" type="parTrans" cxnId="{9B4CE279-76EB-4595-83D2-B14C845C116F}">
      <dgm:prSet/>
      <dgm:spPr/>
      <dgm:t>
        <a:bodyPr/>
        <a:lstStyle/>
        <a:p>
          <a:endParaRPr lang="en-IN"/>
        </a:p>
      </dgm:t>
    </dgm:pt>
    <dgm:pt modelId="{C87A8026-1DE8-47C9-97FE-D7DFB1746317}" type="sibTrans" cxnId="{9B4CE279-76EB-4595-83D2-B14C845C116F}">
      <dgm:prSet/>
      <dgm:spPr/>
      <dgm:t>
        <a:bodyPr/>
        <a:lstStyle/>
        <a:p>
          <a:endParaRPr lang="en-IN"/>
        </a:p>
      </dgm:t>
    </dgm:pt>
    <dgm:pt modelId="{9F172C65-83A1-4527-A0F9-5919FF3C6A52}">
      <dgm:prSet custT="1"/>
      <dgm:spPr/>
      <dgm:t>
        <a:bodyPr/>
        <a:lstStyle/>
        <a:p>
          <a:pPr>
            <a:buFont typeface="Arial" panose="020B0604020202020204" pitchFamily="34" charset="0"/>
            <a:buChar char="•"/>
          </a:pPr>
          <a:r>
            <a:rPr lang="en-IN" sz="1000" b="0" i="0" dirty="0">
              <a:latin typeface="Arial" panose="020B0604020202020204" pitchFamily="34" charset="0"/>
              <a:cs typeface="Arial" panose="020B0604020202020204" pitchFamily="34" charset="0"/>
            </a:rPr>
            <a:t>Social entrepreneurship</a:t>
          </a:r>
        </a:p>
      </dgm:t>
    </dgm:pt>
    <dgm:pt modelId="{C44C1319-863C-4037-99FD-1687ADE2A421}" type="parTrans" cxnId="{7B20BBDB-DB3A-44C9-9CAD-A0C1CEFE7EF7}">
      <dgm:prSet/>
      <dgm:spPr/>
      <dgm:t>
        <a:bodyPr/>
        <a:lstStyle/>
        <a:p>
          <a:endParaRPr lang="en-IN"/>
        </a:p>
      </dgm:t>
    </dgm:pt>
    <dgm:pt modelId="{48A952F8-1EF5-43DF-A993-406538D7399F}" type="sibTrans" cxnId="{7B20BBDB-DB3A-44C9-9CAD-A0C1CEFE7EF7}">
      <dgm:prSet/>
      <dgm:spPr/>
      <dgm:t>
        <a:bodyPr/>
        <a:lstStyle/>
        <a:p>
          <a:endParaRPr lang="en-IN"/>
        </a:p>
      </dgm:t>
    </dgm:pt>
    <dgm:pt modelId="{31C064DF-667A-4228-8C27-6E6556574020}">
      <dgm:prSet custT="1"/>
      <dgm:spPr/>
      <dgm:t>
        <a:bodyPr/>
        <a:lstStyle/>
        <a:p>
          <a:pPr>
            <a:buFont typeface="Arial" panose="020B0604020202020204" pitchFamily="34" charset="0"/>
            <a:buChar char="•"/>
          </a:pPr>
          <a:r>
            <a:rPr lang="en-IN" sz="1000" b="0" i="0" dirty="0">
              <a:latin typeface="Arial" panose="020B0604020202020204" pitchFamily="34" charset="0"/>
              <a:cs typeface="Arial" panose="020B0604020202020204" pitchFamily="34" charset="0"/>
            </a:rPr>
            <a:t>Micro-credit</a:t>
          </a:r>
        </a:p>
      </dgm:t>
    </dgm:pt>
    <dgm:pt modelId="{D233F176-6AB6-48D2-8672-77C1FCA7C6DF}" type="parTrans" cxnId="{C256133F-951B-4C30-9D46-55909F5F5BEF}">
      <dgm:prSet/>
      <dgm:spPr/>
      <dgm:t>
        <a:bodyPr/>
        <a:lstStyle/>
        <a:p>
          <a:endParaRPr lang="en-IN"/>
        </a:p>
      </dgm:t>
    </dgm:pt>
    <dgm:pt modelId="{2824EB6E-6D6D-40B4-87E7-ADECF64DE024}" type="sibTrans" cxnId="{C256133F-951B-4C30-9D46-55909F5F5BEF}">
      <dgm:prSet/>
      <dgm:spPr/>
      <dgm:t>
        <a:bodyPr/>
        <a:lstStyle/>
        <a:p>
          <a:endParaRPr lang="en-IN"/>
        </a:p>
      </dgm:t>
    </dgm:pt>
    <dgm:pt modelId="{283241B5-A988-48E9-B5BD-AC4E75A33BBC}">
      <dgm:prSet custT="1"/>
      <dgm:spPr/>
      <dgm:t>
        <a:bodyPr anchor="t"/>
        <a:lstStyle/>
        <a:p>
          <a:pPr>
            <a:buFont typeface="Arial" panose="020B0604020202020204" pitchFamily="34" charset="0"/>
            <a:buChar char="•"/>
          </a:pPr>
          <a:r>
            <a:rPr lang="en-IN" sz="1000" b="0" i="0">
              <a:latin typeface="Arial" panose="020B0604020202020204" pitchFamily="34" charset="0"/>
              <a:cs typeface="Arial" panose="020B0604020202020204" pitchFamily="34" charset="0"/>
            </a:rPr>
            <a:t>Post-secondary education</a:t>
          </a:r>
        </a:p>
      </dgm:t>
    </dgm:pt>
    <dgm:pt modelId="{134188A1-94C9-4F3C-B92F-99CA03157BCC}" type="parTrans" cxnId="{AE967A8A-9D3B-4ED7-BA75-EBDEF7DDB6E0}">
      <dgm:prSet/>
      <dgm:spPr/>
      <dgm:t>
        <a:bodyPr/>
        <a:lstStyle/>
        <a:p>
          <a:endParaRPr lang="en-IN"/>
        </a:p>
      </dgm:t>
    </dgm:pt>
    <dgm:pt modelId="{231C4D38-40C1-4726-9C8A-4967768E2E03}" type="sibTrans" cxnId="{AE967A8A-9D3B-4ED7-BA75-EBDEF7DDB6E0}">
      <dgm:prSet/>
      <dgm:spPr/>
      <dgm:t>
        <a:bodyPr/>
        <a:lstStyle/>
        <a:p>
          <a:endParaRPr lang="en-IN"/>
        </a:p>
      </dgm:t>
    </dgm:pt>
    <dgm:pt modelId="{73DE961F-59E4-4D43-9D2F-830327A87500}">
      <dgm:prSet custT="1"/>
      <dgm:spPr/>
      <dgm:t>
        <a:bodyPr anchor="t"/>
        <a:lstStyle/>
        <a:p>
          <a:pPr>
            <a:buFont typeface="Arial" panose="020B0604020202020204" pitchFamily="34" charset="0"/>
            <a:buChar char="•"/>
          </a:pPr>
          <a:r>
            <a:rPr lang="en-US" sz="1000" b="0" i="0" dirty="0">
              <a:latin typeface="Arial" panose="020B0604020202020204" pitchFamily="34" charset="0"/>
              <a:cs typeface="Arial" panose="020B0604020202020204" pitchFamily="34" charset="0"/>
            </a:rPr>
            <a:t>Education for the             children of poverty</a:t>
          </a:r>
        </a:p>
      </dgm:t>
    </dgm:pt>
    <dgm:pt modelId="{D3B5B957-99D6-4420-98A0-8184E1A38479}" type="parTrans" cxnId="{5F7FCF79-8899-4989-A660-BB40C4247B9E}">
      <dgm:prSet/>
      <dgm:spPr/>
      <dgm:t>
        <a:bodyPr/>
        <a:lstStyle/>
        <a:p>
          <a:endParaRPr lang="en-IN"/>
        </a:p>
      </dgm:t>
    </dgm:pt>
    <dgm:pt modelId="{234E7277-DA04-471C-B08C-881AF12694A7}" type="sibTrans" cxnId="{5F7FCF79-8899-4989-A660-BB40C4247B9E}">
      <dgm:prSet/>
      <dgm:spPr/>
      <dgm:t>
        <a:bodyPr/>
        <a:lstStyle/>
        <a:p>
          <a:endParaRPr lang="en-IN"/>
        </a:p>
      </dgm:t>
    </dgm:pt>
    <dgm:pt modelId="{7C9FD843-CF62-4276-95B8-0B4F679A6724}">
      <dgm:prSet custT="1"/>
      <dgm:spPr/>
      <dgm:t>
        <a:bodyPr anchor="ctr"/>
        <a:lstStyle/>
        <a:p>
          <a:pPr>
            <a:buFont typeface="Arial" panose="020B0604020202020204" pitchFamily="34" charset="0"/>
            <a:buChar char="•"/>
          </a:pPr>
          <a:r>
            <a:rPr lang="en-US" sz="1000" b="0" i="0" dirty="0">
              <a:latin typeface="Arial" panose="020B0604020202020204" pitchFamily="34" charset="0"/>
              <a:cs typeface="Arial" panose="020B0604020202020204" pitchFamily="34" charset="0"/>
            </a:rPr>
            <a:t>Parenting and other family obligations</a:t>
          </a:r>
        </a:p>
      </dgm:t>
    </dgm:pt>
    <dgm:pt modelId="{30258107-54A9-476C-8F52-6EB515F2E915}" type="parTrans" cxnId="{FE74A7CB-5565-4AEC-AAB9-043FE683C219}">
      <dgm:prSet/>
      <dgm:spPr/>
      <dgm:t>
        <a:bodyPr/>
        <a:lstStyle/>
        <a:p>
          <a:endParaRPr lang="en-IN"/>
        </a:p>
      </dgm:t>
    </dgm:pt>
    <dgm:pt modelId="{903DAD84-908A-4165-8EA9-6D17964ADF08}" type="sibTrans" cxnId="{FE74A7CB-5565-4AEC-AAB9-043FE683C219}">
      <dgm:prSet/>
      <dgm:spPr/>
      <dgm:t>
        <a:bodyPr/>
        <a:lstStyle/>
        <a:p>
          <a:endParaRPr lang="en-IN"/>
        </a:p>
      </dgm:t>
    </dgm:pt>
    <dgm:pt modelId="{209E853D-CF46-44E3-B4B7-00B4A4063127}">
      <dgm:prSet custT="1"/>
      <dgm:spPr/>
      <dgm:t>
        <a:bodyPr anchor="ctr"/>
        <a:lstStyle/>
        <a:p>
          <a:pPr>
            <a:buFont typeface="Arial" panose="020B0604020202020204" pitchFamily="34" charset="0"/>
            <a:buChar char="•"/>
          </a:pPr>
          <a:r>
            <a:rPr lang="en-US" sz="1000" b="0" i="0" dirty="0">
              <a:latin typeface="Arial" panose="020B0604020202020204" pitchFamily="34" charset="0"/>
              <a:cs typeface="Arial" panose="020B0604020202020204" pitchFamily="34" charset="0"/>
            </a:rPr>
            <a:t>Health information and healthy practices</a:t>
          </a:r>
        </a:p>
      </dgm:t>
    </dgm:pt>
    <dgm:pt modelId="{2188EAE2-0389-479A-825A-EBB61553EF5F}" type="parTrans" cxnId="{959CC6D4-C806-4E43-AD9D-EFCC9097D248}">
      <dgm:prSet/>
      <dgm:spPr/>
      <dgm:t>
        <a:bodyPr/>
        <a:lstStyle/>
        <a:p>
          <a:endParaRPr lang="en-IN"/>
        </a:p>
      </dgm:t>
    </dgm:pt>
    <dgm:pt modelId="{03BADB15-B339-49DB-B21B-2640B380E9B6}" type="sibTrans" cxnId="{959CC6D4-C806-4E43-AD9D-EFCC9097D248}">
      <dgm:prSet/>
      <dgm:spPr/>
      <dgm:t>
        <a:bodyPr/>
        <a:lstStyle/>
        <a:p>
          <a:endParaRPr lang="en-IN"/>
        </a:p>
      </dgm:t>
    </dgm:pt>
    <dgm:pt modelId="{06400242-9FF3-423C-A60E-328E09882D8E}">
      <dgm:prSet phldrT="[Text]" custT="1"/>
      <dgm:spPr>
        <a:ln>
          <a:solidFill>
            <a:srgbClr val="00C782"/>
          </a:solidFill>
        </a:ln>
      </dgm:spPr>
      <dgm:t>
        <a:bodyPr anchor="ctr"/>
        <a:lstStyle/>
        <a:p>
          <a:endParaRPr lang="en-IN" sz="1000" dirty="0">
            <a:latin typeface="Arial" panose="020B0604020202020204" pitchFamily="34" charset="0"/>
            <a:cs typeface="Arial" panose="020B0604020202020204" pitchFamily="34" charset="0"/>
          </a:endParaRPr>
        </a:p>
      </dgm:t>
    </dgm:pt>
    <dgm:pt modelId="{DF66BB8F-E1C7-400D-B553-59BA05694F11}" type="parTrans" cxnId="{8344F380-98DD-468D-8D7D-BBDE451F664D}">
      <dgm:prSet/>
      <dgm:spPr/>
      <dgm:t>
        <a:bodyPr/>
        <a:lstStyle/>
        <a:p>
          <a:endParaRPr lang="en-IN"/>
        </a:p>
      </dgm:t>
    </dgm:pt>
    <dgm:pt modelId="{85259E96-4417-45C8-A690-93D81529B7DE}" type="sibTrans" cxnId="{8344F380-98DD-468D-8D7D-BBDE451F664D}">
      <dgm:prSet/>
      <dgm:spPr/>
      <dgm:t>
        <a:bodyPr/>
        <a:lstStyle/>
        <a:p>
          <a:endParaRPr lang="en-IN"/>
        </a:p>
      </dgm:t>
    </dgm:pt>
    <dgm:pt modelId="{129E8E0D-FF2C-4838-BCFE-90424EC14D48}">
      <dgm:prSet custT="1"/>
      <dgm:spPr/>
      <dgm:t>
        <a:bodyPr/>
        <a:lstStyle/>
        <a:p>
          <a:pPr>
            <a:buFont typeface="Arial" panose="020B0604020202020204" pitchFamily="34" charset="0"/>
            <a:buChar char="•"/>
          </a:pPr>
          <a:r>
            <a:rPr lang="en-IN" sz="1000" b="0" i="0" dirty="0">
              <a:latin typeface="Arial" panose="020B0604020202020204" pitchFamily="34" charset="0"/>
              <a:cs typeface="Arial" panose="020B0604020202020204" pitchFamily="34" charset="0"/>
            </a:rPr>
            <a:t>Providing capital</a:t>
          </a:r>
        </a:p>
      </dgm:t>
    </dgm:pt>
    <dgm:pt modelId="{7B6F5802-6317-4C82-91A5-0772E9EDF753}" type="parTrans" cxnId="{9530AD7C-9077-4F38-AA45-600CF04E55C1}">
      <dgm:prSet/>
      <dgm:spPr/>
      <dgm:t>
        <a:bodyPr/>
        <a:lstStyle/>
        <a:p>
          <a:endParaRPr lang="en-IN"/>
        </a:p>
      </dgm:t>
    </dgm:pt>
    <dgm:pt modelId="{5A51B3F4-DABF-49EA-9693-40AB2602E58F}" type="sibTrans" cxnId="{9530AD7C-9077-4F38-AA45-600CF04E55C1}">
      <dgm:prSet/>
      <dgm:spPr/>
      <dgm:t>
        <a:bodyPr/>
        <a:lstStyle/>
        <a:p>
          <a:endParaRPr lang="en-IN"/>
        </a:p>
      </dgm:t>
    </dgm:pt>
    <dgm:pt modelId="{DF08ABFC-2A2D-4062-A91C-162C2DE905A0}">
      <dgm:prSet custT="1"/>
      <dgm:spPr/>
      <dgm:t>
        <a:bodyPr/>
        <a:lstStyle/>
        <a:p>
          <a:pPr>
            <a:buFont typeface="Arial" panose="020B0604020202020204" pitchFamily="34" charset="0"/>
            <a:buChar char="•"/>
          </a:pPr>
          <a:r>
            <a:rPr lang="en-IN" sz="1000" b="0" i="0" dirty="0">
              <a:latin typeface="Arial" panose="020B0604020202020204" pitchFamily="34" charset="0"/>
              <a:cs typeface="Arial" panose="020B0604020202020204" pitchFamily="34" charset="0"/>
            </a:rPr>
            <a:t>Preference for low-income applicants</a:t>
          </a:r>
        </a:p>
      </dgm:t>
    </dgm:pt>
    <dgm:pt modelId="{5717A537-ECB0-43B0-AE7A-488EDE54CC7E}" type="parTrans" cxnId="{959840D5-A87C-47C0-BBD7-10CD548D4327}">
      <dgm:prSet/>
      <dgm:spPr/>
      <dgm:t>
        <a:bodyPr/>
        <a:lstStyle/>
        <a:p>
          <a:endParaRPr lang="en-IN"/>
        </a:p>
      </dgm:t>
    </dgm:pt>
    <dgm:pt modelId="{40596823-61CD-412E-9623-0A1446F09F59}" type="sibTrans" cxnId="{959840D5-A87C-47C0-BBD7-10CD548D4327}">
      <dgm:prSet/>
      <dgm:spPr/>
      <dgm:t>
        <a:bodyPr/>
        <a:lstStyle/>
        <a:p>
          <a:endParaRPr lang="en-IN"/>
        </a:p>
      </dgm:t>
    </dgm:pt>
    <dgm:pt modelId="{8D38296B-F3D3-4995-9781-3E12C1450F48}">
      <dgm:prSet phldrT="[Text]" custT="1"/>
      <dgm:spPr>
        <a:ln>
          <a:solidFill>
            <a:srgbClr val="00C782"/>
          </a:solidFill>
        </a:ln>
      </dgm:spPr>
      <dgm:t>
        <a:bodyPr/>
        <a:lstStyle/>
        <a:p>
          <a:endParaRPr lang="en-IN" sz="1000" dirty="0">
            <a:latin typeface="Arial" panose="020B0604020202020204" pitchFamily="34" charset="0"/>
            <a:cs typeface="Arial" panose="020B0604020202020204" pitchFamily="34" charset="0"/>
          </a:endParaRPr>
        </a:p>
      </dgm:t>
    </dgm:pt>
    <dgm:pt modelId="{43154653-FDEF-4F66-BB56-0EAC28793A7C}" type="parTrans" cxnId="{E1AC1B57-7565-4FE5-887F-D2FF6DF6A2B5}">
      <dgm:prSet/>
      <dgm:spPr/>
      <dgm:t>
        <a:bodyPr/>
        <a:lstStyle/>
        <a:p>
          <a:endParaRPr lang="en-IN"/>
        </a:p>
      </dgm:t>
    </dgm:pt>
    <dgm:pt modelId="{4056FF12-633D-48B7-A365-46A833ADC965}" type="sibTrans" cxnId="{E1AC1B57-7565-4FE5-887F-D2FF6DF6A2B5}">
      <dgm:prSet/>
      <dgm:spPr/>
      <dgm:t>
        <a:bodyPr/>
        <a:lstStyle/>
        <a:p>
          <a:endParaRPr lang="en-IN"/>
        </a:p>
      </dgm:t>
    </dgm:pt>
    <dgm:pt modelId="{470DA922-397D-43D0-BDCD-F1F9963301C6}" type="pres">
      <dgm:prSet presAssocID="{751ABB9D-0D0F-4801-BFAA-33A22A34272E}" presName="cycleMatrixDiagram" presStyleCnt="0">
        <dgm:presLayoutVars>
          <dgm:chMax val="1"/>
          <dgm:dir/>
          <dgm:animLvl val="lvl"/>
          <dgm:resizeHandles val="exact"/>
        </dgm:presLayoutVars>
      </dgm:prSet>
      <dgm:spPr/>
    </dgm:pt>
    <dgm:pt modelId="{DDE2726D-79E9-41A1-8EFD-616567C0DB5C}" type="pres">
      <dgm:prSet presAssocID="{751ABB9D-0D0F-4801-BFAA-33A22A34272E}" presName="children" presStyleCnt="0"/>
      <dgm:spPr/>
    </dgm:pt>
    <dgm:pt modelId="{E0BB98EA-168A-4BF3-B09F-AEDD4FADA1F4}" type="pres">
      <dgm:prSet presAssocID="{751ABB9D-0D0F-4801-BFAA-33A22A34272E}" presName="child1group" presStyleCnt="0"/>
      <dgm:spPr/>
    </dgm:pt>
    <dgm:pt modelId="{C16CBECE-D4C8-4141-9FA2-584C45177A8F}" type="pres">
      <dgm:prSet presAssocID="{751ABB9D-0D0F-4801-BFAA-33A22A34272E}" presName="child1" presStyleLbl="bgAcc1" presStyleIdx="0" presStyleCnt="4"/>
      <dgm:spPr/>
    </dgm:pt>
    <dgm:pt modelId="{EC76E3F1-FD3B-4BDF-9309-FC1112D96A55}" type="pres">
      <dgm:prSet presAssocID="{751ABB9D-0D0F-4801-BFAA-33A22A34272E}" presName="child1Text" presStyleLbl="bgAcc1" presStyleIdx="0" presStyleCnt="4">
        <dgm:presLayoutVars>
          <dgm:bulletEnabled val="1"/>
        </dgm:presLayoutVars>
      </dgm:prSet>
      <dgm:spPr/>
    </dgm:pt>
    <dgm:pt modelId="{7C1BA02A-5BFF-4827-AF5A-687D066DD742}" type="pres">
      <dgm:prSet presAssocID="{751ABB9D-0D0F-4801-BFAA-33A22A34272E}" presName="child2group" presStyleCnt="0"/>
      <dgm:spPr/>
    </dgm:pt>
    <dgm:pt modelId="{0BC9BDA7-CB36-47F1-8758-2B80B0078954}" type="pres">
      <dgm:prSet presAssocID="{751ABB9D-0D0F-4801-BFAA-33A22A34272E}" presName="child2" presStyleLbl="bgAcc1" presStyleIdx="1" presStyleCnt="4"/>
      <dgm:spPr/>
    </dgm:pt>
    <dgm:pt modelId="{5DF469C6-CB68-4E03-AE34-39390A5BF45D}" type="pres">
      <dgm:prSet presAssocID="{751ABB9D-0D0F-4801-BFAA-33A22A34272E}" presName="child2Text" presStyleLbl="bgAcc1" presStyleIdx="1" presStyleCnt="4">
        <dgm:presLayoutVars>
          <dgm:bulletEnabled val="1"/>
        </dgm:presLayoutVars>
      </dgm:prSet>
      <dgm:spPr/>
    </dgm:pt>
    <dgm:pt modelId="{FA7842CC-0A0E-4AED-A133-D80B82DE5A6B}" type="pres">
      <dgm:prSet presAssocID="{751ABB9D-0D0F-4801-BFAA-33A22A34272E}" presName="child3group" presStyleCnt="0"/>
      <dgm:spPr/>
    </dgm:pt>
    <dgm:pt modelId="{9A84F873-879C-451E-B575-0ED61ACB14F4}" type="pres">
      <dgm:prSet presAssocID="{751ABB9D-0D0F-4801-BFAA-33A22A34272E}" presName="child3" presStyleLbl="bgAcc1" presStyleIdx="2" presStyleCnt="4"/>
      <dgm:spPr/>
    </dgm:pt>
    <dgm:pt modelId="{08D590C2-D629-45C8-9E5A-75D039AED6CA}" type="pres">
      <dgm:prSet presAssocID="{751ABB9D-0D0F-4801-BFAA-33A22A34272E}" presName="child3Text" presStyleLbl="bgAcc1" presStyleIdx="2" presStyleCnt="4">
        <dgm:presLayoutVars>
          <dgm:bulletEnabled val="1"/>
        </dgm:presLayoutVars>
      </dgm:prSet>
      <dgm:spPr/>
    </dgm:pt>
    <dgm:pt modelId="{B2F56A5A-C32C-42CE-883F-4A73D6091F71}" type="pres">
      <dgm:prSet presAssocID="{751ABB9D-0D0F-4801-BFAA-33A22A34272E}" presName="child4group" presStyleCnt="0"/>
      <dgm:spPr/>
    </dgm:pt>
    <dgm:pt modelId="{9844F862-E9D0-4228-B7AE-75A135C67118}" type="pres">
      <dgm:prSet presAssocID="{751ABB9D-0D0F-4801-BFAA-33A22A34272E}" presName="child4" presStyleLbl="bgAcc1" presStyleIdx="3" presStyleCnt="4"/>
      <dgm:spPr/>
    </dgm:pt>
    <dgm:pt modelId="{EC849131-F46C-4304-95F4-9C54BD4EA220}" type="pres">
      <dgm:prSet presAssocID="{751ABB9D-0D0F-4801-BFAA-33A22A34272E}" presName="child4Text" presStyleLbl="bgAcc1" presStyleIdx="3" presStyleCnt="4">
        <dgm:presLayoutVars>
          <dgm:bulletEnabled val="1"/>
        </dgm:presLayoutVars>
      </dgm:prSet>
      <dgm:spPr/>
    </dgm:pt>
    <dgm:pt modelId="{7D300B8E-C3AB-45BB-8BBE-A0A1F144D179}" type="pres">
      <dgm:prSet presAssocID="{751ABB9D-0D0F-4801-BFAA-33A22A34272E}" presName="childPlaceholder" presStyleCnt="0"/>
      <dgm:spPr/>
    </dgm:pt>
    <dgm:pt modelId="{F547397E-8069-4E52-83BA-45F7D8A1D957}" type="pres">
      <dgm:prSet presAssocID="{751ABB9D-0D0F-4801-BFAA-33A22A34272E}" presName="circle" presStyleCnt="0"/>
      <dgm:spPr/>
    </dgm:pt>
    <dgm:pt modelId="{1F8C38E8-A0BC-4C6D-95A9-B93D9B24C1B5}" type="pres">
      <dgm:prSet presAssocID="{751ABB9D-0D0F-4801-BFAA-33A22A34272E}" presName="quadrant1" presStyleLbl="node1" presStyleIdx="0" presStyleCnt="4">
        <dgm:presLayoutVars>
          <dgm:chMax val="1"/>
          <dgm:bulletEnabled val="1"/>
        </dgm:presLayoutVars>
      </dgm:prSet>
      <dgm:spPr/>
    </dgm:pt>
    <dgm:pt modelId="{403A6859-676B-47AF-ABF1-9A99530854DB}" type="pres">
      <dgm:prSet presAssocID="{751ABB9D-0D0F-4801-BFAA-33A22A34272E}" presName="quadrant2" presStyleLbl="node1" presStyleIdx="1" presStyleCnt="4">
        <dgm:presLayoutVars>
          <dgm:chMax val="1"/>
          <dgm:bulletEnabled val="1"/>
        </dgm:presLayoutVars>
      </dgm:prSet>
      <dgm:spPr/>
    </dgm:pt>
    <dgm:pt modelId="{4CF1888A-3F25-4A53-B84A-27508C411D08}" type="pres">
      <dgm:prSet presAssocID="{751ABB9D-0D0F-4801-BFAA-33A22A34272E}" presName="quadrant3" presStyleLbl="node1" presStyleIdx="2" presStyleCnt="4">
        <dgm:presLayoutVars>
          <dgm:chMax val="1"/>
          <dgm:bulletEnabled val="1"/>
        </dgm:presLayoutVars>
      </dgm:prSet>
      <dgm:spPr/>
    </dgm:pt>
    <dgm:pt modelId="{4F9E1575-6177-491C-BACA-E88012F09B04}" type="pres">
      <dgm:prSet presAssocID="{751ABB9D-0D0F-4801-BFAA-33A22A34272E}" presName="quadrant4" presStyleLbl="node1" presStyleIdx="3" presStyleCnt="4">
        <dgm:presLayoutVars>
          <dgm:chMax val="1"/>
          <dgm:bulletEnabled val="1"/>
        </dgm:presLayoutVars>
      </dgm:prSet>
      <dgm:spPr/>
    </dgm:pt>
    <dgm:pt modelId="{6D19BC45-8834-41D6-BC1E-A476C4C850C2}" type="pres">
      <dgm:prSet presAssocID="{751ABB9D-0D0F-4801-BFAA-33A22A34272E}" presName="quadrantPlaceholder" presStyleCnt="0"/>
      <dgm:spPr/>
    </dgm:pt>
    <dgm:pt modelId="{AC4598FF-55C7-4D26-A4DE-0EAC4DD2A1DF}" type="pres">
      <dgm:prSet presAssocID="{751ABB9D-0D0F-4801-BFAA-33A22A34272E}" presName="center1" presStyleLbl="fgShp" presStyleIdx="0" presStyleCnt="2" custLinFactX="240570" custLinFactY="-62646" custLinFactNeighborX="300000" custLinFactNeighborY="-100000"/>
      <dgm:spPr>
        <a:solidFill>
          <a:schemeClr val="bg1"/>
        </a:solidFill>
      </dgm:spPr>
    </dgm:pt>
    <dgm:pt modelId="{22EDDE0C-8A1C-4F30-B3E6-CE126763A4CC}" type="pres">
      <dgm:prSet presAssocID="{751ABB9D-0D0F-4801-BFAA-33A22A34272E}" presName="center2" presStyleLbl="fgShp" presStyleIdx="1" presStyleCnt="2" custLinFactX="268778" custLinFactNeighborX="300000" custLinFactNeighborY="-70984"/>
      <dgm:spPr>
        <a:solidFill>
          <a:schemeClr val="bg1"/>
        </a:solidFill>
      </dgm:spPr>
    </dgm:pt>
  </dgm:ptLst>
  <dgm:cxnLst>
    <dgm:cxn modelId="{15DC8B00-9EA6-4D7F-8CEE-035A7EF1E1CE}" type="presOf" srcId="{283241B5-A988-48E9-B5BD-AC4E75A33BBC}" destId="{0BC9BDA7-CB36-47F1-8758-2B80B0078954}" srcOrd="0" destOrd="1" presId="urn:microsoft.com/office/officeart/2005/8/layout/cycle4"/>
    <dgm:cxn modelId="{F7689C0C-B65A-45E4-B504-2CAF4777398D}" type="presOf" srcId="{DF08ABFC-2A2D-4062-A91C-162C2DE905A0}" destId="{9844F862-E9D0-4228-B7AE-75A135C67118}" srcOrd="0" destOrd="3" presId="urn:microsoft.com/office/officeart/2005/8/layout/cycle4"/>
    <dgm:cxn modelId="{0357B80D-50F4-410E-8AB9-4BC944443D7A}" type="presOf" srcId="{209E853D-CF46-44E3-B4B7-00B4A4063127}" destId="{08D590C2-D629-45C8-9E5A-75D039AED6CA}" srcOrd="1" destOrd="3" presId="urn:microsoft.com/office/officeart/2005/8/layout/cycle4"/>
    <dgm:cxn modelId="{615A110F-419C-4664-B4A0-DB396B3B857C}" type="presOf" srcId="{A4AE8F10-0B87-4B5E-971D-EC387588D82B}" destId="{EC76E3F1-FD3B-4BDF-9309-FC1112D96A55}" srcOrd="1" destOrd="0" presId="urn:microsoft.com/office/officeart/2005/8/layout/cycle4"/>
    <dgm:cxn modelId="{E87D5B12-44DB-4696-89E6-2B93E75E588A}" srcId="{751ABB9D-0D0F-4801-BFAA-33A22A34272E}" destId="{FBBDB520-1559-42FB-B1F9-126DBCA48F36}" srcOrd="3" destOrd="0" parTransId="{EF000CA2-9723-4845-8642-47584B155390}" sibTransId="{8871E5BE-8DAB-4B6C-90C2-71894D41E833}"/>
    <dgm:cxn modelId="{5C58721A-090C-4366-80F1-C98385C659D6}" type="presOf" srcId="{209E853D-CF46-44E3-B4B7-00B4A4063127}" destId="{9A84F873-879C-451E-B575-0ED61ACB14F4}" srcOrd="0" destOrd="3" presId="urn:microsoft.com/office/officeart/2005/8/layout/cycle4"/>
    <dgm:cxn modelId="{A4349D1B-C788-41FF-9471-988B545AA6EB}" type="presOf" srcId="{9F172C65-83A1-4527-A0F9-5919FF3C6A52}" destId="{C16CBECE-D4C8-4141-9FA2-584C45177A8F}" srcOrd="0" destOrd="4" presId="urn:microsoft.com/office/officeart/2005/8/layout/cycle4"/>
    <dgm:cxn modelId="{1439A41D-428A-4352-8474-B4A5716F4E98}" type="presOf" srcId="{7C9FD843-CF62-4276-95B8-0B4F679A6724}" destId="{9A84F873-879C-451E-B575-0ED61ACB14F4}" srcOrd="0" destOrd="2" presId="urn:microsoft.com/office/officeart/2005/8/layout/cycle4"/>
    <dgm:cxn modelId="{57E5912D-287D-4B6B-9278-AAC71E1F88DB}" type="presOf" srcId="{129E8E0D-FF2C-4838-BCFE-90424EC14D48}" destId="{EC849131-F46C-4304-95F4-9C54BD4EA220}" srcOrd="1" destOrd="2" presId="urn:microsoft.com/office/officeart/2005/8/layout/cycle4"/>
    <dgm:cxn modelId="{4910E92E-7586-40B8-898D-8BFAB6AF93DB}" type="presOf" srcId="{10E1B613-C9BB-4A59-A63B-176C8DFAB982}" destId="{EC849131-F46C-4304-95F4-9C54BD4EA220}" srcOrd="1" destOrd="1" presId="urn:microsoft.com/office/officeart/2005/8/layout/cycle4"/>
    <dgm:cxn modelId="{8C572530-50A8-4924-B91F-F6A81AC237E9}" type="presOf" srcId="{73DE961F-59E4-4D43-9D2F-830327A87500}" destId="{0BC9BDA7-CB36-47F1-8758-2B80B0078954}" srcOrd="0" destOrd="2" presId="urn:microsoft.com/office/officeart/2005/8/layout/cycle4"/>
    <dgm:cxn modelId="{35DA9B3B-CF90-405E-B0FA-3A0A17E53C3A}" srcId="{F3F61D1E-2921-473C-A884-42AD88782263}" destId="{32C5807A-684E-4D87-B22F-2C807FD5775A}" srcOrd="2" destOrd="0" parTransId="{716AF86E-BBF8-49A5-9F05-C091C46AB633}" sibTransId="{5ECB6776-6ED4-4C19-901D-3C4B7D496BC6}"/>
    <dgm:cxn modelId="{C256133F-951B-4C30-9D46-55909F5F5BEF}" srcId="{F3F61D1E-2921-473C-A884-42AD88782263}" destId="{31C064DF-667A-4228-8C27-6E6556574020}" srcOrd="5" destOrd="0" parTransId="{D233F176-6AB6-48D2-8672-77C1FCA7C6DF}" sibTransId="{2824EB6E-6D6D-40B4-87E7-ADECF64DE024}"/>
    <dgm:cxn modelId="{A2E7755C-117C-4F7C-86C7-6440D5E85F05}" type="presOf" srcId="{31C064DF-667A-4228-8C27-6E6556574020}" destId="{C16CBECE-D4C8-4141-9FA2-584C45177A8F}" srcOrd="0" destOrd="5" presId="urn:microsoft.com/office/officeart/2005/8/layout/cycle4"/>
    <dgm:cxn modelId="{F7D8775E-6F08-4B34-A3B9-027C29604E88}" srcId="{3DA5F035-6D43-4413-BAAE-0614A9F05296}" destId="{183BA58A-8E50-4731-A6A2-9E9464FBFFF9}" srcOrd="1" destOrd="0" parTransId="{FE7345D1-E76A-4D6A-8E36-0D3F34665021}" sibTransId="{0FD3752B-FCCD-41ED-AE97-4661C4F7CB3D}"/>
    <dgm:cxn modelId="{59C46A60-0908-49F0-8D82-E1DC763E0820}" type="presOf" srcId="{06400242-9FF3-423C-A60E-328E09882D8E}" destId="{9A84F873-879C-451E-B575-0ED61ACB14F4}" srcOrd="0" destOrd="0" presId="urn:microsoft.com/office/officeart/2005/8/layout/cycle4"/>
    <dgm:cxn modelId="{E5572B65-FC97-4139-B96D-547B861BF4D2}" type="presOf" srcId="{FBBDB520-1559-42FB-B1F9-126DBCA48F36}" destId="{4F9E1575-6177-491C-BACA-E88012F09B04}" srcOrd="0" destOrd="0" presId="urn:microsoft.com/office/officeart/2005/8/layout/cycle4"/>
    <dgm:cxn modelId="{D2136546-580D-4F59-9C96-0F3796DA6BD3}" type="presOf" srcId="{183BA58A-8E50-4731-A6A2-9E9464FBFFF9}" destId="{08D590C2-D629-45C8-9E5A-75D039AED6CA}" srcOrd="1" destOrd="1" presId="urn:microsoft.com/office/officeart/2005/8/layout/cycle4"/>
    <dgm:cxn modelId="{8B51A766-331D-4F9C-85A9-B3DF65F1C5D6}" type="presOf" srcId="{6018C782-B1DF-4FA1-8B69-F210FDCFFAB6}" destId="{C16CBECE-D4C8-4141-9FA2-584C45177A8F}" srcOrd="0" destOrd="1" presId="urn:microsoft.com/office/officeart/2005/8/layout/cycle4"/>
    <dgm:cxn modelId="{83B17367-1EBA-4A72-A47F-C89585513386}" type="presOf" srcId="{E3ED051A-3602-4D08-A6D7-E2A5EF89A840}" destId="{403A6859-676B-47AF-ABF1-9A99530854DB}" srcOrd="0" destOrd="0" presId="urn:microsoft.com/office/officeart/2005/8/layout/cycle4"/>
    <dgm:cxn modelId="{5C868649-564D-4298-A23D-41FF35238EC7}" type="presOf" srcId="{A4AE8F10-0B87-4B5E-971D-EC387588D82B}" destId="{C16CBECE-D4C8-4141-9FA2-584C45177A8F}" srcOrd="0" destOrd="0" presId="urn:microsoft.com/office/officeart/2005/8/layout/cycle4"/>
    <dgm:cxn modelId="{2E49884C-53F3-4BFD-B0CE-D59331E70582}" type="presOf" srcId="{0D7185D8-67D0-4373-A97C-63ABD24D63C3}" destId="{5DF469C6-CB68-4E03-AE34-39390A5BF45D}" srcOrd="1" destOrd="0" presId="urn:microsoft.com/office/officeart/2005/8/layout/cycle4"/>
    <dgm:cxn modelId="{0D17C550-A63F-4D34-B8C7-E1B1E16C209A}" srcId="{E3ED051A-3602-4D08-A6D7-E2A5EF89A840}" destId="{0D7185D8-67D0-4373-A97C-63ABD24D63C3}" srcOrd="0" destOrd="0" parTransId="{E6503B80-D690-4E82-8294-2B841F4D7AEB}" sibTransId="{5B30F669-50C5-49E8-879F-5A031511308E}"/>
    <dgm:cxn modelId="{050DCE50-1B1B-424C-8624-51C74F005BEE}" srcId="{FBBDB520-1559-42FB-B1F9-126DBCA48F36}" destId="{10E1B613-C9BB-4A59-A63B-176C8DFAB982}" srcOrd="1" destOrd="0" parTransId="{97C1E2D6-970A-475B-B57B-408B87AB36AB}" sibTransId="{1932224D-A3AC-4932-B09E-C26C7F7F1BB9}"/>
    <dgm:cxn modelId="{D49FB871-6990-4456-AAB8-DD676ED1798F}" type="presOf" srcId="{3DA5F035-6D43-4413-BAAE-0614A9F05296}" destId="{4CF1888A-3F25-4A53-B84A-27508C411D08}" srcOrd="0" destOrd="0" presId="urn:microsoft.com/office/officeart/2005/8/layout/cycle4"/>
    <dgm:cxn modelId="{CD399452-A100-4827-87C7-95F0F1AEE841}" type="presOf" srcId="{7C9FD843-CF62-4276-95B8-0B4F679A6724}" destId="{08D590C2-D629-45C8-9E5A-75D039AED6CA}" srcOrd="1" destOrd="2" presId="urn:microsoft.com/office/officeart/2005/8/layout/cycle4"/>
    <dgm:cxn modelId="{B3136053-7336-4BF0-8B2A-8F95A216A552}" type="presOf" srcId="{73DE961F-59E4-4D43-9D2F-830327A87500}" destId="{5DF469C6-CB68-4E03-AE34-39390A5BF45D}" srcOrd="1" destOrd="2" presId="urn:microsoft.com/office/officeart/2005/8/layout/cycle4"/>
    <dgm:cxn modelId="{408A6C75-841B-4BF6-A4ED-F75E10CE039C}" type="presOf" srcId="{0D7185D8-67D0-4373-A97C-63ABD24D63C3}" destId="{0BC9BDA7-CB36-47F1-8758-2B80B0078954}" srcOrd="0" destOrd="0" presId="urn:microsoft.com/office/officeart/2005/8/layout/cycle4"/>
    <dgm:cxn modelId="{E1AC1B57-7565-4FE5-887F-D2FF6DF6A2B5}" srcId="{FBBDB520-1559-42FB-B1F9-126DBCA48F36}" destId="{8D38296B-F3D3-4995-9781-3E12C1450F48}" srcOrd="0" destOrd="0" parTransId="{43154653-FDEF-4F66-BB56-0EAC28793A7C}" sibTransId="{4056FF12-633D-48B7-A365-46A833ADC965}"/>
    <dgm:cxn modelId="{B591AC57-B19C-4247-8A83-08DD885A0DB8}" type="presOf" srcId="{DF08ABFC-2A2D-4062-A91C-162C2DE905A0}" destId="{EC849131-F46C-4304-95F4-9C54BD4EA220}" srcOrd="1" destOrd="3" presId="urn:microsoft.com/office/officeart/2005/8/layout/cycle4"/>
    <dgm:cxn modelId="{5F7FCF79-8899-4989-A660-BB40C4247B9E}" srcId="{E3ED051A-3602-4D08-A6D7-E2A5EF89A840}" destId="{73DE961F-59E4-4D43-9D2F-830327A87500}" srcOrd="2" destOrd="0" parTransId="{D3B5B957-99D6-4420-98A0-8184E1A38479}" sibTransId="{234E7277-DA04-471C-B08C-881AF12694A7}"/>
    <dgm:cxn modelId="{5ED6D759-A619-40D1-BCDF-FE9B7C026933}" type="presOf" srcId="{10E1B613-C9BB-4A59-A63B-176C8DFAB982}" destId="{9844F862-E9D0-4228-B7AE-75A135C67118}" srcOrd="0" destOrd="1" presId="urn:microsoft.com/office/officeart/2005/8/layout/cycle4"/>
    <dgm:cxn modelId="{9B4CE279-76EB-4595-83D2-B14C845C116F}" srcId="{F3F61D1E-2921-473C-A884-42AD88782263}" destId="{5B53741B-70FB-4EAA-9332-1115960704AE}" srcOrd="3" destOrd="0" parTransId="{4C6C8BB1-2E56-4469-A5E6-24EF52337BC9}" sibTransId="{C87A8026-1DE8-47C9-97FE-D7DFB1746317}"/>
    <dgm:cxn modelId="{9530AD7C-9077-4F38-AA45-600CF04E55C1}" srcId="{FBBDB520-1559-42FB-B1F9-126DBCA48F36}" destId="{129E8E0D-FF2C-4838-BCFE-90424EC14D48}" srcOrd="2" destOrd="0" parTransId="{7B6F5802-6317-4C82-91A5-0772E9EDF753}" sibTransId="{5A51B3F4-DABF-49EA-9693-40AB2602E58F}"/>
    <dgm:cxn modelId="{8344F380-98DD-468D-8D7D-BBDE451F664D}" srcId="{3DA5F035-6D43-4413-BAAE-0614A9F05296}" destId="{06400242-9FF3-423C-A60E-328E09882D8E}" srcOrd="0" destOrd="0" parTransId="{DF66BB8F-E1C7-400D-B553-59BA05694F11}" sibTransId="{85259E96-4417-45C8-A690-93D81529B7DE}"/>
    <dgm:cxn modelId="{71D50C83-9AE8-4D20-9794-D6F283FBF344}" type="presOf" srcId="{283241B5-A988-48E9-B5BD-AC4E75A33BBC}" destId="{5DF469C6-CB68-4E03-AE34-39390A5BF45D}" srcOrd="1" destOrd="1" presId="urn:microsoft.com/office/officeart/2005/8/layout/cycle4"/>
    <dgm:cxn modelId="{AE967A8A-9D3B-4ED7-BA75-EBDEF7DDB6E0}" srcId="{E3ED051A-3602-4D08-A6D7-E2A5EF89A840}" destId="{283241B5-A988-48E9-B5BD-AC4E75A33BBC}" srcOrd="1" destOrd="0" parTransId="{134188A1-94C9-4F3C-B92F-99CA03157BCC}" sibTransId="{231C4D38-40C1-4726-9C8A-4967768E2E03}"/>
    <dgm:cxn modelId="{CEAD8B91-F82A-4C09-B1CC-3D000A627547}" srcId="{751ABB9D-0D0F-4801-BFAA-33A22A34272E}" destId="{E3ED051A-3602-4D08-A6D7-E2A5EF89A840}" srcOrd="1" destOrd="0" parTransId="{C4CC276C-C916-4AA4-A14E-8AC607C0E079}" sibTransId="{6EE6D58C-6654-4353-8694-BCBDEF42F024}"/>
    <dgm:cxn modelId="{8E351797-3F83-43D8-B77A-415ACF796EF2}" type="presOf" srcId="{32C5807A-684E-4D87-B22F-2C807FD5775A}" destId="{C16CBECE-D4C8-4141-9FA2-584C45177A8F}" srcOrd="0" destOrd="2" presId="urn:microsoft.com/office/officeart/2005/8/layout/cycle4"/>
    <dgm:cxn modelId="{69E42397-8ACC-4DA2-85EA-06515B9469AA}" type="presOf" srcId="{31C064DF-667A-4228-8C27-6E6556574020}" destId="{EC76E3F1-FD3B-4BDF-9309-FC1112D96A55}" srcOrd="1" destOrd="5" presId="urn:microsoft.com/office/officeart/2005/8/layout/cycle4"/>
    <dgm:cxn modelId="{4A8A0B9B-205E-47E9-9CAF-88BCA58C4CA1}" srcId="{751ABB9D-0D0F-4801-BFAA-33A22A34272E}" destId="{F3F61D1E-2921-473C-A884-42AD88782263}" srcOrd="0" destOrd="0" parTransId="{0EBD803B-D10B-402E-8BCD-599A670005BA}" sibTransId="{A321F175-7239-401B-8134-31B371071924}"/>
    <dgm:cxn modelId="{BA45709B-19F7-4FEB-B5ED-CC6DB5DA53D6}" type="presOf" srcId="{5B53741B-70FB-4EAA-9332-1115960704AE}" destId="{C16CBECE-D4C8-4141-9FA2-584C45177A8F}" srcOrd="0" destOrd="3" presId="urn:microsoft.com/office/officeart/2005/8/layout/cycle4"/>
    <dgm:cxn modelId="{9D53B39C-5BCC-4746-8D6E-A18D4E0D3D87}" srcId="{751ABB9D-0D0F-4801-BFAA-33A22A34272E}" destId="{3DA5F035-6D43-4413-BAAE-0614A9F05296}" srcOrd="2" destOrd="0" parTransId="{878F4849-2B9B-499A-888C-38AE85C15114}" sibTransId="{CF27730C-2C90-41AB-90A0-37937BFFE54F}"/>
    <dgm:cxn modelId="{A6E6B6B1-7203-42E0-B08D-3EEA2549C6DE}" type="presOf" srcId="{06400242-9FF3-423C-A60E-328E09882D8E}" destId="{08D590C2-D629-45C8-9E5A-75D039AED6CA}" srcOrd="1" destOrd="0" presId="urn:microsoft.com/office/officeart/2005/8/layout/cycle4"/>
    <dgm:cxn modelId="{9E0873B3-2D43-49FD-BA37-BC4025912B93}" type="presOf" srcId="{129E8E0D-FF2C-4838-BCFE-90424EC14D48}" destId="{9844F862-E9D0-4228-B7AE-75A135C67118}" srcOrd="0" destOrd="2" presId="urn:microsoft.com/office/officeart/2005/8/layout/cycle4"/>
    <dgm:cxn modelId="{FA7A42BD-1A3F-4FC8-8EAC-1B46689E92B7}" type="presOf" srcId="{183BA58A-8E50-4731-A6A2-9E9464FBFFF9}" destId="{9A84F873-879C-451E-B575-0ED61ACB14F4}" srcOrd="0" destOrd="1" presId="urn:microsoft.com/office/officeart/2005/8/layout/cycle4"/>
    <dgm:cxn modelId="{016E05BE-E342-4EEB-B311-3D85AC14C6D9}" type="presOf" srcId="{6018C782-B1DF-4FA1-8B69-F210FDCFFAB6}" destId="{EC76E3F1-FD3B-4BDF-9309-FC1112D96A55}" srcOrd="1" destOrd="1" presId="urn:microsoft.com/office/officeart/2005/8/layout/cycle4"/>
    <dgm:cxn modelId="{86FCCFC4-18BD-4A6B-9C42-ADDA46E6E1B8}" type="presOf" srcId="{8D38296B-F3D3-4995-9781-3E12C1450F48}" destId="{EC849131-F46C-4304-95F4-9C54BD4EA220}" srcOrd="1" destOrd="0" presId="urn:microsoft.com/office/officeart/2005/8/layout/cycle4"/>
    <dgm:cxn modelId="{6072E5C4-49D2-4243-9DCB-B8D4F1AE14D2}" type="presOf" srcId="{9F172C65-83A1-4527-A0F9-5919FF3C6A52}" destId="{EC76E3F1-FD3B-4BDF-9309-FC1112D96A55}" srcOrd="1" destOrd="4" presId="urn:microsoft.com/office/officeart/2005/8/layout/cycle4"/>
    <dgm:cxn modelId="{061471C9-9E1F-47A5-9883-9C1D269A2DB6}" type="presOf" srcId="{5B53741B-70FB-4EAA-9332-1115960704AE}" destId="{EC76E3F1-FD3B-4BDF-9309-FC1112D96A55}" srcOrd="1" destOrd="3" presId="urn:microsoft.com/office/officeart/2005/8/layout/cycle4"/>
    <dgm:cxn modelId="{FE74A7CB-5565-4AEC-AAB9-043FE683C219}" srcId="{3DA5F035-6D43-4413-BAAE-0614A9F05296}" destId="{7C9FD843-CF62-4276-95B8-0B4F679A6724}" srcOrd="2" destOrd="0" parTransId="{30258107-54A9-476C-8F52-6EB515F2E915}" sibTransId="{903DAD84-908A-4165-8EA9-6D17964ADF08}"/>
    <dgm:cxn modelId="{F17A0CD0-A534-406A-9EBB-322C34C6005E}" type="presOf" srcId="{F3F61D1E-2921-473C-A884-42AD88782263}" destId="{1F8C38E8-A0BC-4C6D-95A9-B93D9B24C1B5}" srcOrd="0" destOrd="0" presId="urn:microsoft.com/office/officeart/2005/8/layout/cycle4"/>
    <dgm:cxn modelId="{09137ED3-7728-4199-A279-804FC335817A}" type="presOf" srcId="{32C5807A-684E-4D87-B22F-2C807FD5775A}" destId="{EC76E3F1-FD3B-4BDF-9309-FC1112D96A55}" srcOrd="1" destOrd="2" presId="urn:microsoft.com/office/officeart/2005/8/layout/cycle4"/>
    <dgm:cxn modelId="{959CC6D4-C806-4E43-AD9D-EFCC9097D248}" srcId="{3DA5F035-6D43-4413-BAAE-0614A9F05296}" destId="{209E853D-CF46-44E3-B4B7-00B4A4063127}" srcOrd="3" destOrd="0" parTransId="{2188EAE2-0389-479A-825A-EBB61553EF5F}" sibTransId="{03BADB15-B339-49DB-B21B-2640B380E9B6}"/>
    <dgm:cxn modelId="{959840D5-A87C-47C0-BBD7-10CD548D4327}" srcId="{FBBDB520-1559-42FB-B1F9-126DBCA48F36}" destId="{DF08ABFC-2A2D-4062-A91C-162C2DE905A0}" srcOrd="3" destOrd="0" parTransId="{5717A537-ECB0-43B0-AE7A-488EDE54CC7E}" sibTransId="{40596823-61CD-412E-9623-0A1446F09F59}"/>
    <dgm:cxn modelId="{FC4F10DA-56BA-48CB-AAC2-0B419975B498}" type="presOf" srcId="{8D38296B-F3D3-4995-9781-3E12C1450F48}" destId="{9844F862-E9D0-4228-B7AE-75A135C67118}" srcOrd="0" destOrd="0" presId="urn:microsoft.com/office/officeart/2005/8/layout/cycle4"/>
    <dgm:cxn modelId="{7B20BBDB-DB3A-44C9-9CAD-A0C1CEFE7EF7}" srcId="{F3F61D1E-2921-473C-A884-42AD88782263}" destId="{9F172C65-83A1-4527-A0F9-5919FF3C6A52}" srcOrd="4" destOrd="0" parTransId="{C44C1319-863C-4037-99FD-1687ADE2A421}" sibTransId="{48A952F8-1EF5-43DF-A993-406538D7399F}"/>
    <dgm:cxn modelId="{BB9E18DE-9B1E-4D3C-B628-7FEEB2A3DA65}" srcId="{F3F61D1E-2921-473C-A884-42AD88782263}" destId="{6018C782-B1DF-4FA1-8B69-F210FDCFFAB6}" srcOrd="1" destOrd="0" parTransId="{A7C3B883-4573-41E1-A993-E799B8FD2CF2}" sibTransId="{A98DB603-EBF7-4A6B-A3FE-A5B1E57F71D9}"/>
    <dgm:cxn modelId="{F787BAF4-0F16-4528-AA34-E562F26FEF0D}" srcId="{F3F61D1E-2921-473C-A884-42AD88782263}" destId="{A4AE8F10-0B87-4B5E-971D-EC387588D82B}" srcOrd="0" destOrd="0" parTransId="{86223CCE-1ED1-434B-B6BE-3768F285F266}" sibTransId="{BBA5D0E9-D08D-43C6-A5BD-CC1191782BAB}"/>
    <dgm:cxn modelId="{13CA53F7-4F4D-4B17-8D5C-D0F45AF1290C}" type="presOf" srcId="{751ABB9D-0D0F-4801-BFAA-33A22A34272E}" destId="{470DA922-397D-43D0-BDCD-F1F9963301C6}" srcOrd="0" destOrd="0" presId="urn:microsoft.com/office/officeart/2005/8/layout/cycle4"/>
    <dgm:cxn modelId="{C121AAC5-1423-48FA-8F3C-44E966CA11C2}" type="presParOf" srcId="{470DA922-397D-43D0-BDCD-F1F9963301C6}" destId="{DDE2726D-79E9-41A1-8EFD-616567C0DB5C}" srcOrd="0" destOrd="0" presId="urn:microsoft.com/office/officeart/2005/8/layout/cycle4"/>
    <dgm:cxn modelId="{3118A19D-58AB-4AE2-BD9B-C09B929793AE}" type="presParOf" srcId="{DDE2726D-79E9-41A1-8EFD-616567C0DB5C}" destId="{E0BB98EA-168A-4BF3-B09F-AEDD4FADA1F4}" srcOrd="0" destOrd="0" presId="urn:microsoft.com/office/officeart/2005/8/layout/cycle4"/>
    <dgm:cxn modelId="{2F85497D-C189-4848-99E2-E9DA9DDDE37A}" type="presParOf" srcId="{E0BB98EA-168A-4BF3-B09F-AEDD4FADA1F4}" destId="{C16CBECE-D4C8-4141-9FA2-584C45177A8F}" srcOrd="0" destOrd="0" presId="urn:microsoft.com/office/officeart/2005/8/layout/cycle4"/>
    <dgm:cxn modelId="{A8456CF4-ACF6-4951-A947-C81DB450C10E}" type="presParOf" srcId="{E0BB98EA-168A-4BF3-B09F-AEDD4FADA1F4}" destId="{EC76E3F1-FD3B-4BDF-9309-FC1112D96A55}" srcOrd="1" destOrd="0" presId="urn:microsoft.com/office/officeart/2005/8/layout/cycle4"/>
    <dgm:cxn modelId="{932974E8-AF44-4744-A350-60AD9A2D88FB}" type="presParOf" srcId="{DDE2726D-79E9-41A1-8EFD-616567C0DB5C}" destId="{7C1BA02A-5BFF-4827-AF5A-687D066DD742}" srcOrd="1" destOrd="0" presId="urn:microsoft.com/office/officeart/2005/8/layout/cycle4"/>
    <dgm:cxn modelId="{66922E64-FD2B-41F9-8960-96472FD12DD4}" type="presParOf" srcId="{7C1BA02A-5BFF-4827-AF5A-687D066DD742}" destId="{0BC9BDA7-CB36-47F1-8758-2B80B0078954}" srcOrd="0" destOrd="0" presId="urn:microsoft.com/office/officeart/2005/8/layout/cycle4"/>
    <dgm:cxn modelId="{99E3A7DE-CA41-4C29-A264-1D295FB02A1A}" type="presParOf" srcId="{7C1BA02A-5BFF-4827-AF5A-687D066DD742}" destId="{5DF469C6-CB68-4E03-AE34-39390A5BF45D}" srcOrd="1" destOrd="0" presId="urn:microsoft.com/office/officeart/2005/8/layout/cycle4"/>
    <dgm:cxn modelId="{E66C5CFA-3152-417D-B35E-599A6C14D325}" type="presParOf" srcId="{DDE2726D-79E9-41A1-8EFD-616567C0DB5C}" destId="{FA7842CC-0A0E-4AED-A133-D80B82DE5A6B}" srcOrd="2" destOrd="0" presId="urn:microsoft.com/office/officeart/2005/8/layout/cycle4"/>
    <dgm:cxn modelId="{2DC357D4-D041-4CDC-A136-952153E03410}" type="presParOf" srcId="{FA7842CC-0A0E-4AED-A133-D80B82DE5A6B}" destId="{9A84F873-879C-451E-B575-0ED61ACB14F4}" srcOrd="0" destOrd="0" presId="urn:microsoft.com/office/officeart/2005/8/layout/cycle4"/>
    <dgm:cxn modelId="{4C6F6815-1B4B-4DAC-BCA0-CAA10D4A9D14}" type="presParOf" srcId="{FA7842CC-0A0E-4AED-A133-D80B82DE5A6B}" destId="{08D590C2-D629-45C8-9E5A-75D039AED6CA}" srcOrd="1" destOrd="0" presId="urn:microsoft.com/office/officeart/2005/8/layout/cycle4"/>
    <dgm:cxn modelId="{99920410-F4C2-4D57-8B42-5DFBDF9C9C65}" type="presParOf" srcId="{DDE2726D-79E9-41A1-8EFD-616567C0DB5C}" destId="{B2F56A5A-C32C-42CE-883F-4A73D6091F71}" srcOrd="3" destOrd="0" presId="urn:microsoft.com/office/officeart/2005/8/layout/cycle4"/>
    <dgm:cxn modelId="{7E341248-5BEB-4D59-B916-F5CBA8E3089F}" type="presParOf" srcId="{B2F56A5A-C32C-42CE-883F-4A73D6091F71}" destId="{9844F862-E9D0-4228-B7AE-75A135C67118}" srcOrd="0" destOrd="0" presId="urn:microsoft.com/office/officeart/2005/8/layout/cycle4"/>
    <dgm:cxn modelId="{B7A57291-B415-4F54-8224-7C7BC6D88707}" type="presParOf" srcId="{B2F56A5A-C32C-42CE-883F-4A73D6091F71}" destId="{EC849131-F46C-4304-95F4-9C54BD4EA220}" srcOrd="1" destOrd="0" presId="urn:microsoft.com/office/officeart/2005/8/layout/cycle4"/>
    <dgm:cxn modelId="{57B64588-3883-477B-9438-DE23365922C3}" type="presParOf" srcId="{DDE2726D-79E9-41A1-8EFD-616567C0DB5C}" destId="{7D300B8E-C3AB-45BB-8BBE-A0A1F144D179}" srcOrd="4" destOrd="0" presId="urn:microsoft.com/office/officeart/2005/8/layout/cycle4"/>
    <dgm:cxn modelId="{9CE19D53-A3D0-469D-BBCD-C3A397050F97}" type="presParOf" srcId="{470DA922-397D-43D0-BDCD-F1F9963301C6}" destId="{F547397E-8069-4E52-83BA-45F7D8A1D957}" srcOrd="1" destOrd="0" presId="urn:microsoft.com/office/officeart/2005/8/layout/cycle4"/>
    <dgm:cxn modelId="{CCB0D979-F43C-42DF-A49D-A5958945A42E}" type="presParOf" srcId="{F547397E-8069-4E52-83BA-45F7D8A1D957}" destId="{1F8C38E8-A0BC-4C6D-95A9-B93D9B24C1B5}" srcOrd="0" destOrd="0" presId="urn:microsoft.com/office/officeart/2005/8/layout/cycle4"/>
    <dgm:cxn modelId="{92D2FCB2-596A-473E-954B-F84279FEF3FA}" type="presParOf" srcId="{F547397E-8069-4E52-83BA-45F7D8A1D957}" destId="{403A6859-676B-47AF-ABF1-9A99530854DB}" srcOrd="1" destOrd="0" presId="urn:microsoft.com/office/officeart/2005/8/layout/cycle4"/>
    <dgm:cxn modelId="{8592E865-7174-44AE-A021-2C5C36D9CFB7}" type="presParOf" srcId="{F547397E-8069-4E52-83BA-45F7D8A1D957}" destId="{4CF1888A-3F25-4A53-B84A-27508C411D08}" srcOrd="2" destOrd="0" presId="urn:microsoft.com/office/officeart/2005/8/layout/cycle4"/>
    <dgm:cxn modelId="{C6F89A98-11AE-4DE3-A808-49E1C242EBFF}" type="presParOf" srcId="{F547397E-8069-4E52-83BA-45F7D8A1D957}" destId="{4F9E1575-6177-491C-BACA-E88012F09B04}" srcOrd="3" destOrd="0" presId="urn:microsoft.com/office/officeart/2005/8/layout/cycle4"/>
    <dgm:cxn modelId="{14D6CE0C-6279-49D7-BC53-4E4C84DB5988}" type="presParOf" srcId="{F547397E-8069-4E52-83BA-45F7D8A1D957}" destId="{6D19BC45-8834-41D6-BC1E-A476C4C850C2}" srcOrd="4" destOrd="0" presId="urn:microsoft.com/office/officeart/2005/8/layout/cycle4"/>
    <dgm:cxn modelId="{1DB9445B-325E-4EDC-8D16-7429150C0A05}" type="presParOf" srcId="{470DA922-397D-43D0-BDCD-F1F9963301C6}" destId="{AC4598FF-55C7-4D26-A4DE-0EAC4DD2A1DF}" srcOrd="2" destOrd="0" presId="urn:microsoft.com/office/officeart/2005/8/layout/cycle4"/>
    <dgm:cxn modelId="{1A5A2835-9F8E-4D48-B253-9A0959B654EC}" type="presParOf" srcId="{470DA922-397D-43D0-BDCD-F1F9963301C6}" destId="{22EDDE0C-8A1C-4F30-B3E6-CE126763A4CC}"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22F20AF-828E-4001-8810-C68EFCA15A52}" type="doc">
      <dgm:prSet loTypeId="urn:microsoft.com/office/officeart/2005/8/layout/lProcess1" loCatId="process" qsTypeId="urn:microsoft.com/office/officeart/2005/8/quickstyle/simple1" qsCatId="simple" csTypeId="urn:microsoft.com/office/officeart/2005/8/colors/accent1_2" csCatId="accent1" phldr="1"/>
      <dgm:spPr/>
      <dgm:t>
        <a:bodyPr/>
        <a:lstStyle/>
        <a:p>
          <a:endParaRPr lang="en-IN"/>
        </a:p>
      </dgm:t>
    </dgm:pt>
    <dgm:pt modelId="{693C62CF-5797-4EBA-BABE-9BD4751A77FA}">
      <dgm:prSet phldrT="[Text]" custT="1"/>
      <dgm:spPr>
        <a:solidFill>
          <a:srgbClr val="00C781"/>
        </a:solidFill>
      </dgm:spPr>
      <dgm:t>
        <a:bodyPr/>
        <a:lstStyle/>
        <a:p>
          <a:r>
            <a:rPr lang="en-IN" sz="1800" b="1" u="sng" dirty="0">
              <a:latin typeface="Arial" panose="020B0604020202020204" pitchFamily="34" charset="0"/>
              <a:cs typeface="Arial" panose="020B0604020202020204" pitchFamily="34" charset="0"/>
            </a:rPr>
            <a:t>Advantages</a:t>
          </a:r>
        </a:p>
      </dgm:t>
    </dgm:pt>
    <dgm:pt modelId="{9EF11E16-9143-4450-9004-2DF4B0643E18}" type="parTrans" cxnId="{25A78D4E-A236-497B-958F-B7145AD5F84C}">
      <dgm:prSet/>
      <dgm:spPr/>
      <dgm:t>
        <a:bodyPr/>
        <a:lstStyle/>
        <a:p>
          <a:endParaRPr lang="en-IN"/>
        </a:p>
      </dgm:t>
    </dgm:pt>
    <dgm:pt modelId="{2A72277C-6E46-486E-AC44-C51C8259ED54}" type="sibTrans" cxnId="{25A78D4E-A236-497B-958F-B7145AD5F84C}">
      <dgm:prSet/>
      <dgm:spPr/>
      <dgm:t>
        <a:bodyPr/>
        <a:lstStyle/>
        <a:p>
          <a:endParaRPr lang="en-IN"/>
        </a:p>
      </dgm:t>
    </dgm:pt>
    <dgm:pt modelId="{77CCD5DE-19DD-463E-AAF2-F4B74A86E1DA}">
      <dgm:prSet phldrT="[Text]" custT="1"/>
      <dgm:spPr>
        <a:solidFill>
          <a:srgbClr val="C3F7E2">
            <a:alpha val="90000"/>
          </a:srgbClr>
        </a:solidFill>
      </dgm:spPr>
      <dgm:t>
        <a:bodyPr/>
        <a:lstStyle/>
        <a:p>
          <a:r>
            <a:rPr lang="en-IN" sz="1400" dirty="0">
              <a:latin typeface="Arial" panose="020B0604020202020204" pitchFamily="34" charset="0"/>
              <a:cs typeface="Arial" panose="020B0604020202020204" pitchFamily="34" charset="0"/>
            </a:rPr>
            <a:t>Extensive network of branches</a:t>
          </a:r>
        </a:p>
      </dgm:t>
    </dgm:pt>
    <dgm:pt modelId="{C07CCB90-7B30-499A-BB7D-576C02EAAC52}" type="parTrans" cxnId="{FA897B0B-4B68-49BD-A1EA-93AEC0BADA78}">
      <dgm:prSet/>
      <dgm:spPr>
        <a:solidFill>
          <a:schemeClr val="bg1"/>
        </a:solidFill>
      </dgm:spPr>
      <dgm:t>
        <a:bodyPr/>
        <a:lstStyle/>
        <a:p>
          <a:endParaRPr lang="en-IN"/>
        </a:p>
      </dgm:t>
    </dgm:pt>
    <dgm:pt modelId="{B15AC9C9-428E-4E0B-8A39-4DE3F8291317}" type="sibTrans" cxnId="{FA897B0B-4B68-49BD-A1EA-93AEC0BADA78}">
      <dgm:prSet/>
      <dgm:spPr>
        <a:solidFill>
          <a:schemeClr val="bg1"/>
        </a:solidFill>
      </dgm:spPr>
      <dgm:t>
        <a:bodyPr/>
        <a:lstStyle/>
        <a:p>
          <a:endParaRPr lang="en-IN"/>
        </a:p>
      </dgm:t>
    </dgm:pt>
    <dgm:pt modelId="{070A40C0-67FF-4D3A-887A-0777901E8799}">
      <dgm:prSet phldrT="[Text]" custT="1"/>
      <dgm:spPr>
        <a:solidFill>
          <a:srgbClr val="C3F7E2">
            <a:alpha val="90000"/>
          </a:srgbClr>
        </a:solidFill>
      </dgm:spPr>
      <dgm:t>
        <a:bodyPr/>
        <a:lstStyle/>
        <a:p>
          <a:r>
            <a:rPr lang="en-IN" sz="1400" dirty="0">
              <a:latin typeface="Arial" panose="020B0604020202020204" pitchFamily="34" charset="0"/>
              <a:cs typeface="Arial" panose="020B0604020202020204" pitchFamily="34" charset="0"/>
            </a:rPr>
            <a:t>Technology infrastructure : ATMs, MIS, etc</a:t>
          </a:r>
        </a:p>
      </dgm:t>
    </dgm:pt>
    <dgm:pt modelId="{9A53D1BD-EC24-4B6F-AD92-1A74F9C6ECE6}" type="parTrans" cxnId="{798C80FF-071A-4DDC-8AA7-EDC54A0D4282}">
      <dgm:prSet/>
      <dgm:spPr/>
      <dgm:t>
        <a:bodyPr/>
        <a:lstStyle/>
        <a:p>
          <a:endParaRPr lang="en-IN"/>
        </a:p>
      </dgm:t>
    </dgm:pt>
    <dgm:pt modelId="{64CF9C3D-C78B-408A-A8C6-C4AA07483250}" type="sibTrans" cxnId="{798C80FF-071A-4DDC-8AA7-EDC54A0D4282}">
      <dgm:prSet/>
      <dgm:spPr>
        <a:solidFill>
          <a:schemeClr val="bg1"/>
        </a:solidFill>
      </dgm:spPr>
      <dgm:t>
        <a:bodyPr/>
        <a:lstStyle/>
        <a:p>
          <a:endParaRPr lang="en-IN"/>
        </a:p>
      </dgm:t>
    </dgm:pt>
    <dgm:pt modelId="{30E33F30-4C06-4C17-A2CE-1E1D30E96DA7}">
      <dgm:prSet phldrT="[Text]" custT="1"/>
      <dgm:spPr>
        <a:solidFill>
          <a:srgbClr val="00C781"/>
        </a:solidFill>
      </dgm:spPr>
      <dgm:t>
        <a:bodyPr/>
        <a:lstStyle/>
        <a:p>
          <a:r>
            <a:rPr lang="en-IN" sz="1800" b="1" u="sng" dirty="0">
              <a:latin typeface="Arial" panose="020B0604020202020204" pitchFamily="34" charset="0"/>
              <a:cs typeface="Arial" panose="020B0604020202020204" pitchFamily="34" charset="0"/>
            </a:rPr>
            <a:t>Disadvantages</a:t>
          </a:r>
        </a:p>
      </dgm:t>
    </dgm:pt>
    <dgm:pt modelId="{B9D3A6DC-ECBA-47D0-943A-805B73D9913A}" type="parTrans" cxnId="{8944455F-359F-4D3F-9AAB-1A5021C82581}">
      <dgm:prSet/>
      <dgm:spPr/>
      <dgm:t>
        <a:bodyPr/>
        <a:lstStyle/>
        <a:p>
          <a:endParaRPr lang="en-IN"/>
        </a:p>
      </dgm:t>
    </dgm:pt>
    <dgm:pt modelId="{4C84F6A9-5A20-4C73-8EB6-78165682551B}" type="sibTrans" cxnId="{8944455F-359F-4D3F-9AAB-1A5021C82581}">
      <dgm:prSet/>
      <dgm:spPr/>
      <dgm:t>
        <a:bodyPr/>
        <a:lstStyle/>
        <a:p>
          <a:endParaRPr lang="en-IN"/>
        </a:p>
      </dgm:t>
    </dgm:pt>
    <dgm:pt modelId="{419A868B-8FB9-449B-98FE-97B4DCCEA3AE}">
      <dgm:prSet phldrT="[Text]" custT="1"/>
      <dgm:spPr>
        <a:solidFill>
          <a:srgbClr val="C3F7E2">
            <a:alpha val="90000"/>
          </a:srgbClr>
        </a:solidFill>
      </dgm:spPr>
      <dgm:t>
        <a:bodyPr/>
        <a:lstStyle/>
        <a:p>
          <a:r>
            <a:rPr lang="en-IN" sz="1400" dirty="0">
              <a:latin typeface="Arial" panose="020B0604020202020204" pitchFamily="34" charset="0"/>
              <a:cs typeface="Arial" panose="020B0604020202020204" pitchFamily="34" charset="0"/>
            </a:rPr>
            <a:t>Higher operating costs</a:t>
          </a:r>
        </a:p>
      </dgm:t>
    </dgm:pt>
    <dgm:pt modelId="{217F520E-C03E-4685-A3E4-DC4150BBE441}" type="parTrans" cxnId="{084BDE13-7BAD-4134-BCAD-523E72D128F7}">
      <dgm:prSet/>
      <dgm:spPr>
        <a:noFill/>
      </dgm:spPr>
      <dgm:t>
        <a:bodyPr/>
        <a:lstStyle/>
        <a:p>
          <a:endParaRPr lang="en-IN"/>
        </a:p>
      </dgm:t>
    </dgm:pt>
    <dgm:pt modelId="{DCC307C4-9045-40B8-B62E-E7CE85C953DC}" type="sibTrans" cxnId="{084BDE13-7BAD-4134-BCAD-523E72D128F7}">
      <dgm:prSet/>
      <dgm:spPr>
        <a:noFill/>
      </dgm:spPr>
      <dgm:t>
        <a:bodyPr/>
        <a:lstStyle/>
        <a:p>
          <a:endParaRPr lang="en-IN"/>
        </a:p>
      </dgm:t>
    </dgm:pt>
    <dgm:pt modelId="{CDDBF918-3041-42ED-BB8C-9DBEAF80AC5D}">
      <dgm:prSet phldrT="[Text]" custT="1"/>
      <dgm:spPr>
        <a:solidFill>
          <a:srgbClr val="C3F7E2">
            <a:alpha val="90000"/>
          </a:srgbClr>
        </a:solidFill>
      </dgm:spPr>
      <dgm:t>
        <a:bodyPr/>
        <a:lstStyle/>
        <a:p>
          <a:r>
            <a:rPr lang="en-IN" sz="1400" dirty="0">
              <a:latin typeface="Arial" panose="020B0604020202020204" pitchFamily="34" charset="0"/>
              <a:cs typeface="Arial" panose="020B0604020202020204" pitchFamily="34" charset="0"/>
            </a:rPr>
            <a:t>Lack of knowledge of microfinance</a:t>
          </a:r>
        </a:p>
      </dgm:t>
    </dgm:pt>
    <dgm:pt modelId="{EACA26D1-46B9-48F5-8A31-6FE9BB4A8663}" type="parTrans" cxnId="{B15E0FE9-F69A-4BE6-8BB6-170143D34206}">
      <dgm:prSet/>
      <dgm:spPr/>
      <dgm:t>
        <a:bodyPr/>
        <a:lstStyle/>
        <a:p>
          <a:endParaRPr lang="en-IN"/>
        </a:p>
      </dgm:t>
    </dgm:pt>
    <dgm:pt modelId="{9085FD8C-63DA-4579-A9EC-E285B4405930}" type="sibTrans" cxnId="{B15E0FE9-F69A-4BE6-8BB6-170143D34206}">
      <dgm:prSet/>
      <dgm:spPr>
        <a:noFill/>
      </dgm:spPr>
      <dgm:t>
        <a:bodyPr/>
        <a:lstStyle/>
        <a:p>
          <a:endParaRPr lang="en-IN"/>
        </a:p>
      </dgm:t>
    </dgm:pt>
    <dgm:pt modelId="{168829C7-EB88-4909-A707-81A6574EC321}">
      <dgm:prSet phldrT="[Text]" custT="1"/>
      <dgm:spPr>
        <a:solidFill>
          <a:srgbClr val="C3F7E2">
            <a:alpha val="90000"/>
          </a:srgbClr>
        </a:solidFill>
      </dgm:spPr>
      <dgm:t>
        <a:bodyPr/>
        <a:lstStyle/>
        <a:p>
          <a:r>
            <a:rPr lang="en-IN" sz="1400" dirty="0">
              <a:latin typeface="Arial" panose="020B0604020202020204" pitchFamily="34" charset="0"/>
              <a:cs typeface="Arial" panose="020B0604020202020204" pitchFamily="34" charset="0"/>
            </a:rPr>
            <a:t>People with diverse skillset for microfinance</a:t>
          </a:r>
        </a:p>
      </dgm:t>
    </dgm:pt>
    <dgm:pt modelId="{40182F61-7B3D-4C9D-AC8B-98FE76009ADF}" type="parTrans" cxnId="{85C44050-506D-4315-A428-0BE35AF61BB9}">
      <dgm:prSet/>
      <dgm:spPr/>
      <dgm:t>
        <a:bodyPr/>
        <a:lstStyle/>
        <a:p>
          <a:endParaRPr lang="en-IN"/>
        </a:p>
      </dgm:t>
    </dgm:pt>
    <dgm:pt modelId="{343E690A-EF7C-41B6-8279-75F6430056B1}" type="sibTrans" cxnId="{85C44050-506D-4315-A428-0BE35AF61BB9}">
      <dgm:prSet/>
      <dgm:spPr>
        <a:noFill/>
      </dgm:spPr>
      <dgm:t>
        <a:bodyPr/>
        <a:lstStyle/>
        <a:p>
          <a:endParaRPr lang="en-IN"/>
        </a:p>
      </dgm:t>
    </dgm:pt>
    <dgm:pt modelId="{A8FCBE9D-3D77-435F-952E-E7F122685864}">
      <dgm:prSet phldrT="[Text]" custT="1"/>
      <dgm:spPr>
        <a:solidFill>
          <a:srgbClr val="C3F7E2">
            <a:alpha val="90000"/>
          </a:srgbClr>
        </a:solidFill>
      </dgm:spPr>
      <dgm:t>
        <a:bodyPr/>
        <a:lstStyle/>
        <a:p>
          <a:r>
            <a:rPr lang="en-IN" sz="1400" dirty="0">
              <a:latin typeface="Arial" panose="020B0604020202020204" pitchFamily="34" charset="0"/>
              <a:cs typeface="Arial" panose="020B0604020202020204" pitchFamily="34" charset="0"/>
            </a:rPr>
            <a:t>Market presence and brand recognition</a:t>
          </a:r>
        </a:p>
      </dgm:t>
    </dgm:pt>
    <dgm:pt modelId="{EC59D692-FFDC-4631-8718-E54412C246DB}" type="parTrans" cxnId="{D7FB34AF-E6EB-40F0-B1E5-3B08ECF87099}">
      <dgm:prSet/>
      <dgm:spPr/>
      <dgm:t>
        <a:bodyPr/>
        <a:lstStyle/>
        <a:p>
          <a:endParaRPr lang="en-IN"/>
        </a:p>
      </dgm:t>
    </dgm:pt>
    <dgm:pt modelId="{72048151-CDC9-4EF8-B0A9-FAA395246CF2}" type="sibTrans" cxnId="{D7FB34AF-E6EB-40F0-B1E5-3B08ECF87099}">
      <dgm:prSet/>
      <dgm:spPr>
        <a:noFill/>
      </dgm:spPr>
      <dgm:t>
        <a:bodyPr/>
        <a:lstStyle/>
        <a:p>
          <a:endParaRPr lang="en-IN"/>
        </a:p>
      </dgm:t>
    </dgm:pt>
    <dgm:pt modelId="{31519029-1043-43C8-B0E2-C0937C43131C}">
      <dgm:prSet phldrT="[Text]" custT="1"/>
      <dgm:spPr>
        <a:solidFill>
          <a:srgbClr val="C3F7E2">
            <a:alpha val="90000"/>
          </a:srgbClr>
        </a:solidFill>
      </dgm:spPr>
      <dgm:t>
        <a:bodyPr/>
        <a:lstStyle/>
        <a:p>
          <a:r>
            <a:rPr lang="en-IN" sz="1400" dirty="0">
              <a:latin typeface="Arial" panose="020B0604020202020204" pitchFamily="34" charset="0"/>
              <a:cs typeface="Arial" panose="020B0604020202020204" pitchFamily="34" charset="0"/>
            </a:rPr>
            <a:t>Access to low-cost funds through deposit taking</a:t>
          </a:r>
        </a:p>
      </dgm:t>
    </dgm:pt>
    <dgm:pt modelId="{26DE8B80-F5FE-4527-B78D-BE78651B4068}" type="parTrans" cxnId="{70556179-051B-42A8-A3DD-7E532CD660C1}">
      <dgm:prSet/>
      <dgm:spPr/>
      <dgm:t>
        <a:bodyPr/>
        <a:lstStyle/>
        <a:p>
          <a:endParaRPr lang="en-IN"/>
        </a:p>
      </dgm:t>
    </dgm:pt>
    <dgm:pt modelId="{3CECAC76-BE71-485C-A1FE-D13DFF4426FF}" type="sibTrans" cxnId="{70556179-051B-42A8-A3DD-7E532CD660C1}">
      <dgm:prSet/>
      <dgm:spPr>
        <a:noFill/>
      </dgm:spPr>
      <dgm:t>
        <a:bodyPr/>
        <a:lstStyle/>
        <a:p>
          <a:endParaRPr lang="en-IN"/>
        </a:p>
      </dgm:t>
    </dgm:pt>
    <dgm:pt modelId="{50890C81-8DA9-4791-A1DB-C694EFF1DF14}">
      <dgm:prSet phldrT="[Text]" custT="1"/>
      <dgm:spPr>
        <a:solidFill>
          <a:srgbClr val="C3F7E2">
            <a:alpha val="90000"/>
          </a:srgbClr>
        </a:solidFill>
      </dgm:spPr>
      <dgm:t>
        <a:bodyPr/>
        <a:lstStyle/>
        <a:p>
          <a:r>
            <a:rPr lang="en-IN" sz="1400" dirty="0">
              <a:latin typeface="Arial" panose="020B0604020202020204" pitchFamily="34" charset="0"/>
              <a:cs typeface="Arial" panose="020B0604020202020204" pitchFamily="34" charset="0"/>
            </a:rPr>
            <a:t>Lower operating cost structure</a:t>
          </a:r>
        </a:p>
      </dgm:t>
    </dgm:pt>
    <dgm:pt modelId="{A5BF0877-0CED-43E7-920A-2C49BF6EF1DB}" type="parTrans" cxnId="{3425B87D-969F-40F8-88D9-E759D4277A6D}">
      <dgm:prSet/>
      <dgm:spPr/>
      <dgm:t>
        <a:bodyPr/>
        <a:lstStyle/>
        <a:p>
          <a:endParaRPr lang="en-IN"/>
        </a:p>
      </dgm:t>
    </dgm:pt>
    <dgm:pt modelId="{D316FCD5-28B7-41C4-AEFD-B7DF79C25DA2}" type="sibTrans" cxnId="{3425B87D-969F-40F8-88D9-E759D4277A6D}">
      <dgm:prSet/>
      <dgm:spPr/>
      <dgm:t>
        <a:bodyPr/>
        <a:lstStyle/>
        <a:p>
          <a:endParaRPr lang="en-IN"/>
        </a:p>
      </dgm:t>
    </dgm:pt>
    <dgm:pt modelId="{7ECD2890-3284-43F2-A118-F8E1216BFE12}">
      <dgm:prSet phldrT="[Text]" custT="1"/>
      <dgm:spPr>
        <a:solidFill>
          <a:srgbClr val="C3F7E2">
            <a:alpha val="90000"/>
          </a:srgbClr>
        </a:solidFill>
      </dgm:spPr>
      <dgm:t>
        <a:bodyPr/>
        <a:lstStyle/>
        <a:p>
          <a:r>
            <a:rPr lang="en-IN" sz="1400" dirty="0">
              <a:latin typeface="Arial" panose="020B0604020202020204" pitchFamily="34" charset="0"/>
              <a:cs typeface="Arial" panose="020B0604020202020204" pitchFamily="34" charset="0"/>
            </a:rPr>
            <a:t>Inappropriate usage of credit methodologies </a:t>
          </a:r>
        </a:p>
      </dgm:t>
    </dgm:pt>
    <dgm:pt modelId="{EAA41408-C336-46F4-BC63-7D4B0D967FDA}" type="parTrans" cxnId="{CF85D2DD-952B-4EFD-B9F4-0658B1FFEACA}">
      <dgm:prSet/>
      <dgm:spPr/>
      <dgm:t>
        <a:bodyPr/>
        <a:lstStyle/>
        <a:p>
          <a:endParaRPr lang="en-IN"/>
        </a:p>
      </dgm:t>
    </dgm:pt>
    <dgm:pt modelId="{E88D870A-405F-43D4-BDDD-B7159BFBC73C}" type="sibTrans" cxnId="{CF85D2DD-952B-4EFD-B9F4-0658B1FFEACA}">
      <dgm:prSet/>
      <dgm:spPr>
        <a:noFill/>
      </dgm:spPr>
      <dgm:t>
        <a:bodyPr/>
        <a:lstStyle/>
        <a:p>
          <a:endParaRPr lang="en-IN"/>
        </a:p>
      </dgm:t>
    </dgm:pt>
    <dgm:pt modelId="{A41FFD7B-6E24-437F-9BFB-ABD4D2A3F5D4}">
      <dgm:prSet phldrT="[Text]" custT="1"/>
      <dgm:spPr>
        <a:solidFill>
          <a:srgbClr val="C3F7E2">
            <a:alpha val="90000"/>
          </a:srgbClr>
        </a:solidFill>
      </dgm:spPr>
      <dgm:t>
        <a:bodyPr/>
        <a:lstStyle/>
        <a:p>
          <a:r>
            <a:rPr lang="en-IN" sz="1400" dirty="0">
              <a:latin typeface="Arial" panose="020B0604020202020204" pitchFamily="34" charset="0"/>
              <a:cs typeface="Arial" panose="020B0604020202020204" pitchFamily="34" charset="0"/>
            </a:rPr>
            <a:t>Conservative corporate culture</a:t>
          </a:r>
        </a:p>
      </dgm:t>
    </dgm:pt>
    <dgm:pt modelId="{FDA38113-EBE8-42E6-9673-ED4EE51EEF2F}" type="parTrans" cxnId="{0A9063B7-2D31-4E68-A626-B7B1604C17ED}">
      <dgm:prSet/>
      <dgm:spPr/>
      <dgm:t>
        <a:bodyPr/>
        <a:lstStyle/>
        <a:p>
          <a:endParaRPr lang="en-IN"/>
        </a:p>
      </dgm:t>
    </dgm:pt>
    <dgm:pt modelId="{887DF54E-602C-4343-9445-06ED13C936B4}" type="sibTrans" cxnId="{0A9063B7-2D31-4E68-A626-B7B1604C17ED}">
      <dgm:prSet/>
      <dgm:spPr>
        <a:noFill/>
      </dgm:spPr>
      <dgm:t>
        <a:bodyPr/>
        <a:lstStyle/>
        <a:p>
          <a:endParaRPr lang="en-IN"/>
        </a:p>
      </dgm:t>
    </dgm:pt>
    <dgm:pt modelId="{69795919-FDD7-4230-AB64-7DB45D5846A7}">
      <dgm:prSet phldrT="[Text]" custT="1"/>
      <dgm:spPr>
        <a:solidFill>
          <a:srgbClr val="C3F7E2">
            <a:alpha val="90000"/>
          </a:srgbClr>
        </a:solidFill>
      </dgm:spPr>
      <dgm:t>
        <a:bodyPr/>
        <a:lstStyle/>
        <a:p>
          <a:r>
            <a:rPr lang="en-IN" sz="1400" dirty="0">
              <a:latin typeface="Arial" panose="020B0604020202020204" pitchFamily="34" charset="0"/>
              <a:cs typeface="Arial" panose="020B0604020202020204" pitchFamily="34" charset="0"/>
            </a:rPr>
            <a:t>Labour-intensive nature of microenterprise credit</a:t>
          </a:r>
        </a:p>
      </dgm:t>
    </dgm:pt>
    <dgm:pt modelId="{20F71000-B9E0-4B0F-82E0-36EE5D76F49E}" type="parTrans" cxnId="{4492DEAE-9EA3-48EE-8229-4A1EE4B5F935}">
      <dgm:prSet/>
      <dgm:spPr/>
      <dgm:t>
        <a:bodyPr/>
        <a:lstStyle/>
        <a:p>
          <a:endParaRPr lang="en-IN"/>
        </a:p>
      </dgm:t>
    </dgm:pt>
    <dgm:pt modelId="{5151F9B8-6286-459C-A88D-0D585697443B}" type="sibTrans" cxnId="{4492DEAE-9EA3-48EE-8229-4A1EE4B5F935}">
      <dgm:prSet/>
      <dgm:spPr>
        <a:noFill/>
      </dgm:spPr>
      <dgm:t>
        <a:bodyPr/>
        <a:lstStyle/>
        <a:p>
          <a:endParaRPr lang="en-IN"/>
        </a:p>
      </dgm:t>
    </dgm:pt>
    <dgm:pt modelId="{8C9F057B-F67B-4A47-90D0-D8C7B5619548}">
      <dgm:prSet phldrT="[Text]" custT="1"/>
      <dgm:spPr>
        <a:solidFill>
          <a:srgbClr val="C3F7E2">
            <a:alpha val="90000"/>
          </a:srgbClr>
        </a:solidFill>
      </dgm:spPr>
      <dgm:t>
        <a:bodyPr/>
        <a:lstStyle/>
        <a:p>
          <a:r>
            <a:rPr lang="en-IN" sz="1400" dirty="0">
              <a:latin typeface="Arial" panose="020B0604020202020204" pitchFamily="34" charset="0"/>
              <a:cs typeface="Arial" panose="020B0604020202020204" pitchFamily="34" charset="0"/>
            </a:rPr>
            <a:t>Lack of human resources who are comfortable with low-income</a:t>
          </a:r>
        </a:p>
      </dgm:t>
    </dgm:pt>
    <dgm:pt modelId="{A283ED8C-DBFE-4B25-B9F7-2D6ACA6B355D}" type="parTrans" cxnId="{0DD398F4-DE55-42A7-BC6C-C7BF2E47DBEC}">
      <dgm:prSet/>
      <dgm:spPr/>
      <dgm:t>
        <a:bodyPr/>
        <a:lstStyle/>
        <a:p>
          <a:endParaRPr lang="en-IN"/>
        </a:p>
      </dgm:t>
    </dgm:pt>
    <dgm:pt modelId="{0EAF4776-E868-4364-975B-A5A624F9F82E}" type="sibTrans" cxnId="{0DD398F4-DE55-42A7-BC6C-C7BF2E47DBEC}">
      <dgm:prSet/>
      <dgm:spPr/>
      <dgm:t>
        <a:bodyPr/>
        <a:lstStyle/>
        <a:p>
          <a:endParaRPr lang="en-IN"/>
        </a:p>
      </dgm:t>
    </dgm:pt>
    <dgm:pt modelId="{BA612DBC-5D69-4891-B0BF-900B4E0F0192}" type="pres">
      <dgm:prSet presAssocID="{922F20AF-828E-4001-8810-C68EFCA15A52}" presName="Name0" presStyleCnt="0">
        <dgm:presLayoutVars>
          <dgm:dir/>
          <dgm:animLvl val="lvl"/>
          <dgm:resizeHandles val="exact"/>
        </dgm:presLayoutVars>
      </dgm:prSet>
      <dgm:spPr/>
    </dgm:pt>
    <dgm:pt modelId="{2CFB31D1-276D-4798-AC9F-C3D9FD2DF853}" type="pres">
      <dgm:prSet presAssocID="{693C62CF-5797-4EBA-BABE-9BD4751A77FA}" presName="vertFlow" presStyleCnt="0"/>
      <dgm:spPr/>
    </dgm:pt>
    <dgm:pt modelId="{64369415-6E02-4EE7-976A-C62615250D79}" type="pres">
      <dgm:prSet presAssocID="{693C62CF-5797-4EBA-BABE-9BD4751A77FA}" presName="header" presStyleLbl="node1" presStyleIdx="0" presStyleCnt="2" custScaleX="146410"/>
      <dgm:spPr/>
    </dgm:pt>
    <dgm:pt modelId="{7C3313B4-5D67-4680-9D73-1A5E7DFA9A3A}" type="pres">
      <dgm:prSet presAssocID="{C07CCB90-7B30-499A-BB7D-576C02EAAC52}" presName="parTrans" presStyleLbl="sibTrans2D1" presStyleIdx="0" presStyleCnt="12"/>
      <dgm:spPr/>
    </dgm:pt>
    <dgm:pt modelId="{755390FF-64F6-4815-B0E1-F1AB00B52736}" type="pres">
      <dgm:prSet presAssocID="{77CCD5DE-19DD-463E-AAF2-F4B74A86E1DA}" presName="child" presStyleLbl="alignAccFollowNode1" presStyleIdx="0" presStyleCnt="12" custScaleX="121000">
        <dgm:presLayoutVars>
          <dgm:chMax val="0"/>
          <dgm:bulletEnabled val="1"/>
        </dgm:presLayoutVars>
      </dgm:prSet>
      <dgm:spPr/>
    </dgm:pt>
    <dgm:pt modelId="{FDD4F73E-E40C-4AF5-BB4D-2CF28D1422C5}" type="pres">
      <dgm:prSet presAssocID="{B15AC9C9-428E-4E0B-8A39-4DE3F8291317}" presName="sibTrans" presStyleLbl="sibTrans2D1" presStyleIdx="1" presStyleCnt="12"/>
      <dgm:spPr/>
    </dgm:pt>
    <dgm:pt modelId="{28ECA425-B8DA-4CA2-B9B6-8697F504DF51}" type="pres">
      <dgm:prSet presAssocID="{070A40C0-67FF-4D3A-887A-0777901E8799}" presName="child" presStyleLbl="alignAccFollowNode1" presStyleIdx="1" presStyleCnt="12" custScaleX="121000">
        <dgm:presLayoutVars>
          <dgm:chMax val="0"/>
          <dgm:bulletEnabled val="1"/>
        </dgm:presLayoutVars>
      </dgm:prSet>
      <dgm:spPr/>
    </dgm:pt>
    <dgm:pt modelId="{62EE7FA6-453F-4144-8601-EE61E81E0B16}" type="pres">
      <dgm:prSet presAssocID="{64CF9C3D-C78B-408A-A8C6-C4AA07483250}" presName="sibTrans" presStyleLbl="sibTrans2D1" presStyleIdx="2" presStyleCnt="12"/>
      <dgm:spPr/>
    </dgm:pt>
    <dgm:pt modelId="{3EDE09A7-51B7-4A29-B8E1-A0DB5A3ED89F}" type="pres">
      <dgm:prSet presAssocID="{168829C7-EB88-4909-A707-81A6574EC321}" presName="child" presStyleLbl="alignAccFollowNode1" presStyleIdx="2" presStyleCnt="12" custScaleX="121000">
        <dgm:presLayoutVars>
          <dgm:chMax val="0"/>
          <dgm:bulletEnabled val="1"/>
        </dgm:presLayoutVars>
      </dgm:prSet>
      <dgm:spPr/>
    </dgm:pt>
    <dgm:pt modelId="{88919735-D990-4147-A14B-018ED689D0BB}" type="pres">
      <dgm:prSet presAssocID="{343E690A-EF7C-41B6-8279-75F6430056B1}" presName="sibTrans" presStyleLbl="sibTrans2D1" presStyleIdx="3" presStyleCnt="12"/>
      <dgm:spPr/>
    </dgm:pt>
    <dgm:pt modelId="{2B34732E-BC3D-4D72-A393-0F112AE30528}" type="pres">
      <dgm:prSet presAssocID="{A8FCBE9D-3D77-435F-952E-E7F122685864}" presName="child" presStyleLbl="alignAccFollowNode1" presStyleIdx="3" presStyleCnt="12" custScaleX="121000">
        <dgm:presLayoutVars>
          <dgm:chMax val="0"/>
          <dgm:bulletEnabled val="1"/>
        </dgm:presLayoutVars>
      </dgm:prSet>
      <dgm:spPr/>
    </dgm:pt>
    <dgm:pt modelId="{CA2A7334-D4D9-477B-A505-7C5EC46757AC}" type="pres">
      <dgm:prSet presAssocID="{72048151-CDC9-4EF8-B0A9-FAA395246CF2}" presName="sibTrans" presStyleLbl="sibTrans2D1" presStyleIdx="4" presStyleCnt="12"/>
      <dgm:spPr/>
    </dgm:pt>
    <dgm:pt modelId="{F9A572EA-5D8C-4CEC-AF57-90FEA88F17E6}" type="pres">
      <dgm:prSet presAssocID="{31519029-1043-43C8-B0E2-C0937C43131C}" presName="child" presStyleLbl="alignAccFollowNode1" presStyleIdx="4" presStyleCnt="12" custScaleX="121000">
        <dgm:presLayoutVars>
          <dgm:chMax val="0"/>
          <dgm:bulletEnabled val="1"/>
        </dgm:presLayoutVars>
      </dgm:prSet>
      <dgm:spPr/>
    </dgm:pt>
    <dgm:pt modelId="{6C2D76D0-CBF6-4B32-B37B-72612906C911}" type="pres">
      <dgm:prSet presAssocID="{3CECAC76-BE71-485C-A1FE-D13DFF4426FF}" presName="sibTrans" presStyleLbl="sibTrans2D1" presStyleIdx="5" presStyleCnt="12"/>
      <dgm:spPr/>
    </dgm:pt>
    <dgm:pt modelId="{A8DF7A26-95BD-4816-9AD7-3470C3DAFC2E}" type="pres">
      <dgm:prSet presAssocID="{50890C81-8DA9-4791-A1DB-C694EFF1DF14}" presName="child" presStyleLbl="alignAccFollowNode1" presStyleIdx="5" presStyleCnt="12" custScaleX="121000">
        <dgm:presLayoutVars>
          <dgm:chMax val="0"/>
          <dgm:bulletEnabled val="1"/>
        </dgm:presLayoutVars>
      </dgm:prSet>
      <dgm:spPr/>
    </dgm:pt>
    <dgm:pt modelId="{A5E2D8B3-B7A6-4C56-8E12-E89F07ED2E94}" type="pres">
      <dgm:prSet presAssocID="{693C62CF-5797-4EBA-BABE-9BD4751A77FA}" presName="hSp" presStyleCnt="0"/>
      <dgm:spPr/>
    </dgm:pt>
    <dgm:pt modelId="{0FCCB7FB-38E8-4997-9602-D4DF574D8CD8}" type="pres">
      <dgm:prSet presAssocID="{30E33F30-4C06-4C17-A2CE-1E1D30E96DA7}" presName="vertFlow" presStyleCnt="0"/>
      <dgm:spPr/>
    </dgm:pt>
    <dgm:pt modelId="{889EF443-EEE2-4CDE-84D0-F3FBE32B461E}" type="pres">
      <dgm:prSet presAssocID="{30E33F30-4C06-4C17-A2CE-1E1D30E96DA7}" presName="header" presStyleLbl="node1" presStyleIdx="1" presStyleCnt="2" custScaleX="146410"/>
      <dgm:spPr/>
    </dgm:pt>
    <dgm:pt modelId="{77ABBA9B-1A20-4C0D-AFB5-336A47AC89B1}" type="pres">
      <dgm:prSet presAssocID="{217F520E-C03E-4685-A3E4-DC4150BBE441}" presName="parTrans" presStyleLbl="sibTrans2D1" presStyleIdx="6" presStyleCnt="12"/>
      <dgm:spPr/>
    </dgm:pt>
    <dgm:pt modelId="{687E0452-D6EB-4427-AEAB-EFB316B4180E}" type="pres">
      <dgm:prSet presAssocID="{419A868B-8FB9-449B-98FE-97B4DCCEA3AE}" presName="child" presStyleLbl="alignAccFollowNode1" presStyleIdx="6" presStyleCnt="12" custScaleX="121000">
        <dgm:presLayoutVars>
          <dgm:chMax val="0"/>
          <dgm:bulletEnabled val="1"/>
        </dgm:presLayoutVars>
      </dgm:prSet>
      <dgm:spPr/>
    </dgm:pt>
    <dgm:pt modelId="{6A219CD7-019B-4BC9-9721-BFB3243F5544}" type="pres">
      <dgm:prSet presAssocID="{DCC307C4-9045-40B8-B62E-E7CE85C953DC}" presName="sibTrans" presStyleLbl="sibTrans2D1" presStyleIdx="7" presStyleCnt="12"/>
      <dgm:spPr/>
    </dgm:pt>
    <dgm:pt modelId="{8712DA36-1968-4708-85FC-83255245AC66}" type="pres">
      <dgm:prSet presAssocID="{CDDBF918-3041-42ED-BB8C-9DBEAF80AC5D}" presName="child" presStyleLbl="alignAccFollowNode1" presStyleIdx="7" presStyleCnt="12" custScaleX="121000">
        <dgm:presLayoutVars>
          <dgm:chMax val="0"/>
          <dgm:bulletEnabled val="1"/>
        </dgm:presLayoutVars>
      </dgm:prSet>
      <dgm:spPr/>
    </dgm:pt>
    <dgm:pt modelId="{679A4E34-A886-4461-9CE2-B48E63EFB9EF}" type="pres">
      <dgm:prSet presAssocID="{9085FD8C-63DA-4579-A9EC-E285B4405930}" presName="sibTrans" presStyleLbl="sibTrans2D1" presStyleIdx="8" presStyleCnt="12" custLinFactNeighborY="-4383"/>
      <dgm:spPr/>
    </dgm:pt>
    <dgm:pt modelId="{543BE31A-A4D6-4077-B012-AD26091C51C6}" type="pres">
      <dgm:prSet presAssocID="{7ECD2890-3284-43F2-A118-F8E1216BFE12}" presName="child" presStyleLbl="alignAccFollowNode1" presStyleIdx="8" presStyleCnt="12" custScaleX="121000">
        <dgm:presLayoutVars>
          <dgm:chMax val="0"/>
          <dgm:bulletEnabled val="1"/>
        </dgm:presLayoutVars>
      </dgm:prSet>
      <dgm:spPr/>
    </dgm:pt>
    <dgm:pt modelId="{E5253586-2E14-4EED-B0F6-8ACD6390DCD4}" type="pres">
      <dgm:prSet presAssocID="{E88D870A-405F-43D4-BDDD-B7159BFBC73C}" presName="sibTrans" presStyleLbl="sibTrans2D1" presStyleIdx="9" presStyleCnt="12"/>
      <dgm:spPr/>
    </dgm:pt>
    <dgm:pt modelId="{6EB00A64-324E-4463-9E2E-B8C2007B3C03}" type="pres">
      <dgm:prSet presAssocID="{A41FFD7B-6E24-437F-9BFB-ABD4D2A3F5D4}" presName="child" presStyleLbl="alignAccFollowNode1" presStyleIdx="9" presStyleCnt="12" custScaleX="121000">
        <dgm:presLayoutVars>
          <dgm:chMax val="0"/>
          <dgm:bulletEnabled val="1"/>
        </dgm:presLayoutVars>
      </dgm:prSet>
      <dgm:spPr/>
    </dgm:pt>
    <dgm:pt modelId="{A8207A25-74FE-44D5-9388-1017BBD62204}" type="pres">
      <dgm:prSet presAssocID="{887DF54E-602C-4343-9445-06ED13C936B4}" presName="sibTrans" presStyleLbl="sibTrans2D1" presStyleIdx="10" presStyleCnt="12"/>
      <dgm:spPr/>
    </dgm:pt>
    <dgm:pt modelId="{183862C7-B2E5-4BC5-A0E6-F32231D1D9CA}" type="pres">
      <dgm:prSet presAssocID="{69795919-FDD7-4230-AB64-7DB45D5846A7}" presName="child" presStyleLbl="alignAccFollowNode1" presStyleIdx="10" presStyleCnt="12" custScaleX="121000">
        <dgm:presLayoutVars>
          <dgm:chMax val="0"/>
          <dgm:bulletEnabled val="1"/>
        </dgm:presLayoutVars>
      </dgm:prSet>
      <dgm:spPr/>
    </dgm:pt>
    <dgm:pt modelId="{6C86F099-872E-4DE3-B94E-EF52FF886701}" type="pres">
      <dgm:prSet presAssocID="{5151F9B8-6286-459C-A88D-0D585697443B}" presName="sibTrans" presStyleLbl="sibTrans2D1" presStyleIdx="11" presStyleCnt="12"/>
      <dgm:spPr/>
    </dgm:pt>
    <dgm:pt modelId="{3453BE02-5FEC-4E93-8255-C9E0C88195B2}" type="pres">
      <dgm:prSet presAssocID="{8C9F057B-F67B-4A47-90D0-D8C7B5619548}" presName="child" presStyleLbl="alignAccFollowNode1" presStyleIdx="11" presStyleCnt="12" custScaleX="121000">
        <dgm:presLayoutVars>
          <dgm:chMax val="0"/>
          <dgm:bulletEnabled val="1"/>
        </dgm:presLayoutVars>
      </dgm:prSet>
      <dgm:spPr/>
    </dgm:pt>
  </dgm:ptLst>
  <dgm:cxnLst>
    <dgm:cxn modelId="{16A84A05-B0EC-4A36-8B63-6D19E077F2CF}" type="presOf" srcId="{30E33F30-4C06-4C17-A2CE-1E1D30E96DA7}" destId="{889EF443-EEE2-4CDE-84D0-F3FBE32B461E}" srcOrd="0" destOrd="0" presId="urn:microsoft.com/office/officeart/2005/8/layout/lProcess1"/>
    <dgm:cxn modelId="{AB31B605-AC1A-4AEC-8D46-37D6D983208F}" type="presOf" srcId="{31519029-1043-43C8-B0E2-C0937C43131C}" destId="{F9A572EA-5D8C-4CEC-AF57-90FEA88F17E6}" srcOrd="0" destOrd="0" presId="urn:microsoft.com/office/officeart/2005/8/layout/lProcess1"/>
    <dgm:cxn modelId="{FA897B0B-4B68-49BD-A1EA-93AEC0BADA78}" srcId="{693C62CF-5797-4EBA-BABE-9BD4751A77FA}" destId="{77CCD5DE-19DD-463E-AAF2-F4B74A86E1DA}" srcOrd="0" destOrd="0" parTransId="{C07CCB90-7B30-499A-BB7D-576C02EAAC52}" sibTransId="{B15AC9C9-428E-4E0B-8A39-4DE3F8291317}"/>
    <dgm:cxn modelId="{8E7F900F-D1D5-4536-814A-17B65B7FEA8E}" type="presOf" srcId="{72048151-CDC9-4EF8-B0A9-FAA395246CF2}" destId="{CA2A7334-D4D9-477B-A505-7C5EC46757AC}" srcOrd="0" destOrd="0" presId="urn:microsoft.com/office/officeart/2005/8/layout/lProcess1"/>
    <dgm:cxn modelId="{4064D90F-B6EF-4999-AA76-E7B06EE4690A}" type="presOf" srcId="{693C62CF-5797-4EBA-BABE-9BD4751A77FA}" destId="{64369415-6E02-4EE7-976A-C62615250D79}" srcOrd="0" destOrd="0" presId="urn:microsoft.com/office/officeart/2005/8/layout/lProcess1"/>
    <dgm:cxn modelId="{084BDE13-7BAD-4134-BCAD-523E72D128F7}" srcId="{30E33F30-4C06-4C17-A2CE-1E1D30E96DA7}" destId="{419A868B-8FB9-449B-98FE-97B4DCCEA3AE}" srcOrd="0" destOrd="0" parTransId="{217F520E-C03E-4685-A3E4-DC4150BBE441}" sibTransId="{DCC307C4-9045-40B8-B62E-E7CE85C953DC}"/>
    <dgm:cxn modelId="{F3F3D718-E0E9-4EB0-9D4D-A0E1C9020F83}" type="presOf" srcId="{A8FCBE9D-3D77-435F-952E-E7F122685864}" destId="{2B34732E-BC3D-4D72-A393-0F112AE30528}" srcOrd="0" destOrd="0" presId="urn:microsoft.com/office/officeart/2005/8/layout/lProcess1"/>
    <dgm:cxn modelId="{D0F10F24-F86F-45B1-A473-3313AEA8EB19}" type="presOf" srcId="{69795919-FDD7-4230-AB64-7DB45D5846A7}" destId="{183862C7-B2E5-4BC5-A0E6-F32231D1D9CA}" srcOrd="0" destOrd="0" presId="urn:microsoft.com/office/officeart/2005/8/layout/lProcess1"/>
    <dgm:cxn modelId="{B6D38E30-DB58-4030-8D8A-8BC77B3AB049}" type="presOf" srcId="{C07CCB90-7B30-499A-BB7D-576C02EAAC52}" destId="{7C3313B4-5D67-4680-9D73-1A5E7DFA9A3A}" srcOrd="0" destOrd="0" presId="urn:microsoft.com/office/officeart/2005/8/layout/lProcess1"/>
    <dgm:cxn modelId="{92D5D43D-0034-49CE-B040-8B3762966353}" type="presOf" srcId="{50890C81-8DA9-4791-A1DB-C694EFF1DF14}" destId="{A8DF7A26-95BD-4816-9AD7-3470C3DAFC2E}" srcOrd="0" destOrd="0" presId="urn:microsoft.com/office/officeart/2005/8/layout/lProcess1"/>
    <dgm:cxn modelId="{8944455F-359F-4D3F-9AAB-1A5021C82581}" srcId="{922F20AF-828E-4001-8810-C68EFCA15A52}" destId="{30E33F30-4C06-4C17-A2CE-1E1D30E96DA7}" srcOrd="1" destOrd="0" parTransId="{B9D3A6DC-ECBA-47D0-943A-805B73D9913A}" sibTransId="{4C84F6A9-5A20-4C73-8EB6-78165682551B}"/>
    <dgm:cxn modelId="{CE427760-1C7B-43A3-8671-2EDABDD15BB2}" type="presOf" srcId="{CDDBF918-3041-42ED-BB8C-9DBEAF80AC5D}" destId="{8712DA36-1968-4708-85FC-83255245AC66}" srcOrd="0" destOrd="0" presId="urn:microsoft.com/office/officeart/2005/8/layout/lProcess1"/>
    <dgm:cxn modelId="{25A78D4E-A236-497B-958F-B7145AD5F84C}" srcId="{922F20AF-828E-4001-8810-C68EFCA15A52}" destId="{693C62CF-5797-4EBA-BABE-9BD4751A77FA}" srcOrd="0" destOrd="0" parTransId="{9EF11E16-9143-4450-9004-2DF4B0643E18}" sibTransId="{2A72277C-6E46-486E-AC44-C51C8259ED54}"/>
    <dgm:cxn modelId="{85C44050-506D-4315-A428-0BE35AF61BB9}" srcId="{693C62CF-5797-4EBA-BABE-9BD4751A77FA}" destId="{168829C7-EB88-4909-A707-81A6574EC321}" srcOrd="2" destOrd="0" parTransId="{40182F61-7B3D-4C9D-AC8B-98FE76009ADF}" sibTransId="{343E690A-EF7C-41B6-8279-75F6430056B1}"/>
    <dgm:cxn modelId="{44859D75-F338-4BE7-8089-B8079A06E991}" type="presOf" srcId="{5151F9B8-6286-459C-A88D-0D585697443B}" destId="{6C86F099-872E-4DE3-B94E-EF52FF886701}" srcOrd="0" destOrd="0" presId="urn:microsoft.com/office/officeart/2005/8/layout/lProcess1"/>
    <dgm:cxn modelId="{70556179-051B-42A8-A3DD-7E532CD660C1}" srcId="{693C62CF-5797-4EBA-BABE-9BD4751A77FA}" destId="{31519029-1043-43C8-B0E2-C0937C43131C}" srcOrd="4" destOrd="0" parTransId="{26DE8B80-F5FE-4527-B78D-BE78651B4068}" sibTransId="{3CECAC76-BE71-485C-A1FE-D13DFF4426FF}"/>
    <dgm:cxn modelId="{B067817B-3352-4B45-AB7F-BBD1C8FB44C5}" type="presOf" srcId="{B15AC9C9-428E-4E0B-8A39-4DE3F8291317}" destId="{FDD4F73E-E40C-4AF5-BB4D-2CF28D1422C5}" srcOrd="0" destOrd="0" presId="urn:microsoft.com/office/officeart/2005/8/layout/lProcess1"/>
    <dgm:cxn modelId="{3425B87D-969F-40F8-88D9-E759D4277A6D}" srcId="{693C62CF-5797-4EBA-BABE-9BD4751A77FA}" destId="{50890C81-8DA9-4791-A1DB-C694EFF1DF14}" srcOrd="5" destOrd="0" parTransId="{A5BF0877-0CED-43E7-920A-2C49BF6EF1DB}" sibTransId="{D316FCD5-28B7-41C4-AEFD-B7DF79C25DA2}"/>
    <dgm:cxn modelId="{C108DD7F-AF99-485B-9376-62CC82419D42}" type="presOf" srcId="{E88D870A-405F-43D4-BDDD-B7159BFBC73C}" destId="{E5253586-2E14-4EED-B0F6-8ACD6390DCD4}" srcOrd="0" destOrd="0" presId="urn:microsoft.com/office/officeart/2005/8/layout/lProcess1"/>
    <dgm:cxn modelId="{E44ED181-C0C8-482F-821B-C5D2A2D3B83A}" type="presOf" srcId="{419A868B-8FB9-449B-98FE-97B4DCCEA3AE}" destId="{687E0452-D6EB-4427-AEAB-EFB316B4180E}" srcOrd="0" destOrd="0" presId="urn:microsoft.com/office/officeart/2005/8/layout/lProcess1"/>
    <dgm:cxn modelId="{CAEAC286-CC91-4B32-B59F-3FEC8856655F}" type="presOf" srcId="{7ECD2890-3284-43F2-A118-F8E1216BFE12}" destId="{543BE31A-A4D6-4077-B012-AD26091C51C6}" srcOrd="0" destOrd="0" presId="urn:microsoft.com/office/officeart/2005/8/layout/lProcess1"/>
    <dgm:cxn modelId="{5F69398C-99B8-48E1-B319-622E95DC81FA}" type="presOf" srcId="{070A40C0-67FF-4D3A-887A-0777901E8799}" destId="{28ECA425-B8DA-4CA2-B9B6-8697F504DF51}" srcOrd="0" destOrd="0" presId="urn:microsoft.com/office/officeart/2005/8/layout/lProcess1"/>
    <dgm:cxn modelId="{0901C499-50D6-4ED9-A734-3D27D1C12339}" type="presOf" srcId="{77CCD5DE-19DD-463E-AAF2-F4B74A86E1DA}" destId="{755390FF-64F6-4815-B0E1-F1AB00B52736}" srcOrd="0" destOrd="0" presId="urn:microsoft.com/office/officeart/2005/8/layout/lProcess1"/>
    <dgm:cxn modelId="{7C5FD09E-D4B5-4B9F-AC25-6CEDB36E5357}" type="presOf" srcId="{DCC307C4-9045-40B8-B62E-E7CE85C953DC}" destId="{6A219CD7-019B-4BC9-9721-BFB3243F5544}" srcOrd="0" destOrd="0" presId="urn:microsoft.com/office/officeart/2005/8/layout/lProcess1"/>
    <dgm:cxn modelId="{D83F1BA3-F5D5-4B92-81B2-268EA28BD184}" type="presOf" srcId="{922F20AF-828E-4001-8810-C68EFCA15A52}" destId="{BA612DBC-5D69-4891-B0BF-900B4E0F0192}" srcOrd="0" destOrd="0" presId="urn:microsoft.com/office/officeart/2005/8/layout/lProcess1"/>
    <dgm:cxn modelId="{3366E4A3-4265-49C5-A19F-013516A1689C}" type="presOf" srcId="{887DF54E-602C-4343-9445-06ED13C936B4}" destId="{A8207A25-74FE-44D5-9388-1017BBD62204}" srcOrd="0" destOrd="0" presId="urn:microsoft.com/office/officeart/2005/8/layout/lProcess1"/>
    <dgm:cxn modelId="{B14F00A6-C5F3-499F-A9A3-E84275C846BC}" type="presOf" srcId="{168829C7-EB88-4909-A707-81A6574EC321}" destId="{3EDE09A7-51B7-4A29-B8E1-A0DB5A3ED89F}" srcOrd="0" destOrd="0" presId="urn:microsoft.com/office/officeart/2005/8/layout/lProcess1"/>
    <dgm:cxn modelId="{4492DEAE-9EA3-48EE-8229-4A1EE4B5F935}" srcId="{30E33F30-4C06-4C17-A2CE-1E1D30E96DA7}" destId="{69795919-FDD7-4230-AB64-7DB45D5846A7}" srcOrd="4" destOrd="0" parTransId="{20F71000-B9E0-4B0F-82E0-36EE5D76F49E}" sibTransId="{5151F9B8-6286-459C-A88D-0D585697443B}"/>
    <dgm:cxn modelId="{D7FB34AF-E6EB-40F0-B1E5-3B08ECF87099}" srcId="{693C62CF-5797-4EBA-BABE-9BD4751A77FA}" destId="{A8FCBE9D-3D77-435F-952E-E7F122685864}" srcOrd="3" destOrd="0" parTransId="{EC59D692-FFDC-4631-8718-E54412C246DB}" sibTransId="{72048151-CDC9-4EF8-B0A9-FAA395246CF2}"/>
    <dgm:cxn modelId="{1A3A88AF-2475-4D6D-965F-718F21C2B2E5}" type="presOf" srcId="{343E690A-EF7C-41B6-8279-75F6430056B1}" destId="{88919735-D990-4147-A14B-018ED689D0BB}" srcOrd="0" destOrd="0" presId="urn:microsoft.com/office/officeart/2005/8/layout/lProcess1"/>
    <dgm:cxn modelId="{5D02B3B1-DFC3-4E4C-B72E-A383AE00D0A6}" type="presOf" srcId="{9085FD8C-63DA-4579-A9EC-E285B4405930}" destId="{679A4E34-A886-4461-9CE2-B48E63EFB9EF}" srcOrd="0" destOrd="0" presId="urn:microsoft.com/office/officeart/2005/8/layout/lProcess1"/>
    <dgm:cxn modelId="{0A9063B7-2D31-4E68-A626-B7B1604C17ED}" srcId="{30E33F30-4C06-4C17-A2CE-1E1D30E96DA7}" destId="{A41FFD7B-6E24-437F-9BFB-ABD4D2A3F5D4}" srcOrd="3" destOrd="0" parTransId="{FDA38113-EBE8-42E6-9673-ED4EE51EEF2F}" sibTransId="{887DF54E-602C-4343-9445-06ED13C936B4}"/>
    <dgm:cxn modelId="{7037F2CE-FB75-49D0-9B43-91290B5CB8F5}" type="presOf" srcId="{3CECAC76-BE71-485C-A1FE-D13DFF4426FF}" destId="{6C2D76D0-CBF6-4B32-B37B-72612906C911}" srcOrd="0" destOrd="0" presId="urn:microsoft.com/office/officeart/2005/8/layout/lProcess1"/>
    <dgm:cxn modelId="{0094D4D2-8EED-4611-819F-55B519DBB623}" type="presOf" srcId="{217F520E-C03E-4685-A3E4-DC4150BBE441}" destId="{77ABBA9B-1A20-4C0D-AFB5-336A47AC89B1}" srcOrd="0" destOrd="0" presId="urn:microsoft.com/office/officeart/2005/8/layout/lProcess1"/>
    <dgm:cxn modelId="{CF85D2DD-952B-4EFD-B9F4-0658B1FFEACA}" srcId="{30E33F30-4C06-4C17-A2CE-1E1D30E96DA7}" destId="{7ECD2890-3284-43F2-A118-F8E1216BFE12}" srcOrd="2" destOrd="0" parTransId="{EAA41408-C336-46F4-BC63-7D4B0D967FDA}" sibTransId="{E88D870A-405F-43D4-BDDD-B7159BFBC73C}"/>
    <dgm:cxn modelId="{22BB87DE-C74C-4708-B60C-718B2D6E7893}" type="presOf" srcId="{64CF9C3D-C78B-408A-A8C6-C4AA07483250}" destId="{62EE7FA6-453F-4144-8601-EE61E81E0B16}" srcOrd="0" destOrd="0" presId="urn:microsoft.com/office/officeart/2005/8/layout/lProcess1"/>
    <dgm:cxn modelId="{B15E0FE9-F69A-4BE6-8BB6-170143D34206}" srcId="{30E33F30-4C06-4C17-A2CE-1E1D30E96DA7}" destId="{CDDBF918-3041-42ED-BB8C-9DBEAF80AC5D}" srcOrd="1" destOrd="0" parTransId="{EACA26D1-46B9-48F5-8A31-6FE9BB4A8663}" sibTransId="{9085FD8C-63DA-4579-A9EC-E285B4405930}"/>
    <dgm:cxn modelId="{0DD398F4-DE55-42A7-BC6C-C7BF2E47DBEC}" srcId="{30E33F30-4C06-4C17-A2CE-1E1D30E96DA7}" destId="{8C9F057B-F67B-4A47-90D0-D8C7B5619548}" srcOrd="5" destOrd="0" parTransId="{A283ED8C-DBFE-4B25-B9F7-2D6ACA6B355D}" sibTransId="{0EAF4776-E868-4364-975B-A5A624F9F82E}"/>
    <dgm:cxn modelId="{BF7D51F7-B53F-4A33-8646-643D4EEF9CD2}" type="presOf" srcId="{8C9F057B-F67B-4A47-90D0-D8C7B5619548}" destId="{3453BE02-5FEC-4E93-8255-C9E0C88195B2}" srcOrd="0" destOrd="0" presId="urn:microsoft.com/office/officeart/2005/8/layout/lProcess1"/>
    <dgm:cxn modelId="{8DB64DFF-F760-459C-92D0-1C96F1BBA330}" type="presOf" srcId="{A41FFD7B-6E24-437F-9BFB-ABD4D2A3F5D4}" destId="{6EB00A64-324E-4463-9E2E-B8C2007B3C03}" srcOrd="0" destOrd="0" presId="urn:microsoft.com/office/officeart/2005/8/layout/lProcess1"/>
    <dgm:cxn modelId="{798C80FF-071A-4DDC-8AA7-EDC54A0D4282}" srcId="{693C62CF-5797-4EBA-BABE-9BD4751A77FA}" destId="{070A40C0-67FF-4D3A-887A-0777901E8799}" srcOrd="1" destOrd="0" parTransId="{9A53D1BD-EC24-4B6F-AD92-1A74F9C6ECE6}" sibTransId="{64CF9C3D-C78B-408A-A8C6-C4AA07483250}"/>
    <dgm:cxn modelId="{5F98EFFE-9BEF-4B5C-98ED-609FB63D541C}" type="presParOf" srcId="{BA612DBC-5D69-4891-B0BF-900B4E0F0192}" destId="{2CFB31D1-276D-4798-AC9F-C3D9FD2DF853}" srcOrd="0" destOrd="0" presId="urn:microsoft.com/office/officeart/2005/8/layout/lProcess1"/>
    <dgm:cxn modelId="{E5D78389-1F4F-416B-85C6-8824A738AC74}" type="presParOf" srcId="{2CFB31D1-276D-4798-AC9F-C3D9FD2DF853}" destId="{64369415-6E02-4EE7-976A-C62615250D79}" srcOrd="0" destOrd="0" presId="urn:microsoft.com/office/officeart/2005/8/layout/lProcess1"/>
    <dgm:cxn modelId="{C282798D-A218-4425-8124-5A2F3655750D}" type="presParOf" srcId="{2CFB31D1-276D-4798-AC9F-C3D9FD2DF853}" destId="{7C3313B4-5D67-4680-9D73-1A5E7DFA9A3A}" srcOrd="1" destOrd="0" presId="urn:microsoft.com/office/officeart/2005/8/layout/lProcess1"/>
    <dgm:cxn modelId="{81B63DD9-E64A-48E8-9717-3A6837E437E3}" type="presParOf" srcId="{2CFB31D1-276D-4798-AC9F-C3D9FD2DF853}" destId="{755390FF-64F6-4815-B0E1-F1AB00B52736}" srcOrd="2" destOrd="0" presId="urn:microsoft.com/office/officeart/2005/8/layout/lProcess1"/>
    <dgm:cxn modelId="{99F8B8A8-6173-434A-9238-184BB8E6F11D}" type="presParOf" srcId="{2CFB31D1-276D-4798-AC9F-C3D9FD2DF853}" destId="{FDD4F73E-E40C-4AF5-BB4D-2CF28D1422C5}" srcOrd="3" destOrd="0" presId="urn:microsoft.com/office/officeart/2005/8/layout/lProcess1"/>
    <dgm:cxn modelId="{A0F00C97-02DF-4283-A2C7-28A5011C326A}" type="presParOf" srcId="{2CFB31D1-276D-4798-AC9F-C3D9FD2DF853}" destId="{28ECA425-B8DA-4CA2-B9B6-8697F504DF51}" srcOrd="4" destOrd="0" presId="urn:microsoft.com/office/officeart/2005/8/layout/lProcess1"/>
    <dgm:cxn modelId="{54D0DB70-F2FC-4BFA-9C72-BBD40725EF64}" type="presParOf" srcId="{2CFB31D1-276D-4798-AC9F-C3D9FD2DF853}" destId="{62EE7FA6-453F-4144-8601-EE61E81E0B16}" srcOrd="5" destOrd="0" presId="urn:microsoft.com/office/officeart/2005/8/layout/lProcess1"/>
    <dgm:cxn modelId="{472869C4-B3BC-41F0-BE70-5C80CDF366EC}" type="presParOf" srcId="{2CFB31D1-276D-4798-AC9F-C3D9FD2DF853}" destId="{3EDE09A7-51B7-4A29-B8E1-A0DB5A3ED89F}" srcOrd="6" destOrd="0" presId="urn:microsoft.com/office/officeart/2005/8/layout/lProcess1"/>
    <dgm:cxn modelId="{6C877E74-0EE5-4DC3-95C1-77E6F9356092}" type="presParOf" srcId="{2CFB31D1-276D-4798-AC9F-C3D9FD2DF853}" destId="{88919735-D990-4147-A14B-018ED689D0BB}" srcOrd="7" destOrd="0" presId="urn:microsoft.com/office/officeart/2005/8/layout/lProcess1"/>
    <dgm:cxn modelId="{C089E9C6-8970-48BC-8D72-33BB8DF3F824}" type="presParOf" srcId="{2CFB31D1-276D-4798-AC9F-C3D9FD2DF853}" destId="{2B34732E-BC3D-4D72-A393-0F112AE30528}" srcOrd="8" destOrd="0" presId="urn:microsoft.com/office/officeart/2005/8/layout/lProcess1"/>
    <dgm:cxn modelId="{0226DF25-5E81-4717-95B0-95934365D76C}" type="presParOf" srcId="{2CFB31D1-276D-4798-AC9F-C3D9FD2DF853}" destId="{CA2A7334-D4D9-477B-A505-7C5EC46757AC}" srcOrd="9" destOrd="0" presId="urn:microsoft.com/office/officeart/2005/8/layout/lProcess1"/>
    <dgm:cxn modelId="{66B7CC3D-1409-4E53-A0EE-417E9E84DA39}" type="presParOf" srcId="{2CFB31D1-276D-4798-AC9F-C3D9FD2DF853}" destId="{F9A572EA-5D8C-4CEC-AF57-90FEA88F17E6}" srcOrd="10" destOrd="0" presId="urn:microsoft.com/office/officeart/2005/8/layout/lProcess1"/>
    <dgm:cxn modelId="{9B298377-BF92-4CEF-BF5F-4D52116597AE}" type="presParOf" srcId="{2CFB31D1-276D-4798-AC9F-C3D9FD2DF853}" destId="{6C2D76D0-CBF6-4B32-B37B-72612906C911}" srcOrd="11" destOrd="0" presId="urn:microsoft.com/office/officeart/2005/8/layout/lProcess1"/>
    <dgm:cxn modelId="{F54FB276-770B-44BA-A135-8E4965D806B8}" type="presParOf" srcId="{2CFB31D1-276D-4798-AC9F-C3D9FD2DF853}" destId="{A8DF7A26-95BD-4816-9AD7-3470C3DAFC2E}" srcOrd="12" destOrd="0" presId="urn:microsoft.com/office/officeart/2005/8/layout/lProcess1"/>
    <dgm:cxn modelId="{FBF67B42-8EC4-4775-A1C4-C824B869325C}" type="presParOf" srcId="{BA612DBC-5D69-4891-B0BF-900B4E0F0192}" destId="{A5E2D8B3-B7A6-4C56-8E12-E89F07ED2E94}" srcOrd="1" destOrd="0" presId="urn:microsoft.com/office/officeart/2005/8/layout/lProcess1"/>
    <dgm:cxn modelId="{047A348C-2D53-4BD1-A765-4C44538C6BF0}" type="presParOf" srcId="{BA612DBC-5D69-4891-B0BF-900B4E0F0192}" destId="{0FCCB7FB-38E8-4997-9602-D4DF574D8CD8}" srcOrd="2" destOrd="0" presId="urn:microsoft.com/office/officeart/2005/8/layout/lProcess1"/>
    <dgm:cxn modelId="{3EEBBA92-098D-45AF-BC7D-BEAF3F3FF33E}" type="presParOf" srcId="{0FCCB7FB-38E8-4997-9602-D4DF574D8CD8}" destId="{889EF443-EEE2-4CDE-84D0-F3FBE32B461E}" srcOrd="0" destOrd="0" presId="urn:microsoft.com/office/officeart/2005/8/layout/lProcess1"/>
    <dgm:cxn modelId="{74AB9989-12BE-4341-9C3B-3708BCE2E9F8}" type="presParOf" srcId="{0FCCB7FB-38E8-4997-9602-D4DF574D8CD8}" destId="{77ABBA9B-1A20-4C0D-AFB5-336A47AC89B1}" srcOrd="1" destOrd="0" presId="urn:microsoft.com/office/officeart/2005/8/layout/lProcess1"/>
    <dgm:cxn modelId="{AAA8E501-7DB0-4DA7-BB73-80E54A820273}" type="presParOf" srcId="{0FCCB7FB-38E8-4997-9602-D4DF574D8CD8}" destId="{687E0452-D6EB-4427-AEAB-EFB316B4180E}" srcOrd="2" destOrd="0" presId="urn:microsoft.com/office/officeart/2005/8/layout/lProcess1"/>
    <dgm:cxn modelId="{B6B758CB-96ED-4AA4-8FDB-6331A2ED0F4B}" type="presParOf" srcId="{0FCCB7FB-38E8-4997-9602-D4DF574D8CD8}" destId="{6A219CD7-019B-4BC9-9721-BFB3243F5544}" srcOrd="3" destOrd="0" presId="urn:microsoft.com/office/officeart/2005/8/layout/lProcess1"/>
    <dgm:cxn modelId="{1323AADF-4CEB-44B2-8E5D-53C614D96388}" type="presParOf" srcId="{0FCCB7FB-38E8-4997-9602-D4DF574D8CD8}" destId="{8712DA36-1968-4708-85FC-83255245AC66}" srcOrd="4" destOrd="0" presId="urn:microsoft.com/office/officeart/2005/8/layout/lProcess1"/>
    <dgm:cxn modelId="{F39D4F83-248D-4D27-8C43-9C44A9264552}" type="presParOf" srcId="{0FCCB7FB-38E8-4997-9602-D4DF574D8CD8}" destId="{679A4E34-A886-4461-9CE2-B48E63EFB9EF}" srcOrd="5" destOrd="0" presId="urn:microsoft.com/office/officeart/2005/8/layout/lProcess1"/>
    <dgm:cxn modelId="{5B623C9E-30CB-45FE-B3CC-67160D6FCED9}" type="presParOf" srcId="{0FCCB7FB-38E8-4997-9602-D4DF574D8CD8}" destId="{543BE31A-A4D6-4077-B012-AD26091C51C6}" srcOrd="6" destOrd="0" presId="urn:microsoft.com/office/officeart/2005/8/layout/lProcess1"/>
    <dgm:cxn modelId="{195A6D6F-4CA3-46E0-B41B-C83EA5CD61A0}" type="presParOf" srcId="{0FCCB7FB-38E8-4997-9602-D4DF574D8CD8}" destId="{E5253586-2E14-4EED-B0F6-8ACD6390DCD4}" srcOrd="7" destOrd="0" presId="urn:microsoft.com/office/officeart/2005/8/layout/lProcess1"/>
    <dgm:cxn modelId="{27D23F53-18B7-4614-920C-692CD6CF055F}" type="presParOf" srcId="{0FCCB7FB-38E8-4997-9602-D4DF574D8CD8}" destId="{6EB00A64-324E-4463-9E2E-B8C2007B3C03}" srcOrd="8" destOrd="0" presId="urn:microsoft.com/office/officeart/2005/8/layout/lProcess1"/>
    <dgm:cxn modelId="{D41E5C80-E55E-4274-A8DF-81E6524B0776}" type="presParOf" srcId="{0FCCB7FB-38E8-4997-9602-D4DF574D8CD8}" destId="{A8207A25-74FE-44D5-9388-1017BBD62204}" srcOrd="9" destOrd="0" presId="urn:microsoft.com/office/officeart/2005/8/layout/lProcess1"/>
    <dgm:cxn modelId="{469EDA96-5CA5-4D03-93E6-268FF12ACCC3}" type="presParOf" srcId="{0FCCB7FB-38E8-4997-9602-D4DF574D8CD8}" destId="{183862C7-B2E5-4BC5-A0E6-F32231D1D9CA}" srcOrd="10" destOrd="0" presId="urn:microsoft.com/office/officeart/2005/8/layout/lProcess1"/>
    <dgm:cxn modelId="{3CBCA927-486A-4913-A051-6239CADEC5B6}" type="presParOf" srcId="{0FCCB7FB-38E8-4997-9602-D4DF574D8CD8}" destId="{6C86F099-872E-4DE3-B94E-EF52FF886701}" srcOrd="11" destOrd="0" presId="urn:microsoft.com/office/officeart/2005/8/layout/lProcess1"/>
    <dgm:cxn modelId="{6D1C9378-482F-45D1-A529-30976250AA38}" type="presParOf" srcId="{0FCCB7FB-38E8-4997-9602-D4DF574D8CD8}" destId="{3453BE02-5FEC-4E93-8255-C9E0C88195B2}" srcOrd="12" destOrd="0" presId="urn:microsoft.com/office/officeart/2005/8/layout/l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B29B49-44C1-4F98-B22A-B7382EA55963}">
      <dsp:nvSpPr>
        <dsp:cNvPr id="0" name=""/>
        <dsp:cNvSpPr/>
      </dsp:nvSpPr>
      <dsp:spPr>
        <a:xfrm rot="5400000">
          <a:off x="-243391" y="245605"/>
          <a:ext cx="1622609" cy="1135826"/>
        </a:xfrm>
        <a:prstGeom prst="chevron">
          <a:avLst/>
        </a:prstGeom>
        <a:solidFill>
          <a:srgbClr val="00C782"/>
        </a:solidFill>
        <a:ln w="12700" cap="flat" cmpd="sng" algn="ctr">
          <a:solidFill>
            <a:srgbClr val="00C78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kern="1200" dirty="0">
              <a:latin typeface="Arial" panose="020B0604020202020204" pitchFamily="34" charset="0"/>
              <a:cs typeface="Arial" panose="020B0604020202020204" pitchFamily="34" charset="0"/>
            </a:rPr>
            <a:t>Education/</a:t>
          </a:r>
        </a:p>
        <a:p>
          <a:pPr marL="0" lvl="0" indent="0" algn="ctr" defTabSz="622300">
            <a:lnSpc>
              <a:spcPct val="90000"/>
            </a:lnSpc>
            <a:spcBef>
              <a:spcPct val="0"/>
            </a:spcBef>
            <a:spcAft>
              <a:spcPct val="35000"/>
            </a:spcAft>
            <a:buNone/>
          </a:pPr>
          <a:r>
            <a:rPr lang="en-IN" sz="1400" kern="1200" dirty="0">
              <a:latin typeface="Arial" panose="020B0604020202020204" pitchFamily="34" charset="0"/>
              <a:cs typeface="Arial" panose="020B0604020202020204" pitchFamily="34" charset="0"/>
            </a:rPr>
            <a:t>Skill </a:t>
          </a:r>
          <a:r>
            <a:rPr lang="en-IN" sz="1400" b="0" kern="1200" dirty="0">
              <a:latin typeface="Arial" panose="020B0604020202020204" pitchFamily="34" charset="0"/>
              <a:cs typeface="Arial" panose="020B0604020202020204" pitchFamily="34" charset="0"/>
            </a:rPr>
            <a:t>Building</a:t>
          </a:r>
        </a:p>
      </dsp:txBody>
      <dsp:txXfrm rot="-5400000">
        <a:off x="1" y="570126"/>
        <a:ext cx="1135826" cy="486783"/>
      </dsp:txXfrm>
    </dsp:sp>
    <dsp:sp modelId="{06D75147-1CEB-4C8E-8E3E-7BBF2833CD9C}">
      <dsp:nvSpPr>
        <dsp:cNvPr id="0" name=""/>
        <dsp:cNvSpPr/>
      </dsp:nvSpPr>
      <dsp:spPr>
        <a:xfrm rot="5400000">
          <a:off x="3573668" y="-2428508"/>
          <a:ext cx="1054695" cy="5930380"/>
        </a:xfrm>
        <a:prstGeom prst="round2SameRect">
          <a:avLst/>
        </a:prstGeom>
        <a:solidFill>
          <a:schemeClr val="lt1">
            <a:alpha val="90000"/>
            <a:hueOff val="0"/>
            <a:satOff val="0"/>
            <a:lumOff val="0"/>
            <a:alphaOff val="0"/>
          </a:schemeClr>
        </a:solidFill>
        <a:ln w="12700" cap="flat" cmpd="sng" algn="ctr">
          <a:solidFill>
            <a:srgbClr val="00C782"/>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lr>
              <a:srgbClr val="00C782"/>
            </a:buClr>
            <a:buChar char="•"/>
          </a:pPr>
          <a:r>
            <a:rPr lang="en-IN" sz="1200" kern="1200" dirty="0">
              <a:latin typeface="Arial" panose="020B0604020202020204" pitchFamily="34" charset="0"/>
              <a:cs typeface="Arial" panose="020B0604020202020204" pitchFamily="34" charset="0"/>
            </a:rPr>
            <a:t>Education is the only way out of poverty. At individual level, Education/Skills provide opportunities and builds empowerment.</a:t>
          </a:r>
        </a:p>
        <a:p>
          <a:pPr marL="114300" lvl="1" indent="-114300" algn="l" defTabSz="533400">
            <a:lnSpc>
              <a:spcPct val="90000"/>
            </a:lnSpc>
            <a:spcBef>
              <a:spcPct val="0"/>
            </a:spcBef>
            <a:spcAft>
              <a:spcPct val="15000"/>
            </a:spcAft>
            <a:buClr>
              <a:srgbClr val="00C782"/>
            </a:buClr>
            <a:buChar char="•"/>
          </a:pPr>
          <a:r>
            <a:rPr lang="en-IN" sz="1200" kern="1200" dirty="0">
              <a:latin typeface="Arial" panose="020B0604020202020204" pitchFamily="34" charset="0"/>
              <a:cs typeface="Arial" panose="020B0604020202020204" pitchFamily="34" charset="0"/>
            </a:rPr>
            <a:t>At national level, this could lead to an increase in Capital, thereby, pushing the economic growth.</a:t>
          </a:r>
        </a:p>
      </dsp:txBody>
      <dsp:txXfrm rot="-5400000">
        <a:off x="1135826" y="60820"/>
        <a:ext cx="5878894" cy="951723"/>
      </dsp:txXfrm>
    </dsp:sp>
    <dsp:sp modelId="{FE7DD6D9-BDD0-4886-8CC8-F80CBF4B178B}">
      <dsp:nvSpPr>
        <dsp:cNvPr id="0" name=""/>
        <dsp:cNvSpPr/>
      </dsp:nvSpPr>
      <dsp:spPr>
        <a:xfrm rot="5400000">
          <a:off x="-243391" y="1410576"/>
          <a:ext cx="1622609" cy="1135826"/>
        </a:xfrm>
        <a:prstGeom prst="chevron">
          <a:avLst/>
        </a:prstGeom>
        <a:solidFill>
          <a:srgbClr val="00C782"/>
        </a:solidFill>
        <a:ln w="12700" cap="flat" cmpd="sng" algn="ctr">
          <a:solidFill>
            <a:srgbClr val="00C78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kern="1200" dirty="0"/>
            <a:t>Opportunities</a:t>
          </a:r>
        </a:p>
      </dsp:txBody>
      <dsp:txXfrm rot="-5400000">
        <a:off x="1" y="1735097"/>
        <a:ext cx="1135826" cy="486783"/>
      </dsp:txXfrm>
    </dsp:sp>
    <dsp:sp modelId="{0AD201CE-95D9-44AF-A61B-7C97DF41DEEC}">
      <dsp:nvSpPr>
        <dsp:cNvPr id="0" name=""/>
        <dsp:cNvSpPr/>
      </dsp:nvSpPr>
      <dsp:spPr>
        <a:xfrm rot="5400000">
          <a:off x="3573668" y="-1286679"/>
          <a:ext cx="1054695" cy="5930380"/>
        </a:xfrm>
        <a:prstGeom prst="round2SameRect">
          <a:avLst/>
        </a:prstGeom>
        <a:solidFill>
          <a:schemeClr val="lt1">
            <a:alpha val="90000"/>
            <a:hueOff val="0"/>
            <a:satOff val="0"/>
            <a:lumOff val="0"/>
            <a:alphaOff val="0"/>
          </a:schemeClr>
        </a:solidFill>
        <a:ln w="12700" cap="flat" cmpd="sng" algn="ctr">
          <a:solidFill>
            <a:srgbClr val="00C782"/>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lr>
              <a:srgbClr val="00C782"/>
            </a:buClr>
            <a:buChar char="•"/>
          </a:pPr>
          <a:r>
            <a:rPr lang="en-US" sz="1200" b="0" i="0" kern="1200" dirty="0">
              <a:latin typeface="Arial" panose="020B0604020202020204" pitchFamily="34" charset="0"/>
              <a:cs typeface="Arial" panose="020B0604020202020204" pitchFamily="34" charset="0"/>
            </a:rPr>
            <a:t>The obvious solution to poverty is to make sure that everyone has a job that pays enough to support her family i.e. to provide opportunities for employment.</a:t>
          </a:r>
          <a:endParaRPr lang="en-IN" sz="1200" kern="1200" dirty="0">
            <a:latin typeface="Arial" panose="020B0604020202020204" pitchFamily="34" charset="0"/>
            <a:cs typeface="Arial" panose="020B0604020202020204" pitchFamily="34" charset="0"/>
          </a:endParaRPr>
        </a:p>
        <a:p>
          <a:pPr marL="114300" lvl="1" indent="-114300" algn="l" defTabSz="533400">
            <a:lnSpc>
              <a:spcPct val="90000"/>
            </a:lnSpc>
            <a:spcBef>
              <a:spcPct val="0"/>
            </a:spcBef>
            <a:spcAft>
              <a:spcPct val="15000"/>
            </a:spcAft>
            <a:buClr>
              <a:srgbClr val="00C782"/>
            </a:buClr>
            <a:buChar char="•"/>
          </a:pPr>
          <a:r>
            <a:rPr lang="en-US" sz="1200" b="0" i="0" kern="1200" dirty="0">
              <a:latin typeface="Arial" panose="020B0604020202020204" pitchFamily="34" charset="0"/>
              <a:cs typeface="Arial" panose="020B0604020202020204" pitchFamily="34" charset="0"/>
            </a:rPr>
            <a:t>The opportunities here might include actual employment, employment training or retraining (learning a trade or specific job-related skills), and career planning.</a:t>
          </a:r>
          <a:endParaRPr lang="en-IN" sz="1200" kern="1200" dirty="0">
            <a:latin typeface="Arial" panose="020B0604020202020204" pitchFamily="34" charset="0"/>
            <a:cs typeface="Arial" panose="020B0604020202020204" pitchFamily="34" charset="0"/>
          </a:endParaRPr>
        </a:p>
      </dsp:txBody>
      <dsp:txXfrm rot="-5400000">
        <a:off x="1135826" y="1202649"/>
        <a:ext cx="5878894" cy="951723"/>
      </dsp:txXfrm>
    </dsp:sp>
    <dsp:sp modelId="{9D59F148-2FE3-46C7-A998-1E7EEDACB1E9}">
      <dsp:nvSpPr>
        <dsp:cNvPr id="0" name=""/>
        <dsp:cNvSpPr/>
      </dsp:nvSpPr>
      <dsp:spPr>
        <a:xfrm rot="5400000">
          <a:off x="-234282" y="2538211"/>
          <a:ext cx="1622609" cy="1135826"/>
        </a:xfrm>
        <a:prstGeom prst="chevron">
          <a:avLst/>
        </a:prstGeom>
        <a:solidFill>
          <a:srgbClr val="00C782"/>
        </a:solidFill>
        <a:ln w="12700" cap="flat" cmpd="sng" algn="ctr">
          <a:solidFill>
            <a:srgbClr val="00C78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kern="1200" dirty="0"/>
            <a:t>Profitability</a:t>
          </a:r>
        </a:p>
      </dsp:txBody>
      <dsp:txXfrm rot="-5400000">
        <a:off x="9110" y="2862732"/>
        <a:ext cx="1135826" cy="486783"/>
      </dsp:txXfrm>
    </dsp:sp>
    <dsp:sp modelId="{9CA2665E-9F11-4115-895A-74DA7223BCAA}">
      <dsp:nvSpPr>
        <dsp:cNvPr id="0" name=""/>
        <dsp:cNvSpPr/>
      </dsp:nvSpPr>
      <dsp:spPr>
        <a:xfrm rot="5400000">
          <a:off x="3573668" y="-143025"/>
          <a:ext cx="1054695" cy="5930380"/>
        </a:xfrm>
        <a:prstGeom prst="round2SameRect">
          <a:avLst/>
        </a:prstGeom>
        <a:solidFill>
          <a:schemeClr val="lt1">
            <a:alpha val="90000"/>
            <a:hueOff val="0"/>
            <a:satOff val="0"/>
            <a:lumOff val="0"/>
            <a:alphaOff val="0"/>
          </a:schemeClr>
        </a:solidFill>
        <a:ln w="12700" cap="flat" cmpd="sng" algn="ctr">
          <a:solidFill>
            <a:srgbClr val="00C782"/>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lr>
              <a:srgbClr val="00C782"/>
            </a:buClr>
            <a:buChar char="•"/>
          </a:pPr>
          <a:r>
            <a:rPr lang="en-US" sz="1200" b="0" i="0" kern="1200" dirty="0">
              <a:latin typeface="Arial" panose="020B0604020202020204" pitchFamily="34" charset="0"/>
              <a:cs typeface="Arial" panose="020B0604020202020204" pitchFamily="34" charset="0"/>
            </a:rPr>
            <a:t>With a solid business plan, hard work and determination, any strong business idea may become successful and profitable.</a:t>
          </a:r>
          <a:endParaRPr lang="en-IN" sz="1200" kern="1200" dirty="0">
            <a:latin typeface="Arial" panose="020B0604020202020204" pitchFamily="34" charset="0"/>
            <a:cs typeface="Arial" panose="020B0604020202020204" pitchFamily="34" charset="0"/>
          </a:endParaRPr>
        </a:p>
        <a:p>
          <a:pPr marL="114300" lvl="1" indent="-114300" algn="l" defTabSz="533400">
            <a:lnSpc>
              <a:spcPct val="90000"/>
            </a:lnSpc>
            <a:spcBef>
              <a:spcPct val="0"/>
            </a:spcBef>
            <a:spcAft>
              <a:spcPct val="15000"/>
            </a:spcAft>
            <a:buClr>
              <a:srgbClr val="00C782"/>
            </a:buClr>
            <a:buChar char="•"/>
          </a:pPr>
          <a:r>
            <a:rPr lang="en-US" sz="1200" b="0" i="0" kern="1200" dirty="0">
              <a:latin typeface="Arial" panose="020B0604020202020204" pitchFamily="34" charset="0"/>
              <a:cs typeface="Arial" panose="020B0604020202020204" pitchFamily="34" charset="0"/>
            </a:rPr>
            <a:t>A healthy profit margin for a small business tends to range anywhere between </a:t>
          </a:r>
          <a:r>
            <a:rPr lang="en-US" sz="1200" b="1" i="0" kern="1200" dirty="0">
              <a:latin typeface="Arial" panose="020B0604020202020204" pitchFamily="34" charset="0"/>
              <a:cs typeface="Arial" panose="020B0604020202020204" pitchFamily="34" charset="0"/>
            </a:rPr>
            <a:t>7% to 10%</a:t>
          </a:r>
          <a:endParaRPr lang="en-IN" sz="1200" kern="1200" dirty="0">
            <a:latin typeface="Arial" panose="020B0604020202020204" pitchFamily="34" charset="0"/>
            <a:cs typeface="Arial" panose="020B0604020202020204" pitchFamily="34" charset="0"/>
          </a:endParaRPr>
        </a:p>
      </dsp:txBody>
      <dsp:txXfrm rot="-5400000">
        <a:off x="1135826" y="2346303"/>
        <a:ext cx="5878894" cy="9517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78BD7C-A376-4F00-B62B-24841B761BA5}">
      <dsp:nvSpPr>
        <dsp:cNvPr id="0" name=""/>
        <dsp:cNvSpPr/>
      </dsp:nvSpPr>
      <dsp:spPr>
        <a:xfrm>
          <a:off x="2955478" y="2376"/>
          <a:ext cx="720000" cy="1142809"/>
        </a:xfrm>
        <a:prstGeom prst="rect">
          <a:avLst/>
        </a:prstGeom>
        <a:solidFill>
          <a:srgbClr val="00C782"/>
        </a:solidFill>
        <a:ln w="12700" cap="flat" cmpd="sng" algn="ctr">
          <a:solidFill>
            <a:srgbClr val="00C78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666750">
            <a:lnSpc>
              <a:spcPct val="90000"/>
            </a:lnSpc>
            <a:spcBef>
              <a:spcPct val="0"/>
            </a:spcBef>
            <a:spcAft>
              <a:spcPct val="35000"/>
            </a:spcAft>
            <a:buNone/>
          </a:pPr>
          <a:r>
            <a:rPr lang="en-IN" sz="1500" kern="1200" dirty="0">
              <a:solidFill>
                <a:schemeClr val="tx1"/>
              </a:solidFill>
              <a:latin typeface="Arial" panose="020B0604020202020204" pitchFamily="34" charset="0"/>
              <a:cs typeface="Arial" panose="020B0604020202020204" pitchFamily="34" charset="0"/>
            </a:rPr>
            <a:t>STEP</a:t>
          </a:r>
        </a:p>
        <a:p>
          <a:pPr marL="0" lvl="0" indent="0" algn="ctr" defTabSz="666750">
            <a:lnSpc>
              <a:spcPct val="90000"/>
            </a:lnSpc>
            <a:spcBef>
              <a:spcPct val="0"/>
            </a:spcBef>
            <a:spcAft>
              <a:spcPct val="35000"/>
            </a:spcAft>
            <a:buNone/>
          </a:pPr>
          <a:r>
            <a:rPr lang="en-IN" sz="1500" kern="1200" dirty="0">
              <a:solidFill>
                <a:schemeClr val="tx1"/>
              </a:solidFill>
              <a:latin typeface="Arial" panose="020B0604020202020204" pitchFamily="34" charset="0"/>
              <a:cs typeface="Arial" panose="020B0604020202020204" pitchFamily="34" charset="0"/>
            </a:rPr>
            <a:t>1</a:t>
          </a:r>
        </a:p>
      </dsp:txBody>
      <dsp:txXfrm>
        <a:off x="2955478" y="2376"/>
        <a:ext cx="720000" cy="1142809"/>
      </dsp:txXfrm>
    </dsp:sp>
    <dsp:sp modelId="{1B32F2C0-68DB-40E1-ACE9-3B294B2F26FF}">
      <dsp:nvSpPr>
        <dsp:cNvPr id="0" name=""/>
        <dsp:cNvSpPr/>
      </dsp:nvSpPr>
      <dsp:spPr>
        <a:xfrm>
          <a:off x="2955478" y="1202325"/>
          <a:ext cx="720000" cy="1142809"/>
        </a:xfrm>
        <a:prstGeom prst="rect">
          <a:avLst/>
        </a:prstGeom>
        <a:solidFill>
          <a:srgbClr val="00E291"/>
        </a:solidFill>
        <a:ln w="12700" cap="flat" cmpd="sng" algn="ctr">
          <a:solidFill>
            <a:srgbClr val="00C78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666750">
            <a:lnSpc>
              <a:spcPct val="90000"/>
            </a:lnSpc>
            <a:spcBef>
              <a:spcPct val="0"/>
            </a:spcBef>
            <a:spcAft>
              <a:spcPct val="35000"/>
            </a:spcAft>
            <a:buNone/>
          </a:pPr>
          <a:r>
            <a:rPr lang="en-IN" sz="1500" kern="1200" dirty="0">
              <a:solidFill>
                <a:schemeClr val="tx1"/>
              </a:solidFill>
              <a:latin typeface="Arial" panose="020B0604020202020204" pitchFamily="34" charset="0"/>
              <a:cs typeface="Arial" panose="020B0604020202020204" pitchFamily="34" charset="0"/>
            </a:rPr>
            <a:t>STEP</a:t>
          </a:r>
        </a:p>
        <a:p>
          <a:pPr marL="0" lvl="0" indent="0" algn="ctr" defTabSz="666750">
            <a:lnSpc>
              <a:spcPct val="90000"/>
            </a:lnSpc>
            <a:spcBef>
              <a:spcPct val="0"/>
            </a:spcBef>
            <a:spcAft>
              <a:spcPct val="35000"/>
            </a:spcAft>
            <a:buNone/>
          </a:pPr>
          <a:r>
            <a:rPr lang="en-IN" sz="1500" kern="1200" dirty="0">
              <a:solidFill>
                <a:schemeClr val="tx1"/>
              </a:solidFill>
              <a:latin typeface="Arial" panose="020B0604020202020204" pitchFamily="34" charset="0"/>
              <a:cs typeface="Arial" panose="020B0604020202020204" pitchFamily="34" charset="0"/>
            </a:rPr>
            <a:t>2</a:t>
          </a:r>
        </a:p>
      </dsp:txBody>
      <dsp:txXfrm>
        <a:off x="2955478" y="1202325"/>
        <a:ext cx="720000" cy="1142809"/>
      </dsp:txXfrm>
    </dsp:sp>
    <dsp:sp modelId="{6DAFAE44-A03F-45A1-843B-B395E9EF57DD}">
      <dsp:nvSpPr>
        <dsp:cNvPr id="0" name=""/>
        <dsp:cNvSpPr/>
      </dsp:nvSpPr>
      <dsp:spPr>
        <a:xfrm>
          <a:off x="2955478" y="2402275"/>
          <a:ext cx="720000" cy="1142809"/>
        </a:xfrm>
        <a:prstGeom prst="rect">
          <a:avLst/>
        </a:prstGeom>
        <a:solidFill>
          <a:srgbClr val="00FAA1"/>
        </a:solidFill>
        <a:ln w="12700" cap="flat" cmpd="sng" algn="ctr">
          <a:solidFill>
            <a:srgbClr val="00C78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666750">
            <a:lnSpc>
              <a:spcPct val="90000"/>
            </a:lnSpc>
            <a:spcBef>
              <a:spcPct val="0"/>
            </a:spcBef>
            <a:spcAft>
              <a:spcPct val="35000"/>
            </a:spcAft>
            <a:buNone/>
          </a:pPr>
          <a:r>
            <a:rPr lang="en-IN" sz="1500" kern="1200" dirty="0">
              <a:solidFill>
                <a:schemeClr val="tx1"/>
              </a:solidFill>
              <a:latin typeface="Arial" panose="020B0604020202020204" pitchFamily="34" charset="0"/>
              <a:cs typeface="Arial" panose="020B0604020202020204" pitchFamily="34" charset="0"/>
            </a:rPr>
            <a:t>STEP</a:t>
          </a:r>
        </a:p>
        <a:p>
          <a:pPr marL="0" lvl="0" indent="0" algn="ctr" defTabSz="666750">
            <a:lnSpc>
              <a:spcPct val="90000"/>
            </a:lnSpc>
            <a:spcBef>
              <a:spcPct val="0"/>
            </a:spcBef>
            <a:spcAft>
              <a:spcPct val="35000"/>
            </a:spcAft>
            <a:buNone/>
          </a:pPr>
          <a:r>
            <a:rPr lang="en-IN" sz="1500" kern="1200" dirty="0">
              <a:solidFill>
                <a:schemeClr val="tx1"/>
              </a:solidFill>
              <a:latin typeface="Arial" panose="020B0604020202020204" pitchFamily="34" charset="0"/>
              <a:cs typeface="Arial" panose="020B0604020202020204" pitchFamily="34" charset="0"/>
            </a:rPr>
            <a:t>3</a:t>
          </a:r>
        </a:p>
      </dsp:txBody>
      <dsp:txXfrm>
        <a:off x="2955478" y="2402275"/>
        <a:ext cx="720000" cy="1142809"/>
      </dsp:txXfrm>
    </dsp:sp>
    <dsp:sp modelId="{FFEE8ACB-5F4B-4FA7-A1C7-57D9C1EF6A86}">
      <dsp:nvSpPr>
        <dsp:cNvPr id="0" name=""/>
        <dsp:cNvSpPr/>
      </dsp:nvSpPr>
      <dsp:spPr>
        <a:xfrm>
          <a:off x="2955478" y="3602224"/>
          <a:ext cx="720000" cy="1142809"/>
        </a:xfrm>
        <a:prstGeom prst="rect">
          <a:avLst/>
        </a:prstGeom>
        <a:solidFill>
          <a:srgbClr val="4BFFBF"/>
        </a:solidFill>
        <a:ln w="12700" cap="flat" cmpd="sng" algn="ctr">
          <a:solidFill>
            <a:srgbClr val="00C78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666750">
            <a:lnSpc>
              <a:spcPct val="90000"/>
            </a:lnSpc>
            <a:spcBef>
              <a:spcPct val="0"/>
            </a:spcBef>
            <a:spcAft>
              <a:spcPct val="35000"/>
            </a:spcAft>
            <a:buNone/>
          </a:pPr>
          <a:r>
            <a:rPr lang="en-IN" sz="1500" kern="1200" dirty="0">
              <a:solidFill>
                <a:schemeClr val="tx1"/>
              </a:solidFill>
              <a:latin typeface="Arial" panose="020B0604020202020204" pitchFamily="34" charset="0"/>
              <a:cs typeface="Arial" panose="020B0604020202020204" pitchFamily="34" charset="0"/>
            </a:rPr>
            <a:t>STEP</a:t>
          </a:r>
        </a:p>
        <a:p>
          <a:pPr marL="0" lvl="0" indent="0" algn="ctr" defTabSz="666750">
            <a:lnSpc>
              <a:spcPct val="90000"/>
            </a:lnSpc>
            <a:spcBef>
              <a:spcPct val="0"/>
            </a:spcBef>
            <a:spcAft>
              <a:spcPct val="35000"/>
            </a:spcAft>
            <a:buNone/>
          </a:pPr>
          <a:r>
            <a:rPr lang="en-IN" sz="1500" kern="1200" dirty="0">
              <a:solidFill>
                <a:schemeClr val="tx1"/>
              </a:solidFill>
              <a:latin typeface="Arial" panose="020B0604020202020204" pitchFamily="34" charset="0"/>
              <a:cs typeface="Arial" panose="020B0604020202020204" pitchFamily="34" charset="0"/>
            </a:rPr>
            <a:t>4</a:t>
          </a:r>
        </a:p>
      </dsp:txBody>
      <dsp:txXfrm>
        <a:off x="2955478" y="3602224"/>
        <a:ext cx="720000" cy="11428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84F873-879C-451E-B575-0ED61ACB14F4}">
      <dsp:nvSpPr>
        <dsp:cNvPr id="0" name=""/>
        <dsp:cNvSpPr/>
      </dsp:nvSpPr>
      <dsp:spPr>
        <a:xfrm>
          <a:off x="4328123" y="2924631"/>
          <a:ext cx="2124658" cy="1376296"/>
        </a:xfrm>
        <a:prstGeom prst="roundRect">
          <a:avLst>
            <a:gd name="adj" fmla="val 10000"/>
          </a:avLst>
        </a:prstGeom>
        <a:solidFill>
          <a:schemeClr val="lt1">
            <a:alpha val="90000"/>
            <a:hueOff val="0"/>
            <a:satOff val="0"/>
            <a:lumOff val="0"/>
            <a:alphaOff val="0"/>
          </a:schemeClr>
        </a:solidFill>
        <a:ln w="12700" cap="flat" cmpd="sng" algn="ctr">
          <a:solidFill>
            <a:srgbClr val="00C782"/>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57150" lvl="1" indent="-57150" algn="l" defTabSz="444500">
            <a:lnSpc>
              <a:spcPct val="90000"/>
            </a:lnSpc>
            <a:spcBef>
              <a:spcPct val="0"/>
            </a:spcBef>
            <a:spcAft>
              <a:spcPct val="15000"/>
            </a:spcAft>
            <a:buChar char="•"/>
          </a:pPr>
          <a:endParaRPr lang="en-IN" sz="1000" kern="1200" dirty="0">
            <a:latin typeface="Arial" panose="020B0604020202020204" pitchFamily="34" charset="0"/>
            <a:cs typeface="Arial" panose="020B0604020202020204" pitchFamily="34" charset="0"/>
          </a:endParaRPr>
        </a:p>
        <a:p>
          <a:pPr marL="57150" lvl="1" indent="-57150" algn="l" defTabSz="444500">
            <a:lnSpc>
              <a:spcPct val="90000"/>
            </a:lnSpc>
            <a:spcBef>
              <a:spcPct val="0"/>
            </a:spcBef>
            <a:spcAft>
              <a:spcPct val="15000"/>
            </a:spcAft>
            <a:buChar char="•"/>
          </a:pPr>
          <a:r>
            <a:rPr lang="en-IN" sz="1000" b="0" i="0" kern="1200" dirty="0">
              <a:latin typeface="Arial" panose="020B0604020202020204" pitchFamily="34" charset="0"/>
              <a:cs typeface="Arial" panose="020B0604020202020204" pitchFamily="34" charset="0"/>
            </a:rPr>
            <a:t>Economic literacy</a:t>
          </a:r>
          <a:endParaRPr lang="en-IN" sz="1000" i="0" kern="1200" dirty="0">
            <a:latin typeface="Arial" panose="020B0604020202020204" pitchFamily="34" charset="0"/>
            <a:cs typeface="Arial" panose="020B0604020202020204" pitchFamily="34" charset="0"/>
          </a:endParaRPr>
        </a:p>
        <a:p>
          <a:pPr marL="57150" lvl="1" indent="-57150" algn="l" defTabSz="444500">
            <a:lnSpc>
              <a:spcPct val="90000"/>
            </a:lnSpc>
            <a:spcBef>
              <a:spcPct val="0"/>
            </a:spcBef>
            <a:spcAft>
              <a:spcPct val="15000"/>
            </a:spcAft>
            <a:buFont typeface="Arial" panose="020B0604020202020204" pitchFamily="34" charset="0"/>
            <a:buChar char="•"/>
          </a:pPr>
          <a:r>
            <a:rPr lang="en-US" sz="1000" b="0" i="0" kern="1200" dirty="0">
              <a:latin typeface="Arial" panose="020B0604020202020204" pitchFamily="34" charset="0"/>
              <a:cs typeface="Arial" panose="020B0604020202020204" pitchFamily="34" charset="0"/>
            </a:rPr>
            <a:t>Parenting and other family obligations</a:t>
          </a:r>
        </a:p>
        <a:p>
          <a:pPr marL="57150" lvl="1" indent="-57150" algn="l" defTabSz="444500">
            <a:lnSpc>
              <a:spcPct val="90000"/>
            </a:lnSpc>
            <a:spcBef>
              <a:spcPct val="0"/>
            </a:spcBef>
            <a:spcAft>
              <a:spcPct val="15000"/>
            </a:spcAft>
            <a:buFont typeface="Arial" panose="020B0604020202020204" pitchFamily="34" charset="0"/>
            <a:buChar char="•"/>
          </a:pPr>
          <a:r>
            <a:rPr lang="en-US" sz="1000" b="0" i="0" kern="1200" dirty="0">
              <a:latin typeface="Arial" panose="020B0604020202020204" pitchFamily="34" charset="0"/>
              <a:cs typeface="Arial" panose="020B0604020202020204" pitchFamily="34" charset="0"/>
            </a:rPr>
            <a:t>Health information and healthy practices</a:t>
          </a:r>
        </a:p>
      </dsp:txBody>
      <dsp:txXfrm>
        <a:off x="4995754" y="3298938"/>
        <a:ext cx="1426794" cy="971756"/>
      </dsp:txXfrm>
    </dsp:sp>
    <dsp:sp modelId="{9844F862-E9D0-4228-B7AE-75A135C67118}">
      <dsp:nvSpPr>
        <dsp:cNvPr id="0" name=""/>
        <dsp:cNvSpPr/>
      </dsp:nvSpPr>
      <dsp:spPr>
        <a:xfrm>
          <a:off x="861575" y="2924631"/>
          <a:ext cx="2124658" cy="1376296"/>
        </a:xfrm>
        <a:prstGeom prst="roundRect">
          <a:avLst>
            <a:gd name="adj" fmla="val 10000"/>
          </a:avLst>
        </a:prstGeom>
        <a:solidFill>
          <a:schemeClr val="lt1">
            <a:alpha val="90000"/>
            <a:hueOff val="0"/>
            <a:satOff val="0"/>
            <a:lumOff val="0"/>
            <a:alphaOff val="0"/>
          </a:schemeClr>
        </a:solidFill>
        <a:ln w="12700" cap="flat" cmpd="sng" algn="ctr">
          <a:solidFill>
            <a:srgbClr val="00C782"/>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t" anchorCtr="0">
          <a:noAutofit/>
        </a:bodyPr>
        <a:lstStyle/>
        <a:p>
          <a:pPr marL="57150" lvl="1" indent="-57150" algn="l" defTabSz="444500">
            <a:lnSpc>
              <a:spcPct val="90000"/>
            </a:lnSpc>
            <a:spcBef>
              <a:spcPct val="0"/>
            </a:spcBef>
            <a:spcAft>
              <a:spcPct val="15000"/>
            </a:spcAft>
            <a:buChar char="•"/>
          </a:pPr>
          <a:endParaRPr lang="en-IN" sz="1000" kern="1200" dirty="0">
            <a:latin typeface="Arial" panose="020B0604020202020204" pitchFamily="34" charset="0"/>
            <a:cs typeface="Arial" panose="020B0604020202020204" pitchFamily="34" charset="0"/>
          </a:endParaRPr>
        </a:p>
        <a:p>
          <a:pPr marL="57150" lvl="1" indent="-57150" algn="l" defTabSz="444500">
            <a:lnSpc>
              <a:spcPct val="90000"/>
            </a:lnSpc>
            <a:spcBef>
              <a:spcPct val="0"/>
            </a:spcBef>
            <a:spcAft>
              <a:spcPct val="15000"/>
            </a:spcAft>
            <a:buChar char="•"/>
          </a:pPr>
          <a:r>
            <a:rPr lang="en-IN" sz="1000" b="0" i="0" kern="1200" dirty="0">
              <a:latin typeface="Arial" panose="020B0604020202020204" pitchFamily="34" charset="0"/>
              <a:cs typeface="Arial" panose="020B0604020202020204" pitchFamily="34" charset="0"/>
            </a:rPr>
            <a:t>Affordable housing</a:t>
          </a:r>
          <a:endParaRPr lang="en-IN" sz="1000" kern="1200" dirty="0">
            <a:latin typeface="Arial" panose="020B0604020202020204" pitchFamily="34" charset="0"/>
            <a:cs typeface="Arial" panose="020B0604020202020204" pitchFamily="34" charset="0"/>
          </a:endParaRPr>
        </a:p>
        <a:p>
          <a:pPr marL="57150" lvl="1" indent="-57150" algn="l" defTabSz="444500">
            <a:lnSpc>
              <a:spcPct val="90000"/>
            </a:lnSpc>
            <a:spcBef>
              <a:spcPct val="0"/>
            </a:spcBef>
            <a:spcAft>
              <a:spcPct val="15000"/>
            </a:spcAft>
            <a:buFont typeface="Arial" panose="020B0604020202020204" pitchFamily="34" charset="0"/>
            <a:buChar char="•"/>
          </a:pPr>
          <a:r>
            <a:rPr lang="en-IN" sz="1000" b="0" i="0" kern="1200" dirty="0">
              <a:latin typeface="Arial" panose="020B0604020202020204" pitchFamily="34" charset="0"/>
              <a:cs typeface="Arial" panose="020B0604020202020204" pitchFamily="34" charset="0"/>
            </a:rPr>
            <a:t>Providing capital</a:t>
          </a:r>
        </a:p>
        <a:p>
          <a:pPr marL="57150" lvl="1" indent="-57150" algn="l" defTabSz="444500">
            <a:lnSpc>
              <a:spcPct val="90000"/>
            </a:lnSpc>
            <a:spcBef>
              <a:spcPct val="0"/>
            </a:spcBef>
            <a:spcAft>
              <a:spcPct val="15000"/>
            </a:spcAft>
            <a:buFont typeface="Arial" panose="020B0604020202020204" pitchFamily="34" charset="0"/>
            <a:buChar char="•"/>
          </a:pPr>
          <a:r>
            <a:rPr lang="en-IN" sz="1000" b="0" i="0" kern="1200" dirty="0">
              <a:latin typeface="Arial" panose="020B0604020202020204" pitchFamily="34" charset="0"/>
              <a:cs typeface="Arial" panose="020B0604020202020204" pitchFamily="34" charset="0"/>
            </a:rPr>
            <a:t>Preference for low-income applicants</a:t>
          </a:r>
        </a:p>
      </dsp:txBody>
      <dsp:txXfrm>
        <a:off x="891808" y="3298938"/>
        <a:ext cx="1426794" cy="971756"/>
      </dsp:txXfrm>
    </dsp:sp>
    <dsp:sp modelId="{0BC9BDA7-CB36-47F1-8758-2B80B0078954}">
      <dsp:nvSpPr>
        <dsp:cNvPr id="0" name=""/>
        <dsp:cNvSpPr/>
      </dsp:nvSpPr>
      <dsp:spPr>
        <a:xfrm>
          <a:off x="4328123" y="0"/>
          <a:ext cx="2124658" cy="1376296"/>
        </a:xfrm>
        <a:prstGeom prst="roundRect">
          <a:avLst>
            <a:gd name="adj" fmla="val 10000"/>
          </a:avLst>
        </a:prstGeom>
        <a:solidFill>
          <a:schemeClr val="lt1">
            <a:alpha val="90000"/>
            <a:hueOff val="0"/>
            <a:satOff val="0"/>
            <a:lumOff val="0"/>
            <a:alphaOff val="0"/>
          </a:schemeClr>
        </a:solidFill>
        <a:ln w="12700" cap="flat" cmpd="sng" algn="ctr">
          <a:solidFill>
            <a:srgbClr val="00C782"/>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t" anchorCtr="0">
          <a:noAutofit/>
        </a:bodyPr>
        <a:lstStyle/>
        <a:p>
          <a:pPr marL="57150" lvl="1" indent="-57150" algn="l" defTabSz="444500">
            <a:lnSpc>
              <a:spcPct val="90000"/>
            </a:lnSpc>
            <a:spcBef>
              <a:spcPct val="0"/>
            </a:spcBef>
            <a:spcAft>
              <a:spcPct val="15000"/>
            </a:spcAft>
            <a:buFont typeface="Arial" panose="020B0604020202020204" pitchFamily="34" charset="0"/>
            <a:buChar char="•"/>
          </a:pPr>
          <a:r>
            <a:rPr lang="en-IN" sz="1000" b="0" i="0" kern="1200" dirty="0">
              <a:latin typeface="Arial" panose="020B0604020202020204" pitchFamily="34" charset="0"/>
              <a:cs typeface="Arial" panose="020B0604020202020204" pitchFamily="34" charset="0"/>
            </a:rPr>
            <a:t>Basic education and ESOL</a:t>
          </a:r>
          <a:endParaRPr lang="en-IN" sz="1000" i="0" kern="1200" dirty="0">
            <a:latin typeface="Arial" panose="020B0604020202020204" pitchFamily="34" charset="0"/>
            <a:cs typeface="Arial" panose="020B0604020202020204" pitchFamily="34" charset="0"/>
          </a:endParaRPr>
        </a:p>
        <a:p>
          <a:pPr marL="57150" lvl="1" indent="-57150" algn="l" defTabSz="444500">
            <a:lnSpc>
              <a:spcPct val="90000"/>
            </a:lnSpc>
            <a:spcBef>
              <a:spcPct val="0"/>
            </a:spcBef>
            <a:spcAft>
              <a:spcPct val="15000"/>
            </a:spcAft>
            <a:buFont typeface="Arial" panose="020B0604020202020204" pitchFamily="34" charset="0"/>
            <a:buChar char="•"/>
          </a:pPr>
          <a:r>
            <a:rPr lang="en-IN" sz="1000" b="0" i="0" kern="1200">
              <a:latin typeface="Arial" panose="020B0604020202020204" pitchFamily="34" charset="0"/>
              <a:cs typeface="Arial" panose="020B0604020202020204" pitchFamily="34" charset="0"/>
            </a:rPr>
            <a:t>Post-secondary education</a:t>
          </a:r>
        </a:p>
        <a:p>
          <a:pPr marL="57150" lvl="1" indent="-57150" algn="l" defTabSz="444500">
            <a:lnSpc>
              <a:spcPct val="90000"/>
            </a:lnSpc>
            <a:spcBef>
              <a:spcPct val="0"/>
            </a:spcBef>
            <a:spcAft>
              <a:spcPct val="15000"/>
            </a:spcAft>
            <a:buFont typeface="Arial" panose="020B0604020202020204" pitchFamily="34" charset="0"/>
            <a:buChar char="•"/>
          </a:pPr>
          <a:r>
            <a:rPr lang="en-US" sz="1000" b="0" i="0" kern="1200" dirty="0">
              <a:latin typeface="Arial" panose="020B0604020202020204" pitchFamily="34" charset="0"/>
              <a:cs typeface="Arial" panose="020B0604020202020204" pitchFamily="34" charset="0"/>
            </a:rPr>
            <a:t>Education for the             children of poverty</a:t>
          </a:r>
        </a:p>
      </dsp:txBody>
      <dsp:txXfrm>
        <a:off x="4995754" y="30233"/>
        <a:ext cx="1426794" cy="971756"/>
      </dsp:txXfrm>
    </dsp:sp>
    <dsp:sp modelId="{C16CBECE-D4C8-4141-9FA2-584C45177A8F}">
      <dsp:nvSpPr>
        <dsp:cNvPr id="0" name=""/>
        <dsp:cNvSpPr/>
      </dsp:nvSpPr>
      <dsp:spPr>
        <a:xfrm>
          <a:off x="861575" y="0"/>
          <a:ext cx="2124658" cy="1376296"/>
        </a:xfrm>
        <a:prstGeom prst="roundRect">
          <a:avLst>
            <a:gd name="adj" fmla="val 10000"/>
          </a:avLst>
        </a:prstGeom>
        <a:solidFill>
          <a:schemeClr val="lt1">
            <a:alpha val="90000"/>
            <a:hueOff val="0"/>
            <a:satOff val="0"/>
            <a:lumOff val="0"/>
            <a:alphaOff val="0"/>
          </a:schemeClr>
        </a:solidFill>
        <a:ln w="12700" cap="flat" cmpd="sng" algn="ctr">
          <a:solidFill>
            <a:srgbClr val="00C782"/>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t" anchorCtr="0">
          <a:noAutofit/>
        </a:bodyPr>
        <a:lstStyle/>
        <a:p>
          <a:pPr marL="57150" lvl="1" indent="-57150" algn="l" defTabSz="444500">
            <a:lnSpc>
              <a:spcPct val="90000"/>
            </a:lnSpc>
            <a:spcBef>
              <a:spcPct val="0"/>
            </a:spcBef>
            <a:spcAft>
              <a:spcPct val="15000"/>
            </a:spcAft>
            <a:buFont typeface="Arial" panose="020B0604020202020204" pitchFamily="34" charset="0"/>
            <a:buChar char="•"/>
          </a:pPr>
          <a:r>
            <a:rPr lang="en-IN" sz="1000" b="0" i="0" kern="1200" dirty="0">
              <a:latin typeface="Arial" panose="020B0604020202020204" pitchFamily="34" charset="0"/>
              <a:cs typeface="Arial" panose="020B0604020202020204" pitchFamily="34" charset="0"/>
            </a:rPr>
            <a:t>Pre-employment skills training</a:t>
          </a:r>
          <a:endParaRPr lang="en-IN" sz="1000" i="0" kern="1200" dirty="0">
            <a:latin typeface="Arial" panose="020B0604020202020204" pitchFamily="34" charset="0"/>
            <a:cs typeface="Arial" panose="020B0604020202020204" pitchFamily="34" charset="0"/>
          </a:endParaRPr>
        </a:p>
        <a:p>
          <a:pPr marL="57150" lvl="1" indent="-57150" algn="l" defTabSz="444500">
            <a:lnSpc>
              <a:spcPct val="90000"/>
            </a:lnSpc>
            <a:spcBef>
              <a:spcPct val="0"/>
            </a:spcBef>
            <a:spcAft>
              <a:spcPct val="15000"/>
            </a:spcAft>
            <a:buFont typeface="Arial" panose="020B0604020202020204" pitchFamily="34" charset="0"/>
            <a:buChar char="•"/>
          </a:pPr>
          <a:r>
            <a:rPr lang="en-IN" sz="1000" b="0" i="0" kern="1200">
              <a:latin typeface="Arial" panose="020B0604020202020204" pitchFamily="34" charset="0"/>
              <a:cs typeface="Arial" panose="020B0604020202020204" pitchFamily="34" charset="0"/>
            </a:rPr>
            <a:t>Career counseling</a:t>
          </a:r>
        </a:p>
        <a:p>
          <a:pPr marL="57150" lvl="1" indent="-57150" algn="l" defTabSz="444500">
            <a:lnSpc>
              <a:spcPct val="90000"/>
            </a:lnSpc>
            <a:spcBef>
              <a:spcPct val="0"/>
            </a:spcBef>
            <a:spcAft>
              <a:spcPct val="15000"/>
            </a:spcAft>
            <a:buFont typeface="Arial" panose="020B0604020202020204" pitchFamily="34" charset="0"/>
            <a:buChar char="•"/>
          </a:pPr>
          <a:r>
            <a:rPr lang="en-IN" sz="1000" b="0" i="0" kern="1200" dirty="0">
              <a:latin typeface="Arial" panose="020B0604020202020204" pitchFamily="34" charset="0"/>
              <a:cs typeface="Arial" panose="020B0604020202020204" pitchFamily="34" charset="0"/>
            </a:rPr>
            <a:t>Employment training</a:t>
          </a:r>
        </a:p>
        <a:p>
          <a:pPr marL="57150" lvl="1" indent="-57150" algn="l" defTabSz="444500">
            <a:lnSpc>
              <a:spcPct val="90000"/>
            </a:lnSpc>
            <a:spcBef>
              <a:spcPct val="0"/>
            </a:spcBef>
            <a:spcAft>
              <a:spcPct val="15000"/>
            </a:spcAft>
            <a:buFont typeface="Arial" panose="020B0604020202020204" pitchFamily="34" charset="0"/>
            <a:buChar char="•"/>
          </a:pPr>
          <a:r>
            <a:rPr lang="en-IN" sz="1000" b="0" i="0" kern="1200">
              <a:latin typeface="Arial" panose="020B0604020202020204" pitchFamily="34" charset="0"/>
              <a:cs typeface="Arial" panose="020B0604020202020204" pitchFamily="34" charset="0"/>
            </a:rPr>
            <a:t>Actual employment</a:t>
          </a:r>
        </a:p>
        <a:p>
          <a:pPr marL="57150" lvl="1" indent="-57150" algn="l" defTabSz="444500">
            <a:lnSpc>
              <a:spcPct val="90000"/>
            </a:lnSpc>
            <a:spcBef>
              <a:spcPct val="0"/>
            </a:spcBef>
            <a:spcAft>
              <a:spcPct val="15000"/>
            </a:spcAft>
            <a:buFont typeface="Arial" panose="020B0604020202020204" pitchFamily="34" charset="0"/>
            <a:buChar char="•"/>
          </a:pPr>
          <a:r>
            <a:rPr lang="en-IN" sz="1000" b="0" i="0" kern="1200" dirty="0">
              <a:latin typeface="Arial" panose="020B0604020202020204" pitchFamily="34" charset="0"/>
              <a:cs typeface="Arial" panose="020B0604020202020204" pitchFamily="34" charset="0"/>
            </a:rPr>
            <a:t>Social entrepreneurship</a:t>
          </a:r>
        </a:p>
        <a:p>
          <a:pPr marL="57150" lvl="1" indent="-57150" algn="l" defTabSz="444500">
            <a:lnSpc>
              <a:spcPct val="90000"/>
            </a:lnSpc>
            <a:spcBef>
              <a:spcPct val="0"/>
            </a:spcBef>
            <a:spcAft>
              <a:spcPct val="15000"/>
            </a:spcAft>
            <a:buFont typeface="Arial" panose="020B0604020202020204" pitchFamily="34" charset="0"/>
            <a:buChar char="•"/>
          </a:pPr>
          <a:r>
            <a:rPr lang="en-IN" sz="1000" b="0" i="0" kern="1200" dirty="0">
              <a:latin typeface="Arial" panose="020B0604020202020204" pitchFamily="34" charset="0"/>
              <a:cs typeface="Arial" panose="020B0604020202020204" pitchFamily="34" charset="0"/>
            </a:rPr>
            <a:t>Micro-credit</a:t>
          </a:r>
        </a:p>
      </dsp:txBody>
      <dsp:txXfrm>
        <a:off x="891808" y="30233"/>
        <a:ext cx="1426794" cy="971756"/>
      </dsp:txXfrm>
    </dsp:sp>
    <dsp:sp modelId="{1F8C38E8-A0BC-4C6D-95A9-B93D9B24C1B5}">
      <dsp:nvSpPr>
        <dsp:cNvPr id="0" name=""/>
        <dsp:cNvSpPr/>
      </dsp:nvSpPr>
      <dsp:spPr>
        <a:xfrm>
          <a:off x="1751867" y="245152"/>
          <a:ext cx="1862301" cy="1862301"/>
        </a:xfrm>
        <a:prstGeom prst="pieWedge">
          <a:avLst/>
        </a:prstGeom>
        <a:solidFill>
          <a:srgbClr val="00C78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IN" sz="1100" b="1" i="0" u="none" kern="1200" dirty="0">
              <a:latin typeface="Arial" panose="020B0604020202020204" pitchFamily="34" charset="0"/>
              <a:cs typeface="Arial" panose="020B0604020202020204" pitchFamily="34" charset="0"/>
            </a:rPr>
            <a:t>EMPLOYMENT OPPORTUNITIES</a:t>
          </a:r>
          <a:endParaRPr lang="en-IN" sz="1100" b="1" u="none" kern="1200" dirty="0">
            <a:latin typeface="Arial" panose="020B0604020202020204" pitchFamily="34" charset="0"/>
            <a:cs typeface="Arial" panose="020B0604020202020204" pitchFamily="34" charset="0"/>
          </a:endParaRPr>
        </a:p>
      </dsp:txBody>
      <dsp:txXfrm>
        <a:off x="2297322" y="790607"/>
        <a:ext cx="1316846" cy="1316846"/>
      </dsp:txXfrm>
    </dsp:sp>
    <dsp:sp modelId="{403A6859-676B-47AF-ABF1-9A99530854DB}">
      <dsp:nvSpPr>
        <dsp:cNvPr id="0" name=""/>
        <dsp:cNvSpPr/>
      </dsp:nvSpPr>
      <dsp:spPr>
        <a:xfrm rot="5400000">
          <a:off x="3700188" y="245152"/>
          <a:ext cx="1862301" cy="1862301"/>
        </a:xfrm>
        <a:prstGeom prst="pieWedge">
          <a:avLst/>
        </a:prstGeom>
        <a:solidFill>
          <a:srgbClr val="00E29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IN" sz="1100" b="1" i="0" kern="1200" dirty="0">
              <a:latin typeface="Arial" panose="020B0604020202020204" pitchFamily="34" charset="0"/>
              <a:cs typeface="Arial" panose="020B0604020202020204" pitchFamily="34" charset="0"/>
            </a:rPr>
            <a:t>EDUCATIONAL OPPORTUNITIES</a:t>
          </a:r>
          <a:endParaRPr lang="en-IN" sz="1100" b="1" kern="1200" dirty="0">
            <a:latin typeface="Arial" panose="020B0604020202020204" pitchFamily="34" charset="0"/>
            <a:cs typeface="Arial" panose="020B0604020202020204" pitchFamily="34" charset="0"/>
          </a:endParaRPr>
        </a:p>
      </dsp:txBody>
      <dsp:txXfrm rot="-5400000">
        <a:off x="3700188" y="790607"/>
        <a:ext cx="1316846" cy="1316846"/>
      </dsp:txXfrm>
    </dsp:sp>
    <dsp:sp modelId="{4CF1888A-3F25-4A53-B84A-27508C411D08}">
      <dsp:nvSpPr>
        <dsp:cNvPr id="0" name=""/>
        <dsp:cNvSpPr/>
      </dsp:nvSpPr>
      <dsp:spPr>
        <a:xfrm rot="10800000">
          <a:off x="3700188" y="2193473"/>
          <a:ext cx="1862301" cy="1862301"/>
        </a:xfrm>
        <a:prstGeom prst="pieWedge">
          <a:avLst/>
        </a:prstGeom>
        <a:solidFill>
          <a:srgbClr val="00C78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IN" sz="1100" b="1" i="0" kern="1200" dirty="0">
              <a:latin typeface="Arial" panose="020B0604020202020204" pitchFamily="34" charset="0"/>
              <a:cs typeface="Arial" panose="020B0604020202020204" pitchFamily="34" charset="0"/>
            </a:rPr>
            <a:t>TRAINING IN LIFE SKILLS</a:t>
          </a:r>
          <a:endParaRPr lang="en-IN" sz="1100" b="1" kern="1200" dirty="0">
            <a:latin typeface="Arial" panose="020B0604020202020204" pitchFamily="34" charset="0"/>
            <a:cs typeface="Arial" panose="020B0604020202020204" pitchFamily="34" charset="0"/>
          </a:endParaRPr>
        </a:p>
      </dsp:txBody>
      <dsp:txXfrm rot="10800000">
        <a:off x="3700188" y="2193473"/>
        <a:ext cx="1316846" cy="1316846"/>
      </dsp:txXfrm>
    </dsp:sp>
    <dsp:sp modelId="{4F9E1575-6177-491C-BACA-E88012F09B04}">
      <dsp:nvSpPr>
        <dsp:cNvPr id="0" name=""/>
        <dsp:cNvSpPr/>
      </dsp:nvSpPr>
      <dsp:spPr>
        <a:xfrm rot="16200000">
          <a:off x="1751867" y="2193473"/>
          <a:ext cx="1862301" cy="1862301"/>
        </a:xfrm>
        <a:prstGeom prst="pieWedge">
          <a:avLst/>
        </a:prstGeom>
        <a:solidFill>
          <a:srgbClr val="00E29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IN" sz="1100" b="1" i="0" kern="1200" dirty="0">
              <a:latin typeface="Arial" panose="020B0604020202020204" pitchFamily="34" charset="0"/>
              <a:cs typeface="Arial" panose="020B0604020202020204" pitchFamily="34" charset="0"/>
            </a:rPr>
            <a:t>OTHER OPPORTUNITIES</a:t>
          </a:r>
          <a:endParaRPr lang="en-IN" sz="1100" b="1" kern="1200" dirty="0">
            <a:latin typeface="Arial" panose="020B0604020202020204" pitchFamily="34" charset="0"/>
            <a:cs typeface="Arial" panose="020B0604020202020204" pitchFamily="34" charset="0"/>
          </a:endParaRPr>
        </a:p>
      </dsp:txBody>
      <dsp:txXfrm rot="5400000">
        <a:off x="2297322" y="2193473"/>
        <a:ext cx="1316846" cy="1316846"/>
      </dsp:txXfrm>
    </dsp:sp>
    <dsp:sp modelId="{AC4598FF-55C7-4D26-A4DE-0EAC4DD2A1DF}">
      <dsp:nvSpPr>
        <dsp:cNvPr id="0" name=""/>
        <dsp:cNvSpPr/>
      </dsp:nvSpPr>
      <dsp:spPr>
        <a:xfrm>
          <a:off x="6811488" y="853993"/>
          <a:ext cx="642988" cy="559120"/>
        </a:xfrm>
        <a:prstGeom prst="circularArrow">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2EDDE0C-8A1C-4F30-B3E6-CE126763A4CC}">
      <dsp:nvSpPr>
        <dsp:cNvPr id="0" name=""/>
        <dsp:cNvSpPr/>
      </dsp:nvSpPr>
      <dsp:spPr>
        <a:xfrm rot="10800000">
          <a:off x="6992863" y="1581540"/>
          <a:ext cx="642988" cy="559120"/>
        </a:xfrm>
        <a:prstGeom prst="circularArrow">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369415-6E02-4EE7-976A-C62615250D79}">
      <dsp:nvSpPr>
        <dsp:cNvPr id="0" name=""/>
        <dsp:cNvSpPr/>
      </dsp:nvSpPr>
      <dsp:spPr>
        <a:xfrm>
          <a:off x="461658" y="646"/>
          <a:ext cx="3409900" cy="582251"/>
        </a:xfrm>
        <a:prstGeom prst="roundRect">
          <a:avLst>
            <a:gd name="adj" fmla="val 10000"/>
          </a:avLst>
        </a:prstGeom>
        <a:solidFill>
          <a:srgbClr val="00C78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IN" sz="1800" b="1" u="sng" kern="1200" dirty="0">
              <a:latin typeface="Arial" panose="020B0604020202020204" pitchFamily="34" charset="0"/>
              <a:cs typeface="Arial" panose="020B0604020202020204" pitchFamily="34" charset="0"/>
            </a:rPr>
            <a:t>Advantages</a:t>
          </a:r>
        </a:p>
      </dsp:txBody>
      <dsp:txXfrm>
        <a:off x="478712" y="17700"/>
        <a:ext cx="3375792" cy="548143"/>
      </dsp:txXfrm>
    </dsp:sp>
    <dsp:sp modelId="{7C3313B4-5D67-4680-9D73-1A5E7DFA9A3A}">
      <dsp:nvSpPr>
        <dsp:cNvPr id="0" name=""/>
        <dsp:cNvSpPr/>
      </dsp:nvSpPr>
      <dsp:spPr>
        <a:xfrm rot="5400000">
          <a:off x="2115662" y="633845"/>
          <a:ext cx="101894" cy="101894"/>
        </a:xfrm>
        <a:prstGeom prst="rightArrow">
          <a:avLst>
            <a:gd name="adj1" fmla="val 66700"/>
            <a:gd name="adj2" fmla="val 50000"/>
          </a:avLst>
        </a:prstGeom>
        <a:solidFill>
          <a:schemeClr val="bg1"/>
        </a:solidFill>
        <a:ln>
          <a:noFill/>
        </a:ln>
        <a:effectLst/>
      </dsp:spPr>
      <dsp:style>
        <a:lnRef idx="0">
          <a:scrgbClr r="0" g="0" b="0"/>
        </a:lnRef>
        <a:fillRef idx="1">
          <a:scrgbClr r="0" g="0" b="0"/>
        </a:fillRef>
        <a:effectRef idx="0">
          <a:scrgbClr r="0" g="0" b="0"/>
        </a:effectRef>
        <a:fontRef idx="minor">
          <a:schemeClr val="lt1"/>
        </a:fontRef>
      </dsp:style>
    </dsp:sp>
    <dsp:sp modelId="{755390FF-64F6-4815-B0E1-F1AB00B52736}">
      <dsp:nvSpPr>
        <dsp:cNvPr id="0" name=""/>
        <dsp:cNvSpPr/>
      </dsp:nvSpPr>
      <dsp:spPr>
        <a:xfrm>
          <a:off x="757559" y="786687"/>
          <a:ext cx="2818099" cy="582251"/>
        </a:xfrm>
        <a:prstGeom prst="roundRect">
          <a:avLst>
            <a:gd name="adj" fmla="val 10000"/>
          </a:avLst>
        </a:prstGeom>
        <a:solidFill>
          <a:srgbClr val="C3F7E2">
            <a:alpha val="90000"/>
          </a:srgb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kern="1200" dirty="0">
              <a:latin typeface="Arial" panose="020B0604020202020204" pitchFamily="34" charset="0"/>
              <a:cs typeface="Arial" panose="020B0604020202020204" pitchFamily="34" charset="0"/>
            </a:rPr>
            <a:t>Extensive network of branches</a:t>
          </a:r>
        </a:p>
      </dsp:txBody>
      <dsp:txXfrm>
        <a:off x="774613" y="803741"/>
        <a:ext cx="2783991" cy="548143"/>
      </dsp:txXfrm>
    </dsp:sp>
    <dsp:sp modelId="{FDD4F73E-E40C-4AF5-BB4D-2CF28D1422C5}">
      <dsp:nvSpPr>
        <dsp:cNvPr id="0" name=""/>
        <dsp:cNvSpPr/>
      </dsp:nvSpPr>
      <dsp:spPr>
        <a:xfrm rot="5400000">
          <a:off x="2115662" y="1419886"/>
          <a:ext cx="101894" cy="101894"/>
        </a:xfrm>
        <a:prstGeom prst="rightArrow">
          <a:avLst>
            <a:gd name="adj1" fmla="val 66700"/>
            <a:gd name="adj2" fmla="val 50000"/>
          </a:avLst>
        </a:prstGeom>
        <a:solidFill>
          <a:schemeClr val="bg1"/>
        </a:solidFill>
        <a:ln>
          <a:noFill/>
        </a:ln>
        <a:effectLst/>
      </dsp:spPr>
      <dsp:style>
        <a:lnRef idx="0">
          <a:scrgbClr r="0" g="0" b="0"/>
        </a:lnRef>
        <a:fillRef idx="1">
          <a:scrgbClr r="0" g="0" b="0"/>
        </a:fillRef>
        <a:effectRef idx="0">
          <a:scrgbClr r="0" g="0" b="0"/>
        </a:effectRef>
        <a:fontRef idx="minor">
          <a:schemeClr val="lt1"/>
        </a:fontRef>
      </dsp:style>
    </dsp:sp>
    <dsp:sp modelId="{28ECA425-B8DA-4CA2-B9B6-8697F504DF51}">
      <dsp:nvSpPr>
        <dsp:cNvPr id="0" name=""/>
        <dsp:cNvSpPr/>
      </dsp:nvSpPr>
      <dsp:spPr>
        <a:xfrm>
          <a:off x="757559" y="1572727"/>
          <a:ext cx="2818099" cy="582251"/>
        </a:xfrm>
        <a:prstGeom prst="roundRect">
          <a:avLst>
            <a:gd name="adj" fmla="val 10000"/>
          </a:avLst>
        </a:prstGeom>
        <a:solidFill>
          <a:srgbClr val="C3F7E2">
            <a:alpha val="90000"/>
          </a:srgb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kern="1200" dirty="0">
              <a:latin typeface="Arial" panose="020B0604020202020204" pitchFamily="34" charset="0"/>
              <a:cs typeface="Arial" panose="020B0604020202020204" pitchFamily="34" charset="0"/>
            </a:rPr>
            <a:t>Technology infrastructure : ATMs, MIS, etc</a:t>
          </a:r>
        </a:p>
      </dsp:txBody>
      <dsp:txXfrm>
        <a:off x="774613" y="1589781"/>
        <a:ext cx="2783991" cy="548143"/>
      </dsp:txXfrm>
    </dsp:sp>
    <dsp:sp modelId="{62EE7FA6-453F-4144-8601-EE61E81E0B16}">
      <dsp:nvSpPr>
        <dsp:cNvPr id="0" name=""/>
        <dsp:cNvSpPr/>
      </dsp:nvSpPr>
      <dsp:spPr>
        <a:xfrm rot="5400000">
          <a:off x="2115662" y="2205926"/>
          <a:ext cx="101894" cy="101894"/>
        </a:xfrm>
        <a:prstGeom prst="rightArrow">
          <a:avLst>
            <a:gd name="adj1" fmla="val 66700"/>
            <a:gd name="adj2" fmla="val 50000"/>
          </a:avLst>
        </a:prstGeom>
        <a:solidFill>
          <a:schemeClr val="bg1"/>
        </a:solidFill>
        <a:ln>
          <a:noFill/>
        </a:ln>
        <a:effectLst/>
      </dsp:spPr>
      <dsp:style>
        <a:lnRef idx="0">
          <a:scrgbClr r="0" g="0" b="0"/>
        </a:lnRef>
        <a:fillRef idx="1">
          <a:scrgbClr r="0" g="0" b="0"/>
        </a:fillRef>
        <a:effectRef idx="0">
          <a:scrgbClr r="0" g="0" b="0"/>
        </a:effectRef>
        <a:fontRef idx="minor">
          <a:schemeClr val="lt1"/>
        </a:fontRef>
      </dsp:style>
    </dsp:sp>
    <dsp:sp modelId="{3EDE09A7-51B7-4A29-B8E1-A0DB5A3ED89F}">
      <dsp:nvSpPr>
        <dsp:cNvPr id="0" name=""/>
        <dsp:cNvSpPr/>
      </dsp:nvSpPr>
      <dsp:spPr>
        <a:xfrm>
          <a:off x="757559" y="2358767"/>
          <a:ext cx="2818099" cy="582251"/>
        </a:xfrm>
        <a:prstGeom prst="roundRect">
          <a:avLst>
            <a:gd name="adj" fmla="val 10000"/>
          </a:avLst>
        </a:prstGeom>
        <a:solidFill>
          <a:srgbClr val="C3F7E2">
            <a:alpha val="90000"/>
          </a:srgb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kern="1200" dirty="0">
              <a:latin typeface="Arial" panose="020B0604020202020204" pitchFamily="34" charset="0"/>
              <a:cs typeface="Arial" panose="020B0604020202020204" pitchFamily="34" charset="0"/>
            </a:rPr>
            <a:t>People with diverse skillset for microfinance</a:t>
          </a:r>
        </a:p>
      </dsp:txBody>
      <dsp:txXfrm>
        <a:off x="774613" y="2375821"/>
        <a:ext cx="2783991" cy="548143"/>
      </dsp:txXfrm>
    </dsp:sp>
    <dsp:sp modelId="{88919735-D990-4147-A14B-018ED689D0BB}">
      <dsp:nvSpPr>
        <dsp:cNvPr id="0" name=""/>
        <dsp:cNvSpPr/>
      </dsp:nvSpPr>
      <dsp:spPr>
        <a:xfrm rot="5400000">
          <a:off x="2115662" y="2991966"/>
          <a:ext cx="101894" cy="101894"/>
        </a:xfrm>
        <a:prstGeom prst="rightArrow">
          <a:avLst>
            <a:gd name="adj1" fmla="val 667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sp>
    <dsp:sp modelId="{2B34732E-BC3D-4D72-A393-0F112AE30528}">
      <dsp:nvSpPr>
        <dsp:cNvPr id="0" name=""/>
        <dsp:cNvSpPr/>
      </dsp:nvSpPr>
      <dsp:spPr>
        <a:xfrm>
          <a:off x="757559" y="3144807"/>
          <a:ext cx="2818099" cy="582251"/>
        </a:xfrm>
        <a:prstGeom prst="roundRect">
          <a:avLst>
            <a:gd name="adj" fmla="val 10000"/>
          </a:avLst>
        </a:prstGeom>
        <a:solidFill>
          <a:srgbClr val="C3F7E2">
            <a:alpha val="90000"/>
          </a:srgb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kern="1200" dirty="0">
              <a:latin typeface="Arial" panose="020B0604020202020204" pitchFamily="34" charset="0"/>
              <a:cs typeface="Arial" panose="020B0604020202020204" pitchFamily="34" charset="0"/>
            </a:rPr>
            <a:t>Market presence and brand recognition</a:t>
          </a:r>
        </a:p>
      </dsp:txBody>
      <dsp:txXfrm>
        <a:off x="774613" y="3161861"/>
        <a:ext cx="2783991" cy="548143"/>
      </dsp:txXfrm>
    </dsp:sp>
    <dsp:sp modelId="{CA2A7334-D4D9-477B-A505-7C5EC46757AC}">
      <dsp:nvSpPr>
        <dsp:cNvPr id="0" name=""/>
        <dsp:cNvSpPr/>
      </dsp:nvSpPr>
      <dsp:spPr>
        <a:xfrm rot="5400000">
          <a:off x="2115662" y="3778006"/>
          <a:ext cx="101894" cy="101894"/>
        </a:xfrm>
        <a:prstGeom prst="rightArrow">
          <a:avLst>
            <a:gd name="adj1" fmla="val 667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sp>
    <dsp:sp modelId="{F9A572EA-5D8C-4CEC-AF57-90FEA88F17E6}">
      <dsp:nvSpPr>
        <dsp:cNvPr id="0" name=""/>
        <dsp:cNvSpPr/>
      </dsp:nvSpPr>
      <dsp:spPr>
        <a:xfrm>
          <a:off x="757559" y="3930847"/>
          <a:ext cx="2818099" cy="582251"/>
        </a:xfrm>
        <a:prstGeom prst="roundRect">
          <a:avLst>
            <a:gd name="adj" fmla="val 10000"/>
          </a:avLst>
        </a:prstGeom>
        <a:solidFill>
          <a:srgbClr val="C3F7E2">
            <a:alpha val="90000"/>
          </a:srgb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kern="1200" dirty="0">
              <a:latin typeface="Arial" panose="020B0604020202020204" pitchFamily="34" charset="0"/>
              <a:cs typeface="Arial" panose="020B0604020202020204" pitchFamily="34" charset="0"/>
            </a:rPr>
            <a:t>Access to low-cost funds through deposit taking</a:t>
          </a:r>
        </a:p>
      </dsp:txBody>
      <dsp:txXfrm>
        <a:off x="774613" y="3947901"/>
        <a:ext cx="2783991" cy="548143"/>
      </dsp:txXfrm>
    </dsp:sp>
    <dsp:sp modelId="{6C2D76D0-CBF6-4B32-B37B-72612906C911}">
      <dsp:nvSpPr>
        <dsp:cNvPr id="0" name=""/>
        <dsp:cNvSpPr/>
      </dsp:nvSpPr>
      <dsp:spPr>
        <a:xfrm rot="5400000">
          <a:off x="2115662" y="4564046"/>
          <a:ext cx="101894" cy="101894"/>
        </a:xfrm>
        <a:prstGeom prst="rightArrow">
          <a:avLst>
            <a:gd name="adj1" fmla="val 667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sp>
    <dsp:sp modelId="{A8DF7A26-95BD-4816-9AD7-3470C3DAFC2E}">
      <dsp:nvSpPr>
        <dsp:cNvPr id="0" name=""/>
        <dsp:cNvSpPr/>
      </dsp:nvSpPr>
      <dsp:spPr>
        <a:xfrm>
          <a:off x="757559" y="4716888"/>
          <a:ext cx="2818099" cy="582251"/>
        </a:xfrm>
        <a:prstGeom prst="roundRect">
          <a:avLst>
            <a:gd name="adj" fmla="val 10000"/>
          </a:avLst>
        </a:prstGeom>
        <a:solidFill>
          <a:srgbClr val="C3F7E2">
            <a:alpha val="90000"/>
          </a:srgb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kern="1200" dirty="0">
              <a:latin typeface="Arial" panose="020B0604020202020204" pitchFamily="34" charset="0"/>
              <a:cs typeface="Arial" panose="020B0604020202020204" pitchFamily="34" charset="0"/>
            </a:rPr>
            <a:t>Lower operating cost structure</a:t>
          </a:r>
        </a:p>
      </dsp:txBody>
      <dsp:txXfrm>
        <a:off x="774613" y="4733942"/>
        <a:ext cx="2783991" cy="548143"/>
      </dsp:txXfrm>
    </dsp:sp>
    <dsp:sp modelId="{889EF443-EEE2-4CDE-84D0-F3FBE32B461E}">
      <dsp:nvSpPr>
        <dsp:cNvPr id="0" name=""/>
        <dsp:cNvSpPr/>
      </dsp:nvSpPr>
      <dsp:spPr>
        <a:xfrm>
          <a:off x="4197620" y="646"/>
          <a:ext cx="3409900" cy="582251"/>
        </a:xfrm>
        <a:prstGeom prst="roundRect">
          <a:avLst>
            <a:gd name="adj" fmla="val 10000"/>
          </a:avLst>
        </a:prstGeom>
        <a:solidFill>
          <a:srgbClr val="00C78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IN" sz="1800" b="1" u="sng" kern="1200" dirty="0">
              <a:latin typeface="Arial" panose="020B0604020202020204" pitchFamily="34" charset="0"/>
              <a:cs typeface="Arial" panose="020B0604020202020204" pitchFamily="34" charset="0"/>
            </a:rPr>
            <a:t>Disadvantages</a:t>
          </a:r>
        </a:p>
      </dsp:txBody>
      <dsp:txXfrm>
        <a:off x="4214674" y="17700"/>
        <a:ext cx="3375792" cy="548143"/>
      </dsp:txXfrm>
    </dsp:sp>
    <dsp:sp modelId="{77ABBA9B-1A20-4C0D-AFB5-336A47AC89B1}">
      <dsp:nvSpPr>
        <dsp:cNvPr id="0" name=""/>
        <dsp:cNvSpPr/>
      </dsp:nvSpPr>
      <dsp:spPr>
        <a:xfrm rot="5400000">
          <a:off x="5851623" y="633845"/>
          <a:ext cx="101894" cy="101894"/>
        </a:xfrm>
        <a:prstGeom prst="rightArrow">
          <a:avLst>
            <a:gd name="adj1" fmla="val 667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sp>
    <dsp:sp modelId="{687E0452-D6EB-4427-AEAB-EFB316B4180E}">
      <dsp:nvSpPr>
        <dsp:cNvPr id="0" name=""/>
        <dsp:cNvSpPr/>
      </dsp:nvSpPr>
      <dsp:spPr>
        <a:xfrm>
          <a:off x="4493521" y="786687"/>
          <a:ext cx="2818099" cy="582251"/>
        </a:xfrm>
        <a:prstGeom prst="roundRect">
          <a:avLst>
            <a:gd name="adj" fmla="val 10000"/>
          </a:avLst>
        </a:prstGeom>
        <a:solidFill>
          <a:srgbClr val="C3F7E2">
            <a:alpha val="90000"/>
          </a:srgb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kern="1200" dirty="0">
              <a:latin typeface="Arial" panose="020B0604020202020204" pitchFamily="34" charset="0"/>
              <a:cs typeface="Arial" panose="020B0604020202020204" pitchFamily="34" charset="0"/>
            </a:rPr>
            <a:t>Higher operating costs</a:t>
          </a:r>
        </a:p>
      </dsp:txBody>
      <dsp:txXfrm>
        <a:off x="4510575" y="803741"/>
        <a:ext cx="2783991" cy="548143"/>
      </dsp:txXfrm>
    </dsp:sp>
    <dsp:sp modelId="{6A219CD7-019B-4BC9-9721-BFB3243F5544}">
      <dsp:nvSpPr>
        <dsp:cNvPr id="0" name=""/>
        <dsp:cNvSpPr/>
      </dsp:nvSpPr>
      <dsp:spPr>
        <a:xfrm rot="5400000">
          <a:off x="5851623" y="1419886"/>
          <a:ext cx="101894" cy="101894"/>
        </a:xfrm>
        <a:prstGeom prst="rightArrow">
          <a:avLst>
            <a:gd name="adj1" fmla="val 667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sp>
    <dsp:sp modelId="{8712DA36-1968-4708-85FC-83255245AC66}">
      <dsp:nvSpPr>
        <dsp:cNvPr id="0" name=""/>
        <dsp:cNvSpPr/>
      </dsp:nvSpPr>
      <dsp:spPr>
        <a:xfrm>
          <a:off x="4493521" y="1572727"/>
          <a:ext cx="2818099" cy="582251"/>
        </a:xfrm>
        <a:prstGeom prst="roundRect">
          <a:avLst>
            <a:gd name="adj" fmla="val 10000"/>
          </a:avLst>
        </a:prstGeom>
        <a:solidFill>
          <a:srgbClr val="C3F7E2">
            <a:alpha val="90000"/>
          </a:srgb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kern="1200" dirty="0">
              <a:latin typeface="Arial" panose="020B0604020202020204" pitchFamily="34" charset="0"/>
              <a:cs typeface="Arial" panose="020B0604020202020204" pitchFamily="34" charset="0"/>
            </a:rPr>
            <a:t>Lack of knowledge of microfinance</a:t>
          </a:r>
        </a:p>
      </dsp:txBody>
      <dsp:txXfrm>
        <a:off x="4510575" y="1589781"/>
        <a:ext cx="2783991" cy="548143"/>
      </dsp:txXfrm>
    </dsp:sp>
    <dsp:sp modelId="{679A4E34-A886-4461-9CE2-B48E63EFB9EF}">
      <dsp:nvSpPr>
        <dsp:cNvPr id="0" name=""/>
        <dsp:cNvSpPr/>
      </dsp:nvSpPr>
      <dsp:spPr>
        <a:xfrm rot="5400000">
          <a:off x="5851623" y="2201460"/>
          <a:ext cx="101894" cy="101894"/>
        </a:xfrm>
        <a:prstGeom prst="rightArrow">
          <a:avLst>
            <a:gd name="adj1" fmla="val 667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sp>
    <dsp:sp modelId="{543BE31A-A4D6-4077-B012-AD26091C51C6}">
      <dsp:nvSpPr>
        <dsp:cNvPr id="0" name=""/>
        <dsp:cNvSpPr/>
      </dsp:nvSpPr>
      <dsp:spPr>
        <a:xfrm>
          <a:off x="4493521" y="2358767"/>
          <a:ext cx="2818099" cy="582251"/>
        </a:xfrm>
        <a:prstGeom prst="roundRect">
          <a:avLst>
            <a:gd name="adj" fmla="val 10000"/>
          </a:avLst>
        </a:prstGeom>
        <a:solidFill>
          <a:srgbClr val="C3F7E2">
            <a:alpha val="90000"/>
          </a:srgb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kern="1200" dirty="0">
              <a:latin typeface="Arial" panose="020B0604020202020204" pitchFamily="34" charset="0"/>
              <a:cs typeface="Arial" panose="020B0604020202020204" pitchFamily="34" charset="0"/>
            </a:rPr>
            <a:t>Inappropriate usage of credit methodologies </a:t>
          </a:r>
        </a:p>
      </dsp:txBody>
      <dsp:txXfrm>
        <a:off x="4510575" y="2375821"/>
        <a:ext cx="2783991" cy="548143"/>
      </dsp:txXfrm>
    </dsp:sp>
    <dsp:sp modelId="{E5253586-2E14-4EED-B0F6-8ACD6390DCD4}">
      <dsp:nvSpPr>
        <dsp:cNvPr id="0" name=""/>
        <dsp:cNvSpPr/>
      </dsp:nvSpPr>
      <dsp:spPr>
        <a:xfrm rot="5400000">
          <a:off x="5851623" y="2991966"/>
          <a:ext cx="101894" cy="101894"/>
        </a:xfrm>
        <a:prstGeom prst="rightArrow">
          <a:avLst>
            <a:gd name="adj1" fmla="val 667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sp>
    <dsp:sp modelId="{6EB00A64-324E-4463-9E2E-B8C2007B3C03}">
      <dsp:nvSpPr>
        <dsp:cNvPr id="0" name=""/>
        <dsp:cNvSpPr/>
      </dsp:nvSpPr>
      <dsp:spPr>
        <a:xfrm>
          <a:off x="4493521" y="3144807"/>
          <a:ext cx="2818099" cy="582251"/>
        </a:xfrm>
        <a:prstGeom prst="roundRect">
          <a:avLst>
            <a:gd name="adj" fmla="val 10000"/>
          </a:avLst>
        </a:prstGeom>
        <a:solidFill>
          <a:srgbClr val="C3F7E2">
            <a:alpha val="90000"/>
          </a:srgb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kern="1200" dirty="0">
              <a:latin typeface="Arial" panose="020B0604020202020204" pitchFamily="34" charset="0"/>
              <a:cs typeface="Arial" panose="020B0604020202020204" pitchFamily="34" charset="0"/>
            </a:rPr>
            <a:t>Conservative corporate culture</a:t>
          </a:r>
        </a:p>
      </dsp:txBody>
      <dsp:txXfrm>
        <a:off x="4510575" y="3161861"/>
        <a:ext cx="2783991" cy="548143"/>
      </dsp:txXfrm>
    </dsp:sp>
    <dsp:sp modelId="{A8207A25-74FE-44D5-9388-1017BBD62204}">
      <dsp:nvSpPr>
        <dsp:cNvPr id="0" name=""/>
        <dsp:cNvSpPr/>
      </dsp:nvSpPr>
      <dsp:spPr>
        <a:xfrm rot="5400000">
          <a:off x="5851623" y="3778006"/>
          <a:ext cx="101894" cy="101894"/>
        </a:xfrm>
        <a:prstGeom prst="rightArrow">
          <a:avLst>
            <a:gd name="adj1" fmla="val 667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sp>
    <dsp:sp modelId="{183862C7-B2E5-4BC5-A0E6-F32231D1D9CA}">
      <dsp:nvSpPr>
        <dsp:cNvPr id="0" name=""/>
        <dsp:cNvSpPr/>
      </dsp:nvSpPr>
      <dsp:spPr>
        <a:xfrm>
          <a:off x="4493521" y="3930847"/>
          <a:ext cx="2818099" cy="582251"/>
        </a:xfrm>
        <a:prstGeom prst="roundRect">
          <a:avLst>
            <a:gd name="adj" fmla="val 10000"/>
          </a:avLst>
        </a:prstGeom>
        <a:solidFill>
          <a:srgbClr val="C3F7E2">
            <a:alpha val="90000"/>
          </a:srgb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kern="1200" dirty="0">
              <a:latin typeface="Arial" panose="020B0604020202020204" pitchFamily="34" charset="0"/>
              <a:cs typeface="Arial" panose="020B0604020202020204" pitchFamily="34" charset="0"/>
            </a:rPr>
            <a:t>Labour-intensive nature of microenterprise credit</a:t>
          </a:r>
        </a:p>
      </dsp:txBody>
      <dsp:txXfrm>
        <a:off x="4510575" y="3947901"/>
        <a:ext cx="2783991" cy="548143"/>
      </dsp:txXfrm>
    </dsp:sp>
    <dsp:sp modelId="{6C86F099-872E-4DE3-B94E-EF52FF886701}">
      <dsp:nvSpPr>
        <dsp:cNvPr id="0" name=""/>
        <dsp:cNvSpPr/>
      </dsp:nvSpPr>
      <dsp:spPr>
        <a:xfrm rot="5400000">
          <a:off x="5851623" y="4564046"/>
          <a:ext cx="101894" cy="101894"/>
        </a:xfrm>
        <a:prstGeom prst="rightArrow">
          <a:avLst>
            <a:gd name="adj1" fmla="val 667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sp>
    <dsp:sp modelId="{3453BE02-5FEC-4E93-8255-C9E0C88195B2}">
      <dsp:nvSpPr>
        <dsp:cNvPr id="0" name=""/>
        <dsp:cNvSpPr/>
      </dsp:nvSpPr>
      <dsp:spPr>
        <a:xfrm>
          <a:off x="4493521" y="4716888"/>
          <a:ext cx="2818099" cy="582251"/>
        </a:xfrm>
        <a:prstGeom prst="roundRect">
          <a:avLst>
            <a:gd name="adj" fmla="val 10000"/>
          </a:avLst>
        </a:prstGeom>
        <a:solidFill>
          <a:srgbClr val="C3F7E2">
            <a:alpha val="90000"/>
          </a:srgb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kern="1200" dirty="0">
              <a:latin typeface="Arial" panose="020B0604020202020204" pitchFamily="34" charset="0"/>
              <a:cs typeface="Arial" panose="020B0604020202020204" pitchFamily="34" charset="0"/>
            </a:rPr>
            <a:t>Lack of human resources who are comfortable with low-income</a:t>
          </a:r>
        </a:p>
      </dsp:txBody>
      <dsp:txXfrm>
        <a:off x="4510575" y="4733942"/>
        <a:ext cx="2783991" cy="548143"/>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4.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0.72105</cdr:x>
      <cdr:y>0.62045</cdr:y>
    </cdr:from>
    <cdr:to>
      <cdr:x>0.99004</cdr:x>
      <cdr:y>0.88047</cdr:y>
    </cdr:to>
    <cdr:sp macro="" textlink="">
      <cdr:nvSpPr>
        <cdr:cNvPr id="3" name="Rectangle: Rounded Corners 2">
          <a:extLst xmlns:a="http://schemas.openxmlformats.org/drawingml/2006/main">
            <a:ext uri="{FF2B5EF4-FFF2-40B4-BE49-F238E27FC236}">
              <a16:creationId xmlns:a16="http://schemas.microsoft.com/office/drawing/2014/main" id="{15073EB0-592F-BEE7-944F-52F6790816B5}"/>
            </a:ext>
          </a:extLst>
        </cdr:cNvPr>
        <cdr:cNvSpPr/>
      </cdr:nvSpPr>
      <cdr:spPr>
        <a:xfrm xmlns:a="http://schemas.openxmlformats.org/drawingml/2006/main">
          <a:off x="5402424" y="3155094"/>
          <a:ext cx="2015412" cy="1322259"/>
        </a:xfrm>
        <a:prstGeom xmlns:a="http://schemas.openxmlformats.org/drawingml/2006/main" prst="roundRect">
          <a:avLst/>
        </a:prstGeom>
        <a:solidFill xmlns:a="http://schemas.openxmlformats.org/drawingml/2006/main">
          <a:srgbClr val="DBF1DF"/>
        </a:solidFill>
        <a:ln xmlns:a="http://schemas.openxmlformats.org/drawingml/2006/main">
          <a:solidFill>
            <a:srgbClr val="00C782"/>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r>
            <a:rPr lang="en-US" sz="1400" dirty="0">
              <a:solidFill>
                <a:sysClr val="windowText" lastClr="000000"/>
              </a:solidFill>
              <a:latin typeface="Arial" panose="020B0604020202020204" pitchFamily="34" charset="0"/>
              <a:cs typeface="Arial" panose="020B0604020202020204" pitchFamily="34" charset="0"/>
            </a:rPr>
            <a:t>The greater the unemployment, the more it tends to potentially reduce economic growth.</a:t>
          </a:r>
        </a:p>
        <a:p xmlns:a="http://schemas.openxmlformats.org/drawingml/2006/main">
          <a:endParaRPr lang="en-US" dirty="0">
            <a:solidFill>
              <a:sysClr val="windowText" lastClr="000000"/>
            </a:solidFill>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cdr:x>
      <cdr:y>0.10416</cdr:y>
    </cdr:from>
    <cdr:to>
      <cdr:x>0.24898</cdr:x>
      <cdr:y>0.40295</cdr:y>
    </cdr:to>
    <cdr:sp macro="" textlink="">
      <cdr:nvSpPr>
        <cdr:cNvPr id="2" name="Rectangle: Rounded Corners 1">
          <a:extLst xmlns:a="http://schemas.openxmlformats.org/drawingml/2006/main">
            <a:ext uri="{FF2B5EF4-FFF2-40B4-BE49-F238E27FC236}">
              <a16:creationId xmlns:a16="http://schemas.microsoft.com/office/drawing/2014/main" id="{2AEE654A-6275-1245-0F75-ACB385EBE665}"/>
            </a:ext>
          </a:extLst>
        </cdr:cNvPr>
        <cdr:cNvSpPr/>
      </cdr:nvSpPr>
      <cdr:spPr>
        <a:xfrm xmlns:a="http://schemas.openxmlformats.org/drawingml/2006/main">
          <a:off x="0" y="460933"/>
          <a:ext cx="2425322" cy="1322250"/>
        </a:xfrm>
        <a:prstGeom xmlns:a="http://schemas.openxmlformats.org/drawingml/2006/main" prst="roundRect">
          <a:avLst/>
        </a:prstGeom>
        <a:solidFill xmlns:a="http://schemas.openxmlformats.org/drawingml/2006/main">
          <a:srgbClr val="DBF1DF"/>
        </a:solidFill>
        <a:ln xmlns:a="http://schemas.openxmlformats.org/drawingml/2006/main">
          <a:solidFill>
            <a:srgbClr val="00C782"/>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r>
            <a:rPr lang="en-US" sz="1400" dirty="0">
              <a:solidFill>
                <a:sysClr val="windowText" lastClr="000000"/>
              </a:solidFill>
              <a:latin typeface="Arial" panose="020B0604020202020204" pitchFamily="34" charset="0"/>
              <a:cs typeface="Arial" panose="020B0604020202020204" pitchFamily="34" charset="0"/>
            </a:rPr>
            <a:t>If banks also step into the microfinance business with full force then this growth will take place exponentially.</a:t>
          </a:r>
        </a:p>
        <a:p xmlns:a="http://schemas.openxmlformats.org/drawingml/2006/main">
          <a:endParaRPr lang="en-US" dirty="0">
            <a:solidFill>
              <a:sysClr val="windowText" lastClr="000000"/>
            </a:solidFill>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9DD4C5-4C65-4293-BE2D-3D567171FF5B}" type="datetimeFigureOut">
              <a:rPr lang="en-IN" smtClean="0"/>
              <a:t>12-07-2022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5C1438-F9CF-428E-BDE0-F6AC0B7771CD}" type="slidenum">
              <a:rPr lang="en-IN" smtClean="0"/>
              <a:t>‹#›</a:t>
            </a:fld>
            <a:endParaRPr lang="en-IN"/>
          </a:p>
        </p:txBody>
      </p:sp>
    </p:spTree>
    <p:extLst>
      <p:ext uri="{BB962C8B-B14F-4D97-AF65-F5344CB8AC3E}">
        <p14:creationId xmlns:p14="http://schemas.microsoft.com/office/powerpoint/2010/main" val="3794851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Espace réservé de l'image des diapositives 1"/>
          <p:cNvSpPr>
            <a:spLocks noGrp="1" noRot="1" noChangeAspect="1" noTextEdit="1"/>
          </p:cNvSpPr>
          <p:nvPr>
            <p:ph type="sldImg"/>
          </p:nvPr>
        </p:nvSpPr>
        <p:spPr>
          <a:ln/>
        </p:spPr>
      </p:sp>
      <p:sp>
        <p:nvSpPr>
          <p:cNvPr id="70659" name="Espace réservé des commentaires 2"/>
          <p:cNvSpPr>
            <a:spLocks noGrp="1"/>
          </p:cNvSpPr>
          <p:nvPr>
            <p:ph type="body" idx="1"/>
          </p:nvPr>
        </p:nvSpPr>
        <p:spPr>
          <a:noFill/>
          <a:ln/>
        </p:spPr>
        <p:txBody>
          <a:bodyPr/>
          <a:lstStyle/>
          <a:p>
            <a:endParaRPr lang="en-US" dirty="0">
              <a:latin typeface="Arial" pitchFamily="34" charset="0"/>
              <a:cs typeface="Arial" pitchFamily="34" charset="0"/>
            </a:endParaRPr>
          </a:p>
        </p:txBody>
      </p:sp>
      <p:sp>
        <p:nvSpPr>
          <p:cNvPr id="70660" name="Espace réservé du numéro de diapositive 3"/>
          <p:cNvSpPr>
            <a:spLocks noGrp="1"/>
          </p:cNvSpPr>
          <p:nvPr>
            <p:ph type="sldNum" sz="quarter" idx="5"/>
          </p:nvPr>
        </p:nvSpPr>
        <p:spPr>
          <a:noFill/>
        </p:spPr>
        <p:txBody>
          <a:bodyPr/>
          <a:lstStyle/>
          <a:p>
            <a:fld id="{4934B255-08D4-4E64-8DB2-81B3A431F234}" type="slidenum">
              <a:rPr lang="en-US" altLang="zh-CN" smtClean="0">
                <a:latin typeface="Arial" pitchFamily="34" charset="0"/>
              </a:rPr>
              <a:pPr/>
              <a:t>1</a:t>
            </a:fld>
            <a:endParaRPr lang="en-US" altLang="zh-CN" dirty="0">
              <a:latin typeface="Arial" pitchFamily="34" charset="0"/>
            </a:endParaRPr>
          </a:p>
        </p:txBody>
      </p:sp>
    </p:spTree>
    <p:extLst>
      <p:ext uri="{BB962C8B-B14F-4D97-AF65-F5344CB8AC3E}">
        <p14:creationId xmlns:p14="http://schemas.microsoft.com/office/powerpoint/2010/main" val="857353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commentaires 2"/>
          <p:cNvSpPr>
            <a:spLocks noGrp="1"/>
          </p:cNvSpPr>
          <p:nvPr>
            <p:ph type="body" idx="1"/>
          </p:nvPr>
        </p:nvSpPr>
        <p:spPr/>
        <p:txBody>
          <a:bodyPr>
            <a:normAutofit/>
          </a:bodyPr>
          <a:lstStyle/>
          <a:p>
            <a:endParaRPr lang="en-US" dirty="0"/>
          </a:p>
        </p:txBody>
      </p:sp>
      <p:sp>
        <p:nvSpPr>
          <p:cNvPr id="4" name="Espace réservé du numéro de diapositive 3"/>
          <p:cNvSpPr>
            <a:spLocks noGrp="1"/>
          </p:cNvSpPr>
          <p:nvPr>
            <p:ph type="sldNum" sz="quarter" idx="10"/>
          </p:nvPr>
        </p:nvSpPr>
        <p:spPr/>
        <p:txBody>
          <a:bodyPr/>
          <a:lstStyle/>
          <a:p>
            <a:pPr>
              <a:defRPr/>
            </a:pPr>
            <a:fld id="{10F3E0BD-CD9D-4DFF-BA22-AB9AC6EF2009}" type="slidenum">
              <a:rPr lang="en-US" altLang="zh-CN" smtClean="0"/>
              <a:pPr>
                <a:defRPr/>
              </a:pPr>
              <a:t>2</a:t>
            </a:fld>
            <a:endParaRPr lang="en-US" altLang="zh-CN" dirty="0"/>
          </a:p>
        </p:txBody>
      </p:sp>
    </p:spTree>
    <p:extLst>
      <p:ext uri="{BB962C8B-B14F-4D97-AF65-F5344CB8AC3E}">
        <p14:creationId xmlns:p14="http://schemas.microsoft.com/office/powerpoint/2010/main" val="735115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8225" name="Espace réservé de l'image des diapositives 1"/>
          <p:cNvSpPr>
            <a:spLocks noGrp="1" noRot="1" noChangeAspect="1" noTextEdit="1"/>
          </p:cNvSpPr>
          <p:nvPr>
            <p:ph type="sldImg"/>
          </p:nvPr>
        </p:nvSpPr>
        <p:spPr>
          <a:ln/>
        </p:spPr>
      </p:sp>
      <p:sp>
        <p:nvSpPr>
          <p:cNvPr id="948226" name="Espace réservé des commentaires 2"/>
          <p:cNvSpPr>
            <a:spLocks noGrp="1"/>
          </p:cNvSpPr>
          <p:nvPr>
            <p:ph type="body" idx="1"/>
          </p:nvPr>
        </p:nvSpPr>
        <p:spPr>
          <a:noFill/>
          <a:ln/>
        </p:spPr>
        <p:txBody>
          <a:bodyPr/>
          <a:lstStyle/>
          <a:p>
            <a:endParaRPr lang="fr-FR" dirty="0"/>
          </a:p>
        </p:txBody>
      </p:sp>
      <p:sp>
        <p:nvSpPr>
          <p:cNvPr id="948227" name="Espace réservé du numéro de diapositive 3"/>
          <p:cNvSpPr>
            <a:spLocks noGrp="1"/>
          </p:cNvSpPr>
          <p:nvPr>
            <p:ph type="sldNum" sz="quarter" idx="5"/>
          </p:nvPr>
        </p:nvSpPr>
        <p:spPr>
          <a:noFill/>
        </p:spPr>
        <p:txBody>
          <a:bodyPr/>
          <a:lstStyle/>
          <a:p>
            <a:fld id="{81D554D1-8F58-44A6-BB70-53348E010AB5}" type="slidenum">
              <a:rPr lang="en-US" altLang="zh-CN" smtClean="0"/>
              <a:pPr/>
              <a:t>3</a:t>
            </a:fld>
            <a:endParaRPr lang="en-US" altLang="zh-CN" dirty="0"/>
          </a:p>
        </p:txBody>
      </p:sp>
    </p:spTree>
    <p:extLst>
      <p:ext uri="{BB962C8B-B14F-4D97-AF65-F5344CB8AC3E}">
        <p14:creationId xmlns:p14="http://schemas.microsoft.com/office/powerpoint/2010/main" val="2152986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6D55F1-275B-4483-8310-998D78AF8723}" type="datetimeFigureOut">
              <a:rPr lang="en-IN" smtClean="0"/>
              <a:t>12-07-2022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B89EAC-D849-4B2F-9770-EE6A8A93C380}" type="slidenum">
              <a:rPr lang="en-IN" smtClean="0"/>
              <a:t>‹#›</a:t>
            </a:fld>
            <a:endParaRPr lang="en-IN"/>
          </a:p>
        </p:txBody>
      </p:sp>
    </p:spTree>
    <p:extLst>
      <p:ext uri="{BB962C8B-B14F-4D97-AF65-F5344CB8AC3E}">
        <p14:creationId xmlns:p14="http://schemas.microsoft.com/office/powerpoint/2010/main" val="204860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6D55F1-275B-4483-8310-998D78AF8723}" type="datetimeFigureOut">
              <a:rPr lang="en-IN" smtClean="0"/>
              <a:t>12-07-2022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B89EAC-D849-4B2F-9770-EE6A8A93C380}" type="slidenum">
              <a:rPr lang="en-IN" smtClean="0"/>
              <a:t>‹#›</a:t>
            </a:fld>
            <a:endParaRPr lang="en-IN"/>
          </a:p>
        </p:txBody>
      </p:sp>
    </p:spTree>
    <p:extLst>
      <p:ext uri="{BB962C8B-B14F-4D97-AF65-F5344CB8AC3E}">
        <p14:creationId xmlns:p14="http://schemas.microsoft.com/office/powerpoint/2010/main" val="3997006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6D55F1-275B-4483-8310-998D78AF8723}" type="datetimeFigureOut">
              <a:rPr lang="en-IN" smtClean="0"/>
              <a:t>12-07-2022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B89EAC-D849-4B2F-9770-EE6A8A93C380}" type="slidenum">
              <a:rPr lang="en-IN" smtClean="0"/>
              <a:t>‹#›</a:t>
            </a:fld>
            <a:endParaRPr lang="en-IN"/>
          </a:p>
        </p:txBody>
      </p:sp>
    </p:spTree>
    <p:extLst>
      <p:ext uri="{BB962C8B-B14F-4D97-AF65-F5344CB8AC3E}">
        <p14:creationId xmlns:p14="http://schemas.microsoft.com/office/powerpoint/2010/main" val="24978667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0094" y="4089152"/>
            <a:ext cx="7772400" cy="659220"/>
          </a:xfrm>
          <a:prstGeom prst="rect">
            <a:avLst/>
          </a:prstGeom>
        </p:spPr>
        <p:txBody>
          <a:bodyPr anchor="t"/>
          <a:lstStyle>
            <a:lvl1pPr algn="l">
              <a:defRPr sz="2400" b="1"/>
            </a:lvl1pPr>
          </a:lstStyle>
          <a:p>
            <a:r>
              <a:rPr lang="en-US"/>
              <a:t>Click to edit Master title style</a:t>
            </a:r>
            <a:endParaRPr lang="en-US" dirty="0"/>
          </a:p>
        </p:txBody>
      </p:sp>
      <p:sp>
        <p:nvSpPr>
          <p:cNvPr id="3" name="Subtitle 2"/>
          <p:cNvSpPr>
            <a:spLocks noGrp="1"/>
          </p:cNvSpPr>
          <p:nvPr>
            <p:ph type="subTitle" idx="1"/>
          </p:nvPr>
        </p:nvSpPr>
        <p:spPr>
          <a:xfrm>
            <a:off x="230094" y="4748372"/>
            <a:ext cx="6858000" cy="760898"/>
          </a:xfrm>
          <a:prstGeom prst="rect">
            <a:avLst/>
          </a:prstGeom>
        </p:spPr>
        <p:txBody>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userDrawn="1"/>
        </p:nvCxnSpPr>
        <p:spPr>
          <a:xfrm flipH="1">
            <a:off x="6751599" y="495116"/>
            <a:ext cx="1850139" cy="0"/>
          </a:xfrm>
          <a:prstGeom prst="line">
            <a:avLst/>
          </a:prstGeom>
          <a:ln>
            <a:solidFill>
              <a:srgbClr val="00C782"/>
            </a:solidFill>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0" hasCustomPrompt="1"/>
          </p:nvPr>
        </p:nvSpPr>
        <p:spPr>
          <a:xfrm>
            <a:off x="6751599" y="631420"/>
            <a:ext cx="1850139" cy="351132"/>
          </a:xfrm>
          <a:prstGeom prst="rect">
            <a:avLst/>
          </a:prstGeom>
          <a:noFill/>
        </p:spPr>
        <p:txBody>
          <a:bodyPr anchor="ctr"/>
          <a:lstStyle>
            <a:lvl1pPr marL="0" indent="0" algn="ctr">
              <a:buNone/>
              <a:tabLst/>
              <a:defRPr sz="1200" b="1">
                <a:solidFill>
                  <a:schemeClr val="tx1">
                    <a:lumMod val="75000"/>
                    <a:lumOff val="25000"/>
                  </a:schemeClr>
                </a:solidFill>
              </a:defRPr>
            </a:lvl1pPr>
            <a:lvl2pPr>
              <a:defRPr sz="1100"/>
            </a:lvl2pPr>
            <a:lvl3pPr>
              <a:defRPr sz="1050"/>
            </a:lvl3pPr>
            <a:lvl4pPr>
              <a:defRPr sz="1000"/>
            </a:lvl4pPr>
            <a:lvl5pPr>
              <a:defRPr sz="1000"/>
            </a:lvl5pPr>
          </a:lstStyle>
          <a:p>
            <a:pPr lvl="0"/>
            <a:r>
              <a:rPr lang="en-US"/>
              <a:t>date</a:t>
            </a:r>
            <a:endParaRPr lang="en-US" dirty="0"/>
          </a:p>
        </p:txBody>
      </p:sp>
      <p:sp>
        <p:nvSpPr>
          <p:cNvPr id="12" name="Rectangle 11"/>
          <p:cNvSpPr/>
          <p:nvPr userDrawn="1"/>
        </p:nvSpPr>
        <p:spPr>
          <a:xfrm>
            <a:off x="263106" y="6438304"/>
            <a:ext cx="1637883" cy="208132"/>
          </a:xfrm>
          <a:prstGeom prst="rect">
            <a:avLst/>
          </a:prstGeom>
          <a:solidFill>
            <a:srgbClr val="00C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a:extLst>
              <a:ext uri="{FF2B5EF4-FFF2-40B4-BE49-F238E27FC236}">
                <a16:creationId xmlns:a16="http://schemas.microsoft.com/office/drawing/2014/main" id="{EDB1C3FC-D168-9B43-BAA5-F9835A758CB9}"/>
              </a:ext>
            </a:extLst>
          </p:cNvPr>
          <p:cNvPicPr>
            <a:picLocks noChangeAspect="1"/>
          </p:cNvPicPr>
          <p:nvPr userDrawn="1"/>
        </p:nvPicPr>
        <p:blipFill>
          <a:blip r:embed="rId2"/>
          <a:stretch>
            <a:fillRect/>
          </a:stretch>
        </p:blipFill>
        <p:spPr>
          <a:xfrm>
            <a:off x="263106" y="122852"/>
            <a:ext cx="1850139" cy="1220578"/>
          </a:xfrm>
          <a:prstGeom prst="rect">
            <a:avLst/>
          </a:prstGeom>
        </p:spPr>
      </p:pic>
      <p:sp>
        <p:nvSpPr>
          <p:cNvPr id="9" name="TextBox 8">
            <a:extLst>
              <a:ext uri="{FF2B5EF4-FFF2-40B4-BE49-F238E27FC236}">
                <a16:creationId xmlns:a16="http://schemas.microsoft.com/office/drawing/2014/main" id="{A8B16E49-E5DC-5343-8E7E-6E553782DFFF}"/>
              </a:ext>
            </a:extLst>
          </p:cNvPr>
          <p:cNvSpPr txBox="1"/>
          <p:nvPr userDrawn="1"/>
        </p:nvSpPr>
        <p:spPr>
          <a:xfrm>
            <a:off x="1998265" y="6392429"/>
            <a:ext cx="2076209" cy="307777"/>
          </a:xfrm>
          <a:prstGeom prst="rect">
            <a:avLst/>
          </a:prstGeom>
          <a:noFill/>
        </p:spPr>
        <p:txBody>
          <a:bodyPr wrap="none" rtlCol="0">
            <a:spAutoFit/>
          </a:bodyPr>
          <a:lstStyle/>
          <a:p>
            <a:r>
              <a:rPr lang="fr-FR" sz="1400" b="1" i="0" dirty="0">
                <a:latin typeface="Arial Black" panose="020B0604020202020204" pitchFamily="34" charset="0"/>
                <a:cs typeface="Arial Black" panose="020B0604020202020204" pitchFamily="34" charset="0"/>
              </a:rPr>
              <a:t>DO WELL </a:t>
            </a:r>
            <a:r>
              <a:rPr lang="fr-FR" sz="1400" b="1" i="0" dirty="0">
                <a:solidFill>
                  <a:srgbClr val="00C782"/>
                </a:solidFill>
                <a:latin typeface="Arial Black" panose="020B0604020202020204" pitchFamily="34" charset="0"/>
                <a:cs typeface="Arial Black" panose="020B0604020202020204" pitchFamily="34" charset="0"/>
              </a:rPr>
              <a:t>DO GOOD</a:t>
            </a:r>
          </a:p>
        </p:txBody>
      </p:sp>
    </p:spTree>
    <p:extLst>
      <p:ext uri="{BB962C8B-B14F-4D97-AF65-F5344CB8AC3E}">
        <p14:creationId xmlns:p14="http://schemas.microsoft.com/office/powerpoint/2010/main" val="29376559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7868" y="123545"/>
            <a:ext cx="581837" cy="449940"/>
          </a:xfrm>
          <a:prstGeom prst="rect">
            <a:avLst/>
          </a:prstGeom>
        </p:spPr>
      </p:pic>
      <p:sp>
        <p:nvSpPr>
          <p:cNvPr id="9" name="Title 8"/>
          <p:cNvSpPr>
            <a:spLocks noGrp="1"/>
          </p:cNvSpPr>
          <p:nvPr>
            <p:ph type="title"/>
          </p:nvPr>
        </p:nvSpPr>
        <p:spPr>
          <a:xfrm>
            <a:off x="774423" y="153092"/>
            <a:ext cx="8069180" cy="998979"/>
          </a:xfrm>
          <a:prstGeom prst="rect">
            <a:avLst/>
          </a:prstGeom>
        </p:spPr>
        <p:txBody>
          <a:bodyPr anchor="ctr"/>
          <a:lstStyle>
            <a:lvl1pPr>
              <a:defRPr sz="2000" b="1"/>
            </a:lvl1pPr>
          </a:lstStyle>
          <a:p>
            <a:r>
              <a:rPr lang="en-US"/>
              <a:t>Click to edit Master title style</a:t>
            </a:r>
            <a:endParaRPr lang="en-GB" dirty="0"/>
          </a:p>
        </p:txBody>
      </p:sp>
      <p:sp>
        <p:nvSpPr>
          <p:cNvPr id="10" name="TextBox 9"/>
          <p:cNvSpPr txBox="1"/>
          <p:nvPr userDrawn="1"/>
        </p:nvSpPr>
        <p:spPr>
          <a:xfrm>
            <a:off x="8806287" y="6611408"/>
            <a:ext cx="341760" cy="246221"/>
          </a:xfrm>
          <a:prstGeom prst="rect">
            <a:avLst/>
          </a:prstGeom>
          <a:solidFill>
            <a:srgbClr val="00C782"/>
          </a:solidFill>
        </p:spPr>
        <p:txBody>
          <a:bodyPr wrap="none" rtlCol="0" anchor="ctr">
            <a:spAutoFit/>
          </a:bodyPr>
          <a:lstStyle/>
          <a:p>
            <a:pPr algn="ctr"/>
            <a:fld id="{2599608F-D2D6-7F48-9B98-8847B7CB585E}" type="slidenum">
              <a:rPr lang="en-GB" sz="1000" b="1" smtClean="0">
                <a:solidFill>
                  <a:schemeClr val="tx1"/>
                </a:solidFill>
              </a:rPr>
              <a:pPr algn="ctr"/>
              <a:t>‹#›</a:t>
            </a:fld>
            <a:endParaRPr lang="en-GB" sz="1000" b="1" dirty="0">
              <a:solidFill>
                <a:schemeClr val="tx1"/>
              </a:solidFill>
            </a:endParaRPr>
          </a:p>
        </p:txBody>
      </p:sp>
      <p:sp>
        <p:nvSpPr>
          <p:cNvPr id="12" name="Text Box 10"/>
          <p:cNvSpPr txBox="1">
            <a:spLocks noChangeArrowheads="1"/>
          </p:cNvSpPr>
          <p:nvPr userDrawn="1"/>
        </p:nvSpPr>
        <p:spPr bwMode="auto">
          <a:xfrm>
            <a:off x="3570290" y="6667953"/>
            <a:ext cx="2318263" cy="215444"/>
          </a:xfrm>
          <a:prstGeom prst="rect">
            <a:avLst/>
          </a:prstGeom>
          <a:noFill/>
          <a:ln w="9525">
            <a:noFill/>
            <a:miter lim="800000"/>
            <a:headEnd/>
            <a:tailEnd/>
          </a:ln>
          <a:effectLst/>
        </p:spPr>
        <p:txBody>
          <a:bodyPr wrap="none">
            <a:spAutoFit/>
          </a:bodyPr>
          <a:lstStyle/>
          <a:p>
            <a:r>
              <a:rPr lang="en-US" sz="800" dirty="0">
                <a:solidFill>
                  <a:schemeClr val="tx1">
                    <a:lumMod val="85000"/>
                    <a:lumOff val="15000"/>
                  </a:schemeClr>
                </a:solidFill>
              </a:rPr>
              <a:t>Copyright ©2019</a:t>
            </a:r>
            <a:r>
              <a:rPr lang="en-US" sz="800" baseline="0" dirty="0">
                <a:solidFill>
                  <a:schemeClr val="tx1">
                    <a:lumMod val="85000"/>
                    <a:lumOff val="15000"/>
                  </a:schemeClr>
                </a:solidFill>
              </a:rPr>
              <a:t> </a:t>
            </a:r>
            <a:r>
              <a:rPr lang="en-US" sz="800" dirty="0">
                <a:solidFill>
                  <a:schemeClr val="tx1">
                    <a:lumMod val="85000"/>
                    <a:lumOff val="15000"/>
                  </a:schemeClr>
                </a:solidFill>
              </a:rPr>
              <a:t>ShARE. All Rights Reserved </a:t>
            </a:r>
          </a:p>
        </p:txBody>
      </p:sp>
      <p:sp>
        <p:nvSpPr>
          <p:cNvPr id="14" name="Text Placeholder 13"/>
          <p:cNvSpPr>
            <a:spLocks noGrp="1"/>
          </p:cNvSpPr>
          <p:nvPr>
            <p:ph type="body" sz="quarter" idx="10"/>
          </p:nvPr>
        </p:nvSpPr>
        <p:spPr>
          <a:xfrm>
            <a:off x="774700" y="1828801"/>
            <a:ext cx="8069263" cy="4319588"/>
          </a:xfrm>
          <a:prstGeom prst="rect">
            <a:avLst/>
          </a:prstGeom>
        </p:spPr>
        <p:txBody>
          <a:bodyPr/>
          <a:lstStyle>
            <a:lvl1pPr marL="187325" indent="-187325">
              <a:lnSpc>
                <a:spcPct val="100000"/>
              </a:lnSpc>
              <a:buClr>
                <a:srgbClr val="00C782"/>
              </a:buClr>
              <a:tabLst/>
              <a:defRPr sz="1400" b="1"/>
            </a:lvl1pPr>
            <a:lvl2pPr marL="317500" indent="-130175">
              <a:lnSpc>
                <a:spcPct val="100000"/>
              </a:lnSpc>
              <a:buClr>
                <a:srgbClr val="00C782"/>
              </a:buClr>
              <a:buFont typeface=".AppleSystemUIFont" charset="-120"/>
              <a:buChar char="-"/>
              <a:tabLst/>
              <a:defRPr sz="1400"/>
            </a:lvl2pPr>
          </a:lstStyle>
          <a:p>
            <a:pPr lvl="0"/>
            <a:r>
              <a:rPr lang="en-US"/>
              <a:t>Click to edit Master text styles</a:t>
            </a:r>
          </a:p>
          <a:p>
            <a:pPr lvl="1"/>
            <a:r>
              <a:rPr lang="en-US"/>
              <a:t>Second level</a:t>
            </a:r>
          </a:p>
        </p:txBody>
      </p:sp>
      <p:sp>
        <p:nvSpPr>
          <p:cNvPr id="23" name="Text Placeholder 22"/>
          <p:cNvSpPr>
            <a:spLocks noGrp="1"/>
          </p:cNvSpPr>
          <p:nvPr>
            <p:ph type="body" sz="quarter" idx="11" hasCustomPrompt="1"/>
          </p:nvPr>
        </p:nvSpPr>
        <p:spPr>
          <a:xfrm>
            <a:off x="22073" y="6630111"/>
            <a:ext cx="3872193" cy="206375"/>
          </a:xfrm>
          <a:prstGeom prst="rect">
            <a:avLst/>
          </a:prstGeom>
        </p:spPr>
        <p:txBody>
          <a:bodyPr/>
          <a:lstStyle>
            <a:lvl1pPr marL="0" indent="0">
              <a:buNone/>
              <a:defRPr sz="800" baseline="0"/>
            </a:lvl1pPr>
            <a:lvl2pPr>
              <a:defRPr sz="800"/>
            </a:lvl2pPr>
            <a:lvl3pPr>
              <a:defRPr sz="800"/>
            </a:lvl3pPr>
            <a:lvl4pPr>
              <a:defRPr sz="800"/>
            </a:lvl4pPr>
            <a:lvl5pPr>
              <a:defRPr sz="800"/>
            </a:lvl5pPr>
          </a:lstStyle>
          <a:p>
            <a:pPr lvl="0"/>
            <a:r>
              <a:rPr lang="en-US"/>
              <a:t>Add source</a:t>
            </a:r>
            <a:endParaRPr lang="en-GB" dirty="0"/>
          </a:p>
        </p:txBody>
      </p:sp>
    </p:spTree>
    <p:extLst>
      <p:ext uri="{BB962C8B-B14F-4D97-AF65-F5344CB8AC3E}">
        <p14:creationId xmlns:p14="http://schemas.microsoft.com/office/powerpoint/2010/main" val="4245990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6D55F1-275B-4483-8310-998D78AF8723}" type="datetimeFigureOut">
              <a:rPr lang="en-IN" smtClean="0"/>
              <a:t>12-07-2022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B89EAC-D849-4B2F-9770-EE6A8A93C380}" type="slidenum">
              <a:rPr lang="en-IN" smtClean="0"/>
              <a:t>‹#›</a:t>
            </a:fld>
            <a:endParaRPr lang="en-IN"/>
          </a:p>
        </p:txBody>
      </p:sp>
    </p:spTree>
    <p:extLst>
      <p:ext uri="{BB962C8B-B14F-4D97-AF65-F5344CB8AC3E}">
        <p14:creationId xmlns:p14="http://schemas.microsoft.com/office/powerpoint/2010/main" val="1020927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6D55F1-275B-4483-8310-998D78AF8723}" type="datetimeFigureOut">
              <a:rPr lang="en-IN" smtClean="0"/>
              <a:t>12-07-2022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B89EAC-D849-4B2F-9770-EE6A8A93C380}" type="slidenum">
              <a:rPr lang="en-IN" smtClean="0"/>
              <a:t>‹#›</a:t>
            </a:fld>
            <a:endParaRPr lang="en-IN"/>
          </a:p>
        </p:txBody>
      </p:sp>
    </p:spTree>
    <p:extLst>
      <p:ext uri="{BB962C8B-B14F-4D97-AF65-F5344CB8AC3E}">
        <p14:creationId xmlns:p14="http://schemas.microsoft.com/office/powerpoint/2010/main" val="704983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6D55F1-275B-4483-8310-998D78AF8723}" type="datetimeFigureOut">
              <a:rPr lang="en-IN" smtClean="0"/>
              <a:t>12-07-2022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B89EAC-D849-4B2F-9770-EE6A8A93C380}" type="slidenum">
              <a:rPr lang="en-IN" smtClean="0"/>
              <a:t>‹#›</a:t>
            </a:fld>
            <a:endParaRPr lang="en-IN"/>
          </a:p>
        </p:txBody>
      </p:sp>
    </p:spTree>
    <p:extLst>
      <p:ext uri="{BB962C8B-B14F-4D97-AF65-F5344CB8AC3E}">
        <p14:creationId xmlns:p14="http://schemas.microsoft.com/office/powerpoint/2010/main" val="405249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6D55F1-275B-4483-8310-998D78AF8723}" type="datetimeFigureOut">
              <a:rPr lang="en-IN" smtClean="0"/>
              <a:t>12-07-2022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DB89EAC-D849-4B2F-9770-EE6A8A93C380}" type="slidenum">
              <a:rPr lang="en-IN" smtClean="0"/>
              <a:t>‹#›</a:t>
            </a:fld>
            <a:endParaRPr lang="en-IN"/>
          </a:p>
        </p:txBody>
      </p:sp>
    </p:spTree>
    <p:extLst>
      <p:ext uri="{BB962C8B-B14F-4D97-AF65-F5344CB8AC3E}">
        <p14:creationId xmlns:p14="http://schemas.microsoft.com/office/powerpoint/2010/main" val="107107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6D55F1-275B-4483-8310-998D78AF8723}" type="datetimeFigureOut">
              <a:rPr lang="en-IN" smtClean="0"/>
              <a:t>12-07-2022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DB89EAC-D849-4B2F-9770-EE6A8A93C380}" type="slidenum">
              <a:rPr lang="en-IN" smtClean="0"/>
              <a:t>‹#›</a:t>
            </a:fld>
            <a:endParaRPr lang="en-IN"/>
          </a:p>
        </p:txBody>
      </p:sp>
    </p:spTree>
    <p:extLst>
      <p:ext uri="{BB962C8B-B14F-4D97-AF65-F5344CB8AC3E}">
        <p14:creationId xmlns:p14="http://schemas.microsoft.com/office/powerpoint/2010/main" val="3868908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6D55F1-275B-4483-8310-998D78AF8723}" type="datetimeFigureOut">
              <a:rPr lang="en-IN" smtClean="0"/>
              <a:t>12-07-2022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DB89EAC-D849-4B2F-9770-EE6A8A93C380}" type="slidenum">
              <a:rPr lang="en-IN" smtClean="0"/>
              <a:t>‹#›</a:t>
            </a:fld>
            <a:endParaRPr lang="en-IN"/>
          </a:p>
        </p:txBody>
      </p:sp>
    </p:spTree>
    <p:extLst>
      <p:ext uri="{BB962C8B-B14F-4D97-AF65-F5344CB8AC3E}">
        <p14:creationId xmlns:p14="http://schemas.microsoft.com/office/powerpoint/2010/main" val="4182364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6D55F1-275B-4483-8310-998D78AF8723}" type="datetimeFigureOut">
              <a:rPr lang="en-IN" smtClean="0"/>
              <a:t>12-07-2022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B89EAC-D849-4B2F-9770-EE6A8A93C380}" type="slidenum">
              <a:rPr lang="en-IN" smtClean="0"/>
              <a:t>‹#›</a:t>
            </a:fld>
            <a:endParaRPr lang="en-IN"/>
          </a:p>
        </p:txBody>
      </p:sp>
    </p:spTree>
    <p:extLst>
      <p:ext uri="{BB962C8B-B14F-4D97-AF65-F5344CB8AC3E}">
        <p14:creationId xmlns:p14="http://schemas.microsoft.com/office/powerpoint/2010/main" val="2539436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6D55F1-275B-4483-8310-998D78AF8723}" type="datetimeFigureOut">
              <a:rPr lang="en-IN" smtClean="0"/>
              <a:t>12-07-2022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B89EAC-D849-4B2F-9770-EE6A8A93C380}" type="slidenum">
              <a:rPr lang="en-IN" smtClean="0"/>
              <a:t>‹#›</a:t>
            </a:fld>
            <a:endParaRPr lang="en-IN"/>
          </a:p>
        </p:txBody>
      </p:sp>
    </p:spTree>
    <p:extLst>
      <p:ext uri="{BB962C8B-B14F-4D97-AF65-F5344CB8AC3E}">
        <p14:creationId xmlns:p14="http://schemas.microsoft.com/office/powerpoint/2010/main" val="755291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6D55F1-275B-4483-8310-998D78AF8723}" type="datetimeFigureOut">
              <a:rPr lang="en-IN" smtClean="0"/>
              <a:t>12-07-2022</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B89EAC-D849-4B2F-9770-EE6A8A93C380}" type="slidenum">
              <a:rPr lang="en-IN" smtClean="0"/>
              <a:t>‹#›</a:t>
            </a:fld>
            <a:endParaRPr lang="en-IN"/>
          </a:p>
        </p:txBody>
      </p:sp>
    </p:spTree>
    <p:extLst>
      <p:ext uri="{BB962C8B-B14F-4D97-AF65-F5344CB8AC3E}">
        <p14:creationId xmlns:p14="http://schemas.microsoft.com/office/powerpoint/2010/main" val="2899271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751598" y="564240"/>
            <a:ext cx="1850139" cy="351132"/>
          </a:xfrm>
        </p:spPr>
        <p:txBody>
          <a:bodyPr/>
          <a:lstStyle/>
          <a:p>
            <a:r>
              <a:rPr lang="en-US" altLang="zh-CN" dirty="0">
                <a:latin typeface="Arial" panose="020B0604020202020204" pitchFamily="34" charset="0"/>
                <a:ea typeface="宋体" pitchFamily="2" charset="-122"/>
                <a:cs typeface="Arial" panose="020B0604020202020204" pitchFamily="34" charset="0"/>
              </a:rPr>
              <a:t>July 2022</a:t>
            </a:r>
            <a:endParaRPr lang="en-US" dirty="0">
              <a:latin typeface="Arial" panose="020B0604020202020204" pitchFamily="34" charset="0"/>
              <a:cs typeface="Arial" panose="020B0604020202020204" pitchFamily="34" charset="0"/>
            </a:endParaRPr>
          </a:p>
        </p:txBody>
      </p:sp>
      <p:sp>
        <p:nvSpPr>
          <p:cNvPr id="8" name="TextBox 7"/>
          <p:cNvSpPr txBox="1"/>
          <p:nvPr/>
        </p:nvSpPr>
        <p:spPr>
          <a:xfrm>
            <a:off x="410546" y="2921168"/>
            <a:ext cx="8322907" cy="1015663"/>
          </a:xfrm>
          <a:prstGeom prst="rect">
            <a:avLst/>
          </a:prstGeom>
          <a:solidFill>
            <a:srgbClr val="F4F6F5"/>
          </a:solidFill>
        </p:spPr>
        <p:txBody>
          <a:bodyPr wrap="square" rtlCol="0">
            <a:spAutoFit/>
          </a:bodyPr>
          <a:lstStyle/>
          <a:p>
            <a:pPr algn="ctr"/>
            <a:r>
              <a:rPr lang="en-US" sz="2000" b="1" dirty="0">
                <a:solidFill>
                  <a:srgbClr val="00C782"/>
                </a:solidFill>
                <a:latin typeface="Arial" panose="020B0604020202020204" pitchFamily="34" charset="0"/>
                <a:cs typeface="Arial" panose="020B0604020202020204" pitchFamily="34" charset="0"/>
              </a:rPr>
              <a:t>How can banks develop microfinance capabilities to provide more capital to the underprivileged and</a:t>
            </a:r>
          </a:p>
          <a:p>
            <a:pPr algn="ctr"/>
            <a:r>
              <a:rPr lang="en-US" sz="2000" b="1" dirty="0">
                <a:solidFill>
                  <a:srgbClr val="00C782"/>
                </a:solidFill>
                <a:latin typeface="Arial" panose="020B0604020202020204" pitchFamily="34" charset="0"/>
                <a:cs typeface="Arial" panose="020B0604020202020204" pitchFamily="34" charset="0"/>
              </a:rPr>
              <a:t>small businesses?</a:t>
            </a:r>
            <a:endParaRPr lang="en-GB" sz="2000" b="1" dirty="0">
              <a:solidFill>
                <a:srgbClr val="00C782"/>
              </a:solidFill>
              <a:latin typeface="Arial" panose="020B0604020202020204" pitchFamily="34" charset="0"/>
              <a:cs typeface="Arial" panose="020B0604020202020204" pitchFamily="34" charset="0"/>
            </a:endParaRPr>
          </a:p>
        </p:txBody>
      </p:sp>
      <p:sp>
        <p:nvSpPr>
          <p:cNvPr id="3" name="TextBox 2"/>
          <p:cNvSpPr txBox="1"/>
          <p:nvPr/>
        </p:nvSpPr>
        <p:spPr>
          <a:xfrm>
            <a:off x="3883350" y="5081247"/>
            <a:ext cx="1377300" cy="523220"/>
          </a:xfrm>
          <a:prstGeom prst="rect">
            <a:avLst/>
          </a:prstGeom>
          <a:noFill/>
        </p:spPr>
        <p:txBody>
          <a:bodyPr wrap="none" rtlCol="0">
            <a:spAutoFit/>
          </a:bodyPr>
          <a:lstStyle/>
          <a:p>
            <a:pPr algn="ctr"/>
            <a:r>
              <a:rPr lang="en-GB" sz="1400" u="sng" dirty="0">
                <a:solidFill>
                  <a:srgbClr val="00C782"/>
                </a:solidFill>
                <a:latin typeface="Arial" panose="020B0604020202020204" pitchFamily="34" charset="0"/>
                <a:cs typeface="Arial" panose="020B0604020202020204" pitchFamily="34" charset="0"/>
              </a:rPr>
              <a:t>Smriti Tripathi</a:t>
            </a:r>
          </a:p>
          <a:p>
            <a:pPr algn="ctr"/>
            <a:r>
              <a:rPr lang="en-GB" sz="1400" dirty="0">
                <a:solidFill>
                  <a:srgbClr val="00C782"/>
                </a:solidFill>
                <a:latin typeface="Arial" panose="020B0604020202020204" pitchFamily="34" charset="0"/>
                <a:cs typeface="Arial" panose="020B0604020202020204" pitchFamily="34" charset="0"/>
              </a:rPr>
              <a:t>Junior Member</a:t>
            </a:r>
          </a:p>
        </p:txBody>
      </p:sp>
      <p:sp>
        <p:nvSpPr>
          <p:cNvPr id="10" name="Subtitle 9">
            <a:extLst>
              <a:ext uri="{FF2B5EF4-FFF2-40B4-BE49-F238E27FC236}">
                <a16:creationId xmlns:a16="http://schemas.microsoft.com/office/drawing/2014/main" id="{DB7F26F3-2E33-17E5-A3C3-849F69E27B4B}"/>
              </a:ext>
            </a:extLst>
          </p:cNvPr>
          <p:cNvSpPr>
            <a:spLocks noGrp="1"/>
          </p:cNvSpPr>
          <p:nvPr>
            <p:ph type="subTitle" idx="1"/>
          </p:nvPr>
        </p:nvSpPr>
        <p:spPr>
          <a:xfrm>
            <a:off x="7138572" y="213694"/>
            <a:ext cx="1076192" cy="215514"/>
          </a:xfrm>
        </p:spPr>
        <p:txBody>
          <a:bodyPr>
            <a:noAutofit/>
          </a:bodyPr>
          <a:lstStyle/>
          <a:p>
            <a:pPr algn="ctr"/>
            <a:r>
              <a:rPr lang="en-IN" sz="1200" b="1" dirty="0">
                <a:latin typeface="Arial" panose="020B0604020202020204" pitchFamily="34" charset="0"/>
                <a:cs typeface="Arial" panose="020B0604020202020204" pitchFamily="34" charset="0"/>
              </a:rPr>
              <a:t>Module 1</a:t>
            </a:r>
          </a:p>
        </p:txBody>
      </p:sp>
    </p:spTree>
    <p:extLst>
      <p:ext uri="{BB962C8B-B14F-4D97-AF65-F5344CB8AC3E}">
        <p14:creationId xmlns:p14="http://schemas.microsoft.com/office/powerpoint/2010/main" val="2292117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18AB2-1A82-8512-75CE-09E198082073}"/>
              </a:ext>
            </a:extLst>
          </p:cNvPr>
          <p:cNvSpPr>
            <a:spLocks noGrp="1"/>
          </p:cNvSpPr>
          <p:nvPr>
            <p:ph type="title"/>
          </p:nvPr>
        </p:nvSpPr>
        <p:spPr/>
        <p:txBody>
          <a:bodyPr/>
          <a:lstStyle/>
          <a:p>
            <a:pPr algn="ctr"/>
            <a:r>
              <a:rPr lang="en-IN" u="sng" dirty="0">
                <a:latin typeface="Arial" panose="020B0604020202020204" pitchFamily="34" charset="0"/>
                <a:cs typeface="Arial" panose="020B0604020202020204" pitchFamily="34" charset="0"/>
              </a:rPr>
              <a:t>The Burgeoning Market of Microfinance in India</a:t>
            </a:r>
          </a:p>
        </p:txBody>
      </p:sp>
      <p:sp>
        <p:nvSpPr>
          <p:cNvPr id="4" name="Text Placeholder 3">
            <a:extLst>
              <a:ext uri="{FF2B5EF4-FFF2-40B4-BE49-F238E27FC236}">
                <a16:creationId xmlns:a16="http://schemas.microsoft.com/office/drawing/2014/main" id="{BDBCBACF-10F8-0FFE-80A0-F0DA3E79AEBE}"/>
              </a:ext>
            </a:extLst>
          </p:cNvPr>
          <p:cNvSpPr>
            <a:spLocks noGrp="1"/>
          </p:cNvSpPr>
          <p:nvPr>
            <p:ph type="body" sz="quarter" idx="11"/>
          </p:nvPr>
        </p:nvSpPr>
        <p:spPr/>
        <p:txBody>
          <a:bodyPr/>
          <a:lstStyle/>
          <a:p>
            <a:r>
              <a:rPr lang="en-IN" dirty="0"/>
              <a:t>Source : Consultancy.in</a:t>
            </a:r>
          </a:p>
        </p:txBody>
      </p:sp>
      <p:graphicFrame>
        <p:nvGraphicFramePr>
          <p:cNvPr id="7" name="Chart 6">
            <a:extLst>
              <a:ext uri="{FF2B5EF4-FFF2-40B4-BE49-F238E27FC236}">
                <a16:creationId xmlns:a16="http://schemas.microsoft.com/office/drawing/2014/main" id="{0CFE0D03-B175-F52F-F6AD-94976FF3A4FA}"/>
              </a:ext>
            </a:extLst>
          </p:cNvPr>
          <p:cNvGraphicFramePr/>
          <p:nvPr>
            <p:extLst>
              <p:ext uri="{D42A27DB-BD31-4B8C-83A1-F6EECF244321}">
                <p14:modId xmlns:p14="http://schemas.microsoft.com/office/powerpoint/2010/main" val="4234826581"/>
              </p:ext>
            </p:extLst>
          </p:nvPr>
        </p:nvGraphicFramePr>
        <p:xfrm>
          <a:off x="1446882" y="1174361"/>
          <a:ext cx="6724261" cy="450927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C0D5D267-8048-26EA-75B1-43F0C72DA2DD}"/>
              </a:ext>
            </a:extLst>
          </p:cNvPr>
          <p:cNvGraphicFramePr/>
          <p:nvPr>
            <p:extLst>
              <p:ext uri="{D42A27DB-BD31-4B8C-83A1-F6EECF244321}">
                <p14:modId xmlns:p14="http://schemas.microsoft.com/office/powerpoint/2010/main" val="2406176842"/>
              </p:ext>
            </p:extLst>
          </p:nvPr>
        </p:nvGraphicFramePr>
        <p:xfrm>
          <a:off x="1278931" y="1337907"/>
          <a:ext cx="9741159" cy="442530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12119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en-US" u="sng" dirty="0">
                <a:latin typeface="Arial" panose="020B0604020202020204" pitchFamily="34" charset="0"/>
                <a:cs typeface="Arial" panose="020B0604020202020204" pitchFamily="34" charset="0"/>
              </a:rPr>
              <a:t>Microfinance By Banks – </a:t>
            </a:r>
            <a:r>
              <a:rPr lang="en-US" b="0" u="sng" dirty="0">
                <a:latin typeface="Arial" panose="020B0604020202020204" pitchFamily="34" charset="0"/>
                <a:cs typeface="Arial" panose="020B0604020202020204" pitchFamily="34" charset="0"/>
              </a:rPr>
              <a:t>Areas of research</a:t>
            </a:r>
          </a:p>
        </p:txBody>
      </p:sp>
      <p:sp>
        <p:nvSpPr>
          <p:cNvPr id="27" name="Rectangle 26"/>
          <p:cNvSpPr/>
          <p:nvPr/>
        </p:nvSpPr>
        <p:spPr>
          <a:xfrm>
            <a:off x="300397" y="3412714"/>
            <a:ext cx="1174433" cy="464696"/>
          </a:xfrm>
          <a:prstGeom prst="rect">
            <a:avLst/>
          </a:prstGeom>
          <a:solidFill>
            <a:srgbClr val="00C782"/>
          </a:solidFill>
          <a:ln w="1270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Microfinance</a:t>
            </a:r>
          </a:p>
        </p:txBody>
      </p:sp>
      <p:sp>
        <p:nvSpPr>
          <p:cNvPr id="28" name="Rectangle 27"/>
          <p:cNvSpPr/>
          <p:nvPr/>
        </p:nvSpPr>
        <p:spPr>
          <a:xfrm>
            <a:off x="2124244" y="2172938"/>
            <a:ext cx="1379095" cy="449705"/>
          </a:xfrm>
          <a:prstGeom prst="rect">
            <a:avLst/>
          </a:prstGeom>
          <a:solidFill>
            <a:srgbClr val="EAF2EA"/>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Capital</a:t>
            </a:r>
          </a:p>
        </p:txBody>
      </p:sp>
      <p:sp>
        <p:nvSpPr>
          <p:cNvPr id="30" name="Rectangle 29"/>
          <p:cNvSpPr/>
          <p:nvPr/>
        </p:nvSpPr>
        <p:spPr>
          <a:xfrm>
            <a:off x="2124244" y="4773055"/>
            <a:ext cx="1379095" cy="464696"/>
          </a:xfrm>
          <a:prstGeom prst="rect">
            <a:avLst/>
          </a:prstGeom>
          <a:solidFill>
            <a:srgbClr val="EAF2EA"/>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Business Configuration</a:t>
            </a:r>
          </a:p>
        </p:txBody>
      </p:sp>
      <p:cxnSp>
        <p:nvCxnSpPr>
          <p:cNvPr id="40" name="Connecteur en angle 39"/>
          <p:cNvCxnSpPr>
            <a:cxnSpLocks/>
            <a:stCxn id="28" idx="1"/>
            <a:endCxn id="27" idx="3"/>
          </p:cNvCxnSpPr>
          <p:nvPr/>
        </p:nvCxnSpPr>
        <p:spPr>
          <a:xfrm rot="10800000" flipV="1">
            <a:off x="1474830" y="2397790"/>
            <a:ext cx="649414" cy="1247271"/>
          </a:xfrm>
          <a:prstGeom prst="bentConnector3">
            <a:avLst>
              <a:gd name="adj1" fmla="val 50000"/>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DE9E340A-496B-CE7D-21B9-92900CA81CB4}"/>
              </a:ext>
            </a:extLst>
          </p:cNvPr>
          <p:cNvSpPr/>
          <p:nvPr/>
        </p:nvSpPr>
        <p:spPr>
          <a:xfrm>
            <a:off x="3942780" y="2730767"/>
            <a:ext cx="1379095" cy="464696"/>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Deposits/</a:t>
            </a:r>
          </a:p>
          <a:p>
            <a:pPr algn="ctr"/>
            <a:r>
              <a:rPr lang="en-US" sz="1400" b="1" dirty="0">
                <a:solidFill>
                  <a:schemeClr val="tx1"/>
                </a:solidFill>
              </a:rPr>
              <a:t>Securities</a:t>
            </a:r>
          </a:p>
        </p:txBody>
      </p:sp>
      <p:sp>
        <p:nvSpPr>
          <p:cNvPr id="64" name="Rectangle 63">
            <a:extLst>
              <a:ext uri="{FF2B5EF4-FFF2-40B4-BE49-F238E27FC236}">
                <a16:creationId xmlns:a16="http://schemas.microsoft.com/office/drawing/2014/main" id="{1A6D1EDC-9971-8498-57D7-7967488DD39B}"/>
              </a:ext>
            </a:extLst>
          </p:cNvPr>
          <p:cNvSpPr/>
          <p:nvPr/>
        </p:nvSpPr>
        <p:spPr>
          <a:xfrm>
            <a:off x="3942780" y="1502699"/>
            <a:ext cx="1379092" cy="464696"/>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Funds/Bonds/</a:t>
            </a:r>
          </a:p>
          <a:p>
            <a:pPr algn="ctr"/>
            <a:r>
              <a:rPr lang="en-US" sz="1400" b="1" dirty="0">
                <a:solidFill>
                  <a:schemeClr val="tx1"/>
                </a:solidFill>
              </a:rPr>
              <a:t>Policies</a:t>
            </a:r>
          </a:p>
        </p:txBody>
      </p:sp>
      <p:cxnSp>
        <p:nvCxnSpPr>
          <p:cNvPr id="72" name="Connector: Elbow 71">
            <a:extLst>
              <a:ext uri="{FF2B5EF4-FFF2-40B4-BE49-F238E27FC236}">
                <a16:creationId xmlns:a16="http://schemas.microsoft.com/office/drawing/2014/main" id="{639E7BB9-E0AA-DC80-0647-4CBA66ED2372}"/>
              </a:ext>
            </a:extLst>
          </p:cNvPr>
          <p:cNvCxnSpPr>
            <a:cxnSpLocks/>
            <a:stCxn id="28" idx="3"/>
            <a:endCxn id="64" idx="1"/>
          </p:cNvCxnSpPr>
          <p:nvPr/>
        </p:nvCxnSpPr>
        <p:spPr>
          <a:xfrm flipV="1">
            <a:off x="3503339" y="1735047"/>
            <a:ext cx="439441" cy="66274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74" name="Connector: Elbow 73">
            <a:extLst>
              <a:ext uri="{FF2B5EF4-FFF2-40B4-BE49-F238E27FC236}">
                <a16:creationId xmlns:a16="http://schemas.microsoft.com/office/drawing/2014/main" id="{46AACD7B-4C51-9DF7-5D06-7C085EA1964E}"/>
              </a:ext>
            </a:extLst>
          </p:cNvPr>
          <p:cNvCxnSpPr>
            <a:stCxn id="28" idx="3"/>
            <a:endCxn id="63" idx="1"/>
          </p:cNvCxnSpPr>
          <p:nvPr/>
        </p:nvCxnSpPr>
        <p:spPr>
          <a:xfrm>
            <a:off x="3503339" y="2397791"/>
            <a:ext cx="439441" cy="565324"/>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F9DCE2B6-784E-C510-B59B-78965E4B396B}"/>
              </a:ext>
            </a:extLst>
          </p:cNvPr>
          <p:cNvSpPr/>
          <p:nvPr/>
        </p:nvSpPr>
        <p:spPr>
          <a:xfrm>
            <a:off x="3942777" y="3859209"/>
            <a:ext cx="1379095" cy="464696"/>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Profits</a:t>
            </a:r>
          </a:p>
        </p:txBody>
      </p:sp>
      <p:sp>
        <p:nvSpPr>
          <p:cNvPr id="80" name="Rectangle 79">
            <a:extLst>
              <a:ext uri="{FF2B5EF4-FFF2-40B4-BE49-F238E27FC236}">
                <a16:creationId xmlns:a16="http://schemas.microsoft.com/office/drawing/2014/main" id="{B2503842-309E-AD96-2897-54DB1879E0EB}"/>
              </a:ext>
            </a:extLst>
          </p:cNvPr>
          <p:cNvSpPr/>
          <p:nvPr/>
        </p:nvSpPr>
        <p:spPr>
          <a:xfrm>
            <a:off x="3942775" y="4773055"/>
            <a:ext cx="1379095" cy="464696"/>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Education or</a:t>
            </a:r>
          </a:p>
          <a:p>
            <a:pPr algn="ctr"/>
            <a:r>
              <a:rPr lang="en-US" sz="1400" b="1" dirty="0">
                <a:solidFill>
                  <a:schemeClr val="tx1"/>
                </a:solidFill>
              </a:rPr>
              <a:t>Skill Building</a:t>
            </a:r>
          </a:p>
        </p:txBody>
      </p:sp>
      <p:sp>
        <p:nvSpPr>
          <p:cNvPr id="81" name="Rectangle 80">
            <a:extLst>
              <a:ext uri="{FF2B5EF4-FFF2-40B4-BE49-F238E27FC236}">
                <a16:creationId xmlns:a16="http://schemas.microsoft.com/office/drawing/2014/main" id="{DC7AF6DE-D22E-80D5-15DC-9458BA8A5A9B}"/>
              </a:ext>
            </a:extLst>
          </p:cNvPr>
          <p:cNvSpPr/>
          <p:nvPr/>
        </p:nvSpPr>
        <p:spPr>
          <a:xfrm>
            <a:off x="3942776" y="5686901"/>
            <a:ext cx="1379095" cy="464696"/>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Opportunities</a:t>
            </a:r>
          </a:p>
        </p:txBody>
      </p:sp>
      <p:cxnSp>
        <p:nvCxnSpPr>
          <p:cNvPr id="83" name="Connector: Elbow 82">
            <a:extLst>
              <a:ext uri="{FF2B5EF4-FFF2-40B4-BE49-F238E27FC236}">
                <a16:creationId xmlns:a16="http://schemas.microsoft.com/office/drawing/2014/main" id="{A4DA45D7-325F-F845-2A80-56382C912382}"/>
              </a:ext>
            </a:extLst>
          </p:cNvPr>
          <p:cNvCxnSpPr>
            <a:stCxn id="30" idx="3"/>
            <a:endCxn id="79" idx="1"/>
          </p:cNvCxnSpPr>
          <p:nvPr/>
        </p:nvCxnSpPr>
        <p:spPr>
          <a:xfrm flipV="1">
            <a:off x="3503339" y="4091557"/>
            <a:ext cx="439438" cy="91384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85" name="Connector: Elbow 84">
            <a:extLst>
              <a:ext uri="{FF2B5EF4-FFF2-40B4-BE49-F238E27FC236}">
                <a16:creationId xmlns:a16="http://schemas.microsoft.com/office/drawing/2014/main" id="{78E9C13E-D75F-3C24-1999-2DB78F2501A3}"/>
              </a:ext>
            </a:extLst>
          </p:cNvPr>
          <p:cNvCxnSpPr>
            <a:cxnSpLocks/>
            <a:stCxn id="30" idx="3"/>
            <a:endCxn id="81" idx="1"/>
          </p:cNvCxnSpPr>
          <p:nvPr/>
        </p:nvCxnSpPr>
        <p:spPr>
          <a:xfrm>
            <a:off x="3503339" y="5005403"/>
            <a:ext cx="439437" cy="91384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DEDD77FE-F431-863B-C763-8F8311D87294}"/>
              </a:ext>
            </a:extLst>
          </p:cNvPr>
          <p:cNvCxnSpPr>
            <a:stCxn id="30" idx="3"/>
            <a:endCxn id="80" idx="1"/>
          </p:cNvCxnSpPr>
          <p:nvPr/>
        </p:nvCxnSpPr>
        <p:spPr>
          <a:xfrm>
            <a:off x="3503339" y="5005403"/>
            <a:ext cx="439436" cy="0"/>
          </a:xfrm>
          <a:prstGeom prst="line">
            <a:avLst/>
          </a:prstGeom>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31477A47-48AB-E0FD-05AF-A51F7684A656}"/>
              </a:ext>
            </a:extLst>
          </p:cNvPr>
          <p:cNvSpPr txBox="1"/>
          <p:nvPr/>
        </p:nvSpPr>
        <p:spPr>
          <a:xfrm>
            <a:off x="6516410" y="1017223"/>
            <a:ext cx="1215024" cy="276999"/>
          </a:xfrm>
          <a:prstGeom prst="rect">
            <a:avLst/>
          </a:prstGeom>
          <a:noFill/>
        </p:spPr>
        <p:txBody>
          <a:bodyPr wrap="square" rtlCol="0">
            <a:spAutoFit/>
          </a:bodyPr>
          <a:lstStyle/>
          <a:p>
            <a:pPr algn="ctr"/>
            <a:r>
              <a:rPr lang="en-GB" sz="1200" b="1" dirty="0">
                <a:latin typeface="Arial" panose="020B0604020202020204" pitchFamily="34" charset="0"/>
                <a:cs typeface="Arial" panose="020B0604020202020204" pitchFamily="34" charset="0"/>
              </a:rPr>
              <a:t>Comments</a:t>
            </a:r>
          </a:p>
        </p:txBody>
      </p:sp>
      <p:cxnSp>
        <p:nvCxnSpPr>
          <p:cNvPr id="112" name="Straight Connector 111">
            <a:extLst>
              <a:ext uri="{FF2B5EF4-FFF2-40B4-BE49-F238E27FC236}">
                <a16:creationId xmlns:a16="http://schemas.microsoft.com/office/drawing/2014/main" id="{ADAF92F8-D884-A78C-C6B6-46AADA68BF26}"/>
              </a:ext>
            </a:extLst>
          </p:cNvPr>
          <p:cNvCxnSpPr>
            <a:cxnSpLocks/>
          </p:cNvCxnSpPr>
          <p:nvPr/>
        </p:nvCxnSpPr>
        <p:spPr>
          <a:xfrm>
            <a:off x="5505061" y="1290570"/>
            <a:ext cx="3237723" cy="0"/>
          </a:xfrm>
          <a:prstGeom prst="line">
            <a:avLst/>
          </a:prstGeom>
          <a:ln>
            <a:solidFill>
              <a:srgbClr val="00C782"/>
            </a:solidFill>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CCF0EC6E-4478-55BF-520F-A05E08ECD2F0}"/>
              </a:ext>
            </a:extLst>
          </p:cNvPr>
          <p:cNvSpPr txBox="1"/>
          <p:nvPr/>
        </p:nvSpPr>
        <p:spPr>
          <a:xfrm>
            <a:off x="5505061" y="1429070"/>
            <a:ext cx="3338542" cy="1200329"/>
          </a:xfrm>
          <a:prstGeom prst="rect">
            <a:avLst/>
          </a:prstGeom>
          <a:noFill/>
        </p:spPr>
        <p:txBody>
          <a:bodyPr wrap="square" rtlCol="0">
            <a:spAutoFit/>
          </a:bodyPr>
          <a:lstStyle/>
          <a:p>
            <a:pPr marL="285750" indent="-285750">
              <a:buClr>
                <a:srgbClr val="00C782"/>
              </a:buClr>
              <a:buFont typeface="Arial" panose="020B0604020202020204" pitchFamily="34" charset="0"/>
              <a:buChar char="•"/>
            </a:pPr>
            <a:r>
              <a:rPr lang="en-US" sz="1200" b="0" i="0" dirty="0">
                <a:solidFill>
                  <a:srgbClr val="000000"/>
                </a:solidFill>
                <a:effectLst/>
                <a:latin typeface="Arial" panose="020B0604020202020204" pitchFamily="34" charset="0"/>
                <a:cs typeface="Arial" panose="020B0604020202020204" pitchFamily="34" charset="0"/>
              </a:rPr>
              <a:t>Banks collect funds from savers in various ways viz. by issuing bonds and other debt securities in financial markets.</a:t>
            </a:r>
          </a:p>
          <a:p>
            <a:pPr marL="285750" indent="-285750">
              <a:buClr>
                <a:srgbClr val="00C782"/>
              </a:buClr>
              <a:buFont typeface="Arial" panose="020B0604020202020204" pitchFamily="34" charset="0"/>
              <a:buChar char="•"/>
            </a:pPr>
            <a:r>
              <a:rPr lang="en-US" sz="1200" dirty="0">
                <a:solidFill>
                  <a:srgbClr val="000000"/>
                </a:solidFill>
                <a:latin typeface="Arial" panose="020B0604020202020204" pitchFamily="34" charset="0"/>
                <a:cs typeface="Arial" panose="020B0604020202020204" pitchFamily="34" charset="0"/>
              </a:rPr>
              <a:t>Certain Government Policies like PMJDY in India, also contribute the Capital increment.</a:t>
            </a:r>
            <a:endParaRPr lang="en-IN" sz="1200" dirty="0">
              <a:latin typeface="Arial" panose="020B0604020202020204" pitchFamily="34" charset="0"/>
              <a:cs typeface="Arial" panose="020B0604020202020204" pitchFamily="34" charset="0"/>
            </a:endParaRPr>
          </a:p>
        </p:txBody>
      </p:sp>
      <p:cxnSp>
        <p:nvCxnSpPr>
          <p:cNvPr id="141" name="Connector: Elbow 140">
            <a:extLst>
              <a:ext uri="{FF2B5EF4-FFF2-40B4-BE49-F238E27FC236}">
                <a16:creationId xmlns:a16="http://schemas.microsoft.com/office/drawing/2014/main" id="{9AC5A6BA-2C89-A7BF-CA74-3550F65F5703}"/>
              </a:ext>
            </a:extLst>
          </p:cNvPr>
          <p:cNvCxnSpPr>
            <a:stCxn id="27" idx="3"/>
            <a:endCxn id="30" idx="1"/>
          </p:cNvCxnSpPr>
          <p:nvPr/>
        </p:nvCxnSpPr>
        <p:spPr>
          <a:xfrm>
            <a:off x="1474830" y="3645062"/>
            <a:ext cx="649414" cy="1360341"/>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58" name="TextBox 157">
            <a:extLst>
              <a:ext uri="{FF2B5EF4-FFF2-40B4-BE49-F238E27FC236}">
                <a16:creationId xmlns:a16="http://schemas.microsoft.com/office/drawing/2014/main" id="{BBCDD81F-8DDE-DDAE-D1D4-09CAEFABE738}"/>
              </a:ext>
            </a:extLst>
          </p:cNvPr>
          <p:cNvSpPr txBox="1"/>
          <p:nvPr/>
        </p:nvSpPr>
        <p:spPr>
          <a:xfrm>
            <a:off x="5505061" y="2629399"/>
            <a:ext cx="3338542" cy="1015663"/>
          </a:xfrm>
          <a:prstGeom prst="rect">
            <a:avLst/>
          </a:prstGeom>
          <a:noFill/>
        </p:spPr>
        <p:txBody>
          <a:bodyPr wrap="square" rtlCol="0">
            <a:spAutoFit/>
          </a:bodyPr>
          <a:lstStyle/>
          <a:p>
            <a:pPr marL="285750" indent="-285750">
              <a:buClr>
                <a:srgbClr val="00C782"/>
              </a:buClr>
              <a:buFont typeface="Arial" panose="020B0604020202020204" pitchFamily="34" charset="0"/>
              <a:buChar char="•"/>
            </a:pPr>
            <a:r>
              <a:rPr lang="en-IN" sz="1200" dirty="0">
                <a:latin typeface="Arial" panose="020B0604020202020204" pitchFamily="34" charset="0"/>
                <a:cs typeface="Arial" panose="020B0604020202020204" pitchFamily="34" charset="0"/>
              </a:rPr>
              <a:t>More Deposits are needed by a Bank to lend out more. </a:t>
            </a:r>
            <a:r>
              <a:rPr lang="en-US" sz="1200" b="0" i="0" dirty="0">
                <a:solidFill>
                  <a:srgbClr val="202124"/>
                </a:solidFill>
                <a:effectLst/>
                <a:latin typeface="arial" panose="020B0604020202020204" pitchFamily="34" charset="0"/>
              </a:rPr>
              <a:t>Without deposits, there would be no loans</a:t>
            </a:r>
            <a:r>
              <a:rPr lang="en-IN" sz="1200" b="0" i="0" dirty="0">
                <a:solidFill>
                  <a:srgbClr val="202124"/>
                </a:solidFill>
                <a:effectLst/>
                <a:latin typeface="Arial" panose="020B0604020202020204" pitchFamily="34" charset="0"/>
                <a:cs typeface="Arial" panose="020B0604020202020204" pitchFamily="34" charset="0"/>
              </a:rPr>
              <a:t>. </a:t>
            </a:r>
          </a:p>
          <a:p>
            <a:pPr marL="285750" indent="-285750">
              <a:buClr>
                <a:srgbClr val="00C782"/>
              </a:buClr>
              <a:buFont typeface="Arial" panose="020B0604020202020204" pitchFamily="34" charset="0"/>
              <a:buChar char="•"/>
            </a:pPr>
            <a:r>
              <a:rPr lang="en-US" sz="1200" dirty="0">
                <a:solidFill>
                  <a:srgbClr val="202124"/>
                </a:solidFill>
                <a:latin typeface="arial" panose="020B0604020202020204" pitchFamily="34" charset="0"/>
              </a:rPr>
              <a:t>B</a:t>
            </a:r>
            <a:r>
              <a:rPr lang="en-US" sz="1200" i="0" dirty="0">
                <a:solidFill>
                  <a:srgbClr val="202124"/>
                </a:solidFill>
                <a:effectLst/>
                <a:latin typeface="arial" panose="020B0604020202020204" pitchFamily="34" charset="0"/>
              </a:rPr>
              <a:t>anks buy and sell securities in order to improve their profitability and capital</a:t>
            </a:r>
            <a:r>
              <a:rPr lang="en-US" sz="1200" b="0" i="0" dirty="0">
                <a:solidFill>
                  <a:srgbClr val="202124"/>
                </a:solidFill>
                <a:effectLst/>
                <a:latin typeface="arial" panose="020B0604020202020204" pitchFamily="34" charset="0"/>
              </a:rPr>
              <a:t>.</a:t>
            </a:r>
            <a:endParaRPr lang="en-IN" sz="1200" b="0" i="0" dirty="0">
              <a:solidFill>
                <a:srgbClr val="202124"/>
              </a:solidFill>
              <a:effectLst/>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44876996-FD40-7702-D0AD-6C542710DF71}"/>
              </a:ext>
            </a:extLst>
          </p:cNvPr>
          <p:cNvSpPr txBox="1"/>
          <p:nvPr/>
        </p:nvSpPr>
        <p:spPr>
          <a:xfrm>
            <a:off x="5505061" y="3758537"/>
            <a:ext cx="3237723" cy="830997"/>
          </a:xfrm>
          <a:prstGeom prst="rect">
            <a:avLst/>
          </a:prstGeom>
          <a:noFill/>
        </p:spPr>
        <p:txBody>
          <a:bodyPr wrap="square" rtlCol="0">
            <a:spAutoFit/>
          </a:bodyPr>
          <a:lstStyle/>
          <a:p>
            <a:pPr marL="285750" indent="-285750">
              <a:buClr>
                <a:srgbClr val="00C782"/>
              </a:buClr>
              <a:buFont typeface="Arial" panose="020B0604020202020204" pitchFamily="34" charset="0"/>
              <a:buChar char="•"/>
            </a:pPr>
            <a:r>
              <a:rPr lang="en-US" sz="1200" b="0" i="0" dirty="0">
                <a:effectLst/>
                <a:latin typeface="Arial" panose="020B0604020202020204" pitchFamily="34" charset="0"/>
                <a:cs typeface="Arial" panose="020B0604020202020204" pitchFamily="34" charset="0"/>
              </a:rPr>
              <a:t>Small businesses have been called the backbone of a Country.</a:t>
            </a:r>
          </a:p>
          <a:p>
            <a:pPr marL="285750" indent="-285750">
              <a:buClr>
                <a:srgbClr val="00C782"/>
              </a:buClr>
              <a:buFont typeface="Arial" panose="020B0604020202020204" pitchFamily="34" charset="0"/>
              <a:buChar char="•"/>
            </a:pPr>
            <a:r>
              <a:rPr lang="en-US" sz="1200" b="0" i="0" dirty="0">
                <a:effectLst/>
                <a:latin typeface="Arial" panose="020B0604020202020204" pitchFamily="34" charset="0"/>
                <a:cs typeface="Arial" panose="020B0604020202020204" pitchFamily="34" charset="0"/>
              </a:rPr>
              <a:t>Small businesses have huge employment and </a:t>
            </a:r>
            <a:r>
              <a:rPr lang="en-US" sz="1200" dirty="0">
                <a:latin typeface="Arial" panose="020B0604020202020204" pitchFamily="34" charset="0"/>
                <a:cs typeface="Arial" panose="020B0604020202020204" pitchFamily="34" charset="0"/>
              </a:rPr>
              <a:t>can be very profitable.</a:t>
            </a:r>
            <a:endParaRPr lang="en-IN" sz="1200" b="0" i="0" dirty="0">
              <a:effectLst/>
              <a:latin typeface="Arial" panose="020B0604020202020204" pitchFamily="34" charset="0"/>
              <a:cs typeface="Arial" panose="020B0604020202020204" pitchFamily="34" charset="0"/>
            </a:endParaRPr>
          </a:p>
        </p:txBody>
      </p:sp>
      <p:sp>
        <p:nvSpPr>
          <p:cNvPr id="33" name="TextBox 32">
            <a:extLst>
              <a:ext uri="{FF2B5EF4-FFF2-40B4-BE49-F238E27FC236}">
                <a16:creationId xmlns:a16="http://schemas.microsoft.com/office/drawing/2014/main" id="{F0861663-82F9-B8EB-D763-F102D1835877}"/>
              </a:ext>
            </a:extLst>
          </p:cNvPr>
          <p:cNvSpPr txBox="1"/>
          <p:nvPr/>
        </p:nvSpPr>
        <p:spPr>
          <a:xfrm>
            <a:off x="5505061" y="4662983"/>
            <a:ext cx="3237723" cy="830997"/>
          </a:xfrm>
          <a:prstGeom prst="rect">
            <a:avLst/>
          </a:prstGeom>
          <a:noFill/>
        </p:spPr>
        <p:txBody>
          <a:bodyPr wrap="square" rtlCol="0">
            <a:spAutoFit/>
          </a:bodyPr>
          <a:lstStyle/>
          <a:p>
            <a:pPr marL="285750" indent="-285750">
              <a:buClr>
                <a:srgbClr val="00C782"/>
              </a:buClr>
              <a:buFont typeface="Arial" panose="020B0604020202020204" pitchFamily="34" charset="0"/>
              <a:buChar char="•"/>
            </a:pPr>
            <a:r>
              <a:rPr lang="en-US" sz="1200" b="0" i="0" dirty="0">
                <a:effectLst/>
                <a:latin typeface="Arial" panose="020B0604020202020204" pitchFamily="34" charset="0"/>
                <a:cs typeface="Arial" panose="020B0604020202020204" pitchFamily="34" charset="0"/>
              </a:rPr>
              <a:t>Microfinance services help rural women gain independence and education to make good decisions. </a:t>
            </a:r>
          </a:p>
          <a:p>
            <a:pPr marL="285750" indent="-285750">
              <a:buClr>
                <a:srgbClr val="00C782"/>
              </a:buClr>
              <a:buFont typeface="Arial" panose="020B0604020202020204" pitchFamily="34" charset="0"/>
              <a:buChar char="•"/>
            </a:pPr>
            <a:r>
              <a:rPr lang="en-US" sz="1200" b="0" i="0" dirty="0">
                <a:effectLst/>
                <a:latin typeface="Arial" panose="020B0604020202020204" pitchFamily="34" charset="0"/>
                <a:cs typeface="Arial" panose="020B0604020202020204" pitchFamily="34" charset="0"/>
              </a:rPr>
              <a:t>Ex - ADB &amp; CD Finance Management</a:t>
            </a:r>
          </a:p>
        </p:txBody>
      </p:sp>
      <p:sp>
        <p:nvSpPr>
          <p:cNvPr id="34" name="TextBox 33">
            <a:extLst>
              <a:ext uri="{FF2B5EF4-FFF2-40B4-BE49-F238E27FC236}">
                <a16:creationId xmlns:a16="http://schemas.microsoft.com/office/drawing/2014/main" id="{92935A16-3C70-7D7A-CCEC-329F73409D3C}"/>
              </a:ext>
            </a:extLst>
          </p:cNvPr>
          <p:cNvSpPr txBox="1"/>
          <p:nvPr/>
        </p:nvSpPr>
        <p:spPr>
          <a:xfrm>
            <a:off x="5505061" y="5567429"/>
            <a:ext cx="3237723" cy="830997"/>
          </a:xfrm>
          <a:prstGeom prst="rect">
            <a:avLst/>
          </a:prstGeom>
          <a:noFill/>
        </p:spPr>
        <p:txBody>
          <a:bodyPr wrap="square" rtlCol="0">
            <a:spAutoFit/>
          </a:bodyPr>
          <a:lstStyle/>
          <a:p>
            <a:pPr marL="285750" indent="-285750">
              <a:buClr>
                <a:srgbClr val="00C782"/>
              </a:buClr>
              <a:buFont typeface="Arial" panose="020B0604020202020204" pitchFamily="34" charset="0"/>
              <a:buChar char="•"/>
            </a:pPr>
            <a:r>
              <a:rPr lang="en-US" sz="1200" b="0" i="0" dirty="0">
                <a:effectLst/>
                <a:latin typeface="Arial" panose="020B0604020202020204" pitchFamily="34" charset="0"/>
                <a:cs typeface="Arial" panose="020B0604020202020204" pitchFamily="34" charset="0"/>
              </a:rPr>
              <a:t>The creation of employment opportunities is essential for achieving  poverty reduction and sustainable development. </a:t>
            </a:r>
          </a:p>
        </p:txBody>
      </p:sp>
    </p:spTree>
    <p:extLst>
      <p:ext uri="{BB962C8B-B14F-4D97-AF65-F5344CB8AC3E}">
        <p14:creationId xmlns:p14="http://schemas.microsoft.com/office/powerpoint/2010/main" val="2915986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7201" name="Rectangle 2"/>
          <p:cNvSpPr>
            <a:spLocks noGrp="1" noChangeArrowheads="1"/>
          </p:cNvSpPr>
          <p:nvPr>
            <p:ph type="title"/>
          </p:nvPr>
        </p:nvSpPr>
        <p:spPr/>
        <p:txBody>
          <a:bodyPr/>
          <a:lstStyle/>
          <a:p>
            <a:pPr algn="ctr"/>
            <a:r>
              <a:rPr lang="en-IN" u="sng" dirty="0">
                <a:latin typeface="Arial" panose="020B0604020202020204" pitchFamily="34" charset="0"/>
                <a:cs typeface="Arial" panose="020B0604020202020204" pitchFamily="34" charset="0"/>
              </a:rPr>
              <a:t>The various types of funds present in Banks</a:t>
            </a:r>
            <a:r>
              <a:rPr lang="en-US" altLang="zh-CN" u="sng" dirty="0">
                <a:ea typeface="宋体" pitchFamily="2" charset="-122"/>
              </a:rPr>
              <a:t> </a:t>
            </a:r>
          </a:p>
        </p:txBody>
      </p:sp>
      <p:sp>
        <p:nvSpPr>
          <p:cNvPr id="947206" name="Rectangle 11"/>
          <p:cNvSpPr>
            <a:spLocks noChangeArrowheads="1"/>
          </p:cNvSpPr>
          <p:nvPr/>
        </p:nvSpPr>
        <p:spPr bwMode="auto">
          <a:xfrm>
            <a:off x="145256" y="1303596"/>
            <a:ext cx="3886202" cy="381000"/>
          </a:xfrm>
          <a:prstGeom prst="rect">
            <a:avLst/>
          </a:prstGeom>
          <a:noFill/>
          <a:ln w="9525" algn="ctr">
            <a:noFill/>
            <a:miter lim="800000"/>
            <a:headEnd/>
            <a:tailEnd/>
          </a:ln>
        </p:spPr>
        <p:txBody>
          <a:bodyPr anchor="ctr"/>
          <a:lstStyle/>
          <a:p>
            <a:pPr algn="ctr"/>
            <a:r>
              <a:rPr lang="en-US" altLang="zh-CN" sz="1500" b="1" dirty="0">
                <a:latin typeface="Arial" panose="020B0604020202020204" pitchFamily="34" charset="0"/>
                <a:cs typeface="Arial" panose="020B0604020202020204" pitchFamily="34" charset="0"/>
              </a:rPr>
              <a:t>Bank’s Own Funds</a:t>
            </a:r>
          </a:p>
        </p:txBody>
      </p:sp>
      <p:sp>
        <p:nvSpPr>
          <p:cNvPr id="947213" name="Rectangle 6"/>
          <p:cNvSpPr txBox="1">
            <a:spLocks noChangeArrowheads="1"/>
          </p:cNvSpPr>
          <p:nvPr/>
        </p:nvSpPr>
        <p:spPr bwMode="auto">
          <a:xfrm>
            <a:off x="1476375" y="1893888"/>
            <a:ext cx="2811463" cy="307975"/>
          </a:xfrm>
          <a:prstGeom prst="rect">
            <a:avLst/>
          </a:prstGeom>
          <a:noFill/>
          <a:ln w="9525">
            <a:noFill/>
            <a:miter lim="800000"/>
            <a:headEnd/>
            <a:tailEnd/>
          </a:ln>
        </p:spPr>
        <p:txBody>
          <a:bodyPr/>
          <a:lstStyle/>
          <a:p>
            <a:pPr algn="just">
              <a:spcBef>
                <a:spcPct val="20000"/>
              </a:spcBef>
              <a:buClr>
                <a:schemeClr val="folHlink"/>
              </a:buClr>
              <a:buFont typeface="Wingdings" pitchFamily="2" charset="2"/>
              <a:buChar char="Ø"/>
            </a:pPr>
            <a:endParaRPr lang="en-US" altLang="zh-CN" sz="1100" dirty="0"/>
          </a:p>
          <a:p>
            <a:pPr algn="just">
              <a:spcBef>
                <a:spcPct val="20000"/>
              </a:spcBef>
              <a:buClr>
                <a:schemeClr val="folHlink"/>
              </a:buClr>
              <a:buFont typeface="Wingdings" pitchFamily="2" charset="2"/>
              <a:buChar char="Ø"/>
            </a:pPr>
            <a:endParaRPr lang="en-US" altLang="zh-CN" sz="1100" dirty="0">
              <a:solidFill>
                <a:srgbClr val="4D4D4D"/>
              </a:solidFill>
            </a:endParaRPr>
          </a:p>
          <a:p>
            <a:pPr marL="228600" lvl="1" indent="-114300" algn="just">
              <a:spcBef>
                <a:spcPct val="20000"/>
              </a:spcBef>
              <a:buClr>
                <a:schemeClr val="folHlink"/>
              </a:buClr>
              <a:buFont typeface="Wingdings" pitchFamily="2" charset="2"/>
              <a:buChar char="Ø"/>
            </a:pPr>
            <a:endParaRPr lang="en-US" altLang="zh-CN" sz="1100" dirty="0">
              <a:solidFill>
                <a:srgbClr val="4D4D4D"/>
              </a:solidFill>
            </a:endParaRPr>
          </a:p>
        </p:txBody>
      </p:sp>
      <p:sp>
        <p:nvSpPr>
          <p:cNvPr id="947214" name="Rectangle 3"/>
          <p:cNvSpPr>
            <a:spLocks noChangeArrowheads="1"/>
          </p:cNvSpPr>
          <p:nvPr/>
        </p:nvSpPr>
        <p:spPr bwMode="auto">
          <a:xfrm>
            <a:off x="1417638" y="2405063"/>
            <a:ext cx="2886075" cy="587375"/>
          </a:xfrm>
          <a:prstGeom prst="rect">
            <a:avLst/>
          </a:prstGeom>
          <a:noFill/>
          <a:ln w="9525" algn="ctr">
            <a:noFill/>
            <a:miter lim="800000"/>
            <a:headEnd/>
            <a:tailEnd/>
          </a:ln>
        </p:spPr>
        <p:txBody>
          <a:bodyPr/>
          <a:lstStyle/>
          <a:p>
            <a:pPr marL="171450" indent="-171450" eaLnBrk="0" hangingPunct="0">
              <a:spcBef>
                <a:spcPct val="20000"/>
              </a:spcBef>
              <a:buClr>
                <a:srgbClr val="00C782"/>
              </a:buClr>
              <a:buFont typeface="Arial" panose="020B0604020202020204" pitchFamily="34" charset="0"/>
              <a:buChar char="•"/>
            </a:pPr>
            <a:endParaRPr lang="zh-CN" altLang="en-US" sz="1100" dirty="0"/>
          </a:p>
        </p:txBody>
      </p:sp>
      <p:sp>
        <p:nvSpPr>
          <p:cNvPr id="947222" name="Rectangle 7"/>
          <p:cNvSpPr>
            <a:spLocks noChangeArrowheads="1"/>
          </p:cNvSpPr>
          <p:nvPr/>
        </p:nvSpPr>
        <p:spPr bwMode="auto">
          <a:xfrm>
            <a:off x="4863290" y="1303541"/>
            <a:ext cx="4179887" cy="381000"/>
          </a:xfrm>
          <a:prstGeom prst="rect">
            <a:avLst/>
          </a:prstGeom>
          <a:noFill/>
          <a:ln w="9525" algn="ctr">
            <a:noFill/>
            <a:miter lim="800000"/>
            <a:headEnd/>
            <a:tailEnd/>
          </a:ln>
        </p:spPr>
        <p:txBody>
          <a:bodyPr anchor="ctr"/>
          <a:lstStyle/>
          <a:p>
            <a:pPr algn="ctr"/>
            <a:r>
              <a:rPr lang="en-US" altLang="zh-CN" sz="1500" b="1" dirty="0">
                <a:latin typeface="Arial" panose="020B0604020202020204" pitchFamily="34" charset="0"/>
                <a:cs typeface="Arial" panose="020B0604020202020204" pitchFamily="34" charset="0"/>
              </a:rPr>
              <a:t>Borrowed Funds</a:t>
            </a:r>
          </a:p>
        </p:txBody>
      </p:sp>
      <p:cxnSp>
        <p:nvCxnSpPr>
          <p:cNvPr id="31" name="Straight Connector 30"/>
          <p:cNvCxnSpPr>
            <a:cxnSpLocks/>
          </p:cNvCxnSpPr>
          <p:nvPr/>
        </p:nvCxnSpPr>
        <p:spPr>
          <a:xfrm>
            <a:off x="292098" y="1670955"/>
            <a:ext cx="3886188" cy="15440"/>
          </a:xfrm>
          <a:prstGeom prst="line">
            <a:avLst/>
          </a:prstGeom>
          <a:ln w="3175">
            <a:solidFill>
              <a:srgbClr val="00C78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cxnSpLocks/>
          </p:cNvCxnSpPr>
          <p:nvPr/>
        </p:nvCxnSpPr>
        <p:spPr>
          <a:xfrm>
            <a:off x="5010133" y="1686446"/>
            <a:ext cx="3886202" cy="18086"/>
          </a:xfrm>
          <a:prstGeom prst="line">
            <a:avLst/>
          </a:prstGeom>
          <a:ln w="3175">
            <a:solidFill>
              <a:srgbClr val="00C782"/>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F23FF1B5-246E-733C-4534-23D23005D539}"/>
              </a:ext>
            </a:extLst>
          </p:cNvPr>
          <p:cNvGrpSpPr/>
          <p:nvPr/>
        </p:nvGrpSpPr>
        <p:grpSpPr>
          <a:xfrm>
            <a:off x="4757160" y="1972807"/>
            <a:ext cx="4139190" cy="1263618"/>
            <a:chOff x="39096" y="1773238"/>
            <a:chExt cx="4139190" cy="1263618"/>
          </a:xfrm>
        </p:grpSpPr>
        <p:sp>
          <p:nvSpPr>
            <p:cNvPr id="947215" name="Rectangle 3"/>
            <p:cNvSpPr>
              <a:spLocks noChangeArrowheads="1"/>
            </p:cNvSpPr>
            <p:nvPr/>
          </p:nvSpPr>
          <p:spPr bwMode="auto">
            <a:xfrm>
              <a:off x="1417637" y="1773238"/>
              <a:ext cx="2760649" cy="1064589"/>
            </a:xfrm>
            <a:prstGeom prst="rect">
              <a:avLst/>
            </a:prstGeom>
            <a:noFill/>
            <a:ln w="9525">
              <a:noFill/>
              <a:miter lim="800000"/>
              <a:headEnd/>
              <a:tailEnd/>
            </a:ln>
          </p:spPr>
          <p:txBody>
            <a:bodyPr/>
            <a:lstStyle/>
            <a:p>
              <a:pPr marL="171450" indent="-171450" eaLnBrk="0" hangingPunct="0">
                <a:spcBef>
                  <a:spcPct val="20000"/>
                </a:spcBef>
                <a:buClr>
                  <a:srgbClr val="00C782"/>
                </a:buClr>
                <a:buFont typeface="Arial" panose="020B0604020202020204" pitchFamily="34" charset="0"/>
                <a:buChar char="•"/>
              </a:pPr>
              <a:r>
                <a:rPr lang="en-US" sz="1100" b="0" i="0" dirty="0">
                  <a:latin typeface="Arial" panose="020B0604020202020204" pitchFamily="34" charset="0"/>
                  <a:cs typeface="Arial" panose="020B0604020202020204" pitchFamily="34" charset="0"/>
                </a:rPr>
                <a:t>The commercial banks in times of emergency borrow loans from the central bank of the country. </a:t>
              </a:r>
            </a:p>
            <a:p>
              <a:pPr marL="171450" indent="-171450" eaLnBrk="0" hangingPunct="0">
                <a:spcBef>
                  <a:spcPct val="20000"/>
                </a:spcBef>
                <a:buClr>
                  <a:srgbClr val="00C782"/>
                </a:buClr>
                <a:buFont typeface="Arial" panose="020B0604020202020204" pitchFamily="34" charset="0"/>
                <a:buChar char="•"/>
              </a:pPr>
              <a:r>
                <a:rPr lang="en-US" sz="1100" dirty="0">
                  <a:latin typeface="Arial" panose="020B0604020202020204" pitchFamily="34" charset="0"/>
                  <a:cs typeface="Arial" panose="020B0604020202020204" pitchFamily="34" charset="0"/>
                </a:rPr>
                <a:t>Several schemes like PMJDY, PMJJBY, PMSBY, APY, Stand Up India Scheme, Pradhan Mantri Vaya Vandana Yojana in India.</a:t>
              </a:r>
              <a:endParaRPr lang="en-US" sz="1100" b="0" i="0" dirty="0">
                <a:latin typeface="Arial" panose="020B0604020202020204" pitchFamily="34" charset="0"/>
                <a:cs typeface="Arial" panose="020B0604020202020204" pitchFamily="34" charset="0"/>
              </a:endParaRPr>
            </a:p>
            <a:p>
              <a:pPr marL="171450" indent="-171450" eaLnBrk="0" hangingPunct="0">
                <a:spcBef>
                  <a:spcPct val="20000"/>
                </a:spcBef>
                <a:buClr>
                  <a:srgbClr val="00C782"/>
                </a:buClr>
                <a:buFont typeface="Arial" panose="020B0604020202020204" pitchFamily="34" charset="0"/>
                <a:buChar char="•"/>
              </a:pPr>
              <a:endParaRPr lang="en-IN" sz="1100" u="sng" dirty="0">
                <a:latin typeface="Arial" panose="020B0604020202020204" pitchFamily="34" charset="0"/>
                <a:cs typeface="Arial" panose="020B0604020202020204" pitchFamily="34" charset="0"/>
              </a:endParaRPr>
            </a:p>
          </p:txBody>
        </p:sp>
        <p:cxnSp>
          <p:nvCxnSpPr>
            <p:cNvPr id="44" name="Straight Connector 43"/>
            <p:cNvCxnSpPr>
              <a:cxnSpLocks/>
            </p:cNvCxnSpPr>
            <p:nvPr/>
          </p:nvCxnSpPr>
          <p:spPr>
            <a:xfrm>
              <a:off x="1417637" y="1838490"/>
              <a:ext cx="0" cy="1198366"/>
            </a:xfrm>
            <a:prstGeom prst="line">
              <a:avLst/>
            </a:prstGeom>
            <a:ln w="28575">
              <a:solidFill>
                <a:srgbClr val="00C782"/>
              </a:solidFil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8038B4C5-C45C-4A31-5DF9-453AE449B10F}"/>
                </a:ext>
              </a:extLst>
            </p:cNvPr>
            <p:cNvSpPr txBox="1"/>
            <p:nvPr/>
          </p:nvSpPr>
          <p:spPr>
            <a:xfrm>
              <a:off x="39096" y="1951899"/>
              <a:ext cx="1470654" cy="892552"/>
            </a:xfrm>
            <a:prstGeom prst="rect">
              <a:avLst/>
            </a:prstGeom>
            <a:noFill/>
          </p:spPr>
          <p:txBody>
            <a:bodyPr wrap="square">
              <a:spAutoFit/>
            </a:bodyPr>
            <a:lstStyle/>
            <a:p>
              <a:pPr algn="ctr"/>
              <a:r>
                <a:rPr lang="en-IN" sz="1300" b="1" dirty="0">
                  <a:latin typeface="Arial" panose="020B0604020202020204" pitchFamily="34" charset="0"/>
                  <a:cs typeface="Arial" panose="020B0604020202020204" pitchFamily="34" charset="0"/>
                </a:rPr>
                <a:t>BORROWING</a:t>
              </a:r>
            </a:p>
            <a:p>
              <a:pPr algn="ctr"/>
              <a:r>
                <a:rPr lang="en-IN" sz="1300" b="1" dirty="0">
                  <a:latin typeface="Arial" panose="020B0604020202020204" pitchFamily="34" charset="0"/>
                  <a:cs typeface="Arial" panose="020B0604020202020204" pitchFamily="34" charset="0"/>
                </a:rPr>
                <a:t>FROM</a:t>
              </a:r>
            </a:p>
            <a:p>
              <a:pPr algn="ctr"/>
              <a:r>
                <a:rPr lang="en-IN" sz="1300" b="1" dirty="0">
                  <a:latin typeface="Arial" panose="020B0604020202020204" pitchFamily="34" charset="0"/>
                  <a:cs typeface="Arial" panose="020B0604020202020204" pitchFamily="34" charset="0"/>
                </a:rPr>
                <a:t>CENTRAL</a:t>
              </a:r>
            </a:p>
            <a:p>
              <a:pPr algn="ctr"/>
              <a:r>
                <a:rPr lang="en-IN" sz="1300" b="1" dirty="0">
                  <a:latin typeface="Arial" panose="020B0604020202020204" pitchFamily="34" charset="0"/>
                  <a:cs typeface="Arial" panose="020B0604020202020204" pitchFamily="34" charset="0"/>
                </a:rPr>
                <a:t>BANK</a:t>
              </a:r>
              <a:endParaRPr lang="en-IN" sz="1300" b="1" dirty="0"/>
            </a:p>
          </p:txBody>
        </p:sp>
      </p:grpSp>
      <p:grpSp>
        <p:nvGrpSpPr>
          <p:cNvPr id="51" name="Group 50">
            <a:extLst>
              <a:ext uri="{FF2B5EF4-FFF2-40B4-BE49-F238E27FC236}">
                <a16:creationId xmlns:a16="http://schemas.microsoft.com/office/drawing/2014/main" id="{419847AC-D0F4-6AB7-1F4B-4DE24CA3A11D}"/>
              </a:ext>
            </a:extLst>
          </p:cNvPr>
          <p:cNvGrpSpPr/>
          <p:nvPr/>
        </p:nvGrpSpPr>
        <p:grpSpPr>
          <a:xfrm>
            <a:off x="39096" y="3422302"/>
            <a:ext cx="4139190" cy="1263618"/>
            <a:chOff x="39096" y="1773238"/>
            <a:chExt cx="4139190" cy="1263618"/>
          </a:xfrm>
        </p:grpSpPr>
        <p:sp>
          <p:nvSpPr>
            <p:cNvPr id="53" name="Rectangle 3">
              <a:extLst>
                <a:ext uri="{FF2B5EF4-FFF2-40B4-BE49-F238E27FC236}">
                  <a16:creationId xmlns:a16="http://schemas.microsoft.com/office/drawing/2014/main" id="{33619D52-FB69-437D-CE01-5166589BD7E7}"/>
                </a:ext>
              </a:extLst>
            </p:cNvPr>
            <p:cNvSpPr>
              <a:spLocks noChangeArrowheads="1"/>
            </p:cNvSpPr>
            <p:nvPr/>
          </p:nvSpPr>
          <p:spPr bwMode="auto">
            <a:xfrm>
              <a:off x="1417637" y="1773238"/>
              <a:ext cx="2760649" cy="1064589"/>
            </a:xfrm>
            <a:prstGeom prst="rect">
              <a:avLst/>
            </a:prstGeom>
            <a:noFill/>
            <a:ln w="9525">
              <a:noFill/>
              <a:miter lim="800000"/>
              <a:headEnd/>
              <a:tailEnd/>
            </a:ln>
          </p:spPr>
          <p:txBody>
            <a:bodyPr/>
            <a:lstStyle/>
            <a:p>
              <a:pPr marL="171450" indent="-171450" eaLnBrk="0" hangingPunct="0">
                <a:spcBef>
                  <a:spcPct val="20000"/>
                </a:spcBef>
                <a:buClr>
                  <a:srgbClr val="00C782"/>
                </a:buClr>
                <a:buFont typeface="Arial" panose="020B0604020202020204" pitchFamily="34" charset="0"/>
                <a:buChar char="•"/>
              </a:pPr>
              <a:r>
                <a:rPr lang="en-US" sz="1100" b="0" i="0" dirty="0">
                  <a:latin typeface="Arial" panose="020B0604020202020204" pitchFamily="34" charset="0"/>
                  <a:cs typeface="Arial" panose="020B0604020202020204" pitchFamily="34" charset="0"/>
                </a:rPr>
                <a:t>Reserve is another source of fund which is maintained by all commercial banks. </a:t>
              </a:r>
            </a:p>
            <a:p>
              <a:pPr marL="171450" indent="-171450" eaLnBrk="0" hangingPunct="0">
                <a:spcBef>
                  <a:spcPct val="20000"/>
                </a:spcBef>
                <a:buClr>
                  <a:srgbClr val="00C782"/>
                </a:buClr>
                <a:buFont typeface="Arial" panose="020B0604020202020204" pitchFamily="34" charset="0"/>
                <a:buChar char="•"/>
              </a:pPr>
              <a:r>
                <a:rPr lang="en-US" sz="1100" b="0" i="0" dirty="0">
                  <a:latin typeface="Arial" panose="020B0604020202020204" pitchFamily="34" charset="0"/>
                  <a:cs typeface="Arial" panose="020B0604020202020204" pitchFamily="34" charset="0"/>
                </a:rPr>
                <a:t>At the time of declaring dividend, a certain portion of the profit is transferred to the reserve fund.</a:t>
              </a:r>
              <a:endParaRPr lang="en-IN" sz="1100" b="1" u="sng" dirty="0">
                <a:latin typeface="Arial" panose="020B0604020202020204" pitchFamily="34" charset="0"/>
                <a:cs typeface="Arial" panose="020B0604020202020204" pitchFamily="34" charset="0"/>
              </a:endParaRPr>
            </a:p>
            <a:p>
              <a:pPr eaLnBrk="0" hangingPunct="0">
                <a:spcBef>
                  <a:spcPct val="20000"/>
                </a:spcBef>
                <a:buClr>
                  <a:srgbClr val="00C782"/>
                </a:buClr>
              </a:pPr>
              <a:endParaRPr lang="en-US" sz="1100" dirty="0">
                <a:latin typeface="Arial" panose="020B0604020202020204" pitchFamily="34" charset="0"/>
                <a:cs typeface="Arial" panose="020B0604020202020204" pitchFamily="34" charset="0"/>
              </a:endParaRPr>
            </a:p>
          </p:txBody>
        </p:sp>
        <p:cxnSp>
          <p:nvCxnSpPr>
            <p:cNvPr id="54" name="Straight Connector 53">
              <a:extLst>
                <a:ext uri="{FF2B5EF4-FFF2-40B4-BE49-F238E27FC236}">
                  <a16:creationId xmlns:a16="http://schemas.microsoft.com/office/drawing/2014/main" id="{7ACDD84E-4DB7-1CA7-6886-0C0018DD5FF0}"/>
                </a:ext>
              </a:extLst>
            </p:cNvPr>
            <p:cNvCxnSpPr>
              <a:cxnSpLocks/>
            </p:cNvCxnSpPr>
            <p:nvPr/>
          </p:nvCxnSpPr>
          <p:spPr>
            <a:xfrm>
              <a:off x="1417637" y="1838490"/>
              <a:ext cx="0" cy="1198366"/>
            </a:xfrm>
            <a:prstGeom prst="line">
              <a:avLst/>
            </a:prstGeom>
            <a:ln w="28575">
              <a:solidFill>
                <a:srgbClr val="00C782"/>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CC90C953-59CB-717E-84F3-8CC4F69D36AD}"/>
                </a:ext>
              </a:extLst>
            </p:cNvPr>
            <p:cNvSpPr txBox="1"/>
            <p:nvPr/>
          </p:nvSpPr>
          <p:spPr>
            <a:xfrm>
              <a:off x="39096" y="2176468"/>
              <a:ext cx="1470654" cy="492443"/>
            </a:xfrm>
            <a:prstGeom prst="rect">
              <a:avLst/>
            </a:prstGeom>
            <a:noFill/>
          </p:spPr>
          <p:txBody>
            <a:bodyPr wrap="square">
              <a:spAutoFit/>
            </a:bodyPr>
            <a:lstStyle/>
            <a:p>
              <a:pPr algn="ctr"/>
              <a:r>
                <a:rPr lang="en-IN" sz="1300" b="1" dirty="0">
                  <a:latin typeface="Arial" panose="020B0604020202020204" pitchFamily="34" charset="0"/>
                  <a:cs typeface="Arial" panose="020B0604020202020204" pitchFamily="34" charset="0"/>
                </a:rPr>
                <a:t>RESERVE</a:t>
              </a:r>
            </a:p>
            <a:p>
              <a:pPr algn="ctr"/>
              <a:r>
                <a:rPr lang="en-IN" sz="1300" b="1" dirty="0">
                  <a:latin typeface="Arial" panose="020B0604020202020204" pitchFamily="34" charset="0"/>
                  <a:cs typeface="Arial" panose="020B0604020202020204" pitchFamily="34" charset="0"/>
                </a:rPr>
                <a:t>FUND</a:t>
              </a:r>
            </a:p>
          </p:txBody>
        </p:sp>
      </p:grpSp>
      <p:grpSp>
        <p:nvGrpSpPr>
          <p:cNvPr id="56" name="Group 55">
            <a:extLst>
              <a:ext uri="{FF2B5EF4-FFF2-40B4-BE49-F238E27FC236}">
                <a16:creationId xmlns:a16="http://schemas.microsoft.com/office/drawing/2014/main" id="{85779E0B-672F-92B0-4D4E-3A9396B41B96}"/>
              </a:ext>
            </a:extLst>
          </p:cNvPr>
          <p:cNvGrpSpPr/>
          <p:nvPr/>
        </p:nvGrpSpPr>
        <p:grpSpPr>
          <a:xfrm>
            <a:off x="-22561" y="4971248"/>
            <a:ext cx="4200847" cy="1221919"/>
            <a:chOff x="-22561" y="1814937"/>
            <a:chExt cx="4200847" cy="1221919"/>
          </a:xfrm>
        </p:grpSpPr>
        <p:sp>
          <p:nvSpPr>
            <p:cNvPr id="57" name="Rectangle 3">
              <a:extLst>
                <a:ext uri="{FF2B5EF4-FFF2-40B4-BE49-F238E27FC236}">
                  <a16:creationId xmlns:a16="http://schemas.microsoft.com/office/drawing/2014/main" id="{F7E19B4E-06F4-C933-649D-3A59637745F7}"/>
                </a:ext>
              </a:extLst>
            </p:cNvPr>
            <p:cNvSpPr>
              <a:spLocks noChangeArrowheads="1"/>
            </p:cNvSpPr>
            <p:nvPr/>
          </p:nvSpPr>
          <p:spPr bwMode="auto">
            <a:xfrm>
              <a:off x="1417637" y="1814937"/>
              <a:ext cx="2760649" cy="1064589"/>
            </a:xfrm>
            <a:prstGeom prst="rect">
              <a:avLst/>
            </a:prstGeom>
            <a:noFill/>
            <a:ln w="9525">
              <a:noFill/>
              <a:miter lim="800000"/>
              <a:headEnd/>
              <a:tailEnd/>
            </a:ln>
          </p:spPr>
          <p:txBody>
            <a:bodyPr/>
            <a:lstStyle/>
            <a:p>
              <a:pPr marL="171450" indent="-171450" eaLnBrk="0" hangingPunct="0">
                <a:spcBef>
                  <a:spcPct val="20000"/>
                </a:spcBef>
                <a:buClr>
                  <a:srgbClr val="00C782"/>
                </a:buClr>
                <a:buFont typeface="Arial" panose="020B0604020202020204" pitchFamily="34" charset="0"/>
                <a:buChar char="•"/>
              </a:pPr>
              <a:r>
                <a:rPr lang="en-US" sz="1100" b="0" i="0" dirty="0">
                  <a:solidFill>
                    <a:srgbClr val="000000"/>
                  </a:solidFill>
                  <a:effectLst/>
                  <a:latin typeface="Arial" panose="020B0604020202020204" pitchFamily="34" charset="0"/>
                  <a:cs typeface="Arial" panose="020B0604020202020204" pitchFamily="34" charset="0"/>
                </a:rPr>
                <a:t>Profit is another source to a bank for the purpose of business.</a:t>
              </a:r>
              <a:endParaRPr lang="en-US" sz="1100" dirty="0">
                <a:solidFill>
                  <a:srgbClr val="000000"/>
                </a:solidFill>
                <a:effectLst/>
                <a:latin typeface="Arial" panose="020B0604020202020204" pitchFamily="34" charset="0"/>
                <a:cs typeface="Arial" panose="020B0604020202020204" pitchFamily="34" charset="0"/>
              </a:endParaRPr>
            </a:p>
            <a:p>
              <a:pPr marL="171450" indent="-171450" eaLnBrk="0" hangingPunct="0">
                <a:spcBef>
                  <a:spcPct val="20000"/>
                </a:spcBef>
                <a:buClr>
                  <a:srgbClr val="00C782"/>
                </a:buClr>
                <a:buFont typeface="Arial" panose="020B0604020202020204" pitchFamily="34" charset="0"/>
                <a:buChar char="•"/>
              </a:pPr>
              <a:r>
                <a:rPr lang="en-US" sz="1100" b="0" i="0" dirty="0">
                  <a:latin typeface="Arial" panose="020B0604020202020204" pitchFamily="34" charset="0"/>
                  <a:cs typeface="Arial" panose="020B0604020202020204" pitchFamily="34" charset="0"/>
                </a:rPr>
                <a:t>The accumulated profits over the years increase the working capital of the bank and strengthens its financial position.</a:t>
              </a:r>
              <a:endParaRPr lang="en-IN" sz="1100" b="1" u="sng" dirty="0">
                <a:latin typeface="Arial" panose="020B0604020202020204" pitchFamily="34" charset="0"/>
                <a:cs typeface="Arial" panose="020B0604020202020204" pitchFamily="34" charset="0"/>
              </a:endParaRPr>
            </a:p>
            <a:p>
              <a:pPr marL="171450" indent="-171450" eaLnBrk="0" hangingPunct="0">
                <a:spcBef>
                  <a:spcPct val="20000"/>
                </a:spcBef>
                <a:buClr>
                  <a:srgbClr val="00C782"/>
                </a:buClr>
                <a:buFont typeface="Arial" panose="020B0604020202020204" pitchFamily="34" charset="0"/>
                <a:buChar char="•"/>
              </a:pPr>
              <a:endParaRPr lang="en-US" sz="1100" dirty="0">
                <a:latin typeface="Arial" panose="020B0604020202020204" pitchFamily="34" charset="0"/>
                <a:cs typeface="Arial" panose="020B0604020202020204" pitchFamily="34" charset="0"/>
              </a:endParaRPr>
            </a:p>
          </p:txBody>
        </p:sp>
        <p:cxnSp>
          <p:nvCxnSpPr>
            <p:cNvPr id="58" name="Straight Connector 57">
              <a:extLst>
                <a:ext uri="{FF2B5EF4-FFF2-40B4-BE49-F238E27FC236}">
                  <a16:creationId xmlns:a16="http://schemas.microsoft.com/office/drawing/2014/main" id="{D780DC81-8A1C-FB7F-DF6A-8A9FF18FE596}"/>
                </a:ext>
              </a:extLst>
            </p:cNvPr>
            <p:cNvCxnSpPr>
              <a:cxnSpLocks/>
            </p:cNvCxnSpPr>
            <p:nvPr/>
          </p:nvCxnSpPr>
          <p:spPr>
            <a:xfrm>
              <a:off x="1417637" y="1838490"/>
              <a:ext cx="0" cy="1198366"/>
            </a:xfrm>
            <a:prstGeom prst="line">
              <a:avLst/>
            </a:prstGeom>
            <a:ln w="28575">
              <a:solidFill>
                <a:srgbClr val="00C782"/>
              </a:solidFill>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BEDB299D-E8B6-4674-27DB-D90DBAE6DD38}"/>
                </a:ext>
              </a:extLst>
            </p:cNvPr>
            <p:cNvSpPr txBox="1"/>
            <p:nvPr/>
          </p:nvSpPr>
          <p:spPr>
            <a:xfrm>
              <a:off x="-22561" y="2023705"/>
              <a:ext cx="1470654" cy="692497"/>
            </a:xfrm>
            <a:prstGeom prst="rect">
              <a:avLst/>
            </a:prstGeom>
            <a:noFill/>
          </p:spPr>
          <p:txBody>
            <a:bodyPr wrap="square">
              <a:spAutoFit/>
            </a:bodyPr>
            <a:lstStyle/>
            <a:p>
              <a:pPr algn="ctr"/>
              <a:r>
                <a:rPr lang="en-IN" sz="1300" b="1" dirty="0">
                  <a:latin typeface="Arial" panose="020B0604020202020204" pitchFamily="34" charset="0"/>
                  <a:cs typeface="Arial" panose="020B0604020202020204" pitchFamily="34" charset="0"/>
                </a:rPr>
                <a:t>UN-</a:t>
              </a:r>
            </a:p>
            <a:p>
              <a:pPr algn="ctr"/>
              <a:r>
                <a:rPr lang="en-IN" sz="1300" b="1" dirty="0">
                  <a:latin typeface="Arial" panose="020B0604020202020204" pitchFamily="34" charset="0"/>
                  <a:cs typeface="Arial" panose="020B0604020202020204" pitchFamily="34" charset="0"/>
                </a:rPr>
                <a:t>DISTRIBUTED</a:t>
              </a:r>
            </a:p>
            <a:p>
              <a:pPr algn="ctr"/>
              <a:r>
                <a:rPr lang="en-IN" sz="1300" b="1" dirty="0">
                  <a:latin typeface="Arial" panose="020B0604020202020204" pitchFamily="34" charset="0"/>
                  <a:cs typeface="Arial" panose="020B0604020202020204" pitchFamily="34" charset="0"/>
                </a:rPr>
                <a:t>PROFIT</a:t>
              </a:r>
              <a:endParaRPr lang="en-IN" sz="1300" b="1" dirty="0"/>
            </a:p>
          </p:txBody>
        </p:sp>
      </p:grpSp>
      <p:grpSp>
        <p:nvGrpSpPr>
          <p:cNvPr id="60" name="Group 59">
            <a:extLst>
              <a:ext uri="{FF2B5EF4-FFF2-40B4-BE49-F238E27FC236}">
                <a16:creationId xmlns:a16="http://schemas.microsoft.com/office/drawing/2014/main" id="{9BA9D397-3860-34B8-BBD2-42C1F606DABE}"/>
              </a:ext>
            </a:extLst>
          </p:cNvPr>
          <p:cNvGrpSpPr/>
          <p:nvPr/>
        </p:nvGrpSpPr>
        <p:grpSpPr>
          <a:xfrm>
            <a:off x="39096" y="1955165"/>
            <a:ext cx="4139190" cy="1263618"/>
            <a:chOff x="39096" y="1773238"/>
            <a:chExt cx="4139190" cy="1263618"/>
          </a:xfrm>
        </p:grpSpPr>
        <p:sp>
          <p:nvSpPr>
            <p:cNvPr id="61" name="Rectangle 3">
              <a:extLst>
                <a:ext uri="{FF2B5EF4-FFF2-40B4-BE49-F238E27FC236}">
                  <a16:creationId xmlns:a16="http://schemas.microsoft.com/office/drawing/2014/main" id="{2D9A1375-8229-2C43-F950-8CDCC2511E39}"/>
                </a:ext>
              </a:extLst>
            </p:cNvPr>
            <p:cNvSpPr>
              <a:spLocks noChangeArrowheads="1"/>
            </p:cNvSpPr>
            <p:nvPr/>
          </p:nvSpPr>
          <p:spPr bwMode="auto">
            <a:xfrm>
              <a:off x="1417637" y="1773238"/>
              <a:ext cx="2760649" cy="1064589"/>
            </a:xfrm>
            <a:prstGeom prst="rect">
              <a:avLst/>
            </a:prstGeom>
            <a:noFill/>
            <a:ln w="9525">
              <a:noFill/>
              <a:miter lim="800000"/>
              <a:headEnd/>
              <a:tailEnd/>
            </a:ln>
          </p:spPr>
          <p:txBody>
            <a:bodyPr/>
            <a:lstStyle/>
            <a:p>
              <a:pPr marL="171450" indent="-171450" eaLnBrk="0" hangingPunct="0">
                <a:spcBef>
                  <a:spcPct val="20000"/>
                </a:spcBef>
                <a:buClr>
                  <a:srgbClr val="00C782"/>
                </a:buClr>
                <a:buFont typeface="Arial" panose="020B0604020202020204" pitchFamily="34" charset="0"/>
                <a:buChar char="•"/>
              </a:pPr>
              <a:r>
                <a:rPr lang="en-US" sz="1100" b="0" i="0" dirty="0">
                  <a:solidFill>
                    <a:srgbClr val="000000"/>
                  </a:solidFill>
                  <a:effectLst/>
                  <a:latin typeface="Arial" panose="020B0604020202020204" pitchFamily="34" charset="0"/>
                  <a:cs typeface="Arial" panose="020B0604020202020204" pitchFamily="34" charset="0"/>
                </a:rPr>
                <a:t>The amount with which a banking company is registered is called nominal or authorized capital.</a:t>
              </a:r>
              <a:endParaRPr lang="en-US" sz="1100" dirty="0">
                <a:latin typeface="Arial" panose="020B0604020202020204" pitchFamily="34" charset="0"/>
                <a:cs typeface="Arial" panose="020B0604020202020204" pitchFamily="34" charset="0"/>
              </a:endParaRPr>
            </a:p>
            <a:p>
              <a:pPr marL="171450" indent="-171450" eaLnBrk="0" hangingPunct="0">
                <a:spcBef>
                  <a:spcPct val="20000"/>
                </a:spcBef>
                <a:buClr>
                  <a:srgbClr val="00C782"/>
                </a:buClr>
                <a:buFont typeface="Arial" panose="020B0604020202020204" pitchFamily="34" charset="0"/>
                <a:buChar char="•"/>
              </a:pPr>
              <a:r>
                <a:rPr lang="en-US" sz="1100" b="0" i="0" dirty="0">
                  <a:latin typeface="Arial" panose="020B0604020202020204" pitchFamily="34" charset="0"/>
                  <a:cs typeface="Arial" panose="020B0604020202020204" pitchFamily="34" charset="0"/>
                </a:rPr>
                <a:t>The banks in Pakistan raise authorized capital by issuing ordinary shares of Rs. 10 each which are fully paid up.</a:t>
              </a:r>
              <a:endParaRPr lang="en-IN" sz="1100" u="sng" dirty="0">
                <a:latin typeface="Arial" panose="020B0604020202020204" pitchFamily="34" charset="0"/>
                <a:cs typeface="Arial" panose="020B0604020202020204" pitchFamily="34" charset="0"/>
              </a:endParaRPr>
            </a:p>
          </p:txBody>
        </p:sp>
        <p:cxnSp>
          <p:nvCxnSpPr>
            <p:cNvPr id="62" name="Straight Connector 61">
              <a:extLst>
                <a:ext uri="{FF2B5EF4-FFF2-40B4-BE49-F238E27FC236}">
                  <a16:creationId xmlns:a16="http://schemas.microsoft.com/office/drawing/2014/main" id="{FC34D1C4-D7F7-0DBF-02B9-BE05B4E895B5}"/>
                </a:ext>
              </a:extLst>
            </p:cNvPr>
            <p:cNvCxnSpPr>
              <a:cxnSpLocks/>
            </p:cNvCxnSpPr>
            <p:nvPr/>
          </p:nvCxnSpPr>
          <p:spPr>
            <a:xfrm>
              <a:off x="1417637" y="1838490"/>
              <a:ext cx="0" cy="1198366"/>
            </a:xfrm>
            <a:prstGeom prst="line">
              <a:avLst/>
            </a:prstGeom>
            <a:ln w="28575">
              <a:solidFill>
                <a:srgbClr val="00C782"/>
              </a:solidFill>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DE09BF29-F537-5DAF-06D8-4D5BC11DCDDA}"/>
                </a:ext>
              </a:extLst>
            </p:cNvPr>
            <p:cNvSpPr txBox="1"/>
            <p:nvPr/>
          </p:nvSpPr>
          <p:spPr>
            <a:xfrm>
              <a:off x="39096" y="2176468"/>
              <a:ext cx="1470654" cy="492443"/>
            </a:xfrm>
            <a:prstGeom prst="rect">
              <a:avLst/>
            </a:prstGeom>
            <a:noFill/>
          </p:spPr>
          <p:txBody>
            <a:bodyPr wrap="square">
              <a:spAutoFit/>
            </a:bodyPr>
            <a:lstStyle/>
            <a:p>
              <a:pPr algn="ctr"/>
              <a:r>
                <a:rPr lang="en-IN" sz="1300" b="1" dirty="0">
                  <a:latin typeface="Arial" panose="020B0604020202020204" pitchFamily="34" charset="0"/>
                  <a:cs typeface="Arial" panose="020B0604020202020204" pitchFamily="34" charset="0"/>
                </a:rPr>
                <a:t>PAID UP CAPITAL</a:t>
              </a:r>
              <a:endParaRPr lang="en-IN" sz="1300" b="1" dirty="0"/>
            </a:p>
          </p:txBody>
        </p:sp>
      </p:grpSp>
      <p:grpSp>
        <p:nvGrpSpPr>
          <p:cNvPr id="64" name="Group 63">
            <a:extLst>
              <a:ext uri="{FF2B5EF4-FFF2-40B4-BE49-F238E27FC236}">
                <a16:creationId xmlns:a16="http://schemas.microsoft.com/office/drawing/2014/main" id="{36FD070A-D866-1B76-6928-16091DD162EA}"/>
              </a:ext>
            </a:extLst>
          </p:cNvPr>
          <p:cNvGrpSpPr/>
          <p:nvPr/>
        </p:nvGrpSpPr>
        <p:grpSpPr>
          <a:xfrm>
            <a:off x="4757160" y="3422302"/>
            <a:ext cx="4139190" cy="1263618"/>
            <a:chOff x="39096" y="1773238"/>
            <a:chExt cx="4139190" cy="1263618"/>
          </a:xfrm>
        </p:grpSpPr>
        <p:sp>
          <p:nvSpPr>
            <p:cNvPr id="65" name="Rectangle 3">
              <a:extLst>
                <a:ext uri="{FF2B5EF4-FFF2-40B4-BE49-F238E27FC236}">
                  <a16:creationId xmlns:a16="http://schemas.microsoft.com/office/drawing/2014/main" id="{E4C548D9-5BE4-CF28-4589-FC36CCE7A27E}"/>
                </a:ext>
              </a:extLst>
            </p:cNvPr>
            <p:cNvSpPr>
              <a:spLocks noChangeArrowheads="1"/>
            </p:cNvSpPr>
            <p:nvPr/>
          </p:nvSpPr>
          <p:spPr bwMode="auto">
            <a:xfrm>
              <a:off x="1417637" y="1773238"/>
              <a:ext cx="2760649" cy="1064589"/>
            </a:xfrm>
            <a:prstGeom prst="rect">
              <a:avLst/>
            </a:prstGeom>
            <a:noFill/>
            <a:ln w="9525">
              <a:noFill/>
              <a:miter lim="800000"/>
              <a:headEnd/>
              <a:tailEnd/>
            </a:ln>
          </p:spPr>
          <p:txBody>
            <a:bodyPr/>
            <a:lstStyle/>
            <a:p>
              <a:pPr marL="171450" indent="-171450" eaLnBrk="0" hangingPunct="0">
                <a:spcBef>
                  <a:spcPct val="20000"/>
                </a:spcBef>
                <a:buClr>
                  <a:srgbClr val="00C782"/>
                </a:buClr>
                <a:buFont typeface="Arial" panose="020B0604020202020204" pitchFamily="34" charset="0"/>
                <a:buChar char="•"/>
              </a:pPr>
              <a:r>
                <a:rPr lang="en-US" sz="1100" b="0" i="0" dirty="0">
                  <a:latin typeface="Arial" panose="020B0604020202020204" pitchFamily="34" charset="0"/>
                  <a:cs typeface="Arial" panose="020B0604020202020204" pitchFamily="34" charset="0"/>
                </a:rPr>
                <a:t>Bank also raise funds by issuing bonds, debentures, cash certificates. It is not common but is a dependable source of borrowing.</a:t>
              </a:r>
            </a:p>
            <a:p>
              <a:pPr marL="171450" indent="-171450" eaLnBrk="0" hangingPunct="0">
                <a:spcBef>
                  <a:spcPct val="20000"/>
                </a:spcBef>
                <a:buClr>
                  <a:srgbClr val="00C782"/>
                </a:buClr>
                <a:buFont typeface="Arial" panose="020B0604020202020204" pitchFamily="34" charset="0"/>
                <a:buChar char="•"/>
              </a:pPr>
              <a:r>
                <a:rPr lang="en-US" sz="1100" b="0" i="0" dirty="0">
                  <a:solidFill>
                    <a:srgbClr val="000000"/>
                  </a:solidFill>
                  <a:effectLst/>
                  <a:latin typeface="Arial" panose="020B0604020202020204" pitchFamily="34" charset="0"/>
                  <a:cs typeface="Arial" panose="020B0604020202020204" pitchFamily="34" charset="0"/>
                </a:rPr>
                <a:t>Cash certificates and recurring deposits are similar types of banking investments.</a:t>
              </a:r>
              <a:endParaRPr lang="en-US" sz="1100" b="0" i="0" dirty="0">
                <a:latin typeface="Arial" panose="020B0604020202020204" pitchFamily="34" charset="0"/>
                <a:cs typeface="Arial" panose="020B0604020202020204" pitchFamily="34" charset="0"/>
              </a:endParaRPr>
            </a:p>
            <a:p>
              <a:pPr marL="171450" indent="-171450" eaLnBrk="0" hangingPunct="0">
                <a:spcBef>
                  <a:spcPct val="20000"/>
                </a:spcBef>
                <a:buClr>
                  <a:srgbClr val="00C782"/>
                </a:buClr>
                <a:buFont typeface="Arial" panose="020B0604020202020204" pitchFamily="34" charset="0"/>
                <a:buChar char="•"/>
              </a:pPr>
              <a:endParaRPr lang="en-IN" sz="1100" dirty="0"/>
            </a:p>
          </p:txBody>
        </p:sp>
        <p:cxnSp>
          <p:nvCxnSpPr>
            <p:cNvPr id="66" name="Straight Connector 65">
              <a:extLst>
                <a:ext uri="{FF2B5EF4-FFF2-40B4-BE49-F238E27FC236}">
                  <a16:creationId xmlns:a16="http://schemas.microsoft.com/office/drawing/2014/main" id="{C4AF3C33-5AC0-E36F-E8D9-7333F4BA9A75}"/>
                </a:ext>
              </a:extLst>
            </p:cNvPr>
            <p:cNvCxnSpPr>
              <a:cxnSpLocks/>
            </p:cNvCxnSpPr>
            <p:nvPr/>
          </p:nvCxnSpPr>
          <p:spPr>
            <a:xfrm>
              <a:off x="1417637" y="1838490"/>
              <a:ext cx="0" cy="1198366"/>
            </a:xfrm>
            <a:prstGeom prst="line">
              <a:avLst/>
            </a:prstGeom>
            <a:ln w="28575">
              <a:solidFill>
                <a:srgbClr val="00C782"/>
              </a:solidFill>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71CD91B4-5A40-2DB2-4287-D7EDA828129F}"/>
                </a:ext>
              </a:extLst>
            </p:cNvPr>
            <p:cNvSpPr txBox="1"/>
            <p:nvPr/>
          </p:nvSpPr>
          <p:spPr>
            <a:xfrm>
              <a:off x="39096" y="2176468"/>
              <a:ext cx="1470654" cy="492443"/>
            </a:xfrm>
            <a:prstGeom prst="rect">
              <a:avLst/>
            </a:prstGeom>
            <a:noFill/>
          </p:spPr>
          <p:txBody>
            <a:bodyPr wrap="square">
              <a:spAutoFit/>
            </a:bodyPr>
            <a:lstStyle/>
            <a:p>
              <a:pPr algn="ctr"/>
              <a:r>
                <a:rPr lang="en-IN" sz="1300" b="1" dirty="0">
                  <a:latin typeface="Arial" panose="020B0604020202020204" pitchFamily="34" charset="0"/>
                  <a:cs typeface="Arial" panose="020B0604020202020204" pitchFamily="34" charset="0"/>
                </a:rPr>
                <a:t>BONDS/</a:t>
              </a:r>
            </a:p>
            <a:p>
              <a:pPr algn="ctr"/>
              <a:r>
                <a:rPr lang="en-IN" sz="1300" b="1" dirty="0">
                  <a:latin typeface="Arial" panose="020B0604020202020204" pitchFamily="34" charset="0"/>
                  <a:cs typeface="Arial" panose="020B0604020202020204" pitchFamily="34" charset="0"/>
                </a:rPr>
                <a:t>DEBENTURES</a:t>
              </a:r>
              <a:endParaRPr lang="en-IN" sz="1300" b="1" dirty="0"/>
            </a:p>
          </p:txBody>
        </p:sp>
      </p:grpSp>
      <p:grpSp>
        <p:nvGrpSpPr>
          <p:cNvPr id="68" name="Group 67">
            <a:extLst>
              <a:ext uri="{FF2B5EF4-FFF2-40B4-BE49-F238E27FC236}">
                <a16:creationId xmlns:a16="http://schemas.microsoft.com/office/drawing/2014/main" id="{3AA6C645-0B5D-ECAA-0409-7479B2988E4E}"/>
              </a:ext>
            </a:extLst>
          </p:cNvPr>
          <p:cNvGrpSpPr/>
          <p:nvPr/>
        </p:nvGrpSpPr>
        <p:grpSpPr>
          <a:xfrm>
            <a:off x="4757160" y="4931658"/>
            <a:ext cx="4139190" cy="1263618"/>
            <a:chOff x="39096" y="1773238"/>
            <a:chExt cx="4139190" cy="1263618"/>
          </a:xfrm>
        </p:grpSpPr>
        <p:sp>
          <p:nvSpPr>
            <p:cNvPr id="69" name="Rectangle 3">
              <a:extLst>
                <a:ext uri="{FF2B5EF4-FFF2-40B4-BE49-F238E27FC236}">
                  <a16:creationId xmlns:a16="http://schemas.microsoft.com/office/drawing/2014/main" id="{9BD5BDAC-34A0-AFB6-E7B3-4D928D9E80CF}"/>
                </a:ext>
              </a:extLst>
            </p:cNvPr>
            <p:cNvSpPr>
              <a:spLocks noChangeArrowheads="1"/>
            </p:cNvSpPr>
            <p:nvPr/>
          </p:nvSpPr>
          <p:spPr bwMode="auto">
            <a:xfrm>
              <a:off x="1417637" y="1773238"/>
              <a:ext cx="2760649" cy="1064589"/>
            </a:xfrm>
            <a:prstGeom prst="rect">
              <a:avLst/>
            </a:prstGeom>
            <a:noFill/>
            <a:ln w="9525">
              <a:noFill/>
              <a:miter lim="800000"/>
              <a:headEnd/>
              <a:tailEnd/>
            </a:ln>
          </p:spPr>
          <p:txBody>
            <a:bodyPr/>
            <a:lstStyle/>
            <a:p>
              <a:pPr marL="171450" indent="-171450" eaLnBrk="0" hangingPunct="0">
                <a:spcBef>
                  <a:spcPct val="20000"/>
                </a:spcBef>
                <a:buClr>
                  <a:srgbClr val="00C782"/>
                </a:buClr>
                <a:buFont typeface="Arial" panose="020B0604020202020204" pitchFamily="34" charset="0"/>
                <a:buChar char="•"/>
              </a:pPr>
              <a:r>
                <a:rPr lang="en-US" sz="1100" b="0" i="0" dirty="0">
                  <a:latin typeface="Arial" panose="020B0604020202020204" pitchFamily="34" charset="0"/>
                  <a:cs typeface="Arial" panose="020B0604020202020204" pitchFamily="34" charset="0"/>
                </a:rPr>
                <a:t>Public deposits are a powerful source of funds to a bank.</a:t>
              </a:r>
              <a:r>
                <a:rPr lang="en-US" sz="1100" b="0" i="0" dirty="0"/>
                <a:t> </a:t>
              </a:r>
              <a:r>
                <a:rPr lang="en-US" sz="1100" b="0" i="0" dirty="0">
                  <a:latin typeface="Arial" panose="020B0604020202020204" pitchFamily="34" charset="0"/>
                  <a:cs typeface="Arial" panose="020B0604020202020204" pitchFamily="34" charset="0"/>
                </a:rPr>
                <a:t>Due to the spread of literacy, there is an increase in deposit money with banks.</a:t>
              </a:r>
            </a:p>
            <a:p>
              <a:pPr marL="171450" indent="-171450" eaLnBrk="0" hangingPunct="0">
                <a:spcBef>
                  <a:spcPct val="20000"/>
                </a:spcBef>
                <a:buClr>
                  <a:srgbClr val="00C782"/>
                </a:buClr>
                <a:buFont typeface="Arial" panose="020B0604020202020204" pitchFamily="34" charset="0"/>
                <a:buChar char="•"/>
              </a:pPr>
              <a:r>
                <a:rPr lang="en-US" sz="1100" b="0" i="0" dirty="0">
                  <a:solidFill>
                    <a:srgbClr val="000000"/>
                  </a:solidFill>
                  <a:effectLst/>
                  <a:latin typeface="Arial" panose="020B0604020202020204" pitchFamily="34" charset="0"/>
                  <a:cs typeface="Arial" panose="020B0604020202020204" pitchFamily="34" charset="0"/>
                </a:rPr>
                <a:t>There are’ three types of bank deposits (</a:t>
              </a:r>
              <a:r>
                <a:rPr lang="en-US" sz="1100" b="0" i="0" dirty="0" err="1">
                  <a:solidFill>
                    <a:srgbClr val="000000"/>
                  </a:solidFill>
                  <a:effectLst/>
                  <a:latin typeface="Arial" panose="020B0604020202020204" pitchFamily="34" charset="0"/>
                  <a:cs typeface="Arial" panose="020B0604020202020204" pitchFamily="34" charset="0"/>
                </a:rPr>
                <a:t>i</a:t>
              </a:r>
              <a:r>
                <a:rPr lang="en-US" sz="1100" b="0" i="0" dirty="0">
                  <a:solidFill>
                    <a:srgbClr val="000000"/>
                  </a:solidFill>
                  <a:effectLst/>
                  <a:latin typeface="Arial" panose="020B0604020202020204" pitchFamily="34" charset="0"/>
                  <a:cs typeface="Arial" panose="020B0604020202020204" pitchFamily="34" charset="0"/>
                </a:rPr>
                <a:t>) current deposits (ii) saving deposits and (iii) time deposits.</a:t>
              </a:r>
              <a:endParaRPr lang="en-IN" sz="1100" u="sng" dirty="0">
                <a:latin typeface="Arial" panose="020B0604020202020204" pitchFamily="34" charset="0"/>
                <a:cs typeface="Arial" panose="020B0604020202020204" pitchFamily="34" charset="0"/>
              </a:endParaRPr>
            </a:p>
          </p:txBody>
        </p:sp>
        <p:cxnSp>
          <p:nvCxnSpPr>
            <p:cNvPr id="70" name="Straight Connector 69">
              <a:extLst>
                <a:ext uri="{FF2B5EF4-FFF2-40B4-BE49-F238E27FC236}">
                  <a16:creationId xmlns:a16="http://schemas.microsoft.com/office/drawing/2014/main" id="{4585FC3F-9805-BCF5-7CC7-2AEE9A8313B2}"/>
                </a:ext>
              </a:extLst>
            </p:cNvPr>
            <p:cNvCxnSpPr>
              <a:cxnSpLocks/>
            </p:cNvCxnSpPr>
            <p:nvPr/>
          </p:nvCxnSpPr>
          <p:spPr>
            <a:xfrm>
              <a:off x="1417637" y="1838490"/>
              <a:ext cx="0" cy="1198366"/>
            </a:xfrm>
            <a:prstGeom prst="line">
              <a:avLst/>
            </a:prstGeom>
            <a:ln w="28575">
              <a:solidFill>
                <a:srgbClr val="00C782"/>
              </a:solidFill>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E834D8CC-8C17-BB6C-EC65-23B7EDDD754D}"/>
                </a:ext>
              </a:extLst>
            </p:cNvPr>
            <p:cNvSpPr txBox="1"/>
            <p:nvPr/>
          </p:nvSpPr>
          <p:spPr>
            <a:xfrm>
              <a:off x="39096" y="2176468"/>
              <a:ext cx="1470654" cy="292388"/>
            </a:xfrm>
            <a:prstGeom prst="rect">
              <a:avLst/>
            </a:prstGeom>
            <a:noFill/>
          </p:spPr>
          <p:txBody>
            <a:bodyPr wrap="square">
              <a:spAutoFit/>
            </a:bodyPr>
            <a:lstStyle/>
            <a:p>
              <a:pPr algn="ctr"/>
              <a:r>
                <a:rPr lang="en-IN" sz="1300" b="1" dirty="0">
                  <a:latin typeface="Arial" panose="020B0604020202020204" pitchFamily="34" charset="0"/>
                  <a:cs typeface="Arial" panose="020B0604020202020204" pitchFamily="34" charset="0"/>
                </a:rPr>
                <a:t>DEPOSITS</a:t>
              </a:r>
              <a:endParaRPr lang="en-IN" sz="1300" b="1" dirty="0"/>
            </a:p>
          </p:txBody>
        </p:sp>
      </p:grpSp>
      <p:sp>
        <p:nvSpPr>
          <p:cNvPr id="72" name="Text Placeholder 3">
            <a:extLst>
              <a:ext uri="{FF2B5EF4-FFF2-40B4-BE49-F238E27FC236}">
                <a16:creationId xmlns:a16="http://schemas.microsoft.com/office/drawing/2014/main" id="{0DC2106E-985A-6508-70B4-BD7D49D522CF}"/>
              </a:ext>
            </a:extLst>
          </p:cNvPr>
          <p:cNvSpPr txBox="1">
            <a:spLocks/>
          </p:cNvSpPr>
          <p:nvPr/>
        </p:nvSpPr>
        <p:spPr>
          <a:xfrm>
            <a:off x="22073" y="6658103"/>
            <a:ext cx="3872193" cy="20637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8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Source : mbauncle.bloodspot.com</a:t>
            </a:r>
          </a:p>
        </p:txBody>
      </p:sp>
    </p:spTree>
    <p:extLst>
      <p:ext uri="{BB962C8B-B14F-4D97-AF65-F5344CB8AC3E}">
        <p14:creationId xmlns:p14="http://schemas.microsoft.com/office/powerpoint/2010/main" val="3527536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BA21A-CE0A-6530-57E3-E6A2CEC0CB63}"/>
              </a:ext>
            </a:extLst>
          </p:cNvPr>
          <p:cNvSpPr>
            <a:spLocks noGrp="1"/>
          </p:cNvSpPr>
          <p:nvPr>
            <p:ph type="title"/>
          </p:nvPr>
        </p:nvSpPr>
        <p:spPr/>
        <p:txBody>
          <a:bodyPr/>
          <a:lstStyle/>
          <a:p>
            <a:pPr algn="ctr"/>
            <a:r>
              <a:rPr lang="en-IN" u="sng" dirty="0">
                <a:latin typeface="Arial" panose="020B0604020202020204" pitchFamily="34" charset="0"/>
                <a:cs typeface="Arial" panose="020B0604020202020204" pitchFamily="34" charset="0"/>
              </a:rPr>
              <a:t>Increasing Capital – </a:t>
            </a:r>
            <a:r>
              <a:rPr lang="en-IN" b="0" u="sng" dirty="0">
                <a:latin typeface="Arial" panose="020B0604020202020204" pitchFamily="34" charset="0"/>
                <a:cs typeface="Arial" panose="020B0604020202020204" pitchFamily="34" charset="0"/>
              </a:rPr>
              <a:t>With Funds/Bonds/Government Policies/ Deposits and Securities</a:t>
            </a:r>
            <a:endParaRPr lang="en-IN" u="sng" dirty="0">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3A1C6465-6AED-DE67-CC6D-71A04A0B097F}"/>
              </a:ext>
            </a:extLst>
          </p:cNvPr>
          <p:cNvSpPr>
            <a:spLocks noGrp="1"/>
          </p:cNvSpPr>
          <p:nvPr>
            <p:ph type="body" sz="quarter" idx="10"/>
          </p:nvPr>
        </p:nvSpPr>
        <p:spPr>
          <a:xfrm>
            <a:off x="774701" y="1492897"/>
            <a:ext cx="7613520" cy="4655491"/>
          </a:xfrm>
        </p:spPr>
        <p:txBody>
          <a:bodyPr>
            <a:normAutofit/>
          </a:bodyPr>
          <a:lstStyle/>
          <a:p>
            <a:r>
              <a:rPr lang="en-US" sz="1200" b="0" i="0" dirty="0">
                <a:solidFill>
                  <a:srgbClr val="333333"/>
                </a:solidFill>
                <a:effectLst/>
                <a:latin typeface="Arial" panose="020B0604020202020204" pitchFamily="34" charset="0"/>
                <a:cs typeface="Arial" panose="020B0604020202020204" pitchFamily="34" charset="0"/>
              </a:rPr>
              <a:t>Bank raises capital through various </a:t>
            </a:r>
            <a:r>
              <a:rPr lang="en-US" sz="1200" i="0" dirty="0">
                <a:solidFill>
                  <a:srgbClr val="333333"/>
                </a:solidFill>
                <a:effectLst/>
                <a:latin typeface="Arial" panose="020B0604020202020204" pitchFamily="34" charset="0"/>
                <a:cs typeface="Arial" panose="020B0604020202020204" pitchFamily="34" charset="0"/>
              </a:rPr>
              <a:t>financial investments and by providing loans, savings, deposits, credits </a:t>
            </a:r>
            <a:r>
              <a:rPr lang="en-US" sz="1200" b="0" i="0" dirty="0">
                <a:solidFill>
                  <a:srgbClr val="333333"/>
                </a:solidFill>
                <a:effectLst/>
                <a:latin typeface="Arial" panose="020B0604020202020204" pitchFamily="34" charset="0"/>
                <a:cs typeface="Arial" panose="020B0604020202020204" pitchFamily="34" charset="0"/>
              </a:rPr>
              <a:t>and other financial techniques it provides for different kinds of customers. They </a:t>
            </a:r>
            <a:r>
              <a:rPr lang="en-US" sz="1200" b="0" i="0" dirty="0">
                <a:solidFill>
                  <a:srgbClr val="282829"/>
                </a:solidFill>
                <a:effectLst/>
                <a:latin typeface="Arial" panose="020B0604020202020204" pitchFamily="34" charset="0"/>
                <a:cs typeface="Arial" panose="020B0604020202020204" pitchFamily="34" charset="0"/>
              </a:rPr>
              <a:t>raise funds from market in form of </a:t>
            </a:r>
            <a:r>
              <a:rPr lang="en-US" sz="1200" i="0" dirty="0">
                <a:solidFill>
                  <a:srgbClr val="282829"/>
                </a:solidFill>
                <a:effectLst/>
                <a:latin typeface="Arial" panose="020B0604020202020204" pitchFamily="34" charset="0"/>
                <a:cs typeface="Arial" panose="020B0604020202020204" pitchFamily="34" charset="0"/>
              </a:rPr>
              <a:t>bonds, debentures </a:t>
            </a:r>
            <a:r>
              <a:rPr lang="en-US" sz="1200" b="0" i="0" dirty="0">
                <a:solidFill>
                  <a:srgbClr val="282829"/>
                </a:solidFill>
                <a:effectLst/>
                <a:latin typeface="Arial" panose="020B0604020202020204" pitchFamily="34" charset="0"/>
                <a:cs typeface="Arial" panose="020B0604020202020204" pitchFamily="34" charset="0"/>
              </a:rPr>
              <a:t>etc. Investors in such bonds are primary dealers like insurance companies etc.</a:t>
            </a:r>
          </a:p>
          <a:p>
            <a:r>
              <a:rPr lang="en-US" sz="1200" b="0" i="0" dirty="0">
                <a:solidFill>
                  <a:srgbClr val="202124"/>
                </a:solidFill>
                <a:effectLst/>
                <a:latin typeface="Arial" panose="020B0604020202020204" pitchFamily="34" charset="0"/>
                <a:cs typeface="Arial" panose="020B0604020202020204" pitchFamily="34" charset="0"/>
              </a:rPr>
              <a:t>Investment securities </a:t>
            </a:r>
            <a:r>
              <a:rPr lang="en-US" sz="1200" b="1" i="0" dirty="0">
                <a:solidFill>
                  <a:srgbClr val="202124"/>
                </a:solidFill>
                <a:effectLst/>
                <a:latin typeface="Arial" panose="020B0604020202020204" pitchFamily="34" charset="0"/>
                <a:cs typeface="Arial" panose="020B0604020202020204" pitchFamily="34" charset="0"/>
              </a:rPr>
              <a:t>provide banks with the advantage of liquidity, in addition to the profits from realized capital gains when these are sold</a:t>
            </a:r>
            <a:r>
              <a:rPr lang="en-US" sz="1200" b="0" dirty="0">
                <a:solidFill>
                  <a:srgbClr val="202124"/>
                </a:solidFill>
                <a:latin typeface="Arial" panose="020B0604020202020204" pitchFamily="34" charset="0"/>
                <a:cs typeface="Arial" panose="020B0604020202020204" pitchFamily="34" charset="0"/>
              </a:rPr>
              <a:t> like </a:t>
            </a:r>
            <a:r>
              <a:rPr lang="en-US" sz="1200" b="0" dirty="0">
                <a:solidFill>
                  <a:srgbClr val="000000"/>
                </a:solidFill>
                <a:latin typeface="Arial" panose="020B0604020202020204" pitchFamily="34" charset="0"/>
                <a:cs typeface="Arial" panose="020B0604020202020204" pitchFamily="34" charset="0"/>
              </a:rPr>
              <a:t>t</a:t>
            </a:r>
            <a:r>
              <a:rPr lang="en-US" sz="1200" b="0" i="0" dirty="0">
                <a:solidFill>
                  <a:srgbClr val="000000"/>
                </a:solidFill>
                <a:effectLst/>
                <a:latin typeface="Arial" panose="020B0604020202020204" pitchFamily="34" charset="0"/>
                <a:cs typeface="Arial" panose="020B0604020202020204" pitchFamily="34" charset="0"/>
              </a:rPr>
              <a:t>he greatest advantage that bonds offer is tradability (the ability to sell). </a:t>
            </a:r>
            <a:endParaRPr lang="en-US" sz="1200" b="0" dirty="0">
              <a:solidFill>
                <a:srgbClr val="000000"/>
              </a:solidFill>
              <a:latin typeface="Arial" panose="020B0604020202020204" pitchFamily="34" charset="0"/>
              <a:cs typeface="Arial" panose="020B0604020202020204" pitchFamily="34" charset="0"/>
            </a:endParaRPr>
          </a:p>
          <a:p>
            <a:r>
              <a:rPr lang="en-US" sz="1200" b="0" i="0" dirty="0">
                <a:solidFill>
                  <a:srgbClr val="202124"/>
                </a:solidFill>
                <a:effectLst/>
                <a:latin typeface="Arial" panose="020B0604020202020204" pitchFamily="34" charset="0"/>
                <a:cs typeface="Arial" panose="020B0604020202020204" pitchFamily="34" charset="0"/>
              </a:rPr>
              <a:t>Banks generally make money by </a:t>
            </a:r>
            <a:r>
              <a:rPr lang="en-US" sz="1200" b="1" i="0" dirty="0">
                <a:solidFill>
                  <a:srgbClr val="202124"/>
                </a:solidFill>
                <a:effectLst/>
                <a:latin typeface="Arial" panose="020B0604020202020204" pitchFamily="34" charset="0"/>
                <a:cs typeface="Arial" panose="020B0604020202020204" pitchFamily="34" charset="0"/>
              </a:rPr>
              <a:t>borrowing money from depositors and compensating them with a certain interest rate</a:t>
            </a:r>
            <a:r>
              <a:rPr lang="en-US" sz="1200" b="0" i="0" dirty="0">
                <a:solidFill>
                  <a:srgbClr val="202124"/>
                </a:solidFill>
                <a:effectLst/>
                <a:latin typeface="Arial" panose="020B0604020202020204" pitchFamily="34" charset="0"/>
                <a:cs typeface="Arial" panose="020B0604020202020204" pitchFamily="34" charset="0"/>
              </a:rPr>
              <a:t>. The banks will lend the money out to borrowers, charging the borrowers a higher interest rate and profiting off the interest rate spread.</a:t>
            </a:r>
          </a:p>
          <a:p>
            <a:r>
              <a:rPr lang="en-US" sz="1200" b="0" i="0" dirty="0">
                <a:solidFill>
                  <a:srgbClr val="202124"/>
                </a:solidFill>
                <a:effectLst/>
                <a:latin typeface="Arial" panose="020B0604020202020204" pitchFamily="34" charset="0"/>
                <a:cs typeface="Arial" panose="020B0604020202020204" pitchFamily="34" charset="0"/>
              </a:rPr>
              <a:t>The </a:t>
            </a:r>
            <a:r>
              <a:rPr lang="en-US" sz="1200" b="1" i="0" dirty="0">
                <a:solidFill>
                  <a:srgbClr val="202124"/>
                </a:solidFill>
                <a:effectLst/>
                <a:latin typeface="Arial" panose="020B0604020202020204" pitchFamily="34" charset="0"/>
                <a:cs typeface="Arial" panose="020B0604020202020204" pitchFamily="34" charset="0"/>
              </a:rPr>
              <a:t>borrowed capital</a:t>
            </a:r>
            <a:r>
              <a:rPr lang="en-US" sz="1200" b="0" i="0" dirty="0">
                <a:solidFill>
                  <a:srgbClr val="202124"/>
                </a:solidFill>
                <a:effectLst/>
                <a:latin typeface="Arial" panose="020B0604020202020204" pitchFamily="34" charset="0"/>
                <a:cs typeface="Arial" panose="020B0604020202020204" pitchFamily="34" charset="0"/>
              </a:rPr>
              <a:t> is a major and an important source of fund. It mainly comes from deposits which are accepted on varying terms in different accounts. Bank's borrowing is mostly in the form of deposits.</a:t>
            </a:r>
          </a:p>
          <a:p>
            <a:r>
              <a:rPr lang="en-US" sz="1200" b="0" i="0" dirty="0">
                <a:solidFill>
                  <a:srgbClr val="111111"/>
                </a:solidFill>
                <a:effectLst/>
                <a:latin typeface="Arial" panose="020B0604020202020204" pitchFamily="34" charset="0"/>
                <a:cs typeface="Arial" panose="020B0604020202020204" pitchFamily="34" charset="0"/>
              </a:rPr>
              <a:t>In order to lend out more, a bank must secure new deposits by attracting more customers. Without deposits, there would be no loans, or in other words, deposits create loans.</a:t>
            </a:r>
          </a:p>
          <a:p>
            <a:r>
              <a:rPr lang="en-US" sz="1200" dirty="0">
                <a:solidFill>
                  <a:srgbClr val="202124"/>
                </a:solidFill>
                <a:latin typeface="Arial" panose="020B0604020202020204" pitchFamily="34" charset="0"/>
                <a:cs typeface="Arial" panose="020B0604020202020204" pitchFamily="34" charset="0"/>
              </a:rPr>
              <a:t>Banks can increase</a:t>
            </a:r>
            <a:r>
              <a:rPr lang="en-US" sz="1200" b="1" i="0" dirty="0">
                <a:solidFill>
                  <a:srgbClr val="202124"/>
                </a:solidFill>
                <a:effectLst/>
                <a:latin typeface="Arial" panose="020B0604020202020204" pitchFamily="34" charset="0"/>
                <a:cs typeface="Arial" panose="020B0604020202020204" pitchFamily="34" charset="0"/>
              </a:rPr>
              <a:t> funds</a:t>
            </a:r>
            <a:r>
              <a:rPr lang="en-US" sz="1200" b="0" i="0" dirty="0">
                <a:solidFill>
                  <a:srgbClr val="202124"/>
                </a:solidFill>
                <a:effectLst/>
                <a:latin typeface="Arial" panose="020B0604020202020204" pitchFamily="34" charset="0"/>
                <a:cs typeface="Arial" panose="020B0604020202020204" pitchFamily="34" charset="0"/>
              </a:rPr>
              <a:t> </a:t>
            </a:r>
            <a:r>
              <a:rPr lang="en-US" sz="1200" i="0" dirty="0">
                <a:solidFill>
                  <a:srgbClr val="000000"/>
                </a:solidFill>
                <a:effectLst/>
                <a:latin typeface="Arial" panose="020B0604020202020204" pitchFamily="34" charset="0"/>
                <a:cs typeface="Arial" panose="020B0604020202020204" pitchFamily="34" charset="0"/>
              </a:rPr>
              <a:t>by selling perpetual bonds </a:t>
            </a:r>
            <a:r>
              <a:rPr lang="en-US" sz="1200" b="0" dirty="0">
                <a:solidFill>
                  <a:srgbClr val="000000"/>
                </a:solidFill>
                <a:latin typeface="Arial" panose="020B0604020202020204" pitchFamily="34" charset="0"/>
                <a:cs typeface="Arial" panose="020B0604020202020204" pitchFamily="34" charset="0"/>
              </a:rPr>
              <a:t>i.e.</a:t>
            </a:r>
            <a:r>
              <a:rPr lang="en-US" sz="1200" b="0" i="0" dirty="0">
                <a:solidFill>
                  <a:srgbClr val="202124"/>
                </a:solidFill>
                <a:effectLst/>
                <a:latin typeface="Arial" panose="020B0604020202020204" pitchFamily="34" charset="0"/>
                <a:cs typeface="Arial" panose="020B0604020202020204" pitchFamily="34" charset="0"/>
              </a:rPr>
              <a:t> by issuing and selling new securities.</a:t>
            </a:r>
          </a:p>
          <a:p>
            <a:r>
              <a:rPr lang="en-US" sz="1200" b="0" i="0" dirty="0">
                <a:solidFill>
                  <a:srgbClr val="000000"/>
                </a:solidFill>
                <a:effectLst/>
                <a:latin typeface="Arial" panose="020B0604020202020204" pitchFamily="34" charset="0"/>
                <a:cs typeface="Arial" panose="020B0604020202020204" pitchFamily="34" charset="0"/>
              </a:rPr>
              <a:t>There is a </a:t>
            </a:r>
            <a:r>
              <a:rPr lang="en-US" sz="1200" b="0" i="0" dirty="0">
                <a:effectLst/>
                <a:latin typeface="Arial" panose="020B0604020202020204" pitchFamily="34" charset="0"/>
                <a:cs typeface="Arial" panose="020B0604020202020204" pitchFamily="34" charset="0"/>
              </a:rPr>
              <a:t>need to make structural improvement in the banking system by making them truly board-governed with appropriate compensation structure. If the </a:t>
            </a:r>
            <a:r>
              <a:rPr lang="en-US" sz="1200" i="0" dirty="0">
                <a:effectLst/>
                <a:latin typeface="Arial" panose="020B0604020202020204" pitchFamily="34" charset="0"/>
                <a:cs typeface="Arial" panose="020B0604020202020204" pitchFamily="34" charset="0"/>
              </a:rPr>
              <a:t>government’s ownership is brought below 51% in some of the banks to begin with, lot of private capital will be attracted</a:t>
            </a:r>
            <a:r>
              <a:rPr lang="en-US" sz="1200" b="0" i="0" dirty="0">
                <a:effectLst/>
                <a:latin typeface="Arial" panose="020B0604020202020204" pitchFamily="34" charset="0"/>
                <a:cs typeface="Arial" panose="020B0604020202020204" pitchFamily="34" charset="0"/>
              </a:rPr>
              <a:t>. This will increase funds in banks thereby increasing capital.</a:t>
            </a:r>
            <a:endParaRPr lang="en-IN" sz="1200" dirty="0">
              <a:latin typeface="Arial" panose="020B0604020202020204" pitchFamily="34" charset="0"/>
              <a:cs typeface="Arial" panose="020B0604020202020204" pitchFamily="34" charset="0"/>
            </a:endParaRPr>
          </a:p>
        </p:txBody>
      </p:sp>
      <p:sp>
        <p:nvSpPr>
          <p:cNvPr id="4" name="Text Placeholder 3">
            <a:extLst>
              <a:ext uri="{FF2B5EF4-FFF2-40B4-BE49-F238E27FC236}">
                <a16:creationId xmlns:a16="http://schemas.microsoft.com/office/drawing/2014/main" id="{20D97B74-6C34-D745-0A9A-2797D7184C9C}"/>
              </a:ext>
            </a:extLst>
          </p:cNvPr>
          <p:cNvSpPr>
            <a:spLocks noGrp="1"/>
          </p:cNvSpPr>
          <p:nvPr>
            <p:ph type="body" sz="quarter" idx="11"/>
          </p:nvPr>
        </p:nvSpPr>
        <p:spPr/>
        <p:txBody>
          <a:bodyPr/>
          <a:lstStyle/>
          <a:p>
            <a:r>
              <a:rPr lang="en-IN" dirty="0"/>
              <a:t>Source : The Economic Times</a:t>
            </a:r>
          </a:p>
        </p:txBody>
      </p:sp>
    </p:spTree>
    <p:extLst>
      <p:ext uri="{BB962C8B-B14F-4D97-AF65-F5344CB8AC3E}">
        <p14:creationId xmlns:p14="http://schemas.microsoft.com/office/powerpoint/2010/main" val="745653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D2418-F34C-A3AC-BB59-D41B7DF5623E}"/>
              </a:ext>
            </a:extLst>
          </p:cNvPr>
          <p:cNvSpPr>
            <a:spLocks noGrp="1"/>
          </p:cNvSpPr>
          <p:nvPr>
            <p:ph type="title"/>
          </p:nvPr>
        </p:nvSpPr>
        <p:spPr>
          <a:xfrm>
            <a:off x="774422" y="153092"/>
            <a:ext cx="8069180" cy="998979"/>
          </a:xfrm>
        </p:spPr>
        <p:txBody>
          <a:bodyPr/>
          <a:lstStyle/>
          <a:p>
            <a:pPr algn="ctr"/>
            <a:r>
              <a:rPr lang="en-IN" u="sng" dirty="0">
                <a:latin typeface="Arial" panose="020B0604020202020204" pitchFamily="34" charset="0"/>
                <a:cs typeface="Arial" panose="020B0604020202020204" pitchFamily="34" charset="0"/>
              </a:rPr>
              <a:t>Business Configuration </a:t>
            </a:r>
          </a:p>
        </p:txBody>
      </p:sp>
      <p:sp>
        <p:nvSpPr>
          <p:cNvPr id="4" name="Text Placeholder 3">
            <a:extLst>
              <a:ext uri="{FF2B5EF4-FFF2-40B4-BE49-F238E27FC236}">
                <a16:creationId xmlns:a16="http://schemas.microsoft.com/office/drawing/2014/main" id="{944CF0DC-5A3A-9175-A8C4-0C1ADD5B8695}"/>
              </a:ext>
            </a:extLst>
          </p:cNvPr>
          <p:cNvSpPr>
            <a:spLocks noGrp="1"/>
          </p:cNvSpPr>
          <p:nvPr>
            <p:ph type="body" sz="quarter" idx="11"/>
          </p:nvPr>
        </p:nvSpPr>
        <p:spPr>
          <a:xfrm>
            <a:off x="22073" y="6639442"/>
            <a:ext cx="3872193" cy="206375"/>
          </a:xfrm>
        </p:spPr>
        <p:txBody>
          <a:bodyPr/>
          <a:lstStyle/>
          <a:p>
            <a:r>
              <a:rPr lang="en-IN" dirty="0"/>
              <a:t>Source : Harvard Business Review</a:t>
            </a:r>
          </a:p>
        </p:txBody>
      </p:sp>
      <p:graphicFrame>
        <p:nvGraphicFramePr>
          <p:cNvPr id="9" name="Diagram 8">
            <a:extLst>
              <a:ext uri="{FF2B5EF4-FFF2-40B4-BE49-F238E27FC236}">
                <a16:creationId xmlns:a16="http://schemas.microsoft.com/office/drawing/2014/main" id="{83D842F3-C7CF-9919-1504-8CD99C6DEAD9}"/>
              </a:ext>
            </a:extLst>
          </p:cNvPr>
          <p:cNvGraphicFramePr/>
          <p:nvPr>
            <p:extLst>
              <p:ext uri="{D42A27DB-BD31-4B8C-83A1-F6EECF244321}">
                <p14:modId xmlns:p14="http://schemas.microsoft.com/office/powerpoint/2010/main" val="2256991079"/>
              </p:ext>
            </p:extLst>
          </p:nvPr>
        </p:nvGraphicFramePr>
        <p:xfrm>
          <a:off x="1072091" y="2315277"/>
          <a:ext cx="7066207" cy="44846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a:extLst>
              <a:ext uri="{FF2B5EF4-FFF2-40B4-BE49-F238E27FC236}">
                <a16:creationId xmlns:a16="http://schemas.microsoft.com/office/drawing/2014/main" id="{26829322-D341-7441-7A1B-60CE1AB7707A}"/>
              </a:ext>
            </a:extLst>
          </p:cNvPr>
          <p:cNvSpPr txBox="1"/>
          <p:nvPr/>
        </p:nvSpPr>
        <p:spPr>
          <a:xfrm>
            <a:off x="774422" y="1016303"/>
            <a:ext cx="7661547" cy="1015663"/>
          </a:xfrm>
          <a:prstGeom prst="rect">
            <a:avLst/>
          </a:prstGeom>
          <a:noFill/>
        </p:spPr>
        <p:txBody>
          <a:bodyPr wrap="square" rtlCol="0">
            <a:spAutoFit/>
          </a:bodyPr>
          <a:lstStyle/>
          <a:p>
            <a:r>
              <a:rPr lang="en-IN" sz="1200" dirty="0">
                <a:latin typeface="Arial" panose="020B0604020202020204" pitchFamily="34" charset="0"/>
                <a:cs typeface="Arial" panose="020B0604020202020204" pitchFamily="34" charset="0"/>
              </a:rPr>
              <a:t>For banks to invest in Microfinance, there must be enough availability of business opportunities that lead to profit, therefore it is really important to create jobs/opportunities for the underprivileged. These opportunities could only be utilised properly if the people have proper skills. All of this combined together will increase profitability for the banks. Hence, in order to increase microfinance capabilities, banks must keep these three things in mind.</a:t>
            </a:r>
          </a:p>
        </p:txBody>
      </p:sp>
    </p:spTree>
    <p:extLst>
      <p:ext uri="{BB962C8B-B14F-4D97-AF65-F5344CB8AC3E}">
        <p14:creationId xmlns:p14="http://schemas.microsoft.com/office/powerpoint/2010/main" val="114692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325A0-F377-26EF-5175-894B5E194362}"/>
              </a:ext>
            </a:extLst>
          </p:cNvPr>
          <p:cNvSpPr>
            <a:spLocks noGrp="1"/>
          </p:cNvSpPr>
          <p:nvPr>
            <p:ph type="title"/>
          </p:nvPr>
        </p:nvSpPr>
        <p:spPr/>
        <p:txBody>
          <a:bodyPr/>
          <a:lstStyle/>
          <a:p>
            <a:pPr algn="ctr"/>
            <a:r>
              <a:rPr lang="en-IN" u="sng" dirty="0">
                <a:latin typeface="Arial" panose="020B0604020202020204" pitchFamily="34" charset="0"/>
                <a:cs typeface="Arial" panose="020B0604020202020204" pitchFamily="34" charset="0"/>
              </a:rPr>
              <a:t>Education/Skill building </a:t>
            </a:r>
            <a:r>
              <a:rPr lang="en-IN" b="0" u="sng" dirty="0">
                <a:latin typeface="Arial" panose="020B0604020202020204" pitchFamily="34" charset="0"/>
                <a:cs typeface="Arial" panose="020B0604020202020204" pitchFamily="34" charset="0"/>
              </a:rPr>
              <a:t>– Partnership with MFIs</a:t>
            </a:r>
            <a:endParaRPr lang="en-IN" u="sng" dirty="0">
              <a:latin typeface="Arial" panose="020B0604020202020204" pitchFamily="34" charset="0"/>
              <a:cs typeface="Arial" panose="020B0604020202020204" pitchFamily="34" charset="0"/>
            </a:endParaRPr>
          </a:p>
        </p:txBody>
      </p:sp>
      <p:sp>
        <p:nvSpPr>
          <p:cNvPr id="4" name="Text Placeholder 3">
            <a:extLst>
              <a:ext uri="{FF2B5EF4-FFF2-40B4-BE49-F238E27FC236}">
                <a16:creationId xmlns:a16="http://schemas.microsoft.com/office/drawing/2014/main" id="{BE9CD3AB-FDAD-6162-12C0-2536047EDB74}"/>
              </a:ext>
            </a:extLst>
          </p:cNvPr>
          <p:cNvSpPr>
            <a:spLocks noGrp="1"/>
          </p:cNvSpPr>
          <p:nvPr>
            <p:ph type="body" sz="quarter" idx="11"/>
          </p:nvPr>
        </p:nvSpPr>
        <p:spPr/>
        <p:txBody>
          <a:bodyPr/>
          <a:lstStyle/>
          <a:p>
            <a:r>
              <a:rPr lang="en-IN" dirty="0"/>
              <a:t>Source : KREA University</a:t>
            </a:r>
          </a:p>
        </p:txBody>
      </p:sp>
      <p:sp>
        <p:nvSpPr>
          <p:cNvPr id="5" name="TextBox 4">
            <a:extLst>
              <a:ext uri="{FF2B5EF4-FFF2-40B4-BE49-F238E27FC236}">
                <a16:creationId xmlns:a16="http://schemas.microsoft.com/office/drawing/2014/main" id="{23FF15E9-1C2E-4972-C5B4-E8BB579AE433}"/>
              </a:ext>
            </a:extLst>
          </p:cNvPr>
          <p:cNvSpPr txBox="1"/>
          <p:nvPr/>
        </p:nvSpPr>
        <p:spPr>
          <a:xfrm>
            <a:off x="774340" y="987462"/>
            <a:ext cx="8069263" cy="646331"/>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One potentially viable channel that banks can collaborate with to reach the base of the pyramid market more economically is microfinance institutions (MFIs) , which have experience in providing financial services to low income and rural populations</a:t>
            </a:r>
            <a:endParaRPr lang="en-IN" sz="1200" dirty="0">
              <a:latin typeface="Arial" panose="020B0604020202020204" pitchFamily="34" charset="0"/>
              <a:cs typeface="Arial" panose="020B0604020202020204" pitchFamily="34" charset="0"/>
            </a:endParaRPr>
          </a:p>
        </p:txBody>
      </p:sp>
      <p:graphicFrame>
        <p:nvGraphicFramePr>
          <p:cNvPr id="6" name="Diagram 5">
            <a:extLst>
              <a:ext uri="{FF2B5EF4-FFF2-40B4-BE49-F238E27FC236}">
                <a16:creationId xmlns:a16="http://schemas.microsoft.com/office/drawing/2014/main" id="{C9DAF15A-7B89-69CF-39F8-FC76280EE213}"/>
              </a:ext>
            </a:extLst>
          </p:cNvPr>
          <p:cNvGraphicFramePr/>
          <p:nvPr>
            <p:extLst>
              <p:ext uri="{D42A27DB-BD31-4B8C-83A1-F6EECF244321}">
                <p14:modId xmlns:p14="http://schemas.microsoft.com/office/powerpoint/2010/main" val="4055554571"/>
              </p:ext>
            </p:extLst>
          </p:nvPr>
        </p:nvGraphicFramePr>
        <p:xfrm>
          <a:off x="-2124272" y="1758247"/>
          <a:ext cx="6630957" cy="47474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1AACB30A-B1ED-3822-019E-BD593C6C477C}"/>
              </a:ext>
            </a:extLst>
          </p:cNvPr>
          <p:cNvSpPr txBox="1"/>
          <p:nvPr/>
        </p:nvSpPr>
        <p:spPr>
          <a:xfrm>
            <a:off x="1735494" y="4131952"/>
            <a:ext cx="6969968" cy="1077218"/>
          </a:xfrm>
          <a:prstGeom prst="rect">
            <a:avLst/>
          </a:prstGeom>
          <a:noFill/>
        </p:spPr>
        <p:txBody>
          <a:bodyPr wrap="square" rtlCol="0">
            <a:spAutoFit/>
          </a:bodyPr>
          <a:lstStyle/>
          <a:p>
            <a:r>
              <a:rPr lang="en-IN" sz="1400" u="sng" dirty="0">
                <a:latin typeface="Arial" panose="020B0604020202020204" pitchFamily="34" charset="0"/>
                <a:cs typeface="Arial" panose="020B0604020202020204" pitchFamily="34" charset="0"/>
              </a:rPr>
              <a:t>Advocate :</a:t>
            </a:r>
          </a:p>
          <a:p>
            <a:r>
              <a:rPr lang="en-US" sz="1200" dirty="0">
                <a:latin typeface="Arial" panose="020B0604020202020204" pitchFamily="34" charset="0"/>
                <a:cs typeface="Arial" panose="020B0604020202020204" pitchFamily="34" charset="0"/>
              </a:rPr>
              <a:t>MFIs could advocate for improved quality of education with local, regional or national governments. These interventions could be combined into an integrated effort, initiated by the MFI, involving and bringing together the different stakeholders: parents, schools, teachers, community groups.</a:t>
            </a:r>
            <a:endParaRPr lang="en-IN" sz="1200" u="sng" dirty="0">
              <a:latin typeface="Arial" panose="020B0604020202020204" pitchFamily="34" charset="0"/>
              <a:cs typeface="Arial" panose="020B0604020202020204" pitchFamily="34" charset="0"/>
            </a:endParaRPr>
          </a:p>
          <a:p>
            <a:endParaRPr lang="en-IN" sz="1400" u="sng"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701BF55D-5A20-F213-0A0D-24E010FE6F83}"/>
              </a:ext>
            </a:extLst>
          </p:cNvPr>
          <p:cNvSpPr txBox="1"/>
          <p:nvPr/>
        </p:nvSpPr>
        <p:spPr>
          <a:xfrm>
            <a:off x="1729869" y="2945099"/>
            <a:ext cx="6969968" cy="861774"/>
          </a:xfrm>
          <a:prstGeom prst="rect">
            <a:avLst/>
          </a:prstGeom>
          <a:noFill/>
        </p:spPr>
        <p:txBody>
          <a:bodyPr wrap="square" rtlCol="0">
            <a:spAutoFit/>
          </a:bodyPr>
          <a:lstStyle/>
          <a:p>
            <a:r>
              <a:rPr lang="en-IN" sz="1400" u="sng" dirty="0">
                <a:latin typeface="Arial" panose="020B0604020202020204" pitchFamily="34" charset="0"/>
                <a:cs typeface="Arial" panose="020B0604020202020204" pitchFamily="34" charset="0"/>
              </a:rPr>
              <a:t>Cooperate with schools :</a:t>
            </a:r>
          </a:p>
          <a:p>
            <a:r>
              <a:rPr lang="en-US" sz="1200" dirty="0">
                <a:latin typeface="Arial" panose="020B0604020202020204" pitchFamily="34" charset="0"/>
                <a:cs typeface="Arial" panose="020B0604020202020204" pitchFamily="34" charset="0"/>
              </a:rPr>
              <a:t>MFIs could cooperate with schools directly to improve the performance of the school, or to increase parental involvement. They could organize parent days to involve the parents in their children’s schooling. Some schools are already doing this</a:t>
            </a:r>
            <a:r>
              <a:rPr lang="en-IN" sz="1200" u="sng" dirty="0">
                <a:latin typeface="Arial" panose="020B0604020202020204" pitchFamily="34" charset="0"/>
                <a:cs typeface="Arial" panose="020B0604020202020204" pitchFamily="34" charset="0"/>
              </a:rPr>
              <a:t>.</a:t>
            </a:r>
          </a:p>
        </p:txBody>
      </p:sp>
      <p:sp>
        <p:nvSpPr>
          <p:cNvPr id="10" name="TextBox 9">
            <a:extLst>
              <a:ext uri="{FF2B5EF4-FFF2-40B4-BE49-F238E27FC236}">
                <a16:creationId xmlns:a16="http://schemas.microsoft.com/office/drawing/2014/main" id="{D4DB3E07-D234-3B6A-7D5D-B76997B7A88B}"/>
              </a:ext>
            </a:extLst>
          </p:cNvPr>
          <p:cNvSpPr txBox="1"/>
          <p:nvPr/>
        </p:nvSpPr>
        <p:spPr>
          <a:xfrm>
            <a:off x="1729869" y="1758247"/>
            <a:ext cx="6969968" cy="1046440"/>
          </a:xfrm>
          <a:prstGeom prst="rect">
            <a:avLst/>
          </a:prstGeom>
          <a:noFill/>
        </p:spPr>
        <p:txBody>
          <a:bodyPr wrap="square" rtlCol="0">
            <a:spAutoFit/>
          </a:bodyPr>
          <a:lstStyle/>
          <a:p>
            <a:r>
              <a:rPr lang="en-IN" sz="1400" u="sng" dirty="0">
                <a:latin typeface="Arial" panose="020B0604020202020204" pitchFamily="34" charset="0"/>
                <a:cs typeface="Arial" panose="020B0604020202020204" pitchFamily="34" charset="0"/>
              </a:rPr>
              <a:t>Create awareness :</a:t>
            </a:r>
          </a:p>
          <a:p>
            <a:r>
              <a:rPr lang="en-US" sz="1200" dirty="0">
                <a:latin typeface="Arial" panose="020B0604020202020204" pitchFamily="34" charset="0"/>
                <a:cs typeface="Arial" panose="020B0604020202020204" pitchFamily="34" charset="0"/>
              </a:rPr>
              <a:t>MFIs could create awareness about the importance of and involvement in education among their clients, and in the broader community. They could encourage the parents to become more involved in their children’s schooling. The most obvious way to do this, is informing their clients about education during loan group meetings; either the loan officer or a special education officer can.</a:t>
            </a:r>
            <a:endParaRPr lang="en-IN" sz="1200" u="sng"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17E4C49C-3723-17CD-D96A-AF989EAE2D65}"/>
              </a:ext>
            </a:extLst>
          </p:cNvPr>
          <p:cNvSpPr txBox="1"/>
          <p:nvPr/>
        </p:nvSpPr>
        <p:spPr>
          <a:xfrm>
            <a:off x="1729869" y="5318804"/>
            <a:ext cx="6969968" cy="1046440"/>
          </a:xfrm>
          <a:prstGeom prst="rect">
            <a:avLst/>
          </a:prstGeom>
          <a:noFill/>
        </p:spPr>
        <p:txBody>
          <a:bodyPr wrap="square" rtlCol="0">
            <a:spAutoFit/>
          </a:bodyPr>
          <a:lstStyle/>
          <a:p>
            <a:r>
              <a:rPr lang="en-IN" sz="1400" u="sng" dirty="0">
                <a:latin typeface="Arial" panose="020B0604020202020204" pitchFamily="34" charset="0"/>
                <a:cs typeface="Arial" panose="020B0604020202020204" pitchFamily="34" charset="0"/>
              </a:rPr>
              <a:t>Setup Educational Funds/Loans :</a:t>
            </a:r>
          </a:p>
          <a:p>
            <a:r>
              <a:rPr lang="en-US" sz="1200" dirty="0">
                <a:latin typeface="Arial" panose="020B0604020202020204" pitchFamily="34" charset="0"/>
                <a:cs typeface="Arial" panose="020B0604020202020204" pitchFamily="34" charset="0"/>
              </a:rPr>
              <a:t>The MFI could set up a collective village educational fund (each of their clients would contribute to this) which could be used to invest in improvements for local schools or other educational interventions. They could also design and pilot educational loan products or set up special education savings funds </a:t>
            </a:r>
            <a:endParaRPr lang="en-IN" sz="1200"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8026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E41D0-848E-981C-F346-204AB3F40D54}"/>
              </a:ext>
            </a:extLst>
          </p:cNvPr>
          <p:cNvSpPr>
            <a:spLocks noGrp="1"/>
          </p:cNvSpPr>
          <p:nvPr>
            <p:ph type="title"/>
          </p:nvPr>
        </p:nvSpPr>
        <p:spPr/>
        <p:txBody>
          <a:bodyPr/>
          <a:lstStyle/>
          <a:p>
            <a:pPr algn="ctr"/>
            <a:r>
              <a:rPr lang="en-US" u="sng" dirty="0">
                <a:latin typeface="Arial" panose="020B0604020202020204" pitchFamily="34" charset="0"/>
                <a:cs typeface="Arial" panose="020B0604020202020204" pitchFamily="34" charset="0"/>
              </a:rPr>
              <a:t>RELATIONSHIP OF EDUCATION, UNEMPLOYMENT, AND ECONOMIC GROWTH WITH THE POVERTY OF POPULATION</a:t>
            </a:r>
            <a:endParaRPr lang="en-IN" u="sng" dirty="0">
              <a:latin typeface="Arial" panose="020B0604020202020204" pitchFamily="34" charset="0"/>
              <a:cs typeface="Arial" panose="020B0604020202020204" pitchFamily="34" charset="0"/>
            </a:endParaRPr>
          </a:p>
        </p:txBody>
      </p:sp>
      <p:sp>
        <p:nvSpPr>
          <p:cNvPr id="4" name="Text Placeholder 3">
            <a:extLst>
              <a:ext uri="{FF2B5EF4-FFF2-40B4-BE49-F238E27FC236}">
                <a16:creationId xmlns:a16="http://schemas.microsoft.com/office/drawing/2014/main" id="{B7839252-BAAC-12F9-4358-6211B4F76AF4}"/>
              </a:ext>
            </a:extLst>
          </p:cNvPr>
          <p:cNvSpPr>
            <a:spLocks noGrp="1"/>
          </p:cNvSpPr>
          <p:nvPr>
            <p:ph type="body" sz="quarter" idx="11"/>
          </p:nvPr>
        </p:nvSpPr>
        <p:spPr/>
        <p:txBody>
          <a:bodyPr/>
          <a:lstStyle/>
          <a:p>
            <a:r>
              <a:rPr lang="en-IN" dirty="0"/>
              <a:t>Source : World Bank</a:t>
            </a:r>
          </a:p>
        </p:txBody>
      </p:sp>
      <p:graphicFrame>
        <p:nvGraphicFramePr>
          <p:cNvPr id="7" name="Chart 6">
            <a:extLst>
              <a:ext uri="{FF2B5EF4-FFF2-40B4-BE49-F238E27FC236}">
                <a16:creationId xmlns:a16="http://schemas.microsoft.com/office/drawing/2014/main" id="{7D46D9E6-C199-4D1C-4F93-A2E9AEAF5EE9}"/>
              </a:ext>
            </a:extLst>
          </p:cNvPr>
          <p:cNvGraphicFramePr/>
          <p:nvPr>
            <p:extLst>
              <p:ext uri="{D42A27DB-BD31-4B8C-83A1-F6EECF244321}">
                <p14:modId xmlns:p14="http://schemas.microsoft.com/office/powerpoint/2010/main" val="3322376662"/>
              </p:ext>
            </p:extLst>
          </p:nvPr>
        </p:nvGraphicFramePr>
        <p:xfrm>
          <a:off x="1045029" y="1287623"/>
          <a:ext cx="7492481" cy="508518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04947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FC372-E025-C455-66B3-0BE6B2E8236F}"/>
              </a:ext>
            </a:extLst>
          </p:cNvPr>
          <p:cNvSpPr>
            <a:spLocks noGrp="1"/>
          </p:cNvSpPr>
          <p:nvPr>
            <p:ph type="title"/>
          </p:nvPr>
        </p:nvSpPr>
        <p:spPr/>
        <p:txBody>
          <a:bodyPr/>
          <a:lstStyle/>
          <a:p>
            <a:pPr algn="ctr"/>
            <a:r>
              <a:rPr lang="en-IN" u="sng" dirty="0">
                <a:latin typeface="Arial" panose="020B0604020202020204" pitchFamily="34" charset="0"/>
                <a:cs typeface="Arial" panose="020B0604020202020204" pitchFamily="34" charset="0"/>
              </a:rPr>
              <a:t>How can opportunities be extended towards the underprivileged?</a:t>
            </a:r>
          </a:p>
        </p:txBody>
      </p:sp>
      <p:sp>
        <p:nvSpPr>
          <p:cNvPr id="3" name="Text Placeholder 2">
            <a:extLst>
              <a:ext uri="{FF2B5EF4-FFF2-40B4-BE49-F238E27FC236}">
                <a16:creationId xmlns:a16="http://schemas.microsoft.com/office/drawing/2014/main" id="{991D9F3E-0A98-27C7-AA08-F264E7158367}"/>
              </a:ext>
            </a:extLst>
          </p:cNvPr>
          <p:cNvSpPr>
            <a:spLocks noGrp="1"/>
          </p:cNvSpPr>
          <p:nvPr>
            <p:ph type="body" sz="quarter" idx="10"/>
          </p:nvPr>
        </p:nvSpPr>
        <p:spPr>
          <a:xfrm>
            <a:off x="774700" y="1152071"/>
            <a:ext cx="8069263" cy="4996318"/>
          </a:xfrm>
        </p:spPr>
        <p:txBody>
          <a:bodyPr/>
          <a:lstStyle/>
          <a:p>
            <a:pPr marL="0" indent="0" algn="ctr">
              <a:buNone/>
            </a:pPr>
            <a:r>
              <a:rPr lang="en-US" b="0" i="0" dirty="0">
                <a:solidFill>
                  <a:srgbClr val="191919"/>
                </a:solidFill>
                <a:effectLst/>
                <a:latin typeface="Arial" panose="020B0604020202020204" pitchFamily="34" charset="0"/>
                <a:cs typeface="Arial" panose="020B0604020202020204" pitchFamily="34" charset="0"/>
              </a:rPr>
              <a:t>Opportunities for the poor don't just pop up out of nowhere.  They exist because of policy, funding, and the in-the-trenches work of community-based organizations, activists, and advocates. </a:t>
            </a:r>
          </a:p>
          <a:p>
            <a:pPr marL="0" indent="0" algn="ctr">
              <a:buNone/>
            </a:pPr>
            <a:endParaRPr lang="en-US" b="0" dirty="0">
              <a:solidFill>
                <a:srgbClr val="191919"/>
              </a:solidFill>
              <a:latin typeface="proxima_nova_rgregular"/>
            </a:endParaRPr>
          </a:p>
          <a:p>
            <a:pPr marL="0" indent="0" algn="ctr">
              <a:buNone/>
            </a:pPr>
            <a:endParaRPr lang="en-IN" dirty="0"/>
          </a:p>
        </p:txBody>
      </p:sp>
      <p:sp>
        <p:nvSpPr>
          <p:cNvPr id="4" name="Text Placeholder 3">
            <a:extLst>
              <a:ext uri="{FF2B5EF4-FFF2-40B4-BE49-F238E27FC236}">
                <a16:creationId xmlns:a16="http://schemas.microsoft.com/office/drawing/2014/main" id="{2142F910-A6B9-E2FE-829E-FE56A3F38C6B}"/>
              </a:ext>
            </a:extLst>
          </p:cNvPr>
          <p:cNvSpPr>
            <a:spLocks noGrp="1"/>
          </p:cNvSpPr>
          <p:nvPr>
            <p:ph type="body" sz="quarter" idx="11"/>
          </p:nvPr>
        </p:nvSpPr>
        <p:spPr/>
        <p:txBody>
          <a:bodyPr/>
          <a:lstStyle/>
          <a:p>
            <a:r>
              <a:rPr lang="en-IN" dirty="0"/>
              <a:t>Source : COMMUNITYTOOLBOX</a:t>
            </a:r>
          </a:p>
        </p:txBody>
      </p:sp>
      <p:graphicFrame>
        <p:nvGraphicFramePr>
          <p:cNvPr id="7" name="Diagram 6">
            <a:extLst>
              <a:ext uri="{FF2B5EF4-FFF2-40B4-BE49-F238E27FC236}">
                <a16:creationId xmlns:a16="http://schemas.microsoft.com/office/drawing/2014/main" id="{D0C2F067-2BF4-144A-D3BF-AD8DC4223B47}"/>
              </a:ext>
            </a:extLst>
          </p:cNvPr>
          <p:cNvGraphicFramePr/>
          <p:nvPr>
            <p:extLst>
              <p:ext uri="{D42A27DB-BD31-4B8C-83A1-F6EECF244321}">
                <p14:modId xmlns:p14="http://schemas.microsoft.com/office/powerpoint/2010/main" val="3722217283"/>
              </p:ext>
            </p:extLst>
          </p:nvPr>
        </p:nvGraphicFramePr>
        <p:xfrm>
          <a:off x="914821" y="1847461"/>
          <a:ext cx="7314358" cy="43009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96114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76DDA-3F09-CDCA-B486-92E2B9F84E83}"/>
              </a:ext>
            </a:extLst>
          </p:cNvPr>
          <p:cNvSpPr>
            <a:spLocks noGrp="1"/>
          </p:cNvSpPr>
          <p:nvPr>
            <p:ph type="title"/>
          </p:nvPr>
        </p:nvSpPr>
        <p:spPr/>
        <p:txBody>
          <a:bodyPr/>
          <a:lstStyle/>
          <a:p>
            <a:pPr algn="ctr"/>
            <a:r>
              <a:rPr lang="en-IN" u="sng" dirty="0">
                <a:latin typeface="Arial" panose="020B0604020202020204" pitchFamily="34" charset="0"/>
                <a:cs typeface="Arial" panose="020B0604020202020204" pitchFamily="34" charset="0"/>
              </a:rPr>
              <a:t>Commercial Banks and Microfinance?</a:t>
            </a:r>
          </a:p>
        </p:txBody>
      </p:sp>
      <p:sp>
        <p:nvSpPr>
          <p:cNvPr id="4" name="Text Placeholder 3">
            <a:extLst>
              <a:ext uri="{FF2B5EF4-FFF2-40B4-BE49-F238E27FC236}">
                <a16:creationId xmlns:a16="http://schemas.microsoft.com/office/drawing/2014/main" id="{3FFC5903-0B9F-1292-E61F-52268081CF35}"/>
              </a:ext>
            </a:extLst>
          </p:cNvPr>
          <p:cNvSpPr>
            <a:spLocks noGrp="1"/>
          </p:cNvSpPr>
          <p:nvPr>
            <p:ph type="body" sz="quarter" idx="11"/>
          </p:nvPr>
        </p:nvSpPr>
        <p:spPr/>
        <p:txBody>
          <a:bodyPr/>
          <a:lstStyle/>
          <a:p>
            <a:r>
              <a:rPr lang="en-IN" dirty="0"/>
              <a:t>Source : ResearchGate</a:t>
            </a:r>
          </a:p>
        </p:txBody>
      </p:sp>
      <p:graphicFrame>
        <p:nvGraphicFramePr>
          <p:cNvPr id="6" name="Diagram 5">
            <a:extLst>
              <a:ext uri="{FF2B5EF4-FFF2-40B4-BE49-F238E27FC236}">
                <a16:creationId xmlns:a16="http://schemas.microsoft.com/office/drawing/2014/main" id="{21B5C719-2250-74F5-3F33-0BF57BB4A6AA}"/>
              </a:ext>
            </a:extLst>
          </p:cNvPr>
          <p:cNvGraphicFramePr/>
          <p:nvPr>
            <p:extLst>
              <p:ext uri="{D42A27DB-BD31-4B8C-83A1-F6EECF244321}">
                <p14:modId xmlns:p14="http://schemas.microsoft.com/office/powerpoint/2010/main" val="377225812"/>
              </p:ext>
            </p:extLst>
          </p:nvPr>
        </p:nvGraphicFramePr>
        <p:xfrm>
          <a:off x="774423" y="989045"/>
          <a:ext cx="8069180" cy="5299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95523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Smriti Tripathi_Group 4_M1</Template>
  <TotalTime>0</TotalTime>
  <Words>1524</Words>
  <Application>Microsoft Office PowerPoint</Application>
  <PresentationFormat>On-screen Show (4:3)</PresentationFormat>
  <Paragraphs>148</Paragraphs>
  <Slides>10</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.AppleSystemUIFont</vt:lpstr>
      <vt:lpstr>arial</vt:lpstr>
      <vt:lpstr>arial</vt:lpstr>
      <vt:lpstr>Arial Black</vt:lpstr>
      <vt:lpstr>Calibri</vt:lpstr>
      <vt:lpstr>Calibri Light</vt:lpstr>
      <vt:lpstr>proxima_nova_rgregular</vt:lpstr>
      <vt:lpstr>Wingdings</vt:lpstr>
      <vt:lpstr>Office Theme</vt:lpstr>
      <vt:lpstr>PowerPoint Presentation</vt:lpstr>
      <vt:lpstr>Microfinance By Banks – Areas of research</vt:lpstr>
      <vt:lpstr>The various types of funds present in Banks </vt:lpstr>
      <vt:lpstr>Increasing Capital – With Funds/Bonds/Government Policies/ Deposits and Securities</vt:lpstr>
      <vt:lpstr>Business Configuration </vt:lpstr>
      <vt:lpstr>Education/Skill building – Partnership with MFIs</vt:lpstr>
      <vt:lpstr>RELATIONSHIP OF EDUCATION, UNEMPLOYMENT, AND ECONOMIC GROWTH WITH THE POVERTY OF POPULATION</vt:lpstr>
      <vt:lpstr>How can opportunities be extended towards the underprivileged?</vt:lpstr>
      <vt:lpstr>Commercial Banks and Microfinance?</vt:lpstr>
      <vt:lpstr>The Burgeoning Market of Microfinance in India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Smriti Tripathi</dc:creator>
  <cp:lastModifiedBy>Smriti Tripathi</cp:lastModifiedBy>
  <cp:revision>1</cp:revision>
  <dcterms:created xsi:type="dcterms:W3CDTF">2022-07-11T19:33:25Z</dcterms:created>
  <dcterms:modified xsi:type="dcterms:W3CDTF">2022-07-11T19:34:16Z</dcterms:modified>
</cp:coreProperties>
</file>