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Lst>
  <p:sldSz cy="6858000" cx="9144000"/>
  <p:notesSz cx="6858000" cy="9144000"/>
  <p:embeddedFontLst>
    <p:embeddedFont>
      <p:font typeface="Arial Black"/>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2"/>
          <p:cNvSpPr txBox="1"/>
          <p:nvPr>
            <p:ph type="ctrTitle"/>
          </p:nvPr>
        </p:nvSpPr>
        <p:spPr>
          <a:xfrm>
            <a:off x="230094" y="4089152"/>
            <a:ext cx="7772400" cy="6592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
          <p:cNvSpPr txBox="1"/>
          <p:nvPr>
            <p:ph idx="1" type="subTitle"/>
          </p:nvPr>
        </p:nvSpPr>
        <p:spPr>
          <a:xfrm>
            <a:off x="230094" y="4748372"/>
            <a:ext cx="6858000" cy="7608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13" name="Google Shape;13;p2"/>
          <p:cNvCxnSpPr/>
          <p:nvPr/>
        </p:nvCxnSpPr>
        <p:spPr>
          <a:xfrm rot="10800000">
            <a:off x="6751599" y="495116"/>
            <a:ext cx="1850139" cy="0"/>
          </a:xfrm>
          <a:prstGeom prst="straightConnector1">
            <a:avLst/>
          </a:prstGeom>
          <a:noFill/>
          <a:ln cap="flat" cmpd="sng" w="9525">
            <a:solidFill>
              <a:srgbClr val="00C782"/>
            </a:solidFill>
            <a:prstDash val="solid"/>
            <a:miter lim="800000"/>
            <a:headEnd len="sm" w="sm" type="none"/>
            <a:tailEnd len="sm" w="sm" type="none"/>
          </a:ln>
        </p:spPr>
      </p:cxnSp>
      <p:sp>
        <p:nvSpPr>
          <p:cNvPr id="14" name="Google Shape;14;p2"/>
          <p:cNvSpPr txBox="1"/>
          <p:nvPr>
            <p:ph idx="2" type="body"/>
          </p:nvPr>
        </p:nvSpPr>
        <p:spPr>
          <a:xfrm>
            <a:off x="6751599" y="631420"/>
            <a:ext cx="1850139" cy="3511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3F3F3F"/>
              </a:buClr>
              <a:buSzPts val="1200"/>
              <a:buFont typeface="Arial"/>
              <a:buNone/>
              <a:defRPr b="1" i="0" sz="1200" u="none" cap="none" strike="noStrike">
                <a:solidFill>
                  <a:srgbClr val="3F3F3F"/>
                </a:solidFill>
                <a:latin typeface="Arial"/>
                <a:ea typeface="Arial"/>
                <a:cs typeface="Arial"/>
                <a:sym typeface="Arial"/>
              </a:defRPr>
            </a:lvl1pPr>
            <a:lvl2pPr indent="-298450" lvl="1" marL="9144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5275" lvl="2" marL="1371600" marR="0" rtl="0" algn="l">
              <a:lnSpc>
                <a:spcPct val="90000"/>
              </a:lnSpc>
              <a:spcBef>
                <a:spcPts val="500"/>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3pPr>
            <a:lvl4pPr indent="-292100" lvl="3" marL="18288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2"/>
          <p:cNvSpPr/>
          <p:nvPr/>
        </p:nvSpPr>
        <p:spPr>
          <a:xfrm>
            <a:off x="263106" y="6438304"/>
            <a:ext cx="1637883" cy="208132"/>
          </a:xfrm>
          <a:prstGeom prst="rect">
            <a:avLst/>
          </a:prstGeom>
          <a:solidFill>
            <a:srgbClr val="00C7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 name="Google Shape;16;p2"/>
          <p:cNvPicPr preferRelativeResize="0"/>
          <p:nvPr/>
        </p:nvPicPr>
        <p:blipFill rotWithShape="1">
          <a:blip r:embed="rId2">
            <a:alphaModFix/>
          </a:blip>
          <a:srcRect b="0" l="0" r="0" t="0"/>
          <a:stretch/>
        </p:blipFill>
        <p:spPr>
          <a:xfrm>
            <a:off x="263106" y="122852"/>
            <a:ext cx="1850139" cy="1220578"/>
          </a:xfrm>
          <a:prstGeom prst="rect">
            <a:avLst/>
          </a:prstGeom>
          <a:noFill/>
          <a:ln>
            <a:noFill/>
          </a:ln>
        </p:spPr>
      </p:pic>
      <p:sp>
        <p:nvSpPr>
          <p:cNvPr id="17" name="Google Shape;17;p2"/>
          <p:cNvSpPr txBox="1"/>
          <p:nvPr/>
        </p:nvSpPr>
        <p:spPr>
          <a:xfrm>
            <a:off x="1998265" y="6392429"/>
            <a:ext cx="20762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Black"/>
                <a:ea typeface="Arial Black"/>
                <a:cs typeface="Arial Black"/>
                <a:sym typeface="Arial Black"/>
              </a:rPr>
              <a:t>DO WELL </a:t>
            </a:r>
            <a:r>
              <a:rPr b="1" i="0" lang="en-GB" sz="1400" u="none" cap="none" strike="noStrike">
                <a:solidFill>
                  <a:srgbClr val="00C782"/>
                </a:solidFill>
                <a:latin typeface="Arial Black"/>
                <a:ea typeface="Arial Black"/>
                <a:cs typeface="Arial Black"/>
                <a:sym typeface="Arial Black"/>
              </a:rPr>
              <a:t>DO GOOD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67868" y="123545"/>
            <a:ext cx="581837" cy="449940"/>
          </a:xfrm>
          <a:prstGeom prst="rect">
            <a:avLst/>
          </a:prstGeom>
          <a:noFill/>
          <a:ln>
            <a:noFill/>
          </a:ln>
        </p:spPr>
      </p:pic>
      <p:sp>
        <p:nvSpPr>
          <p:cNvPr id="20" name="Google Shape;20;p3"/>
          <p:cNvSpPr txBox="1"/>
          <p:nvPr>
            <p:ph type="title"/>
          </p:nvPr>
        </p:nvSpPr>
        <p:spPr>
          <a:xfrm>
            <a:off x="774422" y="153091"/>
            <a:ext cx="7802419" cy="9989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3"/>
          <p:cNvSpPr txBox="1"/>
          <p:nvPr/>
        </p:nvSpPr>
        <p:spPr>
          <a:xfrm>
            <a:off x="8806286" y="6611406"/>
            <a:ext cx="341760" cy="246221"/>
          </a:xfrm>
          <a:prstGeom prst="rect">
            <a:avLst/>
          </a:prstGeom>
          <a:solidFill>
            <a:srgbClr val="00C7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GB"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
        <p:nvSpPr>
          <p:cNvPr id="22" name="Google Shape;22;p3"/>
          <p:cNvSpPr txBox="1"/>
          <p:nvPr/>
        </p:nvSpPr>
        <p:spPr>
          <a:xfrm>
            <a:off x="3570288" y="6667953"/>
            <a:ext cx="231826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262626"/>
                </a:solidFill>
                <a:latin typeface="Arial"/>
                <a:ea typeface="Arial"/>
                <a:cs typeface="Arial"/>
                <a:sym typeface="Arial"/>
              </a:rPr>
              <a:t>Copyright ©2019 ShARE. All Rights Reserved </a:t>
            </a:r>
            <a:endParaRPr b="0" i="0" sz="1400" u="none" cap="none" strike="noStrike">
              <a:solidFill>
                <a:srgbClr val="000000"/>
              </a:solidFill>
              <a:latin typeface="Arial"/>
              <a:ea typeface="Arial"/>
              <a:cs typeface="Arial"/>
              <a:sym typeface="Arial"/>
            </a:endParaRPr>
          </a:p>
        </p:txBody>
      </p:sp>
      <p:sp>
        <p:nvSpPr>
          <p:cNvPr id="23" name="Google Shape;23;p3"/>
          <p:cNvSpPr txBox="1"/>
          <p:nvPr>
            <p:ph idx="1" type="body"/>
          </p:nvPr>
        </p:nvSpPr>
        <p:spPr>
          <a:xfrm>
            <a:off x="22072" y="6630110"/>
            <a:ext cx="3872193" cy="206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79400" lvl="1" marL="9144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2pPr>
            <a:lvl3pPr indent="-279400" lvl="2" marL="1371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2" type="body"/>
          </p:nvPr>
        </p:nvSpPr>
        <p:spPr>
          <a:xfrm>
            <a:off x="774422" y="1898815"/>
            <a:ext cx="7802419" cy="3770465"/>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00C782"/>
              </a:buClr>
              <a:buSzPts val="1400"/>
              <a:buFont typeface="Arial"/>
              <a:buChar char="•"/>
              <a:defRPr b="1" i="0" sz="14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rgbClr val="00C782"/>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 name="Shape 25"/>
        <p:cNvGrpSpPr/>
        <p:nvPr/>
      </p:nvGrpSpPr>
      <p:grpSpPr>
        <a:xfrm>
          <a:off x="0" y="0"/>
          <a:ext cx="0" cy="0"/>
          <a:chOff x="0" y="0"/>
          <a:chExt cx="0" cy="0"/>
        </a:xfrm>
      </p:grpSpPr>
      <p:sp>
        <p:nvSpPr>
          <p:cNvPr id="26" name="Google Shape;26;p4"/>
          <p:cNvSpPr/>
          <p:nvPr/>
        </p:nvSpPr>
        <p:spPr>
          <a:xfrm>
            <a:off x="903386" y="2601427"/>
            <a:ext cx="1332000" cy="684000"/>
          </a:xfrm>
          <a:prstGeom prst="rect">
            <a:avLst/>
          </a:prstGeom>
          <a:solidFill>
            <a:srgbClr val="00C7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folHlink"/>
              </a:solidFill>
              <a:latin typeface="Arial"/>
              <a:ea typeface="Arial"/>
              <a:cs typeface="Arial"/>
              <a:sym typeface="Arial"/>
            </a:endParaRPr>
          </a:p>
        </p:txBody>
      </p:sp>
      <p:sp>
        <p:nvSpPr>
          <p:cNvPr id="27" name="Google Shape;27;p4"/>
          <p:cNvSpPr/>
          <p:nvPr/>
        </p:nvSpPr>
        <p:spPr>
          <a:xfrm>
            <a:off x="890885" y="3426801"/>
            <a:ext cx="1332000" cy="684000"/>
          </a:xfrm>
          <a:prstGeom prst="rect">
            <a:avLst/>
          </a:pr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4"/>
          <p:cNvSpPr/>
          <p:nvPr/>
        </p:nvSpPr>
        <p:spPr>
          <a:xfrm>
            <a:off x="890885" y="5570080"/>
            <a:ext cx="1296000" cy="180000"/>
          </a:xfrm>
          <a:prstGeom prst="rect">
            <a:avLst/>
          </a:prstGeom>
          <a:solidFill>
            <a:srgbClr val="FF8763"/>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9" name="Google Shape;29;p4"/>
          <p:cNvSpPr/>
          <p:nvPr/>
        </p:nvSpPr>
        <p:spPr>
          <a:xfrm>
            <a:off x="890885" y="5210080"/>
            <a:ext cx="1296000" cy="180000"/>
          </a:xfrm>
          <a:prstGeom prst="rect">
            <a:avLst/>
          </a:prstGeom>
          <a:solidFill>
            <a:srgbClr val="1FAEE8"/>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0" name="Google Shape;30;p4"/>
          <p:cNvSpPr/>
          <p:nvPr/>
        </p:nvSpPr>
        <p:spPr>
          <a:xfrm>
            <a:off x="890885" y="5930080"/>
            <a:ext cx="1296000" cy="180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1" name="Google Shape;31;p4"/>
          <p:cNvSpPr/>
          <p:nvPr/>
        </p:nvSpPr>
        <p:spPr>
          <a:xfrm>
            <a:off x="4866008" y="2601427"/>
            <a:ext cx="1332000" cy="684000"/>
          </a:xfrm>
          <a:prstGeom prst="rect">
            <a:avLst/>
          </a:prstGeom>
          <a:solidFill>
            <a:srgbClr val="D5FC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folHlink"/>
              </a:solidFill>
              <a:latin typeface="Arial"/>
              <a:ea typeface="Arial"/>
              <a:cs typeface="Arial"/>
              <a:sym typeface="Arial"/>
            </a:endParaRPr>
          </a:p>
        </p:txBody>
      </p:sp>
      <p:sp>
        <p:nvSpPr>
          <p:cNvPr id="32" name="Google Shape;32;p4"/>
          <p:cNvSpPr/>
          <p:nvPr/>
        </p:nvSpPr>
        <p:spPr>
          <a:xfrm>
            <a:off x="774422" y="2507522"/>
            <a:ext cx="7896113" cy="1744653"/>
          </a:xfrm>
          <a:prstGeom prst="rect">
            <a:avLst/>
          </a:prstGeom>
          <a:noFill/>
          <a:ln cap="flat" cmpd="sng" w="12700">
            <a:solidFill>
              <a:srgbClr val="00C7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4"/>
          <p:cNvSpPr txBox="1"/>
          <p:nvPr/>
        </p:nvSpPr>
        <p:spPr>
          <a:xfrm>
            <a:off x="2256902" y="2601427"/>
            <a:ext cx="2480988" cy="600164"/>
          </a:xfrm>
          <a:prstGeom prst="rect">
            <a:avLst/>
          </a:prstGeom>
          <a:noFill/>
          <a:ln>
            <a:noFill/>
          </a:ln>
        </p:spPr>
        <p:txBody>
          <a:bodyPr anchorCtr="0" anchor="t" bIns="45700" lIns="91425" spcFirstLastPara="1" rIns="91425" wrap="square" tIns="45700">
            <a:spAutoFit/>
          </a:bodyPr>
          <a:lstStyle/>
          <a:p>
            <a:pPr indent="-134938" lvl="0" marL="134938" marR="0" rtl="0" algn="l">
              <a:lnSpc>
                <a:spcPct val="100000"/>
              </a:lnSpc>
              <a:spcBef>
                <a:spcPts val="0"/>
              </a:spcBef>
              <a:spcAft>
                <a:spcPts val="0"/>
              </a:spcAft>
              <a:buClr>
                <a:srgbClr val="00C782"/>
              </a:buClr>
              <a:buSzPts val="1100"/>
              <a:buFont typeface="Arial"/>
              <a:buChar char="•"/>
            </a:pPr>
            <a:r>
              <a:rPr b="0" i="0" lang="en-GB" sz="1100" u="none" cap="none" strike="noStrike">
                <a:solidFill>
                  <a:schemeClr val="dk1"/>
                </a:solidFill>
                <a:latin typeface="Arial"/>
                <a:ea typeface="Arial"/>
                <a:cs typeface="Arial"/>
                <a:sym typeface="Arial"/>
              </a:rPr>
              <a:t>Boxes background</a:t>
            </a:r>
            <a:endParaRPr b="0" i="0" sz="1400" u="none" cap="none" strike="noStrike">
              <a:solidFill>
                <a:srgbClr val="000000"/>
              </a:solidFill>
              <a:latin typeface="Arial"/>
              <a:ea typeface="Arial"/>
              <a:cs typeface="Arial"/>
              <a:sym typeface="Arial"/>
            </a:endParaRPr>
          </a:p>
          <a:p>
            <a:pPr indent="-134938" lvl="0" marL="134938" marR="0" rtl="0" algn="l">
              <a:lnSpc>
                <a:spcPct val="100000"/>
              </a:lnSpc>
              <a:spcBef>
                <a:spcPts val="0"/>
              </a:spcBef>
              <a:spcAft>
                <a:spcPts val="0"/>
              </a:spcAft>
              <a:buClr>
                <a:srgbClr val="00C782"/>
              </a:buClr>
              <a:buSzPts val="1100"/>
              <a:buFont typeface="Arial"/>
              <a:buChar char="•"/>
            </a:pPr>
            <a:r>
              <a:rPr b="0" i="0" lang="en-GB" sz="1100" u="none" cap="none" strike="noStrike">
                <a:solidFill>
                  <a:schemeClr val="dk1"/>
                </a:solidFill>
                <a:latin typeface="Arial"/>
                <a:ea typeface="Arial"/>
                <a:cs typeface="Arial"/>
                <a:sym typeface="Arial"/>
              </a:rPr>
              <a:t>Main chart colours (bar and lines)</a:t>
            </a:r>
            <a:endParaRPr b="0" i="0" sz="1400" u="none" cap="none" strike="noStrike">
              <a:solidFill>
                <a:srgbClr val="000000"/>
              </a:solidFill>
              <a:latin typeface="Arial"/>
              <a:ea typeface="Arial"/>
              <a:cs typeface="Arial"/>
              <a:sym typeface="Arial"/>
            </a:endParaRPr>
          </a:p>
          <a:p>
            <a:pPr indent="-134938" lvl="0" marL="134938" marR="0" rtl="0" algn="l">
              <a:lnSpc>
                <a:spcPct val="100000"/>
              </a:lnSpc>
              <a:spcBef>
                <a:spcPts val="0"/>
              </a:spcBef>
              <a:spcAft>
                <a:spcPts val="0"/>
              </a:spcAft>
              <a:buClr>
                <a:srgbClr val="00C782"/>
              </a:buClr>
              <a:buSzPts val="1100"/>
              <a:buFont typeface="Arial"/>
              <a:buChar char="•"/>
            </a:pPr>
            <a:r>
              <a:rPr b="0" i="0" lang="en-GB" sz="1100" u="none" cap="none" strike="noStrike">
                <a:solidFill>
                  <a:schemeClr val="dk1"/>
                </a:solidFill>
                <a:latin typeface="Arial"/>
                <a:ea typeface="Arial"/>
                <a:cs typeface="Arial"/>
                <a:sym typeface="Arial"/>
              </a:rPr>
              <a:t>Bullet points</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4866008" y="3426801"/>
            <a:ext cx="1332000" cy="684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 name="Google Shape;35;p4"/>
          <p:cNvSpPr txBox="1"/>
          <p:nvPr/>
        </p:nvSpPr>
        <p:spPr>
          <a:xfrm>
            <a:off x="6326126" y="3379848"/>
            <a:ext cx="2081868" cy="430887"/>
          </a:xfrm>
          <a:prstGeom prst="rect">
            <a:avLst/>
          </a:prstGeom>
          <a:noFill/>
          <a:ln>
            <a:noFill/>
          </a:ln>
        </p:spPr>
        <p:txBody>
          <a:bodyPr anchorCtr="0" anchor="t" bIns="45700" lIns="91425" spcFirstLastPara="1" rIns="91425" wrap="square" tIns="45700">
            <a:spAutoFit/>
          </a:bodyPr>
          <a:lstStyle/>
          <a:p>
            <a:pPr indent="-134938" lvl="0" marL="134938" marR="0" rtl="0" algn="l">
              <a:lnSpc>
                <a:spcPct val="100000"/>
              </a:lnSpc>
              <a:spcBef>
                <a:spcPts val="0"/>
              </a:spcBef>
              <a:spcAft>
                <a:spcPts val="0"/>
              </a:spcAft>
              <a:buClr>
                <a:srgbClr val="00C782"/>
              </a:buClr>
              <a:buSzPts val="1100"/>
              <a:buFont typeface="Arial"/>
              <a:buChar char="•"/>
            </a:pPr>
            <a:r>
              <a:rPr b="0" i="0" lang="en-GB" sz="1100" u="none" cap="none" strike="noStrike">
                <a:solidFill>
                  <a:schemeClr val="dk1"/>
                </a:solidFill>
                <a:latin typeface="Arial"/>
                <a:ea typeface="Arial"/>
                <a:cs typeface="Arial"/>
                <a:sym typeface="Arial"/>
              </a:rPr>
              <a:t>For most text (message, content, source,..)</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326126" y="2601427"/>
            <a:ext cx="1526380" cy="261610"/>
          </a:xfrm>
          <a:prstGeom prst="rect">
            <a:avLst/>
          </a:prstGeom>
          <a:noFill/>
          <a:ln>
            <a:noFill/>
          </a:ln>
        </p:spPr>
        <p:txBody>
          <a:bodyPr anchorCtr="0" anchor="t" bIns="45700" lIns="91425" spcFirstLastPara="1" rIns="91425" wrap="square" tIns="45700">
            <a:spAutoFit/>
          </a:bodyPr>
          <a:lstStyle/>
          <a:p>
            <a:pPr indent="-134938" lvl="0" marL="134938" marR="0" rtl="0" algn="l">
              <a:lnSpc>
                <a:spcPct val="100000"/>
              </a:lnSpc>
              <a:spcBef>
                <a:spcPts val="0"/>
              </a:spcBef>
              <a:spcAft>
                <a:spcPts val="0"/>
              </a:spcAft>
              <a:buClr>
                <a:srgbClr val="00C782"/>
              </a:buClr>
              <a:buSzPts val="1100"/>
              <a:buFont typeface="Arial"/>
              <a:buChar char="•"/>
            </a:pPr>
            <a:r>
              <a:rPr b="0" i="0" lang="en-GB" sz="1100" u="none" cap="none" strike="noStrike">
                <a:solidFill>
                  <a:schemeClr val="dk1"/>
                </a:solidFill>
                <a:latin typeface="Arial"/>
                <a:ea typeface="Arial"/>
                <a:cs typeface="Arial"/>
                <a:sym typeface="Arial"/>
              </a:rPr>
              <a:t>For call-out boxes,</a:t>
            </a:r>
            <a:endParaRPr b="0" i="0" sz="1400" u="none" cap="none" strike="noStrike">
              <a:solidFill>
                <a:srgbClr val="000000"/>
              </a:solidFill>
              <a:latin typeface="Arial"/>
              <a:ea typeface="Arial"/>
              <a:cs typeface="Arial"/>
              <a:sym typeface="Arial"/>
            </a:endParaRPr>
          </a:p>
        </p:txBody>
      </p:sp>
      <p:sp>
        <p:nvSpPr>
          <p:cNvPr id="37" name="Google Shape;37;p4"/>
          <p:cNvSpPr txBox="1"/>
          <p:nvPr/>
        </p:nvSpPr>
        <p:spPr>
          <a:xfrm>
            <a:off x="855088" y="4768470"/>
            <a:ext cx="13805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Other chart colours</a:t>
            </a:r>
            <a:endParaRPr b="0" i="0" sz="1400" u="none" cap="none" strike="noStrike">
              <a:solidFill>
                <a:srgbClr val="000000"/>
              </a:solidFill>
              <a:latin typeface="Arial"/>
              <a:ea typeface="Arial"/>
              <a:cs typeface="Arial"/>
              <a:sym typeface="Arial"/>
            </a:endParaRPr>
          </a:p>
        </p:txBody>
      </p:sp>
      <p:sp>
        <p:nvSpPr>
          <p:cNvPr id="38" name="Google Shape;38;p4"/>
          <p:cNvSpPr txBox="1"/>
          <p:nvPr/>
        </p:nvSpPr>
        <p:spPr>
          <a:xfrm>
            <a:off x="7485780" y="2156438"/>
            <a:ext cx="116410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Primary colours</a:t>
            </a:r>
            <a:endParaRPr b="0" i="0" sz="1100" u="none" cap="none" strike="noStrike">
              <a:solidFill>
                <a:schemeClr val="dk1"/>
              </a:solidFill>
              <a:latin typeface="Arial"/>
              <a:ea typeface="Arial"/>
              <a:cs typeface="Arial"/>
              <a:sym typeface="Arial"/>
            </a:endParaRPr>
          </a:p>
        </p:txBody>
      </p:sp>
      <p:pic>
        <p:nvPicPr>
          <p:cNvPr id="39" name="Google Shape;39;p4"/>
          <p:cNvPicPr preferRelativeResize="0"/>
          <p:nvPr/>
        </p:nvPicPr>
        <p:blipFill rotWithShape="1">
          <a:blip r:embed="rId2">
            <a:alphaModFix/>
          </a:blip>
          <a:srcRect b="0" l="0" r="0" t="0"/>
          <a:stretch/>
        </p:blipFill>
        <p:spPr>
          <a:xfrm>
            <a:off x="67868" y="123545"/>
            <a:ext cx="581837" cy="449940"/>
          </a:xfrm>
          <a:prstGeom prst="rect">
            <a:avLst/>
          </a:prstGeom>
          <a:noFill/>
          <a:ln>
            <a:noFill/>
          </a:ln>
        </p:spPr>
      </p:pic>
      <p:sp>
        <p:nvSpPr>
          <p:cNvPr id="40" name="Google Shape;40;p4"/>
          <p:cNvSpPr txBox="1"/>
          <p:nvPr>
            <p:ph type="title"/>
          </p:nvPr>
        </p:nvSpPr>
        <p:spPr>
          <a:xfrm>
            <a:off x="774422" y="153091"/>
            <a:ext cx="8069180" cy="9989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4"/>
          <p:cNvSpPr txBox="1"/>
          <p:nvPr/>
        </p:nvSpPr>
        <p:spPr>
          <a:xfrm>
            <a:off x="8806286" y="6611406"/>
            <a:ext cx="341760" cy="246221"/>
          </a:xfrm>
          <a:prstGeom prst="rect">
            <a:avLst/>
          </a:prstGeom>
          <a:solidFill>
            <a:srgbClr val="00C7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GB"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 sub-messages">
  <p:cSld name="1_Title and two sub-messages">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2">
            <a:alphaModFix/>
          </a:blip>
          <a:srcRect b="0" l="0" r="0" t="0"/>
          <a:stretch/>
        </p:blipFill>
        <p:spPr>
          <a:xfrm>
            <a:off x="67868" y="123545"/>
            <a:ext cx="581837" cy="449940"/>
          </a:xfrm>
          <a:prstGeom prst="rect">
            <a:avLst/>
          </a:prstGeom>
          <a:noFill/>
          <a:ln>
            <a:noFill/>
          </a:ln>
        </p:spPr>
      </p:pic>
      <p:sp>
        <p:nvSpPr>
          <p:cNvPr id="44" name="Google Shape;44;p5"/>
          <p:cNvSpPr txBox="1"/>
          <p:nvPr>
            <p:ph type="title"/>
          </p:nvPr>
        </p:nvSpPr>
        <p:spPr>
          <a:xfrm>
            <a:off x="774422" y="153091"/>
            <a:ext cx="8069180" cy="9989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5"/>
          <p:cNvSpPr txBox="1"/>
          <p:nvPr>
            <p:ph idx="1" type="body"/>
          </p:nvPr>
        </p:nvSpPr>
        <p:spPr>
          <a:xfrm>
            <a:off x="22072" y="6630110"/>
            <a:ext cx="3872193" cy="206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79400" lvl="1" marL="9144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2pPr>
            <a:lvl3pPr indent="-279400" lvl="2" marL="1371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5"/>
          <p:cNvSpPr txBox="1"/>
          <p:nvPr>
            <p:ph idx="2" type="body"/>
          </p:nvPr>
        </p:nvSpPr>
        <p:spPr>
          <a:xfrm>
            <a:off x="774422" y="1898815"/>
            <a:ext cx="7594074" cy="3770465"/>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00C782"/>
              </a:buClr>
              <a:buSzPts val="1400"/>
              <a:buFont typeface="Arial"/>
              <a:buChar char="•"/>
              <a:defRPr b="1" i="0" sz="14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rgbClr val="00C782"/>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5"/>
          <p:cNvSpPr txBox="1"/>
          <p:nvPr/>
        </p:nvSpPr>
        <p:spPr>
          <a:xfrm>
            <a:off x="8806286" y="6611406"/>
            <a:ext cx="341760" cy="246221"/>
          </a:xfrm>
          <a:prstGeom prst="rect">
            <a:avLst/>
          </a:prstGeom>
          <a:solidFill>
            <a:srgbClr val="00C7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GB"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wo sub-messages">
  <p:cSld name="2_Title and two sub-messages">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0" l="0" r="0" t="0"/>
          <a:stretch/>
        </p:blipFill>
        <p:spPr>
          <a:xfrm>
            <a:off x="67868" y="123545"/>
            <a:ext cx="581837" cy="449940"/>
          </a:xfrm>
          <a:prstGeom prst="rect">
            <a:avLst/>
          </a:prstGeom>
          <a:noFill/>
          <a:ln>
            <a:noFill/>
          </a:ln>
        </p:spPr>
      </p:pic>
      <p:sp>
        <p:nvSpPr>
          <p:cNvPr id="50" name="Google Shape;50;p6"/>
          <p:cNvSpPr txBox="1"/>
          <p:nvPr>
            <p:ph type="title"/>
          </p:nvPr>
        </p:nvSpPr>
        <p:spPr>
          <a:xfrm>
            <a:off x="774422" y="153091"/>
            <a:ext cx="8069180" cy="9989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6"/>
          <p:cNvSpPr txBox="1"/>
          <p:nvPr>
            <p:ph idx="1" type="body"/>
          </p:nvPr>
        </p:nvSpPr>
        <p:spPr>
          <a:xfrm>
            <a:off x="903962" y="2344585"/>
            <a:ext cx="1351279" cy="1038325"/>
          </a:xfrm>
          <a:prstGeom prst="rect">
            <a:avLst/>
          </a:prstGeom>
          <a:solidFill>
            <a:srgbClr val="00C782"/>
          </a:solidFill>
          <a:ln>
            <a:noFill/>
          </a:ln>
        </p:spPr>
        <p:txBody>
          <a:bodyPr anchorCtr="0" anchor="ctr" bIns="45700" lIns="36000" spcFirstLastPara="1" rIns="36000" wrap="square" tIns="45700">
            <a:noAutofit/>
          </a:bodyPr>
          <a:lstStyle>
            <a:lvl1pPr indent="-304800" lvl="0" marL="457200" marR="0" rtl="0" algn="ctr">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6"/>
          <p:cNvSpPr txBox="1"/>
          <p:nvPr>
            <p:ph idx="2" type="body"/>
          </p:nvPr>
        </p:nvSpPr>
        <p:spPr>
          <a:xfrm>
            <a:off x="22072" y="6630110"/>
            <a:ext cx="3872193" cy="206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79400" lvl="1" marL="9144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2pPr>
            <a:lvl3pPr indent="-279400" lvl="2" marL="1371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6"/>
          <p:cNvSpPr txBox="1"/>
          <p:nvPr>
            <p:ph idx="3" type="body"/>
          </p:nvPr>
        </p:nvSpPr>
        <p:spPr>
          <a:xfrm>
            <a:off x="903962" y="3662850"/>
            <a:ext cx="1351279" cy="1038325"/>
          </a:xfrm>
          <a:prstGeom prst="rect">
            <a:avLst/>
          </a:prstGeom>
          <a:solidFill>
            <a:srgbClr val="00C782"/>
          </a:solidFill>
          <a:ln>
            <a:noFill/>
          </a:ln>
        </p:spPr>
        <p:txBody>
          <a:bodyPr anchorCtr="0" anchor="ctr" bIns="45700" lIns="36000" spcFirstLastPara="1" rIns="36000" wrap="square" tIns="45700">
            <a:noAutofit/>
          </a:bodyPr>
          <a:lstStyle>
            <a:lvl1pPr indent="-304800" lvl="0" marL="457200" marR="0" rtl="0" algn="ctr">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6"/>
          <p:cNvSpPr txBox="1"/>
          <p:nvPr>
            <p:ph idx="4" type="body"/>
          </p:nvPr>
        </p:nvSpPr>
        <p:spPr>
          <a:xfrm>
            <a:off x="903962" y="5039350"/>
            <a:ext cx="1351279" cy="1038325"/>
          </a:xfrm>
          <a:prstGeom prst="rect">
            <a:avLst/>
          </a:prstGeom>
          <a:solidFill>
            <a:srgbClr val="00C782"/>
          </a:solidFill>
          <a:ln>
            <a:noFill/>
          </a:ln>
        </p:spPr>
        <p:txBody>
          <a:bodyPr anchorCtr="0" anchor="ctr" bIns="45700" lIns="36000" spcFirstLastPara="1" rIns="36000" wrap="square" tIns="45700">
            <a:noAutofit/>
          </a:bodyPr>
          <a:lstStyle>
            <a:lvl1pPr indent="-304800" lvl="0" marL="457200" marR="0" rtl="0" algn="ctr">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6"/>
          <p:cNvSpPr txBox="1"/>
          <p:nvPr>
            <p:ph idx="5" type="body"/>
          </p:nvPr>
        </p:nvSpPr>
        <p:spPr>
          <a:xfrm>
            <a:off x="2596193" y="2344585"/>
            <a:ext cx="5401913" cy="1038325"/>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6"/>
          <p:cNvSpPr txBox="1"/>
          <p:nvPr>
            <p:ph idx="6" type="body"/>
          </p:nvPr>
        </p:nvSpPr>
        <p:spPr>
          <a:xfrm>
            <a:off x="2596193" y="3662850"/>
            <a:ext cx="5401913" cy="1038325"/>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6"/>
          <p:cNvSpPr txBox="1"/>
          <p:nvPr>
            <p:ph idx="7" type="body"/>
          </p:nvPr>
        </p:nvSpPr>
        <p:spPr>
          <a:xfrm>
            <a:off x="2596193" y="5039350"/>
            <a:ext cx="5401913" cy="1038325"/>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00C782"/>
              </a:buClr>
              <a:buSzPts val="1200"/>
              <a:buFont typeface="Arial"/>
              <a:buChar char="•"/>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500"/>
              </a:spcBef>
              <a:spcAft>
                <a:spcPts val="0"/>
              </a:spcAft>
              <a:buClr>
                <a:srgbClr val="00C782"/>
              </a:buClr>
              <a:buSzPts val="1200"/>
              <a:buFont typeface="Arial"/>
              <a:buChar char="-"/>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8" name="Google Shape;58;p6"/>
          <p:cNvSpPr txBox="1"/>
          <p:nvPr>
            <p:ph idx="8" type="body"/>
          </p:nvPr>
        </p:nvSpPr>
        <p:spPr>
          <a:xfrm>
            <a:off x="2596193" y="1432202"/>
            <a:ext cx="4586927" cy="3362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00C782"/>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00C782"/>
              </a:buClr>
              <a:buSzPts val="1200"/>
              <a:buFont typeface="Arial"/>
              <a:buNone/>
              <a:defRPr b="0" i="0" sz="1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 name="Google Shape;59;p6"/>
          <p:cNvSpPr txBox="1"/>
          <p:nvPr/>
        </p:nvSpPr>
        <p:spPr>
          <a:xfrm>
            <a:off x="8806286" y="6611406"/>
            <a:ext cx="341760" cy="246221"/>
          </a:xfrm>
          <a:prstGeom prst="rect">
            <a:avLst/>
          </a:prstGeom>
          <a:solidFill>
            <a:srgbClr val="00C7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GB"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two sub-messages">
  <p:cSld name="3_Title and two sub-messages">
    <p:spTree>
      <p:nvGrpSpPr>
        <p:cNvPr id="60" name="Shape 60"/>
        <p:cNvGrpSpPr/>
        <p:nvPr/>
      </p:nvGrpSpPr>
      <p:grpSpPr>
        <a:xfrm>
          <a:off x="0" y="0"/>
          <a:ext cx="0" cy="0"/>
          <a:chOff x="0" y="0"/>
          <a:chExt cx="0" cy="0"/>
        </a:xfrm>
      </p:grpSpPr>
      <p:pic>
        <p:nvPicPr>
          <p:cNvPr id="61" name="Google Shape;61;p7"/>
          <p:cNvPicPr preferRelativeResize="0"/>
          <p:nvPr/>
        </p:nvPicPr>
        <p:blipFill rotWithShape="1">
          <a:blip r:embed="rId2">
            <a:alphaModFix/>
          </a:blip>
          <a:srcRect b="0" l="0" r="0" t="0"/>
          <a:stretch/>
        </p:blipFill>
        <p:spPr>
          <a:xfrm>
            <a:off x="67868" y="123545"/>
            <a:ext cx="581837" cy="449940"/>
          </a:xfrm>
          <a:prstGeom prst="rect">
            <a:avLst/>
          </a:prstGeom>
          <a:noFill/>
          <a:ln>
            <a:noFill/>
          </a:ln>
        </p:spPr>
      </p:pic>
      <p:sp>
        <p:nvSpPr>
          <p:cNvPr id="62" name="Google Shape;62;p7"/>
          <p:cNvSpPr txBox="1"/>
          <p:nvPr>
            <p:ph type="title"/>
          </p:nvPr>
        </p:nvSpPr>
        <p:spPr>
          <a:xfrm>
            <a:off x="774422" y="153091"/>
            <a:ext cx="8069180" cy="9989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7"/>
          <p:cNvSpPr txBox="1"/>
          <p:nvPr>
            <p:ph idx="1" type="body"/>
          </p:nvPr>
        </p:nvSpPr>
        <p:spPr>
          <a:xfrm>
            <a:off x="22072" y="6630110"/>
            <a:ext cx="3872193" cy="206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79400" lvl="1" marL="9144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2pPr>
            <a:lvl3pPr indent="-279400" lvl="2" marL="1371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7"/>
          <p:cNvSpPr txBox="1"/>
          <p:nvPr/>
        </p:nvSpPr>
        <p:spPr>
          <a:xfrm>
            <a:off x="8806286" y="6611406"/>
            <a:ext cx="341760" cy="246221"/>
          </a:xfrm>
          <a:prstGeom prst="rect">
            <a:avLst/>
          </a:prstGeom>
          <a:solidFill>
            <a:srgbClr val="00C7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GB"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drreddys.com/" TargetMode="External"/><Relationship Id="rId4" Type="http://schemas.openxmlformats.org/officeDocument/2006/relationships/hyperlink" Target="https://www.drreddys.com/media/826252/sustainability-report-18-19.pdf" TargetMode="External"/><Relationship Id="rId9" Type="http://schemas.openxmlformats.org/officeDocument/2006/relationships/image" Target="../media/image2.jpg"/><Relationship Id="rId5" Type="http://schemas.openxmlformats.org/officeDocument/2006/relationships/hyperlink" Target="https://timesofindia.indiatimes.com/business/india-business/dr-reddys-launches-drugs-to-treat-opioid-dependence/articleshow/64605272.cms" TargetMode="External"/><Relationship Id="rId6" Type="http://schemas.openxmlformats.org/officeDocument/2006/relationships/hyperlink" Target="https://api.drreddys.com/article/dr-reddys-approach-to-environmental-management-in-manufacturing-of-apis" TargetMode="External"/><Relationship Id="rId7" Type="http://schemas.openxmlformats.org/officeDocument/2006/relationships/hyperlink" Target="https://www.novartis.in/" TargetMode="External"/><Relationship Id="rId8"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ph type="title"/>
          </p:nvPr>
        </p:nvSpPr>
        <p:spPr>
          <a:xfrm>
            <a:off x="774422" y="153091"/>
            <a:ext cx="7802419" cy="99897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lang="en-GB">
                <a:highlight>
                  <a:schemeClr val="lt1"/>
                </a:highlight>
              </a:rPr>
              <a:t>Dr. Reddy’s</a:t>
            </a:r>
            <a:br>
              <a:rPr lang="en-GB"/>
            </a:br>
            <a:r>
              <a:rPr b="0" lang="en-GB" sz="1600" u="sng">
                <a:solidFill>
                  <a:schemeClr val="hlink"/>
                </a:solidFill>
                <a:highlight>
                  <a:schemeClr val="lt1"/>
                </a:highlight>
                <a:hlinkClick r:id="rId3"/>
              </a:rPr>
              <a:t>website</a:t>
            </a:r>
            <a:endParaRPr b="0">
              <a:highlight>
                <a:schemeClr val="lt1"/>
              </a:highlight>
            </a:endParaRPr>
          </a:p>
        </p:txBody>
      </p:sp>
      <p:sp>
        <p:nvSpPr>
          <p:cNvPr id="70" name="Google Shape;70;p8"/>
          <p:cNvSpPr txBox="1"/>
          <p:nvPr>
            <p:ph idx="2" type="body"/>
          </p:nvPr>
        </p:nvSpPr>
        <p:spPr>
          <a:xfrm>
            <a:off x="533397" y="1862758"/>
            <a:ext cx="3481800" cy="1134300"/>
          </a:xfrm>
          <a:prstGeom prst="rect">
            <a:avLst/>
          </a:prstGeom>
          <a:noFill/>
          <a:ln>
            <a:noFill/>
          </a:ln>
        </p:spPr>
        <p:txBody>
          <a:bodyPr anchorCtr="0" anchor="t" bIns="45700" lIns="91425" spcFirstLastPara="1" rIns="91425" wrap="square" tIns="45700">
            <a:noAutofit/>
          </a:bodyPr>
          <a:lstStyle/>
          <a:p>
            <a:pPr indent="-142875" lvl="0" marL="142875" rtl="0" algn="l">
              <a:lnSpc>
                <a:spcPct val="90000"/>
              </a:lnSpc>
              <a:spcBef>
                <a:spcPts val="0"/>
              </a:spcBef>
              <a:spcAft>
                <a:spcPts val="0"/>
              </a:spcAft>
              <a:buClr>
                <a:srgbClr val="00C782"/>
              </a:buClr>
              <a:buSzPts val="1200"/>
              <a:buChar char="•"/>
            </a:pPr>
            <a:r>
              <a:rPr lang="en-GB" sz="1200"/>
              <a:t>Description</a:t>
            </a:r>
            <a:endParaRPr/>
          </a:p>
          <a:p>
            <a:pPr indent="-174625" lvl="1" marL="358775" rtl="0" algn="l">
              <a:lnSpc>
                <a:spcPct val="90000"/>
              </a:lnSpc>
              <a:spcBef>
                <a:spcPts val="500"/>
              </a:spcBef>
              <a:spcAft>
                <a:spcPts val="0"/>
              </a:spcAft>
              <a:buClr>
                <a:schemeClr val="dk1"/>
              </a:buClr>
              <a:buSzPts val="1200"/>
              <a:buChar char="-"/>
            </a:pPr>
            <a:r>
              <a:rPr lang="en-GB" sz="1200">
                <a:highlight>
                  <a:srgbClr val="FFFFFF"/>
                </a:highlight>
              </a:rPr>
              <a:t>The company was founded by Kallam Anji Reddy. It started its operation in 1984 in the Active Pharmaceutical Ingredients (API) segment, with a single drug in 60 tonne facility near Hyderabad.Dr. Reddy's manufactures and markets a wide range of pharmaceuticals in India and overseas.It is among the top three API players in world.</a:t>
            </a:r>
            <a:endParaRPr b="0" sz="1200"/>
          </a:p>
        </p:txBody>
      </p:sp>
      <p:sp>
        <p:nvSpPr>
          <p:cNvPr id="71" name="Google Shape;71;p8"/>
          <p:cNvSpPr/>
          <p:nvPr/>
        </p:nvSpPr>
        <p:spPr>
          <a:xfrm>
            <a:off x="3264873" y="4444082"/>
            <a:ext cx="1975341" cy="1558476"/>
          </a:xfrm>
          <a:prstGeom prst="roundRect">
            <a:avLst>
              <a:gd fmla="val 16667" name="adj"/>
            </a:avLst>
          </a:prstGeom>
          <a:solidFill>
            <a:srgbClr val="F2F2F2"/>
          </a:solidFill>
          <a:ln cap="flat" cmpd="sng" w="12700">
            <a:solidFill>
              <a:srgbClr val="0091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Photo of the product / servce</a:t>
            </a:r>
            <a:endParaRPr b="0" i="0" sz="1100" u="none" cap="none" strike="noStrike">
              <a:solidFill>
                <a:schemeClr val="dk1"/>
              </a:solidFill>
              <a:latin typeface="Arial"/>
              <a:ea typeface="Arial"/>
              <a:cs typeface="Arial"/>
              <a:sym typeface="Arial"/>
            </a:endParaRPr>
          </a:p>
        </p:txBody>
      </p:sp>
      <p:sp>
        <p:nvSpPr>
          <p:cNvPr id="72" name="Google Shape;72;p8"/>
          <p:cNvSpPr/>
          <p:nvPr/>
        </p:nvSpPr>
        <p:spPr>
          <a:xfrm>
            <a:off x="492356" y="1432034"/>
            <a:ext cx="4407900" cy="341400"/>
          </a:xfrm>
          <a:prstGeom prst="roundRect">
            <a:avLst>
              <a:gd fmla="val 16667" name="adj"/>
            </a:avLst>
          </a:prstGeom>
          <a:solidFill>
            <a:srgbClr val="00C7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Background of the company</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492368" y="3707762"/>
            <a:ext cx="4407878" cy="341354"/>
          </a:xfrm>
          <a:prstGeom prst="roundRect">
            <a:avLst>
              <a:gd fmla="val 16667" name="adj"/>
            </a:avLst>
          </a:prstGeom>
          <a:solidFill>
            <a:srgbClr val="00C7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Product/ service</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5345722" y="1432047"/>
            <a:ext cx="3481800" cy="341400"/>
          </a:xfrm>
          <a:prstGeom prst="roundRect">
            <a:avLst>
              <a:gd fmla="val 16667" name="adj"/>
            </a:avLst>
          </a:prstGeom>
          <a:solidFill>
            <a:srgbClr val="00C7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Criteria</a:t>
            </a:r>
            <a:endParaRPr b="0" i="0" sz="1400" u="none" cap="none" strike="noStrike">
              <a:solidFill>
                <a:srgbClr val="000000"/>
              </a:solidFill>
              <a:latin typeface="Arial"/>
              <a:ea typeface="Arial"/>
              <a:cs typeface="Arial"/>
              <a:sym typeface="Arial"/>
            </a:endParaRPr>
          </a:p>
        </p:txBody>
      </p:sp>
      <p:sp>
        <p:nvSpPr>
          <p:cNvPr id="75" name="Google Shape;75;p8"/>
          <p:cNvSpPr txBox="1"/>
          <p:nvPr/>
        </p:nvSpPr>
        <p:spPr>
          <a:xfrm>
            <a:off x="5345722" y="1862745"/>
            <a:ext cx="3481800" cy="3538200"/>
          </a:xfrm>
          <a:prstGeom prst="rect">
            <a:avLst/>
          </a:prstGeom>
          <a:noFill/>
          <a:ln>
            <a:noFill/>
          </a:ln>
        </p:spPr>
        <p:txBody>
          <a:bodyPr anchorCtr="0" anchor="t" bIns="45700" lIns="91425" spcFirstLastPara="1" rIns="91425" wrap="square" tIns="45700">
            <a:noAutofit/>
          </a:bodyPr>
          <a:lstStyle/>
          <a:p>
            <a:pPr indent="-142875" lvl="0" marL="142875" marR="0" rtl="0" algn="l">
              <a:lnSpc>
                <a:spcPct val="90000"/>
              </a:lnSpc>
              <a:spcBef>
                <a:spcPts val="0"/>
              </a:spcBef>
              <a:spcAft>
                <a:spcPts val="0"/>
              </a:spcAft>
              <a:buClr>
                <a:srgbClr val="00C782"/>
              </a:buClr>
              <a:buSzPts val="1200"/>
              <a:buChar char="•"/>
            </a:pPr>
            <a:r>
              <a:rPr b="1" i="0" lang="en-GB" sz="1200" u="none" cap="none" strike="noStrike">
                <a:solidFill>
                  <a:schemeClr val="dk1"/>
                </a:solidFill>
              </a:rPr>
              <a:t>Criteria 1</a:t>
            </a:r>
            <a:endParaRPr b="1" i="0" sz="1400" u="none" cap="none" strike="noStrike">
              <a:solidFill>
                <a:srgbClr val="000000"/>
              </a:solidFill>
            </a:endParaRPr>
          </a:p>
          <a:p>
            <a:pPr indent="-174625" lvl="1" marL="358775" marR="0" rtl="0" algn="l">
              <a:lnSpc>
                <a:spcPct val="90000"/>
              </a:lnSpc>
              <a:spcBef>
                <a:spcPts val="500"/>
              </a:spcBef>
              <a:spcAft>
                <a:spcPts val="0"/>
              </a:spcAft>
              <a:buClr>
                <a:schemeClr val="dk1"/>
              </a:buClr>
              <a:buSzPts val="1200"/>
              <a:buChar char="-"/>
            </a:pPr>
            <a:r>
              <a:rPr lang="en-GB" sz="1200">
                <a:solidFill>
                  <a:schemeClr val="dk1"/>
                </a:solidFill>
                <a:highlight>
                  <a:srgbClr val="FFFFFF"/>
                </a:highlight>
              </a:rPr>
              <a:t>They believe that good health must be delivered speedily to as many patients as possible. They target therapy areas with unmet patient needs and aim to create accessible and affordable solutions.</a:t>
            </a:r>
            <a:endParaRPr sz="1200">
              <a:solidFill>
                <a:schemeClr val="dk1"/>
              </a:solidFill>
              <a:highlight>
                <a:srgbClr val="FFFF00"/>
              </a:highlight>
            </a:endParaRPr>
          </a:p>
          <a:p>
            <a:pPr indent="0" lvl="0" marL="0" marR="0" rtl="0" algn="l">
              <a:lnSpc>
                <a:spcPct val="90000"/>
              </a:lnSpc>
              <a:spcBef>
                <a:spcPts val="500"/>
              </a:spcBef>
              <a:spcAft>
                <a:spcPts val="0"/>
              </a:spcAft>
              <a:buNone/>
            </a:pPr>
            <a:r>
              <a:rPr lang="en-GB" sz="1200">
                <a:solidFill>
                  <a:schemeClr val="dk1"/>
                </a:solidFill>
              </a:rPr>
              <a:t>Evidence-</a:t>
            </a:r>
            <a:r>
              <a:rPr lang="en-GB" sz="1200" u="sng">
                <a:solidFill>
                  <a:schemeClr val="accent1"/>
                </a:solidFill>
                <a:hlinkClick r:id="rId4">
                  <a:extLst>
                    <a:ext uri="{A12FA001-AC4F-418D-AE19-62706E023703}">
                      <ahyp:hlinkClr val="tx"/>
                    </a:ext>
                  </a:extLst>
                </a:hlinkClick>
              </a:rPr>
              <a:t>Sustainability Report</a:t>
            </a:r>
            <a:endParaRPr sz="1200">
              <a:solidFill>
                <a:schemeClr val="dk1"/>
              </a:solidFill>
              <a:highlight>
                <a:srgbClr val="FFFF00"/>
              </a:highlight>
            </a:endParaRPr>
          </a:p>
          <a:p>
            <a:pPr indent="-142875" lvl="0" marL="142875" marR="0" rtl="0" algn="l">
              <a:lnSpc>
                <a:spcPct val="90000"/>
              </a:lnSpc>
              <a:spcBef>
                <a:spcPts val="1000"/>
              </a:spcBef>
              <a:spcAft>
                <a:spcPts val="0"/>
              </a:spcAft>
              <a:buClr>
                <a:srgbClr val="00C782"/>
              </a:buClr>
              <a:buSzPts val="1200"/>
              <a:buChar char="•"/>
            </a:pPr>
            <a:r>
              <a:rPr b="1" i="0" lang="en-GB" sz="1200" u="none" cap="none" strike="noStrike">
                <a:solidFill>
                  <a:schemeClr val="dk1"/>
                </a:solidFill>
              </a:rPr>
              <a:t>Criteria 2</a:t>
            </a:r>
            <a:endParaRPr b="1" i="0" sz="1400" u="none" cap="none" strike="noStrike">
              <a:solidFill>
                <a:srgbClr val="000000"/>
              </a:solidFill>
            </a:endParaRPr>
          </a:p>
          <a:p>
            <a:pPr indent="-174625" lvl="1" marL="358775" marR="0" rtl="0" algn="l">
              <a:lnSpc>
                <a:spcPct val="90000"/>
              </a:lnSpc>
              <a:spcBef>
                <a:spcPts val="500"/>
              </a:spcBef>
              <a:spcAft>
                <a:spcPts val="0"/>
              </a:spcAft>
              <a:buClr>
                <a:srgbClr val="00C782"/>
              </a:buClr>
              <a:buSzPts val="1200"/>
              <a:buChar char="-"/>
            </a:pPr>
            <a:r>
              <a:rPr lang="en-GB" sz="1200">
                <a:solidFill>
                  <a:schemeClr val="dk1"/>
                </a:solidFill>
                <a:highlight>
                  <a:schemeClr val="lt1"/>
                </a:highlight>
              </a:rPr>
              <a:t>The drugs it makes just provide benefit to customers. Recently, it has released a drug to treat opioid dependence.</a:t>
            </a:r>
            <a:endParaRPr>
              <a:highlight>
                <a:schemeClr val="lt1"/>
              </a:highlight>
            </a:endParaRPr>
          </a:p>
          <a:p>
            <a:pPr indent="0" lvl="0" marL="0" marR="0" rtl="0" algn="l">
              <a:lnSpc>
                <a:spcPct val="90000"/>
              </a:lnSpc>
              <a:spcBef>
                <a:spcPts val="500"/>
              </a:spcBef>
              <a:spcAft>
                <a:spcPts val="0"/>
              </a:spcAft>
              <a:buNone/>
            </a:pPr>
            <a:r>
              <a:rPr lang="en-GB" sz="1200">
                <a:solidFill>
                  <a:schemeClr val="dk1"/>
                </a:solidFill>
              </a:rPr>
              <a:t>Evidence-</a:t>
            </a:r>
            <a:r>
              <a:rPr lang="en-GB" sz="1200" u="sng">
                <a:solidFill>
                  <a:schemeClr val="hlink"/>
                </a:solidFill>
                <a:hlinkClick r:id="rId5"/>
              </a:rPr>
              <a:t>Opioid Addiction</a:t>
            </a:r>
            <a:endParaRPr i="0" sz="1200" u="none" cap="none" strike="noStrike">
              <a:solidFill>
                <a:schemeClr val="dk1"/>
              </a:solidFill>
            </a:endParaRPr>
          </a:p>
          <a:p>
            <a:pPr indent="-142875" lvl="0" marL="142875" marR="0" rtl="0" algn="l">
              <a:lnSpc>
                <a:spcPct val="90000"/>
              </a:lnSpc>
              <a:spcBef>
                <a:spcPts val="1000"/>
              </a:spcBef>
              <a:spcAft>
                <a:spcPts val="0"/>
              </a:spcAft>
              <a:buClr>
                <a:srgbClr val="00C782"/>
              </a:buClr>
              <a:buSzPts val="1200"/>
              <a:buChar char="•"/>
            </a:pPr>
            <a:r>
              <a:rPr b="1" i="0" lang="en-GB" sz="1200" u="none" cap="none" strike="noStrike">
                <a:solidFill>
                  <a:schemeClr val="dk1"/>
                </a:solidFill>
              </a:rPr>
              <a:t>Criteria 6</a:t>
            </a:r>
            <a:endParaRPr b="1" i="0" sz="1400" u="none" cap="none" strike="noStrike">
              <a:solidFill>
                <a:srgbClr val="000000"/>
              </a:solidFill>
            </a:endParaRPr>
          </a:p>
          <a:p>
            <a:pPr indent="-174625" lvl="1" marL="358775" marR="0" rtl="0" algn="l">
              <a:lnSpc>
                <a:spcPct val="90000"/>
              </a:lnSpc>
              <a:spcBef>
                <a:spcPts val="500"/>
              </a:spcBef>
              <a:spcAft>
                <a:spcPts val="0"/>
              </a:spcAft>
              <a:buClr>
                <a:srgbClr val="00C782"/>
              </a:buClr>
              <a:buSzPts val="1200"/>
              <a:buChar char="-"/>
            </a:pPr>
            <a:r>
              <a:rPr lang="en-GB" sz="1200">
                <a:solidFill>
                  <a:schemeClr val="dk1"/>
                </a:solidFill>
                <a:highlight>
                  <a:schemeClr val="lt1"/>
                </a:highlight>
              </a:rPr>
              <a:t>The manufacturing operations of </a:t>
            </a:r>
            <a:r>
              <a:rPr lang="en-GB" sz="1200">
                <a:solidFill>
                  <a:schemeClr val="dk1"/>
                </a:solidFill>
                <a:highlight>
                  <a:schemeClr val="lt1"/>
                </a:highlight>
              </a:rPr>
              <a:t>pharmaceuticals</a:t>
            </a:r>
            <a:r>
              <a:rPr lang="en-GB" sz="1200">
                <a:solidFill>
                  <a:schemeClr val="dk1"/>
                </a:solidFill>
                <a:highlight>
                  <a:schemeClr val="lt1"/>
                </a:highlight>
              </a:rPr>
              <a:t> </a:t>
            </a:r>
            <a:r>
              <a:rPr lang="en-GB" sz="1200">
                <a:solidFill>
                  <a:schemeClr val="dk1"/>
                </a:solidFill>
                <a:highlight>
                  <a:schemeClr val="lt1"/>
                </a:highlight>
              </a:rPr>
              <a:t>indeed</a:t>
            </a:r>
            <a:r>
              <a:rPr lang="en-GB" sz="1200">
                <a:solidFill>
                  <a:schemeClr val="dk1"/>
                </a:solidFill>
                <a:highlight>
                  <a:schemeClr val="lt1"/>
                </a:highlight>
              </a:rPr>
              <a:t> comes with a harm to the society, so in order to offset them, Dr.Reddy’s has adopted many methods.</a:t>
            </a:r>
            <a:endParaRPr sz="1200">
              <a:solidFill>
                <a:schemeClr val="dk1"/>
              </a:solidFill>
              <a:highlight>
                <a:schemeClr val="lt1"/>
              </a:highlight>
            </a:endParaRPr>
          </a:p>
          <a:p>
            <a:pPr indent="0" lvl="0" marL="0" marR="0" rtl="0" algn="l">
              <a:lnSpc>
                <a:spcPct val="90000"/>
              </a:lnSpc>
              <a:spcBef>
                <a:spcPts val="500"/>
              </a:spcBef>
              <a:spcAft>
                <a:spcPts val="0"/>
              </a:spcAft>
              <a:buNone/>
            </a:pPr>
            <a:r>
              <a:rPr lang="en-GB" sz="1200">
                <a:solidFill>
                  <a:schemeClr val="dk1"/>
                </a:solidFill>
                <a:highlight>
                  <a:schemeClr val="lt1"/>
                </a:highlight>
              </a:rPr>
              <a:t>Evidence-</a:t>
            </a:r>
            <a:r>
              <a:rPr lang="en-GB" sz="1200" u="sng">
                <a:solidFill>
                  <a:schemeClr val="hlink"/>
                </a:solidFill>
                <a:highlight>
                  <a:schemeClr val="lt1"/>
                </a:highlight>
                <a:hlinkClick r:id="rId6"/>
              </a:rPr>
              <a:t>Environmental Management</a:t>
            </a:r>
            <a:endParaRPr i="0" sz="1200" u="none" cap="none" strike="noStrike">
              <a:solidFill>
                <a:schemeClr val="dk1"/>
              </a:solidFill>
            </a:endParaRPr>
          </a:p>
          <a:p>
            <a:pPr indent="-142875" lvl="0" marL="142875" marR="0" rtl="0" algn="l">
              <a:lnSpc>
                <a:spcPct val="90000"/>
              </a:lnSpc>
              <a:spcBef>
                <a:spcPts val="1000"/>
              </a:spcBef>
              <a:spcAft>
                <a:spcPts val="0"/>
              </a:spcAft>
              <a:buClr>
                <a:srgbClr val="00C782"/>
              </a:buClr>
              <a:buSzPts val="1200"/>
              <a:buChar char="•"/>
            </a:pPr>
            <a:r>
              <a:rPr b="1" i="0" lang="en-GB" sz="1200" u="none" cap="none" strike="noStrike">
                <a:solidFill>
                  <a:schemeClr val="dk1"/>
                </a:solidFill>
              </a:rPr>
              <a:t>Criteria 8</a:t>
            </a:r>
            <a:endParaRPr b="1" i="0" sz="1400" u="none" cap="none" strike="noStrike">
              <a:solidFill>
                <a:srgbClr val="000000"/>
              </a:solidFill>
            </a:endParaRPr>
          </a:p>
          <a:p>
            <a:pPr indent="-174625" lvl="1" marL="358775" marR="0" rtl="0" algn="l">
              <a:lnSpc>
                <a:spcPct val="90000"/>
              </a:lnSpc>
              <a:spcBef>
                <a:spcPts val="500"/>
              </a:spcBef>
              <a:spcAft>
                <a:spcPts val="0"/>
              </a:spcAft>
              <a:buClr>
                <a:srgbClr val="00C782"/>
              </a:buClr>
              <a:buSzPts val="1200"/>
              <a:buFont typeface="Arial"/>
              <a:buChar char="-"/>
            </a:pPr>
            <a:r>
              <a:rPr lang="en-GB" sz="1200">
                <a:highlight>
                  <a:schemeClr val="lt1"/>
                </a:highlight>
              </a:rPr>
              <a:t>Dr. Reddy’s buys and sells from companies that are also customer centric and socially ethical, viz. Novartis India.</a:t>
            </a:r>
            <a:endParaRPr sz="1200">
              <a:highlight>
                <a:schemeClr val="lt1"/>
              </a:highlight>
            </a:endParaRPr>
          </a:p>
          <a:p>
            <a:pPr indent="0" lvl="0" marL="0" marR="0" rtl="0" algn="l">
              <a:lnSpc>
                <a:spcPct val="90000"/>
              </a:lnSpc>
              <a:spcBef>
                <a:spcPts val="500"/>
              </a:spcBef>
              <a:spcAft>
                <a:spcPts val="0"/>
              </a:spcAft>
              <a:buNone/>
            </a:pPr>
            <a:r>
              <a:rPr lang="en-GB" sz="1200">
                <a:highlight>
                  <a:schemeClr val="lt1"/>
                </a:highlight>
              </a:rPr>
              <a:t>Evidence-</a:t>
            </a:r>
            <a:r>
              <a:rPr lang="en-GB" sz="1200" u="sng">
                <a:solidFill>
                  <a:schemeClr val="hlink"/>
                </a:solidFill>
                <a:highlight>
                  <a:schemeClr val="lt1"/>
                </a:highlight>
                <a:hlinkClick r:id="rId7"/>
              </a:rPr>
              <a:t>Collaboration with Company</a:t>
            </a:r>
            <a:endParaRPr sz="1200">
              <a:highlight>
                <a:schemeClr val="lt1"/>
              </a:highlight>
            </a:endParaRPr>
          </a:p>
          <a:p>
            <a:pPr indent="-66675" lvl="0" marL="142875" marR="0" rtl="0" algn="l">
              <a:lnSpc>
                <a:spcPct val="90000"/>
              </a:lnSpc>
              <a:spcBef>
                <a:spcPts val="1000"/>
              </a:spcBef>
              <a:spcAft>
                <a:spcPts val="0"/>
              </a:spcAft>
              <a:buClr>
                <a:srgbClr val="00C782"/>
              </a:buClr>
              <a:buSzPts val="1200"/>
              <a:buFont typeface="Arial"/>
              <a:buNone/>
            </a:pPr>
            <a:r>
              <a:t/>
            </a:r>
            <a:endParaRPr b="1" sz="1200">
              <a:solidFill>
                <a:schemeClr val="dk1"/>
              </a:solidFill>
            </a:endParaRPr>
          </a:p>
          <a:p>
            <a:pPr indent="-66675" lvl="0" marL="142875" marR="0" rtl="0" algn="l">
              <a:lnSpc>
                <a:spcPct val="90000"/>
              </a:lnSpc>
              <a:spcBef>
                <a:spcPts val="1000"/>
              </a:spcBef>
              <a:spcAft>
                <a:spcPts val="0"/>
              </a:spcAft>
              <a:buClr>
                <a:srgbClr val="00C782"/>
              </a:buClr>
              <a:buSzPts val="1200"/>
              <a:buFont typeface="Arial"/>
              <a:buNone/>
            </a:pPr>
            <a:r>
              <a:t/>
            </a:r>
            <a:endParaRPr b="1" i="0" sz="1200" u="none" cap="none" strike="noStrike">
              <a:solidFill>
                <a:schemeClr val="dk1"/>
              </a:solidFill>
              <a:latin typeface="Arial"/>
              <a:ea typeface="Arial"/>
              <a:cs typeface="Arial"/>
              <a:sym typeface="Arial"/>
            </a:endParaRPr>
          </a:p>
          <a:p>
            <a:pPr indent="-66675" lvl="0" marL="142875" marR="0" rtl="0" algn="l">
              <a:lnSpc>
                <a:spcPct val="90000"/>
              </a:lnSpc>
              <a:spcBef>
                <a:spcPts val="1000"/>
              </a:spcBef>
              <a:spcAft>
                <a:spcPts val="0"/>
              </a:spcAft>
              <a:buClr>
                <a:srgbClr val="00C782"/>
              </a:buClr>
              <a:buSzPts val="1200"/>
              <a:buFont typeface="Arial"/>
              <a:buNone/>
            </a:pPr>
            <a:r>
              <a:t/>
            </a:r>
            <a:endParaRPr b="1" i="0" sz="1200" u="none" cap="none" strike="noStrike">
              <a:solidFill>
                <a:schemeClr val="dk1"/>
              </a:solidFill>
              <a:latin typeface="Arial"/>
              <a:ea typeface="Arial"/>
              <a:cs typeface="Arial"/>
              <a:sym typeface="Arial"/>
            </a:endParaRPr>
          </a:p>
          <a:p>
            <a:pPr indent="-66675" lvl="0" marL="142875" marR="0" rtl="0" algn="l">
              <a:lnSpc>
                <a:spcPct val="90000"/>
              </a:lnSpc>
              <a:spcBef>
                <a:spcPts val="1000"/>
              </a:spcBef>
              <a:spcAft>
                <a:spcPts val="0"/>
              </a:spcAft>
              <a:buClr>
                <a:srgbClr val="00C782"/>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76" name="Google Shape;76;p8"/>
          <p:cNvSpPr txBox="1"/>
          <p:nvPr/>
        </p:nvSpPr>
        <p:spPr>
          <a:xfrm>
            <a:off x="533397" y="4185557"/>
            <a:ext cx="2625900" cy="1698900"/>
          </a:xfrm>
          <a:prstGeom prst="rect">
            <a:avLst/>
          </a:prstGeom>
          <a:noFill/>
          <a:ln>
            <a:noFill/>
          </a:ln>
        </p:spPr>
        <p:txBody>
          <a:bodyPr anchorCtr="0" anchor="t" bIns="45700" lIns="91425" spcFirstLastPara="1" rIns="91425" wrap="square" tIns="45700">
            <a:noAutofit/>
          </a:bodyPr>
          <a:lstStyle/>
          <a:p>
            <a:pPr indent="-142875" lvl="0" marL="142875" marR="0" rtl="0" algn="l">
              <a:lnSpc>
                <a:spcPct val="90000"/>
              </a:lnSpc>
              <a:spcBef>
                <a:spcPts val="0"/>
              </a:spcBef>
              <a:spcAft>
                <a:spcPts val="0"/>
              </a:spcAft>
              <a:buClr>
                <a:srgbClr val="00C782"/>
              </a:buClr>
              <a:buSzPts val="1200"/>
              <a:buFont typeface="Arial"/>
              <a:buChar char="•"/>
            </a:pPr>
            <a:r>
              <a:rPr b="1" i="0" lang="en-GB" sz="1200" u="none" cap="none" strike="noStrike">
                <a:solidFill>
                  <a:schemeClr val="dk1"/>
                </a:solidFill>
                <a:latin typeface="Arial"/>
                <a:ea typeface="Arial"/>
                <a:cs typeface="Arial"/>
                <a:sym typeface="Arial"/>
              </a:rPr>
              <a:t>Characteristics</a:t>
            </a:r>
            <a:endParaRPr b="0" i="0" sz="1400" u="none" cap="none" strike="noStrike">
              <a:solidFill>
                <a:srgbClr val="000000"/>
              </a:solidFill>
              <a:latin typeface="Arial"/>
              <a:ea typeface="Arial"/>
              <a:cs typeface="Arial"/>
              <a:sym typeface="Arial"/>
            </a:endParaRPr>
          </a:p>
          <a:p>
            <a:pPr indent="-174625" lvl="1" marL="358775" marR="0" rtl="0" algn="l">
              <a:lnSpc>
                <a:spcPct val="90000"/>
              </a:lnSpc>
              <a:spcBef>
                <a:spcPts val="500"/>
              </a:spcBef>
              <a:spcAft>
                <a:spcPts val="0"/>
              </a:spcAft>
              <a:buClr>
                <a:schemeClr val="dk1"/>
              </a:buClr>
              <a:buSzPts val="1200"/>
              <a:buFont typeface="Arial"/>
              <a:buChar char="-"/>
            </a:pPr>
            <a:r>
              <a:rPr lang="en-GB" sz="1200">
                <a:solidFill>
                  <a:schemeClr val="dk1"/>
                </a:solidFill>
                <a:highlight>
                  <a:srgbClr val="FFFFFF"/>
                </a:highlight>
              </a:rPr>
              <a:t>Their dynamic business offers opportunities for driven, ambitious people with diverse skill-sets people who want to make a difference in patients’ lives.</a:t>
            </a:r>
            <a:endParaRPr sz="1200">
              <a:solidFill>
                <a:schemeClr val="dk1"/>
              </a:solidFill>
              <a:highlight>
                <a:srgbClr val="FFFFFF"/>
              </a:highlight>
            </a:endParaRPr>
          </a:p>
          <a:p>
            <a:pPr indent="-174625" lvl="1" marL="358775" marR="0" rtl="0" algn="l">
              <a:lnSpc>
                <a:spcPct val="90000"/>
              </a:lnSpc>
              <a:spcBef>
                <a:spcPts val="500"/>
              </a:spcBef>
              <a:spcAft>
                <a:spcPts val="0"/>
              </a:spcAft>
              <a:buClr>
                <a:schemeClr val="dk1"/>
              </a:buClr>
              <a:buSzPts val="1200"/>
              <a:buChar char="-"/>
            </a:pPr>
            <a:r>
              <a:rPr lang="en-GB" sz="1200">
                <a:solidFill>
                  <a:schemeClr val="dk1"/>
                </a:solidFill>
                <a:highlight>
                  <a:schemeClr val="lt1"/>
                </a:highlight>
              </a:rPr>
              <a:t>They leverage their research and development expertise, end-to-end manufacturing know-how and progressive digital technology to deliver on their promises to patients around the world.</a:t>
            </a:r>
            <a:endParaRPr sz="1200">
              <a:solidFill>
                <a:schemeClr val="dk1"/>
              </a:solidFill>
              <a:highlight>
                <a:schemeClr val="lt1"/>
              </a:highlight>
            </a:endParaRPr>
          </a:p>
          <a:p>
            <a:pPr indent="-66675" lvl="0" marL="142875" marR="0" rtl="0" algn="l">
              <a:lnSpc>
                <a:spcPct val="90000"/>
              </a:lnSpc>
              <a:spcBef>
                <a:spcPts val="1000"/>
              </a:spcBef>
              <a:spcAft>
                <a:spcPts val="0"/>
              </a:spcAft>
              <a:buClr>
                <a:srgbClr val="00C782"/>
              </a:buClr>
              <a:buSzPts val="1200"/>
              <a:buFont typeface="Arial"/>
              <a:buNone/>
            </a:pPr>
            <a:r>
              <a:t/>
            </a:r>
            <a:endParaRPr b="1" i="0" sz="1200" u="none" cap="none" strike="noStrike">
              <a:solidFill>
                <a:schemeClr val="dk1"/>
              </a:solidFill>
              <a:highlight>
                <a:schemeClr val="lt1"/>
              </a:highlight>
              <a:latin typeface="Arial"/>
              <a:ea typeface="Arial"/>
              <a:cs typeface="Arial"/>
              <a:sym typeface="Arial"/>
            </a:endParaRPr>
          </a:p>
        </p:txBody>
      </p:sp>
      <p:pic>
        <p:nvPicPr>
          <p:cNvPr id="77" name="Google Shape;77;p8"/>
          <p:cNvPicPr preferRelativeResize="0"/>
          <p:nvPr/>
        </p:nvPicPr>
        <p:blipFill>
          <a:blip r:embed="rId8">
            <a:alphaModFix/>
          </a:blip>
          <a:stretch>
            <a:fillRect/>
          </a:stretch>
        </p:blipFill>
        <p:spPr>
          <a:xfrm>
            <a:off x="3192450" y="4428232"/>
            <a:ext cx="2120199" cy="1590167"/>
          </a:xfrm>
          <a:prstGeom prst="rect">
            <a:avLst/>
          </a:prstGeom>
          <a:noFill/>
          <a:ln>
            <a:noFill/>
          </a:ln>
        </p:spPr>
      </p:pic>
      <p:pic>
        <p:nvPicPr>
          <p:cNvPr id="78" name="Google Shape;78;p8"/>
          <p:cNvPicPr preferRelativeResize="0"/>
          <p:nvPr/>
        </p:nvPicPr>
        <p:blipFill>
          <a:blip r:embed="rId9">
            <a:alphaModFix/>
          </a:blip>
          <a:stretch>
            <a:fillRect/>
          </a:stretch>
        </p:blipFill>
        <p:spPr>
          <a:xfrm>
            <a:off x="7859063" y="153100"/>
            <a:ext cx="998975" cy="99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4">
      <a:dk1>
        <a:srgbClr val="000000"/>
      </a:dk1>
      <a:lt1>
        <a:srgbClr val="FFFFFF"/>
      </a:lt1>
      <a:dk2>
        <a:srgbClr val="373545"/>
      </a:dk2>
      <a:lt2>
        <a:srgbClr val="B7E6CA"/>
      </a:lt2>
      <a:accent1>
        <a:srgbClr val="00C782"/>
      </a:accent1>
      <a:accent2>
        <a:srgbClr val="1FAEE8"/>
      </a:accent2>
      <a:accent3>
        <a:srgbClr val="FF8763"/>
      </a:accent3>
      <a:accent4>
        <a:srgbClr val="4D4D4D"/>
      </a:accent4>
      <a:accent5>
        <a:srgbClr val="FFC000"/>
      </a:accent5>
      <a:accent6>
        <a:srgbClr val="2683C6"/>
      </a:accent6>
      <a:hlink>
        <a:srgbClr val="00C782"/>
      </a:hlink>
      <a:folHlink>
        <a:srgbClr val="DC8D1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