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10287000" cx="18288000"/>
  <p:notesSz cx="6858000" cy="9144000"/>
  <p:embeddedFontLst>
    <p:embeddedFont>
      <p:font typeface="Montserrat"/>
      <p:regular r:id="rId12"/>
      <p:bold r:id="rId13"/>
      <p:italic r:id="rId14"/>
      <p:boldItalic r:id="rId15"/>
    </p:embeddedFont>
    <p:embeddedFont>
      <p:font typeface="Barlow Medium"/>
      <p:regular r:id="rId16"/>
      <p:bold r:id="rId17"/>
      <p:italic r:id="rId18"/>
      <p:boldItalic r:id="rId19"/>
    </p:embeddedFont>
    <p:embeddedFont>
      <p:font typeface="Barlow"/>
      <p:bold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bold.fntdata"/><Relationship Id="rId22" Type="http://schemas.openxmlformats.org/officeDocument/2006/relationships/font" Target="fonts/OpenSans-regular.fntdata"/><Relationship Id="rId21" Type="http://schemas.openxmlformats.org/officeDocument/2006/relationships/font" Target="fonts/Barlow-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BarlowMedium-bold.fntdata"/><Relationship Id="rId16" Type="http://schemas.openxmlformats.org/officeDocument/2006/relationships/font" Target="fonts/BarlowMedium-regular.fntdata"/><Relationship Id="rId19" Type="http://schemas.openxmlformats.org/officeDocument/2006/relationships/font" Target="fonts/BarlowMedium-boldItalic.fntdata"/><Relationship Id="rId18" Type="http://schemas.openxmlformats.org/officeDocument/2006/relationships/font" Target="fonts/Barlow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D50F"/>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rot="-7838984">
            <a:off x="-3769805" y="3668101"/>
            <a:ext cx="13321226" cy="6889572"/>
          </a:xfrm>
          <a:prstGeom prst="rect">
            <a:avLst/>
          </a:prstGeom>
          <a:noFill/>
          <a:ln>
            <a:noFill/>
          </a:ln>
        </p:spPr>
      </p:pic>
      <p:sp>
        <p:nvSpPr>
          <p:cNvPr id="85" name="Google Shape;85;p13"/>
          <p:cNvSpPr txBox="1"/>
          <p:nvPr/>
        </p:nvSpPr>
        <p:spPr>
          <a:xfrm>
            <a:off x="6527586" y="796676"/>
            <a:ext cx="10731714" cy="161892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12000">
                <a:solidFill>
                  <a:srgbClr val="141414"/>
                </a:solidFill>
                <a:latin typeface="Barlow"/>
                <a:ea typeface="Barlow"/>
                <a:cs typeface="Barlow"/>
                <a:sym typeface="Barlow"/>
              </a:rPr>
              <a:t>Queenbees</a:t>
            </a:r>
            <a:endParaRPr/>
          </a:p>
        </p:txBody>
      </p:sp>
      <p:sp>
        <p:nvSpPr>
          <p:cNvPr id="86" name="Google Shape;86;p13"/>
          <p:cNvSpPr/>
          <p:nvPr/>
        </p:nvSpPr>
        <p:spPr>
          <a:xfrm>
            <a:off x="251324" y="125448"/>
            <a:ext cx="1806504" cy="1806504"/>
          </a:xfrm>
          <a:custGeom>
            <a:rect b="b" l="l" r="r" t="t"/>
            <a:pathLst>
              <a:path extrusionOk="0" h="1913890" w="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3"/>
          <p:cNvGrpSpPr/>
          <p:nvPr/>
        </p:nvGrpSpPr>
        <p:grpSpPr>
          <a:xfrm>
            <a:off x="10235149" y="8753588"/>
            <a:ext cx="7024152" cy="504712"/>
            <a:chOff x="-859569" y="-160999"/>
            <a:chExt cx="9365535" cy="672950"/>
          </a:xfrm>
        </p:grpSpPr>
        <p:sp>
          <p:nvSpPr>
            <p:cNvPr id="88" name="Google Shape;88;p13"/>
            <p:cNvSpPr txBox="1"/>
            <p:nvPr/>
          </p:nvSpPr>
          <p:spPr>
            <a:xfrm>
              <a:off x="-859569" y="-47616"/>
              <a:ext cx="7808100" cy="463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lang="en-US" sz="2100">
                  <a:solidFill>
                    <a:srgbClr val="141414"/>
                  </a:solidFill>
                  <a:latin typeface="Barlow Medium"/>
                  <a:ea typeface="Barlow Medium"/>
                  <a:cs typeface="Barlow Medium"/>
                  <a:sym typeface="Barlow Medium"/>
                </a:rPr>
                <a:t>HackOFiesta</a:t>
              </a:r>
              <a:r>
                <a:rPr b="0" i="0" lang="en-US" sz="2100" u="none" cap="none" strike="noStrike">
                  <a:solidFill>
                    <a:srgbClr val="141414"/>
                  </a:solidFill>
                  <a:latin typeface="Barlow Medium"/>
                  <a:ea typeface="Barlow Medium"/>
                  <a:cs typeface="Barlow Medium"/>
                  <a:sym typeface="Barlow Medium"/>
                </a:rPr>
                <a:t>-</a:t>
              </a:r>
              <a:r>
                <a:rPr lang="en-US" sz="2100">
                  <a:solidFill>
                    <a:srgbClr val="141414"/>
                  </a:solidFill>
                  <a:latin typeface="Barlow Medium"/>
                  <a:ea typeface="Barlow Medium"/>
                  <a:cs typeface="Barlow Medium"/>
                  <a:sym typeface="Barlow Medium"/>
                </a:rPr>
                <a:t>Flagship Hackathon of India</a:t>
              </a:r>
              <a:endParaRPr/>
            </a:p>
          </p:txBody>
        </p:sp>
        <p:sp>
          <p:nvSpPr>
            <p:cNvPr id="89" name="Google Shape;89;p13"/>
            <p:cNvSpPr txBox="1"/>
            <p:nvPr/>
          </p:nvSpPr>
          <p:spPr>
            <a:xfrm>
              <a:off x="7307557" y="-160999"/>
              <a:ext cx="1198409" cy="67295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b="1" i="0" lang="en-US" sz="3000" u="none" cap="none" strike="noStrike">
                  <a:solidFill>
                    <a:srgbClr val="141414"/>
                  </a:solidFill>
                  <a:latin typeface="Barlow"/>
                  <a:ea typeface="Barlow"/>
                  <a:cs typeface="Barlow"/>
                  <a:sym typeface="Barlow"/>
                </a:rPr>
                <a:t>01</a:t>
              </a:r>
              <a:endParaRPr/>
            </a:p>
          </p:txBody>
        </p:sp>
      </p:grpSp>
      <p:sp>
        <p:nvSpPr>
          <p:cNvPr id="90" name="Google Shape;90;p13"/>
          <p:cNvSpPr txBox="1"/>
          <p:nvPr/>
        </p:nvSpPr>
        <p:spPr>
          <a:xfrm>
            <a:off x="6527586" y="2168369"/>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#herrPlace</a:t>
            </a:r>
            <a:endParaRPr/>
          </a:p>
        </p:txBody>
      </p:sp>
      <p:sp>
        <p:nvSpPr>
          <p:cNvPr id="91" name="Google Shape;91;p13"/>
          <p:cNvSpPr txBox="1"/>
          <p:nvPr/>
        </p:nvSpPr>
        <p:spPr>
          <a:xfrm>
            <a:off x="6527586" y="3081500"/>
            <a:ext cx="10731714" cy="1085632"/>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8000">
                <a:solidFill>
                  <a:srgbClr val="141414"/>
                </a:solidFill>
                <a:latin typeface="Barlow"/>
                <a:ea typeface="Barlow"/>
                <a:cs typeface="Barlow"/>
                <a:sym typeface="Barlow"/>
              </a:rPr>
              <a:t>smrt_coder</a:t>
            </a:r>
            <a:endParaRPr/>
          </a:p>
        </p:txBody>
      </p:sp>
      <p:sp>
        <p:nvSpPr>
          <p:cNvPr id="92" name="Google Shape;92;p13"/>
          <p:cNvSpPr txBox="1"/>
          <p:nvPr/>
        </p:nvSpPr>
        <p:spPr>
          <a:xfrm>
            <a:off x="6527586" y="4070831"/>
            <a:ext cx="10731714" cy="55424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b="1" lang="en-US" sz="4200">
                <a:solidFill>
                  <a:srgbClr val="141414"/>
                </a:solidFill>
                <a:latin typeface="Barlow"/>
                <a:ea typeface="Barlow"/>
                <a:cs typeface="Barlow"/>
                <a:sym typeface="Barlow"/>
              </a:rPr>
              <a:t>Smritii Srivastava</a:t>
            </a:r>
            <a:endParaRPr/>
          </a:p>
        </p:txBody>
      </p:sp>
      <p:pic>
        <p:nvPicPr>
          <p:cNvPr id="93" name="Google Shape;93;p13"/>
          <p:cNvPicPr preferRelativeResize="0"/>
          <p:nvPr/>
        </p:nvPicPr>
        <p:blipFill>
          <a:blip r:embed="rId4">
            <a:alphaModFix/>
          </a:blip>
          <a:stretch>
            <a:fillRect/>
          </a:stretch>
        </p:blipFill>
        <p:spPr>
          <a:xfrm>
            <a:off x="435444" y="423861"/>
            <a:ext cx="1438275" cy="1209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7D"/>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334644"/>
            <a:ext cx="8550818" cy="228361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F6F6F6"/>
                </a:solidFill>
                <a:latin typeface="Barlow"/>
                <a:ea typeface="Barlow"/>
                <a:cs typeface="Barlow"/>
                <a:sym typeface="Barlow"/>
              </a:rPr>
              <a:t>PROBLEM STATEMENT</a:t>
            </a:r>
            <a:endParaRPr/>
          </a:p>
        </p:txBody>
      </p:sp>
      <p:pic>
        <p:nvPicPr>
          <p:cNvPr id="99" name="Google Shape;99;p14"/>
          <p:cNvPicPr preferRelativeResize="0"/>
          <p:nvPr/>
        </p:nvPicPr>
        <p:blipFill rotWithShape="1">
          <a:blip r:embed="rId3">
            <a:alphaModFix/>
          </a:blip>
          <a:srcRect b="12931" l="13256" r="0" t="7305"/>
          <a:stretch/>
        </p:blipFill>
        <p:spPr>
          <a:xfrm>
            <a:off x="10820400" y="0"/>
            <a:ext cx="7467600" cy="10287000"/>
          </a:xfrm>
          <a:prstGeom prst="rect">
            <a:avLst/>
          </a:prstGeom>
          <a:noFill/>
          <a:ln>
            <a:noFill/>
          </a:ln>
        </p:spPr>
      </p:pic>
      <p:grpSp>
        <p:nvGrpSpPr>
          <p:cNvPr id="100" name="Google Shape;100;p14"/>
          <p:cNvGrpSpPr/>
          <p:nvPr/>
        </p:nvGrpSpPr>
        <p:grpSpPr>
          <a:xfrm>
            <a:off x="1028700" y="2582543"/>
            <a:ext cx="9405363" cy="7462720"/>
            <a:chOff x="0" y="-47625"/>
            <a:chExt cx="12540484" cy="9950293"/>
          </a:xfrm>
        </p:grpSpPr>
        <p:sp>
          <p:nvSpPr>
            <p:cNvPr id="101" name="Google Shape;101;p14"/>
            <p:cNvSpPr txBox="1"/>
            <p:nvPr/>
          </p:nvSpPr>
          <p:spPr>
            <a:xfrm>
              <a:off x="0" y="-47625"/>
              <a:ext cx="12540484"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2" name="Google Shape;102;p14"/>
            <p:cNvSpPr txBox="1"/>
            <p:nvPr/>
          </p:nvSpPr>
          <p:spPr>
            <a:xfrm>
              <a:off x="0" y="786029"/>
              <a:ext cx="12540484" cy="911663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In the post covid-19 era, and even before, women are always the victim of gender discrimination and assalault at worksplace. Most employees reject talented women employees on the basis of their gender. Even ,at the workplace, they facing regular bullying and lesser pay from the male counterparts.</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Similarly</a:t>
              </a:r>
              <a:r>
                <a:rPr lang="en-US" sz="3000">
                  <a:solidFill>
                    <a:srgbClr val="141414"/>
                  </a:solidFill>
                  <a:latin typeface="Barlow Medium"/>
                  <a:ea typeface="Barlow Medium"/>
                  <a:cs typeface="Barlow Medium"/>
                  <a:sym typeface="Barlow Medium"/>
                </a:rPr>
                <a:t> , women employers too are struggling in the same way,most of the skilled male employees prefer to work at their male counterparts.Even, if they do, they don’t take their women employers seriously.</a:t>
              </a:r>
              <a:endParaRPr sz="3000">
                <a:solidFill>
                  <a:srgbClr val="141414"/>
                </a:solidFill>
                <a:latin typeface="Barlow Medium"/>
                <a:ea typeface="Barlow Medium"/>
                <a:cs typeface="Barlow Medium"/>
                <a:sym typeface="Barlow Medium"/>
              </a:endParaRPr>
            </a:p>
          </p:txBody>
        </p:sp>
      </p:grpSp>
      <p:pic>
        <p:nvPicPr>
          <p:cNvPr id="103" name="Google Shape;103;p14"/>
          <p:cNvPicPr preferRelativeResize="0"/>
          <p:nvPr/>
        </p:nvPicPr>
        <p:blipFill rotWithShape="1">
          <a:blip r:embed="rId4">
            <a:alphaModFix/>
          </a:blip>
          <a:srcRect b="0" l="0" r="0" t="0"/>
          <a:stretch/>
        </p:blipFill>
        <p:spPr>
          <a:xfrm rot="2260589">
            <a:off x="9544044" y="1643265"/>
            <a:ext cx="2819335" cy="845801"/>
          </a:xfrm>
          <a:prstGeom prst="rect">
            <a:avLst/>
          </a:prstGeom>
          <a:noFill/>
          <a:ln>
            <a:noFill/>
          </a:ln>
        </p:spPr>
      </p:pic>
      <p:sp>
        <p:nvSpPr>
          <p:cNvPr id="104" name="Google Shape;104;p14"/>
          <p:cNvSpPr txBox="1"/>
          <p:nvPr/>
        </p:nvSpPr>
        <p:spPr>
          <a:xfrm rot="-2971793">
            <a:off x="7796637" y="767395"/>
            <a:ext cx="2748387" cy="976630"/>
          </a:xfrm>
          <a:prstGeom prst="rect">
            <a:avLst/>
          </a:prstGeom>
          <a:noFill/>
          <a:ln>
            <a:noFill/>
          </a:ln>
        </p:spPr>
        <p:txBody>
          <a:bodyPr anchorCtr="0" anchor="t" bIns="0" lIns="0" spcFirstLastPara="1" rIns="0" wrap="square" tIns="0">
            <a:noAutofit/>
          </a:bodyPr>
          <a:lstStyle/>
          <a:p>
            <a:pPr indent="0" lvl="0" marL="0" marR="0" rtl="0" algn="ctr">
              <a:lnSpc>
                <a:spcPct val="139964"/>
              </a:lnSpc>
              <a:spcBef>
                <a:spcPts val="0"/>
              </a:spcBef>
              <a:spcAft>
                <a:spcPts val="0"/>
              </a:spcAft>
              <a:buNone/>
            </a:pPr>
            <a:r>
              <a:rPr b="0" i="0" lang="en-US" sz="2800" u="none" cap="none" strike="noStrike">
                <a:solidFill>
                  <a:srgbClr val="000000"/>
                </a:solidFill>
                <a:latin typeface="Open Sans"/>
                <a:ea typeface="Open Sans"/>
                <a:cs typeface="Open Sans"/>
                <a:sym typeface="Open Sans"/>
              </a:rPr>
              <a:t>ANY RELEVANT GRAPHIC</a:t>
            </a:r>
            <a:endParaRPr/>
          </a:p>
        </p:txBody>
      </p:sp>
      <p:pic>
        <p:nvPicPr>
          <p:cNvPr id="105" name="Google Shape;105;p14"/>
          <p:cNvPicPr preferRelativeResize="0"/>
          <p:nvPr/>
        </p:nvPicPr>
        <p:blipFill rotWithShape="1">
          <a:blip r:embed="rId5">
            <a:alphaModFix/>
          </a:blip>
          <a:srcRect b="0" l="5003" r="5003" t="0"/>
          <a:stretch/>
        </p:blipFill>
        <p:spPr>
          <a:xfrm>
            <a:off x="16473309" y="428339"/>
            <a:ext cx="1571982" cy="1469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09" name="Shape 109"/>
        <p:cNvGrpSpPr/>
        <p:nvPr/>
      </p:nvGrpSpPr>
      <p:grpSpPr>
        <a:xfrm>
          <a:off x="0" y="0"/>
          <a:ext cx="0" cy="0"/>
          <a:chOff x="0" y="0"/>
          <a:chExt cx="0" cy="0"/>
        </a:xfrm>
      </p:grpSpPr>
      <p:sp>
        <p:nvSpPr>
          <p:cNvPr id="110" name="Google Shape;110;p15"/>
          <p:cNvSpPr txBox="1"/>
          <p:nvPr/>
        </p:nvSpPr>
        <p:spPr>
          <a:xfrm>
            <a:off x="264431" y="437992"/>
            <a:ext cx="10912607" cy="117260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800" u="none" cap="none" strike="noStrike">
                <a:solidFill>
                  <a:srgbClr val="141414"/>
                </a:solidFill>
                <a:latin typeface="Barlow"/>
                <a:ea typeface="Barlow"/>
                <a:cs typeface="Barlow"/>
                <a:sym typeface="Barlow"/>
              </a:rPr>
              <a:t>PROPOSED SOLUTION</a:t>
            </a:r>
            <a:endParaRPr/>
          </a:p>
        </p:txBody>
      </p:sp>
      <p:sp>
        <p:nvSpPr>
          <p:cNvPr id="111" name="Google Shape;111;p15"/>
          <p:cNvSpPr txBox="1"/>
          <p:nvPr/>
        </p:nvSpPr>
        <p:spPr>
          <a:xfrm>
            <a:off x="264431" y="1524873"/>
            <a:ext cx="11268706" cy="8882378"/>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  </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There should be an online where both the </a:t>
            </a:r>
            <a:r>
              <a:rPr lang="en-US" sz="3000">
                <a:solidFill>
                  <a:srgbClr val="141414"/>
                </a:solidFill>
                <a:latin typeface="Barlow Medium"/>
                <a:ea typeface="Barlow Medium"/>
                <a:cs typeface="Barlow Medium"/>
                <a:sym typeface="Barlow Medium"/>
              </a:rPr>
              <a:t>distressed</a:t>
            </a:r>
            <a:r>
              <a:rPr lang="en-US" sz="3000">
                <a:solidFill>
                  <a:srgbClr val="141414"/>
                </a:solidFill>
                <a:latin typeface="Barlow Medium"/>
                <a:ea typeface="Barlow Medium"/>
                <a:cs typeface="Barlow Medium"/>
                <a:sym typeface="Barlow Medium"/>
              </a:rPr>
              <a:t> women employees and employers can found each other, </a:t>
            </a:r>
            <a:r>
              <a:rPr lang="en-US" sz="3000">
                <a:solidFill>
                  <a:srgbClr val="141414"/>
                </a:solidFill>
                <a:latin typeface="Barlow Medium"/>
                <a:ea typeface="Barlow Medium"/>
                <a:cs typeface="Barlow Medium"/>
                <a:sym typeface="Barlow Medium"/>
              </a:rPr>
              <a:t>collaborate</a:t>
            </a:r>
            <a:r>
              <a:rPr lang="en-US" sz="3000">
                <a:solidFill>
                  <a:srgbClr val="141414"/>
                </a:solidFill>
                <a:latin typeface="Barlow Medium"/>
                <a:ea typeface="Barlow Medium"/>
                <a:cs typeface="Barlow Medium"/>
                <a:sym typeface="Barlow Medium"/>
              </a:rPr>
              <a:t> ,support and help each other to grow in their respective </a:t>
            </a:r>
            <a:r>
              <a:rPr lang="en-US" sz="3000">
                <a:solidFill>
                  <a:srgbClr val="141414"/>
                </a:solidFill>
                <a:latin typeface="Barlow Medium"/>
                <a:ea typeface="Barlow Medium"/>
                <a:cs typeface="Barlow Medium"/>
                <a:sym typeface="Barlow Medium"/>
              </a:rPr>
              <a:t>business</a:t>
            </a:r>
            <a:r>
              <a:rPr lang="en-US" sz="3000">
                <a:solidFill>
                  <a:srgbClr val="141414"/>
                </a:solidFill>
                <a:latin typeface="Barlow Medium"/>
                <a:ea typeface="Barlow Medium"/>
                <a:cs typeface="Barlow Medium"/>
                <a:sym typeface="Barlow Medium"/>
              </a:rPr>
              <a:t>.</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Queenbees is the solution now. It is an online hiring webplatform, where both women employees and employers can register themselves and thus find amazing job opportunities.</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It also double up as a helpdesk platform , in need of an emergency, a women ,any ,legal,financial,asssault,etc</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rPr lang="en-US" sz="3000">
                <a:solidFill>
                  <a:srgbClr val="141414"/>
                </a:solidFill>
                <a:latin typeface="Barlow Medium"/>
                <a:ea typeface="Barlow Medium"/>
                <a:cs typeface="Barlow Medium"/>
                <a:sym typeface="Barlow Medium"/>
              </a:rPr>
              <a:t>for that,a woman is not required to be registered on Queenbees.</a:t>
            </a:r>
            <a:endParaRPr sz="3000">
              <a:solidFill>
                <a:srgbClr val="141414"/>
              </a:solidFill>
              <a:latin typeface="Barlow Medium"/>
              <a:ea typeface="Barlow Medium"/>
              <a:cs typeface="Barlow Medium"/>
              <a:sym typeface="Barlow Medium"/>
            </a:endParaRPr>
          </a:p>
          <a:p>
            <a:pPr indent="0" lvl="0" marL="0" marR="0" rtl="0" algn="l">
              <a:lnSpc>
                <a:spcPct val="150000"/>
              </a:lnSpc>
              <a:spcBef>
                <a:spcPts val="0"/>
              </a:spcBef>
              <a:spcAft>
                <a:spcPts val="0"/>
              </a:spcAft>
              <a:buNone/>
            </a:pPr>
            <a:r>
              <a:t/>
            </a:r>
            <a:endParaRPr sz="3000">
              <a:solidFill>
                <a:srgbClr val="141414"/>
              </a:solidFill>
              <a:latin typeface="Barlow Medium"/>
              <a:ea typeface="Barlow Medium"/>
              <a:cs typeface="Barlow Medium"/>
              <a:sym typeface="Barlow Medium"/>
            </a:endParaRPr>
          </a:p>
        </p:txBody>
      </p:sp>
      <p:pic>
        <p:nvPicPr>
          <p:cNvPr id="112" name="Google Shape;112;p15"/>
          <p:cNvPicPr preferRelativeResize="0"/>
          <p:nvPr/>
        </p:nvPicPr>
        <p:blipFill rotWithShape="1">
          <a:blip r:embed="rId3">
            <a:alphaModFix/>
          </a:blip>
          <a:srcRect b="0" l="0" r="0" t="0"/>
          <a:stretch/>
        </p:blipFill>
        <p:spPr>
          <a:xfrm rot="4236183">
            <a:off x="7192382" y="2912189"/>
            <a:ext cx="15371928" cy="5905509"/>
          </a:xfrm>
          <a:prstGeom prst="rect">
            <a:avLst/>
          </a:prstGeom>
          <a:noFill/>
          <a:ln>
            <a:noFill/>
          </a:ln>
        </p:spPr>
      </p:pic>
      <p:pic>
        <p:nvPicPr>
          <p:cNvPr id="113" name="Google Shape;113;p15"/>
          <p:cNvPicPr preferRelativeResize="0"/>
          <p:nvPr/>
        </p:nvPicPr>
        <p:blipFill rotWithShape="1">
          <a:blip r:embed="rId4">
            <a:alphaModFix/>
          </a:blip>
          <a:srcRect b="0" l="5003" r="5003" t="0"/>
          <a:stretch/>
        </p:blipFill>
        <p:spPr>
          <a:xfrm>
            <a:off x="16473309" y="294126"/>
            <a:ext cx="1571982" cy="1469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7" name="Shape 117"/>
        <p:cNvGrpSpPr/>
        <p:nvPr/>
      </p:nvGrpSpPr>
      <p:grpSpPr>
        <a:xfrm>
          <a:off x="0" y="0"/>
          <a:ext cx="0" cy="0"/>
          <a:chOff x="0" y="0"/>
          <a:chExt cx="0" cy="0"/>
        </a:xfrm>
      </p:grpSpPr>
      <p:sp>
        <p:nvSpPr>
          <p:cNvPr id="118" name="Google Shape;118;p16"/>
          <p:cNvSpPr txBox="1"/>
          <p:nvPr/>
        </p:nvSpPr>
        <p:spPr>
          <a:xfrm>
            <a:off x="218575" y="1696969"/>
            <a:ext cx="8165283" cy="63931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4800" u="none" cap="none" strike="noStrike">
                <a:solidFill>
                  <a:srgbClr val="FFFFFF"/>
                </a:solidFill>
                <a:latin typeface="Barlow"/>
                <a:ea typeface="Barlow"/>
                <a:cs typeface="Barlow"/>
                <a:sym typeface="Barlow"/>
              </a:rPr>
              <a:t>UNIQUE SELLING POINTS</a:t>
            </a:r>
            <a:endParaRPr/>
          </a:p>
        </p:txBody>
      </p:sp>
      <p:sp>
        <p:nvSpPr>
          <p:cNvPr id="119" name="Google Shape;119;p16"/>
          <p:cNvSpPr txBox="1"/>
          <p:nvPr/>
        </p:nvSpPr>
        <p:spPr>
          <a:xfrm>
            <a:off x="218575" y="5580357"/>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FFFFFF"/>
                </a:solidFill>
                <a:latin typeface="Barlow Medium"/>
                <a:ea typeface="Barlow Medium"/>
                <a:cs typeface="Barlow Medium"/>
                <a:sym typeface="Barlow Medium"/>
              </a:rPr>
              <a:t>Women helpesk for any crsis is also available</a:t>
            </a:r>
            <a:r>
              <a:rPr b="0" i="0" lang="en-US" sz="2000" u="none" cap="none" strike="noStrike">
                <a:solidFill>
                  <a:srgbClr val="FFFFFF"/>
                </a:solidFill>
                <a:latin typeface="Barlow Medium"/>
                <a:ea typeface="Barlow Medium"/>
                <a:cs typeface="Barlow Medium"/>
                <a:sym typeface="Barlow Medium"/>
              </a:rPr>
              <a:t>.</a:t>
            </a:r>
            <a:endParaRPr/>
          </a:p>
        </p:txBody>
      </p:sp>
      <p:sp>
        <p:nvSpPr>
          <p:cNvPr id="120" name="Google Shape;120;p16"/>
          <p:cNvSpPr txBox="1"/>
          <p:nvPr/>
        </p:nvSpPr>
        <p:spPr>
          <a:xfrm>
            <a:off x="218575" y="4742237"/>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2</a:t>
            </a:r>
            <a:r>
              <a:rPr b="1" i="0" lang="en-US" sz="5600" u="none" cap="none" strike="noStrike">
                <a:solidFill>
                  <a:srgbClr val="3CDA7D"/>
                </a:solidFill>
                <a:latin typeface="Barlow"/>
                <a:ea typeface="Barlow"/>
                <a:cs typeface="Barlow"/>
                <a:sym typeface="Barlow"/>
              </a:rPr>
              <a:t>.</a:t>
            </a:r>
            <a:endParaRPr/>
          </a:p>
        </p:txBody>
      </p:sp>
      <p:pic>
        <p:nvPicPr>
          <p:cNvPr id="121" name="Google Shape;121;p16"/>
          <p:cNvPicPr preferRelativeResize="0"/>
          <p:nvPr/>
        </p:nvPicPr>
        <p:blipFill rotWithShape="1">
          <a:blip r:embed="rId3">
            <a:alphaModFix/>
          </a:blip>
          <a:srcRect b="0" l="5003" r="5003" t="0"/>
          <a:stretch/>
        </p:blipFill>
        <p:spPr>
          <a:xfrm>
            <a:off x="218575" y="203440"/>
            <a:ext cx="1386081" cy="1295408"/>
          </a:xfrm>
          <a:prstGeom prst="rect">
            <a:avLst/>
          </a:prstGeom>
          <a:noFill/>
          <a:ln>
            <a:noFill/>
          </a:ln>
        </p:spPr>
      </p:pic>
      <p:sp>
        <p:nvSpPr>
          <p:cNvPr id="122" name="Google Shape;122;p16"/>
          <p:cNvSpPr txBox="1"/>
          <p:nvPr/>
        </p:nvSpPr>
        <p:spPr>
          <a:xfrm>
            <a:off x="218575" y="7929646"/>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0" i="0" lang="en-US" sz="2000" u="none" cap="none" strike="noStrike">
                <a:solidFill>
                  <a:srgbClr val="FFFFFF"/>
                </a:solidFill>
                <a:latin typeface="Barlow Medium"/>
                <a:ea typeface="Barlow Medium"/>
                <a:cs typeface="Barlow Medium"/>
                <a:sym typeface="Barlow Medium"/>
              </a:rPr>
              <a:t>.</a:t>
            </a:r>
            <a:r>
              <a:rPr lang="en-US" sz="3000">
                <a:solidFill>
                  <a:srgbClr val="FFFFFF"/>
                </a:solidFill>
                <a:latin typeface="Barlow Medium"/>
                <a:ea typeface="Barlow Medium"/>
                <a:cs typeface="Barlow Medium"/>
                <a:sym typeface="Barlow Medium"/>
              </a:rPr>
              <a:t>More chances of getting amazing career opportunities as women will not face gender discrimination there</a:t>
            </a:r>
            <a:endParaRPr sz="3000"/>
          </a:p>
        </p:txBody>
      </p:sp>
      <p:sp>
        <p:nvSpPr>
          <p:cNvPr id="123" name="Google Shape;123;p16"/>
          <p:cNvSpPr txBox="1"/>
          <p:nvPr/>
        </p:nvSpPr>
        <p:spPr>
          <a:xfrm>
            <a:off x="218575" y="7091525"/>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600">
                <a:solidFill>
                  <a:srgbClr val="3CDA7D"/>
                </a:solidFill>
                <a:latin typeface="Barlow"/>
                <a:ea typeface="Barlow"/>
                <a:cs typeface="Barlow"/>
                <a:sym typeface="Barlow"/>
              </a:rPr>
              <a:t>3</a:t>
            </a:r>
            <a:r>
              <a:rPr b="1" i="0" lang="en-US" sz="5600" u="none" cap="none" strike="noStrike">
                <a:solidFill>
                  <a:srgbClr val="3CDA7D"/>
                </a:solidFill>
                <a:latin typeface="Barlow"/>
                <a:ea typeface="Barlow"/>
                <a:cs typeface="Barlow"/>
                <a:sym typeface="Barlow"/>
              </a:rPr>
              <a:t>.</a:t>
            </a:r>
            <a:endParaRPr/>
          </a:p>
        </p:txBody>
      </p:sp>
      <p:sp>
        <p:nvSpPr>
          <p:cNvPr id="124" name="Google Shape;124;p16"/>
          <p:cNvSpPr txBox="1"/>
          <p:nvPr/>
        </p:nvSpPr>
        <p:spPr>
          <a:xfrm>
            <a:off x="9843000" y="206654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5" name="Google Shape;125;p16"/>
          <p:cNvSpPr txBox="1"/>
          <p:nvPr/>
        </p:nvSpPr>
        <p:spPr>
          <a:xfrm>
            <a:off x="9843000" y="122842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26" name="Google Shape;126;p16"/>
          <p:cNvSpPr txBox="1"/>
          <p:nvPr/>
        </p:nvSpPr>
        <p:spPr>
          <a:xfrm>
            <a:off x="9843000" y="4150492"/>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7" name="Google Shape;127;p16"/>
          <p:cNvSpPr txBox="1"/>
          <p:nvPr/>
        </p:nvSpPr>
        <p:spPr>
          <a:xfrm>
            <a:off x="9843000" y="3312371"/>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28" name="Google Shape;128;p16"/>
          <p:cNvSpPr txBox="1"/>
          <p:nvPr/>
        </p:nvSpPr>
        <p:spPr>
          <a:xfrm>
            <a:off x="9843000" y="6265994"/>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29" name="Google Shape;129;p16"/>
          <p:cNvSpPr txBox="1"/>
          <p:nvPr/>
        </p:nvSpPr>
        <p:spPr>
          <a:xfrm>
            <a:off x="9843000" y="5427873"/>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30" name="Google Shape;130;p16"/>
          <p:cNvSpPr txBox="1"/>
          <p:nvPr/>
        </p:nvSpPr>
        <p:spPr>
          <a:xfrm>
            <a:off x="9843000" y="8349941"/>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131" name="Google Shape;131;p16"/>
          <p:cNvSpPr txBox="1"/>
          <p:nvPr/>
        </p:nvSpPr>
        <p:spPr>
          <a:xfrm>
            <a:off x="9843000" y="7511820"/>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a:p>
        </p:txBody>
      </p:sp>
      <p:sp>
        <p:nvSpPr>
          <p:cNvPr id="132" name="Google Shape;132;p16"/>
          <p:cNvSpPr txBox="1"/>
          <p:nvPr/>
        </p:nvSpPr>
        <p:spPr>
          <a:xfrm>
            <a:off x="218575" y="3464855"/>
            <a:ext cx="7416300" cy="761837"/>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3000">
                <a:solidFill>
                  <a:srgbClr val="FFFFFF"/>
                </a:solidFill>
                <a:latin typeface="Barlow Medium"/>
                <a:ea typeface="Barlow Medium"/>
                <a:cs typeface="Barlow Medium"/>
                <a:sym typeface="Barlow Medium"/>
              </a:rPr>
              <a:t>Women exclusive hiring web platform</a:t>
            </a:r>
            <a:endParaRPr sz="3000"/>
          </a:p>
        </p:txBody>
      </p:sp>
      <p:sp>
        <p:nvSpPr>
          <p:cNvPr id="133" name="Google Shape;133;p16"/>
          <p:cNvSpPr txBox="1"/>
          <p:nvPr/>
        </p:nvSpPr>
        <p:spPr>
          <a:xfrm>
            <a:off x="218575" y="2626734"/>
            <a:ext cx="1860816"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pic>
        <p:nvPicPr>
          <p:cNvPr id="134" name="Google Shape;134;p16"/>
          <p:cNvPicPr preferRelativeResize="0"/>
          <p:nvPr/>
        </p:nvPicPr>
        <p:blipFill rotWithShape="1">
          <a:blip r:embed="rId4">
            <a:alphaModFix/>
          </a:blip>
          <a:srcRect b="0" l="0" r="0" t="0"/>
          <a:stretch/>
        </p:blipFill>
        <p:spPr>
          <a:xfrm rot="-8447388">
            <a:off x="13731121" y="-613501"/>
            <a:ext cx="7056358" cy="2750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38" name="Shape 138"/>
        <p:cNvGrpSpPr/>
        <p:nvPr/>
      </p:nvGrpSpPr>
      <p:grpSpPr>
        <a:xfrm>
          <a:off x="0" y="0"/>
          <a:ext cx="0" cy="0"/>
          <a:chOff x="0" y="0"/>
          <a:chExt cx="0" cy="0"/>
        </a:xfrm>
      </p:grpSpPr>
      <p:pic>
        <p:nvPicPr>
          <p:cNvPr id="139" name="Google Shape;139;p17"/>
          <p:cNvPicPr preferRelativeResize="0"/>
          <p:nvPr/>
        </p:nvPicPr>
        <p:blipFill rotWithShape="1">
          <a:blip r:embed="rId3">
            <a:alphaModFix/>
          </a:blip>
          <a:srcRect b="0" l="0" r="0" t="0"/>
          <a:stretch/>
        </p:blipFill>
        <p:spPr>
          <a:xfrm rot="5400000">
            <a:off x="10128385" y="2173460"/>
            <a:ext cx="12045623" cy="10051993"/>
          </a:xfrm>
          <a:prstGeom prst="rect">
            <a:avLst/>
          </a:prstGeom>
          <a:noFill/>
          <a:ln>
            <a:noFill/>
          </a:ln>
        </p:spPr>
      </p:pic>
      <p:grpSp>
        <p:nvGrpSpPr>
          <p:cNvPr id="140" name="Google Shape;140;p17"/>
          <p:cNvGrpSpPr/>
          <p:nvPr/>
        </p:nvGrpSpPr>
        <p:grpSpPr>
          <a:xfrm>
            <a:off x="2417477" y="3785573"/>
            <a:ext cx="7640923" cy="1356484"/>
            <a:chOff x="0" y="-47625"/>
            <a:chExt cx="10187898" cy="1808645"/>
          </a:xfrm>
        </p:grpSpPr>
        <p:sp>
          <p:nvSpPr>
            <p:cNvPr id="141" name="Google Shape;141;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HTML</a:t>
              </a:r>
              <a:endParaRPr/>
            </a:p>
          </p:txBody>
        </p:sp>
        <p:sp>
          <p:nvSpPr>
            <p:cNvPr id="142" name="Google Shape;142;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grpSp>
      <p:grpSp>
        <p:nvGrpSpPr>
          <p:cNvPr id="143" name="Google Shape;143;p17"/>
          <p:cNvGrpSpPr/>
          <p:nvPr/>
        </p:nvGrpSpPr>
        <p:grpSpPr>
          <a:xfrm>
            <a:off x="2417477" y="5842973"/>
            <a:ext cx="7640923" cy="1356484"/>
            <a:chOff x="0" y="-47625"/>
            <a:chExt cx="10187898" cy="1808645"/>
          </a:xfrm>
        </p:grpSpPr>
        <p:sp>
          <p:nvSpPr>
            <p:cNvPr id="144" name="Google Shape;144;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600">
                  <a:solidFill>
                    <a:srgbClr val="141414"/>
                  </a:solidFill>
                  <a:latin typeface="Barlow Medium"/>
                  <a:ea typeface="Barlow Medium"/>
                  <a:cs typeface="Barlow Medium"/>
                  <a:sym typeface="Barlow Medium"/>
                </a:rPr>
                <a:t>Css</a:t>
              </a:r>
              <a:endParaRPr/>
            </a:p>
          </p:txBody>
        </p:sp>
        <p:sp>
          <p:nvSpPr>
            <p:cNvPr id="145" name="Google Shape;145;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b="0" i="0" lang="en-US" sz="2000" u="none" cap="none" strike="noStrike">
                  <a:solidFill>
                    <a:srgbClr val="141414"/>
                  </a:solidFill>
                  <a:latin typeface="Barlow Medium"/>
                  <a:ea typeface="Barlow Medium"/>
                  <a:cs typeface="Barlow Medium"/>
                  <a:sym typeface="Barlow Medium"/>
                </a:rPr>
                <a:t>.</a:t>
              </a:r>
              <a:endParaRPr/>
            </a:p>
          </p:txBody>
        </p:sp>
      </p:grpSp>
      <p:grpSp>
        <p:nvGrpSpPr>
          <p:cNvPr id="146" name="Google Shape;146;p17"/>
          <p:cNvGrpSpPr/>
          <p:nvPr/>
        </p:nvGrpSpPr>
        <p:grpSpPr>
          <a:xfrm>
            <a:off x="2417477" y="7900373"/>
            <a:ext cx="7640923" cy="1356484"/>
            <a:chOff x="0" y="-47625"/>
            <a:chExt cx="10187898" cy="1808645"/>
          </a:xfrm>
        </p:grpSpPr>
        <p:sp>
          <p:nvSpPr>
            <p:cNvPr id="147" name="Google Shape;147;p17"/>
            <p:cNvSpPr txBox="1"/>
            <p:nvPr/>
          </p:nvSpPr>
          <p:spPr>
            <a:xfrm>
              <a:off x="0" y="-47625"/>
              <a:ext cx="10187898" cy="57327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a:p>
          </p:txBody>
        </p:sp>
        <p:sp>
          <p:nvSpPr>
            <p:cNvPr id="148" name="Google Shape;148;p17"/>
            <p:cNvSpPr txBox="1"/>
            <p:nvPr/>
          </p:nvSpPr>
          <p:spPr>
            <a:xfrm>
              <a:off x="0" y="786029"/>
              <a:ext cx="10187898" cy="97499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grpSp>
      <p:sp>
        <p:nvSpPr>
          <p:cNvPr id="149" name="Google Shape;149;p17"/>
          <p:cNvSpPr txBox="1"/>
          <p:nvPr/>
        </p:nvSpPr>
        <p:spPr>
          <a:xfrm>
            <a:off x="1028700" y="3772592"/>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1.</a:t>
            </a:r>
            <a:endParaRPr/>
          </a:p>
        </p:txBody>
      </p:sp>
      <p:sp>
        <p:nvSpPr>
          <p:cNvPr id="150" name="Google Shape;150;p17"/>
          <p:cNvSpPr txBox="1"/>
          <p:nvPr/>
        </p:nvSpPr>
        <p:spPr>
          <a:xfrm>
            <a:off x="1028700" y="58501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2.</a:t>
            </a:r>
            <a:endParaRPr/>
          </a:p>
        </p:txBody>
      </p:sp>
      <p:sp>
        <p:nvSpPr>
          <p:cNvPr id="151" name="Google Shape;151;p17"/>
          <p:cNvSpPr txBox="1"/>
          <p:nvPr/>
        </p:nvSpPr>
        <p:spPr>
          <a:xfrm>
            <a:off x="1028700" y="7907517"/>
            <a:ext cx="649929" cy="7453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5600" u="none" cap="none" strike="noStrike">
                <a:solidFill>
                  <a:srgbClr val="3CDA7D"/>
                </a:solidFill>
                <a:latin typeface="Barlow"/>
                <a:ea typeface="Barlow"/>
                <a:cs typeface="Barlow"/>
                <a:sym typeface="Barlow"/>
              </a:rPr>
              <a:t>.</a:t>
            </a:r>
            <a:endParaRPr/>
          </a:p>
        </p:txBody>
      </p:sp>
      <p:sp>
        <p:nvSpPr>
          <p:cNvPr id="152" name="Google Shape;152;p17"/>
          <p:cNvSpPr txBox="1"/>
          <p:nvPr/>
        </p:nvSpPr>
        <p:spPr>
          <a:xfrm>
            <a:off x="1028700" y="1080743"/>
            <a:ext cx="9029700" cy="10856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US" sz="8000" u="none" cap="none" strike="noStrike">
                <a:solidFill>
                  <a:srgbClr val="141414"/>
                </a:solidFill>
                <a:latin typeface="Barlow"/>
                <a:ea typeface="Barlow"/>
                <a:cs typeface="Barlow"/>
                <a:sym typeface="Barlow"/>
              </a:rPr>
              <a:t>YOUR TECH STACK</a:t>
            </a:r>
            <a:endParaRPr/>
          </a:p>
        </p:txBody>
      </p:sp>
      <p:pic>
        <p:nvPicPr>
          <p:cNvPr id="153" name="Google Shape;153;p17"/>
          <p:cNvPicPr preferRelativeResize="0"/>
          <p:nvPr/>
        </p:nvPicPr>
        <p:blipFill rotWithShape="1">
          <a:blip r:embed="rId4">
            <a:alphaModFix/>
          </a:blip>
          <a:srcRect b="0" l="5003" r="5003" t="0"/>
          <a:stretch/>
        </p:blipFill>
        <p:spPr>
          <a:xfrm>
            <a:off x="15697200" y="41022"/>
            <a:ext cx="2430224" cy="22712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157" name="Shape 157"/>
        <p:cNvGrpSpPr/>
        <p:nvPr/>
      </p:nvGrpSpPr>
      <p:grpSpPr>
        <a:xfrm>
          <a:off x="0" y="0"/>
          <a:ext cx="0" cy="0"/>
          <a:chOff x="0" y="0"/>
          <a:chExt cx="0" cy="0"/>
        </a:xfrm>
      </p:grpSpPr>
      <p:grpSp>
        <p:nvGrpSpPr>
          <p:cNvPr id="158" name="Google Shape;158;p18"/>
          <p:cNvGrpSpPr/>
          <p:nvPr/>
        </p:nvGrpSpPr>
        <p:grpSpPr>
          <a:xfrm>
            <a:off x="1000308" y="4583200"/>
            <a:ext cx="8564296" cy="2316893"/>
            <a:chOff x="0" y="209550"/>
            <a:chExt cx="11419061" cy="3089191"/>
          </a:xfrm>
        </p:grpSpPr>
        <p:sp>
          <p:nvSpPr>
            <p:cNvPr id="159" name="Google Shape;159;p18"/>
            <p:cNvSpPr txBox="1"/>
            <p:nvPr/>
          </p:nvSpPr>
          <p:spPr>
            <a:xfrm>
              <a:off x="0" y="209550"/>
              <a:ext cx="11419061" cy="2228414"/>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2000" u="none" cap="none" strike="noStrike">
                  <a:solidFill>
                    <a:srgbClr val="141414"/>
                  </a:solidFill>
                  <a:latin typeface="Barlow"/>
                  <a:ea typeface="Barlow"/>
                  <a:cs typeface="Barlow"/>
                  <a:sym typeface="Barlow"/>
                </a:rPr>
                <a:t>THANK YOU</a:t>
              </a:r>
              <a:endParaRPr/>
            </a:p>
          </p:txBody>
        </p:sp>
        <p:sp>
          <p:nvSpPr>
            <p:cNvPr id="160" name="Google Shape;160;p18"/>
            <p:cNvSpPr txBox="1"/>
            <p:nvPr/>
          </p:nvSpPr>
          <p:spPr>
            <a:xfrm>
              <a:off x="0" y="2725468"/>
              <a:ext cx="9354958" cy="573273"/>
            </a:xfrm>
            <a:prstGeom prst="rect">
              <a:avLst/>
            </a:prstGeom>
            <a:noFill/>
            <a:ln>
              <a:noFill/>
            </a:ln>
          </p:spPr>
          <p:txBody>
            <a:bodyPr anchorCtr="0" anchor="t" bIns="0" lIns="0" spcFirstLastPara="1" rIns="0" wrap="square" tIns="0">
              <a:noAutofit/>
            </a:bodyPr>
            <a:lstStyle/>
            <a:p>
              <a:pPr indent="0" lvl="0" marL="0" marR="0" rtl="0" algn="l">
                <a:lnSpc>
                  <a:spcPct val="20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1" name="Google Shape;161;p18"/>
          <p:cNvPicPr preferRelativeResize="0"/>
          <p:nvPr/>
        </p:nvPicPr>
        <p:blipFill rotWithShape="1">
          <a:blip r:embed="rId3">
            <a:alphaModFix/>
          </a:blip>
          <a:srcRect b="0" l="0" r="0" t="0"/>
          <a:stretch/>
        </p:blipFill>
        <p:spPr>
          <a:xfrm rot="-8447388">
            <a:off x="6003271" y="-257263"/>
            <a:ext cx="14210931" cy="5539227"/>
          </a:xfrm>
          <a:prstGeom prst="rect">
            <a:avLst/>
          </a:prstGeom>
          <a:noFill/>
          <a:ln>
            <a:noFill/>
          </a:ln>
        </p:spPr>
      </p:pic>
      <p:pic>
        <p:nvPicPr>
          <p:cNvPr id="162" name="Google Shape;162;p18"/>
          <p:cNvPicPr preferRelativeResize="0"/>
          <p:nvPr/>
        </p:nvPicPr>
        <p:blipFill rotWithShape="1">
          <a:blip r:embed="rId4">
            <a:alphaModFix/>
          </a:blip>
          <a:srcRect b="0" l="5003" r="5003" t="0"/>
          <a:stretch/>
        </p:blipFill>
        <p:spPr>
          <a:xfrm>
            <a:off x="242708" y="416409"/>
            <a:ext cx="1890891" cy="1767196"/>
          </a:xfrm>
          <a:prstGeom prst="rect">
            <a:avLst/>
          </a:prstGeom>
          <a:noFill/>
          <a:ln>
            <a:noFill/>
          </a:ln>
        </p:spPr>
      </p:pic>
      <p:sp>
        <p:nvSpPr>
          <p:cNvPr id="163" name="Google Shape;163;p18"/>
          <p:cNvSpPr txBox="1"/>
          <p:nvPr/>
        </p:nvSpPr>
        <p:spPr>
          <a:xfrm>
            <a:off x="1198885" y="5867677"/>
            <a:ext cx="6721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Montserrat"/>
              <a:ea typeface="Montserrat"/>
              <a:cs typeface="Montserrat"/>
              <a:sym typeface="Montserrat"/>
            </a:endParaRPr>
          </a:p>
          <a:p>
            <a:pPr indent="0" lvl="0" marL="0" marR="0" rtl="0" algn="l">
              <a:spcBef>
                <a:spcPts val="0"/>
              </a:spcBef>
              <a:spcAft>
                <a:spcPts val="0"/>
              </a:spcAft>
              <a:buNone/>
            </a:pPr>
            <a:r>
              <a:rPr b="0" i="0" lang="en-US" sz="1800" u="none" cap="none" strike="noStrike">
                <a:solidFill>
                  <a:schemeClr val="dk1"/>
                </a:solidFill>
                <a:latin typeface="Montserrat"/>
                <a:ea typeface="Montserrat"/>
                <a:cs typeface="Montserrat"/>
                <a:sym typeface="Montserrat"/>
              </a:rPr>
              <a:t>Feel free to add more slides!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