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Wb5FjE3oihaJVkQ+Xtu4YGE55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8971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35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9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9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90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91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61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6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25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24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37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8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6307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34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36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8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469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762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43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60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20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59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09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60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27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8AC1E9"/>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18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51A3DE"/>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grpSp>
        <p:nvGrpSpPr>
          <p:cNvPr id="31" name="Google Shape;31;p30"/>
          <p:cNvGrpSpPr/>
          <p:nvPr/>
        </p:nvGrpSpPr>
        <p:grpSpPr>
          <a:xfrm>
            <a:off x="0" y="-8467"/>
            <a:ext cx="12192000" cy="6866467"/>
            <a:chOff x="0" y="-8467"/>
            <a:chExt cx="12192000" cy="6866467"/>
          </a:xfrm>
        </p:grpSpPr>
        <p:cxnSp>
          <p:nvCxnSpPr>
            <p:cNvPr id="32" name="Google Shape;32;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3" name="Google Shape;33;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4" name="Google Shape;34;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 name="Google Shape;35;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 name="Google Shape;36;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38" name="Google Shape;38;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39" name="Google Shape;39;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 name="Google Shape;40;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8AC1E9"/>
                </a:solidFill>
              </a:defRPr>
            </a:lvl1pPr>
            <a:lvl2pPr lvl="1" algn="ctr">
              <a:spcBef>
                <a:spcPts val="1000"/>
              </a:spcBef>
              <a:spcAft>
                <a:spcPts val="0"/>
              </a:spcAft>
              <a:buSzPts val="1280"/>
              <a:buNone/>
              <a:defRPr>
                <a:solidFill>
                  <a:srgbClr val="8BADD6"/>
                </a:solidFill>
              </a:defRPr>
            </a:lvl2pPr>
            <a:lvl3pPr lvl="2" algn="ctr">
              <a:spcBef>
                <a:spcPts val="1000"/>
              </a:spcBef>
              <a:spcAft>
                <a:spcPts val="0"/>
              </a:spcAft>
              <a:buSzPts val="1120"/>
              <a:buNone/>
              <a:defRPr>
                <a:solidFill>
                  <a:srgbClr val="8BADD6"/>
                </a:solidFill>
              </a:defRPr>
            </a:lvl3pPr>
            <a:lvl4pPr lvl="3" algn="ctr">
              <a:spcBef>
                <a:spcPts val="1000"/>
              </a:spcBef>
              <a:spcAft>
                <a:spcPts val="0"/>
              </a:spcAft>
              <a:buSzPts val="960"/>
              <a:buNone/>
              <a:defRPr>
                <a:solidFill>
                  <a:srgbClr val="8BADD6"/>
                </a:solidFill>
              </a:defRPr>
            </a:lvl4pPr>
            <a:lvl5pPr lvl="4" algn="ctr">
              <a:spcBef>
                <a:spcPts val="1000"/>
              </a:spcBef>
              <a:spcAft>
                <a:spcPts val="0"/>
              </a:spcAft>
              <a:buSzPts val="960"/>
              <a:buNone/>
              <a:defRPr>
                <a:solidFill>
                  <a:srgbClr val="8BADD6"/>
                </a:solidFill>
              </a:defRPr>
            </a:lvl5pPr>
            <a:lvl6pPr lvl="5" algn="ctr">
              <a:spcBef>
                <a:spcPts val="1000"/>
              </a:spcBef>
              <a:spcAft>
                <a:spcPts val="0"/>
              </a:spcAft>
              <a:buSzPts val="960"/>
              <a:buNone/>
              <a:defRPr>
                <a:solidFill>
                  <a:srgbClr val="8BADD6"/>
                </a:solidFill>
              </a:defRPr>
            </a:lvl6pPr>
            <a:lvl7pPr lvl="6" algn="ctr">
              <a:spcBef>
                <a:spcPts val="1000"/>
              </a:spcBef>
              <a:spcAft>
                <a:spcPts val="0"/>
              </a:spcAft>
              <a:buSzPts val="960"/>
              <a:buNone/>
              <a:defRPr>
                <a:solidFill>
                  <a:srgbClr val="8BADD6"/>
                </a:solidFill>
              </a:defRPr>
            </a:lvl7pPr>
            <a:lvl8pPr lvl="7" algn="ctr">
              <a:spcBef>
                <a:spcPts val="1000"/>
              </a:spcBef>
              <a:spcAft>
                <a:spcPts val="0"/>
              </a:spcAft>
              <a:buSzPts val="960"/>
              <a:buNone/>
              <a:defRPr>
                <a:solidFill>
                  <a:srgbClr val="8BADD6"/>
                </a:solidFill>
              </a:defRPr>
            </a:lvl8pPr>
            <a:lvl9pPr lvl="8" algn="ctr">
              <a:spcBef>
                <a:spcPts val="1000"/>
              </a:spcBef>
              <a:spcAft>
                <a:spcPts val="0"/>
              </a:spcAft>
              <a:buSzPts val="960"/>
              <a:buNone/>
              <a:defRPr>
                <a:solidFill>
                  <a:srgbClr val="8BADD6"/>
                </a:solidFill>
              </a:defRPr>
            </a:lvl9pPr>
          </a:lstStyle>
          <a:p>
            <a:endParaRPr/>
          </a:p>
        </p:txBody>
      </p:sp>
      <p:sp>
        <p:nvSpPr>
          <p:cNvPr id="44" name="Google Shape;4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56" name="Google Shape;56;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9pPr>
          </a:lstStyle>
          <a:p>
            <a:endParaRPr/>
          </a:p>
        </p:txBody>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51A3D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51A3D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51A3D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mriti123-Tiwari/NASA-APP-CHALLENGE-2020"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meet.google.com/linkredirect?authuser=2&amp;dest=https%3A%2F%2Fyoutu.be%2FOBTuXF6gRFY" TargetMode="External"/><Relationship Id="rId5" Type="http://schemas.openxmlformats.org/officeDocument/2006/relationships/hyperlink" Target="https://drive.google.com/drive/folders/1S5XDiWecDe6Vtl8xON146vEeGmPbg8bu?usp=sharing" TargetMode="External"/><Relationship Id="rId4" Type="http://schemas.openxmlformats.org/officeDocument/2006/relationships/hyperlink" Target="https://drive.google.com/drive/folders/1RN6Db-cdMttpFNF20GKzCvC_9xF81se5?usp=shar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p:nvPr/>
        </p:nvSpPr>
        <p:spPr>
          <a:xfrm>
            <a:off x="971550" y="414338"/>
            <a:ext cx="67865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rgbClr val="141718"/>
                </a:solidFill>
                <a:latin typeface="Trebuchet MS"/>
                <a:ea typeface="Trebuchet MS"/>
                <a:cs typeface="Trebuchet MS"/>
                <a:sym typeface="Trebuchet MS"/>
              </a:rPr>
              <a:t>NASA CHALLENGE</a:t>
            </a:r>
            <a:endParaRPr sz="6000" b="1">
              <a:solidFill>
                <a:srgbClr val="141718"/>
              </a:solidFill>
              <a:latin typeface="Trebuchet MS"/>
              <a:ea typeface="Trebuchet MS"/>
              <a:cs typeface="Trebuchet MS"/>
              <a:sym typeface="Trebuchet MS"/>
            </a:endParaRPr>
          </a:p>
        </p:txBody>
      </p:sp>
      <p:sp>
        <p:nvSpPr>
          <p:cNvPr id="148" name="Google Shape;148;p1"/>
          <p:cNvSpPr txBox="1"/>
          <p:nvPr/>
        </p:nvSpPr>
        <p:spPr>
          <a:xfrm>
            <a:off x="1128712" y="1430001"/>
            <a:ext cx="72580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rebuchet MS"/>
                <a:ea typeface="Trebuchet MS"/>
                <a:cs typeface="Trebuchet MS"/>
                <a:sym typeface="Trebuchet MS"/>
              </a:rPr>
              <a:t>Automated Detection of Hazard</a:t>
            </a:r>
            <a:endParaRPr sz="2800">
              <a:solidFill>
                <a:schemeClr val="dk1"/>
              </a:solidFill>
              <a:latin typeface="Trebuchet MS"/>
              <a:ea typeface="Trebuchet MS"/>
              <a:cs typeface="Trebuchet MS"/>
              <a:sym typeface="Trebuchet MS"/>
            </a:endParaRPr>
          </a:p>
        </p:txBody>
      </p:sp>
      <p:sp>
        <p:nvSpPr>
          <p:cNvPr id="149" name="Google Shape;149;p1"/>
          <p:cNvSpPr txBox="1"/>
          <p:nvPr/>
        </p:nvSpPr>
        <p:spPr>
          <a:xfrm>
            <a:off x="0" y="3086100"/>
            <a:ext cx="1026557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LANDSLIDE DETECTION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AND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ANALYSIS</a:t>
            </a:r>
            <a:endParaRPr sz="4800" dirty="0">
              <a:solidFill>
                <a:srgbClr val="7F0000"/>
              </a:solidFill>
              <a:latin typeface="Trebuchet MS"/>
              <a:ea typeface="Trebuchet MS"/>
              <a:cs typeface="Trebuchet MS"/>
              <a:sym typeface="Trebuchet MS"/>
            </a:endParaRPr>
          </a:p>
        </p:txBody>
      </p:sp>
      <p:sp>
        <p:nvSpPr>
          <p:cNvPr id="5" name="Google Shape;156;p2"/>
          <p:cNvSpPr txBox="1"/>
          <p:nvPr/>
        </p:nvSpPr>
        <p:spPr>
          <a:xfrm>
            <a:off x="2328862" y="5819417"/>
            <a:ext cx="647223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Trebuchet MS"/>
                <a:ea typeface="Trebuchet MS"/>
                <a:cs typeface="Trebuchet MS"/>
                <a:sym typeface="Trebuchet MS"/>
              </a:rPr>
              <a:t>Team : Brain Buds, NEPAL</a:t>
            </a:r>
            <a:endParaRPr sz="4000" b="1" dirty="0">
              <a:solidFill>
                <a:srgbClr val="00206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9" name="Google Shape;219;p1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20" name="Google Shape;220;p10"/>
          <p:cNvPicPr preferRelativeResize="0"/>
          <p:nvPr/>
        </p:nvPicPr>
        <p:blipFill rotWithShape="1">
          <a:blip r:embed="rId3">
            <a:alphaModFix/>
          </a:blip>
          <a:srcRect/>
          <a:stretch/>
        </p:blipFill>
        <p:spPr>
          <a:xfrm>
            <a:off x="165244" y="965061"/>
            <a:ext cx="8034309" cy="5119689"/>
          </a:xfrm>
          <a:prstGeom prst="rect">
            <a:avLst/>
          </a:prstGeom>
          <a:noFill/>
          <a:ln>
            <a:noFill/>
          </a:ln>
        </p:spPr>
      </p:pic>
      <p:sp>
        <p:nvSpPr>
          <p:cNvPr id="221" name="Google Shape;221;p10"/>
          <p:cNvSpPr txBox="1"/>
          <p:nvPr/>
        </p:nvSpPr>
        <p:spPr>
          <a:xfrm>
            <a:off x="532620" y="6211669"/>
            <a:ext cx="867577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Among top 20 India has maximum death toll and Haiti has minimum death toll.</a:t>
            </a:r>
            <a:endParaRPr/>
          </a:p>
          <a:p>
            <a:pPr marL="0" marR="0" lvl="0" indent="0" algn="l" rtl="0">
              <a:spcBef>
                <a:spcPts val="0"/>
              </a:spcBef>
              <a:spcAft>
                <a:spcPts val="0"/>
              </a:spcAft>
              <a:buNone/>
            </a:pPr>
            <a:endParaRPr sz="1800" b="1">
              <a:solidFill>
                <a:srgbClr val="141718"/>
              </a:solidFill>
              <a:latin typeface="Trebuchet MS"/>
              <a:ea typeface="Trebuchet MS"/>
              <a:cs typeface="Trebuchet MS"/>
              <a:sym typeface="Trebuchet MS"/>
            </a:endParaRPr>
          </a:p>
        </p:txBody>
      </p:sp>
      <p:sp>
        <p:nvSpPr>
          <p:cNvPr id="222" name="Google Shape;222;p10"/>
          <p:cNvSpPr txBox="1"/>
          <p:nvPr/>
        </p:nvSpPr>
        <p:spPr>
          <a:xfrm>
            <a:off x="165244" y="439936"/>
            <a:ext cx="47052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Death Count</a:t>
            </a:r>
            <a:endParaRPr sz="2400">
              <a:solidFill>
                <a:schemeClr val="dk1"/>
              </a:solidFill>
              <a:latin typeface="Trebuchet MS"/>
              <a:ea typeface="Trebuchet MS"/>
              <a:cs typeface="Trebuchet MS"/>
              <a:sym typeface="Trebuchet MS"/>
            </a:endParaRPr>
          </a:p>
        </p:txBody>
      </p:sp>
      <p:pic>
        <p:nvPicPr>
          <p:cNvPr id="223" name="Google Shape;223;p10"/>
          <p:cNvPicPr preferRelativeResize="0"/>
          <p:nvPr/>
        </p:nvPicPr>
        <p:blipFill rotWithShape="1">
          <a:blip r:embed="rId4">
            <a:alphaModFix/>
          </a:blip>
          <a:srcRect/>
          <a:stretch/>
        </p:blipFill>
        <p:spPr>
          <a:xfrm>
            <a:off x="7766218" y="1672947"/>
            <a:ext cx="3584240" cy="403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29" name="Google Shape;229;p1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30" name="Google Shape;230;p11"/>
          <p:cNvPicPr preferRelativeResize="0"/>
          <p:nvPr/>
        </p:nvPicPr>
        <p:blipFill rotWithShape="1">
          <a:blip r:embed="rId3">
            <a:alphaModFix/>
          </a:blip>
          <a:srcRect/>
          <a:stretch/>
        </p:blipFill>
        <p:spPr>
          <a:xfrm>
            <a:off x="165244" y="965061"/>
            <a:ext cx="9153526" cy="4892814"/>
          </a:xfrm>
          <a:prstGeom prst="rect">
            <a:avLst/>
          </a:prstGeom>
          <a:noFill/>
          <a:ln>
            <a:noFill/>
          </a:ln>
        </p:spPr>
      </p:pic>
      <p:sp>
        <p:nvSpPr>
          <p:cNvPr id="231" name="Google Shape;231;p11"/>
          <p:cNvSpPr txBox="1"/>
          <p:nvPr/>
        </p:nvSpPr>
        <p:spPr>
          <a:xfrm>
            <a:off x="165244" y="439936"/>
            <a:ext cx="47020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Injury Count</a:t>
            </a:r>
            <a:endParaRPr sz="2400">
              <a:solidFill>
                <a:schemeClr val="dk1"/>
              </a:solidFill>
              <a:latin typeface="Trebuchet MS"/>
              <a:ea typeface="Trebuchet MS"/>
              <a:cs typeface="Trebuchet MS"/>
              <a:sym typeface="Trebuchet MS"/>
            </a:endParaRPr>
          </a:p>
        </p:txBody>
      </p:sp>
      <p:sp>
        <p:nvSpPr>
          <p:cNvPr id="232" name="Google Shape;232;p11"/>
          <p:cNvSpPr txBox="1"/>
          <p:nvPr/>
        </p:nvSpPr>
        <p:spPr>
          <a:xfrm>
            <a:off x="657688" y="6015039"/>
            <a:ext cx="82429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Maximum number of injuries occurred in Guatemala and minimum </a:t>
            </a: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number of injuries occurred in Nicaragua and Saudi Arabia.</a:t>
            </a:r>
            <a:endParaRPr sz="2000" b="1">
              <a:solidFill>
                <a:srgbClr val="141718"/>
              </a:solidFill>
              <a:latin typeface="Trebuchet MS"/>
              <a:ea typeface="Trebuchet MS"/>
              <a:cs typeface="Trebuchet MS"/>
              <a:sym typeface="Trebuchet MS"/>
            </a:endParaRPr>
          </a:p>
        </p:txBody>
      </p:sp>
      <p:pic>
        <p:nvPicPr>
          <p:cNvPr id="233" name="Google Shape;233;p11"/>
          <p:cNvPicPr preferRelativeResize="0"/>
          <p:nvPr/>
        </p:nvPicPr>
        <p:blipFill rotWithShape="1">
          <a:blip r:embed="rId4">
            <a:alphaModFix/>
          </a:blip>
          <a:srcRect/>
          <a:stretch/>
        </p:blipFill>
        <p:spPr>
          <a:xfrm>
            <a:off x="8660939" y="1028522"/>
            <a:ext cx="3326273" cy="41578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39" name="Google Shape;239;p1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40" name="Google Shape;240;p12" descr="Chart&#10;&#10;Description automatically generated"/>
          <p:cNvPicPr preferRelativeResize="0"/>
          <p:nvPr/>
        </p:nvPicPr>
        <p:blipFill rotWithShape="1">
          <a:blip r:embed="rId3">
            <a:alphaModFix/>
          </a:blip>
          <a:srcRect/>
          <a:stretch/>
        </p:blipFill>
        <p:spPr>
          <a:xfrm>
            <a:off x="0" y="1112519"/>
            <a:ext cx="8402241" cy="4045267"/>
          </a:xfrm>
          <a:prstGeom prst="rect">
            <a:avLst/>
          </a:prstGeom>
          <a:noFill/>
          <a:ln>
            <a:noFill/>
          </a:ln>
        </p:spPr>
      </p:pic>
      <p:pic>
        <p:nvPicPr>
          <p:cNvPr id="241" name="Google Shape;241;p12"/>
          <p:cNvPicPr preferRelativeResize="0"/>
          <p:nvPr/>
        </p:nvPicPr>
        <p:blipFill rotWithShape="1">
          <a:blip r:embed="rId4">
            <a:alphaModFix/>
          </a:blip>
          <a:srcRect/>
          <a:stretch/>
        </p:blipFill>
        <p:spPr>
          <a:xfrm>
            <a:off x="3577829" y="1098230"/>
            <a:ext cx="8766572" cy="4181860"/>
          </a:xfrm>
          <a:prstGeom prst="rect">
            <a:avLst/>
          </a:prstGeom>
          <a:noFill/>
          <a:ln>
            <a:noFill/>
          </a:ln>
        </p:spPr>
      </p:pic>
      <p:sp>
        <p:nvSpPr>
          <p:cNvPr id="242" name="Google Shape;242;p12"/>
          <p:cNvSpPr txBox="1"/>
          <p:nvPr/>
        </p:nvSpPr>
        <p:spPr>
          <a:xfrm>
            <a:off x="317137" y="4972049"/>
            <a:ext cx="918341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The above fig denotes size of landslide in accordance with countries name.</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From the fig we can find out medium size landslides are occurred in the </a:t>
            </a:r>
            <a:endParaRPr sz="20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maximum cases followed by the small one. Very large landslides are occurred</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in less amount.</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p:txBody>
      </p:sp>
      <p:sp>
        <p:nvSpPr>
          <p:cNvPr id="243" name="Google Shape;243;p12"/>
          <p:cNvSpPr txBox="1"/>
          <p:nvPr/>
        </p:nvSpPr>
        <p:spPr>
          <a:xfrm>
            <a:off x="165244" y="439936"/>
            <a:ext cx="523543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Landslide Size VS  Country</a:t>
            </a:r>
            <a:endParaRPr sz="3200" dirty="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49" name="Google Shape;249;p1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0" name="Google Shape;250;p13"/>
          <p:cNvPicPr preferRelativeResize="0"/>
          <p:nvPr/>
        </p:nvPicPr>
        <p:blipFill rotWithShape="1">
          <a:blip r:embed="rId3">
            <a:alphaModFix/>
          </a:blip>
          <a:srcRect/>
          <a:stretch/>
        </p:blipFill>
        <p:spPr>
          <a:xfrm>
            <a:off x="495300" y="1028521"/>
            <a:ext cx="8062913" cy="4267200"/>
          </a:xfrm>
          <a:prstGeom prst="rect">
            <a:avLst/>
          </a:prstGeom>
          <a:noFill/>
          <a:ln>
            <a:noFill/>
          </a:ln>
        </p:spPr>
      </p:pic>
      <p:sp>
        <p:nvSpPr>
          <p:cNvPr id="251" name="Google Shape;251;p13"/>
          <p:cNvSpPr txBox="1"/>
          <p:nvPr/>
        </p:nvSpPr>
        <p:spPr>
          <a:xfrm>
            <a:off x="165244" y="439936"/>
            <a:ext cx="52211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Injury/Fatality VS  Country</a:t>
            </a:r>
            <a:endParaRPr sz="3200" dirty="0">
              <a:solidFill>
                <a:schemeClr val="dk1"/>
              </a:solidFill>
              <a:latin typeface="Trebuchet MS"/>
              <a:ea typeface="Trebuchet MS"/>
              <a:cs typeface="Trebuchet MS"/>
              <a:sym typeface="Trebuchet MS"/>
            </a:endParaRPr>
          </a:p>
        </p:txBody>
      </p:sp>
      <p:sp>
        <p:nvSpPr>
          <p:cNvPr id="252" name="Google Shape;252;p13"/>
          <p:cNvSpPr txBox="1"/>
          <p:nvPr/>
        </p:nvSpPr>
        <p:spPr>
          <a:xfrm>
            <a:off x="356720" y="5380672"/>
            <a:ext cx="966168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demonstrates fatality, injuries count according to year.</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As we can see in the given figure the </a:t>
            </a:r>
            <a:r>
              <a:rPr lang="en-US" sz="1800" b="1">
                <a:solidFill>
                  <a:srgbClr val="141718"/>
                </a:solidFill>
                <a:latin typeface="Trebuchet MS"/>
                <a:ea typeface="Trebuchet MS"/>
                <a:cs typeface="Trebuchet MS"/>
                <a:sym typeface="Trebuchet MS"/>
              </a:rPr>
              <a:t>blue dot shows fatality </a:t>
            </a:r>
            <a:r>
              <a:rPr lang="en-US" sz="1800">
                <a:solidFill>
                  <a:srgbClr val="141718"/>
                </a:solidFill>
                <a:latin typeface="Trebuchet MS"/>
                <a:ea typeface="Trebuchet MS"/>
                <a:cs typeface="Trebuchet MS"/>
                <a:sym typeface="Trebuchet MS"/>
              </a:rPr>
              <a:t>and </a:t>
            </a:r>
            <a:r>
              <a:rPr lang="en-US" sz="1800" b="1">
                <a:solidFill>
                  <a:srgbClr val="141718"/>
                </a:solidFill>
                <a:latin typeface="Trebuchet MS"/>
                <a:ea typeface="Trebuchet MS"/>
                <a:cs typeface="Trebuchet MS"/>
                <a:sym typeface="Trebuchet MS"/>
              </a:rPr>
              <a:t>red dot shows injuries</a:t>
            </a:r>
            <a:r>
              <a:rPr lang="en-US" sz="1800">
                <a:solidFill>
                  <a:srgbClr val="141718"/>
                </a:solidFill>
                <a:latin typeface="Trebuchet MS"/>
                <a:ea typeface="Trebuchet MS"/>
                <a:cs typeface="Trebuchet MS"/>
                <a:sym typeface="Trebuchet MS"/>
              </a:rPr>
              <a:t>.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this fig we can see that </a:t>
            </a:r>
            <a:r>
              <a:rPr lang="en-US" sz="1800" b="1">
                <a:solidFill>
                  <a:srgbClr val="141718"/>
                </a:solidFill>
                <a:latin typeface="Trebuchet MS"/>
                <a:ea typeface="Trebuchet MS"/>
                <a:cs typeface="Trebuchet MS"/>
                <a:sym typeface="Trebuchet MS"/>
              </a:rPr>
              <a:t>maximum fatality count</a:t>
            </a:r>
            <a:r>
              <a:rPr lang="en-US" sz="1800">
                <a:solidFill>
                  <a:srgbClr val="141718"/>
                </a:solidFill>
                <a:latin typeface="Trebuchet MS"/>
                <a:ea typeface="Trebuchet MS"/>
                <a:cs typeface="Trebuchet MS"/>
                <a:sym typeface="Trebuchet MS"/>
              </a:rPr>
              <a:t> was </a:t>
            </a:r>
            <a:r>
              <a:rPr lang="en-US" sz="1800" b="1">
                <a:solidFill>
                  <a:srgbClr val="141718"/>
                </a:solidFill>
                <a:latin typeface="Trebuchet MS"/>
                <a:ea typeface="Trebuchet MS"/>
                <a:cs typeface="Trebuchet MS"/>
                <a:sym typeface="Trebuchet MS"/>
              </a:rPr>
              <a:t>5000</a:t>
            </a:r>
            <a:r>
              <a:rPr lang="en-US" sz="1800">
                <a:solidFill>
                  <a:srgbClr val="141718"/>
                </a:solidFill>
                <a:latin typeface="Trebuchet MS"/>
                <a:ea typeface="Trebuchet MS"/>
                <a:cs typeface="Trebuchet MS"/>
                <a:sym typeface="Trebuchet MS"/>
              </a:rPr>
              <a:t> which was recorded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in the year </a:t>
            </a:r>
            <a:r>
              <a:rPr lang="en-US" sz="1800" b="1">
                <a:solidFill>
                  <a:srgbClr val="141718"/>
                </a:solidFill>
                <a:latin typeface="Trebuchet MS"/>
                <a:ea typeface="Trebuchet MS"/>
                <a:cs typeface="Trebuchet MS"/>
                <a:sym typeface="Trebuchet MS"/>
              </a:rPr>
              <a:t>2013 A.D</a:t>
            </a:r>
            <a:r>
              <a:rPr lang="en-US" sz="1800">
                <a:solidFill>
                  <a:srgbClr val="141718"/>
                </a:solidFill>
                <a:latin typeface="Trebuchet MS"/>
                <a:ea typeface="Trebuchet MS"/>
                <a:cs typeface="Trebuchet MS"/>
                <a:sym typeface="Trebuchet MS"/>
              </a:rPr>
              <a:t>. Similarly, </a:t>
            </a:r>
            <a:r>
              <a:rPr lang="en-US" sz="1800" b="1">
                <a:solidFill>
                  <a:srgbClr val="141718"/>
                </a:solidFill>
                <a:latin typeface="Trebuchet MS"/>
                <a:ea typeface="Trebuchet MS"/>
                <a:cs typeface="Trebuchet MS"/>
                <a:sym typeface="Trebuchet MS"/>
              </a:rPr>
              <a:t>maximum injury count </a:t>
            </a:r>
            <a:r>
              <a:rPr lang="en-US" sz="1800">
                <a:solidFill>
                  <a:srgbClr val="141718"/>
                </a:solidFill>
                <a:latin typeface="Trebuchet MS"/>
                <a:ea typeface="Trebuchet MS"/>
                <a:cs typeface="Trebuchet MS"/>
                <a:sym typeface="Trebuchet MS"/>
              </a:rPr>
              <a:t>was recorded in year </a:t>
            </a:r>
            <a:r>
              <a:rPr lang="en-US" sz="1800" b="1">
                <a:solidFill>
                  <a:srgbClr val="141718"/>
                </a:solidFill>
                <a:latin typeface="Trebuchet MS"/>
                <a:ea typeface="Trebuchet MS"/>
                <a:cs typeface="Trebuchet MS"/>
                <a:sym typeface="Trebuchet MS"/>
              </a:rPr>
              <a:t>2015 A.D.</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p:nvPr/>
        </p:nvSpPr>
        <p:spPr>
          <a:xfrm>
            <a:off x="6072187" y="257175"/>
            <a:ext cx="197167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58" name="Google Shape;258;p1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9" name="Google Shape;259;p14" descr="Chart, line chart&#10;&#10;Description automatically generated"/>
          <p:cNvPicPr preferRelativeResize="0"/>
          <p:nvPr/>
        </p:nvPicPr>
        <p:blipFill rotWithShape="1">
          <a:blip r:embed="rId3">
            <a:alphaModFix/>
          </a:blip>
          <a:srcRect/>
          <a:stretch/>
        </p:blipFill>
        <p:spPr>
          <a:xfrm>
            <a:off x="401320" y="1223068"/>
            <a:ext cx="9157018" cy="4099561"/>
          </a:xfrm>
          <a:prstGeom prst="rect">
            <a:avLst/>
          </a:prstGeom>
          <a:noFill/>
          <a:ln>
            <a:noFill/>
          </a:ln>
        </p:spPr>
      </p:pic>
      <p:sp>
        <p:nvSpPr>
          <p:cNvPr id="260" name="Google Shape;260;p14"/>
          <p:cNvSpPr txBox="1"/>
          <p:nvPr/>
        </p:nvSpPr>
        <p:spPr>
          <a:xfrm>
            <a:off x="2668811" y="5580637"/>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Fig : Fatality Count Vs Year</a:t>
            </a:r>
            <a:endParaRPr sz="2800" b="1">
              <a:solidFill>
                <a:srgbClr val="141718"/>
              </a:solidFill>
              <a:latin typeface="Trebuchet MS"/>
              <a:ea typeface="Trebuchet MS"/>
              <a:cs typeface="Trebuchet MS"/>
              <a:sym typeface="Trebuchet MS"/>
            </a:endParaRPr>
          </a:p>
        </p:txBody>
      </p:sp>
      <p:sp>
        <p:nvSpPr>
          <p:cNvPr id="261" name="Google Shape;261;p14"/>
          <p:cNvSpPr txBox="1"/>
          <p:nvPr/>
        </p:nvSpPr>
        <p:spPr>
          <a:xfrm>
            <a:off x="401320" y="349508"/>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 </a:t>
            </a:r>
            <a:r>
              <a:rPr lang="en-US" sz="2800" b="1">
                <a:solidFill>
                  <a:schemeClr val="dk1"/>
                </a:solidFill>
                <a:latin typeface="Trebuchet MS"/>
                <a:ea typeface="Trebuchet MS"/>
                <a:cs typeface="Trebuchet MS"/>
                <a:sym typeface="Trebuchet MS"/>
              </a:rPr>
              <a:t>Fatality Count Vs Year</a:t>
            </a:r>
            <a:endParaRPr sz="2800" b="1">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67" name="Google Shape;267;p15"/>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68" name="Google Shape;268;p15" descr="Chart, line chart&#10;&#10;Description automatically generated"/>
          <p:cNvPicPr preferRelativeResize="0"/>
          <p:nvPr/>
        </p:nvPicPr>
        <p:blipFill rotWithShape="1">
          <a:blip r:embed="rId3">
            <a:alphaModFix/>
          </a:blip>
          <a:srcRect/>
          <a:stretch/>
        </p:blipFill>
        <p:spPr>
          <a:xfrm>
            <a:off x="685800" y="1672947"/>
            <a:ext cx="9258299" cy="3799222"/>
          </a:xfrm>
          <a:prstGeom prst="rect">
            <a:avLst/>
          </a:prstGeom>
          <a:noFill/>
          <a:ln>
            <a:noFill/>
          </a:ln>
        </p:spPr>
      </p:pic>
      <p:sp>
        <p:nvSpPr>
          <p:cNvPr id="269" name="Google Shape;269;p15"/>
          <p:cNvSpPr/>
          <p:nvPr/>
        </p:nvSpPr>
        <p:spPr>
          <a:xfrm>
            <a:off x="608786" y="5595282"/>
            <a:ext cx="571663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Fatality Count Vs Month</a:t>
            </a:r>
            <a:endParaRPr sz="3200" b="1">
              <a:solidFill>
                <a:srgbClr val="141718"/>
              </a:solidFill>
              <a:latin typeface="Trebuchet MS"/>
              <a:ea typeface="Trebuchet MS"/>
              <a:cs typeface="Trebuchet MS"/>
              <a:sym typeface="Trebuchet MS"/>
            </a:endParaRPr>
          </a:p>
        </p:txBody>
      </p:sp>
      <p:sp>
        <p:nvSpPr>
          <p:cNvPr id="270" name="Google Shape;270;p15"/>
          <p:cNvSpPr/>
          <p:nvPr/>
        </p:nvSpPr>
        <p:spPr>
          <a:xfrm>
            <a:off x="420788" y="257174"/>
            <a:ext cx="487505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Fatality Count Vs Month</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76" name="Google Shape;276;p16"/>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77" name="Google Shape;277;p16" descr="Chart, line chart&#10;&#10;Description automatically generated"/>
          <p:cNvPicPr preferRelativeResize="0"/>
          <p:nvPr/>
        </p:nvPicPr>
        <p:blipFill rotWithShape="1">
          <a:blip r:embed="rId3">
            <a:alphaModFix/>
          </a:blip>
          <a:srcRect/>
          <a:stretch/>
        </p:blipFill>
        <p:spPr>
          <a:xfrm>
            <a:off x="829944" y="1672947"/>
            <a:ext cx="9342755" cy="3727728"/>
          </a:xfrm>
          <a:prstGeom prst="rect">
            <a:avLst/>
          </a:prstGeom>
          <a:noFill/>
          <a:ln>
            <a:noFill/>
          </a:ln>
        </p:spPr>
      </p:pic>
      <p:sp>
        <p:nvSpPr>
          <p:cNvPr id="278" name="Google Shape;278;p16"/>
          <p:cNvSpPr/>
          <p:nvPr/>
        </p:nvSpPr>
        <p:spPr>
          <a:xfrm>
            <a:off x="603177" y="5595282"/>
            <a:ext cx="572785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Injuries Count Vs Month</a:t>
            </a:r>
            <a:endParaRPr sz="3200" b="1">
              <a:solidFill>
                <a:srgbClr val="141718"/>
              </a:solidFill>
              <a:latin typeface="Trebuchet MS"/>
              <a:ea typeface="Trebuchet MS"/>
              <a:cs typeface="Trebuchet MS"/>
              <a:sym typeface="Trebuchet MS"/>
            </a:endParaRPr>
          </a:p>
        </p:txBody>
      </p:sp>
      <p:sp>
        <p:nvSpPr>
          <p:cNvPr id="279" name="Google Shape;279;p16"/>
          <p:cNvSpPr/>
          <p:nvPr/>
        </p:nvSpPr>
        <p:spPr>
          <a:xfrm>
            <a:off x="258638" y="275866"/>
            <a:ext cx="488627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Injuries Count Vs Month</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7523222" y="117605"/>
            <a:ext cx="203511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85" name="Google Shape;285;p17"/>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86" name="Google Shape;286;p17" descr="Chart&#10;&#10;Description automatically generated"/>
          <p:cNvPicPr preferRelativeResize="0"/>
          <p:nvPr/>
        </p:nvPicPr>
        <p:blipFill rotWithShape="1">
          <a:blip r:embed="rId3">
            <a:alphaModFix/>
          </a:blip>
          <a:srcRect/>
          <a:stretch/>
        </p:blipFill>
        <p:spPr>
          <a:xfrm>
            <a:off x="100837" y="1159593"/>
            <a:ext cx="8701088" cy="4764227"/>
          </a:xfrm>
          <a:prstGeom prst="rect">
            <a:avLst/>
          </a:prstGeom>
          <a:noFill/>
          <a:ln>
            <a:noFill/>
          </a:ln>
        </p:spPr>
      </p:pic>
      <p:sp>
        <p:nvSpPr>
          <p:cNvPr id="287" name="Google Shape;287;p17"/>
          <p:cNvSpPr txBox="1"/>
          <p:nvPr/>
        </p:nvSpPr>
        <p:spPr>
          <a:xfrm>
            <a:off x="685801" y="6100762"/>
            <a:ext cx="84304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41718"/>
                </a:solidFill>
                <a:latin typeface="Trebuchet MS"/>
                <a:ea typeface="Trebuchet MS"/>
                <a:cs typeface="Trebuchet MS"/>
                <a:sym typeface="Trebuchet MS"/>
              </a:rPr>
              <a:t>Fig: Fatality Count VS admin_division_Population</a:t>
            </a:r>
            <a:endParaRPr sz="2800" b="1">
              <a:solidFill>
                <a:srgbClr val="141718"/>
              </a:solidFill>
              <a:latin typeface="Trebuchet MS"/>
              <a:ea typeface="Trebuchet MS"/>
              <a:cs typeface="Trebuchet MS"/>
              <a:sym typeface="Trebuchet MS"/>
            </a:endParaRPr>
          </a:p>
        </p:txBody>
      </p:sp>
      <p:sp>
        <p:nvSpPr>
          <p:cNvPr id="288" name="Google Shape;288;p17"/>
          <p:cNvSpPr txBox="1"/>
          <p:nvPr/>
        </p:nvSpPr>
        <p:spPr>
          <a:xfrm>
            <a:off x="-50859" y="459432"/>
            <a:ext cx="76946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rebuchet MS"/>
                <a:ea typeface="Trebuchet MS"/>
                <a:cs typeface="Trebuchet MS"/>
                <a:sym typeface="Trebuchet MS"/>
              </a:rPr>
              <a:t>Fatality Count VS admin_division_Population</a:t>
            </a:r>
            <a:endParaRPr sz="2800" b="1">
              <a:solidFill>
                <a:srgbClr val="0070C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8"/>
          <p:cNvSpPr txBox="1"/>
          <p:nvPr/>
        </p:nvSpPr>
        <p:spPr>
          <a:xfrm>
            <a:off x="7704144" y="257175"/>
            <a:ext cx="2014881"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94" name="Google Shape;294;p18"/>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95" name="Google Shape;295;p18"/>
          <p:cNvPicPr preferRelativeResize="0"/>
          <p:nvPr/>
        </p:nvPicPr>
        <p:blipFill rotWithShape="1">
          <a:blip r:embed="rId3">
            <a:alphaModFix/>
          </a:blip>
          <a:srcRect/>
          <a:stretch/>
        </p:blipFill>
        <p:spPr>
          <a:xfrm>
            <a:off x="-314325" y="965061"/>
            <a:ext cx="12208918" cy="5981700"/>
          </a:xfrm>
          <a:prstGeom prst="rect">
            <a:avLst/>
          </a:prstGeom>
          <a:noFill/>
          <a:ln>
            <a:noFill/>
          </a:ln>
        </p:spPr>
      </p:pic>
      <p:sp>
        <p:nvSpPr>
          <p:cNvPr id="296" name="Google Shape;296;p18"/>
          <p:cNvSpPr txBox="1"/>
          <p:nvPr/>
        </p:nvSpPr>
        <p:spPr>
          <a:xfrm>
            <a:off x="334794" y="380286"/>
            <a:ext cx="56941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rebuchet MS"/>
                <a:ea typeface="Trebuchet MS"/>
                <a:cs typeface="Trebuchet MS"/>
                <a:sym typeface="Trebuchet MS"/>
              </a:rPr>
              <a:t>Landslide Vs Country on Map</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p:nvPr/>
        </p:nvSpPr>
        <p:spPr>
          <a:xfrm>
            <a:off x="7486650" y="257175"/>
            <a:ext cx="1943100"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02" name="Google Shape;302;p1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03" name="Google Shape;303;p19"/>
          <p:cNvSpPr txBox="1"/>
          <p:nvPr/>
        </p:nvSpPr>
        <p:spPr>
          <a:xfrm>
            <a:off x="0" y="965061"/>
            <a:ext cx="10029825" cy="63094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per the Country Graph, We can clearly see that </a:t>
            </a:r>
            <a:r>
              <a:rPr lang="en-US" sz="2400" b="1" dirty="0">
                <a:solidFill>
                  <a:srgbClr val="141718"/>
                </a:solidFill>
                <a:latin typeface="Calibri"/>
                <a:ea typeface="Calibri"/>
                <a:cs typeface="Calibri"/>
                <a:sym typeface="Calibri"/>
              </a:rPr>
              <a:t>mountainous countries </a:t>
            </a:r>
            <a:r>
              <a:rPr lang="en-US" sz="2400" dirty="0">
                <a:solidFill>
                  <a:srgbClr val="141718"/>
                </a:solidFill>
                <a:latin typeface="Calibri"/>
                <a:ea typeface="Calibri"/>
                <a:cs typeface="Calibri"/>
                <a:sym typeface="Calibri"/>
              </a:rPr>
              <a:t>like </a:t>
            </a:r>
            <a:r>
              <a:rPr lang="en-US" sz="2400" b="1" dirty="0">
                <a:solidFill>
                  <a:srgbClr val="141718"/>
                </a:solidFill>
                <a:latin typeface="Calibri"/>
                <a:ea typeface="Calibri"/>
                <a:cs typeface="Calibri"/>
                <a:sym typeface="Calibri"/>
              </a:rPr>
              <a:t>Nepal, China</a:t>
            </a:r>
            <a:r>
              <a:rPr lang="en-US" sz="2400" dirty="0">
                <a:solidFill>
                  <a:srgbClr val="141718"/>
                </a:solidFill>
                <a:latin typeface="Calibri"/>
                <a:ea typeface="Calibri"/>
                <a:cs typeface="Calibri"/>
                <a:sym typeface="Calibri"/>
              </a:rPr>
              <a:t> have high landslide risk .</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On the other hand, the </a:t>
            </a:r>
            <a:r>
              <a:rPr lang="en-US" sz="2400" b="1" dirty="0">
                <a:solidFill>
                  <a:srgbClr val="141718"/>
                </a:solidFill>
                <a:latin typeface="Calibri"/>
                <a:ea typeface="Calibri"/>
                <a:cs typeface="Calibri"/>
                <a:sym typeface="Calibri"/>
              </a:rPr>
              <a:t>land that is closer to the ocean </a:t>
            </a:r>
            <a:r>
              <a:rPr lang="en-US" sz="2400" dirty="0" err="1">
                <a:solidFill>
                  <a:srgbClr val="141718"/>
                </a:solidFill>
                <a:latin typeface="Calibri"/>
                <a:ea typeface="Calibri"/>
                <a:cs typeface="Calibri"/>
                <a:sym typeface="Calibri"/>
              </a:rPr>
              <a:t>i.e</a:t>
            </a:r>
            <a:r>
              <a:rPr lang="en-US" sz="2400" dirty="0">
                <a:solidFill>
                  <a:srgbClr val="141718"/>
                </a:solidFill>
                <a:latin typeface="Calibri"/>
                <a:ea typeface="Calibri"/>
                <a:cs typeface="Calibri"/>
                <a:sym typeface="Calibri"/>
              </a:rPr>
              <a:t> </a:t>
            </a:r>
            <a:r>
              <a:rPr lang="en-US" sz="2400" b="1" dirty="0">
                <a:solidFill>
                  <a:srgbClr val="141718"/>
                </a:solidFill>
                <a:latin typeface="Calibri"/>
                <a:ea typeface="Calibri"/>
                <a:cs typeface="Calibri"/>
                <a:sym typeface="Calibri"/>
              </a:rPr>
              <a:t>South America, US, Canada and Australia</a:t>
            </a:r>
            <a:r>
              <a:rPr lang="en-US" sz="2400" dirty="0">
                <a:solidFill>
                  <a:srgbClr val="141718"/>
                </a:solidFill>
                <a:latin typeface="Calibri"/>
                <a:ea typeface="Calibri"/>
                <a:cs typeface="Calibri"/>
                <a:sym typeface="Calibri"/>
              </a:rPr>
              <a:t> are also landslide prone due to tropical cyclones.</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Through this study, researchers can be well prepared especially focusing on these places of the world.</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Another insight for the </a:t>
            </a:r>
            <a:r>
              <a:rPr lang="en-US" sz="2400" b="1" dirty="0">
                <a:solidFill>
                  <a:srgbClr val="141718"/>
                </a:solidFill>
                <a:latin typeface="Calibri"/>
                <a:ea typeface="Calibri"/>
                <a:cs typeface="Calibri"/>
                <a:sym typeface="Calibri"/>
              </a:rPr>
              <a:t>Weather experts </a:t>
            </a:r>
            <a:r>
              <a:rPr lang="en-US" sz="2400" dirty="0">
                <a:solidFill>
                  <a:srgbClr val="141718"/>
                </a:solidFill>
                <a:latin typeface="Calibri"/>
                <a:ea typeface="Calibri"/>
                <a:cs typeface="Calibri"/>
                <a:sym typeface="Calibri"/>
              </a:rPr>
              <a:t>and </a:t>
            </a:r>
            <a:r>
              <a:rPr lang="en-US" sz="2400" b="1" dirty="0">
                <a:solidFill>
                  <a:srgbClr val="141718"/>
                </a:solidFill>
                <a:latin typeface="Calibri"/>
                <a:ea typeface="Calibri"/>
                <a:cs typeface="Calibri"/>
                <a:sym typeface="Calibri"/>
              </a:rPr>
              <a:t>atmosphere experts  </a:t>
            </a:r>
            <a:r>
              <a:rPr lang="en-US" sz="2400" dirty="0">
                <a:solidFill>
                  <a:srgbClr val="141718"/>
                </a:solidFill>
                <a:latin typeface="Calibri"/>
                <a:ea typeface="Calibri"/>
                <a:cs typeface="Calibri"/>
                <a:sym typeface="Calibri"/>
              </a:rPr>
              <a:t>might be that they can study deeply about the </a:t>
            </a:r>
            <a:r>
              <a:rPr lang="en-US" sz="2400" b="1" dirty="0">
                <a:solidFill>
                  <a:srgbClr val="141718"/>
                </a:solidFill>
                <a:latin typeface="Calibri"/>
                <a:ea typeface="Calibri"/>
                <a:cs typeface="Calibri"/>
                <a:sym typeface="Calibri"/>
              </a:rPr>
              <a:t>causes of landslide </a:t>
            </a:r>
            <a:r>
              <a:rPr lang="en-US" sz="2400" dirty="0">
                <a:solidFill>
                  <a:srgbClr val="141718"/>
                </a:solidFill>
                <a:latin typeface="Calibri"/>
                <a:ea typeface="Calibri"/>
                <a:cs typeface="Calibri"/>
                <a:sym typeface="Calibri"/>
              </a:rPr>
              <a:t>; which could be </a:t>
            </a:r>
            <a:r>
              <a:rPr lang="en-US" sz="2400" b="1" dirty="0">
                <a:solidFill>
                  <a:srgbClr val="141718"/>
                </a:solidFill>
                <a:latin typeface="Calibri"/>
                <a:ea typeface="Calibri"/>
                <a:cs typeface="Calibri"/>
                <a:sym typeface="Calibri"/>
              </a:rPr>
              <a:t> storm, heavy rainfall, snow melting, tropical cyclone, </a:t>
            </a:r>
            <a:r>
              <a:rPr lang="en-US" sz="2400" b="1" dirty="0" err="1">
                <a:solidFill>
                  <a:srgbClr val="141718"/>
                </a:solidFill>
                <a:latin typeface="Calibri"/>
                <a:ea typeface="Calibri"/>
                <a:cs typeface="Calibri"/>
                <a:sym typeface="Calibri"/>
              </a:rPr>
              <a:t>etc</a:t>
            </a:r>
            <a:r>
              <a:rPr lang="en-US" sz="2400" b="1" dirty="0">
                <a:solidFill>
                  <a:srgbClr val="141718"/>
                </a:solidFill>
                <a:latin typeface="Calibri"/>
                <a:ea typeface="Calibri"/>
                <a:cs typeface="Calibri"/>
                <a:sym typeface="Calibri"/>
              </a:rPr>
              <a:t> </a:t>
            </a:r>
            <a:r>
              <a:rPr lang="en-US" sz="2400" dirty="0">
                <a:solidFill>
                  <a:srgbClr val="141718"/>
                </a:solidFill>
                <a:latin typeface="Calibri"/>
                <a:ea typeface="Calibri"/>
                <a:cs typeface="Calibri"/>
                <a:sym typeface="Calibri"/>
              </a:rPr>
              <a:t>and can </a:t>
            </a:r>
            <a:r>
              <a:rPr lang="en-US" sz="2400" b="1" dirty="0">
                <a:solidFill>
                  <a:srgbClr val="141718"/>
                </a:solidFill>
                <a:latin typeface="Calibri"/>
                <a:ea typeface="Calibri"/>
                <a:cs typeface="Calibri"/>
                <a:sym typeface="Calibri"/>
              </a:rPr>
              <a:t>pass the alert message</a:t>
            </a:r>
            <a:r>
              <a:rPr lang="en-US" sz="2400" dirty="0">
                <a:solidFill>
                  <a:srgbClr val="141718"/>
                </a:solidFill>
                <a:latin typeface="Calibri"/>
                <a:ea typeface="Calibri"/>
                <a:cs typeface="Calibri"/>
                <a:sym typeface="Calibri"/>
              </a:rPr>
              <a:t> if any of these disaster is likely to occur in the near future.</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we can see clearly, the geographical position also plays a crucial role along with the country development status. There is less danger in  </a:t>
            </a:r>
            <a:r>
              <a:rPr lang="en-US" sz="2400" dirty="0" err="1">
                <a:solidFill>
                  <a:srgbClr val="141718"/>
                </a:solidFill>
                <a:latin typeface="Calibri"/>
                <a:ea typeface="Calibri"/>
                <a:cs typeface="Calibri"/>
                <a:sym typeface="Calibri"/>
              </a:rPr>
              <a:t>african</a:t>
            </a:r>
            <a:r>
              <a:rPr lang="en-US" sz="2400" dirty="0">
                <a:solidFill>
                  <a:srgbClr val="141718"/>
                </a:solidFill>
                <a:latin typeface="Calibri"/>
                <a:ea typeface="Calibri"/>
                <a:cs typeface="Calibri"/>
                <a:sym typeface="Calibri"/>
              </a:rPr>
              <a:t> countries as compared to South Asian Countries, Europe and  the US.</a:t>
            </a:r>
            <a:endParaRPr dirty="0"/>
          </a:p>
          <a:p>
            <a:pPr marL="285750" marR="0" lvl="0" indent="-158750" algn="l" rtl="0">
              <a:spcBef>
                <a:spcPts val="0"/>
              </a:spcBef>
              <a:spcAft>
                <a:spcPts val="0"/>
              </a:spcAft>
              <a:buClr>
                <a:schemeClr val="dk1"/>
              </a:buClr>
              <a:buSzPts val="2000"/>
              <a:buFont typeface="Arial"/>
              <a:buNone/>
            </a:pPr>
            <a:endParaRPr sz="2000" dirty="0">
              <a:solidFill>
                <a:srgbClr val="141718"/>
              </a:solidFill>
              <a:latin typeface="Calibri"/>
              <a:ea typeface="Calibri"/>
              <a:cs typeface="Calibri"/>
              <a:sym typeface="Calibri"/>
            </a:endParaRPr>
          </a:p>
        </p:txBody>
      </p:sp>
      <p:sp>
        <p:nvSpPr>
          <p:cNvPr id="304" name="Google Shape;304;p19"/>
          <p:cNvSpPr txBox="1"/>
          <p:nvPr/>
        </p:nvSpPr>
        <p:spPr>
          <a:xfrm>
            <a:off x="685801" y="257174"/>
            <a:ext cx="62007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ANALYSIS STUDY AND INSIGHTS</a:t>
            </a:r>
            <a:endParaRPr sz="3200" dirty="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5A46C0A-48B3-44E7-B7A8-25B0F309E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1117119"/>
            <a:ext cx="12311270" cy="8175144"/>
          </a:xfrm>
          <a:prstGeom prst="rect">
            <a:avLst/>
          </a:prstGeom>
        </p:spPr>
      </p:pic>
      <p:grpSp>
        <p:nvGrpSpPr>
          <p:cNvPr id="14" name="Group 13">
            <a:extLst>
              <a:ext uri="{FF2B5EF4-FFF2-40B4-BE49-F238E27FC236}">
                <a16:creationId xmlns:a16="http://schemas.microsoft.com/office/drawing/2014/main" id="{47767B9C-CEE0-433A-A24E-BF7CC83DE51D}"/>
              </a:ext>
            </a:extLst>
          </p:cNvPr>
          <p:cNvGrpSpPr/>
          <p:nvPr/>
        </p:nvGrpSpPr>
        <p:grpSpPr>
          <a:xfrm>
            <a:off x="1970607" y="1026901"/>
            <a:ext cx="9373667" cy="6031124"/>
            <a:chOff x="2227783" y="519730"/>
            <a:chExt cx="8830382" cy="5778541"/>
          </a:xfrm>
        </p:grpSpPr>
        <p:pic>
          <p:nvPicPr>
            <p:cNvPr id="5" name="Picture 4">
              <a:extLst>
                <a:ext uri="{FF2B5EF4-FFF2-40B4-BE49-F238E27FC236}">
                  <a16:creationId xmlns:a16="http://schemas.microsoft.com/office/drawing/2014/main" id="{DC58B38B-8645-42E8-B64A-F81F552D3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059" y="519730"/>
              <a:ext cx="2503601" cy="2581279"/>
            </a:xfrm>
            <a:prstGeom prst="ellipse">
              <a:avLst/>
            </a:prstGeom>
            <a:ln>
              <a:noFill/>
            </a:ln>
            <a:effectLst>
              <a:softEdge rad="112500"/>
            </a:effectLst>
          </p:spPr>
        </p:pic>
        <p:pic>
          <p:nvPicPr>
            <p:cNvPr id="7" name="Picture 6">
              <a:extLst>
                <a:ext uri="{FF2B5EF4-FFF2-40B4-BE49-F238E27FC236}">
                  <a16:creationId xmlns:a16="http://schemas.microsoft.com/office/drawing/2014/main" id="{4CF48BEA-D0A6-4FD1-83B4-67021FAA5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925" y="588732"/>
              <a:ext cx="2696544" cy="2581278"/>
            </a:xfrm>
            <a:prstGeom prst="ellipse">
              <a:avLst/>
            </a:prstGeom>
            <a:ln>
              <a:noFill/>
            </a:ln>
            <a:effectLst>
              <a:softEdge rad="112500"/>
            </a:effectLst>
          </p:spPr>
        </p:pic>
        <p:sp>
          <p:nvSpPr>
            <p:cNvPr id="9" name="TextBox 8">
              <a:extLst>
                <a:ext uri="{FF2B5EF4-FFF2-40B4-BE49-F238E27FC236}">
                  <a16:creationId xmlns:a16="http://schemas.microsoft.com/office/drawing/2014/main" id="{1141871D-323D-4AA3-8834-92DA729274E5}"/>
                </a:ext>
              </a:extLst>
            </p:cNvPr>
            <p:cNvSpPr txBox="1"/>
            <p:nvPr/>
          </p:nvSpPr>
          <p:spPr>
            <a:xfrm>
              <a:off x="2227783" y="3074505"/>
              <a:ext cx="2728885" cy="523220"/>
            </a:xfrm>
            <a:prstGeom prst="rect">
              <a:avLst/>
            </a:prstGeom>
            <a:noFill/>
          </p:spPr>
          <p:txBody>
            <a:bodyPr wrap="square" rtlCol="0">
              <a:spAutoFit/>
            </a:bodyPr>
            <a:lstStyle/>
            <a:p>
              <a:r>
                <a:rPr lang="en-US" sz="2800" b="1" dirty="0" err="1">
                  <a:solidFill>
                    <a:schemeClr val="bg1"/>
                  </a:solidFill>
                  <a:latin typeface="Times New Roman" panose="02020603050405020304" pitchFamily="18" charset="0"/>
                  <a:cs typeface="Times New Roman" panose="02020603050405020304" pitchFamily="18" charset="0"/>
                </a:rPr>
                <a:t>Rajan</a:t>
              </a:r>
              <a:r>
                <a:rPr lang="en-US" sz="2800" b="1" dirty="0">
                  <a:solidFill>
                    <a:schemeClr val="bg1"/>
                  </a:solidFill>
                  <a:latin typeface="Times New Roman" panose="02020603050405020304" pitchFamily="18" charset="0"/>
                  <a:cs typeface="Times New Roman" panose="02020603050405020304" pitchFamily="18" charset="0"/>
                </a:rPr>
                <a:t> Shrestha</a:t>
              </a:r>
            </a:p>
          </p:txBody>
        </p:sp>
        <p:sp>
          <p:nvSpPr>
            <p:cNvPr id="13" name="TextBox 12">
              <a:extLst>
                <a:ext uri="{FF2B5EF4-FFF2-40B4-BE49-F238E27FC236}">
                  <a16:creationId xmlns:a16="http://schemas.microsoft.com/office/drawing/2014/main" id="{F03BA0DD-C481-429E-A2E1-DA376EB227EE}"/>
                </a:ext>
              </a:extLst>
            </p:cNvPr>
            <p:cNvSpPr txBox="1"/>
            <p:nvPr/>
          </p:nvSpPr>
          <p:spPr>
            <a:xfrm>
              <a:off x="8329280" y="303487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Sunil Gaha</a:t>
              </a:r>
            </a:p>
          </p:txBody>
        </p:sp>
        <p:pic>
          <p:nvPicPr>
            <p:cNvPr id="17" name="Picture 16">
              <a:extLst>
                <a:ext uri="{FF2B5EF4-FFF2-40B4-BE49-F238E27FC236}">
                  <a16:creationId xmlns:a16="http://schemas.microsoft.com/office/drawing/2014/main" id="{0845214B-4CA4-4171-9DFE-3B0A81552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350" y="588732"/>
              <a:ext cx="2728885" cy="2568025"/>
            </a:xfrm>
            <a:prstGeom prst="ellipse">
              <a:avLst/>
            </a:prstGeom>
            <a:ln>
              <a:noFill/>
            </a:ln>
            <a:effectLst>
              <a:softEdge rad="112500"/>
            </a:effectLst>
          </p:spPr>
        </p:pic>
        <p:sp>
          <p:nvSpPr>
            <p:cNvPr id="19" name="TextBox 18">
              <a:extLst>
                <a:ext uri="{FF2B5EF4-FFF2-40B4-BE49-F238E27FC236}">
                  <a16:creationId xmlns:a16="http://schemas.microsoft.com/office/drawing/2014/main" id="{421F1444-DF7F-4239-8585-1AF8A32F1CC4}"/>
                </a:ext>
              </a:extLst>
            </p:cNvPr>
            <p:cNvSpPr txBox="1"/>
            <p:nvPr/>
          </p:nvSpPr>
          <p:spPr>
            <a:xfrm>
              <a:off x="5176032" y="308800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Rakshya Basnet</a:t>
              </a:r>
            </a:p>
          </p:txBody>
        </p:sp>
        <p:pic>
          <p:nvPicPr>
            <p:cNvPr id="3" name="Picture 2">
              <a:extLst>
                <a:ext uri="{FF2B5EF4-FFF2-40B4-BE49-F238E27FC236}">
                  <a16:creationId xmlns:a16="http://schemas.microsoft.com/office/drawing/2014/main" id="{5E225575-31C9-421F-8030-FE0FBC3D9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036" y="3429000"/>
              <a:ext cx="2546466" cy="2541280"/>
            </a:xfrm>
            <a:prstGeom prst="ellipse">
              <a:avLst/>
            </a:prstGeom>
            <a:ln>
              <a:noFill/>
            </a:ln>
            <a:effectLst>
              <a:softEdge rad="112500"/>
            </a:effectLst>
          </p:spPr>
        </p:pic>
        <p:sp>
          <p:nvSpPr>
            <p:cNvPr id="4" name="TextBox 3">
              <a:extLst>
                <a:ext uri="{FF2B5EF4-FFF2-40B4-BE49-F238E27FC236}">
                  <a16:creationId xmlns:a16="http://schemas.microsoft.com/office/drawing/2014/main" id="{880B2A86-A4E0-46C9-BCDB-47E561271474}"/>
                </a:ext>
              </a:extLst>
            </p:cNvPr>
            <p:cNvSpPr txBox="1"/>
            <p:nvPr/>
          </p:nvSpPr>
          <p:spPr>
            <a:xfrm>
              <a:off x="3610225" y="5775051"/>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Smriti Tiwari</a:t>
              </a:r>
            </a:p>
          </p:txBody>
        </p:sp>
        <p:pic>
          <p:nvPicPr>
            <p:cNvPr id="8" name="Picture 7">
              <a:extLst>
                <a:ext uri="{FF2B5EF4-FFF2-40B4-BE49-F238E27FC236}">
                  <a16:creationId xmlns:a16="http://schemas.microsoft.com/office/drawing/2014/main" id="{09E246D0-DD5B-425E-A315-39369E926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2994" y="3402374"/>
              <a:ext cx="2272223" cy="2541280"/>
            </a:xfrm>
            <a:prstGeom prst="ellipse">
              <a:avLst/>
            </a:prstGeom>
            <a:ln>
              <a:noFill/>
            </a:ln>
            <a:effectLst>
              <a:softEdge rad="112500"/>
            </a:effectLst>
          </p:spPr>
        </p:pic>
        <p:sp>
          <p:nvSpPr>
            <p:cNvPr id="10" name="TextBox 9">
              <a:extLst>
                <a:ext uri="{FF2B5EF4-FFF2-40B4-BE49-F238E27FC236}">
                  <a16:creationId xmlns:a16="http://schemas.microsoft.com/office/drawing/2014/main" id="{81406D64-C88E-4EF6-8B23-FEA4588033B8}"/>
                </a:ext>
              </a:extLst>
            </p:cNvPr>
            <p:cNvSpPr txBox="1"/>
            <p:nvPr/>
          </p:nvSpPr>
          <p:spPr>
            <a:xfrm>
              <a:off x="6875338" y="5746048"/>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Sneha Karki</a:t>
              </a:r>
            </a:p>
          </p:txBody>
        </p:sp>
      </p:grpSp>
      <p:sp>
        <p:nvSpPr>
          <p:cNvPr id="15" name="Google Shape;154;p2"/>
          <p:cNvSpPr txBox="1"/>
          <p:nvPr/>
        </p:nvSpPr>
        <p:spPr>
          <a:xfrm>
            <a:off x="361007" y="127988"/>
            <a:ext cx="4386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bg1"/>
                </a:solidFill>
                <a:latin typeface="Trebuchet MS"/>
                <a:ea typeface="Trebuchet MS"/>
                <a:cs typeface="Trebuchet MS"/>
                <a:sym typeface="Trebuchet MS"/>
              </a:rPr>
              <a:t>GROUP MEMBERS</a:t>
            </a:r>
            <a:endParaRPr sz="3600" b="1" dirty="0">
              <a:solidFill>
                <a:schemeClr val="bg1"/>
              </a:solidFill>
              <a:latin typeface="Trebuchet MS"/>
              <a:ea typeface="Trebuchet MS"/>
              <a:cs typeface="Trebuchet MS"/>
              <a:sym typeface="Trebuchet MS"/>
            </a:endParaRPr>
          </a:p>
        </p:txBody>
      </p:sp>
      <p:sp>
        <p:nvSpPr>
          <p:cNvPr id="16" name="Google Shape;156;p2"/>
          <p:cNvSpPr txBox="1"/>
          <p:nvPr/>
        </p:nvSpPr>
        <p:spPr>
          <a:xfrm>
            <a:off x="7686675" y="-91086"/>
            <a:ext cx="485775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bg1"/>
                </a:solidFill>
                <a:latin typeface="Trebuchet MS"/>
                <a:ea typeface="Trebuchet MS"/>
                <a:cs typeface="Trebuchet MS"/>
                <a:sym typeface="Trebuchet MS"/>
              </a:rPr>
              <a:t>Team : Brain Buds</a:t>
            </a:r>
            <a:endParaRPr sz="4000" b="1" dirty="0">
              <a:solidFill>
                <a:schemeClr val="bg1"/>
              </a:solidFill>
              <a:latin typeface="Trebuchet MS"/>
              <a:ea typeface="Trebuchet MS"/>
              <a:cs typeface="Trebuchet MS"/>
              <a:sym typeface="Trebuchet MS"/>
            </a:endParaRPr>
          </a:p>
        </p:txBody>
      </p:sp>
      <p:sp>
        <p:nvSpPr>
          <p:cNvPr id="2" name="Oval 1"/>
          <p:cNvSpPr/>
          <p:nvPr/>
        </p:nvSpPr>
        <p:spPr>
          <a:xfrm>
            <a:off x="22797" y="4268041"/>
            <a:ext cx="2932528" cy="2652361"/>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212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10" name="Google Shape;310;p2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1" name="Google Shape;311;p20"/>
          <p:cNvSpPr txBox="1"/>
          <p:nvPr/>
        </p:nvSpPr>
        <p:spPr>
          <a:xfrm>
            <a:off x="685801" y="380286"/>
            <a:ext cx="41993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MODEL DEVELOPMENT</a:t>
            </a:r>
            <a:endParaRPr sz="3200">
              <a:solidFill>
                <a:schemeClr val="dk1"/>
              </a:solidFill>
              <a:latin typeface="Trebuchet MS"/>
              <a:ea typeface="Trebuchet MS"/>
              <a:cs typeface="Trebuchet MS"/>
              <a:sym typeface="Trebuchet MS"/>
            </a:endParaRPr>
          </a:p>
        </p:txBody>
      </p:sp>
      <p:sp>
        <p:nvSpPr>
          <p:cNvPr id="312" name="Google Shape;312;p20"/>
          <p:cNvSpPr txBox="1"/>
          <p:nvPr/>
        </p:nvSpPr>
        <p:spPr>
          <a:xfrm>
            <a:off x="571501" y="1300163"/>
            <a:ext cx="9201149" cy="58785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In our project, we have developed two machine learning models that are  </a:t>
            </a:r>
            <a:r>
              <a:rPr lang="en-US" sz="2400" b="1">
                <a:solidFill>
                  <a:srgbClr val="141718"/>
                </a:solidFill>
                <a:latin typeface="Calibri"/>
                <a:ea typeface="Calibri"/>
                <a:cs typeface="Calibri"/>
                <a:sym typeface="Calibri"/>
              </a:rPr>
              <a:t>random forest </a:t>
            </a:r>
            <a:r>
              <a:rPr lang="en-US" sz="2400">
                <a:solidFill>
                  <a:srgbClr val="141718"/>
                </a:solidFill>
                <a:latin typeface="Calibri"/>
                <a:ea typeface="Calibri"/>
                <a:cs typeface="Calibri"/>
                <a:sym typeface="Calibri"/>
              </a:rPr>
              <a:t>and </a:t>
            </a:r>
            <a:r>
              <a:rPr lang="en-US" sz="2400" b="1">
                <a:solidFill>
                  <a:srgbClr val="141718"/>
                </a:solidFill>
                <a:latin typeface="Calibri"/>
                <a:ea typeface="Calibri"/>
                <a:cs typeface="Calibri"/>
                <a:sym typeface="Calibri"/>
              </a:rPr>
              <a:t>decision tree</a:t>
            </a:r>
            <a:r>
              <a:rPr lang="en-US" sz="2400">
                <a:solidFill>
                  <a:srgbClr val="141718"/>
                </a:solidFill>
                <a:latin typeface="Calibri"/>
                <a:ea typeface="Calibri"/>
                <a:cs typeface="Calibri"/>
                <a:sym typeface="Calibri"/>
              </a:rPr>
              <a:t>.</a:t>
            </a:r>
            <a:endParaRPr/>
          </a:p>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The aim or abstract of this project is to predict the landslide cause through the feature variables such as Countryname, longitude, latitude, death counts, injury counts, landslide size, etc.</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r>
              <a:rPr lang="en-US" sz="2400" b="1">
                <a:solidFill>
                  <a:srgbClr val="141718"/>
                </a:solidFill>
                <a:latin typeface="Calibri"/>
                <a:ea typeface="Calibri"/>
                <a:cs typeface="Calibri"/>
                <a:sym typeface="Calibri"/>
              </a:rPr>
              <a:t>1. Random Forest:</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random forest model, we have got an </a:t>
            </a:r>
            <a:r>
              <a:rPr lang="en-US" sz="2400" b="1">
                <a:solidFill>
                  <a:srgbClr val="141718"/>
                </a:solidFill>
                <a:latin typeface="Calibri"/>
                <a:ea typeface="Calibri"/>
                <a:cs typeface="Calibri"/>
                <a:sym typeface="Calibri"/>
              </a:rPr>
              <a:t>accuracy of 77.46 %. </a:t>
            </a:r>
            <a:r>
              <a:rPr lang="en-US" sz="2400">
                <a:solidFill>
                  <a:srgbClr val="141718"/>
                </a:solidFill>
                <a:latin typeface="Calibri"/>
                <a:ea typeface="Calibri"/>
                <a:cs typeface="Calibri"/>
                <a:sym typeface="Calibri"/>
              </a:rPr>
              <a:t>So we assume the prediction of this model is </a:t>
            </a:r>
            <a:r>
              <a:rPr lang="en-US" sz="2400" b="1">
                <a:solidFill>
                  <a:srgbClr val="141718"/>
                </a:solidFill>
                <a:latin typeface="Calibri"/>
                <a:ea typeface="Calibri"/>
                <a:cs typeface="Calibri"/>
                <a:sym typeface="Calibri"/>
              </a:rPr>
              <a:t>more accurate </a:t>
            </a:r>
            <a:r>
              <a:rPr lang="en-US" sz="2400">
                <a:solidFill>
                  <a:srgbClr val="141718"/>
                </a:solidFill>
                <a:latin typeface="Calibri"/>
                <a:ea typeface="Calibri"/>
                <a:cs typeface="Calibri"/>
                <a:sym typeface="Calibri"/>
              </a:rPr>
              <a:t>as compared to decision tree.</a:t>
            </a:r>
            <a:endParaRPr/>
          </a:p>
          <a:p>
            <a:pPr marL="0" marR="0" lvl="0" indent="0" algn="l" rtl="0">
              <a:spcBef>
                <a:spcPts val="0"/>
              </a:spcBef>
              <a:spcAft>
                <a:spcPts val="0"/>
              </a:spcAft>
              <a:buNone/>
            </a:pP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2. Decision Tree:</a:t>
            </a:r>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decision tree model, we have got an </a:t>
            </a:r>
            <a:r>
              <a:rPr lang="en-US" sz="2400" b="1">
                <a:solidFill>
                  <a:srgbClr val="141718"/>
                </a:solidFill>
                <a:latin typeface="Calibri"/>
                <a:ea typeface="Calibri"/>
                <a:cs typeface="Calibri"/>
                <a:sym typeface="Calibri"/>
              </a:rPr>
              <a:t>accuracy of 67 % </a:t>
            </a:r>
            <a:r>
              <a:rPr lang="en-US" sz="2400">
                <a:solidFill>
                  <a:srgbClr val="141718"/>
                </a:solidFill>
                <a:latin typeface="Calibri"/>
                <a:ea typeface="Calibri"/>
                <a:cs typeface="Calibri"/>
                <a:sym typeface="Calibri"/>
              </a:rPr>
              <a:t>which is not as  accurate  as that of  Random Forest Model.</a:t>
            </a:r>
            <a:endParaRPr sz="24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317" name="Google Shape;317;p2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8" name="Google Shape;318;p21"/>
          <p:cNvSpPr txBox="1"/>
          <p:nvPr/>
        </p:nvSpPr>
        <p:spPr>
          <a:xfrm>
            <a:off x="700087" y="318730"/>
            <a:ext cx="32380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DECISION TREE</a:t>
            </a:r>
            <a:endParaRPr sz="3600">
              <a:solidFill>
                <a:schemeClr val="dk1"/>
              </a:solidFill>
              <a:latin typeface="Trebuchet MS"/>
              <a:ea typeface="Trebuchet MS"/>
              <a:cs typeface="Trebuchet MS"/>
              <a:sym typeface="Trebuchet MS"/>
            </a:endParaRPr>
          </a:p>
        </p:txBody>
      </p:sp>
      <p:pic>
        <p:nvPicPr>
          <p:cNvPr id="319" name="Google Shape;319;p21"/>
          <p:cNvPicPr preferRelativeResize="0"/>
          <p:nvPr/>
        </p:nvPicPr>
        <p:blipFill rotWithShape="1">
          <a:blip r:embed="rId3">
            <a:alphaModFix/>
          </a:blip>
          <a:srcRect/>
          <a:stretch/>
        </p:blipFill>
        <p:spPr>
          <a:xfrm>
            <a:off x="700086" y="1390649"/>
            <a:ext cx="9116397" cy="3375892"/>
          </a:xfrm>
          <a:prstGeom prst="rect">
            <a:avLst/>
          </a:prstGeom>
          <a:noFill/>
          <a:ln>
            <a:noFill/>
          </a:ln>
        </p:spPr>
      </p:pic>
      <p:sp>
        <p:nvSpPr>
          <p:cNvPr id="320" name="Google Shape;320;p21"/>
          <p:cNvSpPr txBox="1"/>
          <p:nvPr/>
        </p:nvSpPr>
        <p:spPr>
          <a:xfrm>
            <a:off x="1128089" y="4923651"/>
            <a:ext cx="562012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DECISION TREE MODEL ACCURACY</a:t>
            </a:r>
            <a:endParaRPr sz="2400" b="1">
              <a:solidFill>
                <a:srgbClr val="141718"/>
              </a:solidFill>
              <a:latin typeface="Trebuchet MS"/>
              <a:ea typeface="Trebuchet MS"/>
              <a:cs typeface="Trebuchet MS"/>
              <a:sym typeface="Trebuchet MS"/>
            </a:endParaRPr>
          </a:p>
        </p:txBody>
      </p:sp>
      <p:sp>
        <p:nvSpPr>
          <p:cNvPr id="321" name="Google Shape;321;p21"/>
          <p:cNvSpPr txBox="1"/>
          <p:nvPr/>
        </p:nvSpPr>
        <p:spPr>
          <a:xfrm>
            <a:off x="685797" y="5700713"/>
            <a:ext cx="7315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decision Tree model ,we have got 67% accuracy.</a:t>
            </a:r>
            <a:endParaRPr sz="1800">
              <a:solidFill>
                <a:srgbClr val="141718"/>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cxnSp>
        <p:nvCxnSpPr>
          <p:cNvPr id="326" name="Google Shape;326;p2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27" name="Google Shape;327;p22"/>
          <p:cNvSpPr txBox="1"/>
          <p:nvPr/>
        </p:nvSpPr>
        <p:spPr>
          <a:xfrm>
            <a:off x="700087" y="318730"/>
            <a:ext cx="36423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RANDOM FOREST</a:t>
            </a:r>
            <a:endParaRPr sz="3600">
              <a:solidFill>
                <a:schemeClr val="dk1"/>
              </a:solidFill>
              <a:latin typeface="Trebuchet MS"/>
              <a:ea typeface="Trebuchet MS"/>
              <a:cs typeface="Trebuchet MS"/>
              <a:sym typeface="Trebuchet MS"/>
            </a:endParaRPr>
          </a:p>
        </p:txBody>
      </p:sp>
      <p:sp>
        <p:nvSpPr>
          <p:cNvPr id="328" name="Google Shape;328;p22"/>
          <p:cNvSpPr txBox="1"/>
          <p:nvPr/>
        </p:nvSpPr>
        <p:spPr>
          <a:xfrm>
            <a:off x="856323" y="4461983"/>
            <a:ext cx="59214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RANDOM FOREST MODEL ACCURACY</a:t>
            </a:r>
            <a:endParaRPr sz="2400" b="1">
              <a:solidFill>
                <a:srgbClr val="141718"/>
              </a:solidFill>
              <a:latin typeface="Trebuchet MS"/>
              <a:ea typeface="Trebuchet MS"/>
              <a:cs typeface="Trebuchet MS"/>
              <a:sym typeface="Trebuchet MS"/>
            </a:endParaRPr>
          </a:p>
        </p:txBody>
      </p:sp>
      <p:sp>
        <p:nvSpPr>
          <p:cNvPr id="329" name="Google Shape;329;p22"/>
          <p:cNvSpPr txBox="1"/>
          <p:nvPr/>
        </p:nvSpPr>
        <p:spPr>
          <a:xfrm>
            <a:off x="528634" y="5372101"/>
            <a:ext cx="86868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RANDOM FOREST Model ,we have got 77.46% accuracy which is more accurate as compared to Decision Tree.</a:t>
            </a:r>
            <a:endParaRPr sz="1800">
              <a:solidFill>
                <a:srgbClr val="141718"/>
              </a:solidFill>
              <a:latin typeface="Trebuchet MS"/>
              <a:ea typeface="Trebuchet MS"/>
              <a:cs typeface="Trebuchet MS"/>
              <a:sym typeface="Trebuchet MS"/>
            </a:endParaRPr>
          </a:p>
        </p:txBody>
      </p:sp>
      <p:pic>
        <p:nvPicPr>
          <p:cNvPr id="330" name="Google Shape;330;p22"/>
          <p:cNvPicPr preferRelativeResize="0"/>
          <p:nvPr/>
        </p:nvPicPr>
        <p:blipFill rotWithShape="1">
          <a:blip r:embed="rId3">
            <a:alphaModFix/>
          </a:blip>
          <a:srcRect/>
          <a:stretch/>
        </p:blipFill>
        <p:spPr>
          <a:xfrm>
            <a:off x="856323" y="1454228"/>
            <a:ext cx="7845692" cy="29802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Google Shape;335;p2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36" name="Google Shape;336;p23"/>
          <p:cNvSpPr txBox="1"/>
          <p:nvPr/>
        </p:nvSpPr>
        <p:spPr>
          <a:xfrm>
            <a:off x="0" y="318730"/>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pic>
        <p:nvPicPr>
          <p:cNvPr id="337" name="Google Shape;337;p23"/>
          <p:cNvPicPr preferRelativeResize="0"/>
          <p:nvPr/>
        </p:nvPicPr>
        <p:blipFill rotWithShape="1">
          <a:blip r:embed="rId3">
            <a:alphaModFix/>
          </a:blip>
          <a:srcRect/>
          <a:stretch/>
        </p:blipFill>
        <p:spPr>
          <a:xfrm>
            <a:off x="151966" y="1026618"/>
            <a:ext cx="9550670" cy="3159620"/>
          </a:xfrm>
          <a:prstGeom prst="rect">
            <a:avLst/>
          </a:prstGeom>
          <a:noFill/>
          <a:ln>
            <a:noFill/>
          </a:ln>
        </p:spPr>
      </p:pic>
      <p:sp>
        <p:nvSpPr>
          <p:cNvPr id="338" name="Google Shape;338;p23"/>
          <p:cNvSpPr txBox="1"/>
          <p:nvPr/>
        </p:nvSpPr>
        <p:spPr>
          <a:xfrm>
            <a:off x="378417" y="4786313"/>
            <a:ext cx="93242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Decision TREE predicting landslide trigger value to be due to rain.</a:t>
            </a:r>
            <a:endParaRPr sz="2400">
              <a:solidFill>
                <a:srgbClr val="141718"/>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cxnSp>
        <p:nvCxnSpPr>
          <p:cNvPr id="343" name="Google Shape;343;p2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44" name="Google Shape;344;p24"/>
          <p:cNvSpPr txBox="1"/>
          <p:nvPr/>
        </p:nvSpPr>
        <p:spPr>
          <a:xfrm>
            <a:off x="175995" y="3998473"/>
            <a:ext cx="972069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Fig: </a:t>
            </a:r>
            <a:r>
              <a:rPr lang="en-US" sz="1800">
                <a:solidFill>
                  <a:srgbClr val="141718"/>
                </a:solidFill>
                <a:latin typeface="Trebuchet MS"/>
                <a:ea typeface="Trebuchet MS"/>
                <a:cs typeface="Trebuchet MS"/>
                <a:sym typeface="Trebuchet MS"/>
              </a:rPr>
              <a:t>Random FOREST MODEL predicts the cause for landslide as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above feature input data.</a:t>
            </a:r>
            <a:endParaRPr sz="1800">
              <a:solidFill>
                <a:srgbClr val="141718"/>
              </a:solidFill>
              <a:latin typeface="Trebuchet MS"/>
              <a:ea typeface="Trebuchet MS"/>
              <a:cs typeface="Trebuchet MS"/>
              <a:sym typeface="Trebuchet MS"/>
            </a:endParaRPr>
          </a:p>
        </p:txBody>
      </p:sp>
      <p:pic>
        <p:nvPicPr>
          <p:cNvPr id="345" name="Google Shape;345;p24"/>
          <p:cNvPicPr preferRelativeResize="0"/>
          <p:nvPr/>
        </p:nvPicPr>
        <p:blipFill rotWithShape="1">
          <a:blip r:embed="rId3">
            <a:alphaModFix/>
          </a:blip>
          <a:srcRect/>
          <a:stretch/>
        </p:blipFill>
        <p:spPr>
          <a:xfrm>
            <a:off x="0" y="1026673"/>
            <a:ext cx="9601200" cy="2971800"/>
          </a:xfrm>
          <a:prstGeom prst="rect">
            <a:avLst/>
          </a:prstGeom>
          <a:noFill/>
          <a:ln>
            <a:noFill/>
          </a:ln>
        </p:spPr>
      </p:pic>
      <p:sp>
        <p:nvSpPr>
          <p:cNvPr id="346" name="Google Shape;346;p24"/>
          <p:cNvSpPr txBox="1"/>
          <p:nvPr/>
        </p:nvSpPr>
        <p:spPr>
          <a:xfrm>
            <a:off x="0" y="248365"/>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sp>
        <p:nvSpPr>
          <p:cNvPr id="347" name="Google Shape;347;p24"/>
          <p:cNvSpPr txBox="1"/>
          <p:nvPr/>
        </p:nvSpPr>
        <p:spPr>
          <a:xfrm>
            <a:off x="514351" y="4719575"/>
            <a:ext cx="9043987"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dk1"/>
                </a:solidFill>
                <a:latin typeface="Trebuchet MS"/>
                <a:ea typeface="Trebuchet MS"/>
                <a:cs typeface="Trebuchet MS"/>
                <a:sym typeface="Trebuchet MS"/>
              </a:rPr>
              <a:t>Comparison Between the models:</a:t>
            </a:r>
            <a:endParaRPr/>
          </a:p>
          <a:p>
            <a:pPr marL="0" marR="0" lvl="0" indent="0" algn="l" rtl="0">
              <a:spcBef>
                <a:spcPts val="0"/>
              </a:spcBef>
              <a:spcAft>
                <a:spcPts val="0"/>
              </a:spcAft>
              <a:buNone/>
            </a:pPr>
            <a:endParaRPr sz="1800" b="1" u="sng">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For Same input feature values , the two models predict different landslide_trigger i.e rain and downpour by  Decision Tree and Random Forest respectively.</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As, </a:t>
            </a:r>
            <a:r>
              <a:rPr lang="en-US" sz="1800" b="1">
                <a:solidFill>
                  <a:srgbClr val="141718"/>
                </a:solidFill>
                <a:latin typeface="Trebuchet MS"/>
                <a:ea typeface="Trebuchet MS"/>
                <a:cs typeface="Trebuchet MS"/>
                <a:sym typeface="Trebuchet MS"/>
              </a:rPr>
              <a:t>Random Forest have high accuracy </a:t>
            </a:r>
            <a:r>
              <a:rPr lang="en-US" sz="1800">
                <a:solidFill>
                  <a:srgbClr val="141718"/>
                </a:solidFill>
                <a:latin typeface="Trebuchet MS"/>
                <a:ea typeface="Trebuchet MS"/>
                <a:cs typeface="Trebuchet MS"/>
                <a:sym typeface="Trebuchet MS"/>
              </a:rPr>
              <a:t>so we rely on random forest prediction i.e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given prediction data set passed.</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35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dk1"/>
                </a:solidFill>
                <a:latin typeface="Trebuchet MS"/>
                <a:ea typeface="Trebuchet MS"/>
                <a:cs typeface="Trebuchet MS"/>
                <a:sym typeface="Trebuchet MS"/>
              </a:rPr>
              <a:t>FUTURE ENHANCEMENT</a:t>
            </a:r>
            <a:endParaRPr sz="4400" dirty="0">
              <a:solidFill>
                <a:schemeClr val="dk1"/>
              </a:solidFill>
              <a:latin typeface="Trebuchet MS"/>
              <a:ea typeface="Trebuchet MS"/>
              <a:cs typeface="Trebuchet MS"/>
              <a:sym typeface="Trebuchet MS"/>
            </a:endParaRPr>
          </a:p>
        </p:txBody>
      </p:sp>
      <p:sp>
        <p:nvSpPr>
          <p:cNvPr id="354" name="Google Shape;354;p25"/>
          <p:cNvSpPr txBox="1"/>
          <p:nvPr/>
        </p:nvSpPr>
        <p:spPr>
          <a:xfrm>
            <a:off x="614363" y="1700213"/>
            <a:ext cx="8929687" cy="415494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a:pPr>
            <a:r>
              <a:rPr lang="en-US" sz="2400" dirty="0">
                <a:solidFill>
                  <a:srgbClr val="141718"/>
                </a:solidFill>
                <a:latin typeface="Trebuchet MS"/>
                <a:ea typeface="Trebuchet MS"/>
                <a:cs typeface="Trebuchet MS"/>
                <a:sym typeface="Trebuchet MS"/>
              </a:rPr>
              <a:t>The model can be launched in Web or App version for User Interaction.</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a:solidFill>
                  <a:srgbClr val="141718"/>
                </a:solidFill>
                <a:latin typeface="Trebuchet MS"/>
                <a:ea typeface="Trebuchet MS"/>
                <a:cs typeface="Trebuchet MS"/>
                <a:sym typeface="Trebuchet MS"/>
              </a:rPr>
              <a:t>2. We can use the image datasets of these areas which we have analyzed here, and attain better results.</a:t>
            </a:r>
            <a:endParaRPr dirty="0"/>
          </a:p>
          <a:p>
            <a:pPr marR="0" lvl="0" algn="l" rtl="0">
              <a:spcBef>
                <a:spcPts val="0"/>
              </a:spcBef>
              <a:spcAft>
                <a:spcPts val="0"/>
              </a:spcAft>
              <a:buClr>
                <a:srgbClr val="141718"/>
              </a:buClr>
              <a:buSzPts val="2400"/>
            </a:pPr>
            <a:endParaRPr lang="en-US"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a:solidFill>
                  <a:srgbClr val="141718"/>
                </a:solidFill>
                <a:latin typeface="Trebuchet MS"/>
                <a:ea typeface="Trebuchet MS"/>
                <a:cs typeface="Trebuchet MS"/>
                <a:sym typeface="Trebuchet MS"/>
              </a:rPr>
              <a:t>3. The weather information could be integrated for the better  model development resulting better model accuracy.</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a:solidFill>
                  <a:srgbClr val="141718"/>
                </a:solidFill>
                <a:latin typeface="Trebuchet MS"/>
                <a:ea typeface="Trebuchet MS"/>
                <a:cs typeface="Trebuchet MS"/>
                <a:sym typeface="Trebuchet MS"/>
              </a:rPr>
              <a:t>4. The geographical topology and climate data can be more helpful to enhance the project. </a:t>
            </a:r>
            <a:endParaRPr sz="2400" dirty="0">
              <a:solidFill>
                <a:srgbClr val="141718"/>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dk1"/>
                </a:solidFill>
                <a:latin typeface="Trebuchet MS"/>
                <a:ea typeface="Trebuchet MS"/>
                <a:cs typeface="Trebuchet MS"/>
                <a:sym typeface="Trebuchet MS"/>
              </a:rPr>
              <a:t>PROJECT LINKS</a:t>
            </a:r>
            <a:endParaRPr sz="4400" b="1" dirty="0">
              <a:solidFill>
                <a:schemeClr val="dk1"/>
              </a:solidFill>
              <a:latin typeface="Trebuchet MS"/>
              <a:ea typeface="Trebuchet MS"/>
              <a:cs typeface="Trebuchet MS"/>
              <a:sym typeface="Trebuchet MS"/>
            </a:endParaRPr>
          </a:p>
        </p:txBody>
      </p:sp>
      <p:cxnSp>
        <p:nvCxnSpPr>
          <p:cNvPr id="4"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5" name="TextBox 4"/>
          <p:cNvSpPr txBox="1"/>
          <p:nvPr/>
        </p:nvSpPr>
        <p:spPr>
          <a:xfrm>
            <a:off x="158842" y="1213525"/>
            <a:ext cx="11671210" cy="5139869"/>
          </a:xfrm>
          <a:prstGeom prst="rect">
            <a:avLst/>
          </a:prstGeom>
          <a:noFill/>
        </p:spPr>
        <p:txBody>
          <a:bodyPr wrap="square" rtlCol="0">
            <a:spAutoFit/>
          </a:bodyPr>
          <a:lstStyle/>
          <a:p>
            <a:r>
              <a:rPr lang="en-US" sz="2800" b="1" dirty="0" err="1">
                <a:solidFill>
                  <a:srgbClr val="0070C0"/>
                </a:solidFill>
              </a:rPr>
              <a:t>Github</a:t>
            </a:r>
            <a:r>
              <a:rPr lang="en-US" sz="2800" b="1" dirty="0">
                <a:solidFill>
                  <a:srgbClr val="0070C0"/>
                </a:solidFill>
              </a:rPr>
              <a:t>:</a:t>
            </a:r>
            <a:endParaRPr lang="en-US" sz="2800" b="1" dirty="0">
              <a:solidFill>
                <a:schemeClr val="tx2">
                  <a:lumMod val="25000"/>
                </a:schemeClr>
              </a:solidFill>
            </a:endParaRPr>
          </a:p>
          <a:p>
            <a:r>
              <a:rPr lang="en-US" sz="2800" b="1" dirty="0">
                <a:solidFill>
                  <a:schemeClr val="tx2">
                    <a:lumMod val="25000"/>
                  </a:schemeClr>
                </a:solidFill>
              </a:rPr>
              <a:t>	</a:t>
            </a:r>
            <a:r>
              <a:rPr lang="en-US" sz="2800" b="1" dirty="0">
                <a:solidFill>
                  <a:schemeClr val="tx2">
                    <a:lumMod val="25000"/>
                  </a:schemeClr>
                </a:solidFill>
                <a:hlinkClick r:id="rId3"/>
              </a:rPr>
              <a:t>https://github.com/Smriti123-Tiwari/NASA-APP-CHALLENGE-2020</a:t>
            </a:r>
            <a:endParaRPr lang="en-US" sz="2800" b="1" dirty="0">
              <a:solidFill>
                <a:srgbClr val="002060"/>
              </a:solidFill>
            </a:endParaRPr>
          </a:p>
          <a:p>
            <a:endParaRPr lang="en-US" sz="2800" b="1" dirty="0">
              <a:solidFill>
                <a:srgbClr val="0070C0"/>
              </a:solidFill>
            </a:endParaRPr>
          </a:p>
          <a:p>
            <a:r>
              <a:rPr lang="en-US" sz="2800" b="1" dirty="0">
                <a:solidFill>
                  <a:srgbClr val="0070C0"/>
                </a:solidFill>
              </a:rPr>
              <a:t>Google Drive:</a:t>
            </a:r>
          </a:p>
          <a:p>
            <a:r>
              <a:rPr lang="en-US" sz="2000" b="1" dirty="0">
                <a:solidFill>
                  <a:schemeClr val="tx2">
                    <a:lumMod val="10000"/>
                  </a:schemeClr>
                </a:solidFill>
                <a:hlinkClick r:id="rId4"/>
              </a:rPr>
              <a:t>https://drive.google.com/drive/folders/1RN6Db-cdMttpFNF20GKzCvC_9xF81se5?usp=sharing</a:t>
            </a:r>
            <a:endParaRPr lang="en-US" sz="2000" b="1" dirty="0">
              <a:solidFill>
                <a:schemeClr val="tx2">
                  <a:lumMod val="10000"/>
                </a:schemeClr>
              </a:solidFill>
            </a:endParaRPr>
          </a:p>
          <a:p>
            <a:endParaRPr lang="en-US" sz="2800" b="1" dirty="0">
              <a:solidFill>
                <a:schemeClr val="tx2">
                  <a:lumMod val="10000"/>
                </a:schemeClr>
              </a:solidFill>
            </a:endParaRPr>
          </a:p>
          <a:p>
            <a:r>
              <a:rPr lang="en-US" sz="2800" b="1" dirty="0">
                <a:solidFill>
                  <a:srgbClr val="0070C0"/>
                </a:solidFill>
              </a:rPr>
              <a:t>For Video :</a:t>
            </a:r>
          </a:p>
          <a:p>
            <a:r>
              <a:rPr lang="en-US" sz="2800" u="sng" dirty="0">
                <a:hlinkClick r:id="rId5"/>
              </a:rPr>
              <a:t>https://drive.google.com/drive/folders/1S5XDiWecDe6Vtl8xON146vEeGmPbg8bu?usp=sharing</a:t>
            </a:r>
            <a:endParaRPr lang="en-US" sz="2800" u="sng" dirty="0"/>
          </a:p>
          <a:p>
            <a:endParaRPr lang="en-US" sz="2800" u="sng" dirty="0"/>
          </a:p>
          <a:p>
            <a:r>
              <a:rPr lang="en-US" sz="2800" b="1" u="sng" dirty="0">
                <a:solidFill>
                  <a:schemeClr val="tx2">
                    <a:lumMod val="10000"/>
                  </a:schemeClr>
                </a:solidFill>
              </a:rPr>
              <a:t>  </a:t>
            </a:r>
            <a:r>
              <a:rPr lang="en-US" sz="2800" b="1" dirty="0" err="1">
                <a:solidFill>
                  <a:srgbClr val="0070C0"/>
                </a:solidFill>
              </a:rPr>
              <a:t>Youtube</a:t>
            </a:r>
            <a:r>
              <a:rPr lang="en-US" sz="2800" b="1" dirty="0">
                <a:solidFill>
                  <a:srgbClr val="0070C0"/>
                </a:solidFill>
              </a:rPr>
              <a:t> </a:t>
            </a:r>
            <a:r>
              <a:rPr lang="en-US" sz="2800" b="1" dirty="0" err="1">
                <a:solidFill>
                  <a:srgbClr val="0070C0"/>
                </a:solidFill>
              </a:rPr>
              <a:t>Link:</a:t>
            </a:r>
            <a:r>
              <a:rPr lang="en-US" sz="2800" dirty="0" err="1">
                <a:hlinkClick r:id="rId6"/>
              </a:rPr>
              <a:t>https</a:t>
            </a:r>
            <a:r>
              <a:rPr lang="en-US" sz="2800" dirty="0">
                <a:hlinkClick r:id="rId6"/>
              </a:rPr>
              <a:t>://youtu.be/OBTuXF6gRFY</a:t>
            </a:r>
            <a:endParaRPr lang="en-US" sz="2800" b="1" dirty="0">
              <a:solidFill>
                <a:schemeClr val="tx2">
                  <a:lumMod val="1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p:nvPr/>
        </p:nvSpPr>
        <p:spPr>
          <a:xfrm>
            <a:off x="1100138" y="1534180"/>
            <a:ext cx="697408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dirty="0">
                <a:solidFill>
                  <a:schemeClr val="dk1"/>
                </a:solidFill>
                <a:latin typeface="Trebuchet MS"/>
                <a:ea typeface="Trebuchet MS"/>
                <a:cs typeface="Trebuchet MS"/>
                <a:sym typeface="Trebuchet MS"/>
              </a:rPr>
              <a:t>THANK YOU !!!</a:t>
            </a:r>
            <a:endParaRPr sz="8000" dirty="0">
              <a:solidFill>
                <a:schemeClr val="dk1"/>
              </a:solidFill>
              <a:latin typeface="Trebuchet MS"/>
              <a:ea typeface="Trebuchet MS"/>
              <a:cs typeface="Trebuchet MS"/>
              <a:sym typeface="Trebuchet MS"/>
            </a:endParaRPr>
          </a:p>
        </p:txBody>
      </p:sp>
      <p:sp>
        <p:nvSpPr>
          <p:cNvPr id="360" name="Google Shape;360;p26"/>
          <p:cNvSpPr txBox="1"/>
          <p:nvPr/>
        </p:nvSpPr>
        <p:spPr>
          <a:xfrm>
            <a:off x="4757737" y="6033200"/>
            <a:ext cx="36147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rebuchet MS"/>
                <a:ea typeface="Trebuchet MS"/>
                <a:cs typeface="Trebuchet MS"/>
                <a:sym typeface="Trebuchet MS"/>
              </a:rPr>
              <a:t>BRAIN BUDS , NEPAL</a:t>
            </a:r>
            <a:endParaRPr sz="2800" dirty="0">
              <a:solidFill>
                <a:schemeClr val="dk1"/>
              </a:solidFill>
              <a:latin typeface="Trebuchet MS"/>
              <a:ea typeface="Trebuchet MS"/>
              <a:cs typeface="Trebuchet MS"/>
              <a:sym typeface="Trebuchet MS"/>
            </a:endParaRPr>
          </a:p>
        </p:txBody>
      </p:sp>
      <p:sp>
        <p:nvSpPr>
          <p:cNvPr id="4" name="Oval 3"/>
          <p:cNvSpPr/>
          <p:nvPr/>
        </p:nvSpPr>
        <p:spPr>
          <a:xfrm>
            <a:off x="2878030" y="3380839"/>
            <a:ext cx="2932528" cy="265236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p:nvPr/>
        </p:nvSpPr>
        <p:spPr>
          <a:xfrm>
            <a:off x="571500" y="1314450"/>
            <a:ext cx="9458325"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Data Used: </a:t>
            </a:r>
            <a:r>
              <a:rPr lang="en-US" sz="2400" b="1" dirty="0">
                <a:solidFill>
                  <a:srgbClr val="002060"/>
                </a:solidFill>
                <a:latin typeface="Trebuchet MS"/>
                <a:ea typeface="Trebuchet MS"/>
                <a:cs typeface="Trebuchet MS"/>
                <a:sym typeface="Trebuchet MS"/>
              </a:rPr>
              <a:t>Global_Landslide_Catalog-Export.xlsx</a:t>
            </a:r>
            <a:endParaRPr dirty="0"/>
          </a:p>
          <a:p>
            <a:pPr marL="0" marR="0" lvl="0" indent="0" algn="l" rtl="0">
              <a:spcBef>
                <a:spcPts val="0"/>
              </a:spcBef>
              <a:spcAft>
                <a:spcPts val="0"/>
              </a:spcAft>
              <a:buNone/>
            </a:pPr>
            <a:endParaRPr sz="2400" b="1" u="sng" dirty="0">
              <a:solidFill>
                <a:srgbClr val="002060"/>
              </a:solidFill>
              <a:latin typeface="Trebuchet MS"/>
              <a:ea typeface="Trebuchet MS"/>
              <a:cs typeface="Trebuchet MS"/>
              <a:sym typeface="Trebuchet MS"/>
            </a:endParaRPr>
          </a:p>
          <a:p>
            <a:pPr marL="0" marR="0" lvl="0" indent="0" algn="l" rtl="0">
              <a:spcBef>
                <a:spcPts val="0"/>
              </a:spcBef>
              <a:spcAft>
                <a:spcPts val="0"/>
              </a:spcAft>
              <a:buNone/>
            </a:pPr>
            <a:r>
              <a:rPr lang="en-US" sz="2400" b="1" u="sng" dirty="0">
                <a:solidFill>
                  <a:srgbClr val="002060"/>
                </a:solidFill>
                <a:latin typeface="Trebuchet MS"/>
                <a:ea typeface="Trebuchet MS"/>
                <a:cs typeface="Trebuchet MS"/>
                <a:sym typeface="Trebuchet MS"/>
              </a:rPr>
              <a:t>Available at :</a:t>
            </a:r>
            <a:endParaRPr dirty="0"/>
          </a:p>
          <a:p>
            <a:pPr marL="0" marR="0" lvl="0" indent="0" algn="l" rtl="0">
              <a:spcBef>
                <a:spcPts val="0"/>
              </a:spcBef>
              <a:spcAft>
                <a:spcPts val="0"/>
              </a:spcAft>
              <a:buNone/>
            </a:pPr>
            <a:r>
              <a:rPr lang="en-US" sz="2400" b="1" dirty="0">
                <a:solidFill>
                  <a:srgbClr val="002060"/>
                </a:solidFill>
                <a:latin typeface="Trebuchet MS"/>
                <a:ea typeface="Trebuchet MS"/>
                <a:cs typeface="Trebuchet MS"/>
                <a:sym typeface="Trebuchet MS"/>
              </a:rPr>
              <a:t>	1.</a:t>
            </a:r>
            <a:r>
              <a:rPr lang="en-US" sz="2400" b="1" dirty="0">
                <a:solidFill>
                  <a:srgbClr val="141718"/>
                </a:solidFill>
                <a:latin typeface="Trebuchet MS"/>
                <a:ea typeface="Trebuchet MS"/>
                <a:cs typeface="Trebuchet MS"/>
                <a:sym typeface="Trebuchet MS"/>
              </a:rPr>
              <a:t>https://data.world/us-nasa-gov/57e5cd4b-cc93-45b6-98e0-fdb2c69bfa62</a:t>
            </a:r>
            <a:endParaRPr dirty="0"/>
          </a:p>
          <a:p>
            <a:pPr marL="0" marR="0" lvl="0" indent="0" algn="l" rtl="0">
              <a:spcBef>
                <a:spcPts val="0"/>
              </a:spcBef>
              <a:spcAft>
                <a:spcPts val="0"/>
              </a:spcAft>
              <a:buNone/>
            </a:pPr>
            <a:endParaRPr sz="18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u="sng" dirty="0">
                <a:solidFill>
                  <a:srgbClr val="141718"/>
                </a:solidFill>
                <a:latin typeface="Trebuchet MS"/>
                <a:ea typeface="Trebuchet MS"/>
                <a:cs typeface="Trebuchet MS"/>
                <a:sym typeface="Trebuchet MS"/>
              </a:rPr>
              <a:t>Data Summary:</a:t>
            </a:r>
            <a:endParaRPr dirty="0"/>
          </a:p>
          <a:p>
            <a:pPr marL="0" marR="0" lvl="0" indent="0" algn="l" rtl="0">
              <a:spcBef>
                <a:spcPts val="0"/>
              </a:spcBef>
              <a:spcAft>
                <a:spcPts val="0"/>
              </a:spcAft>
              <a:buNone/>
            </a:pPr>
            <a:r>
              <a:rPr lang="en-US" sz="2400" b="1" dirty="0">
                <a:solidFill>
                  <a:srgbClr val="141718"/>
                </a:solidFill>
                <a:latin typeface="Trebuchet MS"/>
                <a:ea typeface="Trebuchet MS"/>
                <a:cs typeface="Trebuchet MS"/>
                <a:sym typeface="Trebuchet MS"/>
              </a:rPr>
              <a:t>	</a:t>
            </a:r>
            <a:r>
              <a:rPr lang="en-US" sz="2400" dirty="0">
                <a:solidFill>
                  <a:srgbClr val="141718"/>
                </a:solidFill>
                <a:latin typeface="Trebuchet MS"/>
                <a:ea typeface="Trebuchet MS"/>
                <a:cs typeface="Trebuchet MS"/>
                <a:sym typeface="Trebuchet MS"/>
              </a:rPr>
              <a:t>The Global Landslide Catalog (GLC) was developed with the goal of identifying rainfall-triggered landslide events around the world, regardless of size, impacts or location.</a:t>
            </a:r>
            <a:endParaRPr dirty="0"/>
          </a:p>
          <a:p>
            <a:pPr marL="0" marR="0" lvl="0" indent="0" algn="l" rtl="0">
              <a:spcBef>
                <a:spcPts val="0"/>
              </a:spcBef>
              <a:spcAft>
                <a:spcPts val="0"/>
              </a:spcAft>
              <a:buNone/>
            </a:pPr>
            <a:endParaRPr sz="24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rgbClr val="141718"/>
                </a:solidFill>
                <a:latin typeface="Trebuchet MS"/>
                <a:ea typeface="Trebuchet MS"/>
                <a:cs typeface="Trebuchet MS"/>
                <a:sym typeface="Trebuchet MS"/>
              </a:rPr>
              <a:t>The GLC considers all types of mass movements triggered by rainfall, which have been reported in the media, disaster databases, scientific reports, or other sources. </a:t>
            </a:r>
            <a:endParaRPr sz="2400" b="1" dirty="0">
              <a:solidFill>
                <a:srgbClr val="141718"/>
              </a:solidFill>
              <a:latin typeface="Trebuchet MS"/>
              <a:ea typeface="Trebuchet MS"/>
              <a:cs typeface="Trebuchet MS"/>
              <a:sym typeface="Trebuchet MS"/>
            </a:endParaRPr>
          </a:p>
        </p:txBody>
      </p:sp>
      <p:cxnSp>
        <p:nvCxnSpPr>
          <p:cNvPr id="163" name="Google Shape;163;p3"/>
          <p:cNvCxnSpPr/>
          <p:nvPr/>
        </p:nvCxnSpPr>
        <p:spPr>
          <a:xfrm>
            <a:off x="0" y="1185869"/>
            <a:ext cx="9744075" cy="0"/>
          </a:xfrm>
          <a:prstGeom prst="straightConnector1">
            <a:avLst/>
          </a:prstGeom>
          <a:noFill/>
          <a:ln w="57150" cap="flat" cmpd="sng">
            <a:solidFill>
              <a:schemeClr val="accent1"/>
            </a:solidFill>
            <a:prstDash val="solid"/>
            <a:round/>
            <a:headEnd type="none" w="sm" len="sm"/>
            <a:tailEnd type="none" w="sm" len="sm"/>
          </a:ln>
        </p:spPr>
      </p:cxnSp>
      <p:sp>
        <p:nvSpPr>
          <p:cNvPr id="164" name="Google Shape;164;p3"/>
          <p:cNvSpPr txBox="1"/>
          <p:nvPr/>
        </p:nvSpPr>
        <p:spPr>
          <a:xfrm>
            <a:off x="871537" y="183416"/>
            <a:ext cx="414337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ABOUT DATA</a:t>
            </a:r>
            <a:endParaRPr sz="4800" dirty="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871537" y="53550"/>
            <a:ext cx="48863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DATA OVERVIEW</a:t>
            </a:r>
            <a:endParaRPr sz="4800" dirty="0">
              <a:solidFill>
                <a:schemeClr val="dk1"/>
              </a:solidFill>
              <a:latin typeface="Trebuchet MS"/>
              <a:ea typeface="Trebuchet MS"/>
              <a:cs typeface="Trebuchet MS"/>
              <a:sym typeface="Trebuchet MS"/>
            </a:endParaRPr>
          </a:p>
        </p:txBody>
      </p:sp>
      <p:cxnSp>
        <p:nvCxnSpPr>
          <p:cNvPr id="170" name="Google Shape;170;p4"/>
          <p:cNvCxnSpPr/>
          <p:nvPr/>
        </p:nvCxnSpPr>
        <p:spPr>
          <a:xfrm>
            <a:off x="24747" y="858295"/>
            <a:ext cx="9590741" cy="0"/>
          </a:xfrm>
          <a:prstGeom prst="straightConnector1">
            <a:avLst/>
          </a:prstGeom>
          <a:noFill/>
          <a:ln w="57150" cap="flat" cmpd="sng">
            <a:solidFill>
              <a:schemeClr val="accent1"/>
            </a:solidFill>
            <a:prstDash val="solid"/>
            <a:round/>
            <a:headEnd type="none" w="sm" len="sm"/>
            <a:tailEnd type="none" w="sm" len="sm"/>
          </a:ln>
        </p:spPr>
      </p:cxnSp>
      <p:pic>
        <p:nvPicPr>
          <p:cNvPr id="171" name="Google Shape;171;p4"/>
          <p:cNvPicPr preferRelativeResize="0"/>
          <p:nvPr/>
        </p:nvPicPr>
        <p:blipFill rotWithShape="1">
          <a:blip r:embed="rId3">
            <a:alphaModFix/>
          </a:blip>
          <a:srcRect/>
          <a:stretch/>
        </p:blipFill>
        <p:spPr>
          <a:xfrm>
            <a:off x="1423999" y="1809750"/>
            <a:ext cx="6419838" cy="5048250"/>
          </a:xfrm>
          <a:prstGeom prst="rect">
            <a:avLst/>
          </a:prstGeom>
          <a:noFill/>
          <a:ln>
            <a:noFill/>
          </a:ln>
        </p:spPr>
      </p:pic>
      <p:sp>
        <p:nvSpPr>
          <p:cNvPr id="172" name="Google Shape;172;p4"/>
          <p:cNvSpPr txBox="1"/>
          <p:nvPr/>
        </p:nvSpPr>
        <p:spPr>
          <a:xfrm>
            <a:off x="24747" y="1069212"/>
            <a:ext cx="100447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These are the Columns that are included in the file, which are used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detection and analysis.</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857251" y="242888"/>
            <a:ext cx="38433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dk1"/>
                </a:solidFill>
                <a:latin typeface="Trebuchet MS"/>
                <a:ea typeface="Trebuchet MS"/>
                <a:cs typeface="Trebuchet MS"/>
                <a:sym typeface="Trebuchet MS"/>
              </a:rPr>
              <a:t>Tools Used</a:t>
            </a:r>
            <a:endParaRPr sz="4800" b="1" dirty="0">
              <a:solidFill>
                <a:schemeClr val="dk1"/>
              </a:solidFill>
              <a:latin typeface="Trebuchet MS"/>
              <a:ea typeface="Trebuchet MS"/>
              <a:cs typeface="Trebuchet MS"/>
              <a:sym typeface="Trebuchet MS"/>
            </a:endParaRPr>
          </a:p>
        </p:txBody>
      </p:sp>
      <p:cxnSp>
        <p:nvCxnSpPr>
          <p:cNvPr id="178" name="Google Shape;178;p5"/>
          <p:cNvCxnSpPr/>
          <p:nvPr/>
        </p:nvCxnSpPr>
        <p:spPr>
          <a:xfrm>
            <a:off x="0" y="1073885"/>
            <a:ext cx="9772650" cy="0"/>
          </a:xfrm>
          <a:prstGeom prst="straightConnector1">
            <a:avLst/>
          </a:prstGeom>
          <a:noFill/>
          <a:ln w="57150" cap="flat" cmpd="sng">
            <a:solidFill>
              <a:schemeClr val="accent1"/>
            </a:solidFill>
            <a:prstDash val="solid"/>
            <a:round/>
            <a:headEnd type="none" w="sm" len="sm"/>
            <a:tailEnd type="none" w="sm" len="sm"/>
          </a:ln>
        </p:spPr>
      </p:cxnSp>
      <p:sp>
        <p:nvSpPr>
          <p:cNvPr id="179" name="Google Shape;179;p5"/>
          <p:cNvSpPr txBox="1"/>
          <p:nvPr/>
        </p:nvSpPr>
        <p:spPr>
          <a:xfrm>
            <a:off x="857251" y="1614488"/>
            <a:ext cx="7128875"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the project, We have used following tools:</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Programming Language: </a:t>
            </a:r>
            <a:r>
              <a:rPr lang="en-US" sz="2400">
                <a:solidFill>
                  <a:srgbClr val="141718"/>
                </a:solidFill>
                <a:latin typeface="Trebuchet MS"/>
                <a:ea typeface="Trebuchet MS"/>
                <a:cs typeface="Trebuchet MS"/>
                <a:sym typeface="Trebuchet MS"/>
              </a:rPr>
              <a:t>Python </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Platform/IDE : </a:t>
            </a:r>
            <a:r>
              <a:rPr lang="en-US" sz="2400">
                <a:solidFill>
                  <a:srgbClr val="141718"/>
                </a:solidFill>
                <a:latin typeface="Trebuchet MS"/>
                <a:ea typeface="Trebuchet MS"/>
                <a:cs typeface="Trebuchet MS"/>
                <a:sym typeface="Trebuchet MS"/>
              </a:rPr>
              <a:t>Jupyter Notebook, Google Colab</a:t>
            </a:r>
            <a:endParaRPr sz="2400">
              <a:solidFill>
                <a:srgbClr val="141718"/>
              </a:solidFill>
              <a:latin typeface="Trebuchet MS"/>
              <a:ea typeface="Trebuchet MS"/>
              <a:cs typeface="Trebuchet MS"/>
              <a:sym typeface="Trebuchet MS"/>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Machine Learning Libraries:</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Random Forest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Decision Tree</a:t>
            </a:r>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D) Other Python Libraries Used:</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matplot – for graph</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Sckit learn – for data visualization</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iii) numpy – for numeric processing</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iv) pandas – reading/writing file</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v)Geo pandas – world map output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vi)pydot, etc..</a:t>
            </a:r>
            <a:endParaRPr sz="2400">
              <a:solidFill>
                <a:srgbClr val="141718"/>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p:nvPr/>
        </p:nvSpPr>
        <p:spPr>
          <a:xfrm>
            <a:off x="130037" y="257174"/>
            <a:ext cx="97712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rebuchet MS"/>
                <a:ea typeface="Trebuchet MS"/>
                <a:cs typeface="Trebuchet MS"/>
                <a:sym typeface="Trebuchet MS"/>
              </a:rPr>
              <a:t>DATA PREPROCESSING AND DATA CLEANING</a:t>
            </a:r>
            <a:endParaRPr sz="3600" b="1" dirty="0">
              <a:solidFill>
                <a:schemeClr val="dk1"/>
              </a:solidFill>
              <a:latin typeface="Trebuchet MS"/>
              <a:ea typeface="Trebuchet MS"/>
              <a:cs typeface="Trebuchet MS"/>
              <a:sym typeface="Trebuchet MS"/>
            </a:endParaRPr>
          </a:p>
        </p:txBody>
      </p:sp>
      <p:cxnSp>
        <p:nvCxnSpPr>
          <p:cNvPr id="185" name="Google Shape;185;p6"/>
          <p:cNvCxnSpPr/>
          <p:nvPr/>
        </p:nvCxnSpPr>
        <p:spPr>
          <a:xfrm>
            <a:off x="0" y="1028700"/>
            <a:ext cx="9572625" cy="0"/>
          </a:xfrm>
          <a:prstGeom prst="straightConnector1">
            <a:avLst/>
          </a:prstGeom>
          <a:noFill/>
          <a:ln w="57150" cap="flat" cmpd="sng">
            <a:solidFill>
              <a:schemeClr val="accent1"/>
            </a:solidFill>
            <a:prstDash val="solid"/>
            <a:round/>
            <a:headEnd type="none" w="sm" len="sm"/>
            <a:tailEnd type="none" w="sm" len="sm"/>
          </a:ln>
        </p:spPr>
      </p:cxnSp>
      <p:sp>
        <p:nvSpPr>
          <p:cNvPr id="186" name="Google Shape;186;p6"/>
          <p:cNvSpPr txBox="1"/>
          <p:nvPr/>
        </p:nvSpPr>
        <p:spPr>
          <a:xfrm>
            <a:off x="557213" y="1153896"/>
            <a:ext cx="8743950" cy="74789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As the available dataset had some missing values and nan values so we replace the missing values with the median value of the column and in some case remove the entire row.</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Column such as </a:t>
            </a:r>
            <a:r>
              <a:rPr lang="en-US" sz="2000" b="1">
                <a:solidFill>
                  <a:srgbClr val="141718"/>
                </a:solidFill>
                <a:latin typeface="Trebuchet MS"/>
                <a:ea typeface="Trebuchet MS"/>
                <a:cs typeface="Trebuchet MS"/>
                <a:sym typeface="Trebuchet MS"/>
              </a:rPr>
              <a:t>event_time</a:t>
            </a:r>
            <a:r>
              <a:rPr lang="en-US" sz="2000">
                <a:solidFill>
                  <a:srgbClr val="141718"/>
                </a:solidFill>
                <a:latin typeface="Trebuchet MS"/>
                <a:ea typeface="Trebuchet MS"/>
                <a:cs typeface="Trebuchet MS"/>
                <a:sym typeface="Trebuchet MS"/>
              </a:rPr>
              <a:t> does not have any data so we simply delete the column as it was of no use for the model. </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Replace the unknown value with the appropriate one.</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To change the categorical values into numeric value we use :</a:t>
            </a:r>
            <a:endParaRPr/>
          </a:p>
          <a:p>
            <a:pPr marL="457200" marR="0" lvl="1" indent="0" algn="l" rtl="0">
              <a:spcBef>
                <a:spcPts val="0"/>
              </a:spcBef>
              <a:spcAft>
                <a:spcPts val="0"/>
              </a:spcAft>
              <a:buNone/>
            </a:pPr>
            <a:r>
              <a:rPr lang="en-US" sz="2000" b="0" i="0" u="none" strike="noStrike" cap="none">
                <a:solidFill>
                  <a:srgbClr val="141718"/>
                </a:solidFill>
                <a:latin typeface="Trebuchet MS"/>
                <a:ea typeface="Trebuchet MS"/>
                <a:cs typeface="Trebuchet MS"/>
                <a:sym typeface="Trebuchet MS"/>
              </a:rPr>
              <a:t>    i) One Hot encoding and Label Encoding.</a:t>
            </a:r>
            <a:endParaRPr/>
          </a:p>
          <a:p>
            <a:pPr marL="2857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0" i="0" u="none" strike="noStrike" cap="none">
                <a:solidFill>
                  <a:srgbClr val="141718"/>
                </a:solidFill>
                <a:latin typeface="Trebuchet MS"/>
                <a:ea typeface="Trebuchet MS"/>
                <a:cs typeface="Trebuchet MS"/>
                <a:sym typeface="Trebuchet MS"/>
              </a:rPr>
              <a:t> As </a:t>
            </a:r>
            <a:r>
              <a:rPr lang="en-US" sz="2000" b="1" i="0" u="none" strike="noStrike" cap="none">
                <a:solidFill>
                  <a:srgbClr val="141718"/>
                </a:solidFill>
                <a:latin typeface="Trebuchet MS"/>
                <a:ea typeface="Trebuchet MS"/>
                <a:cs typeface="Trebuchet MS"/>
                <a:sym typeface="Trebuchet MS"/>
              </a:rPr>
              <a:t>event_date</a:t>
            </a:r>
            <a:r>
              <a:rPr lang="en-US" sz="2000" b="0" i="0" u="none" strike="noStrike" cap="none">
                <a:solidFill>
                  <a:srgbClr val="141718"/>
                </a:solidFill>
                <a:latin typeface="Trebuchet MS"/>
                <a:ea typeface="Trebuchet MS"/>
                <a:cs typeface="Trebuchet MS"/>
                <a:sym typeface="Trebuchet MS"/>
              </a:rPr>
              <a:t> was in date and time data type so we separate out the </a:t>
            </a:r>
            <a:r>
              <a:rPr lang="en-US" sz="2000" b="1" i="0" u="none" strike="noStrike" cap="none">
                <a:solidFill>
                  <a:srgbClr val="141718"/>
                </a:solidFill>
                <a:latin typeface="Trebuchet MS"/>
                <a:ea typeface="Trebuchet MS"/>
                <a:cs typeface="Trebuchet MS"/>
                <a:sym typeface="Trebuchet MS"/>
              </a:rPr>
              <a:t>year, month , day, minute, second </a:t>
            </a:r>
            <a:r>
              <a:rPr lang="en-US" sz="2000" b="0" i="0" u="none" strike="noStrike" cap="none">
                <a:solidFill>
                  <a:srgbClr val="141718"/>
                </a:solidFill>
                <a:latin typeface="Trebuchet MS"/>
                <a:ea typeface="Trebuchet MS"/>
                <a:cs typeface="Trebuchet MS"/>
                <a:sym typeface="Trebuchet MS"/>
              </a:rPr>
              <a:t>and removed the redundant column showing same feature and choose unique </a:t>
            </a:r>
            <a:r>
              <a:rPr lang="en-US" sz="2000" b="1" i="0" u="none" strike="noStrike" cap="none">
                <a:solidFill>
                  <a:srgbClr val="141718"/>
                </a:solidFill>
                <a:latin typeface="Trebuchet MS"/>
                <a:ea typeface="Trebuchet MS"/>
                <a:cs typeface="Trebuchet MS"/>
                <a:sym typeface="Trebuchet MS"/>
              </a:rPr>
              <a:t>21 feature variables.</a:t>
            </a:r>
            <a:endParaRPr/>
          </a:p>
          <a:p>
            <a:pPr marL="285750" marR="0" lvl="1" indent="-158750" algn="l" rtl="0">
              <a:spcBef>
                <a:spcPts val="0"/>
              </a:spcBef>
              <a:spcAft>
                <a:spcPts val="0"/>
              </a:spcAft>
              <a:buClr>
                <a:schemeClr val="dk1"/>
              </a:buClr>
              <a:buSzPts val="2000"/>
              <a:buFont typeface="Arial"/>
              <a:buNone/>
            </a:pPr>
            <a:endParaRPr sz="2000" b="1"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1" i="0" u="none" strike="noStrike" cap="none">
                <a:solidFill>
                  <a:srgbClr val="141718"/>
                </a:solidFill>
                <a:latin typeface="Trebuchet MS"/>
                <a:ea typeface="Trebuchet MS"/>
                <a:cs typeface="Trebuchet MS"/>
                <a:sym typeface="Trebuchet MS"/>
              </a:rPr>
              <a:t>Target Class: Landslide_trigger. We want to predict the cause of landslide to help researcher to think more on this.</a:t>
            </a:r>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457200" marR="0" lvl="1" indent="0" algn="l" rtl="0">
              <a:spcBef>
                <a:spcPts val="0"/>
              </a:spcBef>
              <a:spcAft>
                <a:spcPts val="0"/>
              </a:spcAft>
              <a:buNone/>
            </a:pPr>
            <a:endParaRPr sz="2000" b="0" i="0" u="none" strike="noStrike" cap="none">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p:nvPr/>
        </p:nvSpPr>
        <p:spPr>
          <a:xfrm>
            <a:off x="1042987" y="371475"/>
            <a:ext cx="441819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Trebuchet MS"/>
                <a:ea typeface="Trebuchet MS"/>
                <a:cs typeface="Trebuchet MS"/>
                <a:sym typeface="Trebuchet MS"/>
              </a:rPr>
              <a:t>Feature Selection</a:t>
            </a:r>
            <a:endParaRPr sz="4000" b="1">
              <a:solidFill>
                <a:schemeClr val="dk1"/>
              </a:solidFill>
              <a:latin typeface="Trebuchet MS"/>
              <a:ea typeface="Trebuchet MS"/>
              <a:cs typeface="Trebuchet MS"/>
              <a:sym typeface="Trebuchet MS"/>
            </a:endParaRPr>
          </a:p>
        </p:txBody>
      </p:sp>
      <p:cxnSp>
        <p:nvCxnSpPr>
          <p:cNvPr id="192" name="Google Shape;192;p7"/>
          <p:cNvCxnSpPr/>
          <p:nvPr/>
        </p:nvCxnSpPr>
        <p:spPr>
          <a:xfrm>
            <a:off x="0" y="1079361"/>
            <a:ext cx="9544050" cy="0"/>
          </a:xfrm>
          <a:prstGeom prst="straightConnector1">
            <a:avLst/>
          </a:prstGeom>
          <a:noFill/>
          <a:ln w="57150" cap="flat" cmpd="sng">
            <a:solidFill>
              <a:schemeClr val="accent1"/>
            </a:solidFill>
            <a:prstDash val="solid"/>
            <a:round/>
            <a:headEnd type="none" w="sm" len="sm"/>
            <a:tailEnd type="none" w="sm" len="sm"/>
          </a:ln>
        </p:spPr>
      </p:cxnSp>
      <p:sp>
        <p:nvSpPr>
          <p:cNvPr id="193" name="Google Shape;193;p7"/>
          <p:cNvSpPr txBox="1"/>
          <p:nvPr/>
        </p:nvSpPr>
        <p:spPr>
          <a:xfrm>
            <a:off x="828677" y="2401610"/>
            <a:ext cx="3943348"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   source_name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   source_link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3.   event_date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4.   location_description</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5.   location_accuracy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6.   landslide_category</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7.   landslide_size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8.   fatality_count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9.   injury_count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10. event_import_source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11. event_import_id</a:t>
            </a:r>
            <a:endParaRPr sz="2400" b="1">
              <a:solidFill>
                <a:srgbClr val="141718"/>
              </a:solidFill>
              <a:latin typeface="Trebuchet MS"/>
              <a:ea typeface="Trebuchet MS"/>
              <a:cs typeface="Trebuchet MS"/>
              <a:sym typeface="Trebuchet MS"/>
            </a:endParaRPr>
          </a:p>
        </p:txBody>
      </p:sp>
      <p:sp>
        <p:nvSpPr>
          <p:cNvPr id="194" name="Google Shape;194;p7"/>
          <p:cNvSpPr txBox="1"/>
          <p:nvPr/>
        </p:nvSpPr>
        <p:spPr>
          <a:xfrm>
            <a:off x="5332596" y="2296953"/>
            <a:ext cx="4514850"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Country_name</a:t>
            </a:r>
            <a:endParaRPr/>
          </a:p>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 admin_division_name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14.admin_division_population</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15.Longitude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16.Latitude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17.event_year</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18 event_month</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19 event_week</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20. event_day</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21. event_hour</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2400" b="1">
              <a:solidFill>
                <a:srgbClr val="141718"/>
              </a:solidFill>
              <a:latin typeface="Trebuchet MS"/>
              <a:ea typeface="Trebuchet MS"/>
              <a:cs typeface="Trebuchet MS"/>
              <a:sym typeface="Trebuchet MS"/>
            </a:endParaRPr>
          </a:p>
        </p:txBody>
      </p:sp>
      <p:sp>
        <p:nvSpPr>
          <p:cNvPr id="195" name="Google Shape;195;p7"/>
          <p:cNvSpPr txBox="1"/>
          <p:nvPr/>
        </p:nvSpPr>
        <p:spPr>
          <a:xfrm>
            <a:off x="528638" y="1457325"/>
            <a:ext cx="90154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There are unique 21 feature variable for building the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 Machine Learning Model.</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p:nvPr/>
        </p:nvSpPr>
        <p:spPr>
          <a:xfrm>
            <a:off x="814388" y="342900"/>
            <a:ext cx="609423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Trebuchet MS"/>
                <a:ea typeface="Trebuchet MS"/>
                <a:cs typeface="Trebuchet MS"/>
                <a:sym typeface="Trebuchet MS"/>
              </a:rPr>
              <a:t>FINDINGS AND ANALYSIS</a:t>
            </a:r>
            <a:endParaRPr sz="4400">
              <a:solidFill>
                <a:schemeClr val="dk1"/>
              </a:solidFill>
              <a:latin typeface="Trebuchet MS"/>
              <a:ea typeface="Trebuchet MS"/>
              <a:cs typeface="Trebuchet MS"/>
              <a:sym typeface="Trebuchet MS"/>
            </a:endParaRPr>
          </a:p>
        </p:txBody>
      </p:sp>
      <p:cxnSp>
        <p:nvCxnSpPr>
          <p:cNvPr id="201" name="Google Shape;201;p8"/>
          <p:cNvCxnSpPr/>
          <p:nvPr/>
        </p:nvCxnSpPr>
        <p:spPr>
          <a:xfrm>
            <a:off x="0" y="1112341"/>
            <a:ext cx="9572625" cy="0"/>
          </a:xfrm>
          <a:prstGeom prst="straightConnector1">
            <a:avLst/>
          </a:prstGeom>
          <a:noFill/>
          <a:ln w="57150" cap="flat" cmpd="sng">
            <a:solidFill>
              <a:schemeClr val="accent1"/>
            </a:solidFill>
            <a:prstDash val="solid"/>
            <a:round/>
            <a:headEnd type="none" w="sm" len="sm"/>
            <a:tailEnd type="none" w="sm" len="sm"/>
          </a:ln>
        </p:spPr>
      </p:cxnSp>
      <p:pic>
        <p:nvPicPr>
          <p:cNvPr id="202" name="Google Shape;202;p8" descr="Landslide Trigger Vs Count"/>
          <p:cNvPicPr preferRelativeResize="0"/>
          <p:nvPr/>
        </p:nvPicPr>
        <p:blipFill rotWithShape="1">
          <a:blip r:embed="rId3">
            <a:alphaModFix/>
          </a:blip>
          <a:srcRect/>
          <a:stretch/>
        </p:blipFill>
        <p:spPr>
          <a:xfrm>
            <a:off x="704851" y="1155204"/>
            <a:ext cx="7124699" cy="3905250"/>
          </a:xfrm>
          <a:prstGeom prst="rect">
            <a:avLst/>
          </a:prstGeom>
          <a:noFill/>
          <a:ln>
            <a:noFill/>
          </a:ln>
        </p:spPr>
      </p:pic>
      <p:sp>
        <p:nvSpPr>
          <p:cNvPr id="203" name="Google Shape;203;p8"/>
          <p:cNvSpPr txBox="1"/>
          <p:nvPr/>
        </p:nvSpPr>
        <p:spPr>
          <a:xfrm>
            <a:off x="508964" y="5657671"/>
            <a:ext cx="886363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The above graph demonstrates the landslide cause and its count.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As per the graph, the major cause of landslide as analyzed from the data is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due to downpour followed by rain and so on…. </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04" name="Google Shape;204;p8"/>
          <p:cNvSpPr txBox="1"/>
          <p:nvPr/>
        </p:nvSpPr>
        <p:spPr>
          <a:xfrm>
            <a:off x="1843088" y="4957763"/>
            <a:ext cx="5829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141718"/>
                </a:solidFill>
                <a:latin typeface="Trebuchet MS"/>
                <a:ea typeface="Trebuchet MS"/>
                <a:cs typeface="Trebuchet MS"/>
                <a:sym typeface="Trebuchet MS"/>
              </a:rPr>
              <a:t>Fig: Landslide Trigger VS Count</a:t>
            </a:r>
            <a:endParaRPr sz="2400" b="1">
              <a:solidFill>
                <a:srgbClr val="141718"/>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0" name="Google Shape;210;p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211" name="Google Shape;211;p9"/>
          <p:cNvSpPr txBox="1"/>
          <p:nvPr/>
        </p:nvSpPr>
        <p:spPr>
          <a:xfrm>
            <a:off x="558149" y="5596718"/>
            <a:ext cx="847379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represents top 10 countries on the basis of landslide occurrences.</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From this we found out that maximum landslide occurs in </a:t>
            </a:r>
            <a:r>
              <a:rPr lang="en-US" sz="1800" b="1">
                <a:solidFill>
                  <a:srgbClr val="141718"/>
                </a:solidFill>
                <a:latin typeface="Trebuchet MS"/>
                <a:ea typeface="Trebuchet MS"/>
                <a:cs typeface="Trebuchet MS"/>
                <a:sym typeface="Trebuchet MS"/>
              </a:rPr>
              <a:t>United States.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Similarly, minimum landslide occurred in </a:t>
            </a:r>
            <a:r>
              <a:rPr lang="en-US" sz="1800" b="1">
                <a:solidFill>
                  <a:srgbClr val="141718"/>
                </a:solidFill>
                <a:latin typeface="Trebuchet MS"/>
                <a:ea typeface="Trebuchet MS"/>
                <a:cs typeface="Trebuchet MS"/>
                <a:sym typeface="Trebuchet MS"/>
              </a:rPr>
              <a:t>Malaysia.</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12" name="Google Shape;212;p9"/>
          <p:cNvSpPr txBox="1"/>
          <p:nvPr/>
        </p:nvSpPr>
        <p:spPr>
          <a:xfrm>
            <a:off x="2145838" y="5027359"/>
            <a:ext cx="561083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Trebuchet MS"/>
                <a:ea typeface="Trebuchet MS"/>
                <a:cs typeface="Trebuchet MS"/>
                <a:sym typeface="Trebuchet MS"/>
              </a:rPr>
              <a:t>Fig 2: Landslide Count VS Country</a:t>
            </a:r>
            <a:endParaRPr sz="2800">
              <a:solidFill>
                <a:schemeClr val="dk1"/>
              </a:solidFill>
              <a:latin typeface="Trebuchet MS"/>
              <a:ea typeface="Trebuchet MS"/>
              <a:cs typeface="Trebuchet MS"/>
              <a:sym typeface="Trebuchet MS"/>
            </a:endParaRPr>
          </a:p>
        </p:txBody>
      </p:sp>
      <p:pic>
        <p:nvPicPr>
          <p:cNvPr id="213" name="Google Shape;213;p9"/>
          <p:cNvPicPr preferRelativeResize="0"/>
          <p:nvPr/>
        </p:nvPicPr>
        <p:blipFill rotWithShape="1">
          <a:blip r:embed="rId3">
            <a:alphaModFix/>
          </a:blip>
          <a:srcRect/>
          <a:stretch/>
        </p:blipFill>
        <p:spPr>
          <a:xfrm>
            <a:off x="399258" y="1017333"/>
            <a:ext cx="8791575" cy="40100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Custom 3">
      <a:dk1>
        <a:srgbClr val="2683C6"/>
      </a:dk1>
      <a:lt1>
        <a:srgbClr val="FFFFFF"/>
      </a:lt1>
      <a:dk2>
        <a:srgbClr val="FF000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1456</Words>
  <Application>Microsoft Office PowerPoint</Application>
  <PresentationFormat>Widescreen</PresentationFormat>
  <Paragraphs>181</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Times New Roman</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Smriti tiwari</cp:lastModifiedBy>
  <cp:revision>8</cp:revision>
  <dcterms:created xsi:type="dcterms:W3CDTF">2020-10-04T05:15:00Z</dcterms:created>
  <dcterms:modified xsi:type="dcterms:W3CDTF">2022-01-08T13:32:07Z</dcterms:modified>
</cp:coreProperties>
</file>