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7" r:id="rId2"/>
    <p:sldId id="256" r:id="rId3"/>
    <p:sldId id="257" r:id="rId4"/>
    <p:sldId id="258" r:id="rId5"/>
    <p:sldId id="259" r:id="rId6"/>
    <p:sldId id="281" r:id="rId7"/>
    <p:sldId id="260" r:id="rId8"/>
    <p:sldId id="282" r:id="rId9"/>
    <p:sldId id="262" r:id="rId10"/>
    <p:sldId id="283" r:id="rId11"/>
    <p:sldId id="261" r:id="rId12"/>
    <p:sldId id="284" r:id="rId13"/>
    <p:sldId id="264" r:id="rId14"/>
    <p:sldId id="268" r:id="rId15"/>
    <p:sldId id="267" r:id="rId16"/>
    <p:sldId id="269" r:id="rId17"/>
    <p:sldId id="270" r:id="rId18"/>
    <p:sldId id="271" r:id="rId19"/>
    <p:sldId id="272" r:id="rId20"/>
    <p:sldId id="265" r:id="rId21"/>
    <p:sldId id="273" r:id="rId22"/>
    <p:sldId id="274" r:id="rId23"/>
    <p:sldId id="275" r:id="rId24"/>
    <p:sldId id="276" r:id="rId25"/>
    <p:sldId id="277" r:id="rId26"/>
    <p:sldId id="278" r:id="rId27"/>
    <p:sldId id="266" r:id="rId28"/>
    <p:sldId id="279"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1938" y="809564"/>
            <a:ext cx="10005647" cy="9571851"/>
          </a:xfrm>
          <a:prstGeom prst="rect">
            <a:avLst/>
          </a:prstGeom>
        </p:spPr>
        <p:txBody>
          <a:bodyPr wrap="square">
            <a:spAutoFit/>
          </a:bodyPr>
          <a:lstStyle/>
          <a:p>
            <a:pPr algn="ct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Sant </a:t>
            </a:r>
            <a:r>
              <a:rPr lang="en-US" sz="2400" b="1" dirty="0">
                <a:latin typeface="Times New Roman" panose="02020603050405020304" pitchFamily="18" charset="0"/>
                <a:ea typeface="Calibri" panose="020F0502020204030204" pitchFamily="34" charset="0"/>
                <a:cs typeface="Times New Roman" panose="02020603050405020304" pitchFamily="18" charset="0"/>
              </a:rPr>
              <a:t>Longowal Institute of Engineering &amp; Technology, Longowal – 148106</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400" b="1" dirty="0">
                <a:latin typeface="Times New Roman" panose="02020603050405020304" pitchFamily="18" charset="0"/>
                <a:ea typeface="Calibri" panose="020F0502020204030204" pitchFamily="34" charset="0"/>
                <a:cs typeface="Times New Roman" panose="02020603050405020304" pitchFamily="18" charset="0"/>
              </a:rPr>
              <a:t>District – Sangrur,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Punjab</a:t>
            </a:r>
          </a:p>
          <a:p>
            <a:pPr algn="ct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smtClean="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smtClean="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smtClean="0">
              <a:latin typeface="Times New Roman" panose="02020603050405020304" pitchFamily="18" charset="0"/>
              <a:ea typeface="Calibri" panose="020F0502020204030204" pitchFamily="34" charset="0"/>
              <a:cs typeface="Times New Roman" panose="02020603050405020304" pitchFamily="18" charset="0"/>
            </a:endParaRPr>
          </a:p>
          <a:p>
            <a:pPr algn="ctr"/>
            <a:r>
              <a:rPr lang="en-US"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Presentation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dirty="0" smtClean="0">
                <a:latin typeface="Times New Roman" panose="02020603050405020304" pitchFamily="18" charset="0"/>
                <a:ea typeface="Calibri" panose="020F0502020204030204" pitchFamily="34" charset="0"/>
                <a:cs typeface="Times New Roman" panose="02020603050405020304" pitchFamily="18" charset="0"/>
              </a:rPr>
              <a:t>On</a:t>
            </a:r>
          </a:p>
          <a:p>
            <a:pPr algn="ct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Introduction to Machine Learning</a:t>
            </a:r>
          </a:p>
          <a:p>
            <a:pPr algn="ct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&amp;</a:t>
            </a:r>
          </a:p>
          <a:p>
            <a:pPr algn="ct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Its algorithms</a:t>
            </a:r>
          </a:p>
          <a:p>
            <a:pPr algn="ct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r>
              <a:rPr lang="en-US" b="1" dirty="0" smtClean="0">
                <a:latin typeface="Times New Roman" panose="02020603050405020304" pitchFamily="18" charset="0"/>
                <a:ea typeface="Calibri" panose="020F0502020204030204" pitchFamily="34" charset="0"/>
                <a:cs typeface="Times New Roman" panose="02020603050405020304" pitchFamily="18" charset="0"/>
              </a:rPr>
              <a:t>                        Submitted </a:t>
            </a:r>
            <a:r>
              <a:rPr lang="en-US" b="1" dirty="0">
                <a:latin typeface="Times New Roman" panose="02020603050405020304" pitchFamily="18" charset="0"/>
                <a:ea typeface="Calibri" panose="020F0502020204030204" pitchFamily="34" charset="0"/>
                <a:cs typeface="Times New Roman" panose="02020603050405020304" pitchFamily="18" charset="0"/>
              </a:rPr>
              <a:t>by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                                    Under </a:t>
            </a:r>
            <a:r>
              <a:rPr lang="en-US" b="1" dirty="0">
                <a:latin typeface="Times New Roman" panose="02020603050405020304" pitchFamily="18" charset="0"/>
                <a:ea typeface="Calibri" panose="020F0502020204030204" pitchFamily="34" charset="0"/>
                <a:cs typeface="Times New Roman" panose="02020603050405020304" pitchFamily="18" charset="0"/>
              </a:rPr>
              <a:t>the Guidance of</a:t>
            </a:r>
          </a:p>
          <a:p>
            <a:r>
              <a:rPr lang="en-US" dirty="0" smtClean="0">
                <a:latin typeface="Times New Roman" panose="02020603050405020304" pitchFamily="18" charset="0"/>
                <a:ea typeface="Calibri" panose="020F0502020204030204" pitchFamily="34" charset="0"/>
                <a:cs typeface="Times New Roman" panose="02020603050405020304" pitchFamily="18" charset="0"/>
              </a:rPr>
              <a:t>                        Smriti </a:t>
            </a:r>
            <a:r>
              <a:rPr lang="en-US" dirty="0">
                <a:latin typeface="Times New Roman" panose="02020603050405020304" pitchFamily="18" charset="0"/>
                <a:ea typeface="Calibri" panose="020F0502020204030204" pitchFamily="34" charset="0"/>
                <a:cs typeface="Times New Roman" panose="02020603050405020304" pitchFamily="18" charset="0"/>
              </a:rPr>
              <a:t>Rani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Birmohan</a:t>
            </a:r>
            <a:r>
              <a:rPr lang="en-US" dirty="0" smtClean="0">
                <a:latin typeface="Times New Roman" panose="02020603050405020304" pitchFamily="18" charset="0"/>
                <a:ea typeface="Calibri" panose="020F0502020204030204" pitchFamily="34" charset="0"/>
                <a:cs typeface="Times New Roman" panose="02020603050405020304" pitchFamily="18" charset="0"/>
              </a:rPr>
              <a:t> Singh</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smtClean="0">
                <a:latin typeface="Times New Roman" panose="02020603050405020304" pitchFamily="18" charset="0"/>
                <a:ea typeface="Calibri" panose="020F0502020204030204" pitchFamily="34" charset="0"/>
                <a:cs typeface="Times New Roman" panose="02020603050405020304" pitchFamily="18" charset="0"/>
              </a:rPr>
              <a:t>                        GCS </a:t>
            </a:r>
            <a:r>
              <a:rPr lang="en-US" dirty="0">
                <a:latin typeface="Times New Roman" panose="02020603050405020304" pitchFamily="18" charset="0"/>
                <a:ea typeface="Calibri" panose="020F0502020204030204" pitchFamily="34" charset="0"/>
                <a:cs typeface="Times New Roman" panose="02020603050405020304" pitchFamily="18" charset="0"/>
              </a:rPr>
              <a:t>1830033</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smtClean="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smtClean="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smtClean="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Users\AMIT\AppData\Local\Microsoft\Windows\INetCache\Content.Word\Sant_Longowal_Institute_of_Engineering_and_Technology_logo.jpg"/>
          <p:cNvPicPr/>
          <p:nvPr/>
        </p:nvPicPr>
        <p:blipFill>
          <a:blip r:embed="rId2">
            <a:extLst>
              <a:ext uri="{28A0092B-C50C-407E-A947-70E740481C1C}">
                <a14:useLocalDpi xmlns:a14="http://schemas.microsoft.com/office/drawing/2010/main" val="0"/>
              </a:ext>
            </a:extLst>
          </a:blip>
          <a:srcRect/>
          <a:stretch>
            <a:fillRect/>
          </a:stretch>
        </p:blipFill>
        <p:spPr bwMode="auto">
          <a:xfrm>
            <a:off x="5425722" y="1733070"/>
            <a:ext cx="2038077" cy="1514332"/>
          </a:xfrm>
          <a:prstGeom prst="rect">
            <a:avLst/>
          </a:prstGeom>
          <a:noFill/>
          <a:ln>
            <a:noFill/>
          </a:ln>
        </p:spPr>
      </p:pic>
    </p:spTree>
    <p:extLst>
      <p:ext uri="{BB962C8B-B14F-4D97-AF65-F5344CB8AC3E}">
        <p14:creationId xmlns:p14="http://schemas.microsoft.com/office/powerpoint/2010/main" val="2235506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267" y="4800600"/>
            <a:ext cx="8915400" cy="566738"/>
          </a:xfrm>
        </p:spPr>
        <p:txBody>
          <a:bodyPr/>
          <a:lstStyle/>
          <a:p>
            <a:pPr algn="ctr"/>
            <a:r>
              <a:rPr lang="en-IN" dirty="0" smtClean="0">
                <a:latin typeface="Times New Roman" panose="02020603050405020304" pitchFamily="18" charset="0"/>
                <a:cs typeface="Times New Roman" panose="02020603050405020304" pitchFamily="18" charset="0"/>
              </a:rPr>
              <a:t>Reinforcement Learning</a:t>
            </a:r>
            <a:endParaRPr lang="en-IN"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7312" b="9082"/>
          <a:stretch/>
        </p:blipFill>
        <p:spPr>
          <a:xfrm>
            <a:off x="1666267" y="863124"/>
            <a:ext cx="8915400" cy="3691784"/>
          </a:xfrm>
        </p:spPr>
      </p:pic>
    </p:spTree>
    <p:extLst>
      <p:ext uri="{BB962C8B-B14F-4D97-AF65-F5344CB8AC3E}">
        <p14:creationId xmlns:p14="http://schemas.microsoft.com/office/powerpoint/2010/main" val="1470777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159" y="418744"/>
            <a:ext cx="9795453" cy="1486256"/>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Semi-Supervised Learning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9159" y="1128045"/>
            <a:ext cx="9795453" cy="5614587"/>
          </a:xfrm>
        </p:spPr>
        <p:txBody>
          <a:bodyPr>
            <a:normAutofit lnSpcReduction="10000"/>
          </a:bodyPr>
          <a:lstStyle/>
          <a:p>
            <a:pPr algn="just"/>
            <a:r>
              <a:rPr lang="en-IN" dirty="0" smtClean="0">
                <a:latin typeface="Times New Roman" panose="02020603050405020304" pitchFamily="18" charset="0"/>
                <a:cs typeface="Times New Roman" panose="02020603050405020304" pitchFamily="18" charset="0"/>
              </a:rPr>
              <a:t>Semi-Supervised learning offers a happy medium between supervised and unsupervised learning.</a:t>
            </a:r>
          </a:p>
          <a:p>
            <a:pPr algn="just"/>
            <a:r>
              <a:rPr lang="en-IN" dirty="0" smtClean="0">
                <a:latin typeface="Times New Roman" panose="02020603050405020304" pitchFamily="18" charset="0"/>
                <a:cs typeface="Times New Roman" panose="02020603050405020304" pitchFamily="18" charset="0"/>
              </a:rPr>
              <a:t>Although not formally defined as a ‘fourth’ element of machine learning, it combines aspects of the former two into a method of its own.</a:t>
            </a:r>
          </a:p>
          <a:p>
            <a:pPr algn="just"/>
            <a:r>
              <a:rPr lang="en-IN" dirty="0" smtClean="0">
                <a:latin typeface="Times New Roman" panose="02020603050405020304" pitchFamily="18" charset="0"/>
                <a:cs typeface="Times New Roman" panose="02020603050405020304" pitchFamily="18" charset="0"/>
              </a:rPr>
              <a:t>During training , it uses a smaller labelled data set to guide classification and feature extraction from a larger , unlabelled data set.</a:t>
            </a:r>
          </a:p>
          <a:p>
            <a:pPr algn="just"/>
            <a:r>
              <a:rPr lang="en-IN" dirty="0" smtClean="0">
                <a:latin typeface="Times New Roman" panose="02020603050405020304" pitchFamily="18" charset="0"/>
                <a:cs typeface="Times New Roman" panose="02020603050405020304" pitchFamily="18" charset="0"/>
              </a:rPr>
              <a:t> It can solve the problem of having not enough labelled data or not being able to afford to label enough data to train a supervised learning algorithm.</a:t>
            </a:r>
          </a:p>
          <a:p>
            <a:pPr algn="just"/>
            <a:r>
              <a:rPr lang="en-IN" dirty="0" smtClean="0">
                <a:latin typeface="Times New Roman" panose="02020603050405020304" pitchFamily="18" charset="0"/>
                <a:cs typeface="Times New Roman" panose="02020603050405020304" pitchFamily="18" charset="0"/>
              </a:rPr>
              <a:t>The goal of semi supervised model is to classify some of the unlabelled data using the labelled information set.</a:t>
            </a:r>
          </a:p>
          <a:p>
            <a:pPr algn="just"/>
            <a:r>
              <a:rPr lang="en-IN" dirty="0" smtClean="0">
                <a:latin typeface="Times New Roman" panose="02020603050405020304" pitchFamily="18" charset="0"/>
                <a:cs typeface="Times New Roman" panose="02020603050405020304" pitchFamily="18" charset="0"/>
              </a:rPr>
              <a:t>Some applications are: Internet content classification – There are millions and millions of webpages . It is practically impossible to label all the web pages , if you need to . Semi supervised machine learning helps here to classify the webpages.</a:t>
            </a:r>
          </a:p>
          <a:p>
            <a:pPr algn="just"/>
            <a:r>
              <a:rPr lang="en-IN" dirty="0" smtClean="0">
                <a:latin typeface="Times New Roman" panose="02020603050405020304" pitchFamily="18" charset="0"/>
                <a:cs typeface="Times New Roman" panose="02020603050405020304" pitchFamily="18" charset="0"/>
              </a:rPr>
              <a:t> Audio/video analysis-We have an overwhelming amount of audio and video files all over. Labelling them is a massive task , if not unfeasible . Semi supervised learning comes handy in audio/video analysis.</a:t>
            </a:r>
          </a:p>
          <a:p>
            <a:pPr algn="just"/>
            <a:r>
              <a:rPr lang="en-IN" dirty="0" smtClean="0">
                <a:latin typeface="Times New Roman" panose="02020603050405020304" pitchFamily="18" charset="0"/>
                <a:cs typeface="Times New Roman" panose="02020603050405020304" pitchFamily="18" charset="0"/>
              </a:rPr>
              <a:t>One way to do semi-supervised learning is to combine clustering and classification algorithms . Clustering algorithms are unsupervised machine learning techniques that group data together based on their similarities . The clustering model helps us find the most relevant samples in our data set.</a:t>
            </a:r>
          </a:p>
        </p:txBody>
      </p:sp>
    </p:spTree>
    <p:extLst>
      <p:ext uri="{BB962C8B-B14F-4D97-AF65-F5344CB8AC3E}">
        <p14:creationId xmlns:p14="http://schemas.microsoft.com/office/powerpoint/2010/main" val="561683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545" y="4800600"/>
            <a:ext cx="8915400" cy="566738"/>
          </a:xfrm>
        </p:spPr>
        <p:txBody>
          <a:bodyPr/>
          <a:lstStyle/>
          <a:p>
            <a:pPr algn="ctr"/>
            <a:r>
              <a:rPr lang="en-IN" dirty="0" smtClean="0">
                <a:latin typeface="Times New Roman" panose="02020603050405020304" pitchFamily="18" charset="0"/>
                <a:cs typeface="Times New Roman" panose="02020603050405020304" pitchFamily="18" charset="0"/>
              </a:rPr>
              <a:t>Semi-supervised Learning</a:t>
            </a:r>
            <a:endParaRPr lang="en-IN"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92" t="11802" r="-192" b="1315"/>
          <a:stretch/>
        </p:blipFill>
        <p:spPr>
          <a:xfrm>
            <a:off x="1811545" y="504641"/>
            <a:ext cx="8915400" cy="4295959"/>
          </a:xfrm>
        </p:spPr>
      </p:pic>
    </p:spTree>
    <p:extLst>
      <p:ext uri="{BB962C8B-B14F-4D97-AF65-F5344CB8AC3E}">
        <p14:creationId xmlns:p14="http://schemas.microsoft.com/office/powerpoint/2010/main" val="740398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159" y="624110"/>
            <a:ext cx="9795453"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Classification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9159" y="1324598"/>
            <a:ext cx="9795453" cy="4999290"/>
          </a:xfrm>
        </p:spPr>
        <p:txBody>
          <a:bodyPr>
            <a:normAutofit fontScale="92500"/>
          </a:bodyPr>
          <a:lstStyle/>
          <a:p>
            <a:pPr algn="just"/>
            <a:r>
              <a:rPr lang="en-IN" sz="2000" dirty="0" smtClean="0">
                <a:latin typeface="Times New Roman" panose="02020603050405020304" pitchFamily="18" charset="0"/>
                <a:cs typeface="Times New Roman" panose="02020603050405020304" pitchFamily="18" charset="0"/>
              </a:rPr>
              <a:t>Classification is type of supervised machine learning algorithm. It </a:t>
            </a:r>
            <a:r>
              <a:rPr lang="en-IN" sz="2000" dirty="0">
                <a:latin typeface="Times New Roman" panose="02020603050405020304" pitchFamily="18" charset="0"/>
                <a:cs typeface="Times New Roman" panose="02020603050405020304" pitchFamily="18" charset="0"/>
              </a:rPr>
              <a:t>is used when the output is categorical like ‘yes’ or ‘no’. </a:t>
            </a:r>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For any given input, the classification algorithm helps in the prediction of the class of the output variable. When the output variable contains discrete values , it is classification problem.</a:t>
            </a:r>
          </a:p>
          <a:p>
            <a:pPr algn="just"/>
            <a:r>
              <a:rPr lang="en-IN" sz="2000" dirty="0" smtClean="0">
                <a:latin typeface="Times New Roman" panose="02020603050405020304" pitchFamily="18" charset="0"/>
                <a:cs typeface="Times New Roman" panose="02020603050405020304" pitchFamily="18" charset="0"/>
              </a:rPr>
              <a:t>There can be multiple types of classifications like binary classification , multi-class classification . It depends upon he number of classes in the output variable.</a:t>
            </a:r>
          </a:p>
          <a:p>
            <a:pPr algn="just"/>
            <a:r>
              <a:rPr lang="en-IN" sz="2000" dirty="0">
                <a:latin typeface="Times New Roman" panose="02020603050405020304" pitchFamily="18" charset="0"/>
                <a:cs typeface="Times New Roman" panose="02020603050405020304" pitchFamily="18" charset="0"/>
              </a:rPr>
              <a:t>Algorithms which </a:t>
            </a:r>
            <a:r>
              <a:rPr lang="en-IN" sz="2000" dirty="0" smtClean="0">
                <a:latin typeface="Times New Roman" panose="02020603050405020304" pitchFamily="18" charset="0"/>
                <a:cs typeface="Times New Roman" panose="02020603050405020304" pitchFamily="18" charset="0"/>
              </a:rPr>
              <a:t>comes </a:t>
            </a:r>
            <a:r>
              <a:rPr lang="en-IN" sz="2000" dirty="0">
                <a:latin typeface="Times New Roman" panose="02020603050405020304" pitchFamily="18" charset="0"/>
                <a:cs typeface="Times New Roman" panose="02020603050405020304" pitchFamily="18" charset="0"/>
              </a:rPr>
              <a:t>under Classification are: </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Logistic </a:t>
            </a:r>
            <a:r>
              <a:rPr lang="en-IN" sz="2000" dirty="0">
                <a:latin typeface="Times New Roman" panose="02020603050405020304" pitchFamily="18" charset="0"/>
                <a:cs typeface="Times New Roman" panose="02020603050405020304" pitchFamily="18" charset="0"/>
              </a:rPr>
              <a:t>regression </a:t>
            </a:r>
          </a:p>
          <a:p>
            <a:pPr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Decision Trees</a:t>
            </a:r>
          </a:p>
          <a:p>
            <a:pPr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 Naive </a:t>
            </a:r>
            <a:r>
              <a:rPr lang="en-IN" sz="2000" dirty="0">
                <a:latin typeface="Times New Roman" panose="02020603050405020304" pitchFamily="18" charset="0"/>
                <a:cs typeface="Times New Roman" panose="02020603050405020304" pitchFamily="18" charset="0"/>
              </a:rPr>
              <a:t>Bayes </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Random Forest </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Support vector machine </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KNN</a:t>
            </a:r>
            <a:r>
              <a:rPr lang="en-IN" sz="20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090300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05" y="624110"/>
            <a:ext cx="9786907"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Logistic Regression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7705" y="1375874"/>
            <a:ext cx="9786907" cy="1854436"/>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It is one of the linear models which can be used for Classification.</a:t>
            </a:r>
          </a:p>
          <a:p>
            <a:pPr algn="just"/>
            <a:r>
              <a:rPr lang="en-IN" sz="2000" dirty="0" smtClean="0">
                <a:latin typeface="Times New Roman" panose="02020603050405020304" pitchFamily="18" charset="0"/>
                <a:cs typeface="Times New Roman" panose="02020603050405020304" pitchFamily="18" charset="0"/>
              </a:rPr>
              <a:t>It uses the sigmoid function to calculate the probability of certain event occurring.</a:t>
            </a:r>
          </a:p>
          <a:p>
            <a:pPr algn="just"/>
            <a:r>
              <a:rPr lang="en-IN" sz="2000" dirty="0" smtClean="0">
                <a:latin typeface="Times New Roman" panose="02020603050405020304" pitchFamily="18" charset="0"/>
                <a:cs typeface="Times New Roman" panose="02020603050405020304" pitchFamily="18" charset="0"/>
              </a:rPr>
              <a:t>It is an ideal method for the classification of binary variables.</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7020"/>
          <a:stretch/>
        </p:blipFill>
        <p:spPr>
          <a:xfrm>
            <a:off x="1778415" y="3144853"/>
            <a:ext cx="7353300" cy="3110669"/>
          </a:xfrm>
          <a:prstGeom prst="rect">
            <a:avLst/>
          </a:prstGeom>
        </p:spPr>
      </p:pic>
    </p:spTree>
    <p:extLst>
      <p:ext uri="{BB962C8B-B14F-4D97-AF65-F5344CB8AC3E}">
        <p14:creationId xmlns:p14="http://schemas.microsoft.com/office/powerpoint/2010/main" val="2512834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251" y="624110"/>
            <a:ext cx="9778362" cy="1280890"/>
          </a:xfrm>
        </p:spPr>
        <p:txBody>
          <a:bodyPr>
            <a:normAutofit/>
          </a:bodyPr>
          <a:lstStyle/>
          <a:p>
            <a:pPr algn="ctr"/>
            <a:r>
              <a:rPr lang="en-IN" sz="4000" dirty="0">
                <a:latin typeface="Times New Roman" panose="02020603050405020304" pitchFamily="18" charset="0"/>
                <a:cs typeface="Times New Roman" panose="02020603050405020304" pitchFamily="18" charset="0"/>
              </a:rPr>
              <a:t>Decision Trees  </a:t>
            </a:r>
            <a:r>
              <a:rPr lang="en-IN" dirty="0"/>
              <a:t/>
            </a:r>
            <a:br>
              <a:rPr lang="en-IN" dirty="0"/>
            </a:br>
            <a:endParaRPr lang="en-IN" dirty="0"/>
          </a:p>
        </p:txBody>
      </p:sp>
      <p:sp>
        <p:nvSpPr>
          <p:cNvPr id="3" name="Content Placeholder 2"/>
          <p:cNvSpPr>
            <a:spLocks noGrp="1"/>
          </p:cNvSpPr>
          <p:nvPr>
            <p:ph idx="1"/>
          </p:nvPr>
        </p:nvSpPr>
        <p:spPr>
          <a:xfrm>
            <a:off x="1726251" y="1392964"/>
            <a:ext cx="9778361" cy="2888479"/>
          </a:xfrm>
        </p:spPr>
        <p:txBody>
          <a:bodyPr>
            <a:normAutofit/>
          </a:bodyPr>
          <a:lstStyle/>
          <a:p>
            <a:pPr algn="just"/>
            <a:r>
              <a:rPr lang="en-IN" dirty="0">
                <a:latin typeface="Times New Roman" panose="02020603050405020304" pitchFamily="18" charset="0"/>
                <a:cs typeface="Times New Roman" panose="02020603050405020304" pitchFamily="18" charset="0"/>
              </a:rPr>
              <a:t>It is non-linear model that overcomes few of the </a:t>
            </a:r>
            <a:r>
              <a:rPr lang="en-IN" dirty="0" smtClean="0">
                <a:latin typeface="Times New Roman" panose="02020603050405020304" pitchFamily="18" charset="0"/>
                <a:cs typeface="Times New Roman" panose="02020603050405020304" pitchFamily="18" charset="0"/>
              </a:rPr>
              <a:t>drawbacks of linear algorithms like Logistic regression.</a:t>
            </a:r>
          </a:p>
          <a:p>
            <a:pPr algn="just"/>
            <a:r>
              <a:rPr lang="en-IN" dirty="0" smtClean="0">
                <a:latin typeface="Times New Roman" panose="02020603050405020304" pitchFamily="18" charset="0"/>
                <a:cs typeface="Times New Roman" panose="02020603050405020304" pitchFamily="18" charset="0"/>
              </a:rPr>
              <a:t>It builds the classification model in the form of a tree structure that includes nodes and leaves.</a:t>
            </a:r>
          </a:p>
          <a:p>
            <a:pPr algn="just"/>
            <a:r>
              <a:rPr lang="en-IN" dirty="0" smtClean="0">
                <a:latin typeface="Times New Roman" panose="02020603050405020304" pitchFamily="18" charset="0"/>
                <a:cs typeface="Times New Roman" panose="02020603050405020304" pitchFamily="18" charset="0"/>
              </a:rPr>
              <a:t>This algorithm involves multiple if-else statements which help in breaking down the structure into smaller structures and eventually providing the final outcome.</a:t>
            </a:r>
          </a:p>
          <a:p>
            <a:pPr algn="just"/>
            <a:r>
              <a:rPr lang="en-IN" dirty="0" smtClean="0">
                <a:latin typeface="Times New Roman" panose="02020603050405020304" pitchFamily="18" charset="0"/>
                <a:cs typeface="Times New Roman" panose="02020603050405020304" pitchFamily="18" charset="0"/>
              </a:rPr>
              <a:t>It can be used for Regression as well as Classification problems.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604" t="31588" r="14869" b="4176"/>
          <a:stretch/>
        </p:blipFill>
        <p:spPr>
          <a:xfrm>
            <a:off x="1811708" y="3891630"/>
            <a:ext cx="4982198" cy="2786909"/>
          </a:xfrm>
          <a:prstGeom prst="rect">
            <a:avLst/>
          </a:prstGeom>
        </p:spPr>
      </p:pic>
    </p:spTree>
    <p:extLst>
      <p:ext uri="{BB962C8B-B14F-4D97-AF65-F5344CB8AC3E}">
        <p14:creationId xmlns:p14="http://schemas.microsoft.com/office/powerpoint/2010/main" val="4210020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343" y="624110"/>
            <a:ext cx="9761270"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K-Nearest Neighbours(KNN)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3343" y="1324598"/>
            <a:ext cx="9761269" cy="4586624"/>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It uses distance metrics like Euclidean distance, Manhattan distance , etc. to calculate the distance of one data point from every other data point.</a:t>
            </a:r>
          </a:p>
          <a:p>
            <a:pPr algn="just"/>
            <a:r>
              <a:rPr lang="en-IN" sz="2000" dirty="0" smtClean="0">
                <a:latin typeface="Times New Roman" panose="02020603050405020304" pitchFamily="18" charset="0"/>
                <a:cs typeface="Times New Roman" panose="02020603050405020304" pitchFamily="18" charset="0"/>
              </a:rPr>
              <a:t>To classify the output, it takes a majority vote from k nearest neighbours of each data point.</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048" t="25225" r="8629" b="19494"/>
          <a:stretch/>
        </p:blipFill>
        <p:spPr>
          <a:xfrm>
            <a:off x="1743342" y="3067941"/>
            <a:ext cx="8212509" cy="3127760"/>
          </a:xfrm>
          <a:prstGeom prst="rect">
            <a:avLst/>
          </a:prstGeom>
        </p:spPr>
      </p:pic>
    </p:spTree>
    <p:extLst>
      <p:ext uri="{BB962C8B-B14F-4D97-AF65-F5344CB8AC3E}">
        <p14:creationId xmlns:p14="http://schemas.microsoft.com/office/powerpoint/2010/main" val="704705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979" y="624110"/>
            <a:ext cx="9735633"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Random Forest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8979" y="1290416"/>
            <a:ext cx="9735633" cy="2409914"/>
          </a:xfrm>
        </p:spPr>
        <p:txBody>
          <a:bodyPr/>
          <a:lstStyle/>
          <a:p>
            <a:pPr algn="just"/>
            <a:r>
              <a:rPr lang="en-IN" dirty="0" smtClean="0">
                <a:latin typeface="Times New Roman" panose="02020603050405020304" pitchFamily="18" charset="0"/>
                <a:cs typeface="Times New Roman" panose="02020603050405020304" pitchFamily="18" charset="0"/>
              </a:rPr>
              <a:t>It is an ensemble learning method that involves multiple decision trees to predict the outcome of the target variable. Each decision tree provides its own outcome.</a:t>
            </a:r>
          </a:p>
          <a:p>
            <a:pPr algn="just"/>
            <a:r>
              <a:rPr lang="en-IN" dirty="0" smtClean="0">
                <a:latin typeface="Times New Roman" panose="02020603050405020304" pitchFamily="18" charset="0"/>
                <a:cs typeface="Times New Roman" panose="02020603050405020304" pitchFamily="18" charset="0"/>
              </a:rPr>
              <a:t>In the case of the classification problem , It takes the majority votes of these multiple decision trees to classify the final outcome.</a:t>
            </a:r>
          </a:p>
          <a:p>
            <a:pPr algn="just"/>
            <a:r>
              <a:rPr lang="en-IN" dirty="0" smtClean="0">
                <a:latin typeface="Times New Roman" panose="02020603050405020304" pitchFamily="18" charset="0"/>
                <a:cs typeface="Times New Roman" panose="02020603050405020304" pitchFamily="18" charset="0"/>
              </a:rPr>
              <a:t>In the case of the regression problem , it takes the average of the values predicted by the decision trees.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561" r="3964" b="5794"/>
          <a:stretch/>
        </p:blipFill>
        <p:spPr>
          <a:xfrm>
            <a:off x="1768979" y="3462338"/>
            <a:ext cx="8494684" cy="3092286"/>
          </a:xfrm>
          <a:prstGeom prst="rect">
            <a:avLst/>
          </a:prstGeom>
        </p:spPr>
      </p:pic>
    </p:spTree>
    <p:extLst>
      <p:ext uri="{BB962C8B-B14F-4D97-AF65-F5344CB8AC3E}">
        <p14:creationId xmlns:p14="http://schemas.microsoft.com/office/powerpoint/2010/main" val="1755004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159" y="624110"/>
            <a:ext cx="9795453"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Naïve Bayes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9159" y="1281870"/>
            <a:ext cx="9795453" cy="2042444"/>
          </a:xfrm>
        </p:spPr>
        <p:txBody>
          <a:bodyPr/>
          <a:lstStyle/>
          <a:p>
            <a:pPr algn="just"/>
            <a:r>
              <a:rPr lang="en-IN" dirty="0" smtClean="0">
                <a:latin typeface="Times New Roman" panose="02020603050405020304" pitchFamily="18" charset="0"/>
                <a:cs typeface="Times New Roman" panose="02020603050405020304" pitchFamily="18" charset="0"/>
              </a:rPr>
              <a:t>It is an algorithm that is based upon Bayes’ theorem.</a:t>
            </a:r>
          </a:p>
          <a:p>
            <a:pPr algn="just"/>
            <a:r>
              <a:rPr lang="en-IN" dirty="0" smtClean="0">
                <a:latin typeface="Times New Roman" panose="02020603050405020304" pitchFamily="18" charset="0"/>
                <a:cs typeface="Times New Roman" panose="02020603050405020304" pitchFamily="18" charset="0"/>
              </a:rPr>
              <a:t>It assumes that any particular feature is independent of the inclusion of other features i.e. they are not correlated to one another.</a:t>
            </a:r>
          </a:p>
          <a:p>
            <a:pPr algn="just"/>
            <a:r>
              <a:rPr lang="en-IN" dirty="0" smtClean="0">
                <a:latin typeface="Times New Roman" panose="02020603050405020304" pitchFamily="18" charset="0"/>
                <a:cs typeface="Times New Roman" panose="02020603050405020304" pitchFamily="18" charset="0"/>
              </a:rPr>
              <a:t>It generally doesn’t work well with complex data due to this assumption as in most of the data sets ,  there exists some kind of relationship between the features.</a:t>
            </a:r>
          </a:p>
          <a:p>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0391" t="18125" r="4758" b="21458"/>
          <a:stretch/>
        </p:blipFill>
        <p:spPr>
          <a:xfrm>
            <a:off x="1709159" y="3324314"/>
            <a:ext cx="7528846" cy="3418318"/>
          </a:xfrm>
          <a:prstGeom prst="rect">
            <a:avLst/>
          </a:prstGeom>
        </p:spPr>
      </p:pic>
    </p:spTree>
    <p:extLst>
      <p:ext uri="{BB962C8B-B14F-4D97-AF65-F5344CB8AC3E}">
        <p14:creationId xmlns:p14="http://schemas.microsoft.com/office/powerpoint/2010/main" val="2109874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889" y="624110"/>
            <a:ext cx="9752724"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Support Vector Machine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1889" y="1367328"/>
            <a:ext cx="9752723" cy="2221906"/>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It represents the data points in multi-dimensional space.</a:t>
            </a:r>
          </a:p>
          <a:p>
            <a:pPr algn="just"/>
            <a:r>
              <a:rPr lang="en-IN" sz="2000" dirty="0" smtClean="0">
                <a:latin typeface="Times New Roman" panose="02020603050405020304" pitchFamily="18" charset="0"/>
                <a:cs typeface="Times New Roman" panose="02020603050405020304" pitchFamily="18" charset="0"/>
              </a:rPr>
              <a:t>These data points are then segregated into classes with the help of hyperplanes.</a:t>
            </a:r>
          </a:p>
          <a:p>
            <a:pPr algn="just"/>
            <a:r>
              <a:rPr lang="en-IN" sz="2000" dirty="0" smtClean="0">
                <a:latin typeface="Times New Roman" panose="02020603050405020304" pitchFamily="18" charset="0"/>
                <a:cs typeface="Times New Roman" panose="02020603050405020304" pitchFamily="18" charset="0"/>
              </a:rPr>
              <a:t>It plots an n-dimensional space for the n number of features in the dataset and then tries to create the hyperplanes such that it divided the data points with maximum margin.</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057"/>
          <a:stretch/>
        </p:blipFill>
        <p:spPr>
          <a:xfrm>
            <a:off x="1751888" y="3520866"/>
            <a:ext cx="7195915" cy="3181144"/>
          </a:xfrm>
          <a:prstGeom prst="rect">
            <a:avLst/>
          </a:prstGeom>
        </p:spPr>
      </p:pic>
    </p:spTree>
    <p:extLst>
      <p:ext uri="{BB962C8B-B14F-4D97-AF65-F5344CB8AC3E}">
        <p14:creationId xmlns:p14="http://schemas.microsoft.com/office/powerpoint/2010/main" val="932420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1511" y="111096"/>
            <a:ext cx="10103101" cy="1085315"/>
          </a:xfrm>
        </p:spPr>
        <p:txBody>
          <a:bodyPr/>
          <a:lstStyle/>
          <a:p>
            <a:pPr algn="ctr"/>
            <a:r>
              <a:rPr lang="en-IN" dirty="0" smtClean="0"/>
              <a:t>    </a:t>
            </a:r>
            <a:r>
              <a:rPr lang="en-IN" dirty="0" smtClean="0">
                <a:latin typeface="Times New Roman" panose="02020603050405020304" pitchFamily="18" charset="0"/>
                <a:cs typeface="Times New Roman" panose="02020603050405020304" pitchFamily="18" charset="0"/>
              </a:rPr>
              <a:t>What is Machine Learning</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01511" y="1256232"/>
            <a:ext cx="10701308" cy="5426580"/>
          </a:xfrm>
        </p:spPr>
        <p:txBody>
          <a:bodyPr>
            <a:normAutofit fontScale="85000" lnSpcReduction="20000"/>
          </a:bodyPr>
          <a:lstStyle/>
          <a:p>
            <a:pPr algn="just"/>
            <a:r>
              <a:rPr lang="en-IN" sz="2100" dirty="0" smtClean="0">
                <a:latin typeface="Times New Roman" panose="02020603050405020304" pitchFamily="18" charset="0"/>
                <a:cs typeface="Times New Roman" panose="02020603050405020304" pitchFamily="18" charset="0"/>
              </a:rPr>
              <a:t>Machine Learning is an application of Artificial Intelligence (AI) that provides systems the ability to automatically learn and improve from experience without being explicitly programmed.</a:t>
            </a:r>
          </a:p>
          <a:p>
            <a:pPr algn="just"/>
            <a:r>
              <a:rPr lang="en-IN" sz="2100" dirty="0" smtClean="0">
                <a:latin typeface="Times New Roman" panose="02020603050405020304" pitchFamily="18" charset="0"/>
                <a:cs typeface="Times New Roman" panose="02020603050405020304" pitchFamily="18" charset="0"/>
              </a:rPr>
              <a:t>In Machine Learning ,algorithms are ‘trained’ to find patterns and features in massive amounts of data in order to make decisions and predictions based on new data. The better the algorithm , the more accurate the decisions and predictions will become as it processes more data.</a:t>
            </a:r>
          </a:p>
          <a:p>
            <a:pPr algn="just"/>
            <a:endParaRPr lang="en-IN" sz="2100" dirty="0" smtClean="0">
              <a:latin typeface="Times New Roman" panose="02020603050405020304" pitchFamily="18" charset="0"/>
              <a:cs typeface="Times New Roman" panose="02020603050405020304" pitchFamily="18" charset="0"/>
            </a:endParaRPr>
          </a:p>
          <a:p>
            <a:pPr algn="just"/>
            <a:r>
              <a:rPr lang="en-IN" sz="2100" dirty="0" smtClean="0">
                <a:latin typeface="Times New Roman" panose="02020603050405020304" pitchFamily="18" charset="0"/>
                <a:cs typeface="Times New Roman" panose="02020603050405020304" pitchFamily="18" charset="0"/>
              </a:rPr>
              <a:t>Today, examples of machine learning are all around us. </a:t>
            </a:r>
          </a:p>
          <a:p>
            <a:pPr algn="just"/>
            <a:r>
              <a:rPr lang="en-IN" sz="2100" dirty="0" smtClean="0">
                <a:latin typeface="Times New Roman" panose="02020603050405020304" pitchFamily="18" charset="0"/>
                <a:cs typeface="Times New Roman" panose="02020603050405020304" pitchFamily="18" charset="0"/>
              </a:rPr>
              <a:t>Digital assistants search the web and play music in response to out voice commands. </a:t>
            </a:r>
          </a:p>
          <a:p>
            <a:pPr algn="just"/>
            <a:r>
              <a:rPr lang="en-IN" sz="2100" dirty="0" smtClean="0">
                <a:latin typeface="Times New Roman" panose="02020603050405020304" pitchFamily="18" charset="0"/>
                <a:cs typeface="Times New Roman" panose="02020603050405020304" pitchFamily="18" charset="0"/>
              </a:rPr>
              <a:t>Website recommends products , songs and movies based on what we bought , watched or listened to before. </a:t>
            </a:r>
          </a:p>
          <a:p>
            <a:pPr algn="just"/>
            <a:r>
              <a:rPr lang="en-IN" sz="2100" dirty="0" smtClean="0">
                <a:latin typeface="Times New Roman" panose="02020603050405020304" pitchFamily="18" charset="0"/>
                <a:cs typeface="Times New Roman" panose="02020603050405020304" pitchFamily="18" charset="0"/>
              </a:rPr>
              <a:t>Robots vacuum our floors while we do something better with our time. </a:t>
            </a:r>
          </a:p>
          <a:p>
            <a:pPr algn="just"/>
            <a:r>
              <a:rPr lang="en-IN" sz="2100" dirty="0" smtClean="0">
                <a:latin typeface="Times New Roman" panose="02020603050405020304" pitchFamily="18" charset="0"/>
                <a:cs typeface="Times New Roman" panose="02020603050405020304" pitchFamily="18" charset="0"/>
              </a:rPr>
              <a:t>Spam detectors stops unwanted emails from reaching our inboxes. Medical image analysis systems help doctors spot tumours they might have missed.</a:t>
            </a:r>
          </a:p>
          <a:p>
            <a:pPr algn="just"/>
            <a:r>
              <a:rPr lang="en-IN" sz="2100" dirty="0" smtClean="0">
                <a:latin typeface="Times New Roman" panose="02020603050405020304" pitchFamily="18" charset="0"/>
                <a:cs typeface="Times New Roman" panose="02020603050405020304" pitchFamily="18" charset="0"/>
              </a:rPr>
              <a:t>The other applications of machine learning includes Health Care , Sentiment analysis , Fraud Detection , E-Commerce.</a:t>
            </a:r>
          </a:p>
          <a:p>
            <a:pPr algn="just"/>
            <a:r>
              <a:rPr lang="en-IN" sz="2100" dirty="0" smtClean="0">
                <a:latin typeface="Times New Roman" panose="02020603050405020304" pitchFamily="18" charset="0"/>
                <a:cs typeface="Times New Roman" panose="02020603050405020304" pitchFamily="18" charset="0"/>
              </a:rPr>
              <a:t>As big data keeps getting bigger, as computing becomes more powerful and affordable ,and as data scientist keep developing more capable algorithms, machine learning will drive greater and greater efficiency in our personal and work lives.</a:t>
            </a:r>
          </a:p>
          <a:p>
            <a:endParaRPr lang="en-IN" sz="2100" dirty="0">
              <a:latin typeface="Times New Roman" panose="02020603050405020304" pitchFamily="18" charset="0"/>
              <a:cs typeface="Times New Roman" panose="02020603050405020304" pitchFamily="18" charset="0"/>
            </a:endParaRPr>
          </a:p>
          <a:p>
            <a:endParaRPr lang="en-IN" dirty="0" smtClean="0"/>
          </a:p>
          <a:p>
            <a:endParaRPr lang="en-IN" dirty="0"/>
          </a:p>
          <a:p>
            <a:endParaRPr lang="en-IN" dirty="0"/>
          </a:p>
        </p:txBody>
      </p:sp>
    </p:spTree>
    <p:extLst>
      <p:ext uri="{BB962C8B-B14F-4D97-AF65-F5344CB8AC3E}">
        <p14:creationId xmlns:p14="http://schemas.microsoft.com/office/powerpoint/2010/main" val="263406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067" y="624110"/>
            <a:ext cx="9812545"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Clustering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2067" y="1341690"/>
            <a:ext cx="9812545" cy="4631820"/>
          </a:xfrm>
        </p:spPr>
        <p:txBody>
          <a:bodyPr>
            <a:noAutofit/>
          </a:bodyPr>
          <a:lstStyle/>
          <a:p>
            <a:pPr algn="just"/>
            <a:r>
              <a:rPr lang="en-IN" sz="2000" dirty="0" smtClean="0">
                <a:latin typeface="Times New Roman" panose="02020603050405020304" pitchFamily="18" charset="0"/>
                <a:cs typeface="Times New Roman" panose="02020603050405020304" pitchFamily="18" charset="0"/>
              </a:rPr>
              <a:t>It is a type of unsupervised machine learning algorithm.</a:t>
            </a:r>
            <a:r>
              <a:rPr lang="en-IN" sz="2000" dirty="0">
                <a:latin typeface="Times New Roman" panose="02020603050405020304" pitchFamily="18" charset="0"/>
                <a:cs typeface="Times New Roman" panose="02020603050405020304" pitchFamily="18" charset="0"/>
              </a:rPr>
              <a:t> It is used when the data needs to be organized to find patterns in the case of ‘</a:t>
            </a:r>
            <a:r>
              <a:rPr lang="en-IN" sz="2000" dirty="0" smtClean="0">
                <a:latin typeface="Times New Roman" panose="02020603050405020304" pitchFamily="18" charset="0"/>
                <a:cs typeface="Times New Roman" panose="02020603050405020304" pitchFamily="18" charset="0"/>
              </a:rPr>
              <a:t>product recommendation’.</a:t>
            </a:r>
          </a:p>
          <a:p>
            <a:pPr algn="just"/>
            <a:r>
              <a:rPr lang="en-IN" sz="2000" dirty="0" smtClean="0">
                <a:latin typeface="Times New Roman" panose="02020603050405020304" pitchFamily="18" charset="0"/>
                <a:cs typeface="Times New Roman" panose="02020603050405020304" pitchFamily="18" charset="0"/>
              </a:rPr>
              <a:t>Clustering is used to group data points having similar characteristics as clusters. Ideally, the data points in the same cluster should exhibit similar properties </a:t>
            </a:r>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nd the points in different clusters should be as dissimilar as possible.</a:t>
            </a:r>
          </a:p>
          <a:p>
            <a:pPr algn="just"/>
            <a:r>
              <a:rPr lang="en-IN" sz="2000" dirty="0" smtClean="0">
                <a:latin typeface="Times New Roman" panose="02020603050405020304" pitchFamily="18" charset="0"/>
                <a:cs typeface="Times New Roman" panose="02020603050405020304" pitchFamily="18" charset="0"/>
              </a:rPr>
              <a:t>Clustering is divided into two groups – hard clustering and soft clustering.</a:t>
            </a:r>
          </a:p>
          <a:p>
            <a:pPr algn="just"/>
            <a:r>
              <a:rPr lang="en-IN" sz="2000" dirty="0" smtClean="0">
                <a:latin typeface="Times New Roman" panose="02020603050405020304" pitchFamily="18" charset="0"/>
                <a:cs typeface="Times New Roman" panose="02020603050405020304" pitchFamily="18" charset="0"/>
              </a:rPr>
              <a:t>In Hard clustering , the data point is assigned to one of the clusters only whereas </a:t>
            </a:r>
          </a:p>
          <a:p>
            <a:pPr algn="just"/>
            <a:r>
              <a:rPr lang="en-IN" sz="2000" dirty="0" smtClean="0">
                <a:latin typeface="Times New Roman" panose="02020603050405020304" pitchFamily="18" charset="0"/>
                <a:cs typeface="Times New Roman" panose="02020603050405020304" pitchFamily="18" charset="0"/>
              </a:rPr>
              <a:t>In Soft clustering , it provides a probability likelihood of a data point to be in each of the clusters.</a:t>
            </a:r>
          </a:p>
          <a:p>
            <a:pPr algn="just"/>
            <a:r>
              <a:rPr lang="en-IN" sz="2000" dirty="0">
                <a:latin typeface="Times New Roman" panose="02020603050405020304" pitchFamily="18" charset="0"/>
                <a:cs typeface="Times New Roman" panose="02020603050405020304" pitchFamily="18" charset="0"/>
              </a:rPr>
              <a:t>Algorithms which comes under Clustering are </a:t>
            </a:r>
            <a:r>
              <a:rPr lang="en-IN"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K Means </a:t>
            </a:r>
          </a:p>
          <a:p>
            <a:pPr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Hierarchical clustering.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123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343" y="624110"/>
            <a:ext cx="9761270"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K-Means Clustering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3343" y="1384419"/>
            <a:ext cx="9761269" cy="4526803"/>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It initializes a predefined number of k clusters and uses distance metrics to calculate the distance of each data point from the centroid of each cluster.</a:t>
            </a:r>
          </a:p>
          <a:p>
            <a:pPr algn="just"/>
            <a:r>
              <a:rPr lang="en-IN" sz="2000" dirty="0" smtClean="0">
                <a:latin typeface="Times New Roman" panose="02020603050405020304" pitchFamily="18" charset="0"/>
                <a:cs typeface="Times New Roman" panose="02020603050405020304" pitchFamily="18" charset="0"/>
              </a:rPr>
              <a:t>It assigns the data points into one of the k clusters based on its distance.</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342" y="2888479"/>
            <a:ext cx="7990318" cy="2922662"/>
          </a:xfrm>
          <a:prstGeom prst="rect">
            <a:avLst/>
          </a:prstGeom>
        </p:spPr>
      </p:pic>
    </p:spTree>
    <p:extLst>
      <p:ext uri="{BB962C8B-B14F-4D97-AF65-F5344CB8AC3E}">
        <p14:creationId xmlns:p14="http://schemas.microsoft.com/office/powerpoint/2010/main" val="2825118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251" y="624110"/>
            <a:ext cx="9778362" cy="1280890"/>
          </a:xfrm>
        </p:spPr>
        <p:txBody>
          <a:bodyPr>
            <a:noAutofit/>
          </a:bodyPr>
          <a:lstStyle/>
          <a:p>
            <a:pPr algn="ctr"/>
            <a:r>
              <a:rPr lang="en-IN" sz="4000" dirty="0" smtClean="0">
                <a:latin typeface="Times New Roman" panose="02020603050405020304" pitchFamily="18" charset="0"/>
                <a:cs typeface="Times New Roman" panose="02020603050405020304" pitchFamily="18" charset="0"/>
              </a:rPr>
              <a:t>Agglomerative Hierarchical Clustering(Bottom-Up Approach)</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6251" y="2133600"/>
            <a:ext cx="9778361" cy="3777622"/>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It considers each data point as a cluster and merges these data points on the basis of distance metric and the criterion which is used for linking these clusters.</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251" y="3204673"/>
            <a:ext cx="8136354" cy="3200400"/>
          </a:xfrm>
          <a:prstGeom prst="rect">
            <a:avLst/>
          </a:prstGeom>
        </p:spPr>
      </p:pic>
    </p:spTree>
    <p:extLst>
      <p:ext uri="{BB962C8B-B14F-4D97-AF65-F5344CB8AC3E}">
        <p14:creationId xmlns:p14="http://schemas.microsoft.com/office/powerpoint/2010/main" val="2826689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617" y="624110"/>
            <a:ext cx="9709995" cy="1280890"/>
          </a:xfrm>
        </p:spPr>
        <p:txBody>
          <a:bodyPr>
            <a:noAutofit/>
          </a:bodyPr>
          <a:lstStyle/>
          <a:p>
            <a:pPr algn="ctr"/>
            <a:r>
              <a:rPr lang="en-IN" sz="4000" dirty="0" smtClean="0">
                <a:latin typeface="Times New Roman" panose="02020603050405020304" pitchFamily="18" charset="0"/>
                <a:cs typeface="Times New Roman" panose="02020603050405020304" pitchFamily="18" charset="0"/>
              </a:rPr>
              <a:t>Divisive Hierarchical Clustering(Top-Down Approach)</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4617" y="2133600"/>
            <a:ext cx="9709995" cy="3777622"/>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It initializes with all the data points as one cluster and splits these data points on the basis of distance metric and the criterion.</a:t>
            </a:r>
          </a:p>
          <a:p>
            <a:pPr algn="just"/>
            <a:r>
              <a:rPr lang="en-IN" sz="2000" dirty="0" smtClean="0">
                <a:latin typeface="Times New Roman" panose="02020603050405020304" pitchFamily="18" charset="0"/>
                <a:cs typeface="Times New Roman" panose="02020603050405020304" pitchFamily="18" charset="0"/>
              </a:rPr>
              <a:t>Agglomerative and Divisive clustering can be represented as a </a:t>
            </a:r>
            <a:r>
              <a:rPr lang="en-IN" sz="2000" dirty="0" err="1" smtClean="0">
                <a:latin typeface="Times New Roman" panose="02020603050405020304" pitchFamily="18" charset="0"/>
                <a:cs typeface="Times New Roman" panose="02020603050405020304" pitchFamily="18" charset="0"/>
              </a:rPr>
              <a:t>dendrogram</a:t>
            </a:r>
            <a:r>
              <a:rPr lang="en-IN" sz="2000" dirty="0" smtClean="0">
                <a:latin typeface="Times New Roman" panose="02020603050405020304" pitchFamily="18" charset="0"/>
                <a:cs typeface="Times New Roman" panose="02020603050405020304" pitchFamily="18" charset="0"/>
              </a:rPr>
              <a:t> and the number of clusters to be selected by referring to the same.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856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616" y="624110"/>
            <a:ext cx="8911687" cy="1280890"/>
          </a:xfrm>
        </p:spPr>
        <p:txBody>
          <a:bodyPr>
            <a:noAutofit/>
          </a:bodyPr>
          <a:lstStyle/>
          <a:p>
            <a:pPr algn="ctr"/>
            <a:r>
              <a:rPr lang="en-IN" sz="4000" dirty="0" smtClean="0">
                <a:latin typeface="Times New Roman" panose="02020603050405020304" pitchFamily="18" charset="0"/>
                <a:cs typeface="Times New Roman" panose="02020603050405020304" pitchFamily="18" charset="0"/>
              </a:rPr>
              <a:t>DBSCAN(Density-based spatial clustering of Applications with Noise)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5616" y="1964821"/>
            <a:ext cx="8915400" cy="2547359"/>
          </a:xfrm>
        </p:spPr>
        <p:txBody>
          <a:bodyPr>
            <a:noAutofit/>
          </a:bodyPr>
          <a:lstStyle/>
          <a:p>
            <a:pPr algn="just"/>
            <a:r>
              <a:rPr lang="en-IN" dirty="0" smtClean="0">
                <a:latin typeface="Times New Roman" panose="02020603050405020304" pitchFamily="18" charset="0"/>
                <a:cs typeface="Times New Roman" panose="02020603050405020304" pitchFamily="18" charset="0"/>
              </a:rPr>
              <a:t>It is a density based clustering method.</a:t>
            </a:r>
          </a:p>
          <a:p>
            <a:pPr algn="just"/>
            <a:r>
              <a:rPr lang="en-IN" dirty="0" smtClean="0">
                <a:latin typeface="Times New Roman" panose="02020603050405020304" pitchFamily="18" charset="0"/>
                <a:cs typeface="Times New Roman" panose="02020603050405020304" pitchFamily="18" charset="0"/>
              </a:rPr>
              <a:t>Algorithms like K-Means work well with clusters that are fairly separated and create clusters that are spherical in shape.</a:t>
            </a:r>
          </a:p>
          <a:p>
            <a:pPr algn="just"/>
            <a:r>
              <a:rPr lang="en-IN" dirty="0" smtClean="0">
                <a:latin typeface="Times New Roman" panose="02020603050405020304" pitchFamily="18" charset="0"/>
                <a:cs typeface="Times New Roman" panose="02020603050405020304" pitchFamily="18" charset="0"/>
              </a:rPr>
              <a:t>DBSCAN is used when the data is in arbitrary shape it is  also less sensitive to the outliers.</a:t>
            </a:r>
          </a:p>
          <a:p>
            <a:pPr algn="just"/>
            <a:r>
              <a:rPr lang="en-IN" dirty="0" smtClean="0">
                <a:latin typeface="Times New Roman" panose="02020603050405020304" pitchFamily="18" charset="0"/>
                <a:cs typeface="Times New Roman" panose="02020603050405020304" pitchFamily="18" charset="0"/>
              </a:rPr>
              <a:t>It groups the data points that have many </a:t>
            </a:r>
            <a:r>
              <a:rPr lang="en-IN" dirty="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eighbouring data points within a certain radius.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944" t="35934" r="15982" b="12289"/>
          <a:stretch/>
        </p:blipFill>
        <p:spPr>
          <a:xfrm>
            <a:off x="1695616" y="4208804"/>
            <a:ext cx="5554768" cy="2367185"/>
          </a:xfrm>
          <a:prstGeom prst="rect">
            <a:avLst/>
          </a:prstGeom>
        </p:spPr>
      </p:pic>
    </p:spTree>
    <p:extLst>
      <p:ext uri="{BB962C8B-B14F-4D97-AF65-F5344CB8AC3E}">
        <p14:creationId xmlns:p14="http://schemas.microsoft.com/office/powerpoint/2010/main" val="3841125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251" y="624110"/>
            <a:ext cx="9778362" cy="1280890"/>
          </a:xfrm>
        </p:spPr>
        <p:txBody>
          <a:bodyPr>
            <a:noAutofit/>
          </a:bodyPr>
          <a:lstStyle/>
          <a:p>
            <a:pPr algn="ctr"/>
            <a:r>
              <a:rPr lang="en-IN" sz="4000" dirty="0" smtClean="0">
                <a:latin typeface="Times New Roman" panose="02020603050405020304" pitchFamily="18" charset="0"/>
                <a:cs typeface="Times New Roman" panose="02020603050405020304" pitchFamily="18" charset="0"/>
              </a:rPr>
              <a:t>OPTICS(Ordering points to Identify Clustering structure)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6251" y="1786072"/>
            <a:ext cx="9778361" cy="1743341"/>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It is another type of density-based clustering method and is similar in process to DBSCAN except that it considers a few more parameters. But , it is more computationally complex than DBSCAN.</a:t>
            </a:r>
          </a:p>
          <a:p>
            <a:pPr algn="just"/>
            <a:r>
              <a:rPr lang="en-IN" sz="2000" dirty="0" smtClean="0">
                <a:latin typeface="Times New Roman" panose="02020603050405020304" pitchFamily="18" charset="0"/>
                <a:cs typeface="Times New Roman" panose="02020603050405020304" pitchFamily="18" charset="0"/>
              </a:rPr>
              <a:t>Also , it doesn’t separate the data points into clusters , but it creates a reachability plot which can help in the interpretation of creating clusters.</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250" y="3529413"/>
            <a:ext cx="8121093" cy="3000998"/>
          </a:xfrm>
          <a:prstGeom prst="rect">
            <a:avLst/>
          </a:prstGeom>
        </p:spPr>
      </p:pic>
    </p:spTree>
    <p:extLst>
      <p:ext uri="{BB962C8B-B14F-4D97-AF65-F5344CB8AC3E}">
        <p14:creationId xmlns:p14="http://schemas.microsoft.com/office/powerpoint/2010/main" val="42300022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709" y="624110"/>
            <a:ext cx="9692904" cy="1280890"/>
          </a:xfrm>
        </p:spPr>
        <p:txBody>
          <a:bodyPr>
            <a:noAutofit/>
          </a:bodyPr>
          <a:lstStyle/>
          <a:p>
            <a:pPr algn="ctr"/>
            <a:r>
              <a:rPr lang="en-IN" sz="4000" dirty="0" smtClean="0">
                <a:latin typeface="Times New Roman" panose="02020603050405020304" pitchFamily="18" charset="0"/>
                <a:cs typeface="Times New Roman" panose="02020603050405020304" pitchFamily="18" charset="0"/>
              </a:rPr>
              <a:t>BIRCH(Balanced Iterative Reducing and clustering using Hierarchies)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1709" y="2201967"/>
            <a:ext cx="8915400" cy="3777622"/>
          </a:xfrm>
        </p:spPr>
        <p:txBody>
          <a:bodyPr>
            <a:normAutofit/>
          </a:bodyPr>
          <a:lstStyle/>
          <a:p>
            <a:pPr algn="just"/>
            <a:r>
              <a:rPr lang="en-IN" dirty="0" smtClean="0">
                <a:latin typeface="Times New Roman" panose="02020603050405020304" pitchFamily="18" charset="0"/>
                <a:cs typeface="Times New Roman" panose="02020603050405020304" pitchFamily="18" charset="0"/>
              </a:rPr>
              <a:t>It creates clusters by generating a summary of the data.</a:t>
            </a:r>
          </a:p>
          <a:p>
            <a:pPr algn="just"/>
            <a:r>
              <a:rPr lang="en-IN" dirty="0" smtClean="0">
                <a:latin typeface="Times New Roman" panose="02020603050405020304" pitchFamily="18" charset="0"/>
                <a:cs typeface="Times New Roman" panose="02020603050405020304" pitchFamily="18" charset="0"/>
              </a:rPr>
              <a:t>It works well with huge data sets as it summarises the data and then uses the same to create clusters. However , it can only deal with numeric attributes that can be represented in space.</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709" y="3638593"/>
            <a:ext cx="3465512" cy="2992942"/>
          </a:xfrm>
          <a:prstGeom prst="rect">
            <a:avLst/>
          </a:prstGeom>
        </p:spPr>
      </p:pic>
    </p:spTree>
    <p:extLst>
      <p:ext uri="{BB962C8B-B14F-4D97-AF65-F5344CB8AC3E}">
        <p14:creationId xmlns:p14="http://schemas.microsoft.com/office/powerpoint/2010/main" val="3590660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435" y="624110"/>
            <a:ext cx="9744178" cy="1280890"/>
          </a:xfrm>
        </p:spPr>
        <p:txBody>
          <a:bodyPr>
            <a:normAutofit/>
          </a:bodyPr>
          <a:lstStyle/>
          <a:p>
            <a:pPr algn="ctr"/>
            <a:r>
              <a:rPr lang="en-IN" sz="4000" dirty="0">
                <a:latin typeface="Times New Roman" panose="02020603050405020304" pitchFamily="18" charset="0"/>
                <a:cs typeface="Times New Roman" panose="02020603050405020304" pitchFamily="18" charset="0"/>
              </a:rPr>
              <a:t>R</a:t>
            </a:r>
            <a:r>
              <a:rPr lang="en-IN" sz="4000" dirty="0" smtClean="0">
                <a:latin typeface="Times New Roman" panose="02020603050405020304" pitchFamily="18" charset="0"/>
                <a:cs typeface="Times New Roman" panose="02020603050405020304" pitchFamily="18" charset="0"/>
              </a:rPr>
              <a:t>egression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0435" y="1239140"/>
            <a:ext cx="9744177" cy="1623701"/>
          </a:xfrm>
        </p:spPr>
        <p:txBody>
          <a:bodyPr/>
          <a:lstStyle/>
          <a:p>
            <a:pPr algn="just"/>
            <a:r>
              <a:rPr lang="en-IN" sz="2000" dirty="0" smtClean="0">
                <a:latin typeface="Times New Roman" panose="02020603050405020304" pitchFamily="18" charset="0"/>
                <a:cs typeface="Times New Roman" panose="02020603050405020304" pitchFamily="18" charset="0"/>
              </a:rPr>
              <a:t>It is also a type of supervised learning algorithm.</a:t>
            </a:r>
            <a:r>
              <a:rPr lang="en-IN" sz="2000" dirty="0">
                <a:latin typeface="Times New Roman" panose="02020603050405020304" pitchFamily="18" charset="0"/>
                <a:cs typeface="Times New Roman" panose="02020603050405020304" pitchFamily="18" charset="0"/>
              </a:rPr>
              <a:t> It is used when a value needs to be predicted like the ‘stock prices’. </a:t>
            </a:r>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When the output variable is continous , then it is a regression problem.</a:t>
            </a:r>
          </a:p>
          <a:p>
            <a:pPr algn="just"/>
            <a:r>
              <a:rPr lang="en-IN" sz="2000" dirty="0">
                <a:latin typeface="Times New Roman" panose="02020603050405020304" pitchFamily="18" charset="0"/>
                <a:cs typeface="Times New Roman" panose="02020603050405020304" pitchFamily="18" charset="0"/>
              </a:rPr>
              <a:t>Algorithms which comes under Regression </a:t>
            </a: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Linear Regression.</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1691" t="37911" r="8411" b="31578"/>
          <a:stretch/>
        </p:blipFill>
        <p:spPr>
          <a:xfrm>
            <a:off x="1760436" y="3050849"/>
            <a:ext cx="5170204" cy="2743200"/>
          </a:xfrm>
          <a:prstGeom prst="rect">
            <a:avLst/>
          </a:prstGeom>
        </p:spPr>
      </p:pic>
    </p:spTree>
    <p:extLst>
      <p:ext uri="{BB962C8B-B14F-4D97-AF65-F5344CB8AC3E}">
        <p14:creationId xmlns:p14="http://schemas.microsoft.com/office/powerpoint/2010/main" val="573015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613" y="624110"/>
            <a:ext cx="9803999"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Linear Regression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0613" y="1239716"/>
            <a:ext cx="9803999" cy="2743199"/>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Linear regression is a process used for estimating the relationships among variables . Here ,one of the variables is dependent on one  or more independent variables.</a:t>
            </a:r>
          </a:p>
          <a:p>
            <a:pPr algn="just"/>
            <a:r>
              <a:rPr lang="en-IN" sz="2000" dirty="0" err="1" smtClean="0">
                <a:latin typeface="Times New Roman" panose="02020603050405020304" pitchFamily="18" charset="0"/>
                <a:cs typeface="Times New Roman" panose="02020603050405020304" pitchFamily="18" charset="0"/>
              </a:rPr>
              <a:t>Eg</a:t>
            </a:r>
            <a:r>
              <a:rPr lang="en-IN" sz="2000" dirty="0" smtClean="0">
                <a:latin typeface="Times New Roman" panose="02020603050405020304" pitchFamily="18" charset="0"/>
                <a:cs typeface="Times New Roman" panose="02020603050405020304" pitchFamily="18" charset="0"/>
              </a:rPr>
              <a:t> : Weight and Height of people.</a:t>
            </a:r>
          </a:p>
          <a:p>
            <a:pPr algn="just"/>
            <a:r>
              <a:rPr lang="en-IN" sz="2000" dirty="0" smtClean="0">
                <a:latin typeface="Times New Roman" panose="02020603050405020304" pitchFamily="18" charset="0"/>
                <a:cs typeface="Times New Roman" panose="02020603050405020304" pitchFamily="18" charset="0"/>
              </a:rPr>
              <a:t>Linear regression quantifies the relationship between one or more predictor variable(s) and an outcome variable . For example : it can be used to quantify the relative impacts of age , gender , and diet(the predictor variables) </a:t>
            </a:r>
            <a:r>
              <a:rPr lang="en-IN" sz="2000" dirty="0">
                <a:latin typeface="Times New Roman" panose="02020603050405020304" pitchFamily="18" charset="0"/>
                <a:cs typeface="Times New Roman" panose="02020603050405020304" pitchFamily="18" charset="0"/>
              </a:rPr>
              <a:t>on height(the outcome </a:t>
            </a:r>
            <a:r>
              <a:rPr lang="en-IN" sz="2000" dirty="0" smtClean="0">
                <a:latin typeface="Times New Roman" panose="02020603050405020304" pitchFamily="18" charset="0"/>
                <a:cs typeface="Times New Roman" panose="02020603050405020304" pitchFamily="18" charset="0"/>
              </a:rPr>
              <a:t>variable).</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190" t="17823" r="9107" b="8166"/>
          <a:stretch/>
        </p:blipFill>
        <p:spPr>
          <a:xfrm>
            <a:off x="1700613" y="3664833"/>
            <a:ext cx="8106837" cy="2932522"/>
          </a:xfrm>
          <a:prstGeom prst="rect">
            <a:avLst/>
          </a:prstGeom>
        </p:spPr>
      </p:pic>
    </p:spTree>
    <p:extLst>
      <p:ext uri="{BB962C8B-B14F-4D97-AF65-F5344CB8AC3E}">
        <p14:creationId xmlns:p14="http://schemas.microsoft.com/office/powerpoint/2010/main" val="3604225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3787" b="13787"/>
          <a:stretch>
            <a:fillRect/>
          </a:stretch>
        </p:blipFill>
        <p:spPr>
          <a:xfrm>
            <a:off x="2563575" y="1267354"/>
            <a:ext cx="8915400" cy="3854970"/>
          </a:xfrm>
        </p:spPr>
      </p:pic>
    </p:spTree>
    <p:extLst>
      <p:ext uri="{BB962C8B-B14F-4D97-AF65-F5344CB8AC3E}">
        <p14:creationId xmlns:p14="http://schemas.microsoft.com/office/powerpoint/2010/main" val="3100561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976" y="427290"/>
            <a:ext cx="9537107" cy="147771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Life without Machine Learning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6609" y="1162228"/>
            <a:ext cx="9605474" cy="5896598"/>
          </a:xfrm>
        </p:spPr>
        <p:txBody>
          <a:bodyPr>
            <a:noAutofit/>
          </a:bodyPr>
          <a:lstStyle/>
          <a:p>
            <a:pPr algn="just"/>
            <a:r>
              <a:rPr lang="en-IN" sz="1400" dirty="0" smtClean="0">
                <a:latin typeface="Times New Roman" panose="02020603050405020304" pitchFamily="18" charset="0"/>
                <a:cs typeface="Times New Roman" panose="02020603050405020304" pitchFamily="18" charset="0"/>
              </a:rPr>
              <a:t>Data is the lifeblood of all business. </a:t>
            </a:r>
            <a:r>
              <a:rPr lang="en-IN" sz="1400" dirty="0">
                <a:latin typeface="Times New Roman" panose="02020603050405020304" pitchFamily="18" charset="0"/>
                <a:cs typeface="Times New Roman" panose="02020603050405020304" pitchFamily="18" charset="0"/>
              </a:rPr>
              <a:t>M</a:t>
            </a:r>
            <a:r>
              <a:rPr lang="en-IN" sz="1400" dirty="0" smtClean="0">
                <a:latin typeface="Times New Roman" panose="02020603050405020304" pitchFamily="18" charset="0"/>
                <a:cs typeface="Times New Roman" panose="02020603050405020304" pitchFamily="18" charset="0"/>
              </a:rPr>
              <a:t>achine learning can be the key to unlocking the value of corporate data and enacting decisions that keep a company ahead of the competition.</a:t>
            </a:r>
          </a:p>
          <a:p>
            <a:pPr algn="just"/>
            <a:r>
              <a:rPr lang="en-IN" sz="1400" dirty="0" smtClean="0">
                <a:latin typeface="Times New Roman" panose="02020603050405020304" pitchFamily="18" charset="0"/>
                <a:cs typeface="Times New Roman" panose="02020603050405020304" pitchFamily="18" charset="0"/>
              </a:rPr>
              <a:t>If we imagine a world without Machine Learning , the world’s best search engines like Google , Youtube , Amazon , Facebook etc. and all the services which we are currently using  such as play store , Gmail  etc. to make our work a little more easier won’t be the best.</a:t>
            </a:r>
          </a:p>
          <a:p>
            <a:pPr algn="just"/>
            <a:r>
              <a:rPr lang="en-IN" sz="1400" dirty="0" smtClean="0">
                <a:latin typeface="Times New Roman" panose="02020603050405020304" pitchFamily="18" charset="0"/>
                <a:cs typeface="Times New Roman" panose="02020603050405020304" pitchFamily="18" charset="0"/>
              </a:rPr>
              <a:t>We won’t be having the applications like: </a:t>
            </a:r>
          </a:p>
          <a:p>
            <a:pPr algn="just"/>
            <a:r>
              <a:rPr lang="en-IN" sz="1400" dirty="0">
                <a:latin typeface="Times New Roman" panose="02020603050405020304" pitchFamily="18" charset="0"/>
                <a:cs typeface="Times New Roman" panose="02020603050405020304" pitchFamily="18" charset="0"/>
              </a:rPr>
              <a:t>T</a:t>
            </a:r>
            <a:r>
              <a:rPr lang="en-IN" sz="1400" dirty="0" smtClean="0">
                <a:latin typeface="Times New Roman" panose="02020603050405020304" pitchFamily="18" charset="0"/>
                <a:cs typeface="Times New Roman" panose="02020603050405020304" pitchFamily="18" charset="0"/>
              </a:rPr>
              <a:t>raffic alerts which includes Google maps to predict the upcoming traffic and adjust your route according to it .</a:t>
            </a:r>
          </a:p>
          <a:p>
            <a:pPr algn="just"/>
            <a:r>
              <a:rPr lang="en-IN" sz="1400" dirty="0" smtClean="0">
                <a:latin typeface="Times New Roman" panose="02020603050405020304" pitchFamily="18" charset="0"/>
                <a:cs typeface="Times New Roman" panose="02020603050405020304" pitchFamily="18" charset="0"/>
              </a:rPr>
              <a:t>Transportation and Commuting which includes Uber which automatically detects your location and provides options to either go home or office or any other frequent place based on your history and patterns.</a:t>
            </a:r>
          </a:p>
          <a:p>
            <a:pPr algn="just"/>
            <a:r>
              <a:rPr lang="en-IN" sz="1400" dirty="0" smtClean="0">
                <a:latin typeface="Times New Roman" panose="02020603050405020304" pitchFamily="18" charset="0"/>
                <a:cs typeface="Times New Roman" panose="02020603050405020304" pitchFamily="18" charset="0"/>
              </a:rPr>
              <a:t>Social Media which includes Facebook having automatic friend tagging suggestions , face detection and image recognition to automatically find the face of the person which matches it’s database and hence suggests us to tag that person based on Deep Face.</a:t>
            </a:r>
          </a:p>
          <a:p>
            <a:pPr algn="just"/>
            <a:r>
              <a:rPr lang="en-IN" sz="1400" dirty="0" smtClean="0">
                <a:latin typeface="Times New Roman" panose="02020603050405020304" pitchFamily="18" charset="0"/>
                <a:cs typeface="Times New Roman" panose="02020603050405020304" pitchFamily="18" charset="0"/>
              </a:rPr>
              <a:t>Products Recommendations in shopping websites like amazon or recommendation of videos on </a:t>
            </a:r>
            <a:r>
              <a:rPr lang="en-IN" sz="1400" dirty="0" err="1" smtClean="0">
                <a:latin typeface="Times New Roman" panose="02020603050405020304" pitchFamily="18" charset="0"/>
                <a:cs typeface="Times New Roman" panose="02020603050405020304" pitchFamily="18" charset="0"/>
              </a:rPr>
              <a:t>youtube</a:t>
            </a:r>
            <a:r>
              <a:rPr lang="en-IN" sz="1400" dirty="0" smtClean="0">
                <a:latin typeface="Times New Roman" panose="02020603050405020304" pitchFamily="18" charset="0"/>
                <a:cs typeface="Times New Roman" panose="02020603050405020304" pitchFamily="18" charset="0"/>
              </a:rPr>
              <a:t> because of google tracking or search history and recommending ads based on our search history.</a:t>
            </a:r>
          </a:p>
          <a:p>
            <a:pPr algn="just"/>
            <a:r>
              <a:rPr lang="en-IN" sz="1400" dirty="0" smtClean="0">
                <a:latin typeface="Times New Roman" panose="02020603050405020304" pitchFamily="18" charset="0"/>
                <a:cs typeface="Times New Roman" panose="02020603050405020304" pitchFamily="18" charset="0"/>
              </a:rPr>
              <a:t>Virtual Personal Assistants like Speech Recognition , Speech to Text Conversion , Natural language processing  and text to speech conversion in </a:t>
            </a:r>
            <a:r>
              <a:rPr lang="en-IN" sz="1400" dirty="0" err="1" smtClean="0">
                <a:latin typeface="Times New Roman" panose="02020603050405020304" pitchFamily="18" charset="0"/>
                <a:cs typeface="Times New Roman" panose="02020603050405020304" pitchFamily="18" charset="0"/>
              </a:rPr>
              <a:t>siri</a:t>
            </a:r>
            <a:r>
              <a:rPr lang="en-IN" sz="1400" dirty="0" smtClean="0">
                <a:latin typeface="Times New Roman" panose="02020603050405020304" pitchFamily="18" charset="0"/>
                <a:cs typeface="Times New Roman" panose="02020603050405020304" pitchFamily="18" charset="0"/>
              </a:rPr>
              <a:t> , Alexa , Google , Cortana. The personal assistant searches for information or recalls our related queries to collect information.</a:t>
            </a:r>
          </a:p>
          <a:p>
            <a:pPr algn="just"/>
            <a:r>
              <a:rPr lang="en-IN" sz="1400" dirty="0" smtClean="0">
                <a:latin typeface="Times New Roman" panose="02020603050405020304" pitchFamily="18" charset="0"/>
                <a:cs typeface="Times New Roman" panose="02020603050405020304" pitchFamily="18" charset="0"/>
              </a:rPr>
              <a:t>Self Driving Cars which collects data on its surroundings from cameras and other sensors , interpret it , and decide what actions to take.as they learn how to perform these tasks as good as or even better than humans.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439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797" y="624110"/>
            <a:ext cx="9769816"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Types of Machine Learning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34797" y="1418602"/>
            <a:ext cx="9769815" cy="2486826"/>
          </a:xfrm>
        </p:spPr>
        <p:txBody>
          <a:bodyPr/>
          <a:lstStyle/>
          <a:p>
            <a:pPr algn="just"/>
            <a:r>
              <a:rPr lang="en-IN" dirty="0" smtClean="0">
                <a:latin typeface="Times New Roman" panose="02020603050405020304" pitchFamily="18" charset="0"/>
                <a:cs typeface="Times New Roman" panose="02020603050405020304" pitchFamily="18" charset="0"/>
              </a:rPr>
              <a:t>Supervised Learning – The machine learns from the training data that is labelled , gives direct feedback and can predict the output.</a:t>
            </a:r>
          </a:p>
          <a:p>
            <a:pPr algn="just"/>
            <a:r>
              <a:rPr lang="en-IN" dirty="0" smtClean="0">
                <a:latin typeface="Times New Roman" panose="02020603050405020304" pitchFamily="18" charset="0"/>
                <a:cs typeface="Times New Roman" panose="02020603050405020304" pitchFamily="18" charset="0"/>
              </a:rPr>
              <a:t>Unsupervised Learning – The machine learns from non-labelled training data , doesn’t provide feedback and finds the hidden structure in data.</a:t>
            </a:r>
          </a:p>
          <a:p>
            <a:pPr algn="just"/>
            <a:r>
              <a:rPr lang="en-IN" dirty="0" smtClean="0">
                <a:latin typeface="Times New Roman" panose="02020603050405020304" pitchFamily="18" charset="0"/>
                <a:cs typeface="Times New Roman" panose="02020603050405020304" pitchFamily="18" charset="0"/>
              </a:rPr>
              <a:t>Reinforcement Learning The machine learns from its behaviour based on feedback from the environment. This behaviour can be learnt once and for all, or keep on adapting as time goes by.</a:t>
            </a:r>
          </a:p>
          <a:p>
            <a:pPr marL="0" indent="0">
              <a:buNone/>
            </a:pP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963" t="15993" r="12113" b="10708"/>
          <a:stretch/>
        </p:blipFill>
        <p:spPr>
          <a:xfrm>
            <a:off x="1734796" y="3819970"/>
            <a:ext cx="8474032" cy="2837204"/>
          </a:xfrm>
          <a:prstGeom prst="rect">
            <a:avLst/>
          </a:prstGeom>
        </p:spPr>
      </p:pic>
    </p:spTree>
    <p:extLst>
      <p:ext uri="{BB962C8B-B14F-4D97-AF65-F5344CB8AC3E}">
        <p14:creationId xmlns:p14="http://schemas.microsoft.com/office/powerpoint/2010/main" val="3338723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617" y="624110"/>
            <a:ext cx="9709995"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Supervised Learning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4617" y="1307507"/>
            <a:ext cx="9709995" cy="4546362"/>
          </a:xfrm>
        </p:spPr>
        <p:txBody>
          <a:bodyPr>
            <a:noAutofit/>
          </a:bodyPr>
          <a:lstStyle/>
          <a:p>
            <a:pPr algn="just"/>
            <a:r>
              <a:rPr lang="en-IN" sz="2000" dirty="0" smtClean="0">
                <a:latin typeface="Times New Roman" panose="02020603050405020304" pitchFamily="18" charset="0"/>
                <a:cs typeface="Times New Roman" panose="02020603050405020304" pitchFamily="18" charset="0"/>
              </a:rPr>
              <a:t>Supervised machine learning trains itself on a labelled data set . That is , the data is labelled with information that the machine learning model is being built to determine and that may even be classified in ways the model is supposed to classify data.</a:t>
            </a:r>
          </a:p>
          <a:p>
            <a:pPr algn="just"/>
            <a:r>
              <a:rPr lang="en-IN" sz="2000" dirty="0" smtClean="0">
                <a:latin typeface="Times New Roman" panose="02020603050405020304" pitchFamily="18" charset="0"/>
                <a:cs typeface="Times New Roman" panose="02020603050405020304" pitchFamily="18" charset="0"/>
              </a:rPr>
              <a:t>For Example : A computer vision model designed to identify purebred </a:t>
            </a:r>
            <a:r>
              <a:rPr lang="en-IN" sz="2000" dirty="0">
                <a:latin typeface="Times New Roman" panose="02020603050405020304" pitchFamily="18" charset="0"/>
                <a:cs typeface="Times New Roman" panose="02020603050405020304" pitchFamily="18" charset="0"/>
              </a:rPr>
              <a:t>G</a:t>
            </a:r>
            <a:r>
              <a:rPr lang="en-IN" sz="2000" dirty="0" smtClean="0">
                <a:latin typeface="Times New Roman" panose="02020603050405020304" pitchFamily="18" charset="0"/>
                <a:cs typeface="Times New Roman" panose="02020603050405020304" pitchFamily="18" charset="0"/>
              </a:rPr>
              <a:t>erman shepherd dogs might be trained on a data set of various labelled dog images.</a:t>
            </a:r>
          </a:p>
          <a:p>
            <a:pPr algn="just"/>
            <a:r>
              <a:rPr lang="en-IN" sz="2000" dirty="0" smtClean="0">
                <a:latin typeface="Times New Roman" panose="02020603050405020304" pitchFamily="18" charset="0"/>
                <a:cs typeface="Times New Roman" panose="02020603050405020304" pitchFamily="18" charset="0"/>
              </a:rPr>
              <a:t>Supervised machine learning requires less training data than other machine learning methods and makes training easier because the results of the model can be compared to actual labelled results.</a:t>
            </a:r>
          </a:p>
          <a:p>
            <a:pPr algn="just"/>
            <a:r>
              <a:rPr lang="en-IN" sz="2000" dirty="0" smtClean="0">
                <a:latin typeface="Times New Roman" panose="02020603050405020304" pitchFamily="18" charset="0"/>
                <a:cs typeface="Times New Roman" panose="02020603050405020304" pitchFamily="18" charset="0"/>
              </a:rPr>
              <a:t>But, properly labelled data is expensive to prepare , and there is the danger of overfitting , or creating a model so closely tied and baised  to the training data that is doesn’t handle variations in new data accurately.</a:t>
            </a:r>
          </a:p>
          <a:p>
            <a:pPr algn="just"/>
            <a:r>
              <a:rPr lang="en-IN" sz="2000" dirty="0" smtClean="0">
                <a:latin typeface="Times New Roman" panose="02020603050405020304" pitchFamily="18" charset="0"/>
                <a:cs typeface="Times New Roman" panose="02020603050405020304" pitchFamily="18" charset="0"/>
              </a:rPr>
              <a:t>Algorithms used for Supervised learning are  Linear Regression , </a:t>
            </a:r>
            <a:r>
              <a:rPr lang="en-IN" sz="2000" dirty="0">
                <a:latin typeface="Times New Roman" panose="02020603050405020304" pitchFamily="18" charset="0"/>
                <a:cs typeface="Times New Roman" panose="02020603050405020304" pitchFamily="18" charset="0"/>
              </a:rPr>
              <a:t>L</a:t>
            </a:r>
            <a:r>
              <a:rPr lang="en-IN" sz="2000" dirty="0" smtClean="0">
                <a:latin typeface="Times New Roman" panose="02020603050405020304" pitchFamily="18" charset="0"/>
                <a:cs typeface="Times New Roman" panose="02020603050405020304" pitchFamily="18" charset="0"/>
              </a:rPr>
              <a:t>ogistic Regression , K Nearest Neighbour , random Forest.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088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721" y="4800600"/>
            <a:ext cx="8915400" cy="566738"/>
          </a:xfrm>
        </p:spPr>
        <p:txBody>
          <a:bodyPr>
            <a:noAutofit/>
          </a:bodyPr>
          <a:lstStyle/>
          <a:p>
            <a:pPr algn="ctr"/>
            <a:r>
              <a:rPr lang="en-IN" dirty="0" smtClean="0">
                <a:latin typeface="Times New Roman" panose="02020603050405020304" pitchFamily="18" charset="0"/>
                <a:cs typeface="Times New Roman" panose="02020603050405020304" pitchFamily="18" charset="0"/>
              </a:rPr>
              <a:t>Supervised learning</a:t>
            </a:r>
            <a:endParaRPr lang="en-IN"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67" t="17701" r="-767" b="9082"/>
          <a:stretch/>
        </p:blipFill>
        <p:spPr>
          <a:xfrm>
            <a:off x="1657720" y="521293"/>
            <a:ext cx="8915400" cy="4108390"/>
          </a:xfrm>
        </p:spPr>
      </p:pic>
    </p:spTree>
    <p:extLst>
      <p:ext uri="{BB962C8B-B14F-4D97-AF65-F5344CB8AC3E}">
        <p14:creationId xmlns:p14="http://schemas.microsoft.com/office/powerpoint/2010/main" val="2637074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431" y="624110"/>
            <a:ext cx="9838182"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Unsupervised Learning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66431" y="1358781"/>
            <a:ext cx="9838181" cy="4552441"/>
          </a:xfrm>
        </p:spPr>
        <p:txBody>
          <a:bodyPr/>
          <a:lstStyle/>
          <a:p>
            <a:pPr algn="just"/>
            <a:r>
              <a:rPr lang="en-IN" sz="2000" dirty="0" smtClean="0">
                <a:latin typeface="Times New Roman" panose="02020603050405020304" pitchFamily="18" charset="0"/>
                <a:cs typeface="Times New Roman" panose="02020603050405020304" pitchFamily="18" charset="0"/>
              </a:rPr>
              <a:t>Unsupervised machine learning ingests lots and lots of unlabelled data and uses algorithms to extract meaningful features needed to label ,sort , and classify the data in real time , without human intervention.</a:t>
            </a:r>
            <a:endParaRPr lang="en-IN" sz="2000" dirty="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It is less about automating decisions and predictions , and more about identifying patterns and relationships in data that humans would miss.</a:t>
            </a:r>
          </a:p>
          <a:p>
            <a:pPr algn="just"/>
            <a:r>
              <a:rPr lang="en-IN" sz="2000" dirty="0" smtClean="0">
                <a:latin typeface="Times New Roman" panose="02020603050405020304" pitchFamily="18" charset="0"/>
                <a:cs typeface="Times New Roman" panose="02020603050405020304" pitchFamily="18" charset="0"/>
              </a:rPr>
              <a:t>Take Spam detection for example: People generate more emails than a team of data scientists could ever hope to label or classify in their lifetimes.</a:t>
            </a:r>
          </a:p>
          <a:p>
            <a:pPr algn="just"/>
            <a:r>
              <a:rPr lang="en-IN" sz="2000" dirty="0" smtClean="0">
                <a:latin typeface="Times New Roman" panose="02020603050405020304" pitchFamily="18" charset="0"/>
                <a:cs typeface="Times New Roman" panose="02020603050405020304" pitchFamily="18" charset="0"/>
              </a:rPr>
              <a:t>An Unsupervised Learning can analyse huge volumes of emails and uncover the features and patterns that indicate spam and keep getting better at flagging spam over time.  </a:t>
            </a:r>
          </a:p>
          <a:p>
            <a:pPr algn="just"/>
            <a:r>
              <a:rPr lang="en-IN" sz="2000" dirty="0">
                <a:latin typeface="Times New Roman" panose="02020603050405020304" pitchFamily="18" charset="0"/>
                <a:cs typeface="Times New Roman" panose="02020603050405020304" pitchFamily="18" charset="0"/>
              </a:rPr>
              <a:t>Algorithms used for </a:t>
            </a:r>
            <a:r>
              <a:rPr lang="en-IN" sz="2000" dirty="0" smtClean="0">
                <a:latin typeface="Times New Roman" panose="02020603050405020304" pitchFamily="18" charset="0"/>
                <a:cs typeface="Times New Roman" panose="02020603050405020304" pitchFamily="18" charset="0"/>
              </a:rPr>
              <a:t>Unsupervised </a:t>
            </a:r>
            <a:r>
              <a:rPr lang="en-IN" sz="2000" dirty="0">
                <a:latin typeface="Times New Roman" panose="02020603050405020304" pitchFamily="18" charset="0"/>
                <a:cs typeface="Times New Roman" panose="02020603050405020304" pitchFamily="18" charset="0"/>
              </a:rPr>
              <a:t>learning </a:t>
            </a:r>
            <a:r>
              <a:rPr lang="en-IN" sz="2000" dirty="0" smtClean="0">
                <a:latin typeface="Times New Roman" panose="02020603050405020304" pitchFamily="18" charset="0"/>
                <a:cs typeface="Times New Roman" panose="02020603050405020304" pitchFamily="18" charset="0"/>
              </a:rPr>
              <a:t>are K-Means , </a:t>
            </a:r>
            <a:r>
              <a:rPr lang="en-IN" sz="2000" dirty="0" err="1" smtClean="0">
                <a:latin typeface="Times New Roman" panose="02020603050405020304" pitchFamily="18" charset="0"/>
                <a:cs typeface="Times New Roman" panose="02020603050405020304" pitchFamily="18" charset="0"/>
              </a:rPr>
              <a:t>Apriori</a:t>
            </a:r>
            <a:r>
              <a:rPr lang="en-IN" sz="2000" dirty="0" smtClean="0">
                <a:latin typeface="Times New Roman" panose="02020603050405020304" pitchFamily="18" charset="0"/>
                <a:cs typeface="Times New Roman" panose="02020603050405020304" pitchFamily="18" charset="0"/>
              </a:rPr>
              <a:t> , C-Means.</a:t>
            </a:r>
            <a:endParaRPr lang="en-IN" sz="2000" dirty="0">
              <a:latin typeface="Times New Roman" panose="02020603050405020304" pitchFamily="18" charset="0"/>
              <a:cs typeface="Times New Roman" panose="02020603050405020304" pitchFamily="18" charset="0"/>
            </a:endParaRPr>
          </a:p>
          <a:p>
            <a:pPr algn="just"/>
            <a:endParaRPr lang="en-IN" sz="20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3128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545" y="4800600"/>
            <a:ext cx="8915400" cy="566738"/>
          </a:xfrm>
        </p:spPr>
        <p:txBody>
          <a:bodyPr/>
          <a:lstStyle/>
          <a:p>
            <a:pPr algn="ctr"/>
            <a:r>
              <a:rPr lang="en-IN" dirty="0" smtClean="0">
                <a:latin typeface="Times New Roman" panose="02020603050405020304" pitchFamily="18" charset="0"/>
                <a:cs typeface="Times New Roman" panose="02020603050405020304" pitchFamily="18" charset="0"/>
              </a:rPr>
              <a:t>Unsupervised Learning</a:t>
            </a:r>
            <a:endParaRPr lang="en-IN"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7312" b="9252"/>
          <a:stretch/>
        </p:blipFill>
        <p:spPr>
          <a:xfrm>
            <a:off x="1811545" y="880216"/>
            <a:ext cx="8915400" cy="3683238"/>
          </a:xfrm>
        </p:spPr>
      </p:pic>
    </p:spTree>
    <p:extLst>
      <p:ext uri="{BB962C8B-B14F-4D97-AF65-F5344CB8AC3E}">
        <p14:creationId xmlns:p14="http://schemas.microsoft.com/office/powerpoint/2010/main" val="3886261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159" y="624110"/>
            <a:ext cx="9795453" cy="1280890"/>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Reinforcement Learning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9159" y="1333144"/>
            <a:ext cx="9795453" cy="4578078"/>
          </a:xfrm>
        </p:spPr>
        <p:txBody>
          <a:bodyPr>
            <a:normAutofit/>
          </a:bodyPr>
          <a:lstStyle/>
          <a:p>
            <a:pPr algn="just"/>
            <a:r>
              <a:rPr lang="en-IN" sz="2000" dirty="0" smtClean="0">
                <a:latin typeface="Times New Roman" panose="02020603050405020304" pitchFamily="18" charset="0"/>
                <a:cs typeface="Times New Roman" panose="02020603050405020304" pitchFamily="18" charset="0"/>
              </a:rPr>
              <a:t>Reinforcement machine learning is a behavioural machine learning model that is similar to supervised learning , but the algorithm isn’t trained using sample data.</a:t>
            </a:r>
          </a:p>
          <a:p>
            <a:pPr algn="just"/>
            <a:r>
              <a:rPr lang="en-IN" sz="2000" dirty="0" smtClean="0">
                <a:latin typeface="Times New Roman" panose="02020603050405020304" pitchFamily="18" charset="0"/>
                <a:cs typeface="Times New Roman" panose="02020603050405020304" pitchFamily="18" charset="0"/>
              </a:rPr>
              <a:t>This model learns as it goes by using trial and error. A sequence of successful outcomes will be reinforced to develop the best recommendation or policy for a given problem. </a:t>
            </a:r>
          </a:p>
          <a:p>
            <a:pPr algn="just"/>
            <a:r>
              <a:rPr lang="en-IN" sz="2000" dirty="0" smtClean="0">
                <a:latin typeface="Times New Roman" panose="02020603050405020304" pitchFamily="18" charset="0"/>
                <a:cs typeface="Times New Roman" panose="02020603050405020304" pitchFamily="18" charset="0"/>
              </a:rPr>
              <a:t>Basically it is the training of machine learning models to make a sequence of decisions . The Agent leans to achieve a goal in an uncertain , potentially complex environment. </a:t>
            </a:r>
          </a:p>
          <a:p>
            <a:pPr algn="just"/>
            <a:r>
              <a:rPr lang="en-IN" sz="2000" dirty="0" smtClean="0">
                <a:latin typeface="Times New Roman" panose="02020603050405020304" pitchFamily="18" charset="0"/>
                <a:cs typeface="Times New Roman" panose="02020603050405020304" pitchFamily="18" charset="0"/>
              </a:rPr>
              <a:t>To get machine to do what the programmer wants , the artificial intelligence gets either rewards  or penalties for the actions it performs . Its goal is to maximize the total reward.</a:t>
            </a:r>
          </a:p>
          <a:p>
            <a:pPr algn="just"/>
            <a:r>
              <a:rPr lang="en-IN" sz="2000" dirty="0">
                <a:latin typeface="Times New Roman" panose="02020603050405020304" pitchFamily="18" charset="0"/>
                <a:cs typeface="Times New Roman" panose="02020603050405020304" pitchFamily="18" charset="0"/>
              </a:rPr>
              <a:t>Algorithms used for </a:t>
            </a:r>
            <a:r>
              <a:rPr lang="en-IN" sz="2000" dirty="0" smtClean="0">
                <a:latin typeface="Times New Roman" panose="02020603050405020304" pitchFamily="18" charset="0"/>
                <a:cs typeface="Times New Roman" panose="02020603050405020304" pitchFamily="18" charset="0"/>
              </a:rPr>
              <a:t>Reinforcement </a:t>
            </a:r>
            <a:r>
              <a:rPr lang="en-IN" sz="2000" dirty="0">
                <a:latin typeface="Times New Roman" panose="02020603050405020304" pitchFamily="18" charset="0"/>
                <a:cs typeface="Times New Roman" panose="02020603050405020304" pitchFamily="18" charset="0"/>
              </a:rPr>
              <a:t>learning are </a:t>
            </a:r>
            <a:r>
              <a:rPr lang="en-IN" sz="2000" dirty="0" smtClean="0">
                <a:latin typeface="Times New Roman" panose="02020603050405020304" pitchFamily="18" charset="0"/>
                <a:cs typeface="Times New Roman" panose="02020603050405020304" pitchFamily="18" charset="0"/>
              </a:rPr>
              <a:t>Q-Learning , SARSA.</a:t>
            </a:r>
            <a:endParaRPr lang="en-IN" sz="2000" dirty="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175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639</TotalTime>
  <Words>2392</Words>
  <Application>Microsoft Office PowerPoint</Application>
  <PresentationFormat>Widescreen</PresentationFormat>
  <Paragraphs>160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Times New Roman</vt:lpstr>
      <vt:lpstr>Wingdings</vt:lpstr>
      <vt:lpstr>Wingdings 3</vt:lpstr>
      <vt:lpstr>Wisp</vt:lpstr>
      <vt:lpstr>PowerPoint Presentation</vt:lpstr>
      <vt:lpstr>    What is Machine Learning</vt:lpstr>
      <vt:lpstr>Life without Machine Learning</vt:lpstr>
      <vt:lpstr>Types of Machine Learning</vt:lpstr>
      <vt:lpstr>Supervised Learning</vt:lpstr>
      <vt:lpstr>Supervised learning</vt:lpstr>
      <vt:lpstr>Unsupervised Learning</vt:lpstr>
      <vt:lpstr>Unsupervised Learning</vt:lpstr>
      <vt:lpstr>Reinforcement Learning</vt:lpstr>
      <vt:lpstr>Reinforcement Learning</vt:lpstr>
      <vt:lpstr>Semi-Supervised Learning</vt:lpstr>
      <vt:lpstr>Semi-supervised Learning</vt:lpstr>
      <vt:lpstr>Classification</vt:lpstr>
      <vt:lpstr>Logistic Regression</vt:lpstr>
      <vt:lpstr>Decision Trees   </vt:lpstr>
      <vt:lpstr>K-Nearest Neighbours(KNN)</vt:lpstr>
      <vt:lpstr>Random Forest</vt:lpstr>
      <vt:lpstr>Naïve Bayes</vt:lpstr>
      <vt:lpstr>Support Vector Machine</vt:lpstr>
      <vt:lpstr>Clustering</vt:lpstr>
      <vt:lpstr>K-Means Clustering</vt:lpstr>
      <vt:lpstr>Agglomerative Hierarchical Clustering(Bottom-Up Approach)</vt:lpstr>
      <vt:lpstr>Divisive Hierarchical Clustering(Top-Down Approach)</vt:lpstr>
      <vt:lpstr>DBSCAN(Density-based spatial clustering of Applications with Noise)</vt:lpstr>
      <vt:lpstr>OPTICS(Ordering points to Identify Clustering structure)</vt:lpstr>
      <vt:lpstr>BIRCH(Balanced Iterative Reducing and clustering using Hierarchies)</vt:lpstr>
      <vt:lpstr>Regression</vt:lpstr>
      <vt:lpstr>Linear Regression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dc:title>
  <dc:creator>USER</dc:creator>
  <cp:lastModifiedBy>USER</cp:lastModifiedBy>
  <cp:revision>55</cp:revision>
  <dcterms:created xsi:type="dcterms:W3CDTF">2021-03-30T06:45:50Z</dcterms:created>
  <dcterms:modified xsi:type="dcterms:W3CDTF">2021-06-05T07:01:03Z</dcterms:modified>
</cp:coreProperties>
</file>