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29"/>
  </p:notes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 id="268" r:id="rId14"/>
    <p:sldId id="269" r:id="rId15"/>
    <p:sldId id="279" r:id="rId16"/>
    <p:sldId id="281" r:id="rId17"/>
    <p:sldId id="282" r:id="rId18"/>
    <p:sldId id="280" r:id="rId19"/>
    <p:sldId id="270" r:id="rId20"/>
    <p:sldId id="271" r:id="rId21"/>
    <p:sldId id="272" r:id="rId22"/>
    <p:sldId id="276" r:id="rId23"/>
    <p:sldId id="274" r:id="rId24"/>
    <p:sldId id="275" r:id="rId25"/>
    <p:sldId id="273"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972FA-BB66-445E-BFE6-6B4C28C82041}" type="datetimeFigureOut">
              <a:rPr lang="en-IN" smtClean="0"/>
              <a:t>05-06-2021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D32D7-E7AF-4D48-9F82-AACA186589D4}" type="slidenum">
              <a:rPr lang="en-IN" smtClean="0"/>
              <a:t>‹#›</a:t>
            </a:fld>
            <a:endParaRPr lang="en-IN"/>
          </a:p>
        </p:txBody>
      </p:sp>
    </p:spTree>
    <p:extLst>
      <p:ext uri="{BB962C8B-B14F-4D97-AF65-F5344CB8AC3E}">
        <p14:creationId xmlns:p14="http://schemas.microsoft.com/office/powerpoint/2010/main" val="308964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CD32D7-E7AF-4D48-9F82-AACA186589D4}" type="slidenum">
              <a:rPr lang="en-IN" smtClean="0"/>
              <a:t>1</a:t>
            </a:fld>
            <a:endParaRPr lang="en-IN"/>
          </a:p>
        </p:txBody>
      </p:sp>
    </p:spTree>
    <p:extLst>
      <p:ext uri="{BB962C8B-B14F-4D97-AF65-F5344CB8AC3E}">
        <p14:creationId xmlns:p14="http://schemas.microsoft.com/office/powerpoint/2010/main" val="208987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418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5299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73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447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90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850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62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215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48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819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1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360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846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48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0280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hyperlink" Target="https://www.techtually.com/web-development-languag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1F59AE4-449A-654B-9208-41F2DABB65D0}"/>
              </a:ext>
            </a:extLst>
          </p:cNvPr>
          <p:cNvSpPr txBox="1"/>
          <p:nvPr/>
        </p:nvSpPr>
        <p:spPr>
          <a:xfrm>
            <a:off x="1322104" y="302359"/>
            <a:ext cx="10393884" cy="6555641"/>
          </a:xfrm>
          <a:prstGeom prst="rect">
            <a:avLst/>
          </a:prstGeom>
          <a:noFill/>
        </p:spPr>
        <p:txBody>
          <a:bodyPr wrap="square" anchor="ctr">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Project </a:t>
            </a:r>
            <a:r>
              <a:rPr lang="en-US" sz="2400" b="1" dirty="0">
                <a:latin typeface="Times New Roman" panose="02020603050405020304" pitchFamily="18" charset="0"/>
                <a:ea typeface="Calibri" panose="020F0502020204030204" pitchFamily="34" charset="0"/>
                <a:cs typeface="Times New Roman" panose="02020603050405020304" pitchFamily="18" charset="0"/>
              </a:rPr>
              <a:t>Presentation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Complete website with backend using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PHP, MYSQL and PDO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i="1" dirty="0">
                <a:effectLst/>
                <a:latin typeface="Times New Roman" panose="02020603050405020304" pitchFamily="18" charset="0"/>
                <a:ea typeface="Calibri" panose="020F0502020204030204" pitchFamily="34" charset="0"/>
                <a:cs typeface="Times New Roman" panose="02020603050405020304" pitchFamily="18" charset="0"/>
              </a:rPr>
              <a:t>In the partial fulfillment for the award of</a:t>
            </a:r>
            <a:endParaRPr lang="en-US" i="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600" b="1" cap="small" dirty="0">
                <a:effectLst/>
                <a:latin typeface="Times New Roman" panose="02020603050405020304" pitchFamily="18" charset="0"/>
                <a:ea typeface="Calibri" panose="020F0502020204030204" pitchFamily="34" charset="0"/>
                <a:cs typeface="Times New Roman" panose="02020603050405020304" pitchFamily="18" charset="0"/>
              </a:rPr>
              <a:t>BACHELOR OF ENGINEERING</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600" b="1" cap="small" dirty="0">
                <a:effectLst/>
                <a:latin typeface="Times New Roman" panose="02020603050405020304" pitchFamily="18" charset="0"/>
                <a:ea typeface="Calibri" panose="020F0502020204030204" pitchFamily="34" charset="0"/>
                <a:cs typeface="Times New Roman" panose="02020603050405020304" pitchFamily="18" charset="0"/>
              </a:rPr>
              <a:t>COMPUTER SCIENCE &amp; ENGINEERING</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Submitted by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Smriti Rani                                                                                             GCS 1830033</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Aakriti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Raj                                                                                              GCS 1830040</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Dikshita</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Garg                                                                                          GCS 1830041</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i="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Under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Guidance 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Dr</a:t>
            </a:r>
            <a:r>
              <a:rPr lang="en-US" dirty="0">
                <a:latin typeface="Times New Roman" panose="02020603050405020304" pitchFamily="18" charset="0"/>
                <a:ea typeface="Calibri" panose="020F0502020204030204" pitchFamily="34" charset="0"/>
                <a:cs typeface="Times New Roman" panose="02020603050405020304" pitchFamily="18" charset="0"/>
              </a:rPr>
              <a:t> Utkarsh Sir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Assistant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Professor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(CSE Department)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Sant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Longowal</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Institute of Engineering &amp; Technology,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Longowal</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148106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District – Sangrur, Punjab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212001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BDAB743-417D-BB44-9F94-99694194CF2E}"/>
              </a:ext>
            </a:extLst>
          </p:cNvPr>
          <p:cNvSpPr txBox="1"/>
          <p:nvPr/>
        </p:nvSpPr>
        <p:spPr>
          <a:xfrm>
            <a:off x="1530737" y="1039095"/>
            <a:ext cx="8953500" cy="4801314"/>
          </a:xfrm>
          <a:prstGeom prst="rect">
            <a:avLst/>
          </a:prstGeom>
          <a:noFill/>
        </p:spPr>
        <p:txBody>
          <a:bodyPr wrap="square" rtlCol="0">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X86 64 –bit CPU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4GB 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 GB free disk space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PHP engine – version 5.Included in XAMPP Windows.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Web server – Apache HTTP Server 2.2 is recommended. Included in XAMPP Windows.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Database server – MYSQL Server 5.0 is recommended. Included in XAMPP Windows.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PHP debugger –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Xdebug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 or later(Optional)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56172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24655ED-EDC7-434B-A3EF-2D6C98CAA053}"/>
              </a:ext>
            </a:extLst>
          </p:cNvPr>
          <p:cNvSpPr txBox="1"/>
          <p:nvPr/>
        </p:nvSpPr>
        <p:spPr>
          <a:xfrm>
            <a:off x="633743" y="642796"/>
            <a:ext cx="11181030" cy="6555641"/>
          </a:xfrm>
          <a:prstGeom prst="rect">
            <a:avLst/>
          </a:prstGeom>
          <a:noFill/>
        </p:spPr>
        <p:txBody>
          <a:bodyPr wrap="square" rtlCol="0">
            <a:spAutoFit/>
          </a:bodyPr>
          <a:lstStyle/>
          <a:p>
            <a:pPr algn="ct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Components of XAMPP</a:t>
            </a:r>
          </a:p>
          <a:p>
            <a:pPr algn="just"/>
            <a:endParaRPr lang="en-US" sz="20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defined earlier</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XAMPP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used to symbolize the classification of solutions for different technologies</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 a base for testing of projects based on different technologies through a personal server</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XAMPP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an abbreviated form of each alphabet representing each of its major components</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collection of software contains a web server named Apache</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management system named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MariaD</a:t>
            </a:r>
            <a:r>
              <a:rPr lang="en-US" sz="2000"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B</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scripting/ programming languages such as PHP and Perl. </a:t>
            </a:r>
          </a:p>
          <a:p>
            <a:pPr algn="just"/>
            <a:endParaRPr lang="en-US" sz="200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Many other components are also part of this collection of software and are explained below.</a:t>
            </a:r>
          </a:p>
          <a:p>
            <a:pPr algn="just"/>
            <a:endParaRPr lang="en-US" sz="2000" dirty="0">
              <a:effectLst/>
              <a:latin typeface="Times New Roman" panose="02020603050405020304" pitchFamily="18" charset="0"/>
              <a:ea typeface="Times New Roman" panose="02020603050405020304" pitchFamily="18" charset="0"/>
            </a:endParaRPr>
          </a:p>
          <a:p>
            <a:pPr marL="285750" lvl="0" indent="-285750" algn="just">
              <a:buFont typeface="Arial" panose="020B0604020202020204" pitchFamily="34" charset="0"/>
              <a:buChar char="•"/>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Cross-Platform:</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Different local systems have different configurations of operating systems installed in them</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component of cross-platform has been included to increase the utility and audience for this package of Apache distributions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supports various platforms such as packages of Windows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Linus</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MAC OS.</a:t>
            </a:r>
          </a:p>
          <a:p>
            <a:pPr lvl="0" algn="just"/>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Apache: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an HTTP cross-platform web server</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used worldwide for delivering web content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server application has been</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made free for installation and used for the community of developers under the aegis of Apache Software Foundation</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remote server of Apache delivers the requested files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images</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other documents to the user.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49476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7FF62A2-4615-6C41-9DC0-978CD9ADAA1B}"/>
              </a:ext>
            </a:extLst>
          </p:cNvPr>
          <p:cNvSpPr txBox="1"/>
          <p:nvPr/>
        </p:nvSpPr>
        <p:spPr>
          <a:xfrm>
            <a:off x="1189893" y="986586"/>
            <a:ext cx="10226527" cy="6432530"/>
          </a:xfrm>
          <a:prstGeom prst="rect">
            <a:avLst/>
          </a:prstGeom>
          <a:noFill/>
        </p:spPr>
        <p:txBody>
          <a:bodyPr wrap="square" rtlCol="0">
            <a:spAutoFit/>
          </a:bodyPr>
          <a:lstStyle/>
          <a:p>
            <a:pPr lvl="0"/>
            <a:endParaRPr lang="en-US" sz="1800" b="1"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err="1"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MariaDB</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Originally</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MySQL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DBMS was a part of XAMPP</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but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it has been replaced by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MariaDB</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one of the most widely used relational DBMS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developed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MySQL</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offers online services of data storage</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manipulation, retrieval, arrangement, and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deletion.</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PHP:</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the backend scripting language primarily used for web development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PHP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allows users to create dynamic websites and applications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 be installed on every platform and supports a variety of database management systems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was implemented using C language. PHP stands for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Hypertext Processor</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said to be derived from Personal Home Page Tools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explains its simplicity and functionality.</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Perl:</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combination of two high-level dynamic languages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namely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Perl 5 and Perl 6. Perl can be applied for finding solutions for problems based on system administration, web development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networking</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Perl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allows its users to program dynamic web applications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very flexible and robust.</a:t>
            </a:r>
          </a:p>
          <a:p>
            <a:pPr lvl="0" algn="just"/>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phpMyAdmin</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tool used for dealing with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MariaDB</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 4.0.4 is currently being used in XAMPP</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Administration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DBMS is its main role.</a:t>
            </a:r>
          </a:p>
          <a:p>
            <a:pPr lvl="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51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AFD7E6-E05E-9748-AF42-239374BDA25C}"/>
              </a:ext>
            </a:extLst>
          </p:cNvPr>
          <p:cNvSpPr txBox="1"/>
          <p:nvPr/>
        </p:nvSpPr>
        <p:spPr>
          <a:xfrm>
            <a:off x="1456915" y="530402"/>
            <a:ext cx="9144000" cy="6032421"/>
          </a:xfrm>
          <a:prstGeom prst="rect">
            <a:avLst/>
          </a:prstGeom>
          <a:noFill/>
        </p:spPr>
        <p:txBody>
          <a:bodyPr wrap="square" rtlCol="0">
            <a:spAutoFit/>
          </a:bodyPr>
          <a:lstStyle/>
          <a:p>
            <a:endParaRPr lang="en-US" sz="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lvl="0"/>
            <a:endPar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OpenSSL</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the open-source implementation of the Secure Socket Layer Protocol and Transport Layer Protocol</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Presently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 0.9.8 is a part of XAMPP.</a:t>
            </a:r>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XAMPP</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Control Panel:</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panel that helps to operate and regulate other components of the </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XAMPP. Version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3.2.1 is the most recent update.</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Webalizer</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Web Analytics software solution used for User logs and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prodetails</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about the usage.</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Mercury:</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mail transport system, and its latest version is 4.62.It is a mail server, which helps to manage the mails across the web.</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Tomcat: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Version 7.0.42 is currently being used in XAMPP</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 servlet based on JAVA to provide JAVA functionalities.</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Filezilla</a:t>
            </a:r>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 File Transfer Protocol Server</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supports and eases the transfer operations performed on files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recently updated version is 0.9.41.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204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A284EC1-480B-864B-91D0-256032A4F71F}"/>
              </a:ext>
            </a:extLst>
          </p:cNvPr>
          <p:cNvSpPr txBox="1"/>
          <p:nvPr/>
        </p:nvSpPr>
        <p:spPr>
          <a:xfrm>
            <a:off x="1801900" y="825579"/>
            <a:ext cx="8893968" cy="6032421"/>
          </a:xfrm>
          <a:prstGeom prst="rect">
            <a:avLst/>
          </a:prstGeom>
          <a:noFill/>
        </p:spPr>
        <p:txBody>
          <a:bodyPr wrap="square" rtlCol="0">
            <a:spAutoFit/>
          </a:bodyPr>
          <a:lstStyle/>
          <a:p>
            <a:pPr algn="ct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XAMPP Format Support</a:t>
            </a:r>
            <a:endParaRPr lang="en-US" sz="24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gn="ct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US" sz="2000" dirty="0">
                <a:solidFill>
                  <a:srgbClr val="000000"/>
                </a:solidFill>
                <a:effectLst/>
                <a:latin typeface="Times New Roman" panose="02020603050405020304" pitchFamily="18" charset="0"/>
                <a:ea typeface="Times New Roman" panose="02020603050405020304" pitchFamily="18" charset="0"/>
              </a:rPr>
              <a:t>XAMPP is supported in three file formats:</a:t>
            </a:r>
            <a:endParaRPr lang="en-US" sz="2000" dirty="0">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lvl="0" algn="just"/>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an extension used to denote executable files making it accessible to install because an executable file can run on a computer as any normal program.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.7z - 7zip file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extension is used to denote compressed files that support multiple data compression and encryption algorithms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more favored by a formalist, although it requires working with more complex files.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.ZIP</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extension supports lossless compression of files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Zipped file may contain multiple compressed files</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Deflate algorithm</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mainly used for compression of files supported by this format</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.ZIP files are quite tricky to install as compared to .EXE</a:t>
            </a:r>
          </a:p>
          <a:p>
            <a:pPr lvl="0"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Thus .EXE is the most straightforward format to install</a:t>
            </a:r>
            <a:r>
              <a:rPr lang="en-US" sz="2000" dirty="0" smtClean="0">
                <a:solidFill>
                  <a:srgbClr val="000000"/>
                </a:solidFill>
                <a:effectLst/>
                <a:latin typeface="Times New Roman" panose="02020603050405020304" pitchFamily="18" charset="0"/>
                <a:ea typeface="Times New Roman" panose="02020603050405020304" pitchFamily="18" charset="0"/>
              </a:rPr>
              <a:t>, while </a:t>
            </a:r>
            <a:r>
              <a:rPr lang="en-US" sz="2000" dirty="0">
                <a:solidFill>
                  <a:srgbClr val="000000"/>
                </a:solidFill>
                <a:effectLst/>
                <a:latin typeface="Times New Roman" panose="02020603050405020304" pitchFamily="18" charset="0"/>
                <a:ea typeface="Times New Roman" panose="02020603050405020304" pitchFamily="18" charset="0"/>
              </a:rPr>
              <a:t>the other two formats are quite complicated and complex to install.</a:t>
            </a:r>
            <a:endParaRPr lang="en-US" sz="2000" dirty="0">
              <a:effectLst/>
              <a:latin typeface="Times New Roman" panose="02020603050405020304" pitchFamily="18"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97899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5302" y="914401"/>
            <a:ext cx="9125894" cy="618630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How Our Website is different from other Websites?</a:t>
            </a:r>
            <a:endParaRPr lang="en-IN" sz="2400" dirty="0">
              <a:latin typeface="Times New Roman" panose="02020603050405020304" pitchFamily="18" charset="0"/>
              <a:cs typeface="Times New Roman" panose="02020603050405020304" pitchFamily="18" charset="0"/>
            </a:endParaRPr>
          </a:p>
          <a:p>
            <a:r>
              <a:rPr lang="en-US" b="1" dirty="0"/>
              <a:t> </a:t>
            </a:r>
            <a:endParaRPr lang="en-IN" dirty="0"/>
          </a:p>
          <a:p>
            <a:pPr algn="just"/>
            <a:r>
              <a:rPr lang="en-US" sz="2000" dirty="0">
                <a:latin typeface="Times New Roman" panose="02020603050405020304" pitchFamily="18" charset="0"/>
                <a:cs typeface="Times New Roman" panose="02020603050405020304" pitchFamily="18" charset="0"/>
              </a:rPr>
              <a:t>HTML (Hypertext Markup Language) is the language used to develop </a:t>
            </a:r>
            <a:r>
              <a:rPr lang="en-US" sz="2000" dirty="0">
                <a:latin typeface="Times New Roman" panose="02020603050405020304" pitchFamily="18" charset="0"/>
                <a:cs typeface="Times New Roman" panose="02020603050405020304" pitchFamily="18" charset="0"/>
                <a:hlinkClick r:id="rId2"/>
              </a:rPr>
              <a:t>webpages</a:t>
            </a:r>
            <a:r>
              <a:rPr lang="en-US" sz="2000" dirty="0">
                <a:latin typeface="Times New Roman" panose="02020603050405020304" pitchFamily="18" charset="0"/>
                <a:cs typeface="Times New Roman" panose="02020603050405020304" pitchFamily="18" charset="0"/>
              </a:rPr>
              <a:t>. It is not an actual programming language but a markup language. Hypertext is a text that has a link embedded into it that points to a different page or website. Mainly </a:t>
            </a:r>
            <a:r>
              <a:rPr lang="en-US" sz="2000" dirty="0">
                <a:latin typeface="Times New Roman" panose="02020603050405020304" pitchFamily="18" charset="0"/>
                <a:cs typeface="Times New Roman" panose="02020603050405020304" pitchFamily="18" charset="0"/>
                <a:hlinkClick r:id="rId3"/>
              </a:rPr>
              <a:t>HTML</a:t>
            </a:r>
            <a:r>
              <a:rPr lang="en-US" sz="2000" dirty="0">
                <a:latin typeface="Times New Roman" panose="02020603050405020304" pitchFamily="18" charset="0"/>
                <a:cs typeface="Times New Roman" panose="02020603050405020304" pitchFamily="18" charset="0"/>
              </a:rPr>
              <a:t> is used for structuring a webpage and making a foundation. Basically, Html is the backbone of webpages.</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HTML, CSS and JavaScript work together to form the front-end design of a website by applying information that affects content, style and interactivity of a site.</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There are some disadvantages of using HTML:</a:t>
            </a:r>
          </a:p>
          <a:p>
            <a:pPr lvl="0" algn="just"/>
            <a:r>
              <a:rPr lang="en-IN" sz="2000" b="1" dirty="0">
                <a:latin typeface="Times New Roman" panose="02020603050405020304" pitchFamily="18" charset="0"/>
                <a:cs typeface="Times New Roman" panose="02020603050405020304" pitchFamily="18" charset="0"/>
              </a:rPr>
              <a:t>Complexity</a:t>
            </a:r>
            <a:r>
              <a:rPr lang="en-IN" sz="2000" dirty="0">
                <a:latin typeface="Times New Roman" panose="02020603050405020304" pitchFamily="18" charset="0"/>
                <a:cs typeface="Times New Roman" panose="02020603050405020304" pitchFamily="18" charset="0"/>
              </a:rPr>
              <a:t>– A lot of code can be complex to handle</a:t>
            </a:r>
          </a:p>
          <a:p>
            <a:pPr lvl="0" algn="just"/>
            <a:r>
              <a:rPr lang="en-IN" sz="2000" b="1" dirty="0">
                <a:latin typeface="Times New Roman" panose="02020603050405020304" pitchFamily="18" charset="0"/>
                <a:cs typeface="Times New Roman" panose="02020603050405020304" pitchFamily="18" charset="0"/>
              </a:rPr>
              <a:t>Security</a:t>
            </a:r>
            <a:r>
              <a:rPr lang="en-IN" sz="2000" dirty="0">
                <a:latin typeface="Times New Roman" panose="02020603050405020304" pitchFamily="18" charset="0"/>
                <a:cs typeface="Times New Roman" panose="02020603050405020304" pitchFamily="18" charset="0"/>
              </a:rPr>
              <a:t>– It is not secure by its own</a:t>
            </a:r>
          </a:p>
          <a:p>
            <a:pPr lvl="0" algn="just"/>
            <a:r>
              <a:rPr lang="en-IN" sz="2000" b="1" dirty="0">
                <a:latin typeface="Times New Roman" panose="02020603050405020304" pitchFamily="18" charset="0"/>
                <a:cs typeface="Times New Roman" panose="02020603050405020304" pitchFamily="18" charset="0"/>
              </a:rPr>
              <a:t>Limitations</a:t>
            </a:r>
            <a:r>
              <a:rPr lang="en-IN" sz="2000" dirty="0">
                <a:latin typeface="Times New Roman" panose="02020603050405020304" pitchFamily="18" charset="0"/>
                <a:cs typeface="Times New Roman" panose="02020603050405020304" pitchFamily="18" charset="0"/>
              </a:rPr>
              <a:t>– Alone HTML do not have many capabilities</a:t>
            </a:r>
          </a:p>
          <a:p>
            <a:pPr lvl="0" algn="just"/>
            <a:r>
              <a:rPr lang="en-IN" sz="2000" b="1" dirty="0">
                <a:latin typeface="Times New Roman" panose="02020603050405020304" pitchFamily="18" charset="0"/>
                <a:cs typeface="Times New Roman" panose="02020603050405020304" pitchFamily="18" charset="0"/>
              </a:rPr>
              <a:t>Write Code</a:t>
            </a:r>
            <a:r>
              <a:rPr lang="en-IN" sz="2000" dirty="0">
                <a:latin typeface="Times New Roman" panose="02020603050405020304" pitchFamily="18" charset="0"/>
                <a:cs typeface="Times New Roman" panose="02020603050405020304" pitchFamily="18" charset="0"/>
              </a:rPr>
              <a:t>– You have to write code for the simplest webpages</a:t>
            </a:r>
          </a:p>
          <a:p>
            <a:pPr lvl="0" algn="just"/>
            <a:r>
              <a:rPr lang="en-IN" sz="2000" b="1" dirty="0">
                <a:latin typeface="Times New Roman" panose="02020603050405020304" pitchFamily="18" charset="0"/>
                <a:cs typeface="Times New Roman" panose="02020603050405020304" pitchFamily="18" charset="0"/>
              </a:rPr>
              <a:t>Not Centralized</a:t>
            </a:r>
            <a:r>
              <a:rPr lang="en-IN" sz="2000" dirty="0">
                <a:latin typeface="Times New Roman" panose="02020603050405020304" pitchFamily="18" charset="0"/>
                <a:cs typeface="Times New Roman" panose="02020603050405020304" pitchFamily="18" charset="0"/>
              </a:rPr>
              <a:t>– Each page should be programmed separately</a:t>
            </a:r>
          </a:p>
          <a:p>
            <a:pPr lvl="0" algn="just"/>
            <a:r>
              <a:rPr lang="en-IN" sz="2000" b="1" dirty="0">
                <a:latin typeface="Times New Roman" panose="02020603050405020304" pitchFamily="18" charset="0"/>
                <a:cs typeface="Times New Roman" panose="02020603050405020304" pitchFamily="18" charset="0"/>
              </a:rPr>
              <a:t>Dynamic Pages</a:t>
            </a:r>
            <a:r>
              <a:rPr lang="en-IN" sz="2000" dirty="0">
                <a:latin typeface="Times New Roman" panose="02020603050405020304" pitchFamily="18" charset="0"/>
                <a:cs typeface="Times New Roman" panose="02020603050405020304" pitchFamily="18" charset="0"/>
              </a:rPr>
              <a:t>– Creating dynamic pages are hard</a:t>
            </a:r>
          </a:p>
          <a:p>
            <a:r>
              <a:rPr lang="en-IN" dirty="0"/>
              <a:t> </a:t>
            </a:r>
          </a:p>
          <a:p>
            <a:r>
              <a:rPr lang="en-IN" dirty="0"/>
              <a:t> </a:t>
            </a:r>
          </a:p>
          <a:p>
            <a:endParaRPr lang="en-IN" dirty="0"/>
          </a:p>
        </p:txBody>
      </p:sp>
    </p:spTree>
    <p:extLst>
      <p:ext uri="{BB962C8B-B14F-4D97-AF65-F5344CB8AC3E}">
        <p14:creationId xmlns:p14="http://schemas.microsoft.com/office/powerpoint/2010/main" val="299591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9914" y="1086415"/>
            <a:ext cx="9714368" cy="4124206"/>
          </a:xfrm>
          <a:prstGeom prst="rect">
            <a:avLst/>
          </a:prstGeom>
          <a:noFill/>
        </p:spPr>
        <p:txBody>
          <a:bodyPr wrap="square" rtlCol="0">
            <a:spAutoFit/>
          </a:bodyPr>
          <a:lstStyle/>
          <a:p>
            <a:pPr algn="ctr" fontAlgn="base"/>
            <a:r>
              <a:rPr lang="en-IN" sz="2400" b="1" dirty="0">
                <a:latin typeface="Times New Roman" panose="02020603050405020304" pitchFamily="18" charset="0"/>
                <a:cs typeface="Times New Roman" panose="02020603050405020304" pitchFamily="18" charset="0"/>
              </a:rPr>
              <a:t>Role of MYSQL</a:t>
            </a:r>
            <a:endParaRPr lang="en-IN" sz="2400" dirty="0">
              <a:latin typeface="Times New Roman" panose="02020603050405020304" pitchFamily="18" charset="0"/>
              <a:cs typeface="Times New Roman" panose="02020603050405020304" pitchFamily="18" charset="0"/>
            </a:endParaRPr>
          </a:p>
          <a:p>
            <a:pPr fontAlgn="base"/>
            <a:r>
              <a:rPr lang="en-IN" b="1" dirty="0"/>
              <a:t> </a:t>
            </a:r>
            <a:endParaRPr lang="en-IN" dirty="0"/>
          </a:p>
          <a:p>
            <a:pPr algn="just" fontAlgn="base"/>
            <a:r>
              <a:rPr lang="en-IN" sz="2000" dirty="0">
                <a:latin typeface="Times New Roman" panose="02020603050405020304" pitchFamily="18" charset="0"/>
                <a:cs typeface="Times New Roman" panose="02020603050405020304" pitchFamily="18" charset="0"/>
              </a:rPr>
              <a:t>There’s quite a bit more that we can do with MySQL than just simple INSERT and SELECT commands. For example, you can join multiple tables according to various criteria, ask for results in a variety of different orders, make partial matches when you know only part of the string that you are searching for, return only the </a:t>
            </a:r>
            <a:r>
              <a:rPr lang="en-IN" sz="2000" i="1" dirty="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th result, and a lot more</a:t>
            </a:r>
            <a:r>
              <a:rPr lang="en-IN" sz="2000" dirty="0" smtClean="0">
                <a:latin typeface="Times New Roman" panose="02020603050405020304" pitchFamily="18" charset="0"/>
                <a:cs typeface="Times New Roman" panose="02020603050405020304" pitchFamily="18" charset="0"/>
              </a:rPr>
              <a:t>.</a:t>
            </a:r>
          </a:p>
          <a:p>
            <a:pPr algn="just" fontAlgn="base"/>
            <a:endParaRPr lang="en-IN" sz="2000" dirty="0">
              <a:latin typeface="Times New Roman" panose="02020603050405020304" pitchFamily="18" charset="0"/>
              <a:cs typeface="Times New Roman" panose="02020603050405020304" pitchFamily="18" charset="0"/>
            </a:endParaRPr>
          </a:p>
          <a:p>
            <a:pPr algn="just" fontAlgn="base"/>
            <a:r>
              <a:rPr lang="en-IN" sz="2000" dirty="0">
                <a:latin typeface="Times New Roman" panose="02020603050405020304" pitchFamily="18" charset="0"/>
                <a:cs typeface="Times New Roman" panose="02020603050405020304" pitchFamily="18" charset="0"/>
              </a:rPr>
              <a:t>Using PHP, you can make all these calls directly to MySQL without having to run the MySQL program yourself or use its command-line interface. This means you can save the results in arrays for processing and perform multiple lookups, each dependent on the results returned from earlier ones, to drill right down to the item of data you need.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1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464" y="1258432"/>
            <a:ext cx="9533299" cy="71404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number of internet users is increasing tremendously. The websites have become an essential part for businesses across the world. For developing any dynamic website, or any web application the most preferred tool is PHP MYSQL. Both PHP and MySQL are open source projects. </a:t>
            </a:r>
            <a:endParaRPr lang="en-IN"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any open source technology and projects, programmers have complete access to the source code. This empowers the individual or group analysis to identify the substantially problematic code and also offer additions changes to that code. One of the important reasons for the developer to choose PHP, MYSQL in dynamic website development is its simplicity, reliability, and ease of use.</a:t>
            </a:r>
          </a:p>
          <a:p>
            <a:pPr lvl="0" algn="just"/>
            <a:r>
              <a:rPr lang="en-US" sz="2000" dirty="0">
                <a:latin typeface="Times New Roman" panose="02020603050405020304" pitchFamily="18" charset="0"/>
                <a:cs typeface="Times New Roman" panose="02020603050405020304" pitchFamily="18" charset="0"/>
              </a:rPr>
              <a:t>MySQL is a free-to-use, open-source database that facilitates effective management of databases by connecting them to the software. It is a stable, reliable and powerful solution with advanced features </a:t>
            </a:r>
            <a:r>
              <a:rPr lang="en-US" sz="2000" dirty="0" smtClean="0">
                <a:latin typeface="Times New Roman" panose="02020603050405020304" pitchFamily="18" charset="0"/>
                <a:cs typeface="Times New Roman" panose="02020603050405020304" pitchFamily="18" charset="0"/>
              </a:rPr>
              <a:t>including: Data Security, On-Demand Scalability, </a:t>
            </a:r>
            <a:r>
              <a:rPr lang="en-US" sz="2000" dirty="0">
                <a:latin typeface="Times New Roman" panose="02020603050405020304" pitchFamily="18" charset="0"/>
                <a:cs typeface="Times New Roman" panose="02020603050405020304" pitchFamily="18" charset="0"/>
              </a:rPr>
              <a:t>High </a:t>
            </a:r>
            <a:r>
              <a:rPr lang="en-US" sz="2000" dirty="0" smtClean="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Round-the-Clock </a:t>
            </a:r>
            <a:r>
              <a:rPr lang="en-US" sz="2000" dirty="0" smtClean="0">
                <a:latin typeface="Times New Roman" panose="02020603050405020304" pitchFamily="18" charset="0"/>
                <a:cs typeface="Times New Roman" panose="02020603050405020304" pitchFamily="18" charset="0"/>
              </a:rPr>
              <a:t>Uptime, </a:t>
            </a:r>
            <a:r>
              <a:rPr lang="en-US" sz="2000" dirty="0">
                <a:latin typeface="Times New Roman" panose="02020603050405020304" pitchFamily="18" charset="0"/>
                <a:cs typeface="Times New Roman" panose="02020603050405020304" pitchFamily="18" charset="0"/>
              </a:rPr>
              <a:t>Comprehensive Transactional </a:t>
            </a:r>
            <a:r>
              <a:rPr lang="en-US" sz="2000" dirty="0" smtClean="0">
                <a:latin typeface="Times New Roman" panose="02020603050405020304" pitchFamily="18" charset="0"/>
                <a:cs typeface="Times New Roman" panose="02020603050405020304" pitchFamily="18" charset="0"/>
              </a:rPr>
              <a:t>Support, </a:t>
            </a:r>
            <a:r>
              <a:rPr lang="en-US" sz="2000" dirty="0">
                <a:latin typeface="Times New Roman" panose="02020603050405020304" pitchFamily="18" charset="0"/>
                <a:cs typeface="Times New Roman" panose="02020603050405020304" pitchFamily="18" charset="0"/>
              </a:rPr>
              <a:t>Complete Workflow </a:t>
            </a:r>
            <a:r>
              <a:rPr lang="en-US" sz="2000" dirty="0" smtClean="0">
                <a:latin typeface="Times New Roman" panose="02020603050405020304" pitchFamily="18" charset="0"/>
                <a:cs typeface="Times New Roman" panose="02020603050405020304" pitchFamily="18" charset="0"/>
              </a:rPr>
              <a:t>Control, </a:t>
            </a:r>
            <a:r>
              <a:rPr lang="en-US" sz="2000" dirty="0">
                <a:latin typeface="Times New Roman" panose="02020603050405020304" pitchFamily="18" charset="0"/>
                <a:cs typeface="Times New Roman" panose="02020603050405020304" pitchFamily="18" charset="0"/>
              </a:rPr>
              <a:t>Reduced Total Cost of </a:t>
            </a:r>
            <a:r>
              <a:rPr lang="en-US" sz="2000" dirty="0" smtClean="0">
                <a:latin typeface="Times New Roman" panose="02020603050405020304" pitchFamily="18" charset="0"/>
                <a:cs typeface="Times New Roman" panose="02020603050405020304" pitchFamily="18" charset="0"/>
              </a:rPr>
              <a:t>Ownership, </a:t>
            </a:r>
            <a:r>
              <a:rPr lang="en-US" sz="2000" dirty="0">
                <a:latin typeface="Times New Roman" panose="02020603050405020304" pitchFamily="18" charset="0"/>
                <a:cs typeface="Times New Roman" panose="02020603050405020304" pitchFamily="18" charset="0"/>
              </a:rPr>
              <a:t>The Flexibility of Open Source</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lvl="0" algn="just"/>
            <a:endParaRPr lang="en-IN" sz="2000" dirty="0"/>
          </a:p>
          <a:p>
            <a:endParaRPr lang="en-IN" sz="2000" dirty="0"/>
          </a:p>
          <a:p>
            <a:pPr lvl="0"/>
            <a:endParaRPr lang="en-IN" sz="2000" dirty="0"/>
          </a:p>
          <a:p>
            <a:endParaRPr lang="en-IN" sz="2000" dirty="0"/>
          </a:p>
          <a:p>
            <a:pPr lvl="0"/>
            <a:endParaRPr lang="en-IN" sz="2000" dirty="0"/>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235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8678" y="1548141"/>
            <a:ext cx="9370337" cy="403187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Our website is using PHP combined with Html, CSS and </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and that is the reason it is different from normal websites. PHP is an open-source general-purpose scripting language, which is widely used for creating dynamic and interactive web pages. PHP can access a large range of relational database management systems such as MYSQL, SQLite, and PostgreSQL.</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PHP is used for backend coding that is making a connection between our website and the database. So even if we use PHP we need Html and CSS to design our webpage before we can link it using PHP. </a:t>
            </a:r>
            <a:r>
              <a:rPr lang="en-US" sz="2000" dirty="0">
                <a:latin typeface="Times New Roman" panose="02020603050405020304" pitchFamily="18" charset="0"/>
                <a:cs typeface="Times New Roman" panose="02020603050405020304" pitchFamily="18" charset="0"/>
              </a:rPr>
              <a:t>With PHP, it’s a simple matter to embed dynamic activity in web pages. When we give pages the </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extension, they have instant access to the scripting language.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74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 xmlns:a16="http://schemas.microsoft.com/office/drawing/2014/main" id="{C2D3BCED-B9DF-4E37-996B-D90AA3B67744}"/>
              </a:ext>
            </a:extLst>
          </p:cNvPr>
          <p:cNvPicPr>
            <a:picLocks noGrp="1" noChangeAspect="1"/>
          </p:cNvPicPr>
          <p:nvPr>
            <p:ph type="pic" idx="1"/>
          </p:nvPr>
        </p:nvPicPr>
        <p:blipFill>
          <a:blip r:embed="rId2"/>
          <a:srcRect t="10242" b="10242"/>
          <a:stretch>
            <a:fillRect/>
          </a:stretch>
        </p:blipFill>
        <p:spPr>
          <a:xfrm>
            <a:off x="1382323" y="529532"/>
            <a:ext cx="8596668" cy="4337154"/>
          </a:xfrm>
        </p:spPr>
      </p:pic>
      <p:sp>
        <p:nvSpPr>
          <p:cNvPr id="6" name="Text Placeholder 5">
            <a:extLst>
              <a:ext uri="{FF2B5EF4-FFF2-40B4-BE49-F238E27FC236}">
                <a16:creationId xmlns="" xmlns:a16="http://schemas.microsoft.com/office/drawing/2014/main" id="{CF6D487F-1F7A-44BC-8C20-5141149109F1}"/>
              </a:ext>
            </a:extLst>
          </p:cNvPr>
          <p:cNvSpPr>
            <a:spLocks noGrp="1"/>
          </p:cNvSpPr>
          <p:nvPr>
            <p:ph type="body" sz="half" idx="2"/>
          </p:nvPr>
        </p:nvSpPr>
        <p:spPr>
          <a:xfrm>
            <a:off x="1382323" y="5047754"/>
            <a:ext cx="8531222" cy="1333265"/>
          </a:xfrm>
        </p:spPr>
        <p:txBody>
          <a:bodyPr>
            <a:noAutofit/>
          </a:bodyPr>
          <a:lstStyle/>
          <a:p>
            <a:pPr algn="just"/>
            <a:r>
              <a:rPr lang="en-US" sz="2000" dirty="0">
                <a:latin typeface="Times New Roman" panose="02020603050405020304" pitchFamily="18" charset="0"/>
                <a:cs typeface="Times New Roman" panose="02020603050405020304" pitchFamily="18" charset="0"/>
              </a:rPr>
              <a:t>This is the interface of our website. We accessed our website by simply typing localhost/filename.</a:t>
            </a:r>
          </a:p>
          <a:p>
            <a:pPr algn="just"/>
            <a:r>
              <a:rPr lang="en-US" sz="2000" dirty="0">
                <a:latin typeface="Times New Roman" panose="02020603050405020304" pitchFamily="18" charset="0"/>
                <a:cs typeface="Times New Roman" panose="02020603050405020304" pitchFamily="18" charset="0"/>
              </a:rPr>
              <a:t>The first page of our website show options like sign in and sign out. Other than this, there are options like Home, Contact, and About.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52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6DCAE5-09DB-9443-8AFB-42F97149FB11}"/>
              </a:ext>
            </a:extLst>
          </p:cNvPr>
          <p:cNvSpPr>
            <a:spLocks noGrp="1"/>
          </p:cNvSpPr>
          <p:nvPr>
            <p:ph type="title"/>
          </p:nvPr>
        </p:nvSpPr>
        <p:spPr>
          <a:xfrm>
            <a:off x="1365189" y="519408"/>
            <a:ext cx="9513094" cy="6036468"/>
          </a:xfrm>
        </p:spPr>
        <p:txBody>
          <a:bodyPr>
            <a:normAutofit/>
          </a:bodyPr>
          <a:lstStyle/>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This project is all about a complete web development project. Our goal of this project report is to build a complete website with backend using PHP, MYSQL and PDO. We are using PHP in our project as we all know PHP is a widely used, open source scripting language and it is powerful enough to be at the core of the biggest blogging system on the web. It is deep enough to run the largest social network (Facebook</a:t>
            </a:r>
            <a:r>
              <a:rPr lang="en-US" sz="200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PHP </a:t>
            </a: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can generate dynamic page content and can create, open, read, write, collect form data, send and receive cookies, can also add, delete, modify data in our database.</a:t>
            </a: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Since we wanted to create a dynamic website that makes use of PHP code so we needed Apache server to compile our PHP code. Also, we wanted to perform some operations related to a database such as storing data into a database or fetching data from database, so for this we needed to have </a:t>
            </a:r>
            <a:r>
              <a:rPr lang="en-US" sz="20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MySql</a:t>
            </a: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MariaDB database functionality. This is why we overall needed to use XAMPP to fulfill the requirements to run our PHP project.</a:t>
            </a: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113256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2DB83D2A-111A-4921-99D7-ACCF8F79ED71}"/>
              </a:ext>
            </a:extLst>
          </p:cNvPr>
          <p:cNvPicPr>
            <a:picLocks noGrp="1" noChangeAspect="1"/>
          </p:cNvPicPr>
          <p:nvPr>
            <p:ph type="pic" idx="1"/>
          </p:nvPr>
        </p:nvPicPr>
        <p:blipFill>
          <a:blip r:embed="rId2"/>
          <a:srcRect t="10242" b="10242"/>
          <a:stretch>
            <a:fillRect/>
          </a:stretch>
        </p:blipFill>
        <p:spPr>
          <a:xfrm>
            <a:off x="1655107" y="355276"/>
            <a:ext cx="8596668" cy="3845718"/>
          </a:xfrm>
        </p:spPr>
      </p:pic>
      <p:sp>
        <p:nvSpPr>
          <p:cNvPr id="4" name="Text Placeholder 3">
            <a:extLst>
              <a:ext uri="{FF2B5EF4-FFF2-40B4-BE49-F238E27FC236}">
                <a16:creationId xmlns="" xmlns:a16="http://schemas.microsoft.com/office/drawing/2014/main" id="{112530C1-D07A-412B-9D22-AB2D948AE9EA}"/>
              </a:ext>
            </a:extLst>
          </p:cNvPr>
          <p:cNvSpPr>
            <a:spLocks noGrp="1"/>
          </p:cNvSpPr>
          <p:nvPr>
            <p:ph type="body" sz="half" idx="2"/>
          </p:nvPr>
        </p:nvSpPr>
        <p:spPr>
          <a:xfrm>
            <a:off x="1584356" y="4389644"/>
            <a:ext cx="8667419" cy="3210368"/>
          </a:xfrm>
        </p:spPr>
        <p:txBody>
          <a:bodyPr>
            <a:noAutofit/>
          </a:bodyPr>
          <a:lstStyle/>
          <a:p>
            <a:pPr algn="just"/>
            <a:r>
              <a:rPr lang="en-US" sz="2000" dirty="0">
                <a:latin typeface="Times New Roman" panose="02020603050405020304" pitchFamily="18" charset="0"/>
                <a:cs typeface="Times New Roman" panose="02020603050405020304" pitchFamily="18" charset="0"/>
              </a:rPr>
              <a:t>After signing in, a message is displayed which says that you have signed in </a:t>
            </a:r>
            <a:r>
              <a:rPr lang="en-US" sz="2000" dirty="0" smtClean="0">
                <a:latin typeface="Times New Roman" panose="02020603050405020304" pitchFamily="18" charset="0"/>
                <a:cs typeface="Times New Roman" panose="02020603050405020304" pitchFamily="18" charset="0"/>
              </a:rPr>
              <a:t>successfully. Without </a:t>
            </a:r>
            <a:r>
              <a:rPr lang="en-US" sz="2000" dirty="0">
                <a:latin typeface="Times New Roman" panose="02020603050405020304" pitchFamily="18" charset="0"/>
                <a:cs typeface="Times New Roman" panose="02020603050405020304" pitchFamily="18" charset="0"/>
              </a:rPr>
              <a:t>signing in one can access the website . Sign in gives more accessibility to a user.</a:t>
            </a:r>
          </a:p>
          <a:p>
            <a:pPr algn="just"/>
            <a:r>
              <a:rPr lang="en-US" sz="2000" dirty="0">
                <a:latin typeface="Times New Roman" panose="02020603050405020304" pitchFamily="18" charset="0"/>
                <a:cs typeface="Times New Roman" panose="02020603050405020304" pitchFamily="18" charset="0"/>
              </a:rPr>
              <a:t>We  also have Password Recovery option here which is available when someone has created an account.(incase they forget the password)</a:t>
            </a:r>
          </a:p>
          <a:p>
            <a:pPr algn="just"/>
            <a:r>
              <a:rPr lang="en-US" sz="2000" dirty="0">
                <a:latin typeface="Times New Roman" panose="02020603050405020304" pitchFamily="18" charset="0"/>
                <a:cs typeface="Times New Roman" panose="02020603050405020304" pitchFamily="18" charset="0"/>
              </a:rPr>
              <a:t>It takes some of the details and provides the feature to recover our password.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70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02BDF468-9277-4116-A118-BED7FB25DDF2}"/>
              </a:ext>
            </a:extLst>
          </p:cNvPr>
          <p:cNvPicPr>
            <a:picLocks noGrp="1" noChangeAspect="1"/>
          </p:cNvPicPr>
          <p:nvPr>
            <p:ph type="pic" idx="1"/>
          </p:nvPr>
        </p:nvPicPr>
        <p:blipFill>
          <a:blip r:embed="rId2"/>
          <a:srcRect t="10242" b="10242"/>
          <a:stretch>
            <a:fillRect/>
          </a:stretch>
        </p:blipFill>
        <p:spPr>
          <a:xfrm>
            <a:off x="1618894" y="399441"/>
            <a:ext cx="7597534" cy="4243273"/>
          </a:xfrm>
        </p:spPr>
      </p:pic>
      <p:sp>
        <p:nvSpPr>
          <p:cNvPr id="4" name="Text Placeholder 3">
            <a:extLst>
              <a:ext uri="{FF2B5EF4-FFF2-40B4-BE49-F238E27FC236}">
                <a16:creationId xmlns="" xmlns:a16="http://schemas.microsoft.com/office/drawing/2014/main" id="{32745589-0854-4848-915F-E90CCBDF35FC}"/>
              </a:ext>
            </a:extLst>
          </p:cNvPr>
          <p:cNvSpPr>
            <a:spLocks noGrp="1"/>
          </p:cNvSpPr>
          <p:nvPr>
            <p:ph type="body" sz="half" idx="2"/>
          </p:nvPr>
        </p:nvSpPr>
        <p:spPr>
          <a:xfrm>
            <a:off x="1618894" y="4789283"/>
            <a:ext cx="7597534" cy="1624009"/>
          </a:xfrm>
        </p:spPr>
        <p:txBody>
          <a:bodyPr>
            <a:noAutofit/>
          </a:bodyPr>
          <a:lstStyle/>
          <a:p>
            <a:pPr algn="just"/>
            <a:r>
              <a:rPr lang="en-US" sz="2000" dirty="0">
                <a:latin typeface="Times New Roman" panose="02020603050405020304" pitchFamily="18" charset="0"/>
                <a:cs typeface="Times New Roman" panose="02020603050405020304" pitchFamily="18" charset="0"/>
              </a:rPr>
              <a:t>If someone is new to the website they can sign up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create an account. To make an account on the website details like first name, last name, nickname, email address password, and confirm password is asked . After account creation, a message gets displayed which says that our account has successfully created. Now, one can easily access the content of the website.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978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813D7B54-A67A-4556-BDC5-D23B426EDE90}"/>
              </a:ext>
            </a:extLst>
          </p:cNvPr>
          <p:cNvPicPr>
            <a:picLocks noGrp="1" noChangeAspect="1"/>
          </p:cNvPicPr>
          <p:nvPr>
            <p:ph type="pic" idx="1"/>
          </p:nvPr>
        </p:nvPicPr>
        <p:blipFill>
          <a:blip r:embed="rId2"/>
          <a:srcRect t="11570" b="11570"/>
          <a:stretch>
            <a:fillRect/>
          </a:stretch>
        </p:blipFill>
        <p:spPr>
          <a:xfrm>
            <a:off x="1529957" y="290933"/>
            <a:ext cx="8546550" cy="3695481"/>
          </a:xfrm>
        </p:spPr>
      </p:pic>
      <p:sp>
        <p:nvSpPr>
          <p:cNvPr id="4" name="Text Placeholder 3">
            <a:extLst>
              <a:ext uri="{FF2B5EF4-FFF2-40B4-BE49-F238E27FC236}">
                <a16:creationId xmlns="" xmlns:a16="http://schemas.microsoft.com/office/drawing/2014/main" id="{B8AEFA0C-3539-4F4E-BC4B-5A35F4C6FF7D}"/>
              </a:ext>
            </a:extLst>
          </p:cNvPr>
          <p:cNvSpPr>
            <a:spLocks noGrp="1"/>
          </p:cNvSpPr>
          <p:nvPr>
            <p:ph type="body" sz="half" idx="2"/>
          </p:nvPr>
        </p:nvSpPr>
        <p:spPr>
          <a:xfrm>
            <a:off x="1529958" y="3986415"/>
            <a:ext cx="8915400" cy="2282914"/>
          </a:xfrm>
        </p:spPr>
        <p:txBody>
          <a:bodyPr>
            <a:noAutofit/>
          </a:bodyPr>
          <a:lstStyle/>
          <a:p>
            <a:pPr algn="just"/>
            <a:r>
              <a:rPr lang="en-US" sz="2000" dirty="0">
                <a:latin typeface="Times New Roman" panose="02020603050405020304" pitchFamily="18" charset="0"/>
                <a:cs typeface="Times New Roman" panose="02020603050405020304" pitchFamily="18" charset="0"/>
              </a:rPr>
              <a:t>As we sign in to the website after accessing localhost/</a:t>
            </a:r>
            <a:r>
              <a:rPr lang="en-US" sz="2000" dirty="0" err="1">
                <a:latin typeface="Times New Roman" panose="02020603050405020304" pitchFamily="18" charset="0"/>
                <a:cs typeface="Times New Roman" panose="02020603050405020304" pitchFamily="18" charset="0"/>
              </a:rPr>
              <a:t>Techbarik</a:t>
            </a:r>
            <a:r>
              <a:rPr lang="en-US" sz="2000" dirty="0">
                <a:latin typeface="Times New Roman" panose="02020603050405020304" pitchFamily="18" charset="0"/>
                <a:cs typeface="Times New Roman" panose="02020603050405020304" pitchFamily="18" charset="0"/>
              </a:rPr>
              <a:t> , this interface is shown and on the left, it shows the username of the person who has signed in to the website.</a:t>
            </a:r>
          </a:p>
          <a:p>
            <a:pPr algn="just"/>
            <a:r>
              <a:rPr lang="en-US" sz="2000" dirty="0">
                <a:latin typeface="Times New Roman" panose="02020603050405020304" pitchFamily="18" charset="0"/>
                <a:cs typeface="Times New Roman" panose="02020603050405020304" pitchFamily="18" charset="0"/>
              </a:rPr>
              <a:t>There is a message displayed on the interface which says Welcome to </a:t>
            </a:r>
            <a:r>
              <a:rPr lang="en-US" sz="2000" dirty="0" err="1">
                <a:latin typeface="Times New Roman" panose="02020603050405020304" pitchFamily="18" charset="0"/>
                <a:cs typeface="Times New Roman" panose="02020603050405020304" pitchFamily="18" charset="0"/>
              </a:rPr>
              <a:t>Techbarik</a:t>
            </a:r>
            <a:r>
              <a:rPr lang="en-US" sz="2000" dirty="0">
                <a:latin typeface="Times New Roman" panose="02020603050405020304" pitchFamily="18" charset="0"/>
                <a:cs typeface="Times New Roman" panose="02020603050405020304" pitchFamily="18" charset="0"/>
              </a:rPr>
              <a:t> and then there is a feature when you can search the keyword on what you want to see in this website.</a:t>
            </a:r>
          </a:p>
          <a:p>
            <a:pPr algn="just"/>
            <a:r>
              <a:rPr lang="en-US" sz="2000" dirty="0">
                <a:latin typeface="Times New Roman" panose="02020603050405020304" pitchFamily="18" charset="0"/>
                <a:cs typeface="Times New Roman" panose="02020603050405020304" pitchFamily="18" charset="0"/>
              </a:rPr>
              <a:t>It is along with the </a:t>
            </a:r>
            <a:r>
              <a:rPr lang="en-US" sz="2000" dirty="0" err="1">
                <a:latin typeface="Times New Roman" panose="02020603050405020304" pitchFamily="18" charset="0"/>
                <a:cs typeface="Times New Roman" panose="02020603050405020304" pitchFamily="18" charset="0"/>
              </a:rPr>
              <a:t>Signout</a:t>
            </a:r>
            <a:r>
              <a:rPr lang="en-US" sz="2000" dirty="0">
                <a:latin typeface="Times New Roman" panose="02020603050405020304" pitchFamily="18" charset="0"/>
                <a:cs typeface="Times New Roman" panose="02020603050405020304" pitchFamily="18" charset="0"/>
              </a:rPr>
              <a:t> option. So when someone wants to sign out from the website they can click here.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258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7D2096C8-C844-470B-BEE1-16D57BC03E58}"/>
              </a:ext>
            </a:extLst>
          </p:cNvPr>
          <p:cNvPicPr>
            <a:picLocks noGrp="1" noChangeAspect="1"/>
          </p:cNvPicPr>
          <p:nvPr>
            <p:ph type="pic" idx="1"/>
          </p:nvPr>
        </p:nvPicPr>
        <p:blipFill>
          <a:blip r:embed="rId2"/>
          <a:srcRect t="11570" b="11570"/>
          <a:stretch>
            <a:fillRect/>
          </a:stretch>
        </p:blipFill>
        <p:spPr>
          <a:xfrm>
            <a:off x="1674812" y="472003"/>
            <a:ext cx="8518929" cy="3683538"/>
          </a:xfrm>
        </p:spPr>
      </p:pic>
      <p:sp>
        <p:nvSpPr>
          <p:cNvPr id="4" name="Text Placeholder 3">
            <a:extLst>
              <a:ext uri="{FF2B5EF4-FFF2-40B4-BE49-F238E27FC236}">
                <a16:creationId xmlns="" xmlns:a16="http://schemas.microsoft.com/office/drawing/2014/main" id="{A853B74C-CEF6-4C6F-86E8-C30DEE4C780B}"/>
              </a:ext>
            </a:extLst>
          </p:cNvPr>
          <p:cNvSpPr>
            <a:spLocks noGrp="1"/>
          </p:cNvSpPr>
          <p:nvPr>
            <p:ph type="body" sz="half" idx="2"/>
          </p:nvPr>
        </p:nvSpPr>
        <p:spPr>
          <a:xfrm>
            <a:off x="1674812" y="5022563"/>
            <a:ext cx="8518930" cy="1108413"/>
          </a:xfrm>
        </p:spPr>
        <p:txBody>
          <a:bodyPr>
            <a:noAutofit/>
          </a:bodyPr>
          <a:lstStyle/>
          <a:p>
            <a:endParaRPr lang="en-US" sz="1600" dirty="0">
              <a:latin typeface="Arial Black" panose="020B0A04020102020204" pitchFamily="34" charset="0"/>
            </a:endParaRPr>
          </a:p>
          <a:p>
            <a:pPr algn="just"/>
            <a:r>
              <a:rPr lang="en-US" sz="2000" dirty="0">
                <a:latin typeface="Times New Roman" panose="02020603050405020304" pitchFamily="18" charset="0"/>
                <a:cs typeface="Times New Roman" panose="02020603050405020304" pitchFamily="18" charset="0"/>
              </a:rPr>
              <a:t>If the keyword matches with the existing posts then it shows results based on search criteria.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2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DF144F04-22A5-4410-930F-A5AFD6858DB2}"/>
              </a:ext>
            </a:extLst>
          </p:cNvPr>
          <p:cNvPicPr>
            <a:picLocks noGrp="1" noChangeAspect="1"/>
          </p:cNvPicPr>
          <p:nvPr>
            <p:ph type="pic" idx="1"/>
          </p:nvPr>
        </p:nvPicPr>
        <p:blipFill rotWithShape="1">
          <a:blip r:embed="rId2"/>
          <a:srcRect t="11570" b="11570"/>
          <a:stretch/>
        </p:blipFill>
        <p:spPr>
          <a:xfrm>
            <a:off x="1620491" y="499163"/>
            <a:ext cx="8915400" cy="3854970"/>
          </a:xfrm>
        </p:spPr>
      </p:pic>
      <p:sp>
        <p:nvSpPr>
          <p:cNvPr id="4" name="Text Placeholder 3">
            <a:extLst>
              <a:ext uri="{FF2B5EF4-FFF2-40B4-BE49-F238E27FC236}">
                <a16:creationId xmlns="" xmlns:a16="http://schemas.microsoft.com/office/drawing/2014/main" id="{2E0FB904-BD73-4800-8591-DE966FCF1882}"/>
              </a:ext>
            </a:extLst>
          </p:cNvPr>
          <p:cNvSpPr>
            <a:spLocks noGrp="1"/>
          </p:cNvSpPr>
          <p:nvPr>
            <p:ph type="body" sz="half" idx="2"/>
          </p:nvPr>
        </p:nvSpPr>
        <p:spPr>
          <a:xfrm>
            <a:off x="1620491" y="5277397"/>
            <a:ext cx="8915400" cy="674024"/>
          </a:xfrm>
        </p:spPr>
        <p:txBody>
          <a:bodyPr>
            <a:noAutofit/>
          </a:bodyPr>
          <a:lstStyle/>
          <a:p>
            <a:pPr algn="just"/>
            <a:r>
              <a:rPr lang="en-US" sz="2000" dirty="0">
                <a:latin typeface="Times New Roman" panose="02020603050405020304" pitchFamily="18" charset="0"/>
                <a:cs typeface="Times New Roman" panose="02020603050405020304" pitchFamily="18" charset="0"/>
              </a:rPr>
              <a:t>So, This is the pattern how our search result appears. We can navigate through the results by switching between the pages shown at the bottom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771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 xmlns:a16="http://schemas.microsoft.com/office/drawing/2014/main" id="{50D78295-520B-4F21-862D-3A1079C0D760}"/>
              </a:ext>
            </a:extLst>
          </p:cNvPr>
          <p:cNvPicPr>
            <a:picLocks noGrp="1" noChangeAspect="1"/>
          </p:cNvPicPr>
          <p:nvPr>
            <p:ph type="pic" idx="1"/>
          </p:nvPr>
        </p:nvPicPr>
        <p:blipFill>
          <a:blip r:embed="rId2"/>
          <a:srcRect t="10242" b="10242"/>
          <a:stretch>
            <a:fillRect/>
          </a:stretch>
        </p:blipFill>
        <p:spPr>
          <a:xfrm>
            <a:off x="1600787" y="540586"/>
            <a:ext cx="8226824" cy="4232224"/>
          </a:xfrm>
        </p:spPr>
      </p:pic>
      <p:sp>
        <p:nvSpPr>
          <p:cNvPr id="4" name="Text Placeholder 3">
            <a:extLst>
              <a:ext uri="{FF2B5EF4-FFF2-40B4-BE49-F238E27FC236}">
                <a16:creationId xmlns="" xmlns:a16="http://schemas.microsoft.com/office/drawing/2014/main" id="{4C5174F8-11A6-4DBA-99FD-B31F0714539C}"/>
              </a:ext>
            </a:extLst>
          </p:cNvPr>
          <p:cNvSpPr>
            <a:spLocks noGrp="1"/>
          </p:cNvSpPr>
          <p:nvPr>
            <p:ph type="body" sz="half" idx="2"/>
          </p:nvPr>
        </p:nvSpPr>
        <p:spPr>
          <a:xfrm>
            <a:off x="1600787" y="5139661"/>
            <a:ext cx="8226824" cy="674024"/>
          </a:xfrm>
        </p:spPr>
        <p:txBody>
          <a:bodyPr>
            <a:noAutofit/>
          </a:bodyPr>
          <a:lstStyle/>
          <a:p>
            <a:pPr algn="just"/>
            <a:r>
              <a:rPr lang="en-US" sz="2000" dirty="0">
                <a:latin typeface="Times New Roman" panose="02020603050405020304" pitchFamily="18" charset="0"/>
                <a:cs typeface="Times New Roman" panose="02020603050405020304" pitchFamily="18" charset="0"/>
              </a:rPr>
              <a:t>In the Backend of Website , Dashboard contains all the information including all posts , comments , categories and users . From backend admin can delete and update the </a:t>
            </a:r>
            <a:r>
              <a:rPr lang="en-US" sz="2000" dirty="0" smtClean="0">
                <a:latin typeface="Times New Roman" panose="02020603050405020304" pitchFamily="18" charset="0"/>
                <a:cs typeface="Times New Roman" panose="02020603050405020304" pitchFamily="18" charset="0"/>
              </a:rPr>
              <a:t>information </a:t>
            </a:r>
            <a:r>
              <a:rPr lang="en-US" sz="2000" dirty="0">
                <a:latin typeface="Times New Roman" panose="02020603050405020304" pitchFamily="18" charset="0"/>
                <a:cs typeface="Times New Roman" panose="02020603050405020304" pitchFamily="18" charset="0"/>
              </a:rPr>
              <a:t>present on the website.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888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9EEAED6-A347-4906-B5F1-F0540AAD329E}"/>
              </a:ext>
            </a:extLst>
          </p:cNvPr>
          <p:cNvSpPr txBox="1"/>
          <p:nvPr/>
        </p:nvSpPr>
        <p:spPr>
          <a:xfrm>
            <a:off x="1549922" y="516324"/>
            <a:ext cx="9938926" cy="163121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user who has been given the permission of admin from database can access the backend of the website and to access it the user should be logged to the website. In the dashboard, all the details are there including  Posts, Categories, Users, Comments, Messages, and Profiles.</a:t>
            </a:r>
          </a:p>
          <a:p>
            <a:pPr algn="just"/>
            <a:r>
              <a:rPr lang="en-IN" sz="2000" dirty="0">
                <a:latin typeface="Times New Roman" panose="02020603050405020304" pitchFamily="18" charset="0"/>
                <a:cs typeface="Times New Roman" panose="02020603050405020304" pitchFamily="18" charset="0"/>
              </a:rPr>
              <a:t>The admin can access backend by typing localhost/filename/backend. After accessing it, admin can modify posts or category and can also send response to the messages of visitor</a:t>
            </a:r>
            <a:r>
              <a:rPr lang="en-IN" sz="2000" dirty="0"/>
              <a:t>.</a:t>
            </a:r>
          </a:p>
        </p:txBody>
      </p:sp>
      <p:sp>
        <p:nvSpPr>
          <p:cNvPr id="10" name="TextBox 9">
            <a:extLst>
              <a:ext uri="{FF2B5EF4-FFF2-40B4-BE49-F238E27FC236}">
                <a16:creationId xmlns="" xmlns:a16="http://schemas.microsoft.com/office/drawing/2014/main" id="{DC531671-9B39-44BA-8852-A5EAD747DD75}"/>
              </a:ext>
            </a:extLst>
          </p:cNvPr>
          <p:cNvSpPr txBox="1"/>
          <p:nvPr/>
        </p:nvSpPr>
        <p:spPr>
          <a:xfrm>
            <a:off x="1549922" y="2245661"/>
            <a:ext cx="6100996" cy="400110"/>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Under the Post option, there are two sub-options.</a:t>
            </a:r>
          </a:p>
        </p:txBody>
      </p:sp>
      <p:sp>
        <p:nvSpPr>
          <p:cNvPr id="12" name="TextBox 11">
            <a:extLst>
              <a:ext uri="{FF2B5EF4-FFF2-40B4-BE49-F238E27FC236}">
                <a16:creationId xmlns="" xmlns:a16="http://schemas.microsoft.com/office/drawing/2014/main" id="{2D72549F-B97A-422F-9779-B148AB105E29}"/>
              </a:ext>
            </a:extLst>
          </p:cNvPr>
          <p:cNvSpPr txBox="1"/>
          <p:nvPr/>
        </p:nvSpPr>
        <p:spPr>
          <a:xfrm>
            <a:off x="1549923" y="2701546"/>
            <a:ext cx="9938926" cy="1015663"/>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first one is All Posts and the second one is Create New Post. In the All posts section all the posts regardless of any category are shown with the post details. The post details are Title, status, Category Author, Image, Date, Details, Tags, Comments, Views, Edit and delete.</a:t>
            </a:r>
          </a:p>
        </p:txBody>
      </p:sp>
      <p:sp>
        <p:nvSpPr>
          <p:cNvPr id="14" name="TextBox 13">
            <a:extLst>
              <a:ext uri="{FF2B5EF4-FFF2-40B4-BE49-F238E27FC236}">
                <a16:creationId xmlns="" xmlns:a16="http://schemas.microsoft.com/office/drawing/2014/main" id="{B1BC2ADC-B037-4649-B959-F5BECDF043C7}"/>
              </a:ext>
            </a:extLst>
          </p:cNvPr>
          <p:cNvSpPr txBox="1"/>
          <p:nvPr/>
        </p:nvSpPr>
        <p:spPr>
          <a:xfrm>
            <a:off x="1549922" y="3815160"/>
            <a:ext cx="9938926" cy="70788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Then inside the create new post, we can create a new post of any particular category from backend. And for that we need to fill in the details like Post title, post status etc</a:t>
            </a:r>
          </a:p>
        </p:txBody>
      </p:sp>
      <p:sp>
        <p:nvSpPr>
          <p:cNvPr id="16" name="TextBox 15">
            <a:extLst>
              <a:ext uri="{FF2B5EF4-FFF2-40B4-BE49-F238E27FC236}">
                <a16:creationId xmlns="" xmlns:a16="http://schemas.microsoft.com/office/drawing/2014/main" id="{B9B8B334-F255-44D3-BAC9-43EE614786D3}"/>
              </a:ext>
            </a:extLst>
          </p:cNvPr>
          <p:cNvSpPr txBox="1"/>
          <p:nvPr/>
        </p:nvSpPr>
        <p:spPr>
          <a:xfrm>
            <a:off x="1549922" y="4481043"/>
            <a:ext cx="9938926" cy="70788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In the category section, all the categories that we have created on the database are shown with the details like total posts inside that category, created by, status edit and delete.</a:t>
            </a:r>
          </a:p>
        </p:txBody>
      </p:sp>
      <p:sp>
        <p:nvSpPr>
          <p:cNvPr id="18" name="TextBox 17">
            <a:extLst>
              <a:ext uri="{FF2B5EF4-FFF2-40B4-BE49-F238E27FC236}">
                <a16:creationId xmlns="" xmlns:a16="http://schemas.microsoft.com/office/drawing/2014/main" id="{53E501EC-64D2-48D8-845B-7A12971B8573}"/>
              </a:ext>
            </a:extLst>
          </p:cNvPr>
          <p:cNvSpPr txBox="1"/>
          <p:nvPr/>
        </p:nvSpPr>
        <p:spPr>
          <a:xfrm>
            <a:off x="1549922" y="5286880"/>
            <a:ext cx="9938926" cy="1323439"/>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In the category section ,all the categories that we have created on the database are shown with the details like total posts inside that category, created by, status edit and delete.</a:t>
            </a:r>
            <a:r>
              <a:rPr lang="en-US" sz="2000" dirty="0">
                <a:latin typeface="Times New Roman" panose="02020603050405020304" pitchFamily="18" charset="0"/>
                <a:cs typeface="Times New Roman" panose="02020603050405020304" pitchFamily="18" charset="0"/>
              </a:rPr>
              <a:t> Inside comment</a:t>
            </a:r>
            <a:r>
              <a:rPr lang="en-US" sz="2000" dirty="0" smtClean="0">
                <a:latin typeface="Times New Roman" panose="02020603050405020304" pitchFamily="18" charset="0"/>
                <a:cs typeface="Times New Roman" panose="02020603050405020304" pitchFamily="18" charset="0"/>
              </a:rPr>
              <a:t>, all </a:t>
            </a:r>
            <a:r>
              <a:rPr lang="en-US" sz="2000" dirty="0">
                <a:latin typeface="Times New Roman" panose="02020603050405020304" pitchFamily="18" charset="0"/>
                <a:cs typeface="Times New Roman" panose="02020603050405020304" pitchFamily="18" charset="0"/>
              </a:rPr>
              <a:t>the comments will be displayed which we have till now with the user email, user name</a:t>
            </a:r>
            <a:r>
              <a:rPr lang="en-US" sz="2000" dirty="0" smtClean="0">
                <a:latin typeface="Times New Roman" panose="02020603050405020304" pitchFamily="18" charset="0"/>
                <a:cs typeface="Times New Roman" panose="02020603050405020304" pitchFamily="18" charset="0"/>
              </a:rPr>
              <a:t>, comment, date, status, approve, disapprove </a:t>
            </a:r>
            <a:r>
              <a:rPr lang="en-US" sz="2000" dirty="0">
                <a:latin typeface="Times New Roman" panose="02020603050405020304" pitchFamily="18" charset="0"/>
                <a:cs typeface="Times New Roman" panose="02020603050405020304" pitchFamily="18" charset="0"/>
              </a:rPr>
              <a:t>and delete.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6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dirty="0" smtClean="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171580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FDA11DB-E4AE-3E49-AC73-0EB539D5D559}"/>
              </a:ext>
            </a:extLst>
          </p:cNvPr>
          <p:cNvSpPr txBox="1"/>
          <p:nvPr/>
        </p:nvSpPr>
        <p:spPr>
          <a:xfrm>
            <a:off x="1447198" y="1093203"/>
            <a:ext cx="9394031" cy="4647426"/>
          </a:xfrm>
          <a:prstGeom prst="rect">
            <a:avLst/>
          </a:prstGeom>
          <a:noFill/>
        </p:spPr>
        <p:txBody>
          <a:bodyPr wrap="square" rtlCol="0">
            <a:spAutoFit/>
          </a:bodyPr>
          <a:lstStyle/>
          <a:p>
            <a:pPr algn="just"/>
            <a:r>
              <a:rPr lang="en-US" dirty="0">
                <a:latin typeface="Times New Roman" pitchFamily="18" charset="0"/>
                <a:cs typeface="Times New Roman"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XAMPP offers the run environment or executes codes and tasks of our PHP language programming. It is open source and free to use .XAMPP is one of the best Apache distribution that help web developers to create a local webserver for testing and deployment purpose. It was designed to be one of the easiest way to install, run a development server and it is the most complete package.</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(X-Cross-platform , A-Apache, M-Maria DB, P-PHP, P-Perl)</a:t>
            </a: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wide range of relational database management systems such as MYSQL, SQLite , and PostgreSQL can be used by the PHP. PDO(PHP data objects) is basically a new database connection abstraction library that has been offered by the PHP 5.1 version. PDO works by providing a standard set of functions for common database operations such as connecting, querying, result set processing and error handling, and internally translating these functions to native API calls understood </a:t>
            </a:r>
            <a:r>
              <a:rPr lang="en-US" sz="2000" dirty="0">
                <a:latin typeface="Times New Roman" panose="02020603050405020304" pitchFamily="18" charset="0"/>
                <a:ea typeface="Calibri" panose="020F0502020204030204" pitchFamily="34" charset="0"/>
                <a:cs typeface="Times New Roman" panose="02020603050405020304" pitchFamily="18" charset="0"/>
              </a:rPr>
              <a:t>b</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database in use.</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3939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E9254F-FC57-2049-AA5C-E7224068EE86}"/>
              </a:ext>
            </a:extLst>
          </p:cNvPr>
          <p:cNvSpPr txBox="1"/>
          <p:nvPr/>
        </p:nvSpPr>
        <p:spPr>
          <a:xfrm>
            <a:off x="1570154" y="1431907"/>
            <a:ext cx="8941594" cy="4093428"/>
          </a:xfrm>
          <a:prstGeom prst="rect">
            <a:avLst/>
          </a:prstGeom>
          <a:noFill/>
        </p:spPr>
        <p:txBody>
          <a:bodyPr wrap="square" rtlCol="0">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Problem Definition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Building a complete web development   project using PHP, MYSQL and PDO. This project is to develop a working website having dynamic pages and all the other features which the websites have right from the post section to the comment section.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PHP is the language which we have used in our project as it has remained one of the most versatile and pragmatic web development languages in the world today .It’s range of functionalities, amazing array of add-ins to extend functionalities, its open source nature, and tremendous online community support has made PHP a perennial favorite amongst newbies as well as established development agencies worldwide.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33329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3259AF3-1D28-564C-B78D-48F1DB1EE548}"/>
              </a:ext>
            </a:extLst>
          </p:cNvPr>
          <p:cNvSpPr txBox="1"/>
          <p:nvPr/>
        </p:nvSpPr>
        <p:spPr>
          <a:xfrm>
            <a:off x="631793" y="422294"/>
            <a:ext cx="10992857" cy="6247864"/>
          </a:xfrm>
          <a:prstGeom prst="rect">
            <a:avLst/>
          </a:prstGeom>
          <a:noFill/>
        </p:spPr>
        <p:txBody>
          <a:bodyPr wrap="square" rtlCol="0">
            <a:spAutoFit/>
          </a:bodyPr>
          <a:lstStyle/>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Proposed Work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proposed work of this project is to create a dynamic website that contains dynamic pages such as templates, contents scripts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etc. The dynamic website displays various content types every time it is browsed.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Nowadays sites have to change constantly and provide up to date news, information, stock , prices, and customized pages. PHP and SQL are two ways to make our site dynamic</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PHP is a robust, server side, open source scripting language that is extremely flexible and fun to learn and MYSQL is the standard query language for interacting with databases. MYSQL is an open source, SQL database server that is more or less free and extremely fast. MYSQL is also cross platform as PHP .Both of these helps in providing interactive, user friendly website and also facilitates visitors to openly interact while producing a genuinely dynamic and flexible content.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feature of dynamic website are Page Management, File Collection, Guestbook, Search Opportunity, Menus in management, Color and front management</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photo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Album</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In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dynamic websites there is complete control over the content and search engine optimization can be improved</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There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options to record user information and to monitor user’s navigation over the website</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They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easy to add,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change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control all the content.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016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C8AC084-0EAD-4248-B85F-2B13C6BA2619}"/>
              </a:ext>
            </a:extLst>
          </p:cNvPr>
          <p:cNvSpPr txBox="1"/>
          <p:nvPr/>
        </p:nvSpPr>
        <p:spPr>
          <a:xfrm>
            <a:off x="1325000" y="583359"/>
            <a:ext cx="9417843" cy="6063198"/>
          </a:xfrm>
          <a:prstGeom prst="rect">
            <a:avLst/>
          </a:prstGeom>
          <a:noFill/>
        </p:spPr>
        <p:txBody>
          <a:bodyPr wrap="square" rtlCol="0">
            <a:spAutoFit/>
          </a:bodyPr>
          <a:lstStyle/>
          <a:p>
            <a:pPr algn="ct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Some of the benefits of dynamic website are: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Easy Updating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biggest advantage of a dynamic website is that it can be easily updated as per the needs of the owner of the website. No expert computer knowledge is required in changing the dynamic website and a single change in the template file would bring the design change in all the pages with that particular file. It can be quickly updated to become responsive to various screen sizes that were impossible with a static 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Dynamic websites are very user friendly. It is extremely important to showcase your clients that you are serious about business and hence to get them back on to our website numerous times, one should opt for dynamic websites. Users can easily make changes to the website as per their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Interactive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User can leave a reply or comment on the sites based on their real-time experience and this helps the owner of the website to know how the customers feel about their business, products, or their website. User can also ask questions which would be reverted by the owner of the website. This makes a Dynamic website interactive.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975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C1A7B98-2FA4-2B4D-BE9F-7E6B903AA7E3}"/>
              </a:ext>
            </a:extLst>
          </p:cNvPr>
          <p:cNvSpPr txBox="1"/>
          <p:nvPr/>
        </p:nvSpPr>
        <p:spPr>
          <a:xfrm>
            <a:off x="1655755" y="993006"/>
            <a:ext cx="8572500" cy="3785652"/>
          </a:xfrm>
          <a:prstGeom prst="rect">
            <a:avLst/>
          </a:prstGeom>
          <a:noFill/>
        </p:spPr>
        <p:txBody>
          <a:bodyPr wrap="square" rtlCol="0">
            <a:spAutoFit/>
          </a:bodyPr>
          <a:lstStyle/>
          <a:p>
            <a:pPr algn="just"/>
            <a:endParaRPr lang="en-US" sz="2400" b="1"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Professional look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dynamic website looks more professional than static websites. Static websites often look unprofessional. Simply showcasing your products on the website and asking the user to call and book order is a caveman style now. So dynamic websites is preferred more because of its look.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Easily manageable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Dynamic sites use languages like PHP, MVC to interact with information stored in databases. These websites can be built with an admin panel which can help the website owner to make changes in the website in a blink without any knowledge of coding.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74093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1656DDE-3BD8-C54B-B61C-75BB8AE32D7B}"/>
              </a:ext>
            </a:extLst>
          </p:cNvPr>
          <p:cNvSpPr txBox="1"/>
          <p:nvPr/>
        </p:nvSpPr>
        <p:spPr>
          <a:xfrm flipH="1">
            <a:off x="2661047" y="1017984"/>
            <a:ext cx="2520553" cy="3331369"/>
          </a:xfrm>
          <a:prstGeom prst="rect">
            <a:avLst/>
          </a:prstGeom>
          <a:noFill/>
        </p:spPr>
        <p:txBody>
          <a:bodyPr wrap="square" rtlCol="0">
            <a:spAutoFit/>
          </a:bodyPr>
          <a:lstStyle/>
          <a:p>
            <a:pPr algn="l"/>
            <a:endParaRPr lang="en-US"/>
          </a:p>
        </p:txBody>
      </p:sp>
      <p:sp>
        <p:nvSpPr>
          <p:cNvPr id="3" name="TextBox 2">
            <a:extLst>
              <a:ext uri="{FF2B5EF4-FFF2-40B4-BE49-F238E27FC236}">
                <a16:creationId xmlns="" xmlns:a16="http://schemas.microsoft.com/office/drawing/2014/main" id="{010D3983-99E1-924A-86BB-201283DD2905}"/>
              </a:ext>
            </a:extLst>
          </p:cNvPr>
          <p:cNvSpPr txBox="1"/>
          <p:nvPr/>
        </p:nvSpPr>
        <p:spPr>
          <a:xfrm flipH="1">
            <a:off x="1256097" y="994819"/>
            <a:ext cx="10006413" cy="5940088"/>
          </a:xfrm>
          <a:prstGeom prst="rect">
            <a:avLst/>
          </a:prstGeom>
          <a:noFill/>
        </p:spPr>
        <p:txBody>
          <a:bodyPr wrap="square" rtlCol="0">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Methodology/Technology </a:t>
            </a:r>
            <a:endParaRPr lang="en-US" sz="2400" strike="sngStrike"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website has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involvement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 PHP, PDO and MYSQL.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all of this to be used we need to install XAMPP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XAMPP is the title used for a compilation of free software. The name is an acronym, with each letter representing one of the five key components. The software packet contains the web server Apache, the relational database management system MYSQL and the scripting languages Perl and PHP</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The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initial X represents operating system that it works with Linux, Windows, and Mac OS X.</a:t>
            </a:r>
          </a:p>
          <a:p>
            <a:pPr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Apache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open source web server Apache is the most widely used server worldwide for delivery of web content.  The server application is made available as a free software by the apache software foundation.</a:t>
            </a:r>
          </a:p>
          <a:p>
            <a:pPr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MYSQL/Maria DB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 contains one of the most popular relational database management system in the world.in combination with the web server Apache and the scripting language PHP, MYSQL offers data storage for web services.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44488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37EC043-D199-9844-8DD8-0B337AE3B2B6}"/>
              </a:ext>
            </a:extLst>
          </p:cNvPr>
          <p:cNvSpPr txBox="1"/>
          <p:nvPr/>
        </p:nvSpPr>
        <p:spPr>
          <a:xfrm>
            <a:off x="1581640" y="1086240"/>
            <a:ext cx="9228197" cy="3785652"/>
          </a:xfrm>
          <a:prstGeom prst="rect">
            <a:avLst/>
          </a:prstGeom>
          <a:noFill/>
        </p:spPr>
        <p:txBody>
          <a:bodyPr wrap="square" rtlCol="0">
            <a:spAutoFit/>
          </a:bodyPr>
          <a:lstStyle/>
          <a:p>
            <a:endParaRPr lang="en-US" sz="24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PHP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server side programming language PHP enables users to create dynamic websites or applications .PHP can be installed on all platforms and supports a number of diverse database systems.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Perl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scripting language Perl is used in system administration, web development, and network programming. Like  PHP, Perl also enables users to program dynamic web applications.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733127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288</TotalTime>
  <Words>1127</Words>
  <Application>Microsoft Office PowerPoint</Application>
  <PresentationFormat>Widescreen</PresentationFormat>
  <Paragraphs>182</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Cambria</vt:lpstr>
      <vt:lpstr>Century Gothic</vt:lpstr>
      <vt:lpstr>Times New Roman</vt:lpstr>
      <vt:lpstr>Wingdings 3</vt:lpstr>
      <vt:lpstr>Wisp</vt:lpstr>
      <vt:lpstr>PowerPoint Presentation</vt:lpstr>
      <vt:lpstr> Introduction    This project is all about a complete web development project. Our goal of this project report is to build a complete website with backend using PHP, MYSQL and PDO. We are using PHP in our project as we all know PHP is a widely used, open source scripting language and it is powerful enough to be at the core of the biggest blogging system on the web. It is deep enough to run the largest social network (Facebook). PHP can generate dynamic page content and can create, open, read, write, collect form data, send and receive cookies, can also add, delete, modify data in our database.   Since we wanted to create a dynamic website that makes use of PHP code so we needed Apache server to compile our PHP code. Also, we wanted to perform some operations related to a database such as storing data into a database or fetching data from database, so for this we needed to have MySql , MariaDB database functionality. This is why we overall needed to use XAMPP to fulfill the requirements to run our PHP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USER</cp:lastModifiedBy>
  <cp:revision>33</cp:revision>
  <dcterms:created xsi:type="dcterms:W3CDTF">2021-03-16T10:16:33Z</dcterms:created>
  <dcterms:modified xsi:type="dcterms:W3CDTF">2021-06-05T06:33:04Z</dcterms:modified>
</cp:coreProperties>
</file>