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2" r:id="rId2"/>
    <p:sldId id="295" r:id="rId3"/>
    <p:sldId id="313" r:id="rId4"/>
    <p:sldId id="310" r:id="rId5"/>
    <p:sldId id="305" r:id="rId6"/>
    <p:sldId id="307" r:id="rId7"/>
    <p:sldId id="316" r:id="rId8"/>
    <p:sldId id="318" r:id="rId9"/>
    <p:sldId id="315" r:id="rId10"/>
    <p:sldId id="303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32" userDrawn="1">
          <p15:clr>
            <a:srgbClr val="A4A3A4"/>
          </p15:clr>
        </p15:guide>
        <p15:guide id="3" pos="7488" userDrawn="1">
          <p15:clr>
            <a:srgbClr val="A4A3A4"/>
          </p15:clr>
        </p15:guide>
        <p15:guide id="4" pos="192" userDrawn="1">
          <p15:clr>
            <a:srgbClr val="A4A3A4"/>
          </p15:clr>
        </p15:guide>
        <p15:guide id="5" orient="horz" pos="480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03A"/>
    <a:srgbClr val="F85959"/>
    <a:srgbClr val="F2F2F2"/>
    <a:srgbClr val="FF9F68"/>
    <a:srgbClr val="FEFF89"/>
    <a:srgbClr val="FFFFFF"/>
    <a:srgbClr val="7B203A"/>
    <a:srgbClr val="812A43"/>
    <a:srgbClr val="7A5D7E"/>
    <a:srgbClr val="FBD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57" y="67"/>
      </p:cViewPr>
      <p:guideLst>
        <p:guide pos="3840"/>
        <p:guide orient="horz" pos="2232"/>
        <p:guide pos="7488"/>
        <p:guide pos="192"/>
        <p:guide orient="horz" pos="480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2267E-8D36-47CF-9C82-4E3671708124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87E59-CAC3-4472-AB54-5ED1AADFA4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06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3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7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049-7E30-4AB7-A0B3-B1BAACEE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5C2B-9B6F-4A44-885B-3877C47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45D-8DE3-4DE8-B677-05E4C00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5766-7AE8-4563-B624-A158A08B2468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CCE7-9E63-4DD5-B1E9-0C4834F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50E6-5CE0-44BD-973A-F882029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974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9" userDrawn="1">
          <p15:clr>
            <a:srgbClr val="FBAE40"/>
          </p15:clr>
        </p15:guide>
        <p15:guide id="2" pos="49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8875-8EBA-44F4-8067-C123C0F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001F-B21C-45D1-976C-019B9F72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6A45-DE6C-4566-81BC-186998E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9169-4C19-4278-8855-6D00C6D932F2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1C2D-F9ED-4977-A6CC-568E479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E824-D189-4DDD-A306-E183A0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29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CA4-6FC3-42CF-9A3F-2A6A7D8F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ACFB-422B-4AFC-BB00-80339D52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122-02A8-43C3-94AA-E888A94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C24-FA33-4EB0-A98A-B25EA6BDE7AD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7DDB-5FB3-41B1-A09D-3C708FD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0A70-AFA4-4623-9425-4D60074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D53-D8CF-4EDD-8DEF-C127C7F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E315-2059-4938-9B37-6E94D4EE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BBDF-9404-4893-B773-FD43724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DDCC-A5AE-41E5-BD31-3496DC795A02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4D75-3166-405F-BC63-1B01A7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388F-61D2-4D5B-92D9-1B86754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932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CEE-8299-41BB-B38C-AE96498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0AD4-CC78-4715-A711-F1973BA2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0DDB-FB85-47A0-AE03-168FAB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D6AA-1A16-45A0-BF7F-67E2C54DC77F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8DD5-1581-412D-BD6B-07A5B6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0BAE-2620-472F-AE02-59AFC0C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58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5CF-2D75-4D67-B31D-A278CAF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1B33-BF5F-420B-B539-C0F78C3C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BA4E-9C03-4C2E-8C6F-DD669289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F5C0-A60D-44D2-B748-E2134C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DBFE-E108-4B82-B9A5-D35914B6EB40}" type="datetime1">
              <a:rPr lang="en-US" smtClean="0"/>
              <a:t>3/1/2021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56CD-1ABD-44C1-8235-9871EA2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EB39-589C-4B2A-AEC2-81A298C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2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2FB6-6318-4CFC-9BCF-A5FDAC4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05F8-E19F-4E54-9BD1-C55AB61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F5B4-3F69-4DDE-A8F8-7A781857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453-08AF-45D6-86DA-E3D60B73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28D41-79DB-4FF9-A6F1-129091F0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E177A-8BD7-48A7-8828-0C54984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35F1-EA90-45F8-95DA-CF10C9842054}" type="datetime1">
              <a:rPr lang="en-US" smtClean="0"/>
              <a:t>3/1/2021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190E-7A25-4FB2-8560-FC3AE7C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41EC7-8B3E-41A8-BE9A-B8A8AF5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1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D37-2FAD-4891-BFF3-5B080F9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7493-F819-4AAC-BF8A-3E740E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B5A-8765-4B80-AE02-9EC681C3C868}" type="datetime1">
              <a:rPr lang="en-US" smtClean="0"/>
              <a:t>3/1/2021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2522-645F-420A-98AE-B794CC1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EF43-CB05-4110-B24C-8DAAB40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9AE38-B585-4757-9043-2DB8A5B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4D4F-CCD7-4330-AC22-69C555DE3606}" type="datetime1">
              <a:rPr lang="en-US" smtClean="0"/>
              <a:t>3/1/2021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6788-9D72-473D-A65E-369F385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71CC-D9D7-40CE-9DD6-E93488F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4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F59-92DB-4C67-A83E-61B7AC7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808B-84D5-4FF6-834E-8299ADE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51C3-8DAA-4072-A5B8-2293F0CA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8040-96A0-4B24-9541-7DCCF9FF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BDC-068F-4AC5-A110-8A27282D883B}" type="datetime1">
              <a:rPr lang="en-US" smtClean="0"/>
              <a:t>3/1/2021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AF23-A9E0-49AC-8392-CEE7946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CD6-35DC-4C50-8A21-E3F2E5E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3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D1A-E495-4BF0-AE3F-32AC936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DBA5-1D40-4613-A5DF-07BF402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4487-2CBA-4973-B7AC-D6795AA2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1C37-2290-4B94-8DA7-9ECE298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3D21-E2FC-4D3E-B3C8-D3FE5E901C9C}" type="datetime1">
              <a:rPr lang="en-US" smtClean="0"/>
              <a:t>3/1/2021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5A03-F7B1-4878-B999-AA2F552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2DFA-4171-4582-8082-324166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0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FD49-616F-47E7-B8E8-BA280F0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175A-8F32-4889-A452-9D6223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94DD-2C2E-420B-BD34-26A2583A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B17C-95F5-45F4-B15D-09C4A9DA3ED4}" type="datetime1">
              <a:rPr lang="en-US" smtClean="0"/>
              <a:t>3/1/2021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F39A-FC24-4129-9F69-770B51B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9A59-76DC-4C87-9D92-DFDABA62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7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820956" y="1310615"/>
            <a:ext cx="71966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BLOCKCHAIN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2900" y="5068528"/>
            <a:ext cx="341679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Shubhada Babhulgaonkar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Smriti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Bariwal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Sulagna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Pramanick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F38DE-38EC-4EF6-ADED-B81CF89732B0}"/>
              </a:ext>
            </a:extLst>
          </p:cNvPr>
          <p:cNvGrpSpPr/>
          <p:nvPr/>
        </p:nvGrpSpPr>
        <p:grpSpPr>
          <a:xfrm>
            <a:off x="2144047" y="2049279"/>
            <a:ext cx="1238250" cy="2759442"/>
            <a:chOff x="1499256" y="3042689"/>
            <a:chExt cx="1238250" cy="27594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9C8269-DCA1-4582-9CC9-FF1B4FC6CDC0}"/>
                </a:ext>
              </a:extLst>
            </p:cNvPr>
            <p:cNvGrpSpPr/>
            <p:nvPr/>
          </p:nvGrpSpPr>
          <p:grpSpPr>
            <a:xfrm>
              <a:off x="1499256" y="4563881"/>
              <a:ext cx="1238250" cy="1238250"/>
              <a:chOff x="3613806" y="3042689"/>
              <a:chExt cx="1238250" cy="12382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13806" y="3042689"/>
                <a:ext cx="1238250" cy="12382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906805" y="3325631"/>
                <a:ext cx="652253" cy="672366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BF0215-B580-4146-985D-3A905D8BF9A1}"/>
                </a:ext>
              </a:extLst>
            </p:cNvPr>
            <p:cNvGrpSpPr/>
            <p:nvPr/>
          </p:nvGrpSpPr>
          <p:grpSpPr>
            <a:xfrm>
              <a:off x="1499256" y="3042689"/>
              <a:ext cx="1238250" cy="1238250"/>
              <a:chOff x="1499256" y="3042689"/>
              <a:chExt cx="1238250" cy="12382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99256" y="3042689"/>
                <a:ext cx="1238250" cy="123825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792255" y="3325631"/>
                <a:ext cx="652253" cy="672366"/>
              </a:xfrm>
              <a:custGeom>
                <a:avLst/>
                <a:gdLst>
                  <a:gd name="T0" fmla="*/ 86 w 96"/>
                  <a:gd name="T1" fmla="*/ 72 h 96"/>
                  <a:gd name="T2" fmla="*/ 60 w 96"/>
                  <a:gd name="T3" fmla="*/ 48 h 96"/>
                  <a:gd name="T4" fmla="*/ 50 w 96"/>
                  <a:gd name="T5" fmla="*/ 48 h 96"/>
                  <a:gd name="T6" fmla="*/ 50 w 96"/>
                  <a:gd name="T7" fmla="*/ 24 h 96"/>
                  <a:gd name="T8" fmla="*/ 60 w 96"/>
                  <a:gd name="T9" fmla="*/ 12 h 96"/>
                  <a:gd name="T10" fmla="*/ 48 w 96"/>
                  <a:gd name="T11" fmla="*/ 0 h 96"/>
                  <a:gd name="T12" fmla="*/ 36 w 96"/>
                  <a:gd name="T13" fmla="*/ 12 h 96"/>
                  <a:gd name="T14" fmla="*/ 46 w 96"/>
                  <a:gd name="T15" fmla="*/ 24 h 96"/>
                  <a:gd name="T16" fmla="*/ 46 w 96"/>
                  <a:gd name="T17" fmla="*/ 48 h 96"/>
                  <a:gd name="T18" fmla="*/ 36 w 96"/>
                  <a:gd name="T19" fmla="*/ 48 h 96"/>
                  <a:gd name="T20" fmla="*/ 10 w 96"/>
                  <a:gd name="T21" fmla="*/ 72 h 96"/>
                  <a:gd name="T22" fmla="*/ 0 w 96"/>
                  <a:gd name="T23" fmla="*/ 84 h 96"/>
                  <a:gd name="T24" fmla="*/ 12 w 96"/>
                  <a:gd name="T25" fmla="*/ 96 h 96"/>
                  <a:gd name="T26" fmla="*/ 24 w 96"/>
                  <a:gd name="T27" fmla="*/ 84 h 96"/>
                  <a:gd name="T28" fmla="*/ 14 w 96"/>
                  <a:gd name="T29" fmla="*/ 72 h 96"/>
                  <a:gd name="T30" fmla="*/ 36 w 96"/>
                  <a:gd name="T31" fmla="*/ 52 h 96"/>
                  <a:gd name="T32" fmla="*/ 46 w 96"/>
                  <a:gd name="T33" fmla="*/ 52 h 96"/>
                  <a:gd name="T34" fmla="*/ 46 w 96"/>
                  <a:gd name="T35" fmla="*/ 72 h 96"/>
                  <a:gd name="T36" fmla="*/ 36 w 96"/>
                  <a:gd name="T37" fmla="*/ 84 h 96"/>
                  <a:gd name="T38" fmla="*/ 48 w 96"/>
                  <a:gd name="T39" fmla="*/ 96 h 96"/>
                  <a:gd name="T40" fmla="*/ 60 w 96"/>
                  <a:gd name="T41" fmla="*/ 84 h 96"/>
                  <a:gd name="T42" fmla="*/ 50 w 96"/>
                  <a:gd name="T43" fmla="*/ 72 h 96"/>
                  <a:gd name="T44" fmla="*/ 50 w 96"/>
                  <a:gd name="T45" fmla="*/ 52 h 96"/>
                  <a:gd name="T46" fmla="*/ 60 w 96"/>
                  <a:gd name="T47" fmla="*/ 52 h 96"/>
                  <a:gd name="T48" fmla="*/ 82 w 96"/>
                  <a:gd name="T49" fmla="*/ 72 h 96"/>
                  <a:gd name="T50" fmla="*/ 72 w 96"/>
                  <a:gd name="T51" fmla="*/ 84 h 96"/>
                  <a:gd name="T52" fmla="*/ 84 w 96"/>
                  <a:gd name="T53" fmla="*/ 96 h 96"/>
                  <a:gd name="T54" fmla="*/ 96 w 96"/>
                  <a:gd name="T55" fmla="*/ 84 h 96"/>
                  <a:gd name="T56" fmla="*/ 86 w 96"/>
                  <a:gd name="T57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96">
                    <a:moveTo>
                      <a:pt x="86" y="72"/>
                    </a:moveTo>
                    <a:cubicBezTo>
                      <a:pt x="85" y="59"/>
                      <a:pt x="74" y="48"/>
                      <a:pt x="6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6" y="23"/>
                      <a:pt x="60" y="18"/>
                      <a:pt x="60" y="12"/>
                    </a:cubicBezTo>
                    <a:cubicBezTo>
                      <a:pt x="60" y="5"/>
                      <a:pt x="55" y="0"/>
                      <a:pt x="48" y="0"/>
                    </a:cubicBezTo>
                    <a:cubicBezTo>
                      <a:pt x="41" y="0"/>
                      <a:pt x="36" y="5"/>
                      <a:pt x="36" y="12"/>
                    </a:cubicBezTo>
                    <a:cubicBezTo>
                      <a:pt x="36" y="18"/>
                      <a:pt x="40" y="23"/>
                      <a:pt x="46" y="24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22" y="48"/>
                      <a:pt x="11" y="59"/>
                      <a:pt x="10" y="72"/>
                    </a:cubicBezTo>
                    <a:cubicBezTo>
                      <a:pt x="4" y="73"/>
                      <a:pt x="0" y="78"/>
                      <a:pt x="0" y="84"/>
                    </a:cubicBezTo>
                    <a:cubicBezTo>
                      <a:pt x="0" y="91"/>
                      <a:pt x="5" y="96"/>
                      <a:pt x="12" y="96"/>
                    </a:cubicBezTo>
                    <a:cubicBezTo>
                      <a:pt x="19" y="96"/>
                      <a:pt x="24" y="91"/>
                      <a:pt x="24" y="84"/>
                    </a:cubicBezTo>
                    <a:cubicBezTo>
                      <a:pt x="24" y="78"/>
                      <a:pt x="20" y="73"/>
                      <a:pt x="14" y="72"/>
                    </a:cubicBezTo>
                    <a:cubicBezTo>
                      <a:pt x="15" y="61"/>
                      <a:pt x="24" y="52"/>
                      <a:pt x="3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0" y="73"/>
                      <a:pt x="36" y="78"/>
                      <a:pt x="36" y="84"/>
                    </a:cubicBezTo>
                    <a:cubicBezTo>
                      <a:pt x="36" y="91"/>
                      <a:pt x="41" y="96"/>
                      <a:pt x="48" y="96"/>
                    </a:cubicBezTo>
                    <a:cubicBezTo>
                      <a:pt x="55" y="96"/>
                      <a:pt x="60" y="91"/>
                      <a:pt x="60" y="84"/>
                    </a:cubicBezTo>
                    <a:cubicBezTo>
                      <a:pt x="60" y="78"/>
                      <a:pt x="56" y="73"/>
                      <a:pt x="50" y="7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2" y="52"/>
                      <a:pt x="81" y="61"/>
                      <a:pt x="82" y="72"/>
                    </a:cubicBezTo>
                    <a:cubicBezTo>
                      <a:pt x="76" y="73"/>
                      <a:pt x="72" y="78"/>
                      <a:pt x="72" y="84"/>
                    </a:cubicBezTo>
                    <a:cubicBezTo>
                      <a:pt x="72" y="91"/>
                      <a:pt x="77" y="96"/>
                      <a:pt x="84" y="96"/>
                    </a:cubicBezTo>
                    <a:cubicBezTo>
                      <a:pt x="91" y="96"/>
                      <a:pt x="96" y="91"/>
                      <a:pt x="96" y="84"/>
                    </a:cubicBezTo>
                    <a:cubicBezTo>
                      <a:pt x="96" y="78"/>
                      <a:pt x="92" y="73"/>
                      <a:pt x="8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08EBE-0230-40DC-A5B0-35007C9A4AA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789471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F54AB0-BE14-4D56-ADAB-CB6FE1D4AC9A}"/>
              </a:ext>
            </a:extLst>
          </p:cNvPr>
          <p:cNvCxnSpPr>
            <a:cxnSpLocks/>
          </p:cNvCxnSpPr>
          <p:nvPr/>
        </p:nvCxnSpPr>
        <p:spPr>
          <a:xfrm rot="5400000">
            <a:off x="1877963" y="894737"/>
            <a:ext cx="1789471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4E511C-63EF-4725-BD58-1E3BF80D1B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77963" y="5963264"/>
            <a:ext cx="1789471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96532B-B77E-4D0A-8CF8-5DA2B7D26810}"/>
              </a:ext>
            </a:extLst>
          </p:cNvPr>
          <p:cNvSpPr txBox="1"/>
          <p:nvPr/>
        </p:nvSpPr>
        <p:spPr>
          <a:xfrm>
            <a:off x="8809690" y="5068528"/>
            <a:ext cx="163067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B2019047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B2019048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B2019054</a:t>
            </a:r>
          </a:p>
        </p:txBody>
      </p:sp>
    </p:spTree>
    <p:extLst>
      <p:ext uri="{BB962C8B-B14F-4D97-AF65-F5344CB8AC3E}">
        <p14:creationId xmlns:p14="http://schemas.microsoft.com/office/powerpoint/2010/main" val="173714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010085" y="4552180"/>
            <a:ext cx="101718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8813800" y="2538634"/>
            <a:ext cx="2368115" cy="0"/>
          </a:xfrm>
          <a:prstGeom prst="line">
            <a:avLst/>
          </a:prstGeom>
          <a:ln w="952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3556" y="2905008"/>
            <a:ext cx="17104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rgbClr val="F85959"/>
                </a:solidFill>
                <a:latin typeface="+mj-lt"/>
              </a:rPr>
              <a:t>THANK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73556" y="3402957"/>
            <a:ext cx="170341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YOU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58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5588" y="3325631"/>
            <a:ext cx="652253" cy="672366"/>
          </a:xfrm>
          <a:custGeom>
            <a:avLst/>
            <a:gdLst>
              <a:gd name="T0" fmla="*/ 88 w 96"/>
              <a:gd name="T1" fmla="*/ 50 h 96"/>
              <a:gd name="T2" fmla="*/ 81 w 96"/>
              <a:gd name="T3" fmla="*/ 54 h 96"/>
              <a:gd name="T4" fmla="*/ 71 w 96"/>
              <a:gd name="T5" fmla="*/ 49 h 96"/>
              <a:gd name="T6" fmla="*/ 72 w 96"/>
              <a:gd name="T7" fmla="*/ 42 h 96"/>
              <a:gd name="T8" fmla="*/ 68 w 96"/>
              <a:gd name="T9" fmla="*/ 31 h 96"/>
              <a:gd name="T10" fmla="*/ 84 w 96"/>
              <a:gd name="T11" fmla="*/ 15 h 96"/>
              <a:gd name="T12" fmla="*/ 88 w 96"/>
              <a:gd name="T13" fmla="*/ 16 h 96"/>
              <a:gd name="T14" fmla="*/ 96 w 96"/>
              <a:gd name="T15" fmla="*/ 8 h 96"/>
              <a:gd name="T16" fmla="*/ 88 w 96"/>
              <a:gd name="T17" fmla="*/ 0 h 96"/>
              <a:gd name="T18" fmla="*/ 80 w 96"/>
              <a:gd name="T19" fmla="*/ 8 h 96"/>
              <a:gd name="T20" fmla="*/ 81 w 96"/>
              <a:gd name="T21" fmla="*/ 12 h 96"/>
              <a:gd name="T22" fmla="*/ 65 w 96"/>
              <a:gd name="T23" fmla="*/ 28 h 96"/>
              <a:gd name="T24" fmla="*/ 54 w 96"/>
              <a:gd name="T25" fmla="*/ 24 h 96"/>
              <a:gd name="T26" fmla="*/ 38 w 96"/>
              <a:gd name="T27" fmla="*/ 33 h 96"/>
              <a:gd name="T28" fmla="*/ 16 w 96"/>
              <a:gd name="T29" fmla="*/ 23 h 96"/>
              <a:gd name="T30" fmla="*/ 16 w 96"/>
              <a:gd name="T31" fmla="*/ 22 h 96"/>
              <a:gd name="T32" fmla="*/ 8 w 96"/>
              <a:gd name="T33" fmla="*/ 14 h 96"/>
              <a:gd name="T34" fmla="*/ 0 w 96"/>
              <a:gd name="T35" fmla="*/ 22 h 96"/>
              <a:gd name="T36" fmla="*/ 8 w 96"/>
              <a:gd name="T37" fmla="*/ 30 h 96"/>
              <a:gd name="T38" fmla="*/ 14 w 96"/>
              <a:gd name="T39" fmla="*/ 27 h 96"/>
              <a:gd name="T40" fmla="*/ 37 w 96"/>
              <a:gd name="T41" fmla="*/ 37 h 96"/>
              <a:gd name="T42" fmla="*/ 36 w 96"/>
              <a:gd name="T43" fmla="*/ 42 h 96"/>
              <a:gd name="T44" fmla="*/ 40 w 96"/>
              <a:gd name="T45" fmla="*/ 53 h 96"/>
              <a:gd name="T46" fmla="*/ 12 w 96"/>
              <a:gd name="T47" fmla="*/ 81 h 96"/>
              <a:gd name="T48" fmla="*/ 8 w 96"/>
              <a:gd name="T49" fmla="*/ 80 h 96"/>
              <a:gd name="T50" fmla="*/ 0 w 96"/>
              <a:gd name="T51" fmla="*/ 88 h 96"/>
              <a:gd name="T52" fmla="*/ 8 w 96"/>
              <a:gd name="T53" fmla="*/ 96 h 96"/>
              <a:gd name="T54" fmla="*/ 16 w 96"/>
              <a:gd name="T55" fmla="*/ 88 h 96"/>
              <a:gd name="T56" fmla="*/ 15 w 96"/>
              <a:gd name="T57" fmla="*/ 84 h 96"/>
              <a:gd name="T58" fmla="*/ 43 w 96"/>
              <a:gd name="T59" fmla="*/ 56 h 96"/>
              <a:gd name="T60" fmla="*/ 52 w 96"/>
              <a:gd name="T61" fmla="*/ 60 h 96"/>
              <a:gd name="T62" fmla="*/ 52 w 96"/>
              <a:gd name="T63" fmla="*/ 80 h 96"/>
              <a:gd name="T64" fmla="*/ 46 w 96"/>
              <a:gd name="T65" fmla="*/ 88 h 96"/>
              <a:gd name="T66" fmla="*/ 54 w 96"/>
              <a:gd name="T67" fmla="*/ 96 h 96"/>
              <a:gd name="T68" fmla="*/ 62 w 96"/>
              <a:gd name="T69" fmla="*/ 88 h 96"/>
              <a:gd name="T70" fmla="*/ 56 w 96"/>
              <a:gd name="T71" fmla="*/ 80 h 96"/>
              <a:gd name="T72" fmla="*/ 56 w 96"/>
              <a:gd name="T73" fmla="*/ 60 h 96"/>
              <a:gd name="T74" fmla="*/ 69 w 96"/>
              <a:gd name="T75" fmla="*/ 53 h 96"/>
              <a:gd name="T76" fmla="*/ 80 w 96"/>
              <a:gd name="T77" fmla="*/ 57 h 96"/>
              <a:gd name="T78" fmla="*/ 80 w 96"/>
              <a:gd name="T79" fmla="*/ 58 h 96"/>
              <a:gd name="T80" fmla="*/ 88 w 96"/>
              <a:gd name="T81" fmla="*/ 66 h 96"/>
              <a:gd name="T82" fmla="*/ 96 w 96"/>
              <a:gd name="T83" fmla="*/ 58 h 96"/>
              <a:gd name="T84" fmla="*/ 88 w 96"/>
              <a:gd name="T85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908039" y="3042689"/>
            <a:ext cx="1238250" cy="12382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201038" y="3325631"/>
            <a:ext cx="652253" cy="672366"/>
          </a:xfrm>
          <a:custGeom>
            <a:avLst/>
            <a:gdLst>
              <a:gd name="T0" fmla="*/ 86 w 96"/>
              <a:gd name="T1" fmla="*/ 72 h 96"/>
              <a:gd name="T2" fmla="*/ 60 w 96"/>
              <a:gd name="T3" fmla="*/ 48 h 96"/>
              <a:gd name="T4" fmla="*/ 50 w 96"/>
              <a:gd name="T5" fmla="*/ 48 h 96"/>
              <a:gd name="T6" fmla="*/ 50 w 96"/>
              <a:gd name="T7" fmla="*/ 24 h 96"/>
              <a:gd name="T8" fmla="*/ 60 w 96"/>
              <a:gd name="T9" fmla="*/ 12 h 96"/>
              <a:gd name="T10" fmla="*/ 48 w 96"/>
              <a:gd name="T11" fmla="*/ 0 h 96"/>
              <a:gd name="T12" fmla="*/ 36 w 96"/>
              <a:gd name="T13" fmla="*/ 12 h 96"/>
              <a:gd name="T14" fmla="*/ 46 w 96"/>
              <a:gd name="T15" fmla="*/ 24 h 96"/>
              <a:gd name="T16" fmla="*/ 46 w 96"/>
              <a:gd name="T17" fmla="*/ 48 h 96"/>
              <a:gd name="T18" fmla="*/ 36 w 96"/>
              <a:gd name="T19" fmla="*/ 48 h 96"/>
              <a:gd name="T20" fmla="*/ 10 w 96"/>
              <a:gd name="T21" fmla="*/ 72 h 96"/>
              <a:gd name="T22" fmla="*/ 0 w 96"/>
              <a:gd name="T23" fmla="*/ 84 h 96"/>
              <a:gd name="T24" fmla="*/ 12 w 96"/>
              <a:gd name="T25" fmla="*/ 96 h 96"/>
              <a:gd name="T26" fmla="*/ 24 w 96"/>
              <a:gd name="T27" fmla="*/ 84 h 96"/>
              <a:gd name="T28" fmla="*/ 14 w 96"/>
              <a:gd name="T29" fmla="*/ 72 h 96"/>
              <a:gd name="T30" fmla="*/ 36 w 96"/>
              <a:gd name="T31" fmla="*/ 52 h 96"/>
              <a:gd name="T32" fmla="*/ 46 w 96"/>
              <a:gd name="T33" fmla="*/ 52 h 96"/>
              <a:gd name="T34" fmla="*/ 46 w 96"/>
              <a:gd name="T35" fmla="*/ 72 h 96"/>
              <a:gd name="T36" fmla="*/ 36 w 96"/>
              <a:gd name="T37" fmla="*/ 84 h 96"/>
              <a:gd name="T38" fmla="*/ 48 w 96"/>
              <a:gd name="T39" fmla="*/ 96 h 96"/>
              <a:gd name="T40" fmla="*/ 60 w 96"/>
              <a:gd name="T41" fmla="*/ 84 h 96"/>
              <a:gd name="T42" fmla="*/ 50 w 96"/>
              <a:gd name="T43" fmla="*/ 72 h 96"/>
              <a:gd name="T44" fmla="*/ 50 w 96"/>
              <a:gd name="T45" fmla="*/ 52 h 96"/>
              <a:gd name="T46" fmla="*/ 60 w 96"/>
              <a:gd name="T47" fmla="*/ 52 h 96"/>
              <a:gd name="T48" fmla="*/ 82 w 96"/>
              <a:gd name="T49" fmla="*/ 72 h 96"/>
              <a:gd name="T50" fmla="*/ 72 w 96"/>
              <a:gd name="T51" fmla="*/ 84 h 96"/>
              <a:gd name="T52" fmla="*/ 84 w 96"/>
              <a:gd name="T53" fmla="*/ 96 h 96"/>
              <a:gd name="T54" fmla="*/ 96 w 96"/>
              <a:gd name="T55" fmla="*/ 84 h 96"/>
              <a:gd name="T56" fmla="*/ 86 w 96"/>
              <a:gd name="T57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" h="96">
                <a:moveTo>
                  <a:pt x="86" y="72"/>
                </a:moveTo>
                <a:cubicBezTo>
                  <a:pt x="85" y="59"/>
                  <a:pt x="74" y="48"/>
                  <a:pt x="60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3"/>
                  <a:pt x="60" y="18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41" y="0"/>
                  <a:pt x="36" y="5"/>
                  <a:pt x="36" y="12"/>
                </a:cubicBezTo>
                <a:cubicBezTo>
                  <a:pt x="36" y="18"/>
                  <a:pt x="40" y="23"/>
                  <a:pt x="46" y="24"/>
                </a:cubicBezTo>
                <a:cubicBezTo>
                  <a:pt x="46" y="48"/>
                  <a:pt x="46" y="48"/>
                  <a:pt x="4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22" y="48"/>
                  <a:pt x="11" y="59"/>
                  <a:pt x="10" y="72"/>
                </a:cubicBezTo>
                <a:cubicBezTo>
                  <a:pt x="4" y="73"/>
                  <a:pt x="0" y="78"/>
                  <a:pt x="0" y="84"/>
                </a:cubicBezTo>
                <a:cubicBezTo>
                  <a:pt x="0" y="91"/>
                  <a:pt x="5" y="96"/>
                  <a:pt x="12" y="96"/>
                </a:cubicBezTo>
                <a:cubicBezTo>
                  <a:pt x="19" y="96"/>
                  <a:pt x="24" y="91"/>
                  <a:pt x="24" y="84"/>
                </a:cubicBezTo>
                <a:cubicBezTo>
                  <a:pt x="24" y="78"/>
                  <a:pt x="20" y="73"/>
                  <a:pt x="14" y="72"/>
                </a:cubicBezTo>
                <a:cubicBezTo>
                  <a:pt x="15" y="61"/>
                  <a:pt x="24" y="52"/>
                  <a:pt x="3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3"/>
                  <a:pt x="36" y="78"/>
                  <a:pt x="36" y="84"/>
                </a:cubicBezTo>
                <a:cubicBezTo>
                  <a:pt x="36" y="91"/>
                  <a:pt x="41" y="96"/>
                  <a:pt x="48" y="96"/>
                </a:cubicBezTo>
                <a:cubicBezTo>
                  <a:pt x="55" y="96"/>
                  <a:pt x="60" y="91"/>
                  <a:pt x="60" y="84"/>
                </a:cubicBezTo>
                <a:cubicBezTo>
                  <a:pt x="60" y="78"/>
                  <a:pt x="56" y="73"/>
                  <a:pt x="50" y="72"/>
                </a:cubicBezTo>
                <a:cubicBezTo>
                  <a:pt x="50" y="52"/>
                  <a:pt x="50" y="52"/>
                  <a:pt x="5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72" y="52"/>
                  <a:pt x="81" y="61"/>
                  <a:pt x="82" y="72"/>
                </a:cubicBezTo>
                <a:cubicBezTo>
                  <a:pt x="76" y="73"/>
                  <a:pt x="72" y="78"/>
                  <a:pt x="72" y="84"/>
                </a:cubicBezTo>
                <a:cubicBezTo>
                  <a:pt x="72" y="91"/>
                  <a:pt x="77" y="96"/>
                  <a:pt x="84" y="96"/>
                </a:cubicBezTo>
                <a:cubicBezTo>
                  <a:pt x="91" y="96"/>
                  <a:pt x="96" y="91"/>
                  <a:pt x="96" y="84"/>
                </a:cubicBezTo>
                <a:cubicBezTo>
                  <a:pt x="96" y="78"/>
                  <a:pt x="92" y="73"/>
                  <a:pt x="8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B94A83-B71B-4365-BB36-5134FEC8FF9B}"/>
              </a:ext>
            </a:extLst>
          </p:cNvPr>
          <p:cNvCxnSpPr>
            <a:cxnSpLocks/>
          </p:cNvCxnSpPr>
          <p:nvPr/>
        </p:nvCxnSpPr>
        <p:spPr>
          <a:xfrm>
            <a:off x="1010085" y="2538634"/>
            <a:ext cx="5968304" cy="0"/>
          </a:xfrm>
          <a:prstGeom prst="line">
            <a:avLst/>
          </a:prstGeom>
          <a:ln w="95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7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Blockchain?</a:t>
            </a:r>
            <a:endParaRPr lang="id-ID" sz="32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76170" y="1589567"/>
            <a:ext cx="6626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876170" y="6111312"/>
            <a:ext cx="6626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018484" y="2751627"/>
            <a:ext cx="6626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65307" y="3801804"/>
            <a:ext cx="533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72831" y="4980421"/>
            <a:ext cx="583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6969DB2-106B-409F-B87B-AFE232EDA2D8}"/>
              </a:ext>
            </a:extLst>
          </p:cNvPr>
          <p:cNvSpPr/>
          <p:nvPr/>
        </p:nvSpPr>
        <p:spPr>
          <a:xfrm>
            <a:off x="2338181" y="3194273"/>
            <a:ext cx="3380136" cy="64318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Adjustably </a:t>
            </a:r>
            <a:r>
              <a:rPr lang="en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Transparent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8EA029-D144-4541-8811-51F107537320}"/>
              </a:ext>
            </a:extLst>
          </p:cNvPr>
          <p:cNvSpPr/>
          <p:nvPr/>
        </p:nvSpPr>
        <p:spPr>
          <a:xfrm>
            <a:off x="1829984" y="2115249"/>
            <a:ext cx="3167688" cy="64318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43A1CA-0C22-4430-9520-932A3EAA6685}"/>
              </a:ext>
            </a:extLst>
          </p:cNvPr>
          <p:cNvSpPr/>
          <p:nvPr/>
        </p:nvSpPr>
        <p:spPr>
          <a:xfrm>
            <a:off x="1302059" y="946385"/>
            <a:ext cx="2929543" cy="64318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FEB566-5CEE-4697-8794-31836C7AADF4}"/>
              </a:ext>
            </a:extLst>
          </p:cNvPr>
          <p:cNvSpPr/>
          <p:nvPr/>
        </p:nvSpPr>
        <p:spPr>
          <a:xfrm>
            <a:off x="995548" y="5468130"/>
            <a:ext cx="3380136" cy="64318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84877-C0B1-4470-B06C-820C256F829D}"/>
              </a:ext>
            </a:extLst>
          </p:cNvPr>
          <p:cNvSpPr/>
          <p:nvPr/>
        </p:nvSpPr>
        <p:spPr>
          <a:xfrm>
            <a:off x="1365816" y="4322160"/>
            <a:ext cx="3615629" cy="643182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</a:t>
            </a:r>
            <a:r>
              <a:rPr lang="en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299C7A7-6B3B-443D-8753-0E4FE7C9C1BD}"/>
              </a:ext>
            </a:extLst>
          </p:cNvPr>
          <p:cNvSpPr/>
          <p:nvPr/>
        </p:nvSpPr>
        <p:spPr>
          <a:xfrm>
            <a:off x="-1" y="933347"/>
            <a:ext cx="2685617" cy="5201868"/>
          </a:xfrm>
          <a:prstGeom prst="homePlate">
            <a:avLst>
              <a:gd name="adj" fmla="val 51916"/>
            </a:avLst>
          </a:prstGeom>
          <a:solidFill>
            <a:srgbClr val="7C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5316" y="974895"/>
            <a:ext cx="4987189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 list of records / transactions, like a ledger, that keeps growing as more entries are added;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35316" y="5545276"/>
            <a:ext cx="5076539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mathematical algorithms make it impossible to change / delete any data once recorded and accepted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35316" y="4376956"/>
            <a:ext cx="52188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Malicious actors (hackers) can no longer just attack one computer and change any records;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35316" y="3210336"/>
            <a:ext cx="498719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Records stored in the database may be made visible to relevant stakeholders without risk of alteration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35315" y="2022975"/>
            <a:ext cx="498719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Copies of the entire database are stored on multiple computers on a network, syncing within minutes / seconds;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1513A-00C5-4368-9611-C19AFB06690F}"/>
              </a:ext>
            </a:extLst>
          </p:cNvPr>
          <p:cNvGrpSpPr/>
          <p:nvPr/>
        </p:nvGrpSpPr>
        <p:grpSpPr>
          <a:xfrm>
            <a:off x="5743871" y="3177228"/>
            <a:ext cx="644567" cy="644567"/>
            <a:chOff x="4876173" y="4773041"/>
            <a:chExt cx="644567" cy="64456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8A80C94-7B79-4772-B280-792C21BC45A9}"/>
                </a:ext>
              </a:extLst>
            </p:cNvPr>
            <p:cNvSpPr/>
            <p:nvPr/>
          </p:nvSpPr>
          <p:spPr>
            <a:xfrm flipV="1">
              <a:off x="4876173" y="4773041"/>
              <a:ext cx="644567" cy="644567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B4A0F1-79F6-403C-A40D-691B3D30ADD9}"/>
                </a:ext>
              </a:extLst>
            </p:cNvPr>
            <p:cNvGrpSpPr/>
            <p:nvPr/>
          </p:nvGrpSpPr>
          <p:grpSpPr>
            <a:xfrm>
              <a:off x="5018275" y="4914349"/>
              <a:ext cx="360363" cy="361950"/>
              <a:chOff x="5018275" y="4914349"/>
              <a:chExt cx="360363" cy="361950"/>
            </a:xfrm>
            <a:solidFill>
              <a:schemeClr val="bg1"/>
            </a:solidFill>
          </p:grpSpPr>
          <p:sp>
            <p:nvSpPr>
              <p:cNvPr id="117" name="Oval 116"/>
              <p:cNvSpPr>
                <a:spLocks noChangeArrowheads="1"/>
              </p:cNvSpPr>
              <p:nvPr/>
            </p:nvSpPr>
            <p:spPr bwMode="auto">
              <a:xfrm>
                <a:off x="5161150" y="5057224"/>
                <a:ext cx="74613" cy="746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5288150" y="5019124"/>
                <a:ext cx="90488" cy="150813"/>
              </a:xfrm>
              <a:custGeom>
                <a:avLst/>
                <a:gdLst>
                  <a:gd name="T0" fmla="*/ 23 w 24"/>
                  <a:gd name="T1" fmla="*/ 19 h 40"/>
                  <a:gd name="T2" fmla="*/ 3 w 24"/>
                  <a:gd name="T3" fmla="*/ 1 h 40"/>
                  <a:gd name="T4" fmla="*/ 1 w 24"/>
                  <a:gd name="T5" fmla="*/ 0 h 40"/>
                  <a:gd name="T6" fmla="*/ 0 w 24"/>
                  <a:gd name="T7" fmla="*/ 2 h 40"/>
                  <a:gd name="T8" fmla="*/ 0 w 24"/>
                  <a:gd name="T9" fmla="*/ 38 h 40"/>
                  <a:gd name="T10" fmla="*/ 1 w 24"/>
                  <a:gd name="T11" fmla="*/ 40 h 40"/>
                  <a:gd name="T12" fmla="*/ 2 w 24"/>
                  <a:gd name="T13" fmla="*/ 40 h 40"/>
                  <a:gd name="T14" fmla="*/ 3 w 24"/>
                  <a:gd name="T15" fmla="*/ 39 h 40"/>
                  <a:gd name="T16" fmla="*/ 23 w 24"/>
                  <a:gd name="T17" fmla="*/ 21 h 40"/>
                  <a:gd name="T18" fmla="*/ 24 w 24"/>
                  <a:gd name="T19" fmla="*/ 20 h 40"/>
                  <a:gd name="T20" fmla="*/ 23 w 24"/>
                  <a:gd name="T21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0">
                    <a:moveTo>
                      <a:pt x="23" y="19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0" y="40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0"/>
                    </a:cubicBezTo>
                    <a:cubicBezTo>
                      <a:pt x="24" y="19"/>
                      <a:pt x="24" y="19"/>
                      <a:pt x="2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5018275" y="5019124"/>
                <a:ext cx="90488" cy="150813"/>
              </a:xfrm>
              <a:custGeom>
                <a:avLst/>
                <a:gdLst>
                  <a:gd name="T0" fmla="*/ 23 w 24"/>
                  <a:gd name="T1" fmla="*/ 0 h 40"/>
                  <a:gd name="T2" fmla="*/ 21 w 24"/>
                  <a:gd name="T3" fmla="*/ 1 h 40"/>
                  <a:gd name="T4" fmla="*/ 1 w 24"/>
                  <a:gd name="T5" fmla="*/ 19 h 40"/>
                  <a:gd name="T6" fmla="*/ 0 w 24"/>
                  <a:gd name="T7" fmla="*/ 20 h 40"/>
                  <a:gd name="T8" fmla="*/ 1 w 24"/>
                  <a:gd name="T9" fmla="*/ 21 h 40"/>
                  <a:gd name="T10" fmla="*/ 21 w 24"/>
                  <a:gd name="T11" fmla="*/ 39 h 40"/>
                  <a:gd name="T12" fmla="*/ 22 w 24"/>
                  <a:gd name="T13" fmla="*/ 40 h 40"/>
                  <a:gd name="T14" fmla="*/ 23 w 24"/>
                  <a:gd name="T15" fmla="*/ 40 h 40"/>
                  <a:gd name="T16" fmla="*/ 24 w 24"/>
                  <a:gd name="T17" fmla="*/ 38 h 40"/>
                  <a:gd name="T18" fmla="*/ 24 w 24"/>
                  <a:gd name="T19" fmla="*/ 2 h 40"/>
                  <a:gd name="T20" fmla="*/ 23 w 24"/>
                  <a:gd name="T2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0">
                    <a:moveTo>
                      <a:pt x="23" y="0"/>
                    </a:moveTo>
                    <a:cubicBezTo>
                      <a:pt x="22" y="0"/>
                      <a:pt x="21" y="0"/>
                      <a:pt x="21" y="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1"/>
                      <a:pt x="0" y="21"/>
                      <a:pt x="1" y="21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0"/>
                      <a:pt x="24" y="39"/>
                      <a:pt x="24" y="38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4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5123050" y="4914349"/>
                <a:ext cx="150813" cy="90488"/>
              </a:xfrm>
              <a:custGeom>
                <a:avLst/>
                <a:gdLst>
                  <a:gd name="T0" fmla="*/ 21 w 40"/>
                  <a:gd name="T1" fmla="*/ 1 h 24"/>
                  <a:gd name="T2" fmla="*/ 19 w 40"/>
                  <a:gd name="T3" fmla="*/ 1 h 24"/>
                  <a:gd name="T4" fmla="*/ 1 w 40"/>
                  <a:gd name="T5" fmla="*/ 21 h 24"/>
                  <a:gd name="T6" fmla="*/ 0 w 40"/>
                  <a:gd name="T7" fmla="*/ 23 h 24"/>
                  <a:gd name="T8" fmla="*/ 2 w 40"/>
                  <a:gd name="T9" fmla="*/ 24 h 24"/>
                  <a:gd name="T10" fmla="*/ 38 w 40"/>
                  <a:gd name="T11" fmla="*/ 24 h 24"/>
                  <a:gd name="T12" fmla="*/ 40 w 40"/>
                  <a:gd name="T13" fmla="*/ 23 h 24"/>
                  <a:gd name="T14" fmla="*/ 39 w 40"/>
                  <a:gd name="T15" fmla="*/ 21 h 24"/>
                  <a:gd name="T16" fmla="*/ 21 w 40"/>
                  <a:gd name="T17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4">
                    <a:moveTo>
                      <a:pt x="21" y="1"/>
                    </a:moveTo>
                    <a:cubicBezTo>
                      <a:pt x="21" y="0"/>
                      <a:pt x="19" y="0"/>
                      <a:pt x="19" y="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4"/>
                      <a:pt x="1" y="24"/>
                      <a:pt x="2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9" y="24"/>
                      <a:pt x="40" y="24"/>
                      <a:pt x="40" y="23"/>
                    </a:cubicBezTo>
                    <a:cubicBezTo>
                      <a:pt x="40" y="22"/>
                      <a:pt x="40" y="21"/>
                      <a:pt x="39" y="21"/>
                    </a:cubicBezTo>
                    <a:lnTo>
                      <a:pt x="2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123050" y="5185811"/>
                <a:ext cx="150813" cy="90488"/>
              </a:xfrm>
              <a:custGeom>
                <a:avLst/>
                <a:gdLst>
                  <a:gd name="T0" fmla="*/ 38 w 40"/>
                  <a:gd name="T1" fmla="*/ 0 h 24"/>
                  <a:gd name="T2" fmla="*/ 2 w 40"/>
                  <a:gd name="T3" fmla="*/ 0 h 24"/>
                  <a:gd name="T4" fmla="*/ 0 w 40"/>
                  <a:gd name="T5" fmla="*/ 1 h 24"/>
                  <a:gd name="T6" fmla="*/ 1 w 40"/>
                  <a:gd name="T7" fmla="*/ 3 h 24"/>
                  <a:gd name="T8" fmla="*/ 19 w 40"/>
                  <a:gd name="T9" fmla="*/ 23 h 24"/>
                  <a:gd name="T10" fmla="*/ 20 w 40"/>
                  <a:gd name="T11" fmla="*/ 24 h 24"/>
                  <a:gd name="T12" fmla="*/ 21 w 40"/>
                  <a:gd name="T13" fmla="*/ 23 h 24"/>
                  <a:gd name="T14" fmla="*/ 39 w 40"/>
                  <a:gd name="T15" fmla="*/ 3 h 24"/>
                  <a:gd name="T16" fmla="*/ 40 w 40"/>
                  <a:gd name="T17" fmla="*/ 1 h 24"/>
                  <a:gd name="T18" fmla="*/ 38 w 4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4">
                    <a:moveTo>
                      <a:pt x="3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0" y="2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95F99-7082-40A6-A0C5-E2595CECC9D1}"/>
              </a:ext>
            </a:extLst>
          </p:cNvPr>
          <p:cNvGrpSpPr/>
          <p:nvPr/>
        </p:nvGrpSpPr>
        <p:grpSpPr>
          <a:xfrm>
            <a:off x="4981445" y="4334383"/>
            <a:ext cx="644567" cy="644567"/>
            <a:chOff x="5520741" y="4011721"/>
            <a:chExt cx="644567" cy="64456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34FC2C-3973-4441-960E-A0F356DD89D1}"/>
                </a:ext>
              </a:extLst>
            </p:cNvPr>
            <p:cNvSpPr/>
            <p:nvPr/>
          </p:nvSpPr>
          <p:spPr>
            <a:xfrm flipV="1">
              <a:off x="5520741" y="4011721"/>
              <a:ext cx="644567" cy="644567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9CE122-EE12-469D-AA70-D89EE59516A0}"/>
                </a:ext>
              </a:extLst>
            </p:cNvPr>
            <p:cNvGrpSpPr/>
            <p:nvPr/>
          </p:nvGrpSpPr>
          <p:grpSpPr>
            <a:xfrm>
              <a:off x="5662843" y="4153029"/>
              <a:ext cx="360363" cy="361950"/>
              <a:chOff x="5662843" y="4153029"/>
              <a:chExt cx="360363" cy="361950"/>
            </a:xfrm>
            <a:solidFill>
              <a:schemeClr val="bg1"/>
            </a:solidFill>
          </p:grpSpPr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5745393" y="4237166"/>
                <a:ext cx="131763" cy="131763"/>
              </a:xfrm>
              <a:custGeom>
                <a:avLst/>
                <a:gdLst>
                  <a:gd name="T0" fmla="*/ 7 w 35"/>
                  <a:gd name="T1" fmla="*/ 14 h 35"/>
                  <a:gd name="T2" fmla="*/ 8 w 35"/>
                  <a:gd name="T3" fmla="*/ 8 h 35"/>
                  <a:gd name="T4" fmla="*/ 14 w 35"/>
                  <a:gd name="T5" fmla="*/ 6 h 35"/>
                  <a:gd name="T6" fmla="*/ 35 w 35"/>
                  <a:gd name="T7" fmla="*/ 12 h 35"/>
                  <a:gd name="T8" fmla="*/ 18 w 35"/>
                  <a:gd name="T9" fmla="*/ 0 h 35"/>
                  <a:gd name="T10" fmla="*/ 0 w 35"/>
                  <a:gd name="T11" fmla="*/ 18 h 35"/>
                  <a:gd name="T12" fmla="*/ 13 w 35"/>
                  <a:gd name="T13" fmla="*/ 35 h 35"/>
                  <a:gd name="T14" fmla="*/ 7 w 35"/>
                  <a:gd name="T15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5">
                    <a:moveTo>
                      <a:pt x="7" y="14"/>
                    </a:moveTo>
                    <a:cubicBezTo>
                      <a:pt x="6" y="11"/>
                      <a:pt x="7" y="9"/>
                      <a:pt x="8" y="8"/>
                    </a:cubicBezTo>
                    <a:cubicBezTo>
                      <a:pt x="10" y="6"/>
                      <a:pt x="12" y="6"/>
                      <a:pt x="14" y="6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5"/>
                      <a:pt x="26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5" y="33"/>
                      <a:pt x="13" y="35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5662843" y="4153029"/>
                <a:ext cx="300038" cy="301625"/>
              </a:xfrm>
              <a:custGeom>
                <a:avLst/>
                <a:gdLst>
                  <a:gd name="T0" fmla="*/ 37 w 80"/>
                  <a:gd name="T1" fmla="*/ 66 h 80"/>
                  <a:gd name="T2" fmla="*/ 14 w 80"/>
                  <a:gd name="T3" fmla="*/ 40 h 80"/>
                  <a:gd name="T4" fmla="*/ 40 w 80"/>
                  <a:gd name="T5" fmla="*/ 14 h 80"/>
                  <a:gd name="T6" fmla="*/ 66 w 80"/>
                  <a:gd name="T7" fmla="*/ 37 h 80"/>
                  <a:gd name="T8" fmla="*/ 80 w 80"/>
                  <a:gd name="T9" fmla="*/ 41 h 80"/>
                  <a:gd name="T10" fmla="*/ 80 w 80"/>
                  <a:gd name="T11" fmla="*/ 40 h 80"/>
                  <a:gd name="T12" fmla="*/ 40 w 80"/>
                  <a:gd name="T13" fmla="*/ 0 h 80"/>
                  <a:gd name="T14" fmla="*/ 0 w 80"/>
                  <a:gd name="T15" fmla="*/ 40 h 80"/>
                  <a:gd name="T16" fmla="*/ 40 w 80"/>
                  <a:gd name="T17" fmla="*/ 80 h 80"/>
                  <a:gd name="T18" fmla="*/ 41 w 80"/>
                  <a:gd name="T19" fmla="*/ 80 h 80"/>
                  <a:gd name="T20" fmla="*/ 37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37" y="66"/>
                    </a:moveTo>
                    <a:cubicBezTo>
                      <a:pt x="24" y="64"/>
                      <a:pt x="14" y="53"/>
                      <a:pt x="14" y="40"/>
                    </a:cubicBezTo>
                    <a:cubicBezTo>
                      <a:pt x="14" y="26"/>
                      <a:pt x="26" y="14"/>
                      <a:pt x="40" y="14"/>
                    </a:cubicBezTo>
                    <a:cubicBezTo>
                      <a:pt x="53" y="14"/>
                      <a:pt x="64" y="24"/>
                      <a:pt x="66" y="37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lnTo>
                      <a:pt x="37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5783493" y="4273679"/>
                <a:ext cx="239713" cy="241300"/>
              </a:xfrm>
              <a:custGeom>
                <a:avLst/>
                <a:gdLst>
                  <a:gd name="T0" fmla="*/ 63 w 64"/>
                  <a:gd name="T1" fmla="*/ 46 h 64"/>
                  <a:gd name="T2" fmla="*/ 44 w 64"/>
                  <a:gd name="T3" fmla="*/ 27 h 64"/>
                  <a:gd name="T4" fmla="*/ 54 w 64"/>
                  <a:gd name="T5" fmla="*/ 18 h 64"/>
                  <a:gd name="T6" fmla="*/ 55 w 64"/>
                  <a:gd name="T7" fmla="*/ 16 h 64"/>
                  <a:gd name="T8" fmla="*/ 53 w 64"/>
                  <a:gd name="T9" fmla="*/ 14 h 64"/>
                  <a:gd name="T10" fmla="*/ 3 w 64"/>
                  <a:gd name="T11" fmla="*/ 0 h 64"/>
                  <a:gd name="T12" fmla="*/ 1 w 64"/>
                  <a:gd name="T13" fmla="*/ 1 h 64"/>
                  <a:gd name="T14" fmla="*/ 0 w 64"/>
                  <a:gd name="T15" fmla="*/ 2 h 64"/>
                  <a:gd name="T16" fmla="*/ 15 w 64"/>
                  <a:gd name="T17" fmla="*/ 53 h 64"/>
                  <a:gd name="T18" fmla="*/ 16 w 64"/>
                  <a:gd name="T19" fmla="*/ 54 h 64"/>
                  <a:gd name="T20" fmla="*/ 18 w 64"/>
                  <a:gd name="T21" fmla="*/ 54 h 64"/>
                  <a:gd name="T22" fmla="*/ 27 w 64"/>
                  <a:gd name="T23" fmla="*/ 45 h 64"/>
                  <a:gd name="T24" fmla="*/ 46 w 64"/>
                  <a:gd name="T25" fmla="*/ 63 h 64"/>
                  <a:gd name="T26" fmla="*/ 48 w 64"/>
                  <a:gd name="T27" fmla="*/ 64 h 64"/>
                  <a:gd name="T28" fmla="*/ 49 w 64"/>
                  <a:gd name="T29" fmla="*/ 63 h 64"/>
                  <a:gd name="T30" fmla="*/ 63 w 64"/>
                  <a:gd name="T31" fmla="*/ 49 h 64"/>
                  <a:gd name="T32" fmla="*/ 63 w 64"/>
                  <a:gd name="T33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64">
                    <a:moveTo>
                      <a:pt x="63" y="46"/>
                    </a:moveTo>
                    <a:cubicBezTo>
                      <a:pt x="44" y="27"/>
                      <a:pt x="44" y="27"/>
                      <a:pt x="44" y="2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5" y="17"/>
                      <a:pt x="55" y="16"/>
                      <a:pt x="55" y="16"/>
                    </a:cubicBezTo>
                    <a:cubicBezTo>
                      <a:pt x="54" y="15"/>
                      <a:pt x="54" y="15"/>
                      <a:pt x="53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7" y="54"/>
                      <a:pt x="18" y="54"/>
                      <a:pt x="18" y="54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4"/>
                      <a:pt x="47" y="64"/>
                      <a:pt x="48" y="64"/>
                    </a:cubicBezTo>
                    <a:cubicBezTo>
                      <a:pt x="48" y="64"/>
                      <a:pt x="49" y="64"/>
                      <a:pt x="49" y="63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4" y="48"/>
                      <a:pt x="64" y="47"/>
                      <a:pt x="6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59E7D2-AC82-477B-A4D6-CD2B2282E680}"/>
              </a:ext>
            </a:extLst>
          </p:cNvPr>
          <p:cNvGrpSpPr/>
          <p:nvPr/>
        </p:nvGrpSpPr>
        <p:grpSpPr>
          <a:xfrm>
            <a:off x="4328486" y="5468130"/>
            <a:ext cx="644569" cy="644569"/>
            <a:chOff x="4231602" y="5534362"/>
            <a:chExt cx="644569" cy="64456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CEDC4B-5F36-469D-9A98-76D4FDB609C3}"/>
                </a:ext>
              </a:extLst>
            </p:cNvPr>
            <p:cNvSpPr/>
            <p:nvPr/>
          </p:nvSpPr>
          <p:spPr>
            <a:xfrm flipV="1">
              <a:off x="4231602" y="5534362"/>
              <a:ext cx="644569" cy="644569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372911" y="5675671"/>
              <a:ext cx="361950" cy="361950"/>
            </a:xfrm>
            <a:custGeom>
              <a:avLst/>
              <a:gdLst>
                <a:gd name="T0" fmla="*/ 4 w 96"/>
                <a:gd name="T1" fmla="*/ 52 h 96"/>
                <a:gd name="T2" fmla="*/ 10 w 96"/>
                <a:gd name="T3" fmla="*/ 52 h 96"/>
                <a:gd name="T4" fmla="*/ 44 w 96"/>
                <a:gd name="T5" fmla="*/ 86 h 96"/>
                <a:gd name="T6" fmla="*/ 44 w 96"/>
                <a:gd name="T7" fmla="*/ 92 h 96"/>
                <a:gd name="T8" fmla="*/ 48 w 96"/>
                <a:gd name="T9" fmla="*/ 96 h 96"/>
                <a:gd name="T10" fmla="*/ 52 w 96"/>
                <a:gd name="T11" fmla="*/ 92 h 96"/>
                <a:gd name="T12" fmla="*/ 52 w 96"/>
                <a:gd name="T13" fmla="*/ 86 h 96"/>
                <a:gd name="T14" fmla="*/ 86 w 96"/>
                <a:gd name="T15" fmla="*/ 52 h 96"/>
                <a:gd name="T16" fmla="*/ 92 w 96"/>
                <a:gd name="T17" fmla="*/ 52 h 96"/>
                <a:gd name="T18" fmla="*/ 96 w 96"/>
                <a:gd name="T19" fmla="*/ 48 h 96"/>
                <a:gd name="T20" fmla="*/ 92 w 96"/>
                <a:gd name="T21" fmla="*/ 44 h 96"/>
                <a:gd name="T22" fmla="*/ 86 w 96"/>
                <a:gd name="T23" fmla="*/ 44 h 96"/>
                <a:gd name="T24" fmla="*/ 52 w 96"/>
                <a:gd name="T25" fmla="*/ 10 h 96"/>
                <a:gd name="T26" fmla="*/ 52 w 96"/>
                <a:gd name="T27" fmla="*/ 4 h 96"/>
                <a:gd name="T28" fmla="*/ 48 w 96"/>
                <a:gd name="T29" fmla="*/ 0 h 96"/>
                <a:gd name="T30" fmla="*/ 44 w 96"/>
                <a:gd name="T31" fmla="*/ 4 h 96"/>
                <a:gd name="T32" fmla="*/ 44 w 96"/>
                <a:gd name="T33" fmla="*/ 10 h 96"/>
                <a:gd name="T34" fmla="*/ 10 w 96"/>
                <a:gd name="T35" fmla="*/ 44 h 96"/>
                <a:gd name="T36" fmla="*/ 4 w 96"/>
                <a:gd name="T37" fmla="*/ 44 h 96"/>
                <a:gd name="T38" fmla="*/ 0 w 96"/>
                <a:gd name="T39" fmla="*/ 48 h 96"/>
                <a:gd name="T40" fmla="*/ 4 w 96"/>
                <a:gd name="T41" fmla="*/ 52 h 96"/>
                <a:gd name="T42" fmla="*/ 18 w 96"/>
                <a:gd name="T43" fmla="*/ 52 h 96"/>
                <a:gd name="T44" fmla="*/ 27 w 96"/>
                <a:gd name="T45" fmla="*/ 52 h 96"/>
                <a:gd name="T46" fmla="*/ 44 w 96"/>
                <a:gd name="T47" fmla="*/ 69 h 96"/>
                <a:gd name="T48" fmla="*/ 44 w 96"/>
                <a:gd name="T49" fmla="*/ 78 h 96"/>
                <a:gd name="T50" fmla="*/ 18 w 96"/>
                <a:gd name="T51" fmla="*/ 52 h 96"/>
                <a:gd name="T52" fmla="*/ 52 w 96"/>
                <a:gd name="T53" fmla="*/ 52 h 96"/>
                <a:gd name="T54" fmla="*/ 61 w 96"/>
                <a:gd name="T55" fmla="*/ 52 h 96"/>
                <a:gd name="T56" fmla="*/ 52 w 96"/>
                <a:gd name="T57" fmla="*/ 61 h 96"/>
                <a:gd name="T58" fmla="*/ 52 w 96"/>
                <a:gd name="T59" fmla="*/ 52 h 96"/>
                <a:gd name="T60" fmla="*/ 52 w 96"/>
                <a:gd name="T61" fmla="*/ 44 h 96"/>
                <a:gd name="T62" fmla="*/ 52 w 96"/>
                <a:gd name="T63" fmla="*/ 35 h 96"/>
                <a:gd name="T64" fmla="*/ 61 w 96"/>
                <a:gd name="T65" fmla="*/ 44 h 96"/>
                <a:gd name="T66" fmla="*/ 52 w 96"/>
                <a:gd name="T67" fmla="*/ 44 h 96"/>
                <a:gd name="T68" fmla="*/ 44 w 96"/>
                <a:gd name="T69" fmla="*/ 44 h 96"/>
                <a:gd name="T70" fmla="*/ 35 w 96"/>
                <a:gd name="T71" fmla="*/ 44 h 96"/>
                <a:gd name="T72" fmla="*/ 44 w 96"/>
                <a:gd name="T73" fmla="*/ 35 h 96"/>
                <a:gd name="T74" fmla="*/ 44 w 96"/>
                <a:gd name="T75" fmla="*/ 44 h 96"/>
                <a:gd name="T76" fmla="*/ 44 w 96"/>
                <a:gd name="T77" fmla="*/ 52 h 96"/>
                <a:gd name="T78" fmla="*/ 44 w 96"/>
                <a:gd name="T79" fmla="*/ 61 h 96"/>
                <a:gd name="T80" fmla="*/ 35 w 96"/>
                <a:gd name="T81" fmla="*/ 52 h 96"/>
                <a:gd name="T82" fmla="*/ 44 w 96"/>
                <a:gd name="T83" fmla="*/ 52 h 96"/>
                <a:gd name="T84" fmla="*/ 52 w 96"/>
                <a:gd name="T85" fmla="*/ 78 h 96"/>
                <a:gd name="T86" fmla="*/ 52 w 96"/>
                <a:gd name="T87" fmla="*/ 69 h 96"/>
                <a:gd name="T88" fmla="*/ 69 w 96"/>
                <a:gd name="T89" fmla="*/ 52 h 96"/>
                <a:gd name="T90" fmla="*/ 78 w 96"/>
                <a:gd name="T91" fmla="*/ 52 h 96"/>
                <a:gd name="T92" fmla="*/ 52 w 96"/>
                <a:gd name="T93" fmla="*/ 78 h 96"/>
                <a:gd name="T94" fmla="*/ 78 w 96"/>
                <a:gd name="T95" fmla="*/ 44 h 96"/>
                <a:gd name="T96" fmla="*/ 69 w 96"/>
                <a:gd name="T97" fmla="*/ 44 h 96"/>
                <a:gd name="T98" fmla="*/ 52 w 96"/>
                <a:gd name="T99" fmla="*/ 27 h 96"/>
                <a:gd name="T100" fmla="*/ 52 w 96"/>
                <a:gd name="T101" fmla="*/ 18 h 96"/>
                <a:gd name="T102" fmla="*/ 78 w 96"/>
                <a:gd name="T103" fmla="*/ 44 h 96"/>
                <a:gd name="T104" fmla="*/ 44 w 96"/>
                <a:gd name="T105" fmla="*/ 18 h 96"/>
                <a:gd name="T106" fmla="*/ 44 w 96"/>
                <a:gd name="T107" fmla="*/ 27 h 96"/>
                <a:gd name="T108" fmla="*/ 27 w 96"/>
                <a:gd name="T109" fmla="*/ 44 h 96"/>
                <a:gd name="T110" fmla="*/ 18 w 96"/>
                <a:gd name="T111" fmla="*/ 44 h 96"/>
                <a:gd name="T112" fmla="*/ 44 w 96"/>
                <a:gd name="T113" fmla="*/ 1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96">
                  <a:moveTo>
                    <a:pt x="4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12" y="70"/>
                    <a:pt x="26" y="84"/>
                    <a:pt x="44" y="86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4"/>
                    <a:pt x="46" y="96"/>
                    <a:pt x="48" y="96"/>
                  </a:cubicBezTo>
                  <a:cubicBezTo>
                    <a:pt x="50" y="96"/>
                    <a:pt x="52" y="94"/>
                    <a:pt x="52" y="92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70" y="84"/>
                    <a:pt x="84" y="70"/>
                    <a:pt x="86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4" y="52"/>
                    <a:pt x="96" y="50"/>
                    <a:pt x="96" y="48"/>
                  </a:cubicBezTo>
                  <a:cubicBezTo>
                    <a:pt x="96" y="46"/>
                    <a:pt x="94" y="44"/>
                    <a:pt x="9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26"/>
                    <a:pt x="70" y="12"/>
                    <a:pt x="52" y="1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6" y="0"/>
                    <a:pt x="44" y="2"/>
                    <a:pt x="44" y="4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26" y="12"/>
                    <a:pt x="12" y="26"/>
                    <a:pt x="10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6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lose/>
                  <a:moveTo>
                    <a:pt x="18" y="52"/>
                  </a:moveTo>
                  <a:cubicBezTo>
                    <a:pt x="27" y="52"/>
                    <a:pt x="27" y="52"/>
                    <a:pt x="27" y="52"/>
                  </a:cubicBezTo>
                  <a:cubicBezTo>
                    <a:pt x="29" y="60"/>
                    <a:pt x="36" y="67"/>
                    <a:pt x="44" y="69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31" y="76"/>
                    <a:pt x="20" y="65"/>
                    <a:pt x="18" y="52"/>
                  </a:cubicBezTo>
                  <a:close/>
                  <a:moveTo>
                    <a:pt x="52" y="52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59" y="56"/>
                    <a:pt x="56" y="59"/>
                    <a:pt x="52" y="61"/>
                  </a:cubicBezTo>
                  <a:lnTo>
                    <a:pt x="52" y="52"/>
                  </a:lnTo>
                  <a:close/>
                  <a:moveTo>
                    <a:pt x="52" y="44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6" y="37"/>
                    <a:pt x="59" y="40"/>
                    <a:pt x="61" y="44"/>
                  </a:cubicBezTo>
                  <a:lnTo>
                    <a:pt x="52" y="44"/>
                  </a:lnTo>
                  <a:close/>
                  <a:moveTo>
                    <a:pt x="44" y="44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7" y="40"/>
                    <a:pt x="40" y="37"/>
                    <a:pt x="44" y="35"/>
                  </a:cubicBezTo>
                  <a:lnTo>
                    <a:pt x="44" y="44"/>
                  </a:lnTo>
                  <a:close/>
                  <a:moveTo>
                    <a:pt x="44" y="52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0" y="59"/>
                    <a:pt x="37" y="56"/>
                    <a:pt x="35" y="52"/>
                  </a:cubicBezTo>
                  <a:lnTo>
                    <a:pt x="44" y="52"/>
                  </a:lnTo>
                  <a:close/>
                  <a:moveTo>
                    <a:pt x="52" y="78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60" y="67"/>
                    <a:pt x="67" y="60"/>
                    <a:pt x="69" y="5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6" y="65"/>
                    <a:pt x="65" y="76"/>
                    <a:pt x="52" y="78"/>
                  </a:cubicBezTo>
                  <a:close/>
                  <a:moveTo>
                    <a:pt x="78" y="44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36"/>
                    <a:pt x="60" y="29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65" y="20"/>
                    <a:pt x="76" y="31"/>
                    <a:pt x="78" y="44"/>
                  </a:cubicBezTo>
                  <a:close/>
                  <a:moveTo>
                    <a:pt x="44" y="18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36" y="29"/>
                    <a:pt x="29" y="36"/>
                    <a:pt x="2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0" y="31"/>
                    <a:pt x="31" y="20"/>
                    <a:pt x="44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8FA240-D874-4093-BF3B-0D1E3C868FE4}"/>
              </a:ext>
            </a:extLst>
          </p:cNvPr>
          <p:cNvGrpSpPr/>
          <p:nvPr/>
        </p:nvGrpSpPr>
        <p:grpSpPr>
          <a:xfrm>
            <a:off x="4231602" y="944998"/>
            <a:ext cx="644569" cy="644569"/>
            <a:chOff x="4231602" y="988540"/>
            <a:chExt cx="644569" cy="64456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32CA83-330B-4D89-849E-7BCF54B9310B}"/>
                </a:ext>
              </a:extLst>
            </p:cNvPr>
            <p:cNvSpPr/>
            <p:nvPr/>
          </p:nvSpPr>
          <p:spPr>
            <a:xfrm>
              <a:off x="4231602" y="988540"/>
              <a:ext cx="644569" cy="644569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DB1E28-0192-4909-B192-52526A7E54E8}"/>
                </a:ext>
              </a:extLst>
            </p:cNvPr>
            <p:cNvGrpSpPr/>
            <p:nvPr/>
          </p:nvGrpSpPr>
          <p:grpSpPr>
            <a:xfrm>
              <a:off x="4373705" y="1129849"/>
              <a:ext cx="360363" cy="361950"/>
              <a:chOff x="4373705" y="1129849"/>
              <a:chExt cx="360363" cy="361950"/>
            </a:xfrm>
            <a:solidFill>
              <a:schemeClr val="bg1"/>
            </a:solidFill>
          </p:grpSpPr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4373705" y="1223511"/>
                <a:ext cx="300038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87"/>
              <p:cNvSpPr>
                <a:spLocks/>
              </p:cNvSpPr>
              <p:nvPr/>
            </p:nvSpPr>
            <p:spPr bwMode="auto">
              <a:xfrm>
                <a:off x="4373705" y="1291774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4373705" y="1129849"/>
                <a:ext cx="300038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4373705" y="1360036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90"/>
              <p:cNvSpPr>
                <a:spLocks noEditPoints="1"/>
              </p:cNvSpPr>
              <p:nvPr/>
            </p:nvSpPr>
            <p:spPr bwMode="auto">
              <a:xfrm>
                <a:off x="4538805" y="1294949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41 w 52"/>
                  <a:gd name="T11" fmla="*/ 21 h 52"/>
                  <a:gd name="T12" fmla="*/ 24 w 52"/>
                  <a:gd name="T13" fmla="*/ 39 h 52"/>
                  <a:gd name="T14" fmla="*/ 11 w 52"/>
                  <a:gd name="T15" fmla="*/ 27 h 52"/>
                  <a:gd name="T16" fmla="*/ 11 w 52"/>
                  <a:gd name="T17" fmla="*/ 24 h 52"/>
                  <a:gd name="T18" fmla="*/ 14 w 52"/>
                  <a:gd name="T19" fmla="*/ 24 h 52"/>
                  <a:gd name="T20" fmla="*/ 24 w 52"/>
                  <a:gd name="T21" fmla="*/ 33 h 52"/>
                  <a:gd name="T22" fmla="*/ 38 w 52"/>
                  <a:gd name="T23" fmla="*/ 18 h 52"/>
                  <a:gd name="T24" fmla="*/ 40 w 52"/>
                  <a:gd name="T25" fmla="*/ 18 h 52"/>
                  <a:gd name="T26" fmla="*/ 41 w 52"/>
                  <a:gd name="T27" fmla="*/ 2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41" y="21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6"/>
                      <a:pt x="11" y="25"/>
                      <a:pt x="11" y="24"/>
                    </a:cubicBezTo>
                    <a:cubicBezTo>
                      <a:pt x="12" y="23"/>
                      <a:pt x="14" y="23"/>
                      <a:pt x="14" y="2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7"/>
                      <a:pt x="40" y="17"/>
                      <a:pt x="40" y="18"/>
                    </a:cubicBezTo>
                    <a:cubicBezTo>
                      <a:pt x="41" y="19"/>
                      <a:pt x="41" y="20"/>
                      <a:pt x="4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85FB0-89EE-46A3-A9CB-D2A5A04F4F35}"/>
              </a:ext>
            </a:extLst>
          </p:cNvPr>
          <p:cNvGrpSpPr/>
          <p:nvPr/>
        </p:nvGrpSpPr>
        <p:grpSpPr>
          <a:xfrm>
            <a:off x="5018484" y="2108445"/>
            <a:ext cx="644567" cy="643182"/>
            <a:chOff x="6165307" y="3251786"/>
            <a:chExt cx="644567" cy="6431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CBA709-9B82-41BA-80F4-05567F4632DF}"/>
                </a:ext>
              </a:extLst>
            </p:cNvPr>
            <p:cNvSpPr/>
            <p:nvPr/>
          </p:nvSpPr>
          <p:spPr>
            <a:xfrm>
              <a:off x="6165307" y="3251786"/>
              <a:ext cx="644567" cy="643182"/>
            </a:xfrm>
            <a:prstGeom prst="rect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6307409" y="3387640"/>
              <a:ext cx="360363" cy="371475"/>
            </a:xfrm>
            <a:custGeom>
              <a:avLst/>
              <a:gdLst>
                <a:gd name="T0" fmla="*/ 78 w 96"/>
                <a:gd name="T1" fmla="*/ 60 h 96"/>
                <a:gd name="T2" fmla="*/ 73 w 96"/>
                <a:gd name="T3" fmla="*/ 61 h 96"/>
                <a:gd name="T4" fmla="*/ 59 w 96"/>
                <a:gd name="T5" fmla="*/ 33 h 96"/>
                <a:gd name="T6" fmla="*/ 66 w 96"/>
                <a:gd name="T7" fmla="*/ 18 h 96"/>
                <a:gd name="T8" fmla="*/ 48 w 96"/>
                <a:gd name="T9" fmla="*/ 0 h 96"/>
                <a:gd name="T10" fmla="*/ 30 w 96"/>
                <a:gd name="T11" fmla="*/ 18 h 96"/>
                <a:gd name="T12" fmla="*/ 37 w 96"/>
                <a:gd name="T13" fmla="*/ 33 h 96"/>
                <a:gd name="T14" fmla="*/ 23 w 96"/>
                <a:gd name="T15" fmla="*/ 61 h 96"/>
                <a:gd name="T16" fmla="*/ 18 w 96"/>
                <a:gd name="T17" fmla="*/ 60 h 96"/>
                <a:gd name="T18" fmla="*/ 0 w 96"/>
                <a:gd name="T19" fmla="*/ 78 h 96"/>
                <a:gd name="T20" fmla="*/ 18 w 96"/>
                <a:gd name="T21" fmla="*/ 96 h 96"/>
                <a:gd name="T22" fmla="*/ 36 w 96"/>
                <a:gd name="T23" fmla="*/ 80 h 96"/>
                <a:gd name="T24" fmla="*/ 60 w 96"/>
                <a:gd name="T25" fmla="*/ 80 h 96"/>
                <a:gd name="T26" fmla="*/ 78 w 96"/>
                <a:gd name="T27" fmla="*/ 96 h 96"/>
                <a:gd name="T28" fmla="*/ 96 w 96"/>
                <a:gd name="T29" fmla="*/ 78 h 96"/>
                <a:gd name="T30" fmla="*/ 78 w 96"/>
                <a:gd name="T31" fmla="*/ 60 h 96"/>
                <a:gd name="T32" fmla="*/ 60 w 96"/>
                <a:gd name="T33" fmla="*/ 76 h 96"/>
                <a:gd name="T34" fmla="*/ 36 w 96"/>
                <a:gd name="T35" fmla="*/ 76 h 96"/>
                <a:gd name="T36" fmla="*/ 27 w 96"/>
                <a:gd name="T37" fmla="*/ 62 h 96"/>
                <a:gd name="T38" fmla="*/ 41 w 96"/>
                <a:gd name="T39" fmla="*/ 35 h 96"/>
                <a:gd name="T40" fmla="*/ 48 w 96"/>
                <a:gd name="T41" fmla="*/ 36 h 96"/>
                <a:gd name="T42" fmla="*/ 55 w 96"/>
                <a:gd name="T43" fmla="*/ 35 h 96"/>
                <a:gd name="T44" fmla="*/ 69 w 96"/>
                <a:gd name="T45" fmla="*/ 62 h 96"/>
                <a:gd name="T46" fmla="*/ 60 w 96"/>
                <a:gd name="T47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78" y="60"/>
                  </a:moveTo>
                  <a:cubicBezTo>
                    <a:pt x="76" y="60"/>
                    <a:pt x="74" y="60"/>
                    <a:pt x="73" y="6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8"/>
                  </a:cubicBezTo>
                  <a:cubicBezTo>
                    <a:pt x="66" y="8"/>
                    <a:pt x="58" y="0"/>
                    <a:pt x="48" y="0"/>
                  </a:cubicBezTo>
                  <a:cubicBezTo>
                    <a:pt x="38" y="0"/>
                    <a:pt x="30" y="8"/>
                    <a:pt x="30" y="18"/>
                  </a:cubicBezTo>
                  <a:cubicBezTo>
                    <a:pt x="30" y="24"/>
                    <a:pt x="33" y="29"/>
                    <a:pt x="37" y="33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2" y="60"/>
                    <a:pt x="20" y="60"/>
                    <a:pt x="18" y="60"/>
                  </a:cubicBezTo>
                  <a:cubicBezTo>
                    <a:pt x="8" y="60"/>
                    <a:pt x="0" y="68"/>
                    <a:pt x="0" y="78"/>
                  </a:cubicBezTo>
                  <a:cubicBezTo>
                    <a:pt x="0" y="88"/>
                    <a:pt x="8" y="96"/>
                    <a:pt x="18" y="96"/>
                  </a:cubicBezTo>
                  <a:cubicBezTo>
                    <a:pt x="27" y="96"/>
                    <a:pt x="35" y="89"/>
                    <a:pt x="36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1" y="89"/>
                    <a:pt x="69" y="96"/>
                    <a:pt x="78" y="96"/>
                  </a:cubicBezTo>
                  <a:cubicBezTo>
                    <a:pt x="88" y="96"/>
                    <a:pt x="96" y="88"/>
                    <a:pt x="96" y="78"/>
                  </a:cubicBezTo>
                  <a:cubicBezTo>
                    <a:pt x="96" y="68"/>
                    <a:pt x="88" y="60"/>
                    <a:pt x="78" y="60"/>
                  </a:cubicBezTo>
                  <a:close/>
                  <a:moveTo>
                    <a:pt x="60" y="76"/>
                  </a:moveTo>
                  <a:cubicBezTo>
                    <a:pt x="36" y="76"/>
                    <a:pt x="36" y="76"/>
                    <a:pt x="36" y="76"/>
                  </a:cubicBezTo>
                  <a:cubicBezTo>
                    <a:pt x="35" y="70"/>
                    <a:pt x="32" y="65"/>
                    <a:pt x="27" y="6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3" y="35"/>
                    <a:pt x="45" y="36"/>
                    <a:pt x="48" y="36"/>
                  </a:cubicBezTo>
                  <a:cubicBezTo>
                    <a:pt x="50" y="36"/>
                    <a:pt x="53" y="35"/>
                    <a:pt x="55" y="3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4" y="65"/>
                    <a:pt x="61" y="70"/>
                    <a:pt x="60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F609FE0-82B6-4AFF-B2FF-0E958268F7C1}"/>
              </a:ext>
            </a:extLst>
          </p:cNvPr>
          <p:cNvSpPr/>
          <p:nvPr/>
        </p:nvSpPr>
        <p:spPr>
          <a:xfrm>
            <a:off x="514350" y="1510161"/>
            <a:ext cx="3265070" cy="4688888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09E20-299F-4AE3-B49B-5B19C5880BED}"/>
              </a:ext>
            </a:extLst>
          </p:cNvPr>
          <p:cNvSpPr/>
          <p:nvPr/>
        </p:nvSpPr>
        <p:spPr>
          <a:xfrm>
            <a:off x="514350" y="935539"/>
            <a:ext cx="3265070" cy="619028"/>
          </a:xfrm>
          <a:prstGeom prst="rect">
            <a:avLst/>
          </a:prstGeom>
          <a:solidFill>
            <a:srgbClr val="7C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Increasing transparency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6" y="234148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Benefits</a:t>
            </a:r>
            <a:endParaRPr lang="id-ID" sz="32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28733E-33E6-4F0E-ABF2-8C07C49ED0A5}"/>
              </a:ext>
            </a:extLst>
          </p:cNvPr>
          <p:cNvSpPr/>
          <p:nvPr/>
        </p:nvSpPr>
        <p:spPr>
          <a:xfrm>
            <a:off x="4391651" y="955023"/>
            <a:ext cx="3265070" cy="526351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F414E7-181C-497B-B91D-DD324BD33C0A}"/>
              </a:ext>
            </a:extLst>
          </p:cNvPr>
          <p:cNvSpPr/>
          <p:nvPr/>
        </p:nvSpPr>
        <p:spPr>
          <a:xfrm>
            <a:off x="8152852" y="935539"/>
            <a:ext cx="3265070" cy="526351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29BD04-6E0A-4817-B6AF-1F9DD99C6681}"/>
              </a:ext>
            </a:extLst>
          </p:cNvPr>
          <p:cNvSpPr/>
          <p:nvPr/>
        </p:nvSpPr>
        <p:spPr>
          <a:xfrm>
            <a:off x="4391651" y="935539"/>
            <a:ext cx="3265070" cy="619028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profitability and   quality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5D71C9-7569-4515-AA09-88E1BB1B0310}"/>
              </a:ext>
            </a:extLst>
          </p:cNvPr>
          <p:cNvSpPr/>
          <p:nvPr/>
        </p:nvSpPr>
        <p:spPr>
          <a:xfrm>
            <a:off x="8152852" y="891133"/>
            <a:ext cx="3265070" cy="6190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Reinventing products and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8BB6E-F523-4AC0-81E3-B929AB4A899D}"/>
              </a:ext>
            </a:extLst>
          </p:cNvPr>
          <p:cNvSpPr txBox="1"/>
          <p:nvPr/>
        </p:nvSpPr>
        <p:spPr>
          <a:xfrm>
            <a:off x="774078" y="1763516"/>
            <a:ext cx="2764923" cy="4307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FDDA2-E41A-47B4-987F-DFAC4F9F300C}"/>
              </a:ext>
            </a:extLst>
          </p:cNvPr>
          <p:cNvSpPr txBox="1"/>
          <p:nvPr/>
        </p:nvSpPr>
        <p:spPr>
          <a:xfrm>
            <a:off x="793773" y="2642880"/>
            <a:ext cx="2519875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Distributed ledger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Provides a comprehensive picture: all stakeholders see the same information to which they have access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Availability of multiple copies of the shared data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78CA6-CAA2-41EA-9111-495E488D45F2}"/>
              </a:ext>
            </a:extLst>
          </p:cNvPr>
          <p:cNvSpPr txBox="1"/>
          <p:nvPr/>
        </p:nvSpPr>
        <p:spPr>
          <a:xfrm>
            <a:off x="4581060" y="1602301"/>
            <a:ext cx="2984661" cy="461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F40172-1A04-47CF-BC7C-D5AE5A06855E}"/>
              </a:ext>
            </a:extLst>
          </p:cNvPr>
          <p:cNvSpPr txBox="1"/>
          <p:nvPr/>
        </p:nvSpPr>
        <p:spPr>
          <a:xfrm>
            <a:off x="4816933" y="1831257"/>
            <a:ext cx="2512525" cy="4185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Automation using smart contracts / algorithms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Traceability of all historical transactions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Speed and efficiency of transactions by eliminating intermediaries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Enhanced security by encryption of data at the stage of dissemination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Prevents tampering as any tampering may leave behind trail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A92C2-8CBF-494C-BDE5-5550893DEE21}"/>
              </a:ext>
            </a:extLst>
          </p:cNvPr>
          <p:cNvSpPr txBox="1"/>
          <p:nvPr/>
        </p:nvSpPr>
        <p:spPr>
          <a:xfrm>
            <a:off x="8390227" y="1671652"/>
            <a:ext cx="2831848" cy="43453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49F9BC-FED9-47E4-84C7-9585759375BE}"/>
              </a:ext>
            </a:extLst>
          </p:cNvPr>
          <p:cNvSpPr/>
          <p:nvPr/>
        </p:nvSpPr>
        <p:spPr>
          <a:xfrm>
            <a:off x="8457715" y="2043800"/>
            <a:ext cx="2764360" cy="30469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Transparent and predefined rules which facilitates creation of new products / processes through a decentralized model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Tokenization / Digital Assets which are physical objects with a unique digital representation that enable digital ownership, management and transfer</a:t>
            </a:r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478369" y="593849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id-ID" sz="32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4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0FAD6-5427-46CC-BC19-BBB289E780D5}"/>
              </a:ext>
            </a:extLst>
          </p:cNvPr>
          <p:cNvSpPr/>
          <p:nvPr/>
        </p:nvSpPr>
        <p:spPr>
          <a:xfrm>
            <a:off x="0" y="1086292"/>
            <a:ext cx="12192000" cy="849188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04D13-CCBE-4AE1-8091-7614935B545D}"/>
              </a:ext>
            </a:extLst>
          </p:cNvPr>
          <p:cNvSpPr/>
          <p:nvPr/>
        </p:nvSpPr>
        <p:spPr>
          <a:xfrm>
            <a:off x="0" y="4977890"/>
            <a:ext cx="12192000" cy="849188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0B82033E-0FC1-48FC-B596-E9AC33BBD974}"/>
              </a:ext>
            </a:extLst>
          </p:cNvPr>
          <p:cNvSpPr/>
          <p:nvPr/>
        </p:nvSpPr>
        <p:spPr>
          <a:xfrm>
            <a:off x="0" y="1030922"/>
            <a:ext cx="2352105" cy="4740786"/>
          </a:xfrm>
          <a:prstGeom prst="homePlate">
            <a:avLst>
              <a:gd name="adj" fmla="val 51916"/>
            </a:avLst>
          </a:prstGeom>
          <a:solidFill>
            <a:srgbClr val="7C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0C3CA-CC17-461E-A12E-79D4CA2E1221}"/>
              </a:ext>
            </a:extLst>
          </p:cNvPr>
          <p:cNvSpPr txBox="1"/>
          <p:nvPr/>
        </p:nvSpPr>
        <p:spPr>
          <a:xfrm>
            <a:off x="2965816" y="2477034"/>
            <a:ext cx="835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Indian government wants to implement blockchain for securing the transactions by adding pan card numbers in the transaction details. Implementing this using python.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2352105" y="726590"/>
            <a:ext cx="748778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Involved</a:t>
            </a:r>
            <a:endParaRPr lang="id-ID" sz="32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5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CD78D4-61DE-4438-ACF4-B0C45224D70B}"/>
              </a:ext>
            </a:extLst>
          </p:cNvPr>
          <p:cNvSpPr txBox="1"/>
          <p:nvPr/>
        </p:nvSpPr>
        <p:spPr>
          <a:xfrm>
            <a:off x="1962894" y="4590319"/>
            <a:ext cx="22449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F8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blockchain</a:t>
            </a:r>
            <a:endParaRPr lang="id-ID" sz="2000" b="1" dirty="0">
              <a:solidFill>
                <a:srgbClr val="F8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2DEF3A-4EC5-4AEC-82C0-0FC3638A1C62}"/>
              </a:ext>
            </a:extLst>
          </p:cNvPr>
          <p:cNvSpPr txBox="1"/>
          <p:nvPr/>
        </p:nvSpPr>
        <p:spPr>
          <a:xfrm>
            <a:off x="4157954" y="2012315"/>
            <a:ext cx="226421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to peer network</a:t>
            </a:r>
            <a:endParaRPr lang="id-ID" sz="20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BA8E3F5-DD3D-4CF3-AE25-0E913487AD0A}"/>
              </a:ext>
            </a:extLst>
          </p:cNvPr>
          <p:cNvSpPr txBox="1"/>
          <p:nvPr/>
        </p:nvSpPr>
        <p:spPr>
          <a:xfrm>
            <a:off x="6279460" y="4691505"/>
            <a:ext cx="15406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F8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Bitcoin Mining</a:t>
            </a:r>
            <a:endParaRPr lang="id-ID" sz="2000" b="1" dirty="0">
              <a:solidFill>
                <a:srgbClr val="F8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13F513-2FB4-41E2-9AEC-764677075FAC}"/>
              </a:ext>
            </a:extLst>
          </p:cNvPr>
          <p:cNvSpPr txBox="1"/>
          <p:nvPr/>
        </p:nvSpPr>
        <p:spPr>
          <a:xfrm>
            <a:off x="7485344" y="2043092"/>
            <a:ext cx="207537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Consensus Protocol</a:t>
            </a:r>
            <a:endParaRPr lang="id-ID" sz="20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732B20-2BAB-4231-B90C-7BECAD22A1F9}"/>
              </a:ext>
            </a:extLst>
          </p:cNvPr>
          <p:cNvGrpSpPr/>
          <p:nvPr/>
        </p:nvGrpSpPr>
        <p:grpSpPr>
          <a:xfrm>
            <a:off x="2496543" y="2588853"/>
            <a:ext cx="7841033" cy="1905235"/>
            <a:chOff x="918408" y="2625075"/>
            <a:chExt cx="7841033" cy="19052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E11C029-207F-44FE-80C9-4C9AC8160125}"/>
                </a:ext>
              </a:extLst>
            </p:cNvPr>
            <p:cNvSpPr/>
            <p:nvPr/>
          </p:nvSpPr>
          <p:spPr>
            <a:xfrm>
              <a:off x="1161760" y="2857732"/>
              <a:ext cx="1467974" cy="1446547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44815A-E1CC-47A1-B3B9-56EF0E5E6043}"/>
                </a:ext>
              </a:extLst>
            </p:cNvPr>
            <p:cNvSpPr/>
            <p:nvPr/>
          </p:nvSpPr>
          <p:spPr>
            <a:xfrm>
              <a:off x="2854282" y="2857732"/>
              <a:ext cx="1446547" cy="1446547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4C98AA-8BB9-40DC-9965-DADF5D7B9D8D}"/>
                </a:ext>
              </a:extLst>
            </p:cNvPr>
            <p:cNvSpPr/>
            <p:nvPr/>
          </p:nvSpPr>
          <p:spPr>
            <a:xfrm>
              <a:off x="4539818" y="2857732"/>
              <a:ext cx="1463182" cy="1446547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12A331-8232-4918-8C5C-800FB5A93396}"/>
                </a:ext>
              </a:extLst>
            </p:cNvPr>
            <p:cNvSpPr/>
            <p:nvPr/>
          </p:nvSpPr>
          <p:spPr>
            <a:xfrm>
              <a:off x="6216184" y="2850358"/>
              <a:ext cx="1457427" cy="1446547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 78">
              <a:extLst>
                <a:ext uri="{FF2B5EF4-FFF2-40B4-BE49-F238E27FC236}">
                  <a16:creationId xmlns:a16="http://schemas.microsoft.com/office/drawing/2014/main" id="{01A80829-726C-42BE-A874-94804EE241A1}"/>
                </a:ext>
              </a:extLst>
            </p:cNvPr>
            <p:cNvSpPr/>
            <p:nvPr/>
          </p:nvSpPr>
          <p:spPr>
            <a:xfrm rot="10800000" flipV="1">
              <a:off x="6241940" y="2625075"/>
              <a:ext cx="2517501" cy="1905234"/>
            </a:xfrm>
            <a:custGeom>
              <a:avLst/>
              <a:gdLst>
                <a:gd name="connsiteX0" fmla="*/ 2517501 w 2517501"/>
                <a:gd name="connsiteY0" fmla="*/ 0 h 1905234"/>
                <a:gd name="connsiteX1" fmla="*/ 842353 w 2517501"/>
                <a:gd name="connsiteY1" fmla="*/ 0 h 1905234"/>
                <a:gd name="connsiteX2" fmla="*/ 842353 w 2517501"/>
                <a:gd name="connsiteY2" fmla="*/ 113460 h 1905234"/>
                <a:gd name="connsiteX3" fmla="*/ 842352 w 2517501"/>
                <a:gd name="connsiteY3" fmla="*/ 113460 h 1905234"/>
                <a:gd name="connsiteX4" fmla="*/ 842352 w 2517501"/>
                <a:gd name="connsiteY4" fmla="*/ 1676633 h 1905234"/>
                <a:gd name="connsiteX5" fmla="*/ 113558 w 2517501"/>
                <a:gd name="connsiteY5" fmla="*/ 1676633 h 1905234"/>
                <a:gd name="connsiteX6" fmla="*/ 0 w 2517501"/>
                <a:gd name="connsiteY6" fmla="*/ 1790191 h 1905234"/>
                <a:gd name="connsiteX7" fmla="*/ 113558 w 2517501"/>
                <a:gd name="connsiteY7" fmla="*/ 1903749 h 1905234"/>
                <a:gd name="connsiteX8" fmla="*/ 842352 w 2517501"/>
                <a:gd name="connsiteY8" fmla="*/ 1903749 h 1905234"/>
                <a:gd name="connsiteX9" fmla="*/ 842352 w 2517501"/>
                <a:gd name="connsiteY9" fmla="*/ 1905234 h 1905234"/>
                <a:gd name="connsiteX10" fmla="*/ 1081838 w 2517501"/>
                <a:gd name="connsiteY10" fmla="*/ 1905234 h 1905234"/>
                <a:gd name="connsiteX11" fmla="*/ 1081838 w 2517501"/>
                <a:gd name="connsiteY11" fmla="*/ 1903749 h 1905234"/>
                <a:gd name="connsiteX12" fmla="*/ 1081838 w 2517501"/>
                <a:gd name="connsiteY12" fmla="*/ 1676633 h 1905234"/>
                <a:gd name="connsiteX13" fmla="*/ 1081838 w 2517501"/>
                <a:gd name="connsiteY13" fmla="*/ 228601 h 1905234"/>
                <a:gd name="connsiteX14" fmla="*/ 2517501 w 2517501"/>
                <a:gd name="connsiteY14" fmla="*/ 228601 h 19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7501" h="1905234">
                  <a:moveTo>
                    <a:pt x="2517501" y="0"/>
                  </a:moveTo>
                  <a:lnTo>
                    <a:pt x="842353" y="0"/>
                  </a:lnTo>
                  <a:lnTo>
                    <a:pt x="842353" y="113460"/>
                  </a:lnTo>
                  <a:lnTo>
                    <a:pt x="842352" y="113460"/>
                  </a:lnTo>
                  <a:lnTo>
                    <a:pt x="842352" y="1676633"/>
                  </a:lnTo>
                  <a:lnTo>
                    <a:pt x="113558" y="1676633"/>
                  </a:lnTo>
                  <a:lnTo>
                    <a:pt x="0" y="1790191"/>
                  </a:lnTo>
                  <a:lnTo>
                    <a:pt x="113558" y="1903749"/>
                  </a:lnTo>
                  <a:lnTo>
                    <a:pt x="842352" y="1903749"/>
                  </a:lnTo>
                  <a:lnTo>
                    <a:pt x="842352" y="1905234"/>
                  </a:lnTo>
                  <a:lnTo>
                    <a:pt x="1081838" y="1905234"/>
                  </a:lnTo>
                  <a:lnTo>
                    <a:pt x="1081838" y="1903749"/>
                  </a:lnTo>
                  <a:lnTo>
                    <a:pt x="1081838" y="1676633"/>
                  </a:lnTo>
                  <a:lnTo>
                    <a:pt x="1081838" y="228601"/>
                  </a:lnTo>
                  <a:lnTo>
                    <a:pt x="2517501" y="2286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29715738-E492-4A37-8041-BEA0D0738E71}"/>
                </a:ext>
              </a:extLst>
            </p:cNvPr>
            <p:cNvSpPr/>
            <p:nvPr/>
          </p:nvSpPr>
          <p:spPr>
            <a:xfrm rot="5400000" flipV="1">
              <a:off x="4836522" y="2318943"/>
              <a:ext cx="1905235" cy="2517499"/>
            </a:xfrm>
            <a:custGeom>
              <a:avLst/>
              <a:gdLst>
                <a:gd name="connsiteX0" fmla="*/ 0 w 1891718"/>
                <a:gd name="connsiteY0" fmla="*/ 1435662 h 2517499"/>
                <a:gd name="connsiteX1" fmla="*/ 0 w 1891718"/>
                <a:gd name="connsiteY1" fmla="*/ 2403941 h 2517499"/>
                <a:gd name="connsiteX2" fmla="*/ 113559 w 1891718"/>
                <a:gd name="connsiteY2" fmla="*/ 2517499 h 2517499"/>
                <a:gd name="connsiteX3" fmla="*/ 227117 w 1891718"/>
                <a:gd name="connsiteY3" fmla="*/ 2403941 h 2517499"/>
                <a:gd name="connsiteX4" fmla="*/ 227117 w 1891718"/>
                <a:gd name="connsiteY4" fmla="*/ 1695283 h 2517499"/>
                <a:gd name="connsiteX5" fmla="*/ 1891718 w 1891718"/>
                <a:gd name="connsiteY5" fmla="*/ 1695283 h 2517499"/>
                <a:gd name="connsiteX6" fmla="*/ 1891718 w 1891718"/>
                <a:gd name="connsiteY6" fmla="*/ 1435661 h 2517499"/>
                <a:gd name="connsiteX7" fmla="*/ 1891718 w 1891718"/>
                <a:gd name="connsiteY7" fmla="*/ 1435661 h 2517499"/>
                <a:gd name="connsiteX8" fmla="*/ 1891718 w 1891718"/>
                <a:gd name="connsiteY8" fmla="*/ 0 h 2517499"/>
                <a:gd name="connsiteX9" fmla="*/ 1663117 w 1891718"/>
                <a:gd name="connsiteY9" fmla="*/ 0 h 2517499"/>
                <a:gd name="connsiteX10" fmla="*/ 1663117 w 1891718"/>
                <a:gd name="connsiteY10" fmla="*/ 1435661 h 2517499"/>
                <a:gd name="connsiteX11" fmla="*/ 87521 w 1891718"/>
                <a:gd name="connsiteY11" fmla="*/ 1435661 h 2517499"/>
                <a:gd name="connsiteX12" fmla="*/ 87521 w 1891718"/>
                <a:gd name="connsiteY12" fmla="*/ 1435662 h 251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1718" h="2517499">
                  <a:moveTo>
                    <a:pt x="0" y="1435662"/>
                  </a:moveTo>
                  <a:lnTo>
                    <a:pt x="0" y="2403941"/>
                  </a:lnTo>
                  <a:lnTo>
                    <a:pt x="113559" y="2517499"/>
                  </a:lnTo>
                  <a:lnTo>
                    <a:pt x="227117" y="2403941"/>
                  </a:lnTo>
                  <a:lnTo>
                    <a:pt x="227117" y="1695283"/>
                  </a:lnTo>
                  <a:lnTo>
                    <a:pt x="1891718" y="1695283"/>
                  </a:lnTo>
                  <a:lnTo>
                    <a:pt x="1891718" y="1435661"/>
                  </a:lnTo>
                  <a:lnTo>
                    <a:pt x="1891718" y="1435661"/>
                  </a:lnTo>
                  <a:lnTo>
                    <a:pt x="1891718" y="0"/>
                  </a:lnTo>
                  <a:lnTo>
                    <a:pt x="1663117" y="0"/>
                  </a:lnTo>
                  <a:lnTo>
                    <a:pt x="1663117" y="1435661"/>
                  </a:lnTo>
                  <a:lnTo>
                    <a:pt x="87521" y="1435661"/>
                  </a:lnTo>
                  <a:lnTo>
                    <a:pt x="87521" y="14356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Freeform 77">
              <a:extLst>
                <a:ext uri="{FF2B5EF4-FFF2-40B4-BE49-F238E27FC236}">
                  <a16:creationId xmlns:a16="http://schemas.microsoft.com/office/drawing/2014/main" id="{CCAF4FF9-F41B-40DF-AE8B-A3E50D08D185}"/>
                </a:ext>
              </a:extLst>
            </p:cNvPr>
            <p:cNvSpPr/>
            <p:nvPr/>
          </p:nvSpPr>
          <p:spPr>
            <a:xfrm rot="10800000" flipV="1">
              <a:off x="2869930" y="2625075"/>
              <a:ext cx="2517501" cy="1905234"/>
            </a:xfrm>
            <a:custGeom>
              <a:avLst/>
              <a:gdLst>
                <a:gd name="connsiteX0" fmla="*/ 2517501 w 2517501"/>
                <a:gd name="connsiteY0" fmla="*/ 0 h 1905234"/>
                <a:gd name="connsiteX1" fmla="*/ 842353 w 2517501"/>
                <a:gd name="connsiteY1" fmla="*/ 0 h 1905234"/>
                <a:gd name="connsiteX2" fmla="*/ 842353 w 2517501"/>
                <a:gd name="connsiteY2" fmla="*/ 113460 h 1905234"/>
                <a:gd name="connsiteX3" fmla="*/ 842352 w 2517501"/>
                <a:gd name="connsiteY3" fmla="*/ 113460 h 1905234"/>
                <a:gd name="connsiteX4" fmla="*/ 842352 w 2517501"/>
                <a:gd name="connsiteY4" fmla="*/ 1676633 h 1905234"/>
                <a:gd name="connsiteX5" fmla="*/ 113558 w 2517501"/>
                <a:gd name="connsiteY5" fmla="*/ 1676633 h 1905234"/>
                <a:gd name="connsiteX6" fmla="*/ 0 w 2517501"/>
                <a:gd name="connsiteY6" fmla="*/ 1790191 h 1905234"/>
                <a:gd name="connsiteX7" fmla="*/ 113558 w 2517501"/>
                <a:gd name="connsiteY7" fmla="*/ 1903749 h 1905234"/>
                <a:gd name="connsiteX8" fmla="*/ 842352 w 2517501"/>
                <a:gd name="connsiteY8" fmla="*/ 1903749 h 1905234"/>
                <a:gd name="connsiteX9" fmla="*/ 842352 w 2517501"/>
                <a:gd name="connsiteY9" fmla="*/ 1905234 h 1905234"/>
                <a:gd name="connsiteX10" fmla="*/ 1081838 w 2517501"/>
                <a:gd name="connsiteY10" fmla="*/ 1905234 h 1905234"/>
                <a:gd name="connsiteX11" fmla="*/ 1081838 w 2517501"/>
                <a:gd name="connsiteY11" fmla="*/ 1903749 h 1905234"/>
                <a:gd name="connsiteX12" fmla="*/ 1081838 w 2517501"/>
                <a:gd name="connsiteY12" fmla="*/ 1676633 h 1905234"/>
                <a:gd name="connsiteX13" fmla="*/ 1081838 w 2517501"/>
                <a:gd name="connsiteY13" fmla="*/ 228601 h 1905234"/>
                <a:gd name="connsiteX14" fmla="*/ 2517501 w 2517501"/>
                <a:gd name="connsiteY14" fmla="*/ 228601 h 19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7501" h="1905234">
                  <a:moveTo>
                    <a:pt x="2517501" y="0"/>
                  </a:moveTo>
                  <a:lnTo>
                    <a:pt x="842353" y="0"/>
                  </a:lnTo>
                  <a:lnTo>
                    <a:pt x="842353" y="113460"/>
                  </a:lnTo>
                  <a:lnTo>
                    <a:pt x="842352" y="113460"/>
                  </a:lnTo>
                  <a:lnTo>
                    <a:pt x="842352" y="1676633"/>
                  </a:lnTo>
                  <a:lnTo>
                    <a:pt x="113558" y="1676633"/>
                  </a:lnTo>
                  <a:lnTo>
                    <a:pt x="0" y="1790191"/>
                  </a:lnTo>
                  <a:lnTo>
                    <a:pt x="113558" y="1903749"/>
                  </a:lnTo>
                  <a:lnTo>
                    <a:pt x="842352" y="1903749"/>
                  </a:lnTo>
                  <a:lnTo>
                    <a:pt x="842352" y="1905234"/>
                  </a:lnTo>
                  <a:lnTo>
                    <a:pt x="1081838" y="1905234"/>
                  </a:lnTo>
                  <a:lnTo>
                    <a:pt x="1081838" y="1903749"/>
                  </a:lnTo>
                  <a:lnTo>
                    <a:pt x="1081838" y="1676633"/>
                  </a:lnTo>
                  <a:lnTo>
                    <a:pt x="1081838" y="228601"/>
                  </a:lnTo>
                  <a:lnTo>
                    <a:pt x="2517501" y="2286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Freeform 76">
              <a:extLst>
                <a:ext uri="{FF2B5EF4-FFF2-40B4-BE49-F238E27FC236}">
                  <a16:creationId xmlns:a16="http://schemas.microsoft.com/office/drawing/2014/main" id="{7F272C09-53D7-407D-909A-2D292DBAF667}"/>
                </a:ext>
              </a:extLst>
            </p:cNvPr>
            <p:cNvSpPr/>
            <p:nvPr/>
          </p:nvSpPr>
          <p:spPr>
            <a:xfrm rot="5400000" flipV="1">
              <a:off x="1480699" y="2312185"/>
              <a:ext cx="1891718" cy="2517499"/>
            </a:xfrm>
            <a:custGeom>
              <a:avLst/>
              <a:gdLst>
                <a:gd name="connsiteX0" fmla="*/ 0 w 1891718"/>
                <a:gd name="connsiteY0" fmla="*/ 1435662 h 2517499"/>
                <a:gd name="connsiteX1" fmla="*/ 0 w 1891718"/>
                <a:gd name="connsiteY1" fmla="*/ 2403941 h 2517499"/>
                <a:gd name="connsiteX2" fmla="*/ 113559 w 1891718"/>
                <a:gd name="connsiteY2" fmla="*/ 2517499 h 2517499"/>
                <a:gd name="connsiteX3" fmla="*/ 227117 w 1891718"/>
                <a:gd name="connsiteY3" fmla="*/ 2403941 h 2517499"/>
                <a:gd name="connsiteX4" fmla="*/ 227117 w 1891718"/>
                <a:gd name="connsiteY4" fmla="*/ 1695283 h 2517499"/>
                <a:gd name="connsiteX5" fmla="*/ 1891718 w 1891718"/>
                <a:gd name="connsiteY5" fmla="*/ 1695283 h 2517499"/>
                <a:gd name="connsiteX6" fmla="*/ 1891718 w 1891718"/>
                <a:gd name="connsiteY6" fmla="*/ 1435661 h 2517499"/>
                <a:gd name="connsiteX7" fmla="*/ 1891718 w 1891718"/>
                <a:gd name="connsiteY7" fmla="*/ 1435661 h 2517499"/>
                <a:gd name="connsiteX8" fmla="*/ 1891718 w 1891718"/>
                <a:gd name="connsiteY8" fmla="*/ 0 h 2517499"/>
                <a:gd name="connsiteX9" fmla="*/ 1663117 w 1891718"/>
                <a:gd name="connsiteY9" fmla="*/ 0 h 2517499"/>
                <a:gd name="connsiteX10" fmla="*/ 1663117 w 1891718"/>
                <a:gd name="connsiteY10" fmla="*/ 1435661 h 2517499"/>
                <a:gd name="connsiteX11" fmla="*/ 87521 w 1891718"/>
                <a:gd name="connsiteY11" fmla="*/ 1435661 h 2517499"/>
                <a:gd name="connsiteX12" fmla="*/ 87521 w 1891718"/>
                <a:gd name="connsiteY12" fmla="*/ 1435662 h 251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1718" h="2517499">
                  <a:moveTo>
                    <a:pt x="0" y="1435662"/>
                  </a:moveTo>
                  <a:lnTo>
                    <a:pt x="0" y="2403941"/>
                  </a:lnTo>
                  <a:lnTo>
                    <a:pt x="113559" y="2517499"/>
                  </a:lnTo>
                  <a:lnTo>
                    <a:pt x="227117" y="2403941"/>
                  </a:lnTo>
                  <a:lnTo>
                    <a:pt x="227117" y="1695283"/>
                  </a:lnTo>
                  <a:lnTo>
                    <a:pt x="1891718" y="1695283"/>
                  </a:lnTo>
                  <a:lnTo>
                    <a:pt x="1891718" y="1435661"/>
                  </a:lnTo>
                  <a:lnTo>
                    <a:pt x="1891718" y="1435661"/>
                  </a:lnTo>
                  <a:lnTo>
                    <a:pt x="1891718" y="0"/>
                  </a:lnTo>
                  <a:lnTo>
                    <a:pt x="1663117" y="0"/>
                  </a:lnTo>
                  <a:lnTo>
                    <a:pt x="1663117" y="1435661"/>
                  </a:lnTo>
                  <a:lnTo>
                    <a:pt x="87521" y="1435661"/>
                  </a:lnTo>
                  <a:lnTo>
                    <a:pt x="87521" y="14356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Freeform 74">
              <a:extLst>
                <a:ext uri="{FF2B5EF4-FFF2-40B4-BE49-F238E27FC236}">
                  <a16:creationId xmlns:a16="http://schemas.microsoft.com/office/drawing/2014/main" id="{F0ED5C66-AD93-4B5B-921B-C5694793ED91}"/>
                </a:ext>
              </a:extLst>
            </p:cNvPr>
            <p:cNvSpPr/>
            <p:nvPr/>
          </p:nvSpPr>
          <p:spPr>
            <a:xfrm>
              <a:off x="918408" y="2841646"/>
              <a:ext cx="1081838" cy="1675148"/>
            </a:xfrm>
            <a:custGeom>
              <a:avLst/>
              <a:gdLst>
                <a:gd name="connsiteX0" fmla="*/ 0 w 1081838"/>
                <a:gd name="connsiteY0" fmla="*/ 0 h 1675148"/>
                <a:gd name="connsiteX1" fmla="*/ 239486 w 1081838"/>
                <a:gd name="connsiteY1" fmla="*/ 0 h 1675148"/>
                <a:gd name="connsiteX2" fmla="*/ 239486 w 1081838"/>
                <a:gd name="connsiteY2" fmla="*/ 1446547 h 1675148"/>
                <a:gd name="connsiteX3" fmla="*/ 967538 w 1081838"/>
                <a:gd name="connsiteY3" fmla="*/ 1446547 h 1675148"/>
                <a:gd name="connsiteX4" fmla="*/ 1081838 w 1081838"/>
                <a:gd name="connsiteY4" fmla="*/ 1560848 h 1675148"/>
                <a:gd name="connsiteX5" fmla="*/ 967538 w 1081838"/>
                <a:gd name="connsiteY5" fmla="*/ 1675148 h 1675148"/>
                <a:gd name="connsiteX6" fmla="*/ 239486 w 1081838"/>
                <a:gd name="connsiteY6" fmla="*/ 1675148 h 1675148"/>
                <a:gd name="connsiteX7" fmla="*/ 0 w 1081838"/>
                <a:gd name="connsiteY7" fmla="*/ 1675148 h 1675148"/>
                <a:gd name="connsiteX8" fmla="*/ 0 w 1081838"/>
                <a:gd name="connsiteY8" fmla="*/ 1446547 h 167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838" h="1675148">
                  <a:moveTo>
                    <a:pt x="0" y="0"/>
                  </a:moveTo>
                  <a:lnTo>
                    <a:pt x="239486" y="0"/>
                  </a:lnTo>
                  <a:lnTo>
                    <a:pt x="239486" y="1446547"/>
                  </a:lnTo>
                  <a:lnTo>
                    <a:pt x="967538" y="1446547"/>
                  </a:lnTo>
                  <a:lnTo>
                    <a:pt x="1081838" y="1560848"/>
                  </a:lnTo>
                  <a:lnTo>
                    <a:pt x="967538" y="1675148"/>
                  </a:lnTo>
                  <a:lnTo>
                    <a:pt x="239486" y="1675148"/>
                  </a:lnTo>
                  <a:lnTo>
                    <a:pt x="0" y="1675148"/>
                  </a:lnTo>
                  <a:lnTo>
                    <a:pt x="0" y="1446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F138EA7-6FBC-41C8-B336-285388E29E08}"/>
                </a:ext>
              </a:extLst>
            </p:cNvPr>
            <p:cNvSpPr/>
            <p:nvPr/>
          </p:nvSpPr>
          <p:spPr>
            <a:xfrm>
              <a:off x="3238631" y="3179812"/>
              <a:ext cx="838905" cy="838905"/>
            </a:xfrm>
            <a:prstGeom prst="ellipse">
              <a:avLst/>
            </a:prstGeom>
            <a:solidFill>
              <a:srgbClr val="7C2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EE690E-4316-412D-AC66-7793E6795BB2}"/>
                </a:ext>
              </a:extLst>
            </p:cNvPr>
            <p:cNvSpPr/>
            <p:nvPr/>
          </p:nvSpPr>
          <p:spPr>
            <a:xfrm>
              <a:off x="6528636" y="3190638"/>
              <a:ext cx="838905" cy="838905"/>
            </a:xfrm>
            <a:prstGeom prst="ellipse">
              <a:avLst/>
            </a:prstGeom>
            <a:solidFill>
              <a:srgbClr val="7C2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E245B8-124F-43FF-B459-83A2C4A6824A}"/>
                </a:ext>
              </a:extLst>
            </p:cNvPr>
            <p:cNvSpPr/>
            <p:nvPr/>
          </p:nvSpPr>
          <p:spPr>
            <a:xfrm>
              <a:off x="1481144" y="3121368"/>
              <a:ext cx="838905" cy="838905"/>
            </a:xfrm>
            <a:prstGeom prst="ellipse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81A2BC1-3D3C-4ED5-87F2-B504B1F1E51B}"/>
                </a:ext>
              </a:extLst>
            </p:cNvPr>
            <p:cNvSpPr/>
            <p:nvPr/>
          </p:nvSpPr>
          <p:spPr>
            <a:xfrm>
              <a:off x="4852813" y="3171272"/>
              <a:ext cx="838905" cy="838905"/>
            </a:xfrm>
            <a:prstGeom prst="ellipse">
              <a:avLst/>
            </a:prstGeom>
            <a:solidFill>
              <a:srgbClr val="F8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1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-201930" y="363266"/>
            <a:ext cx="50025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7C20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Blockchain</a:t>
            </a:r>
            <a:endParaRPr lang="id-ID" sz="3200" b="1" dirty="0">
              <a:solidFill>
                <a:srgbClr val="7C20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6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0FAD6-5427-46CC-BC19-BBB289E780D5}"/>
              </a:ext>
            </a:extLst>
          </p:cNvPr>
          <p:cNvSpPr/>
          <p:nvPr/>
        </p:nvSpPr>
        <p:spPr>
          <a:xfrm>
            <a:off x="87682" y="1056126"/>
            <a:ext cx="12016636" cy="520212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9288-9154-49D1-8719-A2661634038E}"/>
              </a:ext>
            </a:extLst>
          </p:cNvPr>
          <p:cNvSpPr txBox="1"/>
          <p:nvPr/>
        </p:nvSpPr>
        <p:spPr>
          <a:xfrm>
            <a:off x="7031355" y="1376358"/>
            <a:ext cx="4791023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Each block of blockchain contains following information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Block number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Message/Data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Previous hash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Current hash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For 1</a:t>
            </a:r>
            <a:r>
              <a:rPr lang="en-IN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block: previous hash = 0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C33FE-413B-4CA3-85F2-64A0E4BF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35063"/>
            <a:ext cx="6217920" cy="2342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0BBF2-B85B-4555-9801-D2B9EE5FFEF8}"/>
              </a:ext>
            </a:extLst>
          </p:cNvPr>
          <p:cNvSpPr txBox="1"/>
          <p:nvPr/>
        </p:nvSpPr>
        <p:spPr>
          <a:xfrm>
            <a:off x="531494" y="4706862"/>
            <a:ext cx="11290883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Blockchain is a</a:t>
            </a: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decentralized ledger tracking of one or more digital assets on a peer-to-peer network.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decentralized peer-to-peer network all the computers are connected in some way and each maintains a complete copy of the ledger and compares it to other devices to ensure the data is accurate. This is unlike a bank, where transactions are stored privately and are managed only by the bank.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0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381318" y="43194"/>
            <a:ext cx="5459412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dirty="0">
                <a:solidFill>
                  <a:srgbClr val="7C203A"/>
                </a:solidFill>
                <a:latin typeface="+mj-lt"/>
              </a:rPr>
              <a:t>Adding &amp; Connecting Nodes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7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0FAD6-5427-46CC-BC19-BBB289E780D5}"/>
              </a:ext>
            </a:extLst>
          </p:cNvPr>
          <p:cNvSpPr/>
          <p:nvPr/>
        </p:nvSpPr>
        <p:spPr>
          <a:xfrm>
            <a:off x="0" y="699346"/>
            <a:ext cx="12192000" cy="565700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005D6-8708-40F8-9858-5EC26E2DA9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589" y="1066991"/>
            <a:ext cx="6503670" cy="4921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CD99A-8E1E-4C2C-B7A8-19F0D2A21CDE}"/>
              </a:ext>
            </a:extLst>
          </p:cNvPr>
          <p:cNvSpPr txBox="1"/>
          <p:nvPr/>
        </p:nvSpPr>
        <p:spPr>
          <a:xfrm>
            <a:off x="7170420" y="1998391"/>
            <a:ext cx="4503419" cy="283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Considered three blockchain nodes connected through ports 5001, 5002, 5003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Connected these three nodes to each other by using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connect_node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Once the nodes get connected to each other successfully the success response will be displayed.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2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381318" y="43194"/>
            <a:ext cx="5459412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dirty="0">
                <a:solidFill>
                  <a:srgbClr val="7C203A"/>
                </a:solidFill>
                <a:latin typeface="+mj-lt"/>
              </a:rPr>
              <a:t>Mining of block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8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0FAD6-5427-46CC-BC19-BBB289E780D5}"/>
              </a:ext>
            </a:extLst>
          </p:cNvPr>
          <p:cNvSpPr/>
          <p:nvPr/>
        </p:nvSpPr>
        <p:spPr>
          <a:xfrm>
            <a:off x="0" y="588723"/>
            <a:ext cx="12192000" cy="5767628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9DC6-1DFA-4E30-B0AE-BD1D57D33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748977"/>
            <a:ext cx="7132175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CCD07-ED8D-4546-A5DA-4587017BAE71}"/>
              </a:ext>
            </a:extLst>
          </p:cNvPr>
          <p:cNvSpPr txBox="1"/>
          <p:nvPr/>
        </p:nvSpPr>
        <p:spPr>
          <a:xfrm>
            <a:off x="7690412" y="2250531"/>
            <a:ext cx="408051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After all nodes get connected through peer to per network a block is mined by taking previous hash node address, sender &amp; receiver details (includes their PAN number)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B4AC8-BF4E-46A4-A6DB-FDDBB5EC25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599" y="4559123"/>
            <a:ext cx="5866130" cy="1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004884" y="6356350"/>
            <a:ext cx="365125" cy="365125"/>
          </a:xfrm>
          <a:prstGeom prst="rect">
            <a:avLst/>
          </a:prstGeom>
          <a:solidFill>
            <a:srgbClr val="F8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B198E-62F0-4DF4-B472-EDDBC61C4D4D}"/>
              </a:ext>
            </a:extLst>
          </p:cNvPr>
          <p:cNvSpPr txBox="1"/>
          <p:nvPr/>
        </p:nvSpPr>
        <p:spPr>
          <a:xfrm>
            <a:off x="121920" y="74930"/>
            <a:ext cx="3901440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7C203A"/>
                </a:solidFill>
                <a:latin typeface="+mj-lt"/>
              </a:rPr>
              <a:t>Replace chain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3200" dirty="0">
              <a:solidFill>
                <a:srgbClr val="7C203A"/>
              </a:solidFill>
              <a:latin typeface="+mj-lt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94558" y="6356350"/>
            <a:ext cx="2743200" cy="365125"/>
          </a:xfrm>
        </p:spPr>
        <p:txBody>
          <a:bodyPr/>
          <a:lstStyle/>
          <a:p>
            <a:fld id="{9FE7C251-D6ED-4C4E-A362-F0251D2345FB}" type="slidenum">
              <a:rPr lang="id-ID" smtClean="0">
                <a:solidFill>
                  <a:schemeClr val="bg1"/>
                </a:solidFill>
              </a:rPr>
              <a:t>9</a:t>
            </a:fld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0FAD6-5427-46CC-BC19-BBB289E780D5}"/>
              </a:ext>
            </a:extLst>
          </p:cNvPr>
          <p:cNvSpPr/>
          <p:nvPr/>
        </p:nvSpPr>
        <p:spPr>
          <a:xfrm>
            <a:off x="0" y="612190"/>
            <a:ext cx="12070080" cy="574415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FFF2B-AC6D-4322-B57B-BA217CD76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" y="1270952"/>
            <a:ext cx="5731510" cy="4316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B7251-6E4A-4304-985D-3C713846002A}"/>
              </a:ext>
            </a:extLst>
          </p:cNvPr>
          <p:cNvSpPr txBox="1"/>
          <p:nvPr/>
        </p:nvSpPr>
        <p:spPr>
          <a:xfrm>
            <a:off x="6338572" y="2032922"/>
            <a:ext cx="5166360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After mining when the transaction is verified, it is added to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Then lengths of nodes in peer to peer network are compared &amp; the chain with maximum length is selected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If length &gt; max length ; new block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2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1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2886B9"/>
      </a:accent1>
      <a:accent2>
        <a:srgbClr val="2C486D"/>
      </a:accent2>
      <a:accent3>
        <a:srgbClr val="F3E9DF"/>
      </a:accent3>
      <a:accent4>
        <a:srgbClr val="ED8A73"/>
      </a:accent4>
      <a:accent5>
        <a:srgbClr val="2886B9"/>
      </a:accent5>
      <a:accent6>
        <a:srgbClr val="2C486D"/>
      </a:accent6>
      <a:hlink>
        <a:srgbClr val="0563C1"/>
      </a:hlink>
      <a:folHlink>
        <a:srgbClr val="954F72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509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andrantbay</dc:creator>
  <cp:lastModifiedBy>Smriti Bariwal (BDA 19-21)</cp:lastModifiedBy>
  <cp:revision>1326</cp:revision>
  <dcterms:created xsi:type="dcterms:W3CDTF">2018-08-15T17:50:54Z</dcterms:created>
  <dcterms:modified xsi:type="dcterms:W3CDTF">2021-03-01T04:01:29Z</dcterms:modified>
</cp:coreProperties>
</file>