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9"/>
    <p:restoredTop sz="94632"/>
  </p:normalViewPr>
  <p:slideViewPr>
    <p:cSldViewPr snapToGrid="0" snapToObjects="1">
      <p:cViewPr varScale="1">
        <p:scale>
          <a:sx n="67" d="100"/>
          <a:sy n="67" d="100"/>
        </p:scale>
        <p:origin x="200" y="10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BE2BDB6-3206-D048-8AE0-559F76233F8D}" type="datetimeFigureOut">
              <a:rPr lang="en-US" smtClean="0"/>
              <a:t>8/13/20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CAD20C-BE5D-4045-B818-BB9288FF0088}" type="slidenum">
              <a:rPr lang="en-US" smtClean="0"/>
              <a:t>‹#›</a:t>
            </a:fld>
            <a:endParaRPr lang="en-US"/>
          </a:p>
        </p:txBody>
      </p:sp>
    </p:spTree>
    <p:extLst>
      <p:ext uri="{BB962C8B-B14F-4D97-AF65-F5344CB8AC3E}">
        <p14:creationId xmlns:p14="http://schemas.microsoft.com/office/powerpoint/2010/main" val="3330192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BE2BDB6-3206-D048-8AE0-559F76233F8D}" type="datetimeFigureOut">
              <a:rPr lang="en-US" smtClean="0"/>
              <a:t>8/13/20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CAD20C-BE5D-4045-B818-BB9288FF0088}" type="slidenum">
              <a:rPr lang="en-US" smtClean="0"/>
              <a:t>‹#›</a:t>
            </a:fld>
            <a:endParaRPr lang="en-US"/>
          </a:p>
        </p:txBody>
      </p:sp>
    </p:spTree>
    <p:extLst>
      <p:ext uri="{BB962C8B-B14F-4D97-AF65-F5344CB8AC3E}">
        <p14:creationId xmlns:p14="http://schemas.microsoft.com/office/powerpoint/2010/main" val="1837599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9BE2BDB6-3206-D048-8AE0-559F76233F8D}" type="datetimeFigureOut">
              <a:rPr lang="en-US" smtClean="0"/>
              <a:t>8/13/20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CAD20C-BE5D-4045-B818-BB9288FF0088}" type="slidenum">
              <a:rPr lang="en-US" smtClean="0"/>
              <a:t>‹#›</a:t>
            </a:fld>
            <a:endParaRPr lang="en-US"/>
          </a:p>
        </p:txBody>
      </p:sp>
    </p:spTree>
    <p:extLst>
      <p:ext uri="{BB962C8B-B14F-4D97-AF65-F5344CB8AC3E}">
        <p14:creationId xmlns:p14="http://schemas.microsoft.com/office/powerpoint/2010/main" val="36205335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9BE2BDB6-3206-D048-8AE0-559F76233F8D}" type="datetimeFigureOut">
              <a:rPr lang="en-US" smtClean="0"/>
              <a:t>8/13/20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CAD20C-BE5D-4045-B818-BB9288FF0088}" type="slidenum">
              <a:rPr lang="en-US" smtClean="0"/>
              <a:t>‹#›</a:t>
            </a:fld>
            <a:endParaRPr lang="en-US"/>
          </a:p>
        </p:txBody>
      </p:sp>
    </p:spTree>
    <p:extLst>
      <p:ext uri="{BB962C8B-B14F-4D97-AF65-F5344CB8AC3E}">
        <p14:creationId xmlns:p14="http://schemas.microsoft.com/office/powerpoint/2010/main" val="22092523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E2BDB6-3206-D048-8AE0-559F76233F8D}" type="datetimeFigureOut">
              <a:rPr lang="en-US" smtClean="0"/>
              <a:t>8/13/20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CAD20C-BE5D-4045-B818-BB9288FF0088}" type="slidenum">
              <a:rPr lang="en-US" smtClean="0"/>
              <a:t>‹#›</a:t>
            </a:fld>
            <a:endParaRPr lang="en-US"/>
          </a:p>
        </p:txBody>
      </p:sp>
    </p:spTree>
    <p:extLst>
      <p:ext uri="{BB962C8B-B14F-4D97-AF65-F5344CB8AC3E}">
        <p14:creationId xmlns:p14="http://schemas.microsoft.com/office/powerpoint/2010/main" val="8434755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E2BDB6-3206-D048-8AE0-559F76233F8D}" type="datetimeFigureOut">
              <a:rPr lang="en-US" smtClean="0"/>
              <a:t>8/13/20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CAD20C-BE5D-4045-B818-BB9288FF0088}" type="slidenum">
              <a:rPr lang="en-US" smtClean="0"/>
              <a:t>‹#›</a:t>
            </a:fld>
            <a:endParaRPr lang="en-US"/>
          </a:p>
        </p:txBody>
      </p:sp>
    </p:spTree>
    <p:extLst>
      <p:ext uri="{BB962C8B-B14F-4D97-AF65-F5344CB8AC3E}">
        <p14:creationId xmlns:p14="http://schemas.microsoft.com/office/powerpoint/2010/main" val="1701214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E2BDB6-3206-D048-8AE0-559F76233F8D}" type="datetimeFigureOut">
              <a:rPr lang="en-US" smtClean="0"/>
              <a:t>8/13/20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CAD20C-BE5D-4045-B818-BB9288FF0088}" type="slidenum">
              <a:rPr lang="en-US" smtClean="0"/>
              <a:t>‹#›</a:t>
            </a:fld>
            <a:endParaRPr lang="en-US"/>
          </a:p>
        </p:txBody>
      </p:sp>
    </p:spTree>
    <p:extLst>
      <p:ext uri="{BB962C8B-B14F-4D97-AF65-F5344CB8AC3E}">
        <p14:creationId xmlns:p14="http://schemas.microsoft.com/office/powerpoint/2010/main" val="3698250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BE2BDB6-3206-D048-8AE0-559F76233F8D}" type="datetimeFigureOut">
              <a:rPr lang="en-US" smtClean="0"/>
              <a:t>8/13/20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CAD20C-BE5D-4045-B818-BB9288FF0088}" type="slidenum">
              <a:rPr lang="en-US" smtClean="0"/>
              <a:t>‹#›</a:t>
            </a:fld>
            <a:endParaRPr lang="en-US"/>
          </a:p>
        </p:txBody>
      </p:sp>
    </p:spTree>
    <p:extLst>
      <p:ext uri="{BB962C8B-B14F-4D97-AF65-F5344CB8AC3E}">
        <p14:creationId xmlns:p14="http://schemas.microsoft.com/office/powerpoint/2010/main" val="2727560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BE2BDB6-3206-D048-8AE0-559F76233F8D}" type="datetimeFigureOut">
              <a:rPr lang="en-US" smtClean="0"/>
              <a:t>8/13/20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CAD20C-BE5D-4045-B818-BB9288FF0088}" type="slidenum">
              <a:rPr lang="en-US" smtClean="0"/>
              <a:t>‹#›</a:t>
            </a:fld>
            <a:endParaRPr lang="en-US"/>
          </a:p>
        </p:txBody>
      </p:sp>
    </p:spTree>
    <p:extLst>
      <p:ext uri="{BB962C8B-B14F-4D97-AF65-F5344CB8AC3E}">
        <p14:creationId xmlns:p14="http://schemas.microsoft.com/office/powerpoint/2010/main" val="4217960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E2BDB6-3206-D048-8AE0-559F76233F8D}" type="datetimeFigureOut">
              <a:rPr lang="en-US" smtClean="0"/>
              <a:t>8/13/20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CAD20C-BE5D-4045-B818-BB9288FF0088}" type="slidenum">
              <a:rPr lang="en-US" smtClean="0"/>
              <a:t>‹#›</a:t>
            </a:fld>
            <a:endParaRPr lang="en-US"/>
          </a:p>
        </p:txBody>
      </p:sp>
    </p:spTree>
    <p:extLst>
      <p:ext uri="{BB962C8B-B14F-4D97-AF65-F5344CB8AC3E}">
        <p14:creationId xmlns:p14="http://schemas.microsoft.com/office/powerpoint/2010/main" val="3990179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BE2BDB6-3206-D048-8AE0-559F76233F8D}" type="datetimeFigureOut">
              <a:rPr lang="en-US" smtClean="0"/>
              <a:t>8/13/20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CAD20C-BE5D-4045-B818-BB9288FF0088}" type="slidenum">
              <a:rPr lang="en-US" smtClean="0"/>
              <a:t>‹#›</a:t>
            </a:fld>
            <a:endParaRPr lang="en-US"/>
          </a:p>
        </p:txBody>
      </p:sp>
    </p:spTree>
    <p:extLst>
      <p:ext uri="{BB962C8B-B14F-4D97-AF65-F5344CB8AC3E}">
        <p14:creationId xmlns:p14="http://schemas.microsoft.com/office/powerpoint/2010/main" val="629815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E2BDB6-3206-D048-8AE0-559F76233F8D}" type="datetimeFigureOut">
              <a:rPr lang="en-US" smtClean="0"/>
              <a:t>8/13/20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CAD20C-BE5D-4045-B818-BB9288FF0088}" type="slidenum">
              <a:rPr lang="en-US" smtClean="0"/>
              <a:t>‹#›</a:t>
            </a:fld>
            <a:endParaRPr lang="en-US"/>
          </a:p>
        </p:txBody>
      </p:sp>
    </p:spTree>
    <p:extLst>
      <p:ext uri="{BB962C8B-B14F-4D97-AF65-F5344CB8AC3E}">
        <p14:creationId xmlns:p14="http://schemas.microsoft.com/office/powerpoint/2010/main" val="2413699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BE2BDB6-3206-D048-8AE0-559F76233F8D}" type="datetimeFigureOut">
              <a:rPr lang="en-US" smtClean="0"/>
              <a:t>8/13/20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CAD20C-BE5D-4045-B818-BB9288FF0088}" type="slidenum">
              <a:rPr lang="en-US" smtClean="0"/>
              <a:t>‹#›</a:t>
            </a:fld>
            <a:endParaRPr lang="en-US"/>
          </a:p>
        </p:txBody>
      </p:sp>
    </p:spTree>
    <p:extLst>
      <p:ext uri="{BB962C8B-B14F-4D97-AF65-F5344CB8AC3E}">
        <p14:creationId xmlns:p14="http://schemas.microsoft.com/office/powerpoint/2010/main" val="3025870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9BE2BDB6-3206-D048-8AE0-559F76233F8D}" type="datetimeFigureOut">
              <a:rPr lang="en-US" smtClean="0"/>
              <a:t>8/13/20</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60CAD20C-BE5D-4045-B818-BB9288FF0088}" type="slidenum">
              <a:rPr lang="en-US" smtClean="0"/>
              <a:t>‹#›</a:t>
            </a:fld>
            <a:endParaRPr lang="en-US"/>
          </a:p>
        </p:txBody>
      </p:sp>
    </p:spTree>
    <p:extLst>
      <p:ext uri="{BB962C8B-B14F-4D97-AF65-F5344CB8AC3E}">
        <p14:creationId xmlns:p14="http://schemas.microsoft.com/office/powerpoint/2010/main" val="3501197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9BE2BDB6-3206-D048-8AE0-559F76233F8D}" type="datetimeFigureOut">
              <a:rPr lang="en-US" smtClean="0"/>
              <a:t>8/13/20</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60CAD20C-BE5D-4045-B818-BB9288FF0088}" type="slidenum">
              <a:rPr lang="en-US" smtClean="0"/>
              <a:t>‹#›</a:t>
            </a:fld>
            <a:endParaRPr lang="en-US"/>
          </a:p>
        </p:txBody>
      </p:sp>
    </p:spTree>
    <p:extLst>
      <p:ext uri="{BB962C8B-B14F-4D97-AF65-F5344CB8AC3E}">
        <p14:creationId xmlns:p14="http://schemas.microsoft.com/office/powerpoint/2010/main" val="2662528773"/>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census2011.co.in/district.php"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C1DA5-DA11-8E43-9659-D943E8A36CDC}"/>
              </a:ext>
            </a:extLst>
          </p:cNvPr>
          <p:cNvSpPr>
            <a:spLocks noGrp="1"/>
          </p:cNvSpPr>
          <p:nvPr>
            <p:ph type="ctrTitle"/>
          </p:nvPr>
        </p:nvSpPr>
        <p:spPr/>
        <p:txBody>
          <a:bodyPr>
            <a:noAutofit/>
          </a:bodyPr>
          <a:lstStyle/>
          <a:p>
            <a:pPr algn="ctr"/>
            <a:r>
              <a:rPr lang="en-US" sz="3600" b="1" dirty="0"/>
              <a:t>Applied Data Science Specialization</a:t>
            </a:r>
            <a:br>
              <a:rPr lang="en-US" sz="3600" dirty="0"/>
            </a:br>
            <a:r>
              <a:rPr lang="en-US" sz="3600" b="1" dirty="0"/>
              <a:t>Applied Data Science Capstone Project: The Battle of Neighborhoods</a:t>
            </a:r>
            <a:br>
              <a:rPr lang="en-US" sz="3600" dirty="0"/>
            </a:br>
            <a:r>
              <a:rPr lang="en-US" sz="3600" b="1" dirty="0"/>
              <a:t>Setting-up Educational Institutions in India</a:t>
            </a:r>
            <a:br>
              <a:rPr lang="en-US" sz="3600" dirty="0"/>
            </a:br>
            <a:endParaRPr lang="en-US" sz="3600" dirty="0"/>
          </a:p>
        </p:txBody>
      </p:sp>
      <p:sp>
        <p:nvSpPr>
          <p:cNvPr id="3" name="Subtitle 2">
            <a:extLst>
              <a:ext uri="{FF2B5EF4-FFF2-40B4-BE49-F238E27FC236}">
                <a16:creationId xmlns:a16="http://schemas.microsoft.com/office/drawing/2014/main" id="{46F4C14F-7C1D-9842-93F6-598751775FF5}"/>
              </a:ext>
            </a:extLst>
          </p:cNvPr>
          <p:cNvSpPr>
            <a:spLocks noGrp="1"/>
          </p:cNvSpPr>
          <p:nvPr>
            <p:ph type="subTitle" idx="1"/>
          </p:nvPr>
        </p:nvSpPr>
        <p:spPr/>
        <p:txBody>
          <a:bodyPr>
            <a:normAutofit fontScale="25000" lnSpcReduction="20000"/>
          </a:bodyPr>
          <a:lstStyle/>
          <a:p>
            <a:r>
              <a:rPr lang="en-US" sz="9800" b="1" dirty="0"/>
              <a:t>By Smriti Goyal</a:t>
            </a:r>
            <a:endParaRPr lang="en-US" sz="9800" dirty="0"/>
          </a:p>
          <a:p>
            <a:r>
              <a:rPr lang="en-US" sz="9800" b="1" dirty="0"/>
              <a:t>August 10, 2020</a:t>
            </a:r>
            <a:endParaRPr lang="en-US" sz="9800" dirty="0"/>
          </a:p>
          <a:p>
            <a:endParaRPr lang="en-US" dirty="0"/>
          </a:p>
        </p:txBody>
      </p:sp>
    </p:spTree>
    <p:extLst>
      <p:ext uri="{BB962C8B-B14F-4D97-AF65-F5344CB8AC3E}">
        <p14:creationId xmlns:p14="http://schemas.microsoft.com/office/powerpoint/2010/main" val="3893522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86F1D-5897-A745-BFF5-D51ABA69E589}"/>
              </a:ext>
            </a:extLst>
          </p:cNvPr>
          <p:cNvSpPr>
            <a:spLocks noGrp="1"/>
          </p:cNvSpPr>
          <p:nvPr>
            <p:ph type="title"/>
          </p:nvPr>
        </p:nvSpPr>
        <p:spPr/>
        <p:txBody>
          <a:bodyPr/>
          <a:lstStyle/>
          <a:p>
            <a:r>
              <a:rPr lang="en-US" dirty="0"/>
              <a:t>Districts with low literacy rates    </a:t>
            </a:r>
            <a:br>
              <a:rPr lang="en-US" dirty="0"/>
            </a:br>
            <a:endParaRPr lang="en-US" dirty="0"/>
          </a:p>
        </p:txBody>
      </p:sp>
      <p:pic>
        <p:nvPicPr>
          <p:cNvPr id="4" name="Content Placeholder 3">
            <a:extLst>
              <a:ext uri="{FF2B5EF4-FFF2-40B4-BE49-F238E27FC236}">
                <a16:creationId xmlns:a16="http://schemas.microsoft.com/office/drawing/2014/main" id="{D0F468BA-2988-8142-8EF1-8F25D6B068A8}"/>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600494" y="2222500"/>
            <a:ext cx="4991012" cy="3636963"/>
          </a:xfrm>
          <a:prstGeom prst="rect">
            <a:avLst/>
          </a:prstGeom>
        </p:spPr>
      </p:pic>
    </p:spTree>
    <p:extLst>
      <p:ext uri="{BB962C8B-B14F-4D97-AF65-F5344CB8AC3E}">
        <p14:creationId xmlns:p14="http://schemas.microsoft.com/office/powerpoint/2010/main" val="246449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13174-4849-D544-A3E9-91A9918B4E52}"/>
              </a:ext>
            </a:extLst>
          </p:cNvPr>
          <p:cNvSpPr>
            <a:spLocks noGrp="1"/>
          </p:cNvSpPr>
          <p:nvPr>
            <p:ph type="title"/>
          </p:nvPr>
        </p:nvSpPr>
        <p:spPr/>
        <p:txBody>
          <a:bodyPr/>
          <a:lstStyle/>
          <a:p>
            <a:r>
              <a:rPr lang="en-US" dirty="0"/>
              <a:t>Districts with low literacy rates have low population densities.</a:t>
            </a:r>
          </a:p>
        </p:txBody>
      </p:sp>
      <p:pic>
        <p:nvPicPr>
          <p:cNvPr id="4" name="Content Placeholder 3">
            <a:extLst>
              <a:ext uri="{FF2B5EF4-FFF2-40B4-BE49-F238E27FC236}">
                <a16:creationId xmlns:a16="http://schemas.microsoft.com/office/drawing/2014/main" id="{23C0EE1F-9AB6-F345-BED5-0C866290404E}"/>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054176" y="2222500"/>
            <a:ext cx="6083647" cy="3636963"/>
          </a:xfrm>
          <a:prstGeom prst="rect">
            <a:avLst/>
          </a:prstGeom>
        </p:spPr>
      </p:pic>
    </p:spTree>
    <p:extLst>
      <p:ext uri="{BB962C8B-B14F-4D97-AF65-F5344CB8AC3E}">
        <p14:creationId xmlns:p14="http://schemas.microsoft.com/office/powerpoint/2010/main" val="1246684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C3B5A-F375-5646-BE29-7313D0B58867}"/>
              </a:ext>
            </a:extLst>
          </p:cNvPr>
          <p:cNvSpPr>
            <a:spLocks noGrp="1"/>
          </p:cNvSpPr>
          <p:nvPr>
            <p:ph type="title"/>
          </p:nvPr>
        </p:nvSpPr>
        <p:spPr>
          <a:xfrm>
            <a:off x="818712" y="1056788"/>
            <a:ext cx="10571998" cy="970450"/>
          </a:xfrm>
        </p:spPr>
        <p:txBody>
          <a:bodyPr/>
          <a:lstStyle/>
          <a:p>
            <a:r>
              <a:rPr lang="en-US" dirty="0"/>
              <a:t>Districts with low literacy rates also have low growth rates</a:t>
            </a:r>
            <a:br>
              <a:rPr lang="en-US" dirty="0"/>
            </a:br>
            <a:endParaRPr lang="en-US" dirty="0"/>
          </a:p>
        </p:txBody>
      </p:sp>
      <p:pic>
        <p:nvPicPr>
          <p:cNvPr id="4" name="Content Placeholder 3">
            <a:extLst>
              <a:ext uri="{FF2B5EF4-FFF2-40B4-BE49-F238E27FC236}">
                <a16:creationId xmlns:a16="http://schemas.microsoft.com/office/drawing/2014/main" id="{0B6BDC7E-36CE-CE4D-A0E0-AD2F2A6734A5}"/>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198758" y="2222500"/>
            <a:ext cx="5794483" cy="3636963"/>
          </a:xfrm>
          <a:prstGeom prst="rect">
            <a:avLst/>
          </a:prstGeom>
        </p:spPr>
      </p:pic>
    </p:spTree>
    <p:extLst>
      <p:ext uri="{BB962C8B-B14F-4D97-AF65-F5344CB8AC3E}">
        <p14:creationId xmlns:p14="http://schemas.microsoft.com/office/powerpoint/2010/main" val="72651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715D5-451B-F345-AEC1-5A509EF62440}"/>
              </a:ext>
            </a:extLst>
          </p:cNvPr>
          <p:cNvSpPr>
            <a:spLocks noGrp="1"/>
          </p:cNvSpPr>
          <p:nvPr>
            <p:ph type="title"/>
          </p:nvPr>
        </p:nvSpPr>
        <p:spPr>
          <a:xfrm>
            <a:off x="801288" y="-143362"/>
            <a:ext cx="10571998" cy="970450"/>
          </a:xfrm>
        </p:spPr>
        <p:txBody>
          <a:bodyPr/>
          <a:lstStyle/>
          <a:p>
            <a:r>
              <a:rPr lang="en-US" dirty="0"/>
              <a:t>Districts with high sex ratio</a:t>
            </a:r>
          </a:p>
        </p:txBody>
      </p:sp>
      <p:pic>
        <p:nvPicPr>
          <p:cNvPr id="4" name="Content Placeholder 3">
            <a:extLst>
              <a:ext uri="{FF2B5EF4-FFF2-40B4-BE49-F238E27FC236}">
                <a16:creationId xmlns:a16="http://schemas.microsoft.com/office/drawing/2014/main" id="{41F90081-C681-FA40-973B-97598DED4B8A}"/>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596003" y="2222500"/>
            <a:ext cx="4999993" cy="3636963"/>
          </a:xfrm>
          <a:prstGeom prst="rect">
            <a:avLst/>
          </a:prstGeom>
        </p:spPr>
      </p:pic>
    </p:spTree>
    <p:extLst>
      <p:ext uri="{BB962C8B-B14F-4D97-AF65-F5344CB8AC3E}">
        <p14:creationId xmlns:p14="http://schemas.microsoft.com/office/powerpoint/2010/main" val="3425949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D0697-0FA1-4C40-AB6E-8297B99F8F95}"/>
              </a:ext>
            </a:extLst>
          </p:cNvPr>
          <p:cNvSpPr>
            <a:spLocks noGrp="1"/>
          </p:cNvSpPr>
          <p:nvPr>
            <p:ph type="title"/>
          </p:nvPr>
        </p:nvSpPr>
        <p:spPr/>
        <p:txBody>
          <a:bodyPr/>
          <a:lstStyle/>
          <a:p>
            <a:r>
              <a:rPr lang="en-US" dirty="0"/>
              <a:t>Districts with high sex ratios have above average literacy rates.</a:t>
            </a:r>
          </a:p>
        </p:txBody>
      </p:sp>
      <p:pic>
        <p:nvPicPr>
          <p:cNvPr id="6" name="Content Placeholder 5">
            <a:extLst>
              <a:ext uri="{FF2B5EF4-FFF2-40B4-BE49-F238E27FC236}">
                <a16:creationId xmlns:a16="http://schemas.microsoft.com/office/drawing/2014/main" id="{FD81B697-2996-304A-B38A-79F5D59BBB89}"/>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187208" y="2222500"/>
            <a:ext cx="5817583" cy="3636963"/>
          </a:xfrm>
          <a:prstGeom prst="rect">
            <a:avLst/>
          </a:prstGeom>
        </p:spPr>
      </p:pic>
    </p:spTree>
    <p:extLst>
      <p:ext uri="{BB962C8B-B14F-4D97-AF65-F5344CB8AC3E}">
        <p14:creationId xmlns:p14="http://schemas.microsoft.com/office/powerpoint/2010/main" val="8360899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35967-B39B-1943-B57E-038FF6EA4C5C}"/>
              </a:ext>
            </a:extLst>
          </p:cNvPr>
          <p:cNvSpPr>
            <a:spLocks noGrp="1"/>
          </p:cNvSpPr>
          <p:nvPr>
            <p:ph type="title"/>
          </p:nvPr>
        </p:nvSpPr>
        <p:spPr>
          <a:xfrm>
            <a:off x="718586" y="0"/>
            <a:ext cx="10571998" cy="970450"/>
          </a:xfrm>
        </p:spPr>
        <p:txBody>
          <a:bodyPr/>
          <a:lstStyle/>
          <a:p>
            <a:r>
              <a:rPr lang="en-US" dirty="0"/>
              <a:t>States with the lowest literacy rates.</a:t>
            </a:r>
          </a:p>
        </p:txBody>
      </p:sp>
      <p:sp>
        <p:nvSpPr>
          <p:cNvPr id="4" name="Content Placeholder 3">
            <a:extLst>
              <a:ext uri="{FF2B5EF4-FFF2-40B4-BE49-F238E27FC236}">
                <a16:creationId xmlns:a16="http://schemas.microsoft.com/office/drawing/2014/main" id="{BA1C4774-B7D0-9D49-A314-EAC9A8C9B3BE}"/>
              </a:ext>
            </a:extLst>
          </p:cNvPr>
          <p:cNvSpPr>
            <a:spLocks noGrp="1"/>
          </p:cNvSpPr>
          <p:nvPr>
            <p:ph sz="half" idx="1"/>
          </p:nvPr>
        </p:nvSpPr>
        <p:spPr/>
        <p:txBody>
          <a:bodyPr>
            <a:normAutofit fontScale="55000" lnSpcReduction="20000"/>
          </a:bodyPr>
          <a:lstStyle/>
          <a:p>
            <a:pPr lvl="0"/>
            <a:r>
              <a:rPr lang="en-US" dirty="0"/>
              <a:t>Andhra Pradesh</a:t>
            </a:r>
          </a:p>
          <a:p>
            <a:pPr lvl="0"/>
            <a:r>
              <a:rPr lang="en-US" dirty="0"/>
              <a:t>Arunachal Pradesh</a:t>
            </a:r>
          </a:p>
          <a:p>
            <a:pPr lvl="0"/>
            <a:r>
              <a:rPr lang="en-US" dirty="0"/>
              <a:t>Assam</a:t>
            </a:r>
          </a:p>
          <a:p>
            <a:pPr lvl="0"/>
            <a:r>
              <a:rPr lang="en-US" dirty="0"/>
              <a:t>Bihar</a:t>
            </a:r>
          </a:p>
          <a:p>
            <a:pPr lvl="0"/>
            <a:r>
              <a:rPr lang="en-US" dirty="0"/>
              <a:t>Chhattisgarh</a:t>
            </a:r>
          </a:p>
          <a:p>
            <a:pPr lvl="0"/>
            <a:r>
              <a:rPr lang="en-US" dirty="0"/>
              <a:t>Gujarat</a:t>
            </a:r>
          </a:p>
          <a:p>
            <a:pPr lvl="0"/>
            <a:r>
              <a:rPr lang="en-US" dirty="0"/>
              <a:t>Haryana</a:t>
            </a:r>
          </a:p>
          <a:p>
            <a:pPr lvl="0"/>
            <a:r>
              <a:rPr lang="en-US" dirty="0"/>
              <a:t>Jammu and Kashmir</a:t>
            </a:r>
          </a:p>
          <a:p>
            <a:pPr lvl="0"/>
            <a:r>
              <a:rPr lang="en-US" dirty="0"/>
              <a:t>Jharkhand</a:t>
            </a:r>
          </a:p>
          <a:p>
            <a:pPr lvl="0"/>
            <a:r>
              <a:rPr lang="en-US" dirty="0"/>
              <a:t>Karnataka</a:t>
            </a:r>
          </a:p>
          <a:p>
            <a:pPr lvl="0"/>
            <a:r>
              <a:rPr lang="en-US" dirty="0"/>
              <a:t>Madhya Pradesh</a:t>
            </a:r>
          </a:p>
          <a:p>
            <a:pPr lvl="0"/>
            <a:r>
              <a:rPr lang="en-US" dirty="0"/>
              <a:t>Orissa</a:t>
            </a:r>
          </a:p>
          <a:p>
            <a:pPr lvl="0"/>
            <a:r>
              <a:rPr lang="en-US" dirty="0"/>
              <a:t>Punjab</a:t>
            </a:r>
          </a:p>
          <a:p>
            <a:pPr lvl="0"/>
            <a:r>
              <a:rPr lang="en-US" dirty="0"/>
              <a:t>Rajasthan</a:t>
            </a:r>
          </a:p>
          <a:p>
            <a:pPr lvl="0"/>
            <a:r>
              <a:rPr lang="en-US" dirty="0"/>
              <a:t>Uttar Pradesh</a:t>
            </a:r>
          </a:p>
        </p:txBody>
      </p:sp>
      <p:pic>
        <p:nvPicPr>
          <p:cNvPr id="6" name="Content Placeholder 5">
            <a:extLst>
              <a:ext uri="{FF2B5EF4-FFF2-40B4-BE49-F238E27FC236}">
                <a16:creationId xmlns:a16="http://schemas.microsoft.com/office/drawing/2014/main" id="{04CC67D9-E6C3-2C45-8853-06E7335B7723}"/>
              </a:ext>
            </a:extLst>
          </p:cNvPr>
          <p:cNvPicPr>
            <a:picLocks noGrp="1"/>
          </p:cNvPicPr>
          <p:nvPr>
            <p:ph sz="half" idx="2"/>
          </p:nvPr>
        </p:nvPicPr>
        <p:blipFill>
          <a:blip r:embed="rId2">
            <a:extLst>
              <a:ext uri="{28A0092B-C50C-407E-A947-70E740481C1C}">
                <a14:useLocalDpi xmlns:a14="http://schemas.microsoft.com/office/drawing/2010/main" val="0"/>
              </a:ext>
            </a:extLst>
          </a:blip>
          <a:stretch>
            <a:fillRect/>
          </a:stretch>
        </p:blipFill>
        <p:spPr>
          <a:xfrm>
            <a:off x="6188075" y="2644377"/>
            <a:ext cx="5194300" cy="2794796"/>
          </a:xfrm>
          <a:prstGeom prst="rect">
            <a:avLst/>
          </a:prstGeom>
        </p:spPr>
      </p:pic>
    </p:spTree>
    <p:extLst>
      <p:ext uri="{BB962C8B-B14F-4D97-AF65-F5344CB8AC3E}">
        <p14:creationId xmlns:p14="http://schemas.microsoft.com/office/powerpoint/2010/main" val="799946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AC618A0-B9D5-D74F-84AC-FC8BB00382C6}"/>
              </a:ext>
            </a:extLst>
          </p:cNvPr>
          <p:cNvSpPr>
            <a:spLocks noGrp="1"/>
          </p:cNvSpPr>
          <p:nvPr>
            <p:ph type="title"/>
          </p:nvPr>
        </p:nvSpPr>
        <p:spPr/>
        <p:txBody>
          <a:bodyPr/>
          <a:lstStyle/>
          <a:p>
            <a:r>
              <a:rPr lang="en-US" dirty="0"/>
              <a:t>Discussion</a:t>
            </a:r>
            <a:br>
              <a:rPr lang="en-US" dirty="0"/>
            </a:br>
            <a:endParaRPr lang="en-US" dirty="0"/>
          </a:p>
        </p:txBody>
      </p:sp>
      <p:sp>
        <p:nvSpPr>
          <p:cNvPr id="6" name="Content Placeholder 5">
            <a:extLst>
              <a:ext uri="{FF2B5EF4-FFF2-40B4-BE49-F238E27FC236}">
                <a16:creationId xmlns:a16="http://schemas.microsoft.com/office/drawing/2014/main" id="{4A542CFD-1433-EC41-981E-364FFA6E3D2A}"/>
              </a:ext>
            </a:extLst>
          </p:cNvPr>
          <p:cNvSpPr>
            <a:spLocks noGrp="1"/>
          </p:cNvSpPr>
          <p:nvPr>
            <p:ph idx="1"/>
          </p:nvPr>
        </p:nvSpPr>
        <p:spPr/>
        <p:txBody>
          <a:bodyPr>
            <a:normAutofit lnSpcReduction="10000"/>
          </a:bodyPr>
          <a:lstStyle/>
          <a:p>
            <a:r>
              <a:rPr lang="en-US" dirty="0"/>
              <a:t>Literacy in India is a key for socio-economic progress. Despite government programs, increase in India's literacy rate has been very slow. One of the main reasons for this relatively low literacy rate is the insufficient education and availability of schools in vicinity in rural areas. Low literacy rates lead to low sex ratios and growth rates. This is a cause for concern as this leads to a wide gender disparity in the literacy rate in India. The low female literacy rate has a dramatically negative impact on family planning and population stabilization efforts in India. Studies have indicated that female literacy is a strong predictor of the use of contraception among married Indian couples, even when women do not otherwise have economic independence. Severe caste disparities also exist. Discrimination of lower castes has resulted in high dropout rates and low enrollment rates. The National Sample Survey Organization and the National Family Health Survey collected data in India on the percentage of children completing primary school which are reported to be only 36.8% and 37.7% respectively. This further complicates the literacy problem in India.</a:t>
            </a:r>
          </a:p>
          <a:p>
            <a:endParaRPr lang="en-US" dirty="0"/>
          </a:p>
        </p:txBody>
      </p:sp>
    </p:spTree>
    <p:extLst>
      <p:ext uri="{BB962C8B-B14F-4D97-AF65-F5344CB8AC3E}">
        <p14:creationId xmlns:p14="http://schemas.microsoft.com/office/powerpoint/2010/main" val="14297788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A72EE-CD9A-454B-AF10-5F7E0F066408}"/>
              </a:ext>
            </a:extLst>
          </p:cNvPr>
          <p:cNvSpPr>
            <a:spLocks noGrp="1"/>
          </p:cNvSpPr>
          <p:nvPr>
            <p:ph type="title"/>
          </p:nvPr>
        </p:nvSpPr>
        <p:spPr/>
        <p:txBody>
          <a:bodyPr/>
          <a:lstStyle/>
          <a:p>
            <a:r>
              <a:rPr lang="en-US" dirty="0"/>
              <a:t>Conclusion</a:t>
            </a:r>
            <a:br>
              <a:rPr lang="en-US" dirty="0"/>
            </a:br>
            <a:endParaRPr lang="en-US" dirty="0"/>
          </a:p>
        </p:txBody>
      </p:sp>
      <p:sp>
        <p:nvSpPr>
          <p:cNvPr id="3" name="Content Placeholder 2">
            <a:extLst>
              <a:ext uri="{FF2B5EF4-FFF2-40B4-BE49-F238E27FC236}">
                <a16:creationId xmlns:a16="http://schemas.microsoft.com/office/drawing/2014/main" id="{FB3BD839-946C-A647-A8C7-F934DA11C07E}"/>
              </a:ext>
            </a:extLst>
          </p:cNvPr>
          <p:cNvSpPr>
            <a:spLocks noGrp="1"/>
          </p:cNvSpPr>
          <p:nvPr>
            <p:ph idx="1"/>
          </p:nvPr>
        </p:nvSpPr>
        <p:spPr/>
        <p:txBody>
          <a:bodyPr/>
          <a:lstStyle/>
          <a:p>
            <a:r>
              <a:rPr lang="en-US" dirty="0"/>
              <a:t>There is a need to put focus of on this issue of literacy. Investment should be made in educating lower caste and rural communities as well as there is a need to focus on increasing female literacy in India.</a:t>
            </a:r>
          </a:p>
        </p:txBody>
      </p:sp>
    </p:spTree>
    <p:extLst>
      <p:ext uri="{BB962C8B-B14F-4D97-AF65-F5344CB8AC3E}">
        <p14:creationId xmlns:p14="http://schemas.microsoft.com/office/powerpoint/2010/main" val="4197595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E914B85-9FE9-644A-B4FC-BBA0549A8F84}"/>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976470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9179F-70F7-2F46-B3CD-90AE71EA9630}"/>
              </a:ext>
            </a:extLst>
          </p:cNvPr>
          <p:cNvSpPr>
            <a:spLocks noGrp="1"/>
          </p:cNvSpPr>
          <p:nvPr>
            <p:ph type="title"/>
          </p:nvPr>
        </p:nvSpPr>
        <p:spPr/>
        <p:txBody>
          <a:bodyPr/>
          <a:lstStyle/>
          <a:p>
            <a:r>
              <a:rPr lang="en-US" dirty="0"/>
              <a:t>Introduction</a:t>
            </a:r>
            <a:br>
              <a:rPr lang="en-US" dirty="0"/>
            </a:br>
            <a:endParaRPr lang="en-US" dirty="0"/>
          </a:p>
        </p:txBody>
      </p:sp>
      <p:sp>
        <p:nvSpPr>
          <p:cNvPr id="3" name="Content Placeholder 2">
            <a:extLst>
              <a:ext uri="{FF2B5EF4-FFF2-40B4-BE49-F238E27FC236}">
                <a16:creationId xmlns:a16="http://schemas.microsoft.com/office/drawing/2014/main" id="{5D27EE6E-7576-7942-A7C4-F0937A462746}"/>
              </a:ext>
            </a:extLst>
          </p:cNvPr>
          <p:cNvSpPr>
            <a:spLocks noGrp="1"/>
          </p:cNvSpPr>
          <p:nvPr>
            <p:ph idx="1"/>
          </p:nvPr>
        </p:nvSpPr>
        <p:spPr/>
        <p:txBody>
          <a:bodyPr>
            <a:normAutofit fontScale="77500" lnSpcReduction="20000"/>
          </a:bodyPr>
          <a:lstStyle/>
          <a:p>
            <a:r>
              <a:rPr lang="en-US" dirty="0"/>
              <a:t>Literacy in India is a key for socio-economic progress. Despite government programs, increase in India's literacy rate has been very slow. </a:t>
            </a:r>
          </a:p>
          <a:p>
            <a:r>
              <a:rPr lang="en-US" dirty="0"/>
              <a:t>The 2011 census, indicated a 2001–2011 decadal literacy growth of 9.2%, which is slower than the growth seen during the previous decade. </a:t>
            </a:r>
          </a:p>
          <a:p>
            <a:r>
              <a:rPr lang="en-US" dirty="0"/>
              <a:t>One of the main factors contributing to this relatively low literacy rate is usefulness of education and availability of schools in vicinity in rural areas. </a:t>
            </a:r>
          </a:p>
          <a:p>
            <a:r>
              <a:rPr lang="en-US" dirty="0"/>
              <a:t>There is a shortage of classrooms to accommodate all the students in 2006–2007. In addition, there is no proper sanitation in most schools. The study of 188 government-run primary schools in central and northern India revealed that 59% of the schools had no drinking water facility and 89% no toilets. </a:t>
            </a:r>
          </a:p>
          <a:p>
            <a:r>
              <a:rPr lang="en-US" dirty="0"/>
              <a:t>In 600,000 villages and multiplying urban slum habitats, 'free and compulsory education' is the basic literacy instruction dispensed by barely qualified 'para teachers'. The average pupil teacher ratio for all India is 42:1, implying a teacher shortage. </a:t>
            </a:r>
          </a:p>
          <a:p>
            <a:r>
              <a:rPr lang="en-US" dirty="0"/>
              <a:t> Such inadequacies resulted in a non-standardized school system where literacy rates may differ. </a:t>
            </a:r>
          </a:p>
          <a:p>
            <a:r>
              <a:rPr lang="en-US" dirty="0"/>
              <a:t>Furthermore, the expenditure allocated to education was never above 4.3% of the GDP from 1951 to 2002 despite the target of 6% by the Kothari Commission. This further complicates the literacy problem in India.</a:t>
            </a:r>
          </a:p>
          <a:p>
            <a:endParaRPr lang="en-US" dirty="0"/>
          </a:p>
        </p:txBody>
      </p:sp>
    </p:spTree>
    <p:extLst>
      <p:ext uri="{BB962C8B-B14F-4D97-AF65-F5344CB8AC3E}">
        <p14:creationId xmlns:p14="http://schemas.microsoft.com/office/powerpoint/2010/main" val="1698023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8E66A-C0D2-A349-BBA0-E952B9111B1D}"/>
              </a:ext>
            </a:extLst>
          </p:cNvPr>
          <p:cNvSpPr>
            <a:spLocks noGrp="1"/>
          </p:cNvSpPr>
          <p:nvPr>
            <p:ph type="title"/>
          </p:nvPr>
        </p:nvSpPr>
        <p:spPr/>
        <p:txBody>
          <a:bodyPr/>
          <a:lstStyle/>
          <a:p>
            <a:r>
              <a:rPr lang="en-US" dirty="0"/>
              <a:t>Business Problem </a:t>
            </a:r>
            <a:br>
              <a:rPr lang="en-US" dirty="0"/>
            </a:br>
            <a:endParaRPr lang="en-US" dirty="0"/>
          </a:p>
        </p:txBody>
      </p:sp>
      <p:sp>
        <p:nvSpPr>
          <p:cNvPr id="3" name="Content Placeholder 2">
            <a:extLst>
              <a:ext uri="{FF2B5EF4-FFF2-40B4-BE49-F238E27FC236}">
                <a16:creationId xmlns:a16="http://schemas.microsoft.com/office/drawing/2014/main" id="{97A608D0-B023-2547-9C7A-3ADC2E928326}"/>
              </a:ext>
            </a:extLst>
          </p:cNvPr>
          <p:cNvSpPr>
            <a:spLocks noGrp="1"/>
          </p:cNvSpPr>
          <p:nvPr>
            <p:ph idx="1"/>
          </p:nvPr>
        </p:nvSpPr>
        <p:spPr/>
        <p:txBody>
          <a:bodyPr/>
          <a:lstStyle/>
          <a:p>
            <a:r>
              <a:rPr lang="en-US" dirty="0"/>
              <a:t>The objective of this project is to analyze and select the best locations in India to open schools. This project is mainly focused on the analysis of 2011 census data to understand where there is a need to start- up educational institutions. Using data science methodology and machine learning techniques like clustering and data visualization, this project aims to provide solutions to low literacy rates in India. </a:t>
            </a:r>
          </a:p>
        </p:txBody>
      </p:sp>
    </p:spTree>
    <p:extLst>
      <p:ext uri="{BB962C8B-B14F-4D97-AF65-F5344CB8AC3E}">
        <p14:creationId xmlns:p14="http://schemas.microsoft.com/office/powerpoint/2010/main" val="723633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60673-21F9-2C4D-9AF0-39844EF61ACC}"/>
              </a:ext>
            </a:extLst>
          </p:cNvPr>
          <p:cNvSpPr>
            <a:spLocks noGrp="1"/>
          </p:cNvSpPr>
          <p:nvPr>
            <p:ph type="title"/>
          </p:nvPr>
        </p:nvSpPr>
        <p:spPr/>
        <p:txBody>
          <a:bodyPr/>
          <a:lstStyle/>
          <a:p>
            <a:r>
              <a:rPr lang="en-US" dirty="0"/>
              <a:t>Data</a:t>
            </a:r>
            <a:br>
              <a:rPr lang="en-US" dirty="0"/>
            </a:br>
            <a:endParaRPr lang="en-US" dirty="0"/>
          </a:p>
        </p:txBody>
      </p:sp>
      <p:sp>
        <p:nvSpPr>
          <p:cNvPr id="3" name="Content Placeholder 2">
            <a:extLst>
              <a:ext uri="{FF2B5EF4-FFF2-40B4-BE49-F238E27FC236}">
                <a16:creationId xmlns:a16="http://schemas.microsoft.com/office/drawing/2014/main" id="{22AA7948-BEEB-EC43-BCA5-ACB5FE6ABBB8}"/>
              </a:ext>
            </a:extLst>
          </p:cNvPr>
          <p:cNvSpPr>
            <a:spLocks noGrp="1"/>
          </p:cNvSpPr>
          <p:nvPr>
            <p:ph idx="1"/>
          </p:nvPr>
        </p:nvSpPr>
        <p:spPr/>
        <p:txBody>
          <a:bodyPr/>
          <a:lstStyle/>
          <a:p>
            <a:pPr marL="0" indent="0">
              <a:buNone/>
            </a:pPr>
            <a:r>
              <a:rPr lang="en-US" dirty="0"/>
              <a:t>To solve the problem, we will need the following data: </a:t>
            </a:r>
          </a:p>
          <a:p>
            <a:pPr lvl="0"/>
            <a:r>
              <a:rPr lang="en-US" dirty="0"/>
              <a:t>2011 district census data. This dataset contains data like literacy rate, population, sex-ratio and growth rate.</a:t>
            </a:r>
          </a:p>
          <a:p>
            <a:pPr lvl="0"/>
            <a:r>
              <a:rPr lang="en-US" dirty="0"/>
              <a:t>Latitude and longitude coordinates of those neighborhoods. This is required in order to plot the map and also to get the venue data.</a:t>
            </a:r>
          </a:p>
          <a:p>
            <a:pPr lvl="0"/>
            <a:r>
              <a:rPr lang="en-US" dirty="0"/>
              <a:t>Venue data, particularly data related to shopping malls. We will use this data to perform clustering on the neighborhoods.</a:t>
            </a:r>
          </a:p>
          <a:p>
            <a:endParaRPr lang="en-US" dirty="0"/>
          </a:p>
        </p:txBody>
      </p:sp>
    </p:spTree>
    <p:extLst>
      <p:ext uri="{BB962C8B-B14F-4D97-AF65-F5344CB8AC3E}">
        <p14:creationId xmlns:p14="http://schemas.microsoft.com/office/powerpoint/2010/main" val="2929393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27E0F-CC2B-9440-834D-3098CAF674A9}"/>
              </a:ext>
            </a:extLst>
          </p:cNvPr>
          <p:cNvSpPr>
            <a:spLocks noGrp="1"/>
          </p:cNvSpPr>
          <p:nvPr>
            <p:ph type="title"/>
          </p:nvPr>
        </p:nvSpPr>
        <p:spPr>
          <a:xfrm>
            <a:off x="818712" y="942488"/>
            <a:ext cx="10571998" cy="970450"/>
          </a:xfrm>
        </p:spPr>
        <p:txBody>
          <a:bodyPr/>
          <a:lstStyle/>
          <a:p>
            <a:r>
              <a:rPr lang="en-US" dirty="0"/>
              <a:t>Sources of data and the methods to extract the data</a:t>
            </a:r>
            <a:br>
              <a:rPr lang="en-US" dirty="0"/>
            </a:br>
            <a:endParaRPr lang="en-US" dirty="0"/>
          </a:p>
        </p:txBody>
      </p:sp>
      <p:sp>
        <p:nvSpPr>
          <p:cNvPr id="3" name="Content Placeholder 2">
            <a:extLst>
              <a:ext uri="{FF2B5EF4-FFF2-40B4-BE49-F238E27FC236}">
                <a16:creationId xmlns:a16="http://schemas.microsoft.com/office/drawing/2014/main" id="{DEB1832B-49D6-C542-B2DA-A0057BE60D90}"/>
              </a:ext>
            </a:extLst>
          </p:cNvPr>
          <p:cNvSpPr>
            <a:spLocks noGrp="1"/>
          </p:cNvSpPr>
          <p:nvPr>
            <p:ph idx="1"/>
          </p:nvPr>
        </p:nvSpPr>
        <p:spPr/>
        <p:txBody>
          <a:bodyPr/>
          <a:lstStyle/>
          <a:p>
            <a:r>
              <a:rPr lang="en-US" dirty="0"/>
              <a:t>I got the 2011 district census data from the official Indian census website. I have used web scraping techniques to extract the data from the census page, with the help of Python requests and beautiful soup packages. Then we can get the latitude and longitude coordinates of the neighborhoods using Python Geocoder package. After that, I have used the Foursquare API to get the venue data for those neighborhoods.</a:t>
            </a:r>
          </a:p>
          <a:p>
            <a:r>
              <a:rPr lang="en-US" dirty="0"/>
              <a:t>Foursquare API will provide many categories of the venue data, and we are particularly interested in the residence category in order to help us solve the problem. This is a project that will make use of many data science skills, from web scraping (census data), working with API (Foursquare), data cleaning, data wrangling, to machine learning (K-means clustering) and map visualization (Folium).</a:t>
            </a:r>
          </a:p>
          <a:p>
            <a:endParaRPr lang="en-US" dirty="0"/>
          </a:p>
        </p:txBody>
      </p:sp>
    </p:spTree>
    <p:extLst>
      <p:ext uri="{BB962C8B-B14F-4D97-AF65-F5344CB8AC3E}">
        <p14:creationId xmlns:p14="http://schemas.microsoft.com/office/powerpoint/2010/main" val="656274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BED3F-0055-DB4F-A4DA-096BDBFD247A}"/>
              </a:ext>
            </a:extLst>
          </p:cNvPr>
          <p:cNvSpPr>
            <a:spLocks noGrp="1"/>
          </p:cNvSpPr>
          <p:nvPr>
            <p:ph type="title"/>
          </p:nvPr>
        </p:nvSpPr>
        <p:spPr/>
        <p:txBody>
          <a:bodyPr/>
          <a:lstStyle/>
          <a:p>
            <a:r>
              <a:rPr lang="en-US" dirty="0"/>
              <a:t>Methodology</a:t>
            </a:r>
            <a:br>
              <a:rPr lang="en-US" dirty="0"/>
            </a:br>
            <a:endParaRPr lang="en-US" dirty="0"/>
          </a:p>
        </p:txBody>
      </p:sp>
      <p:sp>
        <p:nvSpPr>
          <p:cNvPr id="3" name="Content Placeholder 2">
            <a:extLst>
              <a:ext uri="{FF2B5EF4-FFF2-40B4-BE49-F238E27FC236}">
                <a16:creationId xmlns:a16="http://schemas.microsoft.com/office/drawing/2014/main" id="{A4E83318-A23F-8643-83E5-15BF4022DC45}"/>
              </a:ext>
            </a:extLst>
          </p:cNvPr>
          <p:cNvSpPr>
            <a:spLocks noGrp="1"/>
          </p:cNvSpPr>
          <p:nvPr>
            <p:ph idx="1"/>
          </p:nvPr>
        </p:nvSpPr>
        <p:spPr/>
        <p:txBody>
          <a:bodyPr>
            <a:normAutofit fontScale="92500" lnSpcReduction="20000"/>
          </a:bodyPr>
          <a:lstStyle/>
          <a:p>
            <a:r>
              <a:rPr lang="en-US" dirty="0"/>
              <a:t>First step is to get a list of districts and their census data for the year 2011. This dataset can be acquired from the official Indian census website: </a:t>
            </a:r>
          </a:p>
          <a:p>
            <a:r>
              <a:rPr lang="en-US" dirty="0"/>
              <a:t>	</a:t>
            </a:r>
            <a:r>
              <a:rPr lang="en-US" u="sng" dirty="0">
                <a:hlinkClick r:id="rId2"/>
              </a:rPr>
              <a:t>https://www.census2011.co.in/district.php</a:t>
            </a:r>
            <a:r>
              <a:rPr lang="en-US" dirty="0"/>
              <a:t> </a:t>
            </a:r>
          </a:p>
          <a:p>
            <a:r>
              <a:rPr lang="en-US" dirty="0"/>
              <a:t>To extract the data, we will do scraping using Python Requests and Beautiful soup package and convert it into a data frame. This provides us with a list of districts and literacy rate, growth rate, state, population and sex ratio data pertaining to each district. We need to get the geographical coordinates in the form of latitude and longitude in order to be able to use Foursquare API. To do so, we will use the Python Geocoder package that will allow us to convert the address into geographical coordinates in the form of latitude and longitude. Once we have obtained the latitude and longitude coordinates for all the places, we need to merge the coordinates into the original data frame. After gathering the data, we can start using data visualizing and clustering tools. Now we can utilize the foursquare API. The Foursquare API allows application developers to interact with the Foursquare platform. The API itself is a RESTful set of addresses to which you can send requests, so there’s really nothing to download onto your server.</a:t>
            </a:r>
          </a:p>
          <a:p>
            <a:endParaRPr lang="en-US" dirty="0"/>
          </a:p>
        </p:txBody>
      </p:sp>
    </p:spTree>
    <p:extLst>
      <p:ext uri="{BB962C8B-B14F-4D97-AF65-F5344CB8AC3E}">
        <p14:creationId xmlns:p14="http://schemas.microsoft.com/office/powerpoint/2010/main" val="3330705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24072-3FDC-4C45-ACFF-C473549121BB}"/>
              </a:ext>
            </a:extLst>
          </p:cNvPr>
          <p:cNvSpPr>
            <a:spLocks noGrp="1"/>
          </p:cNvSpPr>
          <p:nvPr>
            <p:ph type="title"/>
          </p:nvPr>
        </p:nvSpPr>
        <p:spPr/>
        <p:txBody>
          <a:bodyPr/>
          <a:lstStyle/>
          <a:p>
            <a:r>
              <a:rPr lang="en-US" dirty="0"/>
              <a:t>Analysis of data and Result</a:t>
            </a:r>
            <a:br>
              <a:rPr lang="en-US" dirty="0"/>
            </a:br>
            <a:endParaRPr lang="en-US" dirty="0"/>
          </a:p>
        </p:txBody>
      </p:sp>
    </p:spTree>
    <p:extLst>
      <p:ext uri="{BB962C8B-B14F-4D97-AF65-F5344CB8AC3E}">
        <p14:creationId xmlns:p14="http://schemas.microsoft.com/office/powerpoint/2010/main" val="338606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DDF85-E37B-2147-ABC1-720DDBCD5499}"/>
              </a:ext>
            </a:extLst>
          </p:cNvPr>
          <p:cNvSpPr>
            <a:spLocks noGrp="1"/>
          </p:cNvSpPr>
          <p:nvPr>
            <p:ph type="title"/>
          </p:nvPr>
        </p:nvSpPr>
        <p:spPr/>
        <p:txBody>
          <a:bodyPr/>
          <a:lstStyle/>
          <a:p>
            <a:r>
              <a:rPr lang="en-US" dirty="0"/>
              <a:t>	The main dataset</a:t>
            </a:r>
            <a:br>
              <a:rPr lang="en-US" dirty="0"/>
            </a:br>
            <a:endParaRPr lang="en-US" dirty="0"/>
          </a:p>
        </p:txBody>
      </p:sp>
      <p:pic>
        <p:nvPicPr>
          <p:cNvPr id="4" name="Content Placeholder 3">
            <a:extLst>
              <a:ext uri="{FF2B5EF4-FFF2-40B4-BE49-F238E27FC236}">
                <a16:creationId xmlns:a16="http://schemas.microsoft.com/office/drawing/2014/main" id="{5BEE517D-11DC-354B-BD0A-429CB60A9103}"/>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552269" y="2222500"/>
            <a:ext cx="5087461" cy="3636963"/>
          </a:xfrm>
          <a:prstGeom prst="rect">
            <a:avLst/>
          </a:prstGeom>
        </p:spPr>
      </p:pic>
    </p:spTree>
    <p:extLst>
      <p:ext uri="{BB962C8B-B14F-4D97-AF65-F5344CB8AC3E}">
        <p14:creationId xmlns:p14="http://schemas.microsoft.com/office/powerpoint/2010/main" val="2234592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0CE7F3-226D-4D4B-B52B-1D5674B065B3}"/>
              </a:ext>
            </a:extLst>
          </p:cNvPr>
          <p:cNvSpPr>
            <a:spLocks noGrp="1"/>
          </p:cNvSpPr>
          <p:nvPr>
            <p:ph idx="1"/>
          </p:nvPr>
        </p:nvSpPr>
        <p:spPr/>
        <p:txBody>
          <a:bodyPr/>
          <a:lstStyle/>
          <a:p>
            <a:r>
              <a:rPr lang="en-US" dirty="0"/>
              <a:t>The basis of our problem are the low literacy rates so to analyze the data I decided to focus on literacy rate and how it effects the other properties like population, sex ratio, growth rate etc.</a:t>
            </a:r>
          </a:p>
          <a:p>
            <a:r>
              <a:rPr lang="en-US" dirty="0"/>
              <a:t>I started with calculating the average literacy rate amongst the districts and used that figure as a marker: considering literacy rates below it to be low and above it to be decent. </a:t>
            </a:r>
          </a:p>
          <a:p>
            <a:endParaRPr lang="en-US" dirty="0"/>
          </a:p>
          <a:p>
            <a:endParaRPr lang="en-US" dirty="0"/>
          </a:p>
        </p:txBody>
      </p:sp>
      <p:pic>
        <p:nvPicPr>
          <p:cNvPr id="4" name="Picture 3">
            <a:extLst>
              <a:ext uri="{FF2B5EF4-FFF2-40B4-BE49-F238E27FC236}">
                <a16:creationId xmlns:a16="http://schemas.microsoft.com/office/drawing/2014/main" id="{8BAF745B-6CC4-EF43-A03F-A460CD54C465}"/>
              </a:ext>
            </a:extLst>
          </p:cNvPr>
          <p:cNvPicPr/>
          <p:nvPr/>
        </p:nvPicPr>
        <p:blipFill>
          <a:blip r:embed="rId2">
            <a:extLst>
              <a:ext uri="{28A0092B-C50C-407E-A947-70E740481C1C}">
                <a14:useLocalDpi xmlns:a14="http://schemas.microsoft.com/office/drawing/2010/main" val="0"/>
              </a:ext>
            </a:extLst>
          </a:blip>
          <a:stretch>
            <a:fillRect/>
          </a:stretch>
        </p:blipFill>
        <p:spPr>
          <a:xfrm>
            <a:off x="3124199" y="4785042"/>
            <a:ext cx="5943600" cy="793115"/>
          </a:xfrm>
          <a:prstGeom prst="rect">
            <a:avLst/>
          </a:prstGeom>
        </p:spPr>
      </p:pic>
    </p:spTree>
    <p:extLst>
      <p:ext uri="{BB962C8B-B14F-4D97-AF65-F5344CB8AC3E}">
        <p14:creationId xmlns:p14="http://schemas.microsoft.com/office/powerpoint/2010/main" val="27936010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{12B20743-E182-BA4C-877C-975A1D8BAD8B}tf10001121</Template>
  <TotalTime>14</TotalTime>
  <Words>1224</Words>
  <Application>Microsoft Macintosh PowerPoint</Application>
  <PresentationFormat>Widescreen</PresentationFormat>
  <Paragraphs>55</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Century Gothic</vt:lpstr>
      <vt:lpstr>Wingdings 2</vt:lpstr>
      <vt:lpstr>Quotable</vt:lpstr>
      <vt:lpstr>Applied Data Science Specialization Applied Data Science Capstone Project: The Battle of Neighborhoods Setting-up Educational Institutions in India </vt:lpstr>
      <vt:lpstr>Introduction </vt:lpstr>
      <vt:lpstr>Business Problem  </vt:lpstr>
      <vt:lpstr>Data </vt:lpstr>
      <vt:lpstr>Sources of data and the methods to extract the data </vt:lpstr>
      <vt:lpstr>Methodology </vt:lpstr>
      <vt:lpstr>Analysis of data and Result </vt:lpstr>
      <vt:lpstr> The main dataset </vt:lpstr>
      <vt:lpstr>PowerPoint Presentation</vt:lpstr>
      <vt:lpstr>Districts with low literacy rates     </vt:lpstr>
      <vt:lpstr>Districts with low literacy rates have low population densities.</vt:lpstr>
      <vt:lpstr>Districts with low literacy rates also have low growth rates </vt:lpstr>
      <vt:lpstr>Districts with high sex ratio</vt:lpstr>
      <vt:lpstr>Districts with high sex ratios have above average literacy rates.</vt:lpstr>
      <vt:lpstr>States with the lowest literacy rates.</vt:lpstr>
      <vt:lpstr>Discussion </vt:lpstr>
      <vt:lpstr>Conclusion </vt:lpstr>
      <vt:lpstr>Thank You</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Data Science Specialization Applied Data Science Capstone Project: The Battle of Neighborhoods Setting-up Educational Institutions in India </dc:title>
  <dc:creator>Smriti Goyal</dc:creator>
  <cp:lastModifiedBy>Smriti Goyal</cp:lastModifiedBy>
  <cp:revision>2</cp:revision>
  <dcterms:created xsi:type="dcterms:W3CDTF">2020-08-13T18:00:34Z</dcterms:created>
  <dcterms:modified xsi:type="dcterms:W3CDTF">2020-08-13T18:15:01Z</dcterms:modified>
</cp:coreProperties>
</file>