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33000">
              <a:schemeClr val="accent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8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image" Target="../media/image7.png"/><Relationship Id="rId7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tags" Target="../tags/tag6.xml"/><Relationship Id="rId4" Type="http://schemas.openxmlformats.org/officeDocument/2006/relationships/image" Target="../media/image5.png"/><Relationship Id="rId3" Type="http://schemas.openxmlformats.org/officeDocument/2006/relationships/tags" Target="../tags/tag5.xml"/><Relationship Id="rId2" Type="http://schemas.openxmlformats.org/officeDocument/2006/relationships/image" Target="../media/image4.png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8.pn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12.png"/><Relationship Id="rId7" Type="http://schemas.openxmlformats.org/officeDocument/2006/relationships/tags" Target="../tags/tag12.xml"/><Relationship Id="rId6" Type="http://schemas.openxmlformats.org/officeDocument/2006/relationships/image" Target="../media/image11.png"/><Relationship Id="rId5" Type="http://schemas.openxmlformats.org/officeDocument/2006/relationships/tags" Target="../tags/tag11.xml"/><Relationship Id="rId4" Type="http://schemas.openxmlformats.org/officeDocument/2006/relationships/image" Target="../media/image10.png"/><Relationship Id="rId3" Type="http://schemas.openxmlformats.org/officeDocument/2006/relationships/tags" Target="../tags/tag10.xml"/><Relationship Id="rId2" Type="http://schemas.openxmlformats.org/officeDocument/2006/relationships/image" Target="../media/image9.png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4.png"/><Relationship Id="rId3" Type="http://schemas.openxmlformats.org/officeDocument/2006/relationships/tags" Target="../tags/tag14.xml"/><Relationship Id="rId2" Type="http://schemas.openxmlformats.org/officeDocument/2006/relationships/image" Target="../media/image13.png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6.png"/><Relationship Id="rId3" Type="http://schemas.openxmlformats.org/officeDocument/2006/relationships/tags" Target="../tags/tag16.xml"/><Relationship Id="rId2" Type="http://schemas.openxmlformats.org/officeDocument/2006/relationships/image" Target="../media/image15.png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53000">
              <a:srgbClr val="D8DCE1">
                <a:alpha val="100000"/>
              </a:srgbClr>
            </a:gs>
            <a:gs pos="33000">
              <a:schemeClr val="accent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87000">
              <a:schemeClr val="accent2">
                <a:lumMod val="20000"/>
                <a:lumOff val="80000"/>
              </a:schemeClr>
            </a:gs>
          </a:gsLst>
          <a:lin ang="168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Heart Attack prediction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Presented By Smriti Keshri for Mentorness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Under Batch MIP-ML-15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GB" altLang="en-US"/>
              <a:t>Date: 27/07/2024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1. Load Dataset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90495" y="2134235"/>
            <a:ext cx="6810375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2. Data Preprocessing and Visualization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90725"/>
            <a:ext cx="5181600" cy="4186555"/>
          </a:xfrm>
        </p:spPr>
        <p:txBody>
          <a:bodyPr/>
          <a:p>
            <a:endParaRPr lang="en-GB" altLang="en-US"/>
          </a:p>
          <a:p>
            <a:r>
              <a:rPr lang="en-GB" altLang="en-US"/>
              <a:t>Finding number of unique values in all features/columns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33310" y="1990725"/>
            <a:ext cx="3304540" cy="42652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37565" y="829310"/>
            <a:ext cx="10516235" cy="5347970"/>
          </a:xfrm>
        </p:spPr>
        <p:txBody>
          <a:bodyPr/>
          <a:p>
            <a:r>
              <a:rPr lang="en-GB" altLang="en-US">
                <a:sym typeface="+mn-ea"/>
              </a:rPr>
              <a:t>Visual representation of any null values present in the dataset</a:t>
            </a:r>
            <a:endParaRPr lang="en-GB" altLang="en-US"/>
          </a:p>
          <a:p>
            <a:endParaRPr lang="en-GB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</p:blipFill>
        <p:spPr>
          <a:xfrm>
            <a:off x="1321435" y="1915795"/>
            <a:ext cx="9310370" cy="40697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</p:blipFill>
        <p:spPr>
          <a:xfrm>
            <a:off x="157480" y="365125"/>
            <a:ext cx="3933825" cy="328485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4"/>
        </p:blipFill>
        <p:spPr>
          <a:xfrm>
            <a:off x="4633595" y="365125"/>
            <a:ext cx="3803650" cy="3176270"/>
          </a:xfrm>
          <a:prstGeom prst="rect">
            <a:avLst/>
          </a:prstGeom>
        </p:spPr>
      </p:pic>
      <p:pic>
        <p:nvPicPr>
          <p:cNvPr id="10" name="Picture 9"/>
          <p:cNvPicPr/>
          <p:nvPr>
            <p:custDataLst>
              <p:tags r:id="rId5"/>
            </p:custDataLst>
          </p:nvPr>
        </p:nvPicPr>
        <p:blipFill>
          <a:blip r:embed="rId6"/>
        </p:blipFill>
        <p:spPr>
          <a:xfrm>
            <a:off x="4633595" y="3633470"/>
            <a:ext cx="3853180" cy="2970530"/>
          </a:xfrm>
          <a:prstGeom prst="rect">
            <a:avLst/>
          </a:prstGeom>
        </p:spPr>
      </p:pic>
      <p:pic>
        <p:nvPicPr>
          <p:cNvPr id="11" name="Picture 10"/>
          <p:cNvPicPr/>
          <p:nvPr>
            <p:custDataLst>
              <p:tags r:id="rId7"/>
            </p:custDataLst>
          </p:nvPr>
        </p:nvPicPr>
        <p:blipFill>
          <a:blip r:embed="rId8"/>
        </p:blipFill>
        <p:spPr>
          <a:xfrm>
            <a:off x="210820" y="3429000"/>
            <a:ext cx="3880485" cy="317500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8486775" y="1322705"/>
            <a:ext cx="3467100" cy="29933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GB" altLang="en-US" sz="2800"/>
              <a:t>For discrete numbers finding outliers</a:t>
            </a:r>
            <a:endParaRPr lang="en-GB" altLang="en-US" sz="2800"/>
          </a:p>
        </p:txBody>
      </p:sp>
      <p:pic>
        <p:nvPicPr>
          <p:cNvPr id="14" name="Picture 13"/>
          <p:cNvPicPr/>
          <p:nvPr>
            <p:custDataLst>
              <p:tags r:id="rId9"/>
            </p:custDataLst>
          </p:nvPr>
        </p:nvPicPr>
        <p:blipFill>
          <a:blip r:embed="rId10"/>
        </p:blipFill>
        <p:spPr>
          <a:xfrm>
            <a:off x="8552815" y="3649980"/>
            <a:ext cx="3401060" cy="29533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53735" cy="980440"/>
          </a:xfrm>
        </p:spPr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flipH="1">
            <a:off x="7558405" y="365125"/>
            <a:ext cx="4410075" cy="4297680"/>
          </a:xfrm>
        </p:spPr>
        <p:txBody>
          <a:bodyPr/>
          <a:p>
            <a:r>
              <a:rPr lang="en-GB" altLang="en-US"/>
              <a:t>For some outliers removing row if outlier in chol is greater than 500 and thalach is less than 80 </a:t>
            </a:r>
            <a:endParaRPr lang="en-GB" altLang="en-US"/>
          </a:p>
          <a:p>
            <a:r>
              <a:rPr lang="en-GB" altLang="en-US"/>
              <a:t>For some outliers replace with median</a:t>
            </a:r>
            <a:endParaRPr lang="en-GB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2"/>
        </p:blipFill>
        <p:spPr>
          <a:xfrm>
            <a:off x="3460750" y="3308350"/>
            <a:ext cx="3731895" cy="3116580"/>
          </a:xfrm>
          <a:prstGeom prst="rect">
            <a:avLst/>
          </a:prstGeom>
        </p:spPr>
      </p:pic>
      <p:pic>
        <p:nvPicPr>
          <p:cNvPr id="7" name="Picture 6"/>
          <p:cNvPicPr/>
          <p:nvPr>
            <p:custDataLst>
              <p:tags r:id="rId3"/>
            </p:custDataLst>
          </p:nvPr>
        </p:nvPicPr>
        <p:blipFill>
          <a:blip r:embed="rId4"/>
        </p:blipFill>
        <p:spPr>
          <a:xfrm>
            <a:off x="3697605" y="159385"/>
            <a:ext cx="3495040" cy="3101340"/>
          </a:xfrm>
          <a:prstGeom prst="rect">
            <a:avLst/>
          </a:prstGeom>
        </p:spPr>
      </p:pic>
      <p:pic>
        <p:nvPicPr>
          <p:cNvPr id="8" name="Picture 7"/>
          <p:cNvPicPr/>
          <p:nvPr>
            <p:custDataLst>
              <p:tags r:id="rId5"/>
            </p:custDataLst>
          </p:nvPr>
        </p:nvPicPr>
        <p:blipFill>
          <a:blip r:embed="rId6"/>
        </p:blipFill>
        <p:spPr>
          <a:xfrm>
            <a:off x="203200" y="3429000"/>
            <a:ext cx="3049905" cy="2995295"/>
          </a:xfrm>
          <a:prstGeom prst="rect">
            <a:avLst/>
          </a:prstGeom>
        </p:spPr>
      </p:pic>
      <p:pic>
        <p:nvPicPr>
          <p:cNvPr id="9" name="Picture 8"/>
          <p:cNvPicPr/>
          <p:nvPr>
            <p:custDataLst>
              <p:tags r:id="rId7"/>
            </p:custDataLst>
          </p:nvPr>
        </p:nvPicPr>
        <p:blipFill>
          <a:blip r:embed="rId8"/>
        </p:blipFill>
        <p:spPr>
          <a:xfrm>
            <a:off x="203835" y="159385"/>
            <a:ext cx="2891155" cy="31489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Random Forest Classification model</a:t>
            </a:r>
            <a:endParaRPr lang="en-GB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647690" y="1475740"/>
            <a:ext cx="6024245" cy="4415155"/>
          </a:xfrm>
        </p:spPr>
        <p:txBody>
          <a:bodyPr/>
          <a:p>
            <a:r>
              <a:rPr lang="en-GB" altLang="en-US"/>
              <a:t>Training Accuracy :  0.9125</a:t>
            </a:r>
            <a:endParaRPr lang="en-GB" altLang="en-US"/>
          </a:p>
          <a:p>
            <a:r>
              <a:rPr lang="en-GB" altLang="en-US"/>
              <a:t>Testing Accuracy : 0.8500</a:t>
            </a:r>
            <a:endParaRPr lang="en-GB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</p:blipFill>
        <p:spPr>
          <a:xfrm>
            <a:off x="641985" y="2025650"/>
            <a:ext cx="4785995" cy="4152265"/>
          </a:xfrm>
          <a:prstGeom prst="rect">
            <a:avLst/>
          </a:prstGeom>
        </p:spPr>
      </p:pic>
      <p:pic>
        <p:nvPicPr>
          <p:cNvPr id="7" name="Picture 6"/>
          <p:cNvPicPr/>
          <p:nvPr>
            <p:custDataLst>
              <p:tags r:id="rId3"/>
            </p:custDataLst>
          </p:nvPr>
        </p:nvPicPr>
        <p:blipFill>
          <a:blip r:embed="rId4"/>
        </p:blipFill>
        <p:spPr>
          <a:xfrm>
            <a:off x="5817235" y="2519680"/>
            <a:ext cx="5685790" cy="3971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Logistic Regression Model</a:t>
            </a:r>
            <a:endParaRPr lang="en-GB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47700" y="1570990"/>
            <a:ext cx="5372100" cy="4606290"/>
          </a:xfrm>
        </p:spPr>
        <p:txBody>
          <a:bodyPr/>
          <a:p>
            <a:r>
              <a:rPr lang="en-GB" altLang="en-US"/>
              <a:t>Training accuracy:  0.87083</a:t>
            </a:r>
            <a:endParaRPr lang="en-GB" altLang="en-US"/>
          </a:p>
          <a:p>
            <a:r>
              <a:rPr lang="en-GB" altLang="en-US"/>
              <a:t>Accuracy: 0.83333</a:t>
            </a:r>
            <a:endParaRPr lang="en-GB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  <p:custDataLst>
              <p:tags r:id="rId1"/>
            </p:custDataLst>
          </p:nvPr>
        </p:nvPicPr>
        <p:blipFill>
          <a:blip r:embed="rId2"/>
        </p:blipFill>
        <p:spPr>
          <a:xfrm>
            <a:off x="5726430" y="1882140"/>
            <a:ext cx="5929630" cy="4849495"/>
          </a:xfrm>
          <a:prstGeom prst="rect">
            <a:avLst/>
          </a:prstGeom>
        </p:spPr>
      </p:pic>
      <p:pic>
        <p:nvPicPr>
          <p:cNvPr id="6" name="Picture 5"/>
          <p:cNvPicPr/>
          <p:nvPr>
            <p:custDataLst>
              <p:tags r:id="rId3"/>
            </p:custDataLst>
          </p:nvPr>
        </p:nvPicPr>
        <p:blipFill>
          <a:blip r:embed="rId4"/>
        </p:blipFill>
        <p:spPr>
          <a:xfrm>
            <a:off x="503555" y="3015615"/>
            <a:ext cx="4075430" cy="36156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5" y="365125"/>
            <a:ext cx="11918315" cy="6329680"/>
          </a:xfrm>
        </p:spPr>
        <p:txBody>
          <a:bodyPr/>
          <a:p>
            <a:pPr algn="ctr"/>
            <a:r>
              <a:rPr lang="en-GB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Thank You</a:t>
            </a:r>
            <a:endParaRPr lang="en-GB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</Words>
  <Application>WPS Presentation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Heart Attack prediction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Attack prediction</dc:title>
  <dc:creator/>
  <cp:lastModifiedBy>Smriti</cp:lastModifiedBy>
  <cp:revision>2</cp:revision>
  <dcterms:created xsi:type="dcterms:W3CDTF">2024-07-20T11:22:00Z</dcterms:created>
  <dcterms:modified xsi:type="dcterms:W3CDTF">2024-07-27T09:08:04Z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7958A9E254BC46E8B61433F0E6BCCAE4_11</vt:lpwstr>
  </property>
  <property fmtid="{D5CDD505-2E9C-101B-9397-08002B2CF9AE}" pid="3" name="KSOProductBuildVer">
    <vt:lpwstr>2057-12.2.0.17153</vt:lpwstr>
  </property>
</Properties>
</file>