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43000" y="331470"/>
            <a:ext cx="10066655" cy="3270885"/>
          </a:xfrm>
        </p:spPr>
        <p:txBody>
          <a:bodyPr>
            <a:noAutofit/>
          </a:bodyPr>
          <a:p>
            <a:r>
              <a:rPr lang="en-GB" altLang="en-US" sz="3600" b="1">
                <a:latin typeface="Times New Roman" panose="02020603050405020304" charset="0"/>
                <a:cs typeface="Times New Roman" panose="02020603050405020304" charset="0"/>
              </a:rPr>
              <a:t>Handling Missing Values and Categorical Features:</a:t>
            </a:r>
            <a:r>
              <a:rPr lang="en-GB" altLang="en-US" sz="3600">
                <a:latin typeface="Times New Roman" panose="02020603050405020304" charset="0"/>
                <a:cs typeface="Times New Roman" panose="02020603050405020304" charset="0"/>
              </a:rPr>
              <a:t> Explain how XGBoost handles missing values and categorical features, providing built-in support for handling sparse data and automatically handling missing values during training.</a:t>
            </a:r>
            <a:endParaRPr lang="en-GB" altLang="en-US" sz="36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729105" y="4203065"/>
            <a:ext cx="8938895" cy="1054735"/>
          </a:xfrm>
        </p:spPr>
        <p:txBody>
          <a:bodyPr/>
          <a:p>
            <a:r>
              <a:rPr lang="en-GB" altLang="en-US" b="1">
                <a:latin typeface="Times New Roman" panose="02020603050405020304" charset="0"/>
                <a:cs typeface="Times New Roman" panose="02020603050405020304" charset="0"/>
                <a:sym typeface="+mn-ea"/>
              </a:rPr>
              <a:t>Presented By Smriti Keshri for Mentorness</a:t>
            </a:r>
            <a:endParaRPr lang="en-GB" altLang="en-US" b="1">
              <a:latin typeface="Times New Roman" panose="02020603050405020304" charset="0"/>
              <a:cs typeface="Times New Roman" panose="02020603050405020304" charset="0"/>
            </a:endParaRPr>
          </a:p>
          <a:p>
            <a:r>
              <a:rPr lang="en-GB" altLang="en-US" b="1">
                <a:latin typeface="Times New Roman" panose="02020603050405020304" charset="0"/>
                <a:cs typeface="Times New Roman" panose="02020603050405020304" charset="0"/>
                <a:sym typeface="+mn-ea"/>
              </a:rPr>
              <a:t>Under Batch MIP-ML-15</a:t>
            </a:r>
            <a:endParaRPr lang="en-GB" altLang="en-US" b="1">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94385" y="331470"/>
            <a:ext cx="10559415" cy="5845810"/>
          </a:xfrm>
        </p:spPr>
        <p:txBody>
          <a:bodyPr>
            <a:normAutofit/>
          </a:bodyPr>
          <a:p>
            <a:pPr marL="0" indent="0">
              <a:buNone/>
            </a:pPr>
            <a:endParaRPr lang="en-GB" altLang="en-US"/>
          </a:p>
          <a:p>
            <a:pPr marL="0" indent="0">
              <a:buNone/>
            </a:pPr>
            <a:r>
              <a:rPr lang="en-GB" altLang="en-US" sz="3600" b="1">
                <a:latin typeface="Times New Roman" panose="02020603050405020304" charset="0"/>
                <a:cs typeface="Times New Roman" panose="02020603050405020304" charset="0"/>
                <a:sym typeface="+mn-ea"/>
              </a:rPr>
              <a:t>Missing Value:</a:t>
            </a:r>
            <a:br>
              <a:rPr lang="en-GB" altLang="en-US">
                <a:latin typeface="Times New Roman" panose="02020603050405020304" charset="0"/>
                <a:cs typeface="Times New Roman" panose="02020603050405020304" charset="0"/>
                <a:sym typeface="+mn-ea"/>
              </a:rPr>
            </a:br>
            <a:r>
              <a:rPr lang="en-GB" altLang="en-US">
                <a:latin typeface="Times New Roman" panose="02020603050405020304" charset="0"/>
                <a:cs typeface="Times New Roman" panose="02020603050405020304" charset="0"/>
                <a:sym typeface="+mn-ea"/>
              </a:rPr>
              <a:t>	A missing value is information that is not available in an object or case. Missing value occurs when information for something about an object is not given, challenging to find, or, indeed, the information is not available. </a:t>
            </a:r>
            <a:endParaRPr lang="en-GB" altLang="en-US">
              <a:latin typeface="Times New Roman" panose="02020603050405020304" charset="0"/>
              <a:cs typeface="Times New Roman" panose="02020603050405020304" charset="0"/>
              <a:sym typeface="+mn-ea"/>
            </a:endParaRPr>
          </a:p>
          <a:p>
            <a:pPr marL="0" indent="0">
              <a:buNone/>
            </a:pPr>
            <a:endParaRPr lang="en-GB" altLang="en-US">
              <a:latin typeface="Times New Roman" panose="02020603050405020304" charset="0"/>
              <a:cs typeface="Times New Roman" panose="02020603050405020304" charset="0"/>
              <a:sym typeface="+mn-ea"/>
            </a:endParaRPr>
          </a:p>
          <a:p>
            <a:pPr marL="0" indent="457200">
              <a:buNone/>
            </a:pPr>
            <a:r>
              <a:rPr lang="en-GB" altLang="en-US">
                <a:latin typeface="Times New Roman" panose="02020603050405020304" charset="0"/>
                <a:cs typeface="Times New Roman" panose="02020603050405020304" charset="0"/>
              </a:rPr>
              <a:t>XGBoost (eXtreme Gradient Boosting) is a powerful and flexible machine learning algorithm that includes built-in mechanisms for handling missing values and categorical features.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Handling Missing Values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70000"/>
          </a:bodyPr>
          <a:p>
            <a:pPr marL="0" indent="0">
              <a:buNone/>
            </a:pPr>
            <a:r>
              <a:rPr lang="en-GB" altLang="en-US">
                <a:latin typeface="Times New Roman" panose="02020603050405020304" charset="0"/>
                <a:cs typeface="Times New Roman" panose="02020603050405020304" charset="0"/>
              </a:rPr>
              <a:t>XGBoost can handle missing values automatically without needing explicit imputation. During training, it does the following:</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Identify Missing Values:</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XGBoost identifies the missing values in the dataset.</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Learn Optimal Splits:</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For each split, XGBoost evaluates both the presence and absence of a feature. It learns the direction that leads to a better loss reduction for missing values during training.</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Optimize Missing Value Direction:</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The model decides whether to send the missing values to the left or right child node based on which direction optimizes the performance metric (e.g., minimizes loss).</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Incorporate Missing Values in Predictions:</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During predictions, missing values are directed to the learned optimal child node, ensuring consistent handling of missing data in both training and prediction phases.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4905" y="1634490"/>
            <a:ext cx="10208895" cy="4718685"/>
          </a:xfrm>
        </p:spPr>
        <p:txBody>
          <a:bodyPr>
            <a:normAutofit fontScale="70000"/>
          </a:bodyPr>
          <a:p>
            <a:pPr marL="457200" lvl="1" indent="0">
              <a:buNone/>
            </a:pPr>
            <a:r>
              <a:rPr lang="en-GB" altLang="en-US">
                <a:latin typeface="Times New Roman" panose="02020603050405020304" charset="0"/>
                <a:cs typeface="Times New Roman" panose="02020603050405020304" charset="0"/>
              </a:rPr>
              <a:t>XGBoost does not inherently handle categorical features, but you can use several approaches to incorporate categorical data:</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Label Encoding: </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Convert categorical values to integers. Each category is assigned a unique integer label. This is straightforward but can be suboptimal for high-cardinality features.</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One-Hot Encoding:</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Convert categorical features into a series of binary features (one for each category). This can lead to a large number of features if the category cardinality is high.</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Target Encoding:</a:t>
            </a:r>
            <a:endParaRPr lang="en-GB" altLang="en-US" b="1">
              <a:latin typeface="Times New Roman" panose="02020603050405020304" charset="0"/>
              <a:cs typeface="Times New Roman" panose="02020603050405020304" charset="0"/>
            </a:endParaRPr>
          </a:p>
          <a:p>
            <a:pPr marL="457200" lvl="1" indent="457200">
              <a:buFont typeface="+mj-lt"/>
              <a:buNone/>
            </a:pPr>
            <a:r>
              <a:rPr lang="en-GB" altLang="en-US">
                <a:latin typeface="Times New Roman" panose="02020603050405020304" charset="0"/>
                <a:cs typeface="Times New Roman" panose="02020603050405020304" charset="0"/>
              </a:rPr>
              <a:t>Replace each category with the mean of the target variable for that category. This method can help when there is a strong relationship between the category and the target variable.</a:t>
            </a:r>
            <a:endParaRPr lang="en-GB" altLang="en-US">
              <a:latin typeface="Times New Roman" panose="02020603050405020304" charset="0"/>
              <a:cs typeface="Times New Roman" panose="02020603050405020304" charset="0"/>
            </a:endParaRPr>
          </a:p>
          <a:p>
            <a:pPr marL="457200" indent="-457200">
              <a:buFont typeface="+mj-lt"/>
              <a:buAutoNum type="arabicPeriod"/>
            </a:pPr>
            <a:r>
              <a:rPr lang="en-GB" altLang="en-US" b="1">
                <a:latin typeface="Times New Roman" panose="02020603050405020304" charset="0"/>
                <a:cs typeface="Times New Roman" panose="02020603050405020304" charset="0"/>
              </a:rPr>
              <a:t>Categorical Feature Handling with XGBoost 1.3+ (Experimental):</a:t>
            </a:r>
            <a:endParaRPr lang="en-GB" altLang="en-US" b="1">
              <a:latin typeface="Times New Roman" panose="02020603050405020304" charset="0"/>
              <a:cs typeface="Times New Roman" panose="02020603050405020304" charset="0"/>
            </a:endParaRPr>
          </a:p>
          <a:p>
            <a:pPr marL="457200" lvl="1" indent="457200">
              <a:buNone/>
            </a:pPr>
            <a:r>
              <a:rPr lang="en-GB" altLang="en-US">
                <a:latin typeface="Times New Roman" panose="02020603050405020304" charset="0"/>
                <a:cs typeface="Times New Roman" panose="02020603050405020304" charset="0"/>
              </a:rPr>
              <a:t>Starting with  XGBoost includes experimental support for categorical features using methods like partition-based and one-hot encoding within the framework itself. You can specify enable_categorical to true in the DMatrix function and use a data format that explicitly identifies categorical features.</a:t>
            </a:r>
            <a:endParaRPr lang="en-GB" altLang="en-US">
              <a:latin typeface="Times New Roman" panose="02020603050405020304" charset="0"/>
              <a:cs typeface="Times New Roman" panose="02020603050405020304" charset="0"/>
            </a:endParaRPr>
          </a:p>
        </p:txBody>
      </p:sp>
      <p:sp>
        <p:nvSpPr>
          <p:cNvPr id="4" name="Text Box 3"/>
          <p:cNvSpPr txBox="1"/>
          <p:nvPr/>
        </p:nvSpPr>
        <p:spPr>
          <a:xfrm>
            <a:off x="1144905" y="548640"/>
            <a:ext cx="9992360" cy="895350"/>
          </a:xfrm>
          <a:prstGeom prst="rect">
            <a:avLst/>
          </a:prstGeom>
          <a:noFill/>
        </p:spPr>
        <p:txBody>
          <a:bodyPr wrap="square" rtlCol="0" anchor="t">
            <a:noAutofit/>
          </a:bodyPr>
          <a:p>
            <a:pPr marL="0" indent="0">
              <a:buNone/>
            </a:pPr>
            <a:r>
              <a:rPr lang="en-GB" altLang="en-US" sz="4400" b="1">
                <a:latin typeface="Times New Roman" panose="02020603050405020304" charset="0"/>
                <a:cs typeface="Times New Roman" panose="02020603050405020304" charset="0"/>
                <a:sym typeface="+mn-ea"/>
              </a:rPr>
              <a:t>Handling Categorical Features</a:t>
            </a:r>
            <a:endParaRPr lang="en-GB" altLang="en-US" sz="4400" b="1">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Handling Sparse Data and Missing Values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marL="342900" indent="-342900">
              <a:buAutoNum type="arabicPeriod"/>
            </a:pPr>
            <a:r>
              <a:rPr lang="en-GB" altLang="en-US" b="1">
                <a:latin typeface="Times New Roman" panose="02020603050405020304" charset="0"/>
                <a:cs typeface="Times New Roman" panose="02020603050405020304" charset="0"/>
              </a:rPr>
              <a:t>Input Sparse Data:</a:t>
            </a:r>
            <a:endParaRPr lang="en-GB" altLang="en-US" b="1">
              <a:latin typeface="Times New Roman" panose="02020603050405020304" charset="0"/>
              <a:cs typeface="Times New Roman" panose="02020603050405020304" charset="0"/>
            </a:endParaRPr>
          </a:p>
          <a:p>
            <a:pPr marL="457200" lvl="1" indent="0">
              <a:buNone/>
            </a:pPr>
            <a:r>
              <a:rPr lang="en-GB" altLang="en-US">
                <a:latin typeface="Times New Roman" panose="02020603050405020304" charset="0"/>
                <a:cs typeface="Times New Roman" panose="02020603050405020304" charset="0"/>
              </a:rPr>
              <a:t>Data contains many zeroes or missing values.</a:t>
            </a:r>
            <a:endParaRPr lang="en-GB" altLang="en-US">
              <a:latin typeface="Times New Roman" panose="02020603050405020304" charset="0"/>
              <a:cs typeface="Times New Roman" panose="02020603050405020304" charset="0"/>
            </a:endParaRPr>
          </a:p>
          <a:p>
            <a:pPr marL="342900" indent="-342900">
              <a:buAutoNum type="arabicPeriod"/>
            </a:pPr>
            <a:r>
              <a:rPr lang="en-GB" altLang="en-US" b="1">
                <a:latin typeface="Times New Roman" panose="02020603050405020304" charset="0"/>
                <a:cs typeface="Times New Roman" panose="02020603050405020304" charset="0"/>
              </a:rPr>
              <a:t>Convert to Efficient Format:</a:t>
            </a:r>
            <a:endParaRPr lang="en-GB" altLang="en-US" b="1">
              <a:latin typeface="Times New Roman" panose="02020603050405020304" charset="0"/>
              <a:cs typeface="Times New Roman" panose="02020603050405020304" charset="0"/>
            </a:endParaRPr>
          </a:p>
          <a:p>
            <a:pPr marL="457200" lvl="1" indent="0">
              <a:buNone/>
            </a:pPr>
            <a:r>
              <a:rPr lang="en-GB" altLang="en-US">
                <a:latin typeface="Times New Roman" panose="02020603050405020304" charset="0"/>
                <a:cs typeface="Times New Roman" panose="02020603050405020304" charset="0"/>
              </a:rPr>
              <a:t>Convert data to CSR format for efficient storage and computation.</a:t>
            </a:r>
            <a:endParaRPr lang="en-GB" altLang="en-US">
              <a:latin typeface="Times New Roman" panose="02020603050405020304" charset="0"/>
              <a:cs typeface="Times New Roman" panose="02020603050405020304" charset="0"/>
            </a:endParaRPr>
          </a:p>
          <a:p>
            <a:pPr marL="342900" indent="-342900">
              <a:buAutoNum type="arabicPeriod"/>
            </a:pPr>
            <a:r>
              <a:rPr lang="en-GB" altLang="en-US" b="1">
                <a:latin typeface="Times New Roman" panose="02020603050405020304" charset="0"/>
                <a:cs typeface="Times New Roman" panose="02020603050405020304" charset="0"/>
              </a:rPr>
              <a:t>Training Phase:</a:t>
            </a:r>
            <a:endParaRPr lang="en-GB" altLang="en-US" b="1">
              <a:latin typeface="Times New Roman" panose="02020603050405020304" charset="0"/>
              <a:cs typeface="Times New Roman" panose="02020603050405020304" charset="0"/>
            </a:endParaRPr>
          </a:p>
          <a:p>
            <a:pPr marL="457200" lvl="1" indent="0">
              <a:buNone/>
            </a:pPr>
            <a:r>
              <a:rPr lang="en-GB" altLang="en-US">
                <a:latin typeface="Times New Roman" panose="02020603050405020304" charset="0"/>
                <a:cs typeface="Times New Roman" panose="02020603050405020304" charset="0"/>
              </a:rPr>
              <a:t>XGBoost automatically handles missing values during training, learning the optimal split directions.</a:t>
            </a:r>
            <a:endParaRPr lang="en-GB" altLang="en-US">
              <a:latin typeface="Times New Roman" panose="02020603050405020304" charset="0"/>
              <a:cs typeface="Times New Roman" panose="02020603050405020304" charset="0"/>
            </a:endParaRPr>
          </a:p>
          <a:p>
            <a:pPr marL="342900" indent="-342900">
              <a:buAutoNum type="arabicPeriod"/>
            </a:pPr>
            <a:r>
              <a:rPr lang="en-GB" altLang="en-US" b="1">
                <a:latin typeface="Times New Roman" panose="02020603050405020304" charset="0"/>
                <a:cs typeface="Times New Roman" panose="02020603050405020304" charset="0"/>
              </a:rPr>
              <a:t>Prediction Phase:</a:t>
            </a:r>
            <a:endParaRPr lang="en-GB" altLang="en-US" b="1">
              <a:latin typeface="Times New Roman" panose="02020603050405020304" charset="0"/>
              <a:cs typeface="Times New Roman" panose="02020603050405020304" charset="0"/>
            </a:endParaRPr>
          </a:p>
          <a:p>
            <a:pPr marL="457200" lvl="1" indent="0">
              <a:buNone/>
            </a:pPr>
            <a:r>
              <a:rPr lang="en-GB" altLang="en-US">
                <a:latin typeface="Times New Roman" panose="02020603050405020304" charset="0"/>
                <a:cs typeface="Times New Roman" panose="02020603050405020304" charset="0"/>
              </a:rPr>
              <a:t>Missing values are directed based on learned splits during prediction.</a:t>
            </a:r>
            <a:endParaRPr lang="en-GB" altLang="en-US">
              <a:latin typeface="Times New Roman" panose="02020603050405020304" charset="0"/>
              <a:cs typeface="Times New Roman" panose="02020603050405020304" charset="0"/>
            </a:endParaRPr>
          </a:p>
          <a:p>
            <a:endParaRPr lang="en-GB" altLang="en-US">
              <a:latin typeface="Times New Roman" panose="02020603050405020304" charset="0"/>
              <a:cs typeface="Times New Roman" panose="02020603050405020304" charset="0"/>
            </a:endParaRPr>
          </a:p>
          <a:p>
            <a:endParaRPr lang="en-GB"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40350"/>
          </a:xfrm>
        </p:spPr>
        <p:txBody>
          <a:bodyPr/>
          <a:p>
            <a:pPr algn="ctr"/>
            <a:r>
              <a:rPr lang="en-GB" altLang="en-US" sz="66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Thank You</a:t>
            </a:r>
            <a:endParaRPr lang="en-GB" altLang="en-US" sz="66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3020</Words>
  <Application>WPS Presentation</Application>
  <PresentationFormat>Widescreen</PresentationFormat>
  <Paragraphs>48</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Times New Roman</vt:lpstr>
      <vt:lpstr>Microsoft YaHei</vt:lpstr>
      <vt:lpstr>Arial Unicode MS</vt:lpstr>
      <vt:lpstr>Calibri Light</vt:lpstr>
      <vt:lpstr>Calibri</vt:lpstr>
      <vt:lpstr>Office Theme</vt:lpstr>
      <vt:lpstr>Handling Missing Values and Categorical Features: Explain how XGBoost handles missing values and categorical features, providing built-in support for handling sparse data and automatically handling missing values during training.</vt:lpstr>
      <vt:lpstr>PowerPoint 演示文稿</vt:lpstr>
      <vt:lpstr>Handling Missing Values</vt:lpstr>
      <vt:lpstr>PowerPoint 演示文稿</vt:lpstr>
      <vt:lpstr>Handling Sparse Data and Missing Values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Missing Values and Categorical Features: Explain how XGBoost handles missing values and categorical features, providing built-in support for handling sparse data and automatically handling missing values during training.</dc:title>
  <dc:creator>Smriti</dc:creator>
  <cp:lastModifiedBy>Smriti</cp:lastModifiedBy>
  <cp:revision>5</cp:revision>
  <dcterms:created xsi:type="dcterms:W3CDTF">2024-07-16T11:41:00Z</dcterms:created>
  <dcterms:modified xsi:type="dcterms:W3CDTF">2024-07-20T10:42:18Z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A26C9A7A8BF644F6ABAB64ADB1B3D8F7_11</vt:lpwstr>
  </property>
  <property fmtid="{D5CDD505-2E9C-101B-9397-08002B2CF9AE}" pid="3" name="KSOProductBuildVer">
    <vt:lpwstr>2057-12.2.0.17153</vt:lpwstr>
  </property>
</Properties>
</file>