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9" r:id="rId5"/>
    <p:sldId id="261" r:id="rId6"/>
    <p:sldId id="260" r:id="rId7"/>
    <p:sldId id="266" r:id="rId8"/>
    <p:sldId id="267" r:id="rId9"/>
    <p:sldId id="27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01495" y="1071245"/>
            <a:ext cx="10390505" cy="375729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4000" b="1">
                <a:latin typeface="Times New Roman" panose="02020603050405020304" charset="0"/>
                <a:cs typeface="Times New Roman" panose="02020603050405020304" charset="0"/>
              </a:rPr>
              <a:t>Title: </a:t>
            </a:r>
            <a:r>
              <a:rPr sz="4000">
                <a:latin typeface="Times New Roman" panose="02020603050405020304" charset="0"/>
                <a:cs typeface="Times New Roman" panose="02020603050405020304" charset="0"/>
              </a:rPr>
              <a:t>Rollback Transaction in SQL</a:t>
            </a:r>
            <a:endParaRPr sz="4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4000" b="1">
                <a:latin typeface="Times New Roman" panose="02020603050405020304" charset="0"/>
                <a:cs typeface="Times New Roman" panose="02020603050405020304" charset="0"/>
              </a:rPr>
              <a:t>Subtitle: </a:t>
            </a:r>
            <a:r>
              <a:rPr sz="4000">
                <a:latin typeface="Times New Roman" panose="02020603050405020304" charset="0"/>
                <a:cs typeface="Times New Roman" panose="02020603050405020304" charset="0"/>
              </a:rPr>
              <a:t>Undoing and discarding changes</a:t>
            </a:r>
            <a:r>
              <a:rPr lang="en-GB" sz="4000">
                <a:latin typeface="Times New Roman" panose="02020603050405020304" charset="0"/>
                <a:cs typeface="Times New Roman" panose="02020603050405020304" charset="0"/>
              </a:rPr>
              <a:t> m</a:t>
            </a:r>
            <a:r>
              <a:rPr sz="4000">
                <a:latin typeface="Times New Roman" panose="02020603050405020304" charset="0"/>
                <a:cs typeface="Times New Roman" panose="02020603050405020304" charset="0"/>
              </a:rPr>
              <a:t>ade within a transaction using the</a:t>
            </a:r>
            <a:r>
              <a:rPr sz="4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>
                <a:latin typeface="Times New Roman" panose="02020603050405020304" charset="0"/>
                <a:cs typeface="Times New Roman" panose="02020603050405020304" charset="0"/>
              </a:rPr>
              <a:t>ROLLBACK statement</a:t>
            </a:r>
            <a:endParaRPr sz="4000">
              <a:latin typeface="Times New Roman" panose="02020603050405020304" charset="0"/>
              <a:cs typeface="Times New Roman" panose="02020603050405020304" charset="0"/>
            </a:endParaRPr>
          </a:p>
          <a:p>
            <a:endParaRPr sz="4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sz="4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51700" y="5366385"/>
            <a:ext cx="4715510" cy="1196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by: </a:t>
            </a:r>
            <a:r>
              <a:rPr lang="en-GB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Smriti Keshri</a:t>
            </a:r>
            <a:endParaRPr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Date: </a:t>
            </a:r>
            <a:r>
              <a:rPr lang="en-GB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10/06/2024</a:t>
            </a:r>
            <a:endParaRPr lang="en-GB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 r="17351"/>
          <a:stretch>
            <a:fillRect/>
          </a:stretch>
        </p:blipFill>
        <p:spPr>
          <a:xfrm>
            <a:off x="5551805" y="1221105"/>
            <a:ext cx="5238750" cy="5056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54115" y="2054860"/>
            <a:ext cx="5937885" cy="4222750"/>
          </a:xfrm>
          <a:prstGeom prst="rect">
            <a:avLst/>
          </a:prstGeom>
        </p:spPr>
        <p:txBody>
          <a:bodyPr>
            <a:noAutofit/>
          </a:bodyPr>
          <a:p>
            <a:endParaRPr sz="2800"/>
          </a:p>
        </p:txBody>
      </p:sp>
      <p:sp>
        <p:nvSpPr>
          <p:cNvPr id="7" name="Text Box 6"/>
          <p:cNvSpPr txBox="1"/>
          <p:nvPr/>
        </p:nvSpPr>
        <p:spPr>
          <a:xfrm>
            <a:off x="264795" y="1940877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When you perform a rollback to a specific savepoint (sp2), only the changes made after that savepoint are undone.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INTRODUCTION TO TRANSACTION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Definition:</a:t>
            </a:r>
            <a:r>
              <a:rPr lang="en-GB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A transaction in SQL is a sequence of operations performed as a single logical unit of work.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GB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Purpose: </a:t>
            </a:r>
            <a:r>
              <a:rPr lang="en-GB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ensure that all operations within the transaction are completed successfully; if not, the transaction is aborted and changes are rolled back.</a:t>
            </a:r>
            <a:endParaRPr lang="en-GB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GB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ROLLBACK:</a:t>
            </a:r>
            <a:r>
              <a:rPr lang="en-GB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Used for reverting changes performed by a transaction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GB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335" y="978535"/>
            <a:ext cx="4251325" cy="1078865"/>
          </a:xfrm>
        </p:spPr>
        <p:txBody>
          <a:bodyPr/>
          <a:p>
            <a:r>
              <a:rPr lang="en-GB" altLang="en-US"/>
              <a:t>Pro</a:t>
            </a:r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</p:blipFill>
        <p:spPr>
          <a:xfrm>
            <a:off x="3632835" y="1933575"/>
            <a:ext cx="5434330" cy="46520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64160" y="1146810"/>
            <a:ext cx="114801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WHY</a:t>
            </a:r>
            <a:r>
              <a:rPr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</a:t>
            </a:r>
            <a:r>
              <a:rPr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ROLLBACK:</a:t>
            </a:r>
            <a:br>
              <a:rPr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GB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79095" y="1477645"/>
            <a:ext cx="5210175" cy="4582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/>
            <a:r>
              <a:rPr lang="en-GB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TO USE ROLLBACK:</a:t>
            </a:r>
            <a:endParaRPr lang="en-GB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GB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Errors during transactions.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Incomplete or incorrect transactions.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cancellation.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</p:blipFill>
        <p:spPr>
          <a:xfrm>
            <a:off x="5588635" y="1126490"/>
            <a:ext cx="6603365" cy="4685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Pentagon 7"/>
          <p:cNvSpPr/>
          <p:nvPr/>
        </p:nvSpPr>
        <p:spPr>
          <a:xfrm>
            <a:off x="859155" y="1670050"/>
            <a:ext cx="1842770" cy="467995"/>
          </a:xfrm>
          <a:prstGeom prst="homePlat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DELETE</a:t>
            </a:r>
            <a:endParaRPr kumimoji="0" lang="en-GB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Pentagon 8"/>
          <p:cNvSpPr/>
          <p:nvPr>
            <p:custDataLst>
              <p:tags r:id="rId1"/>
            </p:custDataLst>
          </p:nvPr>
        </p:nvSpPr>
        <p:spPr>
          <a:xfrm>
            <a:off x="2941955" y="1671320"/>
            <a:ext cx="1870710" cy="467995"/>
          </a:xfrm>
          <a:prstGeom prst="homePlat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UPDATE</a:t>
            </a:r>
            <a:endParaRPr kumimoji="0" lang="en-GB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Pentagon 9"/>
          <p:cNvSpPr/>
          <p:nvPr>
            <p:custDataLst>
              <p:tags r:id="rId2"/>
            </p:custDataLst>
          </p:nvPr>
        </p:nvSpPr>
        <p:spPr>
          <a:xfrm>
            <a:off x="5234305" y="1672590"/>
            <a:ext cx="1842770" cy="467995"/>
          </a:xfrm>
          <a:prstGeom prst="homePlat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DELETE</a:t>
            </a:r>
            <a:endParaRPr kumimoji="0" lang="en-GB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Pentagon 10"/>
          <p:cNvSpPr/>
          <p:nvPr>
            <p:custDataLst>
              <p:tags r:id="rId3"/>
            </p:custDataLst>
          </p:nvPr>
        </p:nvSpPr>
        <p:spPr>
          <a:xfrm>
            <a:off x="7610475" y="1673860"/>
            <a:ext cx="1842770" cy="467995"/>
          </a:xfrm>
          <a:prstGeom prst="homePlat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INSERT</a:t>
            </a:r>
            <a:endParaRPr kumimoji="0" lang="en-GB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899410" y="1324610"/>
            <a:ext cx="0" cy="15538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/>
          <p:cNvCxnSpPr/>
          <p:nvPr/>
        </p:nvCxnSpPr>
        <p:spPr>
          <a:xfrm flipH="1">
            <a:off x="9468485" y="1400810"/>
            <a:ext cx="15240" cy="27686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270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>
            <a:off x="2941320" y="1520190"/>
            <a:ext cx="6540500" cy="381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6" name="Straight Connector 15"/>
          <p:cNvCxnSpPr/>
          <p:nvPr>
            <p:custDataLst>
              <p:tags r:id="rId4"/>
            </p:custDataLst>
          </p:nvPr>
        </p:nvCxnSpPr>
        <p:spPr>
          <a:xfrm>
            <a:off x="7612380" y="1451610"/>
            <a:ext cx="6985" cy="22396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270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>
            <p:custDataLst>
              <p:tags r:id="rId5"/>
            </p:custDataLst>
          </p:nvPr>
        </p:nvCxnSpPr>
        <p:spPr>
          <a:xfrm>
            <a:off x="5237480" y="1435735"/>
            <a:ext cx="0" cy="184086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270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" name="Text Box 17"/>
          <p:cNvSpPr txBox="1"/>
          <p:nvPr/>
        </p:nvSpPr>
        <p:spPr>
          <a:xfrm>
            <a:off x="5574665" y="1094740"/>
            <a:ext cx="2556510" cy="203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TRANSACTION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662555" y="2864485"/>
            <a:ext cx="1341120" cy="48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COMMIT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053195" y="4160520"/>
            <a:ext cx="1464945" cy="43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COMMIT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392295" y="3302000"/>
            <a:ext cx="1999615" cy="963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SAVEPOINT 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SP1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904990" y="3683000"/>
            <a:ext cx="1936750" cy="779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SAVEPOINT 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SP2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929255" y="2682240"/>
            <a:ext cx="6778625" cy="1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4" name="Straight Arrow Connector 23"/>
          <p:cNvCxnSpPr/>
          <p:nvPr>
            <p:custDataLst>
              <p:tags r:id="rId6"/>
            </p:custDataLst>
          </p:nvPr>
        </p:nvCxnSpPr>
        <p:spPr>
          <a:xfrm flipH="1" flipV="1">
            <a:off x="5260975" y="3053715"/>
            <a:ext cx="4427855" cy="40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Straight Arrow Connector 24"/>
          <p:cNvCxnSpPr/>
          <p:nvPr>
            <p:custDataLst>
              <p:tags r:id="rId7"/>
            </p:custDataLst>
          </p:nvPr>
        </p:nvCxnSpPr>
        <p:spPr>
          <a:xfrm flipH="1">
            <a:off x="7626985" y="3444240"/>
            <a:ext cx="2030095" cy="76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" name="Text Box 25"/>
          <p:cNvSpPr txBox="1"/>
          <p:nvPr/>
        </p:nvSpPr>
        <p:spPr>
          <a:xfrm>
            <a:off x="9737090" y="2458085"/>
            <a:ext cx="448945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 ROLLBACK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9707245" y="2890520"/>
            <a:ext cx="2098675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ROLLBACK </a:t>
            </a:r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</a:rPr>
              <a:t>SP1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693275" y="3339465"/>
            <a:ext cx="210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ROLLBACK </a:t>
            </a:r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SP2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8622030" y="153035"/>
            <a:ext cx="473265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ROLLBACK</a:t>
            </a:r>
            <a:endParaRPr lang="en-GB" altLang="en-US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991870" y="1155700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CREATE TABLE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>
            <p:custDataLst>
              <p:tags r:id="rId1"/>
            </p:custDataLst>
          </p:nvPr>
        </p:nvSpPr>
        <p:spPr>
          <a:xfrm>
            <a:off x="991870" y="2251075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INSERT INITIAL DATA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>
            <p:custDataLst>
              <p:tags r:id="rId2"/>
            </p:custDataLst>
          </p:nvPr>
        </p:nvSpPr>
        <p:spPr>
          <a:xfrm>
            <a:off x="991870" y="3429000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START TRANSACTION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>
            <p:custDataLst>
              <p:tags r:id="rId3"/>
            </p:custDataLst>
          </p:nvPr>
        </p:nvSpPr>
        <p:spPr>
          <a:xfrm>
            <a:off x="991870" y="4515485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SQL OPERATIONS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>
            <p:custDataLst>
              <p:tags r:id="rId4"/>
            </p:custDataLst>
          </p:nvPr>
        </p:nvSpPr>
        <p:spPr>
          <a:xfrm>
            <a:off x="991870" y="5601970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ROLLBACK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158365" y="1925955"/>
            <a:ext cx="0" cy="3251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5"/>
            </p:custDataLst>
          </p:nvPr>
        </p:nvCxnSpPr>
        <p:spPr>
          <a:xfrm>
            <a:off x="2145665" y="3086735"/>
            <a:ext cx="0" cy="2971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>
            <p:custDataLst>
              <p:tags r:id="rId6"/>
            </p:custDataLst>
          </p:nvPr>
        </p:nvCxnSpPr>
        <p:spPr>
          <a:xfrm>
            <a:off x="2160905" y="4205605"/>
            <a:ext cx="0" cy="2971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>
            <p:custDataLst>
              <p:tags r:id="rId7"/>
            </p:custDataLst>
          </p:nvPr>
        </p:nvCxnSpPr>
        <p:spPr>
          <a:xfrm>
            <a:off x="2190115" y="5310505"/>
            <a:ext cx="0" cy="2971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834130" y="1135380"/>
            <a:ext cx="7715885" cy="4466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 TRANSACTION;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 accounts SET balance = balance - 100 WHERE account_id = 1;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 accounts SET balance = balance + 100 WHERE account_id = 2;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ROLLBACK;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GB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Revert all changes made in the tranctions</a:t>
            </a:r>
            <a:endParaRPr lang="en-GB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775960" y="28003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GB" alt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 AND EXAMPLES</a:t>
            </a:r>
            <a:endParaRPr lang="en-GB" alt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5" name="Content Placeholder 24"/>
          <p:cNvPicPr>
            <a:picLocks noChangeAspect="1"/>
          </p:cNvPicPr>
          <p:nvPr>
            <p:ph idx="1"/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587105" y="3147695"/>
            <a:ext cx="3316605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830070" y="1583055"/>
            <a:ext cx="8865870" cy="4476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Summary:</a:t>
            </a:r>
            <a:endParaRPr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Transactions ensure data integrity and consistency.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Rollbacks allow safe recovery from errors.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Useful in error handling and debugging.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Savepoints provide additional control.</a:t>
            </a:r>
            <a:endParaRPr lang="en-GB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260" y="2846070"/>
            <a:ext cx="10972800" cy="582613"/>
          </a:xfrm>
        </p:spPr>
        <p:txBody>
          <a:bodyPr/>
          <a:p>
            <a:pPr algn="ctr"/>
            <a:r>
              <a:rPr lang="en-GB" altLang="en-US" sz="8000" b="1">
                <a:solidFill>
                  <a:schemeClr val="tx1"/>
                </a:solidFill>
              </a:rPr>
              <a:t>Thank You</a:t>
            </a:r>
            <a:endParaRPr lang="en-GB" altLang="en-US" sz="8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 AND EXAMPLES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600" y="1174750"/>
            <a:ext cx="6181090" cy="5351780"/>
          </a:xfrm>
        </p:spPr>
        <p:txBody>
          <a:bodyPr/>
          <a:p>
            <a:pPr marL="0" indent="0">
              <a:buNone/>
            </a:pPr>
            <a:r>
              <a:rPr lang="en-GB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Implemaenting a rollback using a savepoint:</a:t>
            </a:r>
            <a:endParaRPr lang="en-GB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GB" altLang="en-US" sz="2000" b="1">
                <a:latin typeface="Times New Roman" panose="02020603050405020304" charset="0"/>
                <a:cs typeface="Times New Roman" panose="02020603050405020304" charset="0"/>
              </a:rPr>
              <a:t>SAVEPOINT: 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Sets a point within a transaction.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 b="1">
                <a:latin typeface="Times New Roman" panose="02020603050405020304" charset="0"/>
                <a:cs typeface="Times New Roman" panose="02020603050405020304" charset="0"/>
              </a:rPr>
              <a:t>ROLLBACK TO SAVEPOINT: 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Rolls back to a specific savepoint.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 TRANSACTION;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SAVEPOINT sp1;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 accounts SET balance = balance - 100 WHERE account_id = 1;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SAVEPOINT sp2;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 accounts SET balance = balance + 100 WHERE account_id = 2;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#Error after sp2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ROLLBACK TO sp2;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 the second update is undone.</a:t>
            </a:r>
            <a:endParaRPr lang="en-GB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>
            <p:custDataLst>
              <p:tags r:id="rId1"/>
            </p:custDataLst>
          </p:nvPr>
        </p:nvSpPr>
        <p:spPr>
          <a:xfrm>
            <a:off x="894080" y="1012190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CREATE TABLE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Rounded Rectangle 13"/>
          <p:cNvSpPr/>
          <p:nvPr>
            <p:custDataLst>
              <p:tags r:id="rId2"/>
            </p:custDataLst>
          </p:nvPr>
        </p:nvSpPr>
        <p:spPr>
          <a:xfrm>
            <a:off x="894080" y="2107565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INSERT INITIAL DATA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Rounded Rectangle 14"/>
          <p:cNvSpPr/>
          <p:nvPr>
            <p:custDataLst>
              <p:tags r:id="rId3"/>
            </p:custDataLst>
          </p:nvPr>
        </p:nvSpPr>
        <p:spPr>
          <a:xfrm>
            <a:off x="894080" y="3285490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START TRANSACTION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>
            <p:custDataLst>
              <p:tags r:id="rId4"/>
            </p:custDataLst>
          </p:nvPr>
        </p:nvSpPr>
        <p:spPr>
          <a:xfrm>
            <a:off x="894080" y="4371975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SAVEPOINT SP1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Rounded Rectangle 16"/>
          <p:cNvSpPr/>
          <p:nvPr>
            <p:custDataLst>
              <p:tags r:id="rId5"/>
            </p:custDataLst>
          </p:nvPr>
        </p:nvSpPr>
        <p:spPr>
          <a:xfrm>
            <a:off x="894080" y="5458460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SQL OPERATION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8" name="Straight Arrow Connector 17"/>
          <p:cNvCxnSpPr>
            <a:stCxn id="13" idx="2"/>
            <a:endCxn id="14" idx="0"/>
          </p:cNvCxnSpPr>
          <p:nvPr>
            <p:custDataLst>
              <p:tags r:id="rId6"/>
            </p:custDataLst>
          </p:nvPr>
        </p:nvCxnSpPr>
        <p:spPr>
          <a:xfrm>
            <a:off x="2060575" y="1782445"/>
            <a:ext cx="0" cy="3251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>
            <p:custDataLst>
              <p:tags r:id="rId7"/>
            </p:custDataLst>
          </p:nvPr>
        </p:nvCxnSpPr>
        <p:spPr>
          <a:xfrm>
            <a:off x="2047875" y="2943225"/>
            <a:ext cx="0" cy="2971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>
            <p:custDataLst>
              <p:tags r:id="rId8"/>
            </p:custDataLst>
          </p:nvPr>
        </p:nvCxnSpPr>
        <p:spPr>
          <a:xfrm>
            <a:off x="2063115" y="4062095"/>
            <a:ext cx="0" cy="2971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9"/>
            </p:custDataLst>
          </p:nvPr>
        </p:nvCxnSpPr>
        <p:spPr>
          <a:xfrm>
            <a:off x="2092325" y="5166995"/>
            <a:ext cx="0" cy="2971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>
            <p:custDataLst>
              <p:tags r:id="rId10"/>
            </p:custDataLst>
          </p:nvPr>
        </p:nvSpPr>
        <p:spPr>
          <a:xfrm>
            <a:off x="3483610" y="5464175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SAVEPOINT SP2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>
            <p:custDataLst>
              <p:tags r:id="rId11"/>
            </p:custDataLst>
          </p:nvPr>
        </p:nvSpPr>
        <p:spPr>
          <a:xfrm>
            <a:off x="3484245" y="4359275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SQL OPERATION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>
            <p:custDataLst>
              <p:tags r:id="rId12"/>
            </p:custDataLst>
          </p:nvPr>
        </p:nvSpPr>
        <p:spPr>
          <a:xfrm>
            <a:off x="3465830" y="3285490"/>
            <a:ext cx="2332355" cy="77025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ROLLBACK TO SP2</a:t>
            </a:r>
            <a:endParaRPr kumimoji="0" lang="en-GB" altLang="zh-CN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0" name="Elbow Connector 9"/>
          <p:cNvCxnSpPr>
            <a:stCxn id="17" idx="2"/>
            <a:endCxn id="7" idx="2"/>
          </p:cNvCxnSpPr>
          <p:nvPr/>
        </p:nvCxnSpPr>
        <p:spPr>
          <a:xfrm rot="5400000" flipV="1">
            <a:off x="3352800" y="4936490"/>
            <a:ext cx="5715" cy="2589530"/>
          </a:xfrm>
          <a:prstGeom prst="bentConnector3">
            <a:avLst>
              <a:gd name="adj1" fmla="val 4261111"/>
            </a:avLst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>
            <p:custDataLst>
              <p:tags r:id="rId13"/>
            </p:custDataLst>
          </p:nvPr>
        </p:nvCxnSpPr>
        <p:spPr>
          <a:xfrm flipH="1" flipV="1">
            <a:off x="4670425" y="5141595"/>
            <a:ext cx="15875" cy="3613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>
            <p:custDataLst>
              <p:tags r:id="rId14"/>
            </p:custDataLst>
          </p:nvPr>
        </p:nvCxnSpPr>
        <p:spPr>
          <a:xfrm flipH="1" flipV="1">
            <a:off x="4686300" y="4014470"/>
            <a:ext cx="15875" cy="3613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WPS Presentation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Communications and Dialogues</vt:lpstr>
      <vt:lpstr>PowerPoint 演示文稿</vt:lpstr>
      <vt:lpstr>INTRODUCTION TO TRANCTION</vt:lpstr>
      <vt:lpstr>Pro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SYNTAX AND EXAMPLES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Smriti</dc:creator>
  <cp:lastModifiedBy>Smriti</cp:lastModifiedBy>
  <cp:revision>4</cp:revision>
  <dcterms:created xsi:type="dcterms:W3CDTF">2024-06-09T12:36:00Z</dcterms:created>
  <dcterms:modified xsi:type="dcterms:W3CDTF">2024-06-10T17:12:59Z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14BDDEF6F6994F3DA4AB9BA9546E5A8F_11</vt:lpwstr>
  </property>
  <property fmtid="{D5CDD505-2E9C-101B-9397-08002B2CF9AE}" pid="3" name="KSOProductBuildVer">
    <vt:lpwstr>2057-12.2.0.17119</vt:lpwstr>
  </property>
</Properties>
</file>