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3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90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2.png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Hotel Reservation Analysis with SQL</a:t>
            </a:r>
            <a:endParaRPr lang="en-US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altLang="en-US"/>
              <a:t>Presented By Smriti Keshri for Mentorness</a:t>
            </a:r>
            <a:endParaRPr lang="en-GB" altLang="en-US"/>
          </a:p>
          <a:p>
            <a:r>
              <a:rPr lang="en-GB" altLang="en-US"/>
              <a:t>Under Batch MIP-DA-10</a:t>
            </a:r>
            <a:endParaRPr lang="en-GB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GB" altLang="en-US" b="1">
                <a:latin typeface="Times New Roman" panose="02020603050405020304" charset="0"/>
                <a:cs typeface="Times New Roman" panose="02020603050405020304" charset="0"/>
              </a:rPr>
              <a:t>8. What is the most common market segment type for reservations?</a:t>
            </a:r>
            <a:endParaRPr lang="en-GB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163810" cy="4351655"/>
          </a:xfrm>
        </p:spPr>
        <p:txBody>
          <a:bodyPr/>
          <a:p>
            <a:r>
              <a:rPr lang="en-GB" altLang="en-US">
                <a:latin typeface="Times New Roman" panose="02020603050405020304" charset="0"/>
                <a:cs typeface="Times New Roman" panose="02020603050405020304" charset="0"/>
              </a:rPr>
              <a:t>SELECT market_segment_type FROM 2ndproject.`hotel reservation dataset` GROUP BY market_segment_type  ORDER BY market_segment_type DESC  limit 1;</a:t>
            </a:r>
            <a:endParaRPr lang="en-GB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107565" y="3669665"/>
            <a:ext cx="7977505" cy="14389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GB" altLang="en-US" b="1">
                <a:latin typeface="Times New Roman" panose="02020603050405020304" charset="0"/>
                <a:cs typeface="Times New Roman" panose="02020603050405020304" charset="0"/>
              </a:rPr>
              <a:t>9. How many reservations have a booking status of "Confirmed"?</a:t>
            </a:r>
            <a:endParaRPr lang="en-GB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655"/>
          </a:xfrm>
        </p:spPr>
        <p:txBody>
          <a:bodyPr/>
          <a:p>
            <a:r>
              <a:rPr lang="en-GB" altLang="en-US">
                <a:latin typeface="Times New Roman" panose="02020603050405020304" charset="0"/>
                <a:cs typeface="Times New Roman" panose="02020603050405020304" charset="0"/>
              </a:rPr>
              <a:t>SELECT count(booking_status) AS confirmed_booking FROM 2ndproject.`hotel reservation dataset`  where booking_status = 'Not_canceled';</a:t>
            </a:r>
            <a:endParaRPr lang="en-GB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152015" y="3897630"/>
            <a:ext cx="7654290" cy="15951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GB" altLang="en-US" b="1">
                <a:latin typeface="Times New Roman" panose="02020603050405020304" charset="0"/>
                <a:cs typeface="Times New Roman" panose="02020603050405020304" charset="0"/>
              </a:rPr>
              <a:t>10. What is the total number of adults and children across all reservations?</a:t>
            </a:r>
            <a:endParaRPr lang="en-GB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148570" cy="4351655"/>
          </a:xfrm>
        </p:spPr>
        <p:txBody>
          <a:bodyPr/>
          <a:p>
            <a:r>
              <a:rPr lang="en-GB" altLang="en-US">
                <a:latin typeface="Times New Roman" panose="02020603050405020304" charset="0"/>
                <a:cs typeface="Times New Roman" panose="02020603050405020304" charset="0"/>
              </a:rPr>
              <a:t>SELECT (sum(no_of_adults)+sum(no_of_children)) AS no_of_adults_and_children FROM 2ndproject.`hotel reservation dataset` ;</a:t>
            </a:r>
            <a:endParaRPr lang="en-GB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165985" y="3982720"/>
            <a:ext cx="7493000" cy="14135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GB" altLang="en-US" b="1">
                <a:latin typeface="Times New Roman" panose="02020603050405020304" charset="0"/>
                <a:cs typeface="Times New Roman" panose="02020603050405020304" charset="0"/>
              </a:rPr>
              <a:t>11. What is the average number of weekend nights for reservations involving children?</a:t>
            </a:r>
            <a:endParaRPr lang="en-GB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655"/>
          </a:xfrm>
        </p:spPr>
        <p:txBody>
          <a:bodyPr/>
          <a:p>
            <a:r>
              <a:rPr lang="en-GB" altLang="en-US">
                <a:latin typeface="Times New Roman" panose="02020603050405020304" charset="0"/>
                <a:cs typeface="Times New Roman" panose="02020603050405020304" charset="0"/>
              </a:rPr>
              <a:t>SELECT avg(no_of_weekend_nights) AS avg_weekend_and_childrenFROM 2ndproject.`hotel reservation dataset` where no_of_children&gt;0;</a:t>
            </a:r>
            <a:endParaRPr lang="en-GB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110105" y="3791585"/>
            <a:ext cx="8381365" cy="138366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GB" altLang="en-US" b="1">
                <a:latin typeface="Times New Roman" panose="02020603050405020304" charset="0"/>
                <a:cs typeface="Times New Roman" panose="02020603050405020304" charset="0"/>
              </a:rPr>
              <a:t>12. How many reservations were made in each month of the year?</a:t>
            </a:r>
            <a:endParaRPr lang="en-GB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GB" altLang="en-US">
                <a:latin typeface="Times New Roman" panose="02020603050405020304" charset="0"/>
                <a:cs typeface="Times New Roman" panose="02020603050405020304" charset="0"/>
              </a:rPr>
              <a:t>SELECT count(Booking_ID) as Reservation, month(arrival_date), year(arrival_date) FROM 2ndproject.`hotel reservation dataset` GROUP BY  year(arrival_date),month(arrival_date) ORDER BY year(arrival_date);</a:t>
            </a:r>
            <a:endParaRPr lang="en-GB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200140" y="1825625"/>
            <a:ext cx="5268595" cy="40716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350770"/>
          </a:xfrm>
        </p:spPr>
        <p:txBody>
          <a:bodyPr>
            <a:normAutofit/>
          </a:bodyPr>
          <a:p>
            <a:r>
              <a:rPr lang="en-GB" altLang="en-US" b="1">
                <a:latin typeface="Times New Roman" panose="02020603050405020304" charset="0"/>
                <a:cs typeface="Times New Roman" panose="02020603050405020304" charset="0"/>
              </a:rPr>
              <a:t>13. What is the average number of nights (both weekend and weekday) spent by guests for each room type?</a:t>
            </a:r>
            <a:endParaRPr lang="en-GB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7910" y="2716530"/>
            <a:ext cx="5257165" cy="3460750"/>
          </a:xfrm>
        </p:spPr>
        <p:txBody>
          <a:bodyPr/>
          <a:p>
            <a:r>
              <a:rPr lang="en-GB" altLang="en-US">
                <a:latin typeface="Times New Roman" panose="02020603050405020304" charset="0"/>
                <a:cs typeface="Times New Roman" panose="02020603050405020304" charset="0"/>
              </a:rPr>
              <a:t>SELECT AVG(no_of_weekend_nights + no_of_week_nights), room_type_reserved FROM 2ndproject.`hotel reservation dataset`  GROUP BY room_type_reserved ORDER BY room_type_reserved;</a:t>
            </a:r>
            <a:endParaRPr lang="en-GB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467475" y="3441700"/>
            <a:ext cx="5000625" cy="20097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9745"/>
            <a:ext cx="10515600" cy="1325563"/>
          </a:xfrm>
        </p:spPr>
        <p:txBody>
          <a:bodyPr>
            <a:normAutofit fontScale="90000"/>
          </a:bodyPr>
          <a:p>
            <a:r>
              <a:rPr lang="en-GB" altLang="en-US" b="1">
                <a:latin typeface="Times New Roman" panose="02020603050405020304" charset="0"/>
                <a:cs typeface="Times New Roman" panose="02020603050405020304" charset="0"/>
              </a:rPr>
              <a:t>14. For reservations involving children, what is the most common room type, and what is the average price for that room type?</a:t>
            </a:r>
            <a:endParaRPr lang="en-GB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69135"/>
            <a:ext cx="10516235" cy="4351655"/>
          </a:xfrm>
        </p:spPr>
        <p:txBody>
          <a:bodyPr/>
          <a:p>
            <a:r>
              <a:rPr lang="en-GB" altLang="en-US">
                <a:latin typeface="Times New Roman" panose="02020603050405020304" charset="0"/>
                <a:cs typeface="Times New Roman" panose="02020603050405020304" charset="0"/>
              </a:rPr>
              <a:t>SELECT sum(no_of_children), room_type_reserved, avg(avg_price_per_room) FROM 2ndproject.`hotel reservation dataset`  GROUP BY room_type_reserved ORDER BY sum(no_of_children) desc limit 1;</a:t>
            </a:r>
            <a:endParaRPr lang="en-GB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100705" y="4112895"/>
            <a:ext cx="6524625" cy="14763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GB" altLang="en-US" b="1">
                <a:latin typeface="Times New Roman" panose="02020603050405020304" charset="0"/>
                <a:cs typeface="Times New Roman" panose="02020603050405020304" charset="0"/>
              </a:rPr>
              <a:t>15. Find the market segment type that generates the highest average price per room.</a:t>
            </a:r>
            <a:endParaRPr lang="en-GB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987280" cy="4351655"/>
          </a:xfrm>
        </p:spPr>
        <p:txBody>
          <a:bodyPr/>
          <a:p>
            <a:r>
              <a:rPr lang="en-GB" altLang="en-US">
                <a:latin typeface="Times New Roman" panose="02020603050405020304" charset="0"/>
                <a:cs typeface="Times New Roman" panose="02020603050405020304" charset="0"/>
              </a:rPr>
              <a:t>SELECT market_segment_type, AVG(avg_price_per_room) AS highest_avg_price FROM 2ndproject.`hotel reservation dataset` GROUP BY market_segment_type ORDER BY AVG(avg_price_per_room) DESC limit 1;</a:t>
            </a:r>
            <a:endParaRPr lang="en-GB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835910" y="3886200"/>
            <a:ext cx="6519545" cy="131508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305" y="2665730"/>
            <a:ext cx="10515600" cy="1325563"/>
          </a:xfrm>
        </p:spPr>
        <p:txBody>
          <a:bodyPr/>
          <a:p>
            <a:pPr algn="ctr"/>
            <a:r>
              <a:rPr lang="en-GB" altLang="en-US" sz="72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Thank You</a:t>
            </a:r>
            <a:endParaRPr lang="en-GB" altLang="en-US" sz="72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 b="1"/>
              <a:t>Dataset:</a:t>
            </a:r>
            <a:endParaRPr lang="en-GB" altLang="en-US" b="1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44855" y="3048635"/>
            <a:ext cx="7364095" cy="133604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  <p:custDataLst>
              <p:tags r:id="rId3"/>
            </p:custDataLst>
          </p:nvPr>
        </p:nvPicPr>
        <p:blipFill>
          <a:blip r:embed="rId4"/>
          <a:srcRect b="8780"/>
          <a:stretch>
            <a:fillRect/>
          </a:stretch>
        </p:blipFill>
        <p:spPr>
          <a:xfrm>
            <a:off x="8108950" y="3048635"/>
            <a:ext cx="3244850" cy="13354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GB" altLang="en-US" b="1">
                <a:latin typeface="Times New Roman" panose="02020603050405020304" charset="0"/>
                <a:cs typeface="Times New Roman" panose="02020603050405020304" charset="0"/>
              </a:rPr>
              <a:t>1. What is the total number of reservations in the dataset?</a:t>
            </a:r>
            <a:endParaRPr lang="en-GB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93400" cy="4351655"/>
          </a:xfrm>
        </p:spPr>
        <p:txBody>
          <a:bodyPr/>
          <a:p>
            <a:r>
              <a:rPr lang="en-GB" altLang="en-US">
                <a:latin typeface="Times New Roman" panose="02020603050405020304" charset="0"/>
                <a:cs typeface="Times New Roman" panose="02020603050405020304" charset="0"/>
              </a:rPr>
              <a:t>SELECT count(*) FROM 2ndproject.`hotel reservation dataset`;</a:t>
            </a:r>
            <a:endParaRPr lang="en-GB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124075" y="3230245"/>
            <a:ext cx="6844030" cy="15424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GB" altLang="en-US" b="1">
                <a:latin typeface="Times New Roman" panose="02020603050405020304" charset="0"/>
                <a:cs typeface="Times New Roman" panose="02020603050405020304" charset="0"/>
              </a:rPr>
              <a:t>2. Which meal plan is the most popular among guests?</a:t>
            </a:r>
            <a:endParaRPr lang="en-GB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64825" cy="2230755"/>
          </a:xfrm>
        </p:spPr>
        <p:txBody>
          <a:bodyPr/>
          <a:p>
            <a:pPr marL="0" indent="0">
              <a:buNone/>
            </a:pPr>
            <a:r>
              <a:rPr lang="en-GB" altLang="en-US">
                <a:latin typeface="Times New Roman" panose="02020603050405020304" charset="0"/>
                <a:cs typeface="Times New Roman" panose="02020603050405020304" charset="0"/>
              </a:rPr>
              <a:t>SELECT type_of_meal_plan, count(type_of_meal_plan)</a:t>
            </a:r>
            <a:endParaRPr lang="en-GB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GB" altLang="en-US">
                <a:latin typeface="Times New Roman" panose="02020603050405020304" charset="0"/>
                <a:cs typeface="Times New Roman" panose="02020603050405020304" charset="0"/>
              </a:rPr>
              <a:t>AS meal_plan_count FROM 2ndproject.`hotel reservation dataset` </a:t>
            </a:r>
            <a:endParaRPr lang="en-GB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GB" altLang="en-US">
                <a:latin typeface="Times New Roman" panose="02020603050405020304" charset="0"/>
                <a:cs typeface="Times New Roman" panose="02020603050405020304" charset="0"/>
              </a:rPr>
              <a:t>GROUP BY type_of_meal_plan </a:t>
            </a:r>
            <a:endParaRPr lang="en-GB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GB" altLang="en-US">
                <a:latin typeface="Times New Roman" panose="02020603050405020304" charset="0"/>
                <a:cs typeface="Times New Roman" panose="02020603050405020304" charset="0"/>
              </a:rPr>
              <a:t>LIMIT 1;</a:t>
            </a:r>
            <a:endParaRPr lang="en-GB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134870" y="4191000"/>
            <a:ext cx="6687185" cy="10979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GB" altLang="en-US" b="1">
                <a:latin typeface="Times New Roman" panose="02020603050405020304" charset="0"/>
                <a:cs typeface="Times New Roman" panose="02020603050405020304" charset="0"/>
              </a:rPr>
              <a:t>3. What is the average price per room for reservations involving children?</a:t>
            </a:r>
            <a:endParaRPr lang="en-GB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655"/>
          </a:xfrm>
        </p:spPr>
        <p:txBody>
          <a:bodyPr/>
          <a:p>
            <a:r>
              <a:rPr lang="en-GB" altLang="en-US">
                <a:latin typeface="Times New Roman" panose="02020603050405020304" charset="0"/>
                <a:cs typeface="Times New Roman" panose="02020603050405020304" charset="0"/>
              </a:rPr>
              <a:t>SELECT avg(avg_price_per_room) From 2ndproject.`hotel reservation dataset` where no_of_children!=0;</a:t>
            </a:r>
            <a:endParaRPr lang="en-GB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GB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965325" y="3343910"/>
            <a:ext cx="7047230" cy="13144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GB" altLang="en-US" b="1">
                <a:latin typeface="Times New Roman" panose="02020603050405020304" charset="0"/>
                <a:cs typeface="Times New Roman" panose="02020603050405020304" charset="0"/>
              </a:rPr>
              <a:t>4. How many reservations were made for the year 20XX (replace XX with the desired year)?</a:t>
            </a:r>
            <a:endParaRPr lang="en-GB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80065" cy="4351655"/>
          </a:xfrm>
        </p:spPr>
        <p:txBody>
          <a:bodyPr/>
          <a:p>
            <a:r>
              <a:rPr lang="en-GB" altLang="en-US">
                <a:latin typeface="Times New Roman" panose="02020603050405020304" charset="0"/>
                <a:cs typeface="Times New Roman" panose="02020603050405020304" charset="0"/>
              </a:rPr>
              <a:t>SELECT count(*) AS reservation_count FROM 2ndproject.`hotel reservation dataset`  WHERE year(arrival_date)=2018;</a:t>
            </a:r>
            <a:endParaRPr lang="en-GB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  <p:custDataLst>
              <p:tags r:id="rId1"/>
            </p:custDataLst>
          </p:nvPr>
        </p:nvPicPr>
        <p:blipFill>
          <a:blip r:embed="rId2"/>
          <a:srcRect r="32065"/>
          <a:stretch>
            <a:fillRect/>
          </a:stretch>
        </p:blipFill>
        <p:spPr>
          <a:xfrm>
            <a:off x="2071370" y="3107055"/>
            <a:ext cx="6216015" cy="20904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GB" altLang="en-US" b="1">
                <a:latin typeface="Times New Roman" panose="02020603050405020304" charset="0"/>
                <a:cs typeface="Times New Roman" panose="02020603050405020304" charset="0"/>
              </a:rPr>
              <a:t>5. What is the most commonly booked room type?</a:t>
            </a:r>
            <a:endParaRPr lang="en-GB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266045" cy="4351655"/>
          </a:xfrm>
        </p:spPr>
        <p:txBody>
          <a:bodyPr/>
          <a:p>
            <a:r>
              <a:rPr lang="en-GB" altLang="en-US">
                <a:latin typeface="Times New Roman" panose="02020603050405020304" charset="0"/>
                <a:cs typeface="Times New Roman" panose="02020603050405020304" charset="0"/>
              </a:rPr>
              <a:t>SELECT room_type_reserved  FROM 2ndproject.`hotel reservation dataset` GROUP BY room_type_reserved ORDER BY count(room_type_reserved) DESC LIMIT 1;</a:t>
            </a:r>
            <a:endParaRPr lang="en-GB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663190" y="3870325"/>
            <a:ext cx="7767320" cy="14935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GB" altLang="en-US" b="1">
                <a:latin typeface="Times New Roman" panose="02020603050405020304" charset="0"/>
                <a:cs typeface="Times New Roman" panose="02020603050405020304" charset="0"/>
              </a:rPr>
              <a:t>6. How many reservations fall on a weekend (no_of_weekend_nights &gt; 0)?</a:t>
            </a:r>
            <a:endParaRPr lang="en-GB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655"/>
          </a:xfrm>
        </p:spPr>
        <p:txBody>
          <a:bodyPr/>
          <a:p>
            <a:r>
              <a:rPr lang="en-GB" altLang="en-US">
                <a:latin typeface="Times New Roman" panose="02020603050405020304" charset="0"/>
                <a:cs typeface="Times New Roman" panose="02020603050405020304" charset="0"/>
              </a:rPr>
              <a:t>SELECT COUNT(no_of_weekend_nights) AS reservation_on_weekend FROM 2ndproject.`hotel reservation dataset` where no_of_weekend_nights&gt;0;</a:t>
            </a:r>
            <a:endParaRPr lang="en-GB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873885" y="3867150"/>
            <a:ext cx="7861935" cy="16198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GB" altLang="en-US" b="1">
                <a:latin typeface="Times New Roman" panose="02020603050405020304" charset="0"/>
                <a:cs typeface="Times New Roman" panose="02020603050405020304" charset="0"/>
              </a:rPr>
              <a:t>7. What is the highest and lowest lead time for reservations?</a:t>
            </a:r>
            <a:endParaRPr lang="en-GB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655"/>
          </a:xfrm>
        </p:spPr>
        <p:txBody>
          <a:bodyPr/>
          <a:p>
            <a:r>
              <a:rPr lang="en-GB" altLang="en-US">
                <a:latin typeface="Times New Roman" panose="02020603050405020304" charset="0"/>
                <a:cs typeface="Times New Roman" panose="02020603050405020304" charset="0"/>
              </a:rPr>
              <a:t>SELECT max(lead_time) AS highest_lead_time, min(lead_time) AS lowest_lead_time FROM 2ndproject.`hotel reservation dataset`;</a:t>
            </a:r>
            <a:endParaRPr lang="en-GB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162810" y="3642995"/>
            <a:ext cx="7866380" cy="169799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3327</Words>
  <Application>WPS Presentation</Application>
  <PresentationFormat>Widescreen</PresentationFormat>
  <Paragraphs>73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Arial</vt:lpstr>
      <vt:lpstr>SimSun</vt:lpstr>
      <vt:lpstr>Wingdings</vt:lpstr>
      <vt:lpstr>Times New Roman</vt:lpstr>
      <vt:lpstr>Calibri</vt:lpstr>
      <vt:lpstr>Microsoft YaHei</vt:lpstr>
      <vt:lpstr>Arial Unicode MS</vt:lpstr>
      <vt:lpstr>Calibri Light</vt:lpstr>
      <vt:lpstr>Office Theme</vt:lpstr>
      <vt:lpstr>Hotel Reservation Analysis with SQL</vt:lpstr>
      <vt:lpstr>PowerPoint 演示文稿</vt:lpstr>
      <vt:lpstr>1. What is the total number of reservations in the dataset?</vt:lpstr>
      <vt:lpstr>2. Which meal plan is the most popular among guests?</vt:lpstr>
      <vt:lpstr>3. What is the average price per room for reservations involving children?</vt:lpstr>
      <vt:lpstr>4. How many reservations were made for the year 20XX (replace XX with the desired year)?</vt:lpstr>
      <vt:lpstr>5. What is the most commonly booked room type?</vt:lpstr>
      <vt:lpstr>6. How many reservations fall on a weekend (no_of_weekend_nights &gt; 0)?</vt:lpstr>
      <vt:lpstr>7. What is the highest and lowest lead time for reservations?</vt:lpstr>
      <vt:lpstr>8. What is the most common market segment type for reservations?</vt:lpstr>
      <vt:lpstr>9. How many reservations have a booking status of "Confirmed"?</vt:lpstr>
      <vt:lpstr>10. What is the total number of adults and children across all reservations?</vt:lpstr>
      <vt:lpstr>11. What is the average number of weekend nights for reservations involving children?</vt:lpstr>
      <vt:lpstr>12. How many reservations were made in each month of the year?</vt:lpstr>
      <vt:lpstr>13. What is the average number of nights (both weekend and weekday) spent by guests for each room type?</vt:lpstr>
      <vt:lpstr>14. For reservations involving children, what is the most common room type, and what is the average price for that room type?</vt:lpstr>
      <vt:lpstr>15. Find the market segment type that generates the highest average price per room.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Smriti</cp:lastModifiedBy>
  <cp:revision>10</cp:revision>
  <dcterms:created xsi:type="dcterms:W3CDTF">2024-06-22T18:47:00Z</dcterms:created>
  <dcterms:modified xsi:type="dcterms:W3CDTF">2024-06-25T04:21:16Z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B921C3E3570E49ACAA12CCE3D59253DA_11</vt:lpwstr>
  </property>
  <property fmtid="{D5CDD505-2E9C-101B-9397-08002B2CF9AE}" pid="3" name="KSOProductBuildVer">
    <vt:lpwstr>2057-12.2.0.17119</vt:lpwstr>
  </property>
</Properties>
</file>