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4c088312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4c088312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4c088312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c088312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4c088312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c088312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4c088312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c088312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4c088312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c088312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4c088312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c088312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4c0883128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c088312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4c088312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c088312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4c088312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4c088312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4c0883128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c0883128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4c088312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4c088312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4c088312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4c08831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4c088312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4c088312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4c088312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4c088312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4c088312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4c088312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4c0883128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4c0883128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4c088312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4c088312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4c088312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4c088312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4c088312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c088312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4c088312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4c088312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4c088312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c088312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4c088312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c088312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4c088312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c088312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4c088312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c088312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4c088312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c088312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rive.google.com/file/d/1vlRRMg-TqGWne7PGr1cxZcfWKAH3tVVW/view?usp=sharin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books.goalkicker.com/CPlusPlusBook/" TargetMode="External"/><Relationship Id="rId4" Type="http://schemas.openxmlformats.org/officeDocument/2006/relationships/hyperlink" Target="http://wiki.ros.org/ariac/Tutorials/SystemSetup" TargetMode="External"/><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4294967295" type="title"/>
          </p:nvPr>
        </p:nvSpPr>
        <p:spPr>
          <a:xfrm>
            <a:off x="311700" y="445025"/>
            <a:ext cx="8520600" cy="73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rgbClr val="351C75"/>
                </a:solidFill>
              </a:rPr>
              <a:t>ENPM 809B</a:t>
            </a:r>
            <a:endParaRPr sz="3000" u="sng">
              <a:solidFill>
                <a:srgbClr val="351C75"/>
              </a:solidFill>
            </a:endParaRPr>
          </a:p>
          <a:p>
            <a:pPr indent="0" lvl="0" marL="0" rtl="0" algn="ctr">
              <a:spcBef>
                <a:spcPts val="0"/>
              </a:spcBef>
              <a:spcAft>
                <a:spcPts val="0"/>
              </a:spcAft>
              <a:buNone/>
            </a:pPr>
            <a:r>
              <a:t/>
            </a:r>
            <a:endParaRPr sz="1600"/>
          </a:p>
          <a:p>
            <a:pPr indent="0" lvl="0" marL="0" rtl="0" algn="ctr">
              <a:spcBef>
                <a:spcPts val="0"/>
              </a:spcBef>
              <a:spcAft>
                <a:spcPts val="0"/>
              </a:spcAft>
              <a:buClr>
                <a:schemeClr val="dk1"/>
              </a:buClr>
              <a:buSzPts val="1100"/>
              <a:buFont typeface="Arial"/>
              <a:buNone/>
            </a:pPr>
            <a:r>
              <a:rPr lang="en" sz="2000">
                <a:solidFill>
                  <a:srgbClr val="990000"/>
                </a:solidFill>
              </a:rPr>
              <a:t> </a:t>
            </a:r>
            <a:r>
              <a:rPr lang="en" sz="2600">
                <a:solidFill>
                  <a:srgbClr val="990000"/>
                </a:solidFill>
              </a:rPr>
              <a:t>BUILDING A MANUFACTURING ROBOT SOFTWARE SYSTEM </a:t>
            </a:r>
            <a:endParaRPr sz="2600">
              <a:solidFill>
                <a:srgbClr val="990000"/>
              </a:solidFill>
            </a:endParaRPr>
          </a:p>
        </p:txBody>
      </p:sp>
      <p:sp>
        <p:nvSpPr>
          <p:cNvPr id="55" name="Google Shape;55;p13"/>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56" name="Google Shape;56;p13"/>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57" name="Google Shape;57;p13"/>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58" name="Google Shape;58;p13"/>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
        <p:nvSpPr>
          <p:cNvPr id="59" name="Google Shape;59;p13"/>
          <p:cNvSpPr txBox="1"/>
          <p:nvPr/>
        </p:nvSpPr>
        <p:spPr>
          <a:xfrm>
            <a:off x="974725" y="2489875"/>
            <a:ext cx="7362900" cy="1543200"/>
          </a:xfrm>
          <a:prstGeom prst="rect">
            <a:avLst/>
          </a:prstGeom>
          <a:noFill/>
          <a:ln>
            <a:noFill/>
          </a:ln>
        </p:spPr>
        <p:txBody>
          <a:bodyPr anchorCtr="0" anchor="t" bIns="91425" lIns="91425" spcFirstLastPara="1" rIns="91425" wrap="square" tIns="91425">
            <a:noAutofit/>
          </a:bodyPr>
          <a:lstStyle/>
          <a:p>
            <a:pPr indent="0" lvl="0" marL="0" rtl="0" algn="ctr">
              <a:lnSpc>
                <a:spcPct val="6000"/>
              </a:lnSpc>
              <a:spcBef>
                <a:spcPts val="0"/>
              </a:spcBef>
              <a:spcAft>
                <a:spcPts val="0"/>
              </a:spcAft>
              <a:buNone/>
            </a:pPr>
            <a:r>
              <a:rPr lang="en" sz="2400">
                <a:solidFill>
                  <a:srgbClr val="274E13"/>
                </a:solidFill>
              </a:rPr>
              <a:t>Final Project - Group 1</a:t>
            </a:r>
            <a:endParaRPr sz="2400">
              <a:solidFill>
                <a:srgbClr val="274E13"/>
              </a:solidFill>
            </a:endParaRPr>
          </a:p>
          <a:p>
            <a:pPr indent="0" lvl="0" marL="0" rtl="0" algn="ctr">
              <a:lnSpc>
                <a:spcPct val="6000"/>
              </a:lnSpc>
              <a:spcBef>
                <a:spcPts val="1600"/>
              </a:spcBef>
              <a:spcAft>
                <a:spcPts val="0"/>
              </a:spcAft>
              <a:buNone/>
            </a:pPr>
            <a:r>
              <a:t/>
            </a:r>
            <a:endParaRPr sz="1800">
              <a:solidFill>
                <a:srgbClr val="073763"/>
              </a:solidFill>
            </a:endParaRPr>
          </a:p>
          <a:p>
            <a:pPr indent="0" lvl="0" marL="0" rtl="0" algn="l">
              <a:lnSpc>
                <a:spcPct val="6000"/>
              </a:lnSpc>
              <a:spcBef>
                <a:spcPts val="1600"/>
              </a:spcBef>
              <a:spcAft>
                <a:spcPts val="0"/>
              </a:spcAft>
              <a:buNone/>
            </a:pPr>
            <a:r>
              <a:rPr lang="en" sz="1800">
                <a:solidFill>
                  <a:srgbClr val="073763"/>
                </a:solidFill>
              </a:rPr>
              <a:t> </a:t>
            </a:r>
            <a:endParaRPr sz="1800">
              <a:solidFill>
                <a:srgbClr val="073763"/>
              </a:solidFill>
            </a:endParaRPr>
          </a:p>
          <a:p>
            <a:pPr indent="0" lvl="0" marL="0" rtl="0" algn="l">
              <a:lnSpc>
                <a:spcPct val="6000"/>
              </a:lnSpc>
              <a:spcBef>
                <a:spcPts val="1600"/>
              </a:spcBef>
              <a:spcAft>
                <a:spcPts val="0"/>
              </a:spcAft>
              <a:buNone/>
            </a:pPr>
            <a:r>
              <a:rPr lang="en" sz="1800">
                <a:solidFill>
                  <a:srgbClr val="073763"/>
                </a:solidFill>
              </a:rPr>
              <a:t>    Abhiram Dapke                                 </a:t>
            </a:r>
            <a:r>
              <a:rPr lang="en" sz="1800">
                <a:solidFill>
                  <a:srgbClr val="073763"/>
                </a:solidFill>
              </a:rPr>
              <a:t> </a:t>
            </a:r>
            <a:r>
              <a:rPr lang="en" sz="1800">
                <a:solidFill>
                  <a:srgbClr val="073763"/>
                </a:solidFill>
              </a:rPr>
              <a:t>     Prasanna Balasubramanian</a:t>
            </a:r>
            <a:endParaRPr sz="1800">
              <a:solidFill>
                <a:srgbClr val="073763"/>
              </a:solidFill>
            </a:endParaRPr>
          </a:p>
          <a:p>
            <a:pPr indent="0" lvl="0" marL="0" rtl="0" algn="l">
              <a:lnSpc>
                <a:spcPct val="6000"/>
              </a:lnSpc>
              <a:spcBef>
                <a:spcPts val="1600"/>
              </a:spcBef>
              <a:spcAft>
                <a:spcPts val="0"/>
              </a:spcAft>
              <a:buNone/>
            </a:pPr>
            <a:r>
              <a:t/>
            </a:r>
            <a:endParaRPr sz="1800">
              <a:solidFill>
                <a:srgbClr val="073763"/>
              </a:solidFill>
            </a:endParaRPr>
          </a:p>
          <a:p>
            <a:pPr indent="0" lvl="0" marL="0" rtl="0" algn="l">
              <a:lnSpc>
                <a:spcPct val="6000"/>
              </a:lnSpc>
              <a:spcBef>
                <a:spcPts val="1600"/>
              </a:spcBef>
              <a:spcAft>
                <a:spcPts val="0"/>
              </a:spcAft>
              <a:buNone/>
            </a:pPr>
            <a:r>
              <a:rPr lang="en" sz="1800">
                <a:solidFill>
                  <a:srgbClr val="073763"/>
                </a:solidFill>
              </a:rPr>
              <a:t>    Smriti Gupta                                            Piyushkumar Bhuva</a:t>
            </a:r>
            <a:endParaRPr sz="1800">
              <a:solidFill>
                <a:srgbClr val="073763"/>
              </a:solidFill>
            </a:endParaRPr>
          </a:p>
          <a:p>
            <a:pPr indent="0" lvl="0" marL="0" rtl="0" algn="l">
              <a:lnSpc>
                <a:spcPct val="6000"/>
              </a:lnSpc>
              <a:spcBef>
                <a:spcPts val="1600"/>
              </a:spcBef>
              <a:spcAft>
                <a:spcPts val="0"/>
              </a:spcAft>
              <a:buNone/>
            </a:pPr>
            <a:r>
              <a:t/>
            </a:r>
            <a:endParaRPr sz="1800">
              <a:solidFill>
                <a:srgbClr val="073763"/>
              </a:solidFill>
            </a:endParaRPr>
          </a:p>
          <a:p>
            <a:pPr indent="0" lvl="0" marL="0" rtl="0" algn="l">
              <a:lnSpc>
                <a:spcPct val="6000"/>
              </a:lnSpc>
              <a:spcBef>
                <a:spcPts val="1600"/>
              </a:spcBef>
              <a:spcAft>
                <a:spcPts val="1600"/>
              </a:spcAft>
              <a:buNone/>
            </a:pPr>
            <a:r>
              <a:rPr lang="en" sz="1800">
                <a:solidFill>
                  <a:srgbClr val="073763"/>
                </a:solidFill>
              </a:rPr>
              <a:t>    Niket Shah</a:t>
            </a:r>
            <a:endParaRPr sz="18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title"/>
          </p:nvPr>
        </p:nvSpPr>
        <p:spPr>
          <a:xfrm>
            <a:off x="311700" y="358850"/>
            <a:ext cx="8520600" cy="6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u="sng">
                <a:solidFill>
                  <a:srgbClr val="741B47"/>
                </a:solidFill>
              </a:rPr>
              <a:t>Technical Implementation</a:t>
            </a:r>
            <a:endParaRPr b="0" sz="2100" u="sng">
              <a:solidFill>
                <a:srgbClr val="741B47"/>
              </a:solidFill>
              <a:latin typeface="Arial"/>
              <a:ea typeface="Arial"/>
              <a:cs typeface="Arial"/>
              <a:sym typeface="Arial"/>
            </a:endParaRPr>
          </a:p>
          <a:p>
            <a:pPr indent="0" lvl="0" marL="0" rtl="0" algn="just">
              <a:lnSpc>
                <a:spcPct val="115000"/>
              </a:lnSpc>
              <a:spcBef>
                <a:spcPts val="0"/>
              </a:spcBef>
              <a:spcAft>
                <a:spcPts val="0"/>
              </a:spcAft>
              <a:buNone/>
            </a:pPr>
            <a:r>
              <a:t/>
            </a:r>
            <a:endParaRPr sz="1400">
              <a:solidFill>
                <a:srgbClr val="000000"/>
              </a:solidFill>
            </a:endParaRPr>
          </a:p>
          <a:p>
            <a:pPr indent="0" lvl="0" marL="0" rtl="0" algn="just">
              <a:lnSpc>
                <a:spcPct val="115000"/>
              </a:lnSpc>
              <a:spcBef>
                <a:spcPts val="0"/>
              </a:spcBef>
              <a:spcAft>
                <a:spcPts val="0"/>
              </a:spcAft>
              <a:buNone/>
            </a:pPr>
            <a:r>
              <a:rPr b="1" lang="en" sz="1800">
                <a:solidFill>
                  <a:srgbClr val="1155CC"/>
                </a:solidFill>
              </a:rPr>
              <a:t>Sensor setup (Logical and Quality):</a:t>
            </a:r>
            <a:endParaRPr b="1" sz="1800">
              <a:solidFill>
                <a:srgbClr val="1155CC"/>
              </a:solidFill>
            </a:endParaRPr>
          </a:p>
          <a:p>
            <a:pPr indent="0" lvl="0" marL="0" rtl="0" algn="just">
              <a:lnSpc>
                <a:spcPct val="115000"/>
              </a:lnSpc>
              <a:spcBef>
                <a:spcPts val="0"/>
              </a:spcBef>
              <a:spcAft>
                <a:spcPts val="0"/>
              </a:spcAft>
              <a:buNone/>
            </a:pPr>
            <a:r>
              <a:t/>
            </a:r>
            <a:endParaRPr b="1" sz="1100">
              <a:solidFill>
                <a:srgbClr val="1155CC"/>
              </a:solidFill>
            </a:endParaRPr>
          </a:p>
          <a:p>
            <a:pPr indent="-311150" lvl="0" marL="457200" rtl="0" algn="l">
              <a:lnSpc>
                <a:spcPct val="115000"/>
              </a:lnSpc>
              <a:spcBef>
                <a:spcPts val="0"/>
              </a:spcBef>
              <a:spcAft>
                <a:spcPts val="0"/>
              </a:spcAft>
              <a:buSzPts val="1300"/>
              <a:buChar char="●"/>
            </a:pPr>
            <a:r>
              <a:rPr lang="en" sz="1300"/>
              <a:t>There are totally nine Logical cameras that we used in this project to identify and locate the parts in the order. Each storage bin is mounted with a Logical Camera at the top and totally there are six cameras over the bins.</a:t>
            </a:r>
            <a:endParaRPr sz="1300"/>
          </a:p>
          <a:p>
            <a:pPr indent="0" lvl="0" marL="9144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There is one camera mounted above the Conveyor Belt to detect the presence of the type of the part on the moving conveyor belt. </a:t>
            </a:r>
            <a:endParaRPr sz="1300"/>
          </a:p>
          <a:p>
            <a:pPr indent="0" lvl="0" marL="9144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Two more logical cameras are mounted with a skew angle on the top of the AGV tray to detect the type and position of parts that are dropped by the robot arms on the tray during Part drop function.</a:t>
            </a:r>
            <a:endParaRPr sz="1300"/>
          </a:p>
          <a:p>
            <a:pPr indent="0" lvl="0" marL="0" rtl="0" algn="just">
              <a:lnSpc>
                <a:spcPct val="115000"/>
              </a:lnSpc>
              <a:spcBef>
                <a:spcPts val="0"/>
              </a:spcBef>
              <a:spcAft>
                <a:spcPts val="0"/>
              </a:spcAft>
              <a:buNone/>
            </a:pPr>
            <a:r>
              <a:t/>
            </a:r>
            <a:endParaRPr b="1" sz="1100">
              <a:solidFill>
                <a:srgbClr val="000000"/>
              </a:solidFill>
            </a:endParaRPr>
          </a:p>
        </p:txBody>
      </p:sp>
      <p:sp>
        <p:nvSpPr>
          <p:cNvPr id="141" name="Google Shape;141;p22"/>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42" name="Google Shape;142;p22"/>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43" name="Google Shape;143;p22"/>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44" name="Google Shape;144;p22"/>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4294967295" type="title"/>
          </p:nvPr>
        </p:nvSpPr>
        <p:spPr>
          <a:xfrm>
            <a:off x="311700" y="136700"/>
            <a:ext cx="8520600" cy="404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00">
                <a:solidFill>
                  <a:srgbClr val="1155CC"/>
                </a:solidFill>
              </a:rPr>
              <a:t>Order handling :</a:t>
            </a:r>
            <a:endParaRPr b="1" sz="1800">
              <a:solidFill>
                <a:srgbClr val="1155CC"/>
              </a:solidFill>
            </a:endParaRPr>
          </a:p>
          <a:p>
            <a:pPr indent="0" lvl="0" marL="457200" rtl="0" algn="just">
              <a:lnSpc>
                <a:spcPct val="115000"/>
              </a:lnSpc>
              <a:spcBef>
                <a:spcPts val="0"/>
              </a:spcBef>
              <a:spcAft>
                <a:spcPts val="0"/>
              </a:spcAft>
              <a:buNone/>
            </a:pPr>
            <a:r>
              <a:t/>
            </a:r>
            <a:endParaRPr b="1" sz="800">
              <a:solidFill>
                <a:srgbClr val="1155CC"/>
              </a:solidFill>
            </a:endParaRPr>
          </a:p>
          <a:p>
            <a:pPr indent="-311150" lvl="0" marL="457200" rtl="0" algn="just">
              <a:lnSpc>
                <a:spcPct val="115000"/>
              </a:lnSpc>
              <a:spcBef>
                <a:spcPts val="0"/>
              </a:spcBef>
              <a:spcAft>
                <a:spcPts val="0"/>
              </a:spcAft>
              <a:buSzPts val="1300"/>
              <a:buChar char="●"/>
            </a:pPr>
            <a:r>
              <a:rPr lang="en" sz="1300"/>
              <a:t>The Order list is read and checked for the parts that are not available on the bin and whichever part is not available on the bin will be picked first from the conveyor using both the arms based on the number of shipments. </a:t>
            </a:r>
            <a:endParaRPr sz="1300"/>
          </a:p>
          <a:p>
            <a:pPr indent="-311150" lvl="0" marL="457200" rtl="0" algn="just">
              <a:lnSpc>
                <a:spcPct val="115000"/>
              </a:lnSpc>
              <a:spcBef>
                <a:spcPts val="0"/>
              </a:spcBef>
              <a:spcAft>
                <a:spcPts val="0"/>
              </a:spcAft>
              <a:buSzPts val="1300"/>
              <a:buChar char="●"/>
            </a:pPr>
            <a:r>
              <a:rPr lang="en" sz="1300"/>
              <a:t>The parts that are picked from the conveyor are dropped exactly on the correct drop pose at the AGV tray and it is followed by picking and dropping of other parts in the order list  in sequence.</a:t>
            </a:r>
            <a:endParaRPr sz="1100"/>
          </a:p>
          <a:p>
            <a:pPr indent="0" lvl="0" marL="0" rtl="0" algn="just">
              <a:lnSpc>
                <a:spcPct val="115000"/>
              </a:lnSpc>
              <a:spcBef>
                <a:spcPts val="0"/>
              </a:spcBef>
              <a:spcAft>
                <a:spcPts val="0"/>
              </a:spcAft>
              <a:buNone/>
            </a:pPr>
            <a:r>
              <a:rPr b="1" lang="en" sz="1800">
                <a:solidFill>
                  <a:srgbClr val="1155CC"/>
                </a:solidFill>
              </a:rPr>
              <a:t>Robot Control :</a:t>
            </a:r>
            <a:endParaRPr b="1" sz="1800">
              <a:solidFill>
                <a:srgbClr val="1155CC"/>
              </a:solidFill>
            </a:endParaRPr>
          </a:p>
          <a:p>
            <a:pPr indent="0" lvl="0" marL="0" rtl="0" algn="just">
              <a:lnSpc>
                <a:spcPct val="115000"/>
              </a:lnSpc>
              <a:spcBef>
                <a:spcPts val="0"/>
              </a:spcBef>
              <a:spcAft>
                <a:spcPts val="0"/>
              </a:spcAft>
              <a:buNone/>
            </a:pPr>
            <a:r>
              <a:t/>
            </a:r>
            <a:endParaRPr b="1" sz="1000">
              <a:solidFill>
                <a:srgbClr val="1155CC"/>
              </a:solidFill>
            </a:endParaRPr>
          </a:p>
          <a:p>
            <a:pPr indent="-311150" lvl="0" marL="457200" rtl="0" algn="just">
              <a:lnSpc>
                <a:spcPct val="115000"/>
              </a:lnSpc>
              <a:spcBef>
                <a:spcPts val="0"/>
              </a:spcBef>
              <a:spcAft>
                <a:spcPts val="0"/>
              </a:spcAft>
              <a:buClr>
                <a:srgbClr val="000000"/>
              </a:buClr>
              <a:buSzPts val="1300"/>
              <a:buChar char="●"/>
            </a:pPr>
            <a:r>
              <a:rPr lang="en" sz="1300"/>
              <a:t>The robot’s home position is initially set to face the conveyor to pick up the parts from the conveyor first. </a:t>
            </a:r>
            <a:endParaRPr sz="1300"/>
          </a:p>
          <a:p>
            <a:pPr indent="0" lvl="0" marL="457200" rtl="0" algn="just">
              <a:lnSpc>
                <a:spcPct val="115000"/>
              </a:lnSpc>
              <a:spcBef>
                <a:spcPts val="0"/>
              </a:spcBef>
              <a:spcAft>
                <a:spcPts val="0"/>
              </a:spcAft>
              <a:buNone/>
            </a:pPr>
            <a:r>
              <a:t/>
            </a:r>
            <a:endParaRPr sz="600"/>
          </a:p>
          <a:p>
            <a:pPr indent="-311150" lvl="0" marL="457200" rtl="0" algn="just">
              <a:lnSpc>
                <a:spcPct val="115000"/>
              </a:lnSpc>
              <a:spcBef>
                <a:spcPts val="0"/>
              </a:spcBef>
              <a:spcAft>
                <a:spcPts val="0"/>
              </a:spcAft>
              <a:buClr>
                <a:srgbClr val="000000"/>
              </a:buClr>
              <a:buSzPts val="1300"/>
              <a:buChar char="●"/>
            </a:pPr>
            <a:r>
              <a:rPr lang="en" sz="1300"/>
              <a:t>After the pick and place of belt parts, robots are set to a new home position facing the bin. The robot arms will pick and place the parts according to the order sequence.</a:t>
            </a:r>
            <a:endParaRPr sz="1300"/>
          </a:p>
          <a:p>
            <a:pPr indent="0" lvl="0" marL="457200" rtl="0" algn="just">
              <a:lnSpc>
                <a:spcPct val="115000"/>
              </a:lnSpc>
              <a:spcBef>
                <a:spcPts val="0"/>
              </a:spcBef>
              <a:spcAft>
                <a:spcPts val="0"/>
              </a:spcAft>
              <a:buNone/>
            </a:pPr>
            <a:r>
              <a:t/>
            </a:r>
            <a:endParaRPr sz="600"/>
          </a:p>
          <a:p>
            <a:pPr indent="-311150" lvl="0" marL="457200" rtl="0" algn="just">
              <a:lnSpc>
                <a:spcPct val="115000"/>
              </a:lnSpc>
              <a:spcBef>
                <a:spcPts val="0"/>
              </a:spcBef>
              <a:spcAft>
                <a:spcPts val="0"/>
              </a:spcAft>
              <a:buClr>
                <a:srgbClr val="000000"/>
              </a:buClr>
              <a:buSzPts val="1300"/>
              <a:buChar char="●"/>
            </a:pPr>
            <a:r>
              <a:rPr lang="en" sz="1300"/>
              <a:t>The robots movements are programmed to coordinate in such a way that it won’t clash against each other. </a:t>
            </a:r>
            <a:endParaRPr sz="1300"/>
          </a:p>
          <a:p>
            <a:pPr indent="0" lvl="0" marL="457200" rtl="0" algn="just">
              <a:lnSpc>
                <a:spcPct val="115000"/>
              </a:lnSpc>
              <a:spcBef>
                <a:spcPts val="0"/>
              </a:spcBef>
              <a:spcAft>
                <a:spcPts val="0"/>
              </a:spcAft>
              <a:buNone/>
            </a:pPr>
            <a:r>
              <a:t/>
            </a:r>
            <a:endParaRPr sz="900"/>
          </a:p>
          <a:p>
            <a:pPr indent="-311150" lvl="0" marL="457200" rtl="0" algn="just">
              <a:lnSpc>
                <a:spcPct val="115000"/>
              </a:lnSpc>
              <a:spcBef>
                <a:spcPts val="0"/>
              </a:spcBef>
              <a:spcAft>
                <a:spcPts val="0"/>
              </a:spcAft>
              <a:buClr>
                <a:srgbClr val="000000"/>
              </a:buClr>
              <a:buSzPts val="1300"/>
              <a:buChar char="●"/>
            </a:pPr>
            <a:r>
              <a:rPr lang="en" sz="1300"/>
              <a:t>The mid-point on the rail is chosen for exchanging the parts picked by each arm to drop in the opposite AGV tray.</a:t>
            </a:r>
            <a:endParaRPr b="1" sz="1300">
              <a:solidFill>
                <a:srgbClr val="000000"/>
              </a:solidFill>
            </a:endParaRPr>
          </a:p>
        </p:txBody>
      </p:sp>
      <p:sp>
        <p:nvSpPr>
          <p:cNvPr id="150" name="Google Shape;150;p23"/>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51" name="Google Shape;151;p23"/>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52" name="Google Shape;152;p23"/>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53" name="Google Shape;153;p23"/>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4294967295" type="title"/>
          </p:nvPr>
        </p:nvSpPr>
        <p:spPr>
          <a:xfrm>
            <a:off x="311700" y="445025"/>
            <a:ext cx="8520600" cy="3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741B47"/>
                </a:solidFill>
              </a:rPr>
              <a:t>Project Demo:</a:t>
            </a:r>
            <a:endParaRPr b="1" sz="1700">
              <a:solidFill>
                <a:srgbClr val="741B47"/>
              </a:solidFill>
            </a:endParaRPr>
          </a:p>
          <a:p>
            <a:pPr indent="0" lvl="0" marL="0" rtl="0" algn="l">
              <a:spcBef>
                <a:spcPts val="0"/>
              </a:spcBef>
              <a:spcAft>
                <a:spcPts val="0"/>
              </a:spcAft>
              <a:buNone/>
            </a:pPr>
            <a:r>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The kit was built on both the AGV trays using the parts mentioned in the shipment Order list. The AGVs were submitted for delivery once the order was completed.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The video of the project execution can be found in the below mentioned drive link.</a:t>
            </a:r>
            <a:endParaRPr sz="1300">
              <a:solidFill>
                <a:srgbClr val="000000"/>
              </a:solidFill>
            </a:endParaRPr>
          </a:p>
          <a:p>
            <a:pPr indent="0" lvl="0" marL="45720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ctr">
              <a:spcBef>
                <a:spcPts val="0"/>
              </a:spcBef>
              <a:spcAft>
                <a:spcPts val="0"/>
              </a:spcAft>
              <a:buNone/>
            </a:pPr>
            <a:r>
              <a:rPr lang="en" sz="2300" u="sng">
                <a:solidFill>
                  <a:schemeClr val="hlink"/>
                </a:solidFill>
                <a:hlinkClick r:id="rId3"/>
              </a:rPr>
              <a:t>Group1_Final_Project_Demo</a:t>
            </a:r>
            <a:endParaRPr b="0" sz="2300">
              <a:solidFill>
                <a:srgbClr val="000000"/>
              </a:solidFill>
              <a:latin typeface="Arial"/>
              <a:ea typeface="Arial"/>
              <a:cs typeface="Arial"/>
              <a:sym typeface="Arial"/>
            </a:endParaRPr>
          </a:p>
        </p:txBody>
      </p:sp>
      <p:sp>
        <p:nvSpPr>
          <p:cNvPr id="159" name="Google Shape;159;p24"/>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60" name="Google Shape;160;p24"/>
          <p:cNvPicPr preferRelativeResize="0"/>
          <p:nvPr/>
        </p:nvPicPr>
        <p:blipFill>
          <a:blip r:embed="rId4">
            <a:alphaModFix/>
          </a:blip>
          <a:stretch>
            <a:fillRect/>
          </a:stretch>
        </p:blipFill>
        <p:spPr>
          <a:xfrm>
            <a:off x="66975" y="4033150"/>
            <a:ext cx="1047750" cy="1047750"/>
          </a:xfrm>
          <a:prstGeom prst="rect">
            <a:avLst/>
          </a:prstGeom>
          <a:noFill/>
          <a:ln>
            <a:noFill/>
          </a:ln>
        </p:spPr>
      </p:pic>
      <p:pic>
        <p:nvPicPr>
          <p:cNvPr id="161" name="Google Shape;161;p24"/>
          <p:cNvPicPr preferRelativeResize="0"/>
          <p:nvPr/>
        </p:nvPicPr>
        <p:blipFill>
          <a:blip r:embed="rId4">
            <a:alphaModFix/>
          </a:blip>
          <a:stretch>
            <a:fillRect/>
          </a:stretch>
        </p:blipFill>
        <p:spPr>
          <a:xfrm>
            <a:off x="7923450" y="4033150"/>
            <a:ext cx="1047750" cy="1047750"/>
          </a:xfrm>
          <a:prstGeom prst="rect">
            <a:avLst/>
          </a:prstGeom>
          <a:noFill/>
          <a:ln>
            <a:noFill/>
          </a:ln>
        </p:spPr>
      </p:pic>
      <p:cxnSp>
        <p:nvCxnSpPr>
          <p:cNvPr id="162" name="Google Shape;162;p24"/>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4294967295" type="title"/>
          </p:nvPr>
        </p:nvSpPr>
        <p:spPr>
          <a:xfrm>
            <a:off x="311700" y="445025"/>
            <a:ext cx="8520600" cy="32964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b="1" lang="en" sz="2200">
                <a:solidFill>
                  <a:srgbClr val="1155CC"/>
                </a:solidFill>
              </a:rPr>
              <a:t>Building a whole kit</a:t>
            </a:r>
            <a:endParaRPr b="1" sz="2200">
              <a:solidFill>
                <a:srgbClr val="1155CC"/>
              </a:solidFill>
            </a:endParaRPr>
          </a:p>
          <a:p>
            <a:pPr indent="0" lvl="0" marL="457200" rtl="0" algn="just">
              <a:lnSpc>
                <a:spcPct val="115000"/>
              </a:lnSpc>
              <a:spcBef>
                <a:spcPts val="0"/>
              </a:spcBef>
              <a:spcAft>
                <a:spcPts val="0"/>
              </a:spcAft>
              <a:buClr>
                <a:schemeClr val="dk1"/>
              </a:buClr>
              <a:buSzPts val="1100"/>
              <a:buFont typeface="Arial"/>
              <a:buNone/>
            </a:pPr>
            <a:r>
              <a:t/>
            </a:r>
            <a:endParaRPr b="1" sz="1100">
              <a:solidFill>
                <a:srgbClr val="1155CC"/>
              </a:solidFill>
            </a:endParaRPr>
          </a:p>
          <a:p>
            <a:pPr indent="-298450" lvl="0" marL="1371600" rtl="0" algn="just">
              <a:lnSpc>
                <a:spcPct val="115000"/>
              </a:lnSpc>
              <a:spcBef>
                <a:spcPts val="0"/>
              </a:spcBef>
              <a:spcAft>
                <a:spcPts val="0"/>
              </a:spcAft>
              <a:buSzPts val="1100"/>
              <a:buChar char="●"/>
            </a:pPr>
            <a:r>
              <a:rPr lang="en" sz="1100"/>
              <a:t>The aim of this project was to build a whole kit using an order having two shipments, each consisting of 5 products. There were two AGVs involved in this task. </a:t>
            </a:r>
            <a:endParaRPr sz="1100"/>
          </a:p>
          <a:p>
            <a:pPr indent="0" lvl="0" marL="1371600" rtl="0" algn="just">
              <a:lnSpc>
                <a:spcPct val="115000"/>
              </a:lnSpc>
              <a:spcBef>
                <a:spcPts val="0"/>
              </a:spcBef>
              <a:spcAft>
                <a:spcPts val="0"/>
              </a:spcAft>
              <a:buNone/>
            </a:pPr>
            <a:r>
              <a:t/>
            </a:r>
            <a:endParaRPr sz="1100"/>
          </a:p>
          <a:p>
            <a:pPr indent="-298450" lvl="0" marL="1371600" rtl="0" algn="just">
              <a:lnSpc>
                <a:spcPct val="115000"/>
              </a:lnSpc>
              <a:spcBef>
                <a:spcPts val="0"/>
              </a:spcBef>
              <a:spcAft>
                <a:spcPts val="0"/>
              </a:spcAft>
              <a:buSzPts val="1100"/>
              <a:buChar char="●"/>
            </a:pPr>
            <a:r>
              <a:rPr lang="en" sz="1100"/>
              <a:t>We had a sensor blackout of 50 seconds but it didn’t affect our operation since the pose and orientation of all the parts are obtained at the beginning of the competition.</a:t>
            </a:r>
            <a:endParaRPr sz="1100"/>
          </a:p>
          <a:p>
            <a:pPr indent="0" lvl="0" marL="137160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 sz="1100"/>
              <a:t>                                    The shipments consisted of the following parts that were fulfilled:</a:t>
            </a:r>
            <a:endParaRPr sz="1100"/>
          </a:p>
          <a:p>
            <a:pPr indent="-69850" lvl="0" marL="2286000" rtl="0" algn="just">
              <a:lnSpc>
                <a:spcPct val="115000"/>
              </a:lnSpc>
              <a:spcBef>
                <a:spcPts val="0"/>
              </a:spcBef>
              <a:spcAft>
                <a:spcPts val="0"/>
              </a:spcAft>
              <a:buSzPts val="1100"/>
              <a:buChar char="●"/>
            </a:pPr>
            <a:r>
              <a:rPr lang="en" sz="1100"/>
              <a:t> gasket_part</a:t>
            </a:r>
            <a:endParaRPr sz="1100"/>
          </a:p>
          <a:p>
            <a:pPr indent="-69850" lvl="0" marL="2286000" rtl="0" algn="just">
              <a:lnSpc>
                <a:spcPct val="115000"/>
              </a:lnSpc>
              <a:spcBef>
                <a:spcPts val="0"/>
              </a:spcBef>
              <a:spcAft>
                <a:spcPts val="0"/>
              </a:spcAft>
              <a:buSzPts val="1100"/>
              <a:buChar char="●"/>
            </a:pPr>
            <a:r>
              <a:rPr lang="en" sz="1100"/>
              <a:t> piston_rod_part</a:t>
            </a:r>
            <a:endParaRPr sz="1100"/>
          </a:p>
          <a:p>
            <a:pPr indent="-69850" lvl="0" marL="2286000" rtl="0" algn="just">
              <a:lnSpc>
                <a:spcPct val="115000"/>
              </a:lnSpc>
              <a:spcBef>
                <a:spcPts val="0"/>
              </a:spcBef>
              <a:spcAft>
                <a:spcPts val="0"/>
              </a:spcAft>
              <a:buSzPts val="1100"/>
              <a:buChar char="●"/>
            </a:pPr>
            <a:r>
              <a:rPr lang="en" sz="1100"/>
              <a:t> gear_part</a:t>
            </a:r>
            <a:endParaRPr sz="1100"/>
          </a:p>
          <a:p>
            <a:pPr indent="-69850" lvl="0" marL="2286000" rtl="0" algn="just">
              <a:lnSpc>
                <a:spcPct val="115000"/>
              </a:lnSpc>
              <a:spcBef>
                <a:spcPts val="0"/>
              </a:spcBef>
              <a:spcAft>
                <a:spcPts val="0"/>
              </a:spcAft>
              <a:buSzPts val="1100"/>
              <a:buChar char="●"/>
            </a:pPr>
            <a:r>
              <a:rPr lang="en" sz="1100"/>
              <a:t> pulley_part</a:t>
            </a:r>
            <a:endParaRPr sz="1100"/>
          </a:p>
          <a:p>
            <a:pPr indent="-69850" lvl="0" marL="2286000" rtl="0" algn="just">
              <a:lnSpc>
                <a:spcPct val="115000"/>
              </a:lnSpc>
              <a:spcBef>
                <a:spcPts val="0"/>
              </a:spcBef>
              <a:spcAft>
                <a:spcPts val="0"/>
              </a:spcAft>
              <a:buSzPts val="1100"/>
              <a:buChar char="●"/>
            </a:pPr>
            <a:r>
              <a:rPr lang="en" sz="1100"/>
              <a:t> Disk_part</a:t>
            </a:r>
            <a:endParaRPr sz="1100"/>
          </a:p>
          <a:p>
            <a:pPr indent="0" lvl="0" marL="1371600" rtl="0" algn="just">
              <a:lnSpc>
                <a:spcPct val="115000"/>
              </a:lnSpc>
              <a:spcBef>
                <a:spcPts val="0"/>
              </a:spcBef>
              <a:spcAft>
                <a:spcPts val="0"/>
              </a:spcAft>
              <a:buNone/>
            </a:pPr>
            <a:r>
              <a:t/>
            </a:r>
            <a:endParaRPr sz="1100"/>
          </a:p>
          <a:p>
            <a:pPr indent="-298450" lvl="0" marL="1371600" rtl="0" algn="just">
              <a:lnSpc>
                <a:spcPct val="115000"/>
              </a:lnSpc>
              <a:spcBef>
                <a:spcPts val="0"/>
              </a:spcBef>
              <a:spcAft>
                <a:spcPts val="0"/>
              </a:spcAft>
              <a:buSzPts val="1100"/>
              <a:buChar char="●"/>
            </a:pPr>
            <a:r>
              <a:rPr lang="en" sz="1100"/>
              <a:t>There were two faulty parts namely, a gasket_part_3 and a gear_part_3. We were successfully able to pick up the parts from the conveyor, handle them by using both the robot arms and deliver the products on the respective AGV. </a:t>
            </a:r>
            <a:endParaRPr sz="11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68" name="Google Shape;168;p25"/>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69" name="Google Shape;169;p25"/>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70" name="Google Shape;170;p25"/>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71" name="Google Shape;171;p25"/>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4294967295" type="title"/>
          </p:nvPr>
        </p:nvSpPr>
        <p:spPr>
          <a:xfrm>
            <a:off x="311700" y="224925"/>
            <a:ext cx="8520600" cy="3808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741B47"/>
                </a:solidFill>
              </a:rPr>
              <a:t>PART HANDLING</a:t>
            </a:r>
            <a:endParaRPr b="1" sz="2300">
              <a:solidFill>
                <a:srgbClr val="741B47"/>
              </a:solidFill>
            </a:endParaRPr>
          </a:p>
          <a:p>
            <a:pPr indent="0" lvl="0" marL="0" rtl="0" algn="ctr">
              <a:lnSpc>
                <a:spcPct val="115000"/>
              </a:lnSpc>
              <a:spcBef>
                <a:spcPts val="0"/>
              </a:spcBef>
              <a:spcAft>
                <a:spcPts val="0"/>
              </a:spcAft>
              <a:buNone/>
            </a:pPr>
            <a:r>
              <a:t/>
            </a:r>
            <a:endParaRPr b="1" sz="1100">
              <a:solidFill>
                <a:srgbClr val="741B47"/>
              </a:solidFill>
            </a:endParaRPr>
          </a:p>
          <a:p>
            <a:pPr indent="0" lvl="0" marL="0" rtl="0" algn="just">
              <a:lnSpc>
                <a:spcPct val="115000"/>
              </a:lnSpc>
              <a:spcBef>
                <a:spcPts val="0"/>
              </a:spcBef>
              <a:spcAft>
                <a:spcPts val="0"/>
              </a:spcAft>
              <a:buNone/>
            </a:pPr>
            <a:r>
              <a:rPr b="1" lang="en" sz="2200">
                <a:solidFill>
                  <a:srgbClr val="1155CC"/>
                </a:solidFill>
              </a:rPr>
              <a:t>Part Flipping</a:t>
            </a:r>
            <a:endParaRPr b="1" sz="2200">
              <a:solidFill>
                <a:srgbClr val="1155CC"/>
              </a:solidFill>
            </a:endParaRPr>
          </a:p>
          <a:p>
            <a:pPr indent="0" lvl="0" marL="0" rtl="0" algn="just">
              <a:lnSpc>
                <a:spcPct val="115000"/>
              </a:lnSpc>
              <a:spcBef>
                <a:spcPts val="0"/>
              </a:spcBef>
              <a:spcAft>
                <a:spcPts val="0"/>
              </a:spcAft>
              <a:buClr>
                <a:schemeClr val="dk1"/>
              </a:buClr>
              <a:buSzPts val="1100"/>
              <a:buFont typeface="Arial"/>
              <a:buNone/>
            </a:pPr>
            <a:r>
              <a:t/>
            </a:r>
            <a:endParaRPr b="1" sz="1700">
              <a:solidFill>
                <a:srgbClr val="1155CC"/>
              </a:solidFill>
            </a:endParaRPr>
          </a:p>
          <a:p>
            <a:pPr indent="-311150" lvl="0" marL="457200" rtl="0" algn="just">
              <a:lnSpc>
                <a:spcPct val="115000"/>
              </a:lnSpc>
              <a:spcBef>
                <a:spcPts val="0"/>
              </a:spcBef>
              <a:spcAft>
                <a:spcPts val="0"/>
              </a:spcAft>
              <a:buSzPts val="1300"/>
              <a:buChar char="●"/>
            </a:pPr>
            <a:r>
              <a:rPr lang="en" sz="1300"/>
              <a:t>In order to meet order requirements, we also have to consider orientation of the different parts and in order to do so we have to flip the parts as mentioned in the order update. </a:t>
            </a:r>
            <a:endParaRPr sz="1300"/>
          </a:p>
          <a:p>
            <a:pPr indent="0" lvl="0" marL="914400" rtl="0" algn="just">
              <a:lnSpc>
                <a:spcPct val="115000"/>
              </a:lnSpc>
              <a:spcBef>
                <a:spcPts val="0"/>
              </a:spcBef>
              <a:spcAft>
                <a:spcPts val="0"/>
              </a:spcAft>
              <a:buNone/>
            </a:pPr>
            <a:r>
              <a:t/>
            </a:r>
            <a:endParaRPr sz="1300"/>
          </a:p>
          <a:p>
            <a:pPr indent="-311150" lvl="0" marL="457200" rtl="0" algn="just">
              <a:lnSpc>
                <a:spcPct val="115000"/>
              </a:lnSpc>
              <a:spcBef>
                <a:spcPts val="0"/>
              </a:spcBef>
              <a:spcAft>
                <a:spcPts val="0"/>
              </a:spcAft>
              <a:buSzPts val="1300"/>
              <a:buChar char="●"/>
            </a:pPr>
            <a:r>
              <a:rPr lang="en" sz="1300"/>
              <a:t>To flip a part, let's assume a disk part, we first pick the part from the bin and place it vertically on the bin. </a:t>
            </a:r>
            <a:endParaRPr sz="1300"/>
          </a:p>
          <a:p>
            <a:pPr indent="0" lvl="0" marL="914400" rtl="0" algn="just">
              <a:lnSpc>
                <a:spcPct val="115000"/>
              </a:lnSpc>
              <a:spcBef>
                <a:spcPts val="0"/>
              </a:spcBef>
              <a:spcAft>
                <a:spcPts val="0"/>
              </a:spcAft>
              <a:buNone/>
            </a:pPr>
            <a:r>
              <a:t/>
            </a:r>
            <a:endParaRPr sz="1300"/>
          </a:p>
          <a:p>
            <a:pPr indent="-311150" lvl="0" marL="457200" rtl="0" algn="just">
              <a:lnSpc>
                <a:spcPct val="115000"/>
              </a:lnSpc>
              <a:spcBef>
                <a:spcPts val="0"/>
              </a:spcBef>
              <a:spcAft>
                <a:spcPts val="0"/>
              </a:spcAft>
              <a:buSzPts val="1300"/>
              <a:buChar char="●"/>
            </a:pPr>
            <a:r>
              <a:rPr lang="en" sz="1300"/>
              <a:t>The next step is to slightly push the disk from the opposite side of the disk so that when it falls on the ground, it is flipped. </a:t>
            </a:r>
            <a:endParaRPr sz="1300"/>
          </a:p>
          <a:p>
            <a:pPr indent="0" lvl="0" marL="914400" rtl="0" algn="just">
              <a:lnSpc>
                <a:spcPct val="115000"/>
              </a:lnSpc>
              <a:spcBef>
                <a:spcPts val="0"/>
              </a:spcBef>
              <a:spcAft>
                <a:spcPts val="0"/>
              </a:spcAft>
              <a:buNone/>
            </a:pPr>
            <a:r>
              <a:t/>
            </a:r>
            <a:endParaRPr sz="1300"/>
          </a:p>
          <a:p>
            <a:pPr indent="-311150" lvl="0" marL="457200" rtl="0" algn="just">
              <a:lnSpc>
                <a:spcPct val="115000"/>
              </a:lnSpc>
              <a:spcBef>
                <a:spcPts val="0"/>
              </a:spcBef>
              <a:spcAft>
                <a:spcPts val="0"/>
              </a:spcAft>
              <a:buSzPts val="1300"/>
              <a:buChar char="●"/>
            </a:pPr>
            <a:r>
              <a:rPr lang="en" sz="1300"/>
              <a:t>Now, as the task of flipping is accomplished, we can simply pick up the part by using the robot arm and place it wherever desired. </a:t>
            </a:r>
            <a:endParaRPr sz="1300"/>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77" name="Google Shape;177;p26"/>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78" name="Google Shape;178;p26"/>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79" name="Google Shape;179;p26"/>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80" name="Google Shape;180;p26"/>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4294967295" type="title"/>
          </p:nvPr>
        </p:nvSpPr>
        <p:spPr>
          <a:xfrm>
            <a:off x="311700" y="224925"/>
            <a:ext cx="8520600" cy="3808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741B47"/>
                </a:solidFill>
              </a:rPr>
              <a:t>PART HANDLING</a:t>
            </a:r>
            <a:endParaRPr b="1" sz="2200">
              <a:solidFill>
                <a:srgbClr val="741B47"/>
              </a:solidFill>
            </a:endParaRPr>
          </a:p>
          <a:p>
            <a:pPr indent="0" lvl="0" marL="0" rtl="0" algn="just">
              <a:lnSpc>
                <a:spcPct val="115000"/>
              </a:lnSpc>
              <a:spcBef>
                <a:spcPts val="0"/>
              </a:spcBef>
              <a:spcAft>
                <a:spcPts val="0"/>
              </a:spcAft>
              <a:buNone/>
            </a:pPr>
            <a:r>
              <a:rPr b="1" lang="en" sz="2200">
                <a:solidFill>
                  <a:srgbClr val="1155CC"/>
                </a:solidFill>
              </a:rPr>
              <a:t>Part Flipping</a:t>
            </a:r>
            <a:endParaRPr b="1" sz="1700">
              <a:solidFill>
                <a:srgbClr val="741B47"/>
              </a:solidFill>
            </a:endParaRPr>
          </a:p>
          <a:p>
            <a:pPr indent="0" lvl="0" marL="0" rtl="0" algn="just">
              <a:lnSpc>
                <a:spcPct val="115000"/>
              </a:lnSpc>
              <a:spcBef>
                <a:spcPts val="0"/>
              </a:spcBef>
              <a:spcAft>
                <a:spcPts val="0"/>
              </a:spcAft>
              <a:buNone/>
            </a:pPr>
            <a:r>
              <a:t/>
            </a:r>
            <a:endParaRPr b="1" sz="2200">
              <a:solidFill>
                <a:srgbClr val="1155CC"/>
              </a:solidFill>
            </a:endParaRPr>
          </a:p>
          <a:p>
            <a:pPr indent="0" lvl="0" marL="0" rtl="0" algn="just">
              <a:lnSpc>
                <a:spcPct val="115000"/>
              </a:lnSpc>
              <a:spcBef>
                <a:spcPts val="0"/>
              </a:spcBef>
              <a:spcAft>
                <a:spcPts val="0"/>
              </a:spcAft>
              <a:buNone/>
            </a:pPr>
            <a:r>
              <a:t/>
            </a:r>
            <a:endParaRPr b="1" sz="2200">
              <a:solidFill>
                <a:srgbClr val="1155CC"/>
              </a:solidFill>
            </a:endParaRPr>
          </a:p>
          <a:p>
            <a:pPr indent="0" lvl="0" marL="0" rtl="0" algn="just">
              <a:lnSpc>
                <a:spcPct val="115000"/>
              </a:lnSpc>
              <a:spcBef>
                <a:spcPts val="0"/>
              </a:spcBef>
              <a:spcAft>
                <a:spcPts val="0"/>
              </a:spcAft>
              <a:buClr>
                <a:schemeClr val="dk1"/>
              </a:buClr>
              <a:buSzPts val="1100"/>
              <a:buFont typeface="Arial"/>
              <a:buNone/>
            </a:pPr>
            <a:r>
              <a:t/>
            </a:r>
            <a:endParaRPr b="1" sz="1700">
              <a:solidFill>
                <a:srgbClr val="1155CC"/>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86" name="Google Shape;186;p27"/>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87" name="Google Shape;187;p27"/>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88" name="Google Shape;188;p27"/>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89" name="Google Shape;189;p27"/>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190" name="Google Shape;190;p27"/>
          <p:cNvPicPr preferRelativeResize="0"/>
          <p:nvPr/>
        </p:nvPicPr>
        <p:blipFill>
          <a:blip r:embed="rId4">
            <a:alphaModFix/>
          </a:blip>
          <a:stretch>
            <a:fillRect/>
          </a:stretch>
        </p:blipFill>
        <p:spPr>
          <a:xfrm>
            <a:off x="1406150" y="1215750"/>
            <a:ext cx="5884075" cy="313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4294967295" type="title"/>
          </p:nvPr>
        </p:nvSpPr>
        <p:spPr>
          <a:xfrm>
            <a:off x="311700" y="370050"/>
            <a:ext cx="8520600" cy="3806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solidFill>
                  <a:srgbClr val="1155CC"/>
                </a:solidFill>
              </a:rPr>
              <a:t>Faulty Part Handling</a:t>
            </a:r>
            <a:endParaRPr b="1" sz="2200">
              <a:solidFill>
                <a:srgbClr val="1155CC"/>
              </a:solidFill>
            </a:endParaRPr>
          </a:p>
          <a:p>
            <a:pPr indent="0" lvl="0" marL="0" rtl="0" algn="just">
              <a:lnSpc>
                <a:spcPct val="115000"/>
              </a:lnSpc>
              <a:spcBef>
                <a:spcPts val="0"/>
              </a:spcBef>
              <a:spcAft>
                <a:spcPts val="0"/>
              </a:spcAft>
              <a:buClr>
                <a:schemeClr val="dk1"/>
              </a:buClr>
              <a:buSzPts val="1100"/>
              <a:buFont typeface="Arial"/>
              <a:buNone/>
            </a:pPr>
            <a:r>
              <a:t/>
            </a:r>
            <a:endParaRPr b="1" sz="1100">
              <a:solidFill>
                <a:srgbClr val="1155CC"/>
              </a:solidFill>
            </a:endParaRPr>
          </a:p>
          <a:p>
            <a:pPr indent="-323850" lvl="0" marL="457200" rtl="0" algn="just">
              <a:lnSpc>
                <a:spcPct val="115000"/>
              </a:lnSpc>
              <a:spcBef>
                <a:spcPts val="0"/>
              </a:spcBef>
              <a:spcAft>
                <a:spcPts val="0"/>
              </a:spcAft>
              <a:buSzPts val="1500"/>
              <a:buChar char="●"/>
            </a:pPr>
            <a:r>
              <a:rPr lang="en" sz="1300"/>
              <a:t>Few of the parts in the environment were tagged faulty and our task was to make sure none of them ended up on the AGV tray. </a:t>
            </a:r>
            <a:endParaRPr sz="1300"/>
          </a:p>
          <a:p>
            <a:pPr indent="0" lvl="0" marL="1371600" rtl="0" algn="just">
              <a:lnSpc>
                <a:spcPct val="115000"/>
              </a:lnSpc>
              <a:spcBef>
                <a:spcPts val="0"/>
              </a:spcBef>
              <a:spcAft>
                <a:spcPts val="0"/>
              </a:spcAft>
              <a:buNone/>
            </a:pPr>
            <a:r>
              <a:t/>
            </a:r>
            <a:endParaRPr sz="1300"/>
          </a:p>
          <a:p>
            <a:pPr indent="-311150" lvl="0" marL="457200" rtl="0" algn="just">
              <a:lnSpc>
                <a:spcPct val="115000"/>
              </a:lnSpc>
              <a:spcBef>
                <a:spcPts val="0"/>
              </a:spcBef>
              <a:spcAft>
                <a:spcPts val="0"/>
              </a:spcAft>
              <a:buSzPts val="1300"/>
              <a:buChar char="●"/>
            </a:pPr>
            <a:r>
              <a:rPr lang="en" sz="1300"/>
              <a:t>Once the pick and place operation is complete, the part in the AGV is checked by a quality sensor which is mounted on the top of the AGV to detect faulty parts. </a:t>
            </a:r>
            <a:endParaRPr sz="1300"/>
          </a:p>
          <a:p>
            <a:pPr indent="0" lvl="0" marL="1371600" rtl="0" algn="just">
              <a:lnSpc>
                <a:spcPct val="115000"/>
              </a:lnSpc>
              <a:spcBef>
                <a:spcPts val="0"/>
              </a:spcBef>
              <a:spcAft>
                <a:spcPts val="0"/>
              </a:spcAft>
              <a:buNone/>
            </a:pPr>
            <a:r>
              <a:t/>
            </a:r>
            <a:endParaRPr sz="1300"/>
          </a:p>
          <a:p>
            <a:pPr indent="-311150" lvl="0" marL="457200" rtl="0" algn="just">
              <a:lnSpc>
                <a:spcPct val="115000"/>
              </a:lnSpc>
              <a:spcBef>
                <a:spcPts val="0"/>
              </a:spcBef>
              <a:spcAft>
                <a:spcPts val="0"/>
              </a:spcAft>
              <a:buSzPts val="1300"/>
              <a:buChar char="●"/>
            </a:pPr>
            <a:r>
              <a:rPr lang="en" sz="1300"/>
              <a:t>If the part turns out to be faulty, then the robot arm picks up the faulty part from the AGV discards it.</a:t>
            </a:r>
            <a:r>
              <a:rPr lang="en" sz="1300"/>
              <a:t> </a:t>
            </a:r>
            <a:endParaRPr sz="1300"/>
          </a:p>
          <a:p>
            <a:pPr indent="0" lvl="0" marL="457200" rtl="0" algn="just">
              <a:lnSpc>
                <a:spcPct val="115000"/>
              </a:lnSpc>
              <a:spcBef>
                <a:spcPts val="0"/>
              </a:spcBef>
              <a:spcAft>
                <a:spcPts val="0"/>
              </a:spcAft>
              <a:buNone/>
            </a:pPr>
            <a:r>
              <a:t/>
            </a:r>
            <a:endParaRPr sz="1300"/>
          </a:p>
          <a:p>
            <a:pPr indent="0" lvl="0" marL="1371600" rtl="0" algn="just">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96" name="Google Shape;196;p28"/>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97" name="Google Shape;197;p28"/>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98" name="Google Shape;198;p28"/>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99" name="Google Shape;199;p28"/>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200" name="Google Shape;200;p28"/>
          <p:cNvPicPr preferRelativeResize="0"/>
          <p:nvPr/>
        </p:nvPicPr>
        <p:blipFill rotWithShape="1">
          <a:blip r:embed="rId4">
            <a:alphaModFix/>
          </a:blip>
          <a:srcRect b="4814" l="26664" r="0" t="26805"/>
          <a:stretch/>
        </p:blipFill>
        <p:spPr>
          <a:xfrm>
            <a:off x="1906700" y="2715200"/>
            <a:ext cx="2394075" cy="1793600"/>
          </a:xfrm>
          <a:prstGeom prst="rect">
            <a:avLst/>
          </a:prstGeom>
          <a:noFill/>
          <a:ln>
            <a:noFill/>
          </a:ln>
        </p:spPr>
      </p:pic>
      <p:pic>
        <p:nvPicPr>
          <p:cNvPr id="201" name="Google Shape;201;p28"/>
          <p:cNvPicPr preferRelativeResize="0"/>
          <p:nvPr/>
        </p:nvPicPr>
        <p:blipFill rotWithShape="1">
          <a:blip r:embed="rId5">
            <a:alphaModFix/>
          </a:blip>
          <a:srcRect b="0" l="21807" r="0" t="11917"/>
          <a:stretch/>
        </p:blipFill>
        <p:spPr>
          <a:xfrm>
            <a:off x="4572000" y="2705674"/>
            <a:ext cx="2394075" cy="179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4294967295" type="title"/>
          </p:nvPr>
        </p:nvSpPr>
        <p:spPr>
          <a:xfrm>
            <a:off x="311700" y="370050"/>
            <a:ext cx="8520600" cy="3806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solidFill>
                  <a:srgbClr val="1155CC"/>
                </a:solidFill>
              </a:rPr>
              <a:t>In-Process Update</a:t>
            </a:r>
            <a:r>
              <a:rPr b="1" lang="en" sz="1500">
                <a:solidFill>
                  <a:srgbClr val="1155CC"/>
                </a:solidFill>
              </a:rPr>
              <a:t> </a:t>
            </a:r>
            <a:endParaRPr b="1" sz="1500">
              <a:solidFill>
                <a:srgbClr val="1155CC"/>
              </a:solidFill>
            </a:endParaRPr>
          </a:p>
          <a:p>
            <a:pPr indent="0" lvl="0" marL="0" rtl="0" algn="just">
              <a:lnSpc>
                <a:spcPct val="115000"/>
              </a:lnSpc>
              <a:spcBef>
                <a:spcPts val="0"/>
              </a:spcBef>
              <a:spcAft>
                <a:spcPts val="0"/>
              </a:spcAft>
              <a:buClr>
                <a:schemeClr val="dk1"/>
              </a:buClr>
              <a:buSzPts val="1100"/>
              <a:buFont typeface="Arial"/>
              <a:buNone/>
            </a:pPr>
            <a:r>
              <a:t/>
            </a:r>
            <a:endParaRPr b="1" sz="1100">
              <a:solidFill>
                <a:srgbClr val="1155CC"/>
              </a:solidFill>
            </a:endParaRPr>
          </a:p>
          <a:p>
            <a:pPr indent="-311150" lvl="0" marL="457200" rtl="0" algn="just">
              <a:lnSpc>
                <a:spcPct val="115000"/>
              </a:lnSpc>
              <a:spcBef>
                <a:spcPts val="0"/>
              </a:spcBef>
              <a:spcAft>
                <a:spcPts val="0"/>
              </a:spcAft>
              <a:buClr>
                <a:srgbClr val="000000"/>
              </a:buClr>
              <a:buSzPts val="1300"/>
              <a:buChar char="●"/>
            </a:pPr>
            <a:r>
              <a:rPr lang="en" sz="1300">
                <a:solidFill>
                  <a:srgbClr val="000000"/>
                </a:solidFill>
              </a:rPr>
              <a:t>In this, we would receive an order update and we need to modify the parts on the AGV tray accordingly. </a:t>
            </a:r>
            <a:endParaRPr sz="1300">
              <a:solidFill>
                <a:srgbClr val="000000"/>
              </a:solidFill>
            </a:endParaRPr>
          </a:p>
          <a:p>
            <a:pPr indent="0" lvl="0" marL="0" rtl="0" algn="just">
              <a:lnSpc>
                <a:spcPct val="115000"/>
              </a:lnSpc>
              <a:spcBef>
                <a:spcPts val="0"/>
              </a:spcBef>
              <a:spcAft>
                <a:spcPts val="0"/>
              </a:spcAft>
              <a:buNone/>
            </a:pPr>
            <a:r>
              <a:t/>
            </a:r>
            <a:endParaRPr sz="1300">
              <a:solidFill>
                <a:srgbClr val="000000"/>
              </a:solidFill>
            </a:endParaRPr>
          </a:p>
          <a:p>
            <a:pPr indent="-311150" lvl="0" marL="457200" rtl="0" algn="just">
              <a:lnSpc>
                <a:spcPct val="115000"/>
              </a:lnSpc>
              <a:spcBef>
                <a:spcPts val="0"/>
              </a:spcBef>
              <a:spcAft>
                <a:spcPts val="0"/>
              </a:spcAft>
              <a:buClr>
                <a:srgbClr val="000000"/>
              </a:buClr>
              <a:buSzPts val="1300"/>
              <a:buChar char="●"/>
            </a:pPr>
            <a:r>
              <a:rPr lang="en" sz="1300">
                <a:solidFill>
                  <a:srgbClr val="000000"/>
                </a:solidFill>
              </a:rPr>
              <a:t>We maintained a list of products(part type+part pose) we already fulfilled and placed a logical camera overlooking the AGV tray. </a:t>
            </a:r>
            <a:endParaRPr sz="1300">
              <a:solidFill>
                <a:srgbClr val="000000"/>
              </a:solidFill>
            </a:endParaRPr>
          </a:p>
          <a:p>
            <a:pPr indent="0" lvl="0" marL="0" rtl="0" algn="just">
              <a:lnSpc>
                <a:spcPct val="115000"/>
              </a:lnSpc>
              <a:spcBef>
                <a:spcPts val="0"/>
              </a:spcBef>
              <a:spcAft>
                <a:spcPts val="0"/>
              </a:spcAft>
              <a:buNone/>
            </a:pPr>
            <a:r>
              <a:t/>
            </a:r>
            <a:endParaRPr sz="1300">
              <a:solidFill>
                <a:srgbClr val="000000"/>
              </a:solidFill>
            </a:endParaRPr>
          </a:p>
          <a:p>
            <a:pPr indent="-311150" lvl="0" marL="457200" rtl="0" algn="just">
              <a:lnSpc>
                <a:spcPct val="115000"/>
              </a:lnSpc>
              <a:spcBef>
                <a:spcPts val="0"/>
              </a:spcBef>
              <a:spcAft>
                <a:spcPts val="0"/>
              </a:spcAft>
              <a:buClr>
                <a:srgbClr val="000000"/>
              </a:buClr>
              <a:buSzPts val="1300"/>
              <a:buChar char="●"/>
            </a:pPr>
            <a:r>
              <a:rPr lang="en" sz="1300">
                <a:solidFill>
                  <a:srgbClr val="000000"/>
                </a:solidFill>
              </a:rPr>
              <a:t>We compared the list of products the camera sees against the fulfilled products and act according to the steps below: </a:t>
            </a:r>
            <a:endParaRPr sz="1300">
              <a:solidFill>
                <a:srgbClr val="000000"/>
              </a:solidFill>
            </a:endParaRPr>
          </a:p>
          <a:p>
            <a:pPr indent="-298450" lvl="1" marL="914400" rtl="0" algn="l">
              <a:lnSpc>
                <a:spcPct val="115000"/>
              </a:lnSpc>
              <a:spcBef>
                <a:spcPts val="0"/>
              </a:spcBef>
              <a:spcAft>
                <a:spcPts val="0"/>
              </a:spcAft>
              <a:buSzPts val="1100"/>
              <a:buChar char="○"/>
            </a:pPr>
            <a:r>
              <a:rPr lang="en" sz="1100"/>
              <a:t>We first put all the existing parts and their positions in a queue. </a:t>
            </a:r>
            <a:endParaRPr sz="1100"/>
          </a:p>
          <a:p>
            <a:pPr indent="-298450" lvl="1" marL="914400" rtl="0" algn="l">
              <a:lnSpc>
                <a:spcPct val="115000"/>
              </a:lnSpc>
              <a:spcBef>
                <a:spcPts val="0"/>
              </a:spcBef>
              <a:spcAft>
                <a:spcPts val="0"/>
              </a:spcAft>
              <a:buSzPts val="1100"/>
              <a:buChar char="○"/>
            </a:pPr>
            <a:r>
              <a:rPr lang="en" sz="1100"/>
              <a:t>We pop one product and check if it is required or not. If not, we discard it. </a:t>
            </a:r>
            <a:endParaRPr sz="1100"/>
          </a:p>
          <a:p>
            <a:pPr indent="-298450" lvl="1" marL="914400" rtl="0" algn="l">
              <a:lnSpc>
                <a:spcPct val="115000"/>
              </a:lnSpc>
              <a:spcBef>
                <a:spcPts val="0"/>
              </a:spcBef>
              <a:spcAft>
                <a:spcPts val="0"/>
              </a:spcAft>
              <a:buSzPts val="1100"/>
              <a:buChar char="○"/>
            </a:pPr>
            <a:r>
              <a:rPr lang="en" sz="1100"/>
              <a:t>If it is required, we check the new pose of the product, if unchanged we move on. </a:t>
            </a:r>
            <a:endParaRPr sz="1100"/>
          </a:p>
          <a:p>
            <a:pPr indent="-298450" lvl="1" marL="914400" rtl="0" algn="l">
              <a:lnSpc>
                <a:spcPct val="115000"/>
              </a:lnSpc>
              <a:spcBef>
                <a:spcPts val="0"/>
              </a:spcBef>
              <a:spcAft>
                <a:spcPts val="0"/>
              </a:spcAft>
              <a:buSzPts val="1100"/>
              <a:buChar char="○"/>
            </a:pPr>
            <a:r>
              <a:rPr lang="en" sz="1100"/>
              <a:t>If it is changed, we check if the new pose is occupied or not. If not, we pick up the part from that location and place. </a:t>
            </a:r>
            <a:endParaRPr sz="1100"/>
          </a:p>
          <a:p>
            <a:pPr indent="-298450" lvl="1" marL="914400" rtl="0" algn="l">
              <a:lnSpc>
                <a:spcPct val="115000"/>
              </a:lnSpc>
              <a:spcBef>
                <a:spcPts val="0"/>
              </a:spcBef>
              <a:spcAft>
                <a:spcPts val="0"/>
              </a:spcAft>
              <a:buSzPts val="1100"/>
              <a:buChar char="○"/>
            </a:pPr>
            <a:r>
              <a:rPr lang="en" sz="1100"/>
              <a:t>If occupied, we place the part at a temporary pose and push that to the queue. And move on to the next product and repeat the above. </a:t>
            </a:r>
            <a:endParaRPr sz="1100"/>
          </a:p>
          <a:p>
            <a:pPr indent="-298450" lvl="1" marL="914400" rtl="0" algn="l">
              <a:lnSpc>
                <a:spcPct val="115000"/>
              </a:lnSpc>
              <a:spcBef>
                <a:spcPts val="0"/>
              </a:spcBef>
              <a:spcAft>
                <a:spcPts val="0"/>
              </a:spcAft>
              <a:buSzPts val="1100"/>
              <a:buChar char="○"/>
            </a:pPr>
            <a:r>
              <a:rPr lang="en" sz="1100"/>
              <a:t>Once the queue is empty, we fulfill the products that were not present in the previous order. </a:t>
            </a:r>
            <a:endParaRPr sz="13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207" name="Google Shape;207;p29"/>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08" name="Google Shape;208;p29"/>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09" name="Google Shape;209;p29"/>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10" name="Google Shape;210;p29"/>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4294967295" type="title"/>
          </p:nvPr>
        </p:nvSpPr>
        <p:spPr>
          <a:xfrm>
            <a:off x="311700" y="445025"/>
            <a:ext cx="8520600" cy="358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00">
                <a:solidFill>
                  <a:srgbClr val="1155CC"/>
                </a:solidFill>
              </a:rPr>
              <a:t>Drop part Handling</a:t>
            </a:r>
            <a:endParaRPr b="1" sz="2200">
              <a:solidFill>
                <a:srgbClr val="1155CC"/>
              </a:solidFill>
            </a:endParaRPr>
          </a:p>
          <a:p>
            <a:pPr indent="0" lvl="0" marL="457200" rtl="0" algn="just">
              <a:lnSpc>
                <a:spcPct val="115000"/>
              </a:lnSpc>
              <a:spcBef>
                <a:spcPts val="0"/>
              </a:spcBef>
              <a:spcAft>
                <a:spcPts val="0"/>
              </a:spcAft>
              <a:buNone/>
            </a:pPr>
            <a:r>
              <a:t/>
            </a:r>
            <a:endParaRPr b="1" sz="1100">
              <a:solidFill>
                <a:srgbClr val="1155CC"/>
              </a:solidFill>
            </a:endParaRPr>
          </a:p>
          <a:p>
            <a:pPr indent="-311150" lvl="0" marL="457200" rtl="0" algn="l">
              <a:lnSpc>
                <a:spcPct val="115000"/>
              </a:lnSpc>
              <a:spcBef>
                <a:spcPts val="0"/>
              </a:spcBef>
              <a:spcAft>
                <a:spcPts val="0"/>
              </a:spcAft>
              <a:buSzPts val="1300"/>
              <a:buChar char="●"/>
            </a:pPr>
            <a:r>
              <a:rPr lang="en" sz="1300"/>
              <a:t>This challenge would force the arm drop the part on the wrong pose in the AGV tray. </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We check the gripper state just before placing the part on the tray and if the part was accidently dropped earlier than desired, we invoke a function to determine the position of the dropped part. </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We compare the list of fulfilled products with the list of products seen by the camera over the tray and determine the position of the dropped part. </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Later the arm will simply pick up the part from the dropped position and place is at the desired pose. </a:t>
            </a:r>
            <a:endParaRPr sz="1300"/>
          </a:p>
          <a:p>
            <a:pPr indent="0" lvl="0" marL="457200" rtl="0" algn="just">
              <a:lnSpc>
                <a:spcPct val="115000"/>
              </a:lnSpc>
              <a:spcBef>
                <a:spcPts val="0"/>
              </a:spcBef>
              <a:spcAft>
                <a:spcPts val="0"/>
              </a:spcAft>
              <a:buNone/>
            </a:pPr>
            <a:r>
              <a:t/>
            </a:r>
            <a:endParaRPr b="1" sz="1300">
              <a:solidFill>
                <a:srgbClr val="1155CC"/>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216" name="Google Shape;216;p30"/>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17" name="Google Shape;217;p30"/>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18" name="Google Shape;218;p30"/>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19" name="Google Shape;219;p30"/>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idx="4294967295" type="title"/>
          </p:nvPr>
        </p:nvSpPr>
        <p:spPr>
          <a:xfrm>
            <a:off x="311700" y="290500"/>
            <a:ext cx="8520600" cy="6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1155CC"/>
                </a:solidFill>
              </a:rPr>
              <a:t>Challenges faced</a:t>
            </a:r>
            <a:endParaRPr sz="2700">
              <a:solidFill>
                <a:srgbClr val="1155CC"/>
              </a:solidFill>
            </a:endParaRPr>
          </a:p>
          <a:p>
            <a:pPr indent="0" lvl="0" marL="0" rtl="0" algn="l">
              <a:spcBef>
                <a:spcPts val="0"/>
              </a:spcBef>
              <a:spcAft>
                <a:spcPts val="0"/>
              </a:spcAft>
              <a:buNone/>
            </a:pPr>
            <a:r>
              <a:t/>
            </a:r>
            <a:endParaRPr sz="36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225" name="Google Shape;225;p31"/>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26" name="Google Shape;226;p31"/>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27" name="Google Shape;227;p31"/>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28" name="Google Shape;228;p31"/>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
        <p:nvSpPr>
          <p:cNvPr id="229" name="Google Shape;229;p31"/>
          <p:cNvSpPr txBox="1"/>
          <p:nvPr/>
        </p:nvSpPr>
        <p:spPr>
          <a:xfrm>
            <a:off x="427200" y="1008200"/>
            <a:ext cx="8236500" cy="28533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Char char="●"/>
            </a:pPr>
            <a:r>
              <a:rPr lang="en" sz="1500">
                <a:solidFill>
                  <a:schemeClr val="dk1"/>
                </a:solidFill>
              </a:rPr>
              <a:t>In our initial approach, the arm moved around a lot and hit a lot of objects and always followed a random trajectory. To avoid this, we started giving joint states as goal position to the arm. </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When handling the shipment order parts, we processed the conveyor belt parts first in order to not miss the moving parts in the belt as we can’t pick them up once they all ran off in the belt.</a:t>
            </a:r>
            <a:endParaRPr sz="1500">
              <a:solidFill>
                <a:schemeClr val="dk1"/>
              </a:solidFill>
            </a:endParaRPr>
          </a:p>
          <a:p>
            <a:pPr indent="-323850" lvl="0" marL="457200" rtl="0" algn="just">
              <a:lnSpc>
                <a:spcPct val="115000"/>
              </a:lnSpc>
              <a:spcBef>
                <a:spcPts val="0"/>
              </a:spcBef>
              <a:spcAft>
                <a:spcPts val="0"/>
              </a:spcAft>
              <a:buClr>
                <a:schemeClr val="dk1"/>
              </a:buClr>
              <a:buSzPts val="1500"/>
              <a:buChar char="●"/>
            </a:pPr>
            <a:r>
              <a:rPr lang="en" sz="1500">
                <a:solidFill>
                  <a:schemeClr val="dk1"/>
                </a:solidFill>
              </a:rPr>
              <a:t>While performing part exchange there were chances for both the robots to collide with each other, hence we chose an exchange pose and followed steps of dropping the part by one arm on the exchange pose position and picking up by the other arm from the same exchange pose position.</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349200" y="211675"/>
            <a:ext cx="85206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Objective</a:t>
            </a:r>
            <a:endParaRPr>
              <a:solidFill>
                <a:srgbClr val="0000FF"/>
              </a:solidFill>
            </a:endParaRPr>
          </a:p>
          <a:p>
            <a:pPr indent="0" lvl="0" marL="0" rtl="0" algn="l">
              <a:spcBef>
                <a:spcPts val="0"/>
              </a:spcBef>
              <a:spcAft>
                <a:spcPts val="0"/>
              </a:spcAft>
              <a:buNone/>
            </a:pPr>
            <a:r>
              <a:t/>
            </a:r>
            <a:endParaRPr sz="1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 Main Objective was to read and complete the orders and partly build the manufacturing unit and kit in Gazebo simulated environment.</a:t>
            </a:r>
            <a:endParaRPr sz="16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t>Based on the instructions set we had to provide parts to the system to implement the operation within the stipulated time and meet criteria. </a:t>
            </a:r>
            <a:endParaRPr sz="1600"/>
          </a:p>
          <a:p>
            <a:pPr indent="0" lvl="0" marL="457200" rtl="0" algn="l">
              <a:lnSpc>
                <a:spcPct val="115000"/>
              </a:lnSpc>
              <a:spcBef>
                <a:spcPts val="0"/>
              </a:spcBef>
              <a:spcAft>
                <a:spcPts val="0"/>
              </a:spcAft>
              <a:buNone/>
            </a:pPr>
            <a:r>
              <a:t/>
            </a:r>
            <a:endParaRPr sz="1200"/>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 flow of information was chosen using the architecture built in our case hybrid architecture.</a:t>
            </a:r>
            <a:endParaRPr sz="16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Parts including Gasket, Piston rod, Gear, Pulley and Disk were used for kit building and the count and pose/orientation for these parts are obtained from the order configuration file.</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 </a:t>
            </a:r>
            <a:endParaRPr sz="1600">
              <a:solidFill>
                <a:srgbClr val="000000"/>
              </a:solidFill>
            </a:endParaRPr>
          </a:p>
          <a:p>
            <a:pPr indent="0" lvl="0" marL="457200" rtl="0" algn="l">
              <a:spcBef>
                <a:spcPts val="0"/>
              </a:spcBef>
              <a:spcAft>
                <a:spcPts val="0"/>
              </a:spcAft>
              <a:buNone/>
            </a:pPr>
            <a:r>
              <a:rPr lang="en" sz="1300">
                <a:solidFill>
                  <a:srgbClr val="000000"/>
                </a:solidFill>
              </a:rPr>
              <a:t>   </a:t>
            </a:r>
            <a:endParaRPr sz="13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b="0" sz="3000">
              <a:solidFill>
                <a:srgbClr val="000000"/>
              </a:solidFill>
              <a:latin typeface="Arial"/>
              <a:ea typeface="Arial"/>
              <a:cs typeface="Arial"/>
              <a:sym typeface="Arial"/>
            </a:endParaRPr>
          </a:p>
        </p:txBody>
      </p:sp>
      <p:sp>
        <p:nvSpPr>
          <p:cNvPr id="65" name="Google Shape;65;p14"/>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66" name="Google Shape;66;p14"/>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67" name="Google Shape;67;p14"/>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68" name="Google Shape;68;p14"/>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idx="4294967295" type="title"/>
          </p:nvPr>
        </p:nvSpPr>
        <p:spPr>
          <a:xfrm>
            <a:off x="311700" y="445025"/>
            <a:ext cx="8520600" cy="3493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500"/>
              <a:t>When dropping the parts on the AGV tray, there are some parts that drop beforehand. We were not able to drop them in their expected droppose in the first attempt. Hence we picked them again and dropped them in their respective poses in the tray with the help of the position value obtained from the logical camera mounted on the tray.</a:t>
            </a:r>
            <a:endParaRPr sz="1500"/>
          </a:p>
          <a:p>
            <a:pPr indent="0" lvl="0" marL="457200" rtl="0" algn="just">
              <a:lnSpc>
                <a:spcPct val="115000"/>
              </a:lnSpc>
              <a:spcBef>
                <a:spcPts val="0"/>
              </a:spcBef>
              <a:spcAft>
                <a:spcPts val="0"/>
              </a:spcAft>
              <a:buNone/>
            </a:pPr>
            <a:r>
              <a:t/>
            </a:r>
            <a:endParaRPr sz="1500"/>
          </a:p>
          <a:p>
            <a:pPr indent="-323850" lvl="0" marL="457200" rtl="0" algn="just">
              <a:lnSpc>
                <a:spcPct val="115000"/>
              </a:lnSpc>
              <a:spcBef>
                <a:spcPts val="0"/>
              </a:spcBef>
              <a:spcAft>
                <a:spcPts val="0"/>
              </a:spcAft>
              <a:buSzPts val="1500"/>
              <a:buChar char="●"/>
            </a:pPr>
            <a:r>
              <a:rPr lang="en" sz="1500"/>
              <a:t>The in-order process update was difficult to implement since we had to efficiently take care of the already processed parts and the newer order. If the part on the tray has to be placed on a new position, and that position is already occupied, we have to devise our algorithm in such a way that it is taken care of without a lot of time-delay.</a:t>
            </a:r>
            <a:endParaRPr sz="1500"/>
          </a:p>
          <a:p>
            <a:pPr indent="0" lvl="0" marL="0" rtl="0" algn="just">
              <a:lnSpc>
                <a:spcPct val="115000"/>
              </a:lnSpc>
              <a:spcBef>
                <a:spcPts val="0"/>
              </a:spcBef>
              <a:spcAft>
                <a:spcPts val="0"/>
              </a:spcAft>
              <a:buNone/>
            </a:pPr>
            <a:r>
              <a:t/>
            </a:r>
            <a:endParaRPr sz="1500"/>
          </a:p>
          <a:p>
            <a:pPr indent="-323850" lvl="0" marL="457200" rtl="0" algn="just">
              <a:lnSpc>
                <a:spcPct val="115000"/>
              </a:lnSpc>
              <a:spcBef>
                <a:spcPts val="0"/>
              </a:spcBef>
              <a:spcAft>
                <a:spcPts val="0"/>
              </a:spcAft>
              <a:buSzPts val="1500"/>
              <a:buChar char="●"/>
            </a:pPr>
            <a:r>
              <a:rPr lang="en" sz="1500"/>
              <a:t>We could not tackle the challenge if Sensor Blackout is triggered along with in-process order update or Drop part because we need to determine the pose of the products real-time. </a:t>
            </a:r>
            <a:endParaRPr sz="1500"/>
          </a:p>
        </p:txBody>
      </p:sp>
      <p:sp>
        <p:nvSpPr>
          <p:cNvPr id="235" name="Google Shape;235;p32"/>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36" name="Google Shape;236;p32"/>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37" name="Google Shape;237;p32"/>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38" name="Google Shape;238;p32"/>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idx="4294967295"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1155CC"/>
                </a:solidFill>
              </a:rPr>
              <a:t>Conclusion</a:t>
            </a:r>
            <a:endParaRPr b="0" sz="3000">
              <a:solidFill>
                <a:srgbClr val="1155CC"/>
              </a:solidFill>
              <a:latin typeface="Arial"/>
              <a:ea typeface="Arial"/>
              <a:cs typeface="Arial"/>
              <a:sym typeface="Arial"/>
            </a:endParaRPr>
          </a:p>
          <a:p>
            <a:pPr indent="0" lvl="0" marL="0" rtl="0" algn="l">
              <a:spcBef>
                <a:spcPts val="0"/>
              </a:spcBef>
              <a:spcAft>
                <a:spcPts val="0"/>
              </a:spcAft>
              <a:buNone/>
            </a:pPr>
            <a:r>
              <a:t/>
            </a:r>
            <a:endParaRPr b="0" sz="900">
              <a:solidFill>
                <a:srgbClr val="000000"/>
              </a:solidFill>
              <a:latin typeface="Arial"/>
              <a:ea typeface="Arial"/>
              <a:cs typeface="Arial"/>
              <a:sym typeface="Arial"/>
            </a:endParaRPr>
          </a:p>
        </p:txBody>
      </p:sp>
      <p:sp>
        <p:nvSpPr>
          <p:cNvPr id="244" name="Google Shape;244;p33"/>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45" name="Google Shape;245;p33"/>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46" name="Google Shape;246;p33"/>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47" name="Google Shape;247;p33"/>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
        <p:nvSpPr>
          <p:cNvPr id="248" name="Google Shape;248;p33"/>
          <p:cNvSpPr txBox="1"/>
          <p:nvPr/>
        </p:nvSpPr>
        <p:spPr>
          <a:xfrm>
            <a:off x="510100" y="1152425"/>
            <a:ext cx="7887600" cy="19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We s</a:t>
            </a:r>
            <a:r>
              <a:rPr lang="en" sz="2000"/>
              <a:t>uccessfully accomplished the following:</a:t>
            </a:r>
            <a:endParaRPr sz="2000"/>
          </a:p>
          <a:p>
            <a:pPr indent="0" lvl="0" marL="0" rtl="0" algn="l">
              <a:spcBef>
                <a:spcPts val="0"/>
              </a:spcBef>
              <a:spcAft>
                <a:spcPts val="0"/>
              </a:spcAft>
              <a:buNone/>
            </a:pPr>
            <a:r>
              <a:t/>
            </a:r>
            <a:endParaRPr sz="1100"/>
          </a:p>
          <a:p>
            <a:pPr indent="-311150" lvl="0" marL="457200" rtl="0" algn="l">
              <a:spcBef>
                <a:spcPts val="0"/>
              </a:spcBef>
              <a:spcAft>
                <a:spcPts val="0"/>
              </a:spcAft>
              <a:buSzPts val="1300"/>
              <a:buChar char="●"/>
            </a:pPr>
            <a:r>
              <a:rPr lang="en" sz="1300"/>
              <a:t>Placing sensors and cameras on the bins and reading their values.</a:t>
            </a:r>
            <a:endParaRPr sz="1300"/>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Pick and place parts in the order from the moving conveyor belt into the AGV.</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Building the whole kit.</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Anticipating and updating an order.</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Detect and discard the faulty products using the quality sensors.</a:t>
            </a: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lang="en" sz="1300">
                <a:solidFill>
                  <a:schemeClr val="dk1"/>
                </a:solidFill>
              </a:rPr>
              <a:t>Flip a disk part by using a single robot arm in the bin.</a:t>
            </a:r>
            <a:endParaRPr sz="1300">
              <a:solidFill>
                <a:schemeClr val="dk1"/>
              </a:solidFill>
            </a:endParaRPr>
          </a:p>
          <a:p>
            <a:pPr indent="0" lvl="0" marL="457200" rtl="0" algn="just">
              <a:lnSpc>
                <a:spcPct val="115000"/>
              </a:lnSpc>
              <a:spcBef>
                <a:spcPts val="0"/>
              </a:spcBef>
              <a:spcAft>
                <a:spcPts val="0"/>
              </a:spcAft>
              <a:buNone/>
            </a:pPr>
            <a:r>
              <a:t/>
            </a:r>
            <a:endParaRPr sz="1500">
              <a:solidFill>
                <a:schemeClr val="dk1"/>
              </a:solidFill>
            </a:endParaRPr>
          </a:p>
          <a:p>
            <a:pPr indent="0" lvl="0" marL="0" rtl="0" algn="just">
              <a:lnSpc>
                <a:spcPct val="115000"/>
              </a:lnSpc>
              <a:spcBef>
                <a:spcPts val="0"/>
              </a:spcBef>
              <a:spcAft>
                <a:spcPts val="0"/>
              </a:spcAft>
              <a:buNone/>
            </a:pPr>
            <a:r>
              <a:rPr lang="en">
                <a:solidFill>
                  <a:schemeClr val="dk1"/>
                </a:solidFill>
              </a:rPr>
              <a:t>In this project, our aim was to control the robot arms in the Ariac environment in such a way that we will be able to accomplish the tasks to fulfill the orders and build the kits with the help of these two robot arms and we were able to accomplish it and </a:t>
            </a:r>
            <a:r>
              <a:rPr lang="en">
                <a:solidFill>
                  <a:schemeClr val="dk1"/>
                </a:solidFill>
              </a:rPr>
              <a:t>successfully</a:t>
            </a:r>
            <a:r>
              <a:rPr lang="en">
                <a:solidFill>
                  <a:schemeClr val="dk1"/>
                </a:solidFill>
              </a:rPr>
              <a:t> deliver the products.</a:t>
            </a:r>
            <a:endParaRPr>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idx="4294967295"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Future Improvements</a:t>
            </a:r>
            <a:endParaRPr>
              <a:solidFill>
                <a:srgbClr val="1155CC"/>
              </a:solidFill>
            </a:endParaRPr>
          </a:p>
          <a:p>
            <a:pPr indent="0" lvl="0" marL="0" rtl="0" algn="l">
              <a:spcBef>
                <a:spcPts val="0"/>
              </a:spcBef>
              <a:spcAft>
                <a:spcPts val="0"/>
              </a:spcAft>
              <a:buNone/>
            </a:pPr>
            <a:r>
              <a:t/>
            </a:r>
            <a:endParaRPr sz="1800">
              <a:solidFill>
                <a:srgbClr val="000000"/>
              </a:solidFill>
            </a:endParaRPr>
          </a:p>
          <a:p>
            <a:pPr indent="-323850" lvl="0" marL="457200" rtl="0" algn="l">
              <a:lnSpc>
                <a:spcPct val="115000"/>
              </a:lnSpc>
              <a:spcBef>
                <a:spcPts val="0"/>
              </a:spcBef>
              <a:spcAft>
                <a:spcPts val="0"/>
              </a:spcAft>
              <a:buSzPts val="1500"/>
              <a:buChar char="●"/>
            </a:pPr>
            <a:r>
              <a:rPr lang="en" sz="1500"/>
              <a:t>The system performed slower than expected, so changes can be made there. First one</a:t>
            </a:r>
            <a:endParaRPr sz="1500"/>
          </a:p>
          <a:p>
            <a:pPr indent="457200" lvl="0" marL="0" rtl="0" algn="l">
              <a:lnSpc>
                <a:spcPct val="115000"/>
              </a:lnSpc>
              <a:spcBef>
                <a:spcPts val="0"/>
              </a:spcBef>
              <a:spcAft>
                <a:spcPts val="0"/>
              </a:spcAft>
              <a:buNone/>
            </a:pPr>
            <a:r>
              <a:rPr lang="en" sz="1500"/>
              <a:t> would be to try and implement different planners instead of just RRTConnect. </a:t>
            </a:r>
            <a:endParaRPr sz="1500"/>
          </a:p>
          <a:p>
            <a:pPr indent="457200" lvl="0" marL="0" rtl="0" algn="l">
              <a:lnSpc>
                <a:spcPct val="115000"/>
              </a:lnSpc>
              <a:spcBef>
                <a:spcPts val="0"/>
              </a:spcBef>
              <a:spcAft>
                <a:spcPts val="0"/>
              </a:spcAft>
              <a:buNone/>
            </a:pPr>
            <a:r>
              <a:t/>
            </a:r>
            <a:endParaRPr sz="500"/>
          </a:p>
          <a:p>
            <a:pPr indent="-323850" lvl="0" marL="457200" rtl="0" algn="l">
              <a:lnSpc>
                <a:spcPct val="115000"/>
              </a:lnSpc>
              <a:spcBef>
                <a:spcPts val="0"/>
              </a:spcBef>
              <a:spcAft>
                <a:spcPts val="0"/>
              </a:spcAft>
              <a:buSzPts val="1500"/>
              <a:buChar char="●"/>
            </a:pPr>
            <a:r>
              <a:rPr lang="en" sz="1500"/>
              <a:t>Implement multi-threading on the arms so that they both work simultaneously.</a:t>
            </a:r>
            <a:endParaRPr sz="1500"/>
          </a:p>
          <a:p>
            <a:pPr indent="0" lvl="0" marL="914400" rtl="0" algn="l">
              <a:lnSpc>
                <a:spcPct val="115000"/>
              </a:lnSpc>
              <a:spcBef>
                <a:spcPts val="0"/>
              </a:spcBef>
              <a:spcAft>
                <a:spcPts val="0"/>
              </a:spcAft>
              <a:buNone/>
            </a:pPr>
            <a:r>
              <a:t/>
            </a:r>
            <a:endParaRPr sz="500"/>
          </a:p>
          <a:p>
            <a:pPr indent="-323850" lvl="0" marL="457200" rtl="0" algn="l">
              <a:lnSpc>
                <a:spcPct val="115000"/>
              </a:lnSpc>
              <a:spcBef>
                <a:spcPts val="0"/>
              </a:spcBef>
              <a:spcAft>
                <a:spcPts val="0"/>
              </a:spcAft>
              <a:buSzPts val="1500"/>
              <a:buChar char="●"/>
            </a:pPr>
            <a:r>
              <a:rPr lang="en" sz="1500"/>
              <a:t>Use a higher level planner to dictate and prioritize tasks to the two arms.</a:t>
            </a:r>
            <a:endParaRPr sz="1500"/>
          </a:p>
          <a:p>
            <a:pPr indent="0" lvl="0" marL="914400" rtl="0" algn="l">
              <a:lnSpc>
                <a:spcPct val="115000"/>
              </a:lnSpc>
              <a:spcBef>
                <a:spcPts val="0"/>
              </a:spcBef>
              <a:spcAft>
                <a:spcPts val="0"/>
              </a:spcAft>
              <a:buNone/>
            </a:pPr>
            <a:r>
              <a:t/>
            </a:r>
            <a:endParaRPr sz="500"/>
          </a:p>
          <a:p>
            <a:pPr indent="-323850" lvl="0" marL="457200" rtl="0" algn="l">
              <a:lnSpc>
                <a:spcPct val="115000"/>
              </a:lnSpc>
              <a:spcBef>
                <a:spcPts val="0"/>
              </a:spcBef>
              <a:spcAft>
                <a:spcPts val="0"/>
              </a:spcAft>
              <a:buSzPts val="1500"/>
              <a:buChar char="●"/>
            </a:pPr>
            <a:r>
              <a:rPr lang="en" sz="1500"/>
              <a:t>Waiting time can be utilized by optimizing the process of conveyor belt pickup and completing the rest of the order while waiting for the parts on the belt.</a:t>
            </a:r>
            <a:endParaRPr sz="1500"/>
          </a:p>
        </p:txBody>
      </p:sp>
      <p:sp>
        <p:nvSpPr>
          <p:cNvPr id="254" name="Google Shape;254;p34"/>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55" name="Google Shape;255;p34"/>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56" name="Google Shape;256;p34"/>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57" name="Google Shape;257;p34"/>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idx="4294967295" type="title"/>
          </p:nvPr>
        </p:nvSpPr>
        <p:spPr>
          <a:xfrm>
            <a:off x="238350" y="144175"/>
            <a:ext cx="8667300" cy="40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FF"/>
                </a:solidFill>
              </a:rPr>
              <a:t>Individual Contributions:</a:t>
            </a:r>
            <a:endParaRPr sz="2500">
              <a:solidFill>
                <a:srgbClr val="0000FF"/>
              </a:solidFill>
            </a:endParaRPr>
          </a:p>
          <a:p>
            <a:pPr indent="0" lvl="0" marL="0" rtl="0" algn="l">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b="1" lang="en" sz="1200">
                <a:solidFill>
                  <a:srgbClr val="741B47"/>
                </a:solidFill>
              </a:rPr>
              <a:t>Abhiram</a:t>
            </a:r>
            <a:r>
              <a:rPr lang="en" sz="1200">
                <a:solidFill>
                  <a:srgbClr val="000000"/>
                </a:solidFill>
              </a:rPr>
              <a:t>: Worked on streamlining the code for pick and place operation, contributed in building the architecture and </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created major part of the report and the presentation.</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0" lvl="0" marL="457200" rtl="0" algn="l">
              <a:lnSpc>
                <a:spcPct val="115000"/>
              </a:lnSpc>
              <a:spcBef>
                <a:spcPts val="0"/>
              </a:spcBef>
              <a:spcAft>
                <a:spcPts val="0"/>
              </a:spcAft>
              <a:buNone/>
            </a:pPr>
            <a:r>
              <a:rPr b="1" lang="en" sz="1200">
                <a:solidFill>
                  <a:srgbClr val="741B47"/>
                </a:solidFill>
              </a:rPr>
              <a:t>Piyush</a:t>
            </a:r>
            <a:r>
              <a:rPr lang="en" sz="1200">
                <a:solidFill>
                  <a:srgbClr val="000000"/>
                </a:solidFill>
              </a:rPr>
              <a:t>: Worked on building architecture, placing sensors and bins to detect pose of the parts and edited sensors yaml                         </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files which will allow sensors function work properly and helped streamlining and debugging C++ code.</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0" lvl="0" marL="457200" rtl="0" algn="l">
              <a:lnSpc>
                <a:spcPct val="115000"/>
              </a:lnSpc>
              <a:spcBef>
                <a:spcPts val="0"/>
              </a:spcBef>
              <a:spcAft>
                <a:spcPts val="0"/>
              </a:spcAft>
              <a:buNone/>
            </a:pPr>
            <a:r>
              <a:rPr b="1" lang="en" sz="1200">
                <a:solidFill>
                  <a:srgbClr val="741B47"/>
                </a:solidFill>
              </a:rPr>
              <a:t>Prasanna</a:t>
            </a:r>
            <a:r>
              <a:rPr lang="en" sz="1200">
                <a:solidFill>
                  <a:srgbClr val="000000"/>
                </a:solidFill>
              </a:rPr>
              <a:t>: Worked on implementing the program for order handling and pick and place of parts from the conveyor belt.</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Generalized the code for unexpected part changes in the test config file and also contributed towards the </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building of the architecture of the project.</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0" lvl="0" marL="457200" rtl="0" algn="l">
              <a:lnSpc>
                <a:spcPct val="115000"/>
              </a:lnSpc>
              <a:spcBef>
                <a:spcPts val="0"/>
              </a:spcBef>
              <a:spcAft>
                <a:spcPts val="0"/>
              </a:spcAft>
              <a:buNone/>
            </a:pPr>
            <a:r>
              <a:rPr b="1" lang="en" sz="1200">
                <a:solidFill>
                  <a:srgbClr val="741B47"/>
                </a:solidFill>
              </a:rPr>
              <a:t>Niket</a:t>
            </a:r>
            <a:r>
              <a:rPr lang="en" sz="1200">
                <a:solidFill>
                  <a:srgbClr val="000000"/>
                </a:solidFill>
              </a:rPr>
              <a:t>: Worked on the implementation of pick and place operation, part exchange between the arms, part flipping, </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faulty part detection, drop part detection, in-order process update implementation and designing of the </a:t>
            </a:r>
            <a:endParaRPr sz="1200">
              <a:solidFill>
                <a:srgbClr val="000000"/>
              </a:solidFill>
            </a:endParaRPr>
          </a:p>
          <a:p>
            <a:pPr indent="0" lvl="0" marL="457200" rtl="0" algn="l">
              <a:lnSpc>
                <a:spcPct val="115000"/>
              </a:lnSpc>
              <a:spcBef>
                <a:spcPts val="0"/>
              </a:spcBef>
              <a:spcAft>
                <a:spcPts val="0"/>
              </a:spcAft>
              <a:buNone/>
            </a:pPr>
            <a:r>
              <a:rPr lang="en" sz="1200">
                <a:solidFill>
                  <a:srgbClr val="000000"/>
                </a:solidFill>
              </a:rPr>
              <a:t>           architecture.</a:t>
            </a:r>
            <a:endParaRPr sz="12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0" lvl="0" marL="457200" rtl="0" algn="l">
              <a:lnSpc>
                <a:spcPct val="115000"/>
              </a:lnSpc>
              <a:spcBef>
                <a:spcPts val="0"/>
              </a:spcBef>
              <a:spcAft>
                <a:spcPts val="0"/>
              </a:spcAft>
              <a:buNone/>
            </a:pPr>
            <a:r>
              <a:rPr b="1" lang="en" sz="1200">
                <a:solidFill>
                  <a:srgbClr val="741B47"/>
                </a:solidFill>
              </a:rPr>
              <a:t>Smriti</a:t>
            </a:r>
            <a:r>
              <a:rPr lang="en" sz="1200">
                <a:solidFill>
                  <a:srgbClr val="000000"/>
                </a:solidFill>
              </a:rPr>
              <a:t>: </a:t>
            </a:r>
            <a:r>
              <a:rPr lang="en" sz="1100"/>
              <a:t>Worked on building architecture and the system flow, building pipelines for each task and implementing them in  code and </a:t>
            </a:r>
            <a:endParaRPr sz="1100"/>
          </a:p>
          <a:p>
            <a:pPr indent="0" lvl="0" marL="457200" rtl="0" algn="l">
              <a:lnSpc>
                <a:spcPct val="115000"/>
              </a:lnSpc>
              <a:spcBef>
                <a:spcPts val="0"/>
              </a:spcBef>
              <a:spcAft>
                <a:spcPts val="0"/>
              </a:spcAft>
              <a:buNone/>
            </a:pPr>
            <a:r>
              <a:rPr lang="en" sz="1100"/>
              <a:t>              documented the process simultaneously .</a:t>
            </a:r>
            <a:endParaRPr sz="1200">
              <a:solidFill>
                <a:srgbClr val="000000"/>
              </a:solidFill>
            </a:endParaRPr>
          </a:p>
          <a:p>
            <a:pPr indent="0" lvl="0" marL="457200" rtl="0" algn="l">
              <a:spcBef>
                <a:spcPts val="0"/>
              </a:spcBef>
              <a:spcAft>
                <a:spcPts val="0"/>
              </a:spcAft>
              <a:buNone/>
            </a:pPr>
            <a:r>
              <a:rPr lang="en" sz="900">
                <a:solidFill>
                  <a:srgbClr val="000000"/>
                </a:solidFill>
              </a:rPr>
              <a:t>   </a:t>
            </a:r>
            <a:endParaRPr sz="9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b="0" sz="3000">
              <a:solidFill>
                <a:srgbClr val="000000"/>
              </a:solidFill>
              <a:latin typeface="Arial"/>
              <a:ea typeface="Arial"/>
              <a:cs typeface="Arial"/>
              <a:sym typeface="Arial"/>
            </a:endParaRPr>
          </a:p>
        </p:txBody>
      </p:sp>
      <p:sp>
        <p:nvSpPr>
          <p:cNvPr id="263" name="Google Shape;263;p35"/>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64" name="Google Shape;264;p35"/>
          <p:cNvPicPr preferRelativeResize="0"/>
          <p:nvPr/>
        </p:nvPicPr>
        <p:blipFill>
          <a:blip r:embed="rId3">
            <a:alphaModFix/>
          </a:blip>
          <a:stretch>
            <a:fillRect/>
          </a:stretch>
        </p:blipFill>
        <p:spPr>
          <a:xfrm>
            <a:off x="66975" y="4092875"/>
            <a:ext cx="988025" cy="988025"/>
          </a:xfrm>
          <a:prstGeom prst="rect">
            <a:avLst/>
          </a:prstGeom>
          <a:noFill/>
          <a:ln>
            <a:noFill/>
          </a:ln>
        </p:spPr>
      </p:pic>
      <p:pic>
        <p:nvPicPr>
          <p:cNvPr id="265" name="Google Shape;265;p35"/>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66" name="Google Shape;266;p35"/>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idx="4294967295"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References</a:t>
            </a:r>
            <a:endParaRPr>
              <a:solidFill>
                <a:srgbClr val="1155CC"/>
              </a:solidFill>
            </a:endParaRPr>
          </a:p>
          <a:p>
            <a:pPr indent="0" lvl="0" marL="0" rtl="0" algn="l">
              <a:spcBef>
                <a:spcPts val="0"/>
              </a:spcBef>
              <a:spcAft>
                <a:spcPts val="0"/>
              </a:spcAft>
              <a:buNone/>
            </a:pPr>
            <a:r>
              <a:t/>
            </a:r>
            <a:endParaRPr sz="1800">
              <a:solidFill>
                <a:srgbClr val="000000"/>
              </a:solidFill>
            </a:endParaRPr>
          </a:p>
          <a:p>
            <a:pPr indent="-323850" lvl="0" marL="457200" rtl="0" algn="l">
              <a:spcBef>
                <a:spcPts val="0"/>
              </a:spcBef>
              <a:spcAft>
                <a:spcPts val="0"/>
              </a:spcAft>
              <a:buClr>
                <a:srgbClr val="000000"/>
              </a:buClr>
              <a:buSzPts val="1500"/>
              <a:buFont typeface="Arial"/>
              <a:buChar char="●"/>
            </a:pPr>
            <a:r>
              <a:rPr lang="en" sz="1500">
                <a:solidFill>
                  <a:srgbClr val="000000"/>
                </a:solidFill>
              </a:rPr>
              <a:t>ROS Concepts - A Gentle Introduction to ROS</a:t>
            </a:r>
            <a:endParaRPr sz="1500">
              <a:solidFill>
                <a:srgbClr val="000000"/>
              </a:solidFill>
            </a:endParaRPr>
          </a:p>
          <a:p>
            <a:pPr indent="0" lvl="0" marL="0" rtl="0" algn="l">
              <a:spcBef>
                <a:spcPts val="0"/>
              </a:spcBef>
              <a:spcAft>
                <a:spcPts val="0"/>
              </a:spcAft>
              <a:buNone/>
            </a:pPr>
            <a:r>
              <a:t/>
            </a:r>
            <a:endParaRPr sz="7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t>C++ Programming book - </a:t>
            </a:r>
            <a:r>
              <a:rPr lang="en" sz="1500" u="sng">
                <a:solidFill>
                  <a:schemeClr val="accent5"/>
                </a:solidFill>
                <a:hlinkClick r:id="rId3">
                  <a:extLst>
                    <a:ext uri="{A12FA001-AC4F-418D-AE19-62706E023703}">
                      <ahyp:hlinkClr val="tx"/>
                    </a:ext>
                  </a:extLst>
                </a:hlinkClick>
              </a:rPr>
              <a:t>https://books.goalkicker.com/CPlusPlusBook/</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Ariac Tutorials - </a:t>
            </a:r>
            <a:r>
              <a:rPr lang="en" sz="1500" u="sng">
                <a:solidFill>
                  <a:schemeClr val="hlink"/>
                </a:solidFill>
                <a:hlinkClick r:id="rId4"/>
              </a:rPr>
              <a:t>http://wiki.ros.org/ariac/Tutorials/SystemSetup</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ROS &amp; Ariac - Lecture Slides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t>Object Oriented Programming concepts-</a:t>
            </a:r>
            <a:r>
              <a:rPr lang="en" sz="1500">
                <a:solidFill>
                  <a:srgbClr val="0097A7"/>
                </a:solidFill>
              </a:rPr>
              <a:t>https://beginnersbook.com/2017/08/cpp-oops-concepts/</a:t>
            </a:r>
            <a:r>
              <a:rPr lang="en" sz="1500"/>
              <a:t> </a:t>
            </a:r>
            <a:r>
              <a:rPr lang="en" sz="1100"/>
              <a:t> </a:t>
            </a:r>
            <a:endParaRPr sz="1500">
              <a:solidFill>
                <a:srgbClr val="000000"/>
              </a:solidFill>
            </a:endParaRPr>
          </a:p>
        </p:txBody>
      </p:sp>
      <p:sp>
        <p:nvSpPr>
          <p:cNvPr id="272" name="Google Shape;272;p36"/>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73" name="Google Shape;273;p36"/>
          <p:cNvPicPr preferRelativeResize="0"/>
          <p:nvPr/>
        </p:nvPicPr>
        <p:blipFill>
          <a:blip r:embed="rId5">
            <a:alphaModFix/>
          </a:blip>
          <a:stretch>
            <a:fillRect/>
          </a:stretch>
        </p:blipFill>
        <p:spPr>
          <a:xfrm>
            <a:off x="66975" y="4033150"/>
            <a:ext cx="1047750" cy="1047750"/>
          </a:xfrm>
          <a:prstGeom prst="rect">
            <a:avLst/>
          </a:prstGeom>
          <a:noFill/>
          <a:ln>
            <a:noFill/>
          </a:ln>
        </p:spPr>
      </p:pic>
      <p:pic>
        <p:nvPicPr>
          <p:cNvPr id="274" name="Google Shape;274;p36"/>
          <p:cNvPicPr preferRelativeResize="0"/>
          <p:nvPr/>
        </p:nvPicPr>
        <p:blipFill>
          <a:blip r:embed="rId5">
            <a:alphaModFix/>
          </a:blip>
          <a:stretch>
            <a:fillRect/>
          </a:stretch>
        </p:blipFill>
        <p:spPr>
          <a:xfrm>
            <a:off x="7923450" y="4033150"/>
            <a:ext cx="1047750" cy="1047750"/>
          </a:xfrm>
          <a:prstGeom prst="rect">
            <a:avLst/>
          </a:prstGeom>
          <a:noFill/>
          <a:ln>
            <a:noFill/>
          </a:ln>
        </p:spPr>
      </p:pic>
      <p:cxnSp>
        <p:nvCxnSpPr>
          <p:cNvPr id="275" name="Google Shape;275;p36"/>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idx="4294967295" type="title"/>
          </p:nvPr>
        </p:nvSpPr>
        <p:spPr>
          <a:xfrm>
            <a:off x="311700" y="273950"/>
            <a:ext cx="8520600" cy="7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900">
                <a:solidFill>
                  <a:srgbClr val="9900FF"/>
                </a:solidFill>
              </a:rPr>
              <a:t>Thank You</a:t>
            </a:r>
            <a:endParaRPr sz="3100">
              <a:solidFill>
                <a:srgbClr val="9900FF"/>
              </a:solidFill>
            </a:endParaRPr>
          </a:p>
        </p:txBody>
      </p:sp>
      <p:sp>
        <p:nvSpPr>
          <p:cNvPr id="281" name="Google Shape;281;p37"/>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282" name="Google Shape;282;p37"/>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283" name="Google Shape;283;p37"/>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284" name="Google Shape;284;p37"/>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285" name="Google Shape;285;p37"/>
          <p:cNvPicPr preferRelativeResize="0"/>
          <p:nvPr/>
        </p:nvPicPr>
        <p:blipFill>
          <a:blip r:embed="rId4">
            <a:alphaModFix/>
          </a:blip>
          <a:stretch>
            <a:fillRect/>
          </a:stretch>
        </p:blipFill>
        <p:spPr>
          <a:xfrm>
            <a:off x="389150" y="1190225"/>
            <a:ext cx="4850225" cy="2842925"/>
          </a:xfrm>
          <a:prstGeom prst="rect">
            <a:avLst/>
          </a:prstGeom>
          <a:noFill/>
          <a:ln>
            <a:noFill/>
          </a:ln>
        </p:spPr>
      </p:pic>
      <p:sp>
        <p:nvSpPr>
          <p:cNvPr id="286" name="Google Shape;286;p37"/>
          <p:cNvSpPr txBox="1"/>
          <p:nvPr/>
        </p:nvSpPr>
        <p:spPr>
          <a:xfrm>
            <a:off x="5832300" y="1025450"/>
            <a:ext cx="3000000" cy="28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Group Members:</a:t>
            </a:r>
            <a:endParaRPr sz="1800">
              <a:solidFill>
                <a:schemeClr val="dk2"/>
              </a:solidFill>
            </a:endParaRPr>
          </a:p>
          <a:p>
            <a:pPr indent="0" lvl="0" marL="0" rtl="0" algn="l">
              <a:lnSpc>
                <a:spcPct val="6000"/>
              </a:lnSpc>
              <a:spcBef>
                <a:spcPts val="1600"/>
              </a:spcBef>
              <a:spcAft>
                <a:spcPts val="0"/>
              </a:spcAft>
              <a:buNone/>
            </a:pPr>
            <a:r>
              <a:rPr lang="en" sz="1200">
                <a:solidFill>
                  <a:schemeClr val="dk2"/>
                </a:solidFill>
              </a:rPr>
              <a:t>Piyushkumar Bhuva</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Abhiram Dapke</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Prasanna Balasubramanian </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Smriti Gupta</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Niket Shah</a:t>
            </a:r>
            <a:endParaRPr sz="1200">
              <a:solidFill>
                <a:schemeClr val="dk2"/>
              </a:solidFill>
            </a:endParaRPr>
          </a:p>
          <a:p>
            <a:pPr indent="0" lvl="0" marL="0" rtl="0" algn="l">
              <a:lnSpc>
                <a:spcPct val="6000"/>
              </a:lnSpc>
              <a:spcBef>
                <a:spcPts val="1600"/>
              </a:spcBef>
              <a:spcAft>
                <a:spcPts val="0"/>
              </a:spcAft>
              <a:buNone/>
            </a:pPr>
            <a:r>
              <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Instructors:</a:t>
            </a:r>
            <a:endParaRPr sz="1200">
              <a:solidFill>
                <a:schemeClr val="dk2"/>
              </a:solidFill>
            </a:endParaRPr>
          </a:p>
          <a:p>
            <a:pPr indent="0" lvl="0" marL="0" rtl="0" algn="l">
              <a:lnSpc>
                <a:spcPct val="6000"/>
              </a:lnSpc>
              <a:spcBef>
                <a:spcPts val="1600"/>
              </a:spcBef>
              <a:spcAft>
                <a:spcPts val="0"/>
              </a:spcAft>
              <a:buNone/>
            </a:pPr>
            <a:r>
              <a:rPr lang="en" sz="1200">
                <a:solidFill>
                  <a:schemeClr val="dk2"/>
                </a:solidFill>
              </a:rPr>
              <a:t>Zeid Kootbally</a:t>
            </a:r>
            <a:endParaRPr sz="1200">
              <a:solidFill>
                <a:schemeClr val="dk2"/>
              </a:solidFill>
            </a:endParaRPr>
          </a:p>
          <a:p>
            <a:pPr indent="0" lvl="0" marL="0" rtl="0" algn="l">
              <a:lnSpc>
                <a:spcPct val="6000"/>
              </a:lnSpc>
              <a:spcBef>
                <a:spcPts val="1600"/>
              </a:spcBef>
              <a:spcAft>
                <a:spcPts val="1600"/>
              </a:spcAft>
              <a:buNone/>
            </a:pPr>
            <a:r>
              <a:rPr lang="en" sz="1200">
                <a:solidFill>
                  <a:schemeClr val="dk2"/>
                </a:solidFill>
              </a:rPr>
              <a:t>Craig Schlenoff</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4294967295" type="title"/>
          </p:nvPr>
        </p:nvSpPr>
        <p:spPr>
          <a:xfrm>
            <a:off x="311700" y="136700"/>
            <a:ext cx="8520600" cy="40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Tasks</a:t>
            </a:r>
            <a:endParaRPr>
              <a:solidFill>
                <a:srgbClr val="0000FF"/>
              </a:solidFill>
            </a:endParaRPr>
          </a:p>
          <a:p>
            <a:pPr indent="0" lvl="0" marL="0" rtl="0" algn="l">
              <a:spcBef>
                <a:spcPts val="0"/>
              </a:spcBef>
              <a:spcAft>
                <a:spcPts val="0"/>
              </a:spcAft>
              <a:buNone/>
            </a:pPr>
            <a:r>
              <a:t/>
            </a:r>
            <a:endParaRPr sz="13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Sensor and camera setup</a:t>
            </a:r>
            <a:endParaRPr sz="1600">
              <a:solidFill>
                <a:srgbClr val="000000"/>
              </a:solidFill>
            </a:endParaRPr>
          </a:p>
          <a:p>
            <a:pPr indent="0" lvl="0" marL="457200" rtl="0" algn="l">
              <a:lnSpc>
                <a:spcPct val="115000"/>
              </a:lnSpc>
              <a:spcBef>
                <a:spcPts val="0"/>
              </a:spcBef>
              <a:spcAft>
                <a:spcPts val="0"/>
              </a:spcAft>
              <a:buNone/>
            </a:pPr>
            <a:r>
              <a:t/>
            </a:r>
            <a:endParaRPr sz="10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t>Pick and place operation</a:t>
            </a:r>
            <a:endParaRPr sz="1600"/>
          </a:p>
          <a:p>
            <a:pPr indent="0" lvl="0" marL="457200" rtl="0" algn="l">
              <a:lnSpc>
                <a:spcPct val="115000"/>
              </a:lnSpc>
              <a:spcBef>
                <a:spcPts val="0"/>
              </a:spcBef>
              <a:spcAft>
                <a:spcPts val="0"/>
              </a:spcAft>
              <a:buNone/>
            </a:pPr>
            <a:r>
              <a:t/>
            </a:r>
            <a:endParaRPr sz="900"/>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Kit building</a:t>
            </a:r>
            <a:endParaRPr sz="16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In-order process update</a:t>
            </a:r>
            <a:endParaRPr sz="1600">
              <a:solidFill>
                <a:srgbClr val="000000"/>
              </a:solidFill>
            </a:endParaRPr>
          </a:p>
          <a:p>
            <a:pPr indent="0" lvl="0" marL="457200" rtl="0" algn="l">
              <a:lnSpc>
                <a:spcPct val="115000"/>
              </a:lnSpc>
              <a:spcBef>
                <a:spcPts val="0"/>
              </a:spcBef>
              <a:spcAft>
                <a:spcPts val="0"/>
              </a:spcAft>
              <a:buNone/>
            </a:pPr>
            <a:r>
              <a:t/>
            </a:r>
            <a:endParaRPr sz="12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Part handling:</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rPr>
              <a:t>Faulty Parts</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rPr>
              <a:t>Dropped Parts</a:t>
            </a:r>
            <a:endParaRPr sz="1600">
              <a:solidFill>
                <a:srgbClr val="000000"/>
              </a:solidFill>
            </a:endParaRPr>
          </a:p>
          <a:p>
            <a:pPr indent="-330200" lvl="1" marL="914400" rtl="0" algn="l">
              <a:lnSpc>
                <a:spcPct val="115000"/>
              </a:lnSpc>
              <a:spcBef>
                <a:spcPts val="0"/>
              </a:spcBef>
              <a:spcAft>
                <a:spcPts val="0"/>
              </a:spcAft>
              <a:buClr>
                <a:srgbClr val="000000"/>
              </a:buClr>
              <a:buSzPts val="1600"/>
              <a:buChar char="○"/>
            </a:pPr>
            <a:r>
              <a:rPr lang="en" sz="1600">
                <a:solidFill>
                  <a:srgbClr val="000000"/>
                </a:solidFill>
              </a:rPr>
              <a:t>Flip Parts</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91440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 </a:t>
            </a:r>
            <a:endParaRPr sz="1600">
              <a:solidFill>
                <a:srgbClr val="000000"/>
              </a:solidFill>
            </a:endParaRPr>
          </a:p>
          <a:p>
            <a:pPr indent="0" lvl="0" marL="457200" rtl="0" algn="l">
              <a:spcBef>
                <a:spcPts val="0"/>
              </a:spcBef>
              <a:spcAft>
                <a:spcPts val="0"/>
              </a:spcAft>
              <a:buNone/>
            </a:pPr>
            <a:r>
              <a:rPr lang="en" sz="1300">
                <a:solidFill>
                  <a:srgbClr val="000000"/>
                </a:solidFill>
              </a:rPr>
              <a:t>   </a:t>
            </a:r>
            <a:endParaRPr sz="1300">
              <a:solidFill>
                <a:srgbClr val="000000"/>
              </a:solidFill>
            </a:endParaRPr>
          </a:p>
          <a:p>
            <a:pPr indent="0" lvl="0" marL="0" rtl="0" algn="l">
              <a:spcBef>
                <a:spcPts val="0"/>
              </a:spcBef>
              <a:spcAft>
                <a:spcPts val="0"/>
              </a:spcAft>
              <a:buNone/>
            </a:pPr>
            <a:r>
              <a:t/>
            </a:r>
            <a:endParaRPr sz="3000">
              <a:solidFill>
                <a:srgbClr val="000000"/>
              </a:solidFill>
            </a:endParaRPr>
          </a:p>
          <a:p>
            <a:pPr indent="0" lvl="0" marL="0" rtl="0" algn="l">
              <a:spcBef>
                <a:spcPts val="0"/>
              </a:spcBef>
              <a:spcAft>
                <a:spcPts val="0"/>
              </a:spcAft>
              <a:buNone/>
            </a:pPr>
            <a:r>
              <a:t/>
            </a:r>
            <a:endParaRPr b="0" sz="3000">
              <a:solidFill>
                <a:srgbClr val="000000"/>
              </a:solidFill>
              <a:latin typeface="Arial"/>
              <a:ea typeface="Arial"/>
              <a:cs typeface="Arial"/>
              <a:sym typeface="Arial"/>
            </a:endParaRPr>
          </a:p>
        </p:txBody>
      </p:sp>
      <p:sp>
        <p:nvSpPr>
          <p:cNvPr id="74" name="Google Shape;74;p15"/>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75" name="Google Shape;75;p15"/>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76" name="Google Shape;76;p15"/>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77" name="Google Shape;77;p15"/>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311700" y="247775"/>
            <a:ext cx="8520600" cy="38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FF"/>
                </a:solidFill>
              </a:rPr>
              <a:t>Approach</a:t>
            </a:r>
            <a:endParaRPr sz="2600">
              <a:solidFill>
                <a:srgbClr val="0000FF"/>
              </a:solidFill>
            </a:endParaRPr>
          </a:p>
          <a:p>
            <a:pPr indent="0" lvl="0" marL="0" rtl="0" algn="l">
              <a:spcBef>
                <a:spcPts val="0"/>
              </a:spcBef>
              <a:spcAft>
                <a:spcPts val="0"/>
              </a:spcAft>
              <a:buNone/>
            </a:pPr>
            <a:r>
              <a:t/>
            </a:r>
            <a:endParaRPr sz="10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For the final project, we followed a simple strategy of divide and conquer.</a:t>
            </a:r>
            <a:endParaRPr sz="16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Enhancing efficiency by means of task decomposition.</a:t>
            </a:r>
            <a:endParaRPr sz="16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For an instance, we first implemented how to get sensors reading(Like detecting parts and their positions in relatives frames and world frame using logical camera)</a:t>
            </a:r>
            <a:endParaRPr sz="16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Then we implemented pick and place operation where we have picked up required parts from conveyer belt and putting into AGV.</a:t>
            </a:r>
            <a:endParaRPr sz="16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Then we implemented a solution to detect faulty parts and how to deal with them followed by </a:t>
            </a:r>
            <a:r>
              <a:rPr lang="en" sz="1600"/>
              <a:t>drop part and flip part handling process. </a:t>
            </a:r>
            <a:endParaRPr sz="16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Thus, we have followed and implemented few simple tasks in order to create bigger picture.</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83" name="Google Shape;83;p16"/>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84" name="Google Shape;84;p16"/>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85" name="Google Shape;85;p16"/>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86" name="Google Shape;86;p16"/>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4294967295" type="title"/>
          </p:nvPr>
        </p:nvSpPr>
        <p:spPr>
          <a:xfrm>
            <a:off x="311700" y="474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FF"/>
                </a:solidFill>
              </a:rPr>
              <a:t>What we learnt from this course and the project?</a:t>
            </a:r>
            <a:endParaRPr sz="2000">
              <a:solidFill>
                <a:srgbClr val="0000FF"/>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ROS Core Concepts:  </a:t>
            </a:r>
            <a:endParaRPr sz="1600">
              <a:solidFill>
                <a:srgbClr val="000000"/>
              </a:solidFill>
            </a:endParaRPr>
          </a:p>
          <a:p>
            <a:pPr indent="0" lvl="0" marL="1828800" rtl="0" algn="l">
              <a:spcBef>
                <a:spcPts val="0"/>
              </a:spcBef>
              <a:spcAft>
                <a:spcPts val="0"/>
              </a:spcAft>
              <a:buNone/>
            </a:pPr>
            <a:r>
              <a:rPr lang="en" sz="1600">
                <a:solidFill>
                  <a:srgbClr val="000000"/>
                </a:solidFill>
              </a:rPr>
              <a:t>- Interface, messages, topics, launching files</a:t>
            </a:r>
            <a:endParaRPr sz="1600">
              <a:solidFill>
                <a:srgbClr val="000000"/>
              </a:solidFill>
            </a:endParaRPr>
          </a:p>
          <a:p>
            <a:pPr indent="0" lvl="0" marL="1828800" rtl="0" algn="l">
              <a:spcBef>
                <a:spcPts val="0"/>
              </a:spcBef>
              <a:spcAft>
                <a:spcPts val="0"/>
              </a:spcAft>
              <a:buNone/>
            </a:pPr>
            <a:r>
              <a:t/>
            </a:r>
            <a:endParaRPr sz="8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Ariac implementation:  </a:t>
            </a:r>
            <a:endParaRPr sz="1600">
              <a:solidFill>
                <a:srgbClr val="000000"/>
              </a:solidFill>
            </a:endParaRPr>
          </a:p>
          <a:p>
            <a:pPr indent="457200" lvl="0" marL="1371600" rtl="0" algn="l">
              <a:spcBef>
                <a:spcPts val="0"/>
              </a:spcBef>
              <a:spcAft>
                <a:spcPts val="0"/>
              </a:spcAft>
              <a:buNone/>
            </a:pPr>
            <a:r>
              <a:rPr lang="en" sz="1600">
                <a:solidFill>
                  <a:srgbClr val="000000"/>
                </a:solidFill>
              </a:rPr>
              <a:t>-  Configure the environment, sensors and cameras</a:t>
            </a:r>
            <a:endParaRPr sz="1600">
              <a:solidFill>
                <a:srgbClr val="000000"/>
              </a:solidFill>
            </a:endParaRPr>
          </a:p>
          <a:p>
            <a:pPr indent="457200" lvl="0" marL="1371600" rtl="0" algn="l">
              <a:spcBef>
                <a:spcPts val="0"/>
              </a:spcBef>
              <a:spcAft>
                <a:spcPts val="0"/>
              </a:spcAft>
              <a:buNone/>
            </a:pPr>
            <a:r>
              <a:t/>
            </a:r>
            <a:endParaRPr sz="8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Real time industrial manufacturing </a:t>
            </a:r>
            <a:endParaRPr sz="1600">
              <a:solidFill>
                <a:srgbClr val="000000"/>
              </a:solidFill>
            </a:endParaRPr>
          </a:p>
          <a:p>
            <a:pPr indent="0" lvl="0" marL="457200" rtl="0" algn="l">
              <a:spcBef>
                <a:spcPts val="0"/>
              </a:spcBef>
              <a:spcAft>
                <a:spcPts val="0"/>
              </a:spcAft>
              <a:buNone/>
            </a:pPr>
            <a:r>
              <a:t/>
            </a:r>
            <a:endParaRPr sz="10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Motion/Configuration Planning  - RRTs,PDDL methodologies</a:t>
            </a:r>
            <a:endParaRPr sz="1600">
              <a:solidFill>
                <a:srgbClr val="000000"/>
              </a:solidFill>
            </a:endParaRPr>
          </a:p>
          <a:p>
            <a:pPr indent="0" lvl="0" marL="457200" rtl="0" algn="l">
              <a:spcBef>
                <a:spcPts val="0"/>
              </a:spcBef>
              <a:spcAft>
                <a:spcPts val="0"/>
              </a:spcAft>
              <a:buNone/>
            </a:pPr>
            <a:r>
              <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OOPS based code development : </a:t>
            </a:r>
            <a:endParaRPr sz="1600">
              <a:solidFill>
                <a:srgbClr val="000000"/>
              </a:solidFill>
            </a:endParaRPr>
          </a:p>
          <a:p>
            <a:pPr indent="457200" lvl="0" marL="1371600" rtl="0" algn="l">
              <a:spcBef>
                <a:spcPts val="0"/>
              </a:spcBef>
              <a:spcAft>
                <a:spcPts val="0"/>
              </a:spcAft>
              <a:buNone/>
            </a:pPr>
            <a:r>
              <a:rPr lang="en" sz="1600">
                <a:solidFill>
                  <a:srgbClr val="000000"/>
                </a:solidFill>
              </a:rPr>
              <a:t>- Abstraction, Encapsulation, Classes, Objects, Polymorphism</a:t>
            </a:r>
            <a:endParaRPr b="0" sz="1600">
              <a:solidFill>
                <a:srgbClr val="000000"/>
              </a:solidFill>
              <a:latin typeface="Arial"/>
              <a:ea typeface="Arial"/>
              <a:cs typeface="Arial"/>
              <a:sym typeface="Arial"/>
            </a:endParaRPr>
          </a:p>
        </p:txBody>
      </p:sp>
      <p:sp>
        <p:nvSpPr>
          <p:cNvPr id="92" name="Google Shape;92;p17"/>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93" name="Google Shape;93;p17"/>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94" name="Google Shape;94;p17"/>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95" name="Google Shape;95;p17"/>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275325" y="65475"/>
            <a:ext cx="8520600" cy="40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Architecture and why this architecture?</a:t>
            </a:r>
            <a:endParaRPr>
              <a:solidFill>
                <a:srgbClr val="0000FF"/>
              </a:solidFill>
            </a:endParaRPr>
          </a:p>
          <a:p>
            <a:pPr indent="0" lvl="0" marL="0" rtl="0" algn="l">
              <a:spcBef>
                <a:spcPts val="0"/>
              </a:spcBef>
              <a:spcAft>
                <a:spcPts val="0"/>
              </a:spcAft>
              <a:buNone/>
            </a:pPr>
            <a:r>
              <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It's super important to chose the information flow types in robotics systems and for such complicated tasks.</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So, among multiple choices we chose hybrid architecture to build our systems.</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To make this decisions we have considered multiple factors which ease up the process of building kits.</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Reactive architecture essentially lack the planning step for any task and since we are continuously dealing with planning for various parts and that is why it does not offer intelligent decision making.</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And on the other hand, hierarchical planning is difficult to deal with because it does not break the flow of information which is not suitable for application.</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For an instance hierarchical planning fails when we have to make decisions in process update part of the project.</a:t>
            </a:r>
            <a:endParaRPr sz="1300">
              <a:solidFill>
                <a:srgbClr val="000000"/>
              </a:solidFill>
            </a:endParaRPr>
          </a:p>
          <a:p>
            <a:pPr indent="0" lvl="0" marL="457200" rtl="0" algn="l">
              <a:lnSpc>
                <a:spcPct val="115000"/>
              </a:lnSpc>
              <a:spcBef>
                <a:spcPts val="0"/>
              </a:spcBef>
              <a:spcAft>
                <a:spcPts val="0"/>
              </a:spcAft>
              <a:buNone/>
            </a:pPr>
            <a:r>
              <a:t/>
            </a:r>
            <a:endParaRPr sz="5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Hybrid structure in fact offers co-ordination of all essential steps like sense, plan and act. </a:t>
            </a:r>
            <a:endParaRPr sz="13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36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01" name="Google Shape;101;p18"/>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02" name="Google Shape;102;p18"/>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03" name="Google Shape;103;p18"/>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04" name="Google Shape;104;p18"/>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105" name="Google Shape;105;p18"/>
          <p:cNvPicPr preferRelativeResize="0"/>
          <p:nvPr/>
        </p:nvPicPr>
        <p:blipFill>
          <a:blip r:embed="rId4">
            <a:alphaModFix/>
          </a:blip>
          <a:stretch>
            <a:fillRect/>
          </a:stretch>
        </p:blipFill>
        <p:spPr>
          <a:xfrm>
            <a:off x="3272300" y="3639125"/>
            <a:ext cx="2301073" cy="76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4294967295" type="title"/>
          </p:nvPr>
        </p:nvSpPr>
        <p:spPr>
          <a:xfrm>
            <a:off x="237975" y="164150"/>
            <a:ext cx="8520600" cy="39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FF"/>
                </a:solidFill>
              </a:rPr>
              <a:t>Architecture Upper Level - (Level 2)</a:t>
            </a:r>
            <a:endParaRPr b="0" sz="2700">
              <a:solidFill>
                <a:srgbClr val="0000FF"/>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rPr>
              <a:t>Hybrid architecture is divided into 3 levels based on their interaction with hardware and overall process.</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This is called upper most level because of its minimal level of interaction unto system.</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The competition starts and ends in this level and final check whether order is fulfilled or not is also checked.</a:t>
            </a:r>
            <a:endParaRPr sz="1300">
              <a:solidFill>
                <a:srgbClr val="000000"/>
              </a:solidFill>
            </a:endParaRPr>
          </a:p>
          <a:p>
            <a:pPr indent="0" lvl="0" marL="457200" rtl="0" algn="l">
              <a:lnSpc>
                <a:spcPct val="115000"/>
              </a:lnSpc>
              <a:spcBef>
                <a:spcPts val="0"/>
              </a:spcBef>
              <a:spcAft>
                <a:spcPts val="0"/>
              </a:spcAft>
              <a:buNone/>
            </a:pPr>
            <a:r>
              <a:t/>
            </a:r>
            <a:endParaRPr sz="1300">
              <a:solidFill>
                <a:srgbClr val="000000"/>
              </a:solidFill>
            </a:endParaRPr>
          </a:p>
        </p:txBody>
      </p:sp>
      <p:sp>
        <p:nvSpPr>
          <p:cNvPr id="111" name="Google Shape;111;p19"/>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12" name="Google Shape;112;p19"/>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13" name="Google Shape;113;p19"/>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14" name="Google Shape;114;p19"/>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115" name="Google Shape;115;p19"/>
          <p:cNvPicPr preferRelativeResize="0"/>
          <p:nvPr/>
        </p:nvPicPr>
        <p:blipFill>
          <a:blip r:embed="rId4">
            <a:alphaModFix/>
          </a:blip>
          <a:stretch>
            <a:fillRect/>
          </a:stretch>
        </p:blipFill>
        <p:spPr>
          <a:xfrm>
            <a:off x="2099400" y="1451675"/>
            <a:ext cx="4146275" cy="294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348975" y="164150"/>
            <a:ext cx="8520600" cy="391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FF"/>
                </a:solidFill>
              </a:rPr>
              <a:t>Intermediate Level - (Level 1)</a:t>
            </a:r>
            <a:endParaRPr>
              <a:solidFill>
                <a:srgbClr val="0000FF"/>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This level is called </a:t>
            </a:r>
            <a:r>
              <a:rPr lang="en" sz="1300">
                <a:solidFill>
                  <a:srgbClr val="000000"/>
                </a:solidFill>
              </a:rPr>
              <a:t>dissociative</a:t>
            </a:r>
            <a:r>
              <a:rPr lang="en" sz="1300">
                <a:solidFill>
                  <a:srgbClr val="000000"/>
                </a:solidFill>
              </a:rPr>
              <a:t> level because order is </a:t>
            </a:r>
            <a:r>
              <a:rPr lang="en" sz="1300">
                <a:solidFill>
                  <a:srgbClr val="000000"/>
                </a:solidFill>
              </a:rPr>
              <a:t>disintegrated</a:t>
            </a:r>
            <a:r>
              <a:rPr lang="en" sz="1300">
                <a:solidFill>
                  <a:srgbClr val="000000"/>
                </a:solidFill>
              </a:rPr>
              <a:t> into small parts and we verify </a:t>
            </a:r>
            <a:r>
              <a:rPr lang="en" sz="1300">
                <a:solidFill>
                  <a:srgbClr val="000000"/>
                </a:solidFill>
              </a:rPr>
              <a:t>whether</a:t>
            </a:r>
            <a:r>
              <a:rPr lang="en" sz="1300">
                <a:solidFill>
                  <a:srgbClr val="000000"/>
                </a:solidFill>
              </a:rPr>
              <a:t> the part is faulty or not and again check for kit completion.</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Also, this is the only level which interacts with both the levels of architectures and the disintegrated information is fed to </a:t>
            </a:r>
            <a:r>
              <a:rPr lang="en" sz="1300">
                <a:solidFill>
                  <a:srgbClr val="000000"/>
                </a:solidFill>
              </a:rPr>
              <a:t>lowermost</a:t>
            </a:r>
            <a:r>
              <a:rPr lang="en" sz="1300">
                <a:solidFill>
                  <a:srgbClr val="000000"/>
                </a:solidFill>
              </a:rPr>
              <a:t> level(level 0) and if the kit is built the signal is sent to  upper level.</a:t>
            </a:r>
            <a:endParaRPr sz="1300">
              <a:solidFill>
                <a:srgbClr val="000000"/>
              </a:solidFill>
            </a:endParaRPr>
          </a:p>
          <a:p>
            <a:pPr indent="0" lvl="0" marL="0" rtl="0" algn="l">
              <a:lnSpc>
                <a:spcPct val="115000"/>
              </a:lnSpc>
              <a:spcBef>
                <a:spcPts val="0"/>
              </a:spcBef>
              <a:spcAft>
                <a:spcPts val="0"/>
              </a:spcAft>
              <a:buNone/>
            </a:pPr>
            <a:r>
              <a:t/>
            </a:r>
            <a:endParaRPr sz="1300">
              <a:solidFill>
                <a:srgbClr val="000000"/>
              </a:solidFill>
            </a:endParaRPr>
          </a:p>
          <a:p>
            <a:pPr indent="0" lvl="0" marL="0" rtl="0" algn="l">
              <a:spcBef>
                <a:spcPts val="0"/>
              </a:spcBef>
              <a:spcAft>
                <a:spcPts val="0"/>
              </a:spcAft>
              <a:buNone/>
            </a:pPr>
            <a:r>
              <a:rPr lang="en" sz="3000">
                <a:solidFill>
                  <a:srgbClr val="000000"/>
                </a:solidFill>
              </a:rPr>
              <a:t> </a:t>
            </a:r>
            <a:endParaRPr b="0" sz="3000">
              <a:solidFill>
                <a:srgbClr val="000000"/>
              </a:solidFill>
              <a:latin typeface="Arial"/>
              <a:ea typeface="Arial"/>
              <a:cs typeface="Arial"/>
              <a:sym typeface="Aria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21" name="Google Shape;121;p20"/>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22" name="Google Shape;122;p20"/>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23" name="Google Shape;123;p20"/>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24" name="Google Shape;124;p20"/>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125" name="Google Shape;125;p20"/>
          <p:cNvPicPr preferRelativeResize="0"/>
          <p:nvPr/>
        </p:nvPicPr>
        <p:blipFill>
          <a:blip r:embed="rId4">
            <a:alphaModFix/>
          </a:blip>
          <a:stretch>
            <a:fillRect/>
          </a:stretch>
        </p:blipFill>
        <p:spPr>
          <a:xfrm>
            <a:off x="1829150" y="1778125"/>
            <a:ext cx="5057500" cy="242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4294967295" type="title"/>
          </p:nvPr>
        </p:nvSpPr>
        <p:spPr>
          <a:xfrm>
            <a:off x="311700" y="132875"/>
            <a:ext cx="8520600" cy="39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Lower Level - (Level 0 )</a:t>
            </a:r>
            <a:endParaRPr>
              <a:solidFill>
                <a:srgbClr val="0000FF"/>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This is the architecture where most of the hardware interaction takes place and this is relatively difficult part to execute and hard to achieve perfection.</a:t>
            </a:r>
            <a:endParaRPr sz="1300">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300">
                <a:solidFill>
                  <a:srgbClr val="000000"/>
                </a:solidFill>
              </a:rPr>
              <a:t>Here, we read which parts are required and we detect them using logical sensors and then perform pick and place operation and check health of parts using logical sensors.</a:t>
            </a:r>
            <a:endParaRPr sz="1300">
              <a:solidFill>
                <a:srgbClr val="000000"/>
              </a:solidFill>
            </a:endParaRPr>
          </a:p>
          <a:p>
            <a:pPr indent="0" lvl="0" marL="457200" rtl="0" algn="l">
              <a:lnSpc>
                <a:spcPct val="115000"/>
              </a:lnSpc>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b="0" sz="3600">
              <a:solidFill>
                <a:srgbClr val="000000"/>
              </a:solidFill>
              <a:latin typeface="Arial"/>
              <a:ea typeface="Arial"/>
              <a:cs typeface="Arial"/>
              <a:sym typeface="Arial"/>
            </a:endParaRPr>
          </a:p>
        </p:txBody>
      </p:sp>
      <p:sp>
        <p:nvSpPr>
          <p:cNvPr id="131" name="Google Shape;131;p21"/>
          <p:cNvSpPr txBox="1"/>
          <p:nvPr>
            <p:ph idx="4294967295" type="body"/>
          </p:nvPr>
        </p:nvSpPr>
        <p:spPr>
          <a:xfrm>
            <a:off x="1055000" y="4605254"/>
            <a:ext cx="901500" cy="27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t>ENPM - 809B</a:t>
            </a:r>
            <a:endParaRPr sz="900"/>
          </a:p>
        </p:txBody>
      </p:sp>
      <p:pic>
        <p:nvPicPr>
          <p:cNvPr id="132" name="Google Shape;132;p21"/>
          <p:cNvPicPr preferRelativeResize="0"/>
          <p:nvPr/>
        </p:nvPicPr>
        <p:blipFill>
          <a:blip r:embed="rId3">
            <a:alphaModFix/>
          </a:blip>
          <a:stretch>
            <a:fillRect/>
          </a:stretch>
        </p:blipFill>
        <p:spPr>
          <a:xfrm>
            <a:off x="66975" y="4033150"/>
            <a:ext cx="1047750" cy="1047750"/>
          </a:xfrm>
          <a:prstGeom prst="rect">
            <a:avLst/>
          </a:prstGeom>
          <a:noFill/>
          <a:ln>
            <a:noFill/>
          </a:ln>
        </p:spPr>
      </p:pic>
      <p:pic>
        <p:nvPicPr>
          <p:cNvPr id="133" name="Google Shape;133;p21"/>
          <p:cNvPicPr preferRelativeResize="0"/>
          <p:nvPr/>
        </p:nvPicPr>
        <p:blipFill>
          <a:blip r:embed="rId3">
            <a:alphaModFix/>
          </a:blip>
          <a:stretch>
            <a:fillRect/>
          </a:stretch>
        </p:blipFill>
        <p:spPr>
          <a:xfrm>
            <a:off x="7923450" y="4033150"/>
            <a:ext cx="1047750" cy="1047750"/>
          </a:xfrm>
          <a:prstGeom prst="rect">
            <a:avLst/>
          </a:prstGeom>
          <a:noFill/>
          <a:ln>
            <a:noFill/>
          </a:ln>
        </p:spPr>
      </p:pic>
      <p:cxnSp>
        <p:nvCxnSpPr>
          <p:cNvPr id="134" name="Google Shape;134;p21"/>
          <p:cNvCxnSpPr/>
          <p:nvPr/>
        </p:nvCxnSpPr>
        <p:spPr>
          <a:xfrm>
            <a:off x="1114725" y="4557025"/>
            <a:ext cx="6767100" cy="0"/>
          </a:xfrm>
          <a:prstGeom prst="straightConnector1">
            <a:avLst/>
          </a:prstGeom>
          <a:noFill/>
          <a:ln cap="flat" cmpd="sng" w="28575">
            <a:solidFill>
              <a:srgbClr val="595959"/>
            </a:solidFill>
            <a:prstDash val="solid"/>
            <a:round/>
            <a:headEnd len="med" w="med" type="none"/>
            <a:tailEnd len="med" w="med" type="none"/>
          </a:ln>
        </p:spPr>
      </p:cxnSp>
      <p:pic>
        <p:nvPicPr>
          <p:cNvPr id="135" name="Google Shape;135;p21"/>
          <p:cNvPicPr preferRelativeResize="0"/>
          <p:nvPr/>
        </p:nvPicPr>
        <p:blipFill>
          <a:blip r:embed="rId4">
            <a:alphaModFix/>
          </a:blip>
          <a:stretch>
            <a:fillRect/>
          </a:stretch>
        </p:blipFill>
        <p:spPr>
          <a:xfrm>
            <a:off x="2661725" y="1750650"/>
            <a:ext cx="4089574" cy="264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