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258" r:id="rId8"/>
    <p:sldId id="261" r:id="rId9"/>
    <p:sldId id="286" r:id="rId10"/>
    <p:sldId id="289" r:id="rId11"/>
    <p:sldId id="288" r:id="rId12"/>
    <p:sldId id="290" r:id="rId13"/>
    <p:sldId id="287" r:id="rId14"/>
    <p:sldId id="300" r:id="rId15"/>
    <p:sldId id="293" r:id="rId16"/>
    <p:sldId id="292" r:id="rId17"/>
    <p:sldId id="301" r:id="rId18"/>
    <p:sldId id="294" r:id="rId19"/>
    <p:sldId id="295" r:id="rId20"/>
    <p:sldId id="296" r:id="rId21"/>
    <p:sldId id="297" r:id="rId22"/>
    <p:sldId id="29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5/15/2021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114544" y="126662"/>
            <a:ext cx="7077456" cy="1243584"/>
          </a:xfrm>
        </p:spPr>
        <p:txBody>
          <a:bodyPr/>
          <a:lstStyle/>
          <a:p>
            <a:r>
              <a:rPr lang="en-IN" sz="2800" b="1" u="sng" dirty="0">
                <a:solidFill>
                  <a:schemeClr val="bg1"/>
                </a:solidFill>
                <a:latin typeface="Times New Roman" panose="02020603050405020304" pitchFamily="18" charset="0"/>
                <a:cs typeface="Times New Roman" panose="02020603050405020304" pitchFamily="18" charset="0"/>
              </a:rPr>
              <a:t>LENDING CLUB CLASSIFICATION</a:t>
            </a:r>
            <a:br>
              <a:rPr lang="en-IN" sz="3600" b="1" u="sng"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842377" y="4319919"/>
            <a:ext cx="7077456" cy="868680"/>
          </a:xfrm>
        </p:spPr>
        <p:txBody>
          <a:bodyPr>
            <a:noAutofit/>
          </a:bodyPr>
          <a:lstStyle/>
          <a:p>
            <a:r>
              <a:rPr lang="en-US" sz="2000" dirty="0">
                <a:solidFill>
                  <a:srgbClr val="FFFFFF"/>
                </a:solidFill>
                <a:latin typeface="Times New Roman" panose="02020603050405020304" pitchFamily="18" charset="0"/>
                <a:cs typeface="Times New Roman" panose="02020603050405020304" pitchFamily="18" charset="0"/>
              </a:rPr>
              <a:t>CHIRAG M NAIK</a:t>
            </a:r>
          </a:p>
          <a:p>
            <a:r>
              <a:rPr lang="en-US" sz="2000" dirty="0">
                <a:solidFill>
                  <a:srgbClr val="FFFFFF"/>
                </a:solidFill>
                <a:latin typeface="Times New Roman" panose="02020603050405020304" pitchFamily="18" charset="0"/>
                <a:cs typeface="Times New Roman" panose="02020603050405020304" pitchFamily="18" charset="0"/>
              </a:rPr>
              <a:t>CHANDAN KUMAR SINHA</a:t>
            </a:r>
          </a:p>
          <a:p>
            <a:r>
              <a:rPr lang="en-US" sz="2000" dirty="0">
                <a:solidFill>
                  <a:srgbClr val="FFFFFF"/>
                </a:solidFill>
                <a:latin typeface="Times New Roman" panose="02020603050405020304" pitchFamily="18" charset="0"/>
                <a:cs typeface="Times New Roman" panose="02020603050405020304" pitchFamily="18" charset="0"/>
              </a:rPr>
              <a:t>KUNAGU SAI CHARAN</a:t>
            </a:r>
          </a:p>
          <a:p>
            <a:r>
              <a:rPr lang="en-US" sz="2000" dirty="0">
                <a:solidFill>
                  <a:srgbClr val="FFFFFF"/>
                </a:solidFill>
                <a:latin typeface="Times New Roman" panose="02020603050405020304" pitchFamily="18" charset="0"/>
                <a:cs typeface="Times New Roman" panose="02020603050405020304" pitchFamily="18" charset="0"/>
              </a:rPr>
              <a:t>SMRUTHI SRINIVAS BHANDIWAD</a:t>
            </a:r>
          </a:p>
          <a:p>
            <a:r>
              <a:rPr lang="en-US" sz="2000" dirty="0">
                <a:solidFill>
                  <a:srgbClr val="FFFFFF"/>
                </a:solidFill>
                <a:latin typeface="Times New Roman" panose="02020603050405020304" pitchFamily="18" charset="0"/>
                <a:cs typeface="Times New Roman" panose="02020603050405020304" pitchFamily="18" charset="0"/>
              </a:rPr>
              <a:t>SWATI SHRIVASTAVA</a:t>
            </a:r>
          </a:p>
          <a:p>
            <a:r>
              <a:rPr lang="en-US" sz="2000" dirty="0">
                <a:solidFill>
                  <a:srgbClr val="FFFFFF"/>
                </a:solidFill>
                <a:latin typeface="Times New Roman" panose="02020603050405020304" pitchFamily="18" charset="0"/>
                <a:cs typeface="Times New Roman" panose="02020603050405020304" pitchFamily="18" charset="0"/>
              </a:rPr>
              <a:t>MENTOR - Mr. ROMIL GUPTA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270A21-FDCB-418E-8F2E-A781B81F819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21" name="Picture 20">
            <a:extLst>
              <a:ext uri="{FF2B5EF4-FFF2-40B4-BE49-F238E27FC236}">
                <a16:creationId xmlns:a16="http://schemas.microsoft.com/office/drawing/2014/main" id="{DDB8EB74-BE4A-40D9-AF92-A010503BF0A0}"/>
              </a:ext>
            </a:extLst>
          </p:cNvPr>
          <p:cNvPicPr>
            <a:picLocks noChangeAspect="1"/>
          </p:cNvPicPr>
          <p:nvPr/>
        </p:nvPicPr>
        <p:blipFill>
          <a:blip r:embed="rId2"/>
          <a:stretch>
            <a:fillRect/>
          </a:stretch>
        </p:blipFill>
        <p:spPr>
          <a:xfrm>
            <a:off x="79892" y="251684"/>
            <a:ext cx="4669662" cy="2709655"/>
          </a:xfrm>
          <a:prstGeom prst="rect">
            <a:avLst/>
          </a:prstGeom>
        </p:spPr>
      </p:pic>
      <p:sp>
        <p:nvSpPr>
          <p:cNvPr id="22" name="TextBox 21">
            <a:extLst>
              <a:ext uri="{FF2B5EF4-FFF2-40B4-BE49-F238E27FC236}">
                <a16:creationId xmlns:a16="http://schemas.microsoft.com/office/drawing/2014/main" id="{38AD445A-8A83-4A47-9ED9-40C4D0FCDCD2}"/>
              </a:ext>
            </a:extLst>
          </p:cNvPr>
          <p:cNvSpPr txBox="1"/>
          <p:nvPr/>
        </p:nvSpPr>
        <p:spPr>
          <a:xfrm>
            <a:off x="5905870" y="1095471"/>
            <a:ext cx="6094520" cy="1200329"/>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As we don’t know what comes under “OTHER” and “NONE” category, we will drop rows having these two categories as it will make our model more accurate. Also we can see majority of customers do not have their own home. </a:t>
            </a:r>
          </a:p>
        </p:txBody>
      </p:sp>
      <p:pic>
        <p:nvPicPr>
          <p:cNvPr id="24" name="Picture 23">
            <a:extLst>
              <a:ext uri="{FF2B5EF4-FFF2-40B4-BE49-F238E27FC236}">
                <a16:creationId xmlns:a16="http://schemas.microsoft.com/office/drawing/2014/main" id="{85640221-D2AC-4435-AC05-AF41FC39B90E}"/>
              </a:ext>
            </a:extLst>
          </p:cNvPr>
          <p:cNvPicPr>
            <a:picLocks noChangeAspect="1"/>
          </p:cNvPicPr>
          <p:nvPr/>
        </p:nvPicPr>
        <p:blipFill>
          <a:blip r:embed="rId3"/>
          <a:stretch>
            <a:fillRect/>
          </a:stretch>
        </p:blipFill>
        <p:spPr>
          <a:xfrm>
            <a:off x="85496" y="3099643"/>
            <a:ext cx="5242587" cy="1792535"/>
          </a:xfrm>
          <a:prstGeom prst="rect">
            <a:avLst/>
          </a:prstGeom>
        </p:spPr>
      </p:pic>
      <p:pic>
        <p:nvPicPr>
          <p:cNvPr id="26" name="Picture 25">
            <a:extLst>
              <a:ext uri="{FF2B5EF4-FFF2-40B4-BE49-F238E27FC236}">
                <a16:creationId xmlns:a16="http://schemas.microsoft.com/office/drawing/2014/main" id="{1512FB9D-378D-478B-9568-A325F9060776}"/>
              </a:ext>
            </a:extLst>
          </p:cNvPr>
          <p:cNvPicPr>
            <a:picLocks noChangeAspect="1"/>
          </p:cNvPicPr>
          <p:nvPr/>
        </p:nvPicPr>
        <p:blipFill>
          <a:blip r:embed="rId4"/>
          <a:stretch>
            <a:fillRect/>
          </a:stretch>
        </p:blipFill>
        <p:spPr>
          <a:xfrm>
            <a:off x="33711" y="5030482"/>
            <a:ext cx="5346158" cy="1886213"/>
          </a:xfrm>
          <a:prstGeom prst="rect">
            <a:avLst/>
          </a:prstGeom>
        </p:spPr>
      </p:pic>
      <p:sp>
        <p:nvSpPr>
          <p:cNvPr id="28" name="TextBox 27">
            <a:extLst>
              <a:ext uri="{FF2B5EF4-FFF2-40B4-BE49-F238E27FC236}">
                <a16:creationId xmlns:a16="http://schemas.microsoft.com/office/drawing/2014/main" id="{CD62764B-5490-4ECC-9E44-C846322B0619}"/>
              </a:ext>
            </a:extLst>
          </p:cNvPr>
          <p:cNvSpPr txBox="1"/>
          <p:nvPr/>
        </p:nvSpPr>
        <p:spPr>
          <a:xfrm>
            <a:off x="5905870" y="3520619"/>
            <a:ext cx="6094520"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Count plot for term i.e. the number of months they will be paying instalments for .</a:t>
            </a:r>
            <a:endParaRPr lang="en-IN" dirty="0"/>
          </a:p>
        </p:txBody>
      </p:sp>
      <p:sp>
        <p:nvSpPr>
          <p:cNvPr id="30" name="TextBox 29">
            <a:extLst>
              <a:ext uri="{FF2B5EF4-FFF2-40B4-BE49-F238E27FC236}">
                <a16:creationId xmlns:a16="http://schemas.microsoft.com/office/drawing/2014/main" id="{73084814-7869-49DB-93F1-DCF7FE2E5559}"/>
              </a:ext>
            </a:extLst>
          </p:cNvPr>
          <p:cNvSpPr txBox="1"/>
          <p:nvPr/>
        </p:nvSpPr>
        <p:spPr>
          <a:xfrm>
            <a:off x="5905870" y="5327257"/>
            <a:ext cx="6094520"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Count plot for ‘GRADE’ The number of people belonging to ‘A’, ‘B’, ‘C’ grade is higher.</a:t>
            </a:r>
            <a:endParaRPr lang="en-IN" dirty="0"/>
          </a:p>
        </p:txBody>
      </p:sp>
    </p:spTree>
    <p:extLst>
      <p:ext uri="{BB962C8B-B14F-4D97-AF65-F5344CB8AC3E}">
        <p14:creationId xmlns:p14="http://schemas.microsoft.com/office/powerpoint/2010/main" val="259998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184AED-4535-4D7C-A263-91119007CB3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12" name="Picture 11">
            <a:extLst>
              <a:ext uri="{FF2B5EF4-FFF2-40B4-BE49-F238E27FC236}">
                <a16:creationId xmlns:a16="http://schemas.microsoft.com/office/drawing/2014/main" id="{B1CAFDFF-8805-4303-8E62-1644C0D22031}"/>
              </a:ext>
            </a:extLst>
          </p:cNvPr>
          <p:cNvPicPr>
            <a:picLocks noChangeAspect="1"/>
          </p:cNvPicPr>
          <p:nvPr/>
        </p:nvPicPr>
        <p:blipFill>
          <a:blip r:embed="rId2"/>
          <a:stretch>
            <a:fillRect/>
          </a:stretch>
        </p:blipFill>
        <p:spPr>
          <a:xfrm>
            <a:off x="148970" y="265884"/>
            <a:ext cx="6802246" cy="3077004"/>
          </a:xfrm>
          <a:prstGeom prst="rect">
            <a:avLst/>
          </a:prstGeom>
        </p:spPr>
      </p:pic>
      <p:sp>
        <p:nvSpPr>
          <p:cNvPr id="14" name="TextBox 13">
            <a:extLst>
              <a:ext uri="{FF2B5EF4-FFF2-40B4-BE49-F238E27FC236}">
                <a16:creationId xmlns:a16="http://schemas.microsoft.com/office/drawing/2014/main" id="{02389335-7948-4583-A1DB-B28A6A71D86B}"/>
              </a:ext>
            </a:extLst>
          </p:cNvPr>
          <p:cNvSpPr txBox="1"/>
          <p:nvPr/>
        </p:nvSpPr>
        <p:spPr>
          <a:xfrm>
            <a:off x="7466121" y="1584183"/>
            <a:ext cx="4463248"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We can clearly see that 60% people take loans to pay their old debts and credit loans.</a:t>
            </a:r>
          </a:p>
        </p:txBody>
      </p:sp>
      <p:pic>
        <p:nvPicPr>
          <p:cNvPr id="15" name="Picture 14">
            <a:extLst>
              <a:ext uri="{FF2B5EF4-FFF2-40B4-BE49-F238E27FC236}">
                <a16:creationId xmlns:a16="http://schemas.microsoft.com/office/drawing/2014/main" id="{DD1DA276-79C0-4A52-B16D-4C8E97661266}"/>
              </a:ext>
            </a:extLst>
          </p:cNvPr>
          <p:cNvPicPr/>
          <p:nvPr/>
        </p:nvPicPr>
        <p:blipFill>
          <a:blip r:embed="rId3"/>
          <a:stretch>
            <a:fillRect/>
          </a:stretch>
        </p:blipFill>
        <p:spPr>
          <a:xfrm>
            <a:off x="257971" y="3621087"/>
            <a:ext cx="6086989" cy="2876550"/>
          </a:xfrm>
          <a:prstGeom prst="rect">
            <a:avLst/>
          </a:prstGeom>
        </p:spPr>
      </p:pic>
      <p:sp>
        <p:nvSpPr>
          <p:cNvPr id="17" name="TextBox 16">
            <a:extLst>
              <a:ext uri="{FF2B5EF4-FFF2-40B4-BE49-F238E27FC236}">
                <a16:creationId xmlns:a16="http://schemas.microsoft.com/office/drawing/2014/main" id="{C205E819-3A48-4014-9D72-B758B8125112}"/>
              </a:ext>
            </a:extLst>
          </p:cNvPr>
          <p:cNvSpPr txBox="1"/>
          <p:nvPr/>
        </p:nvSpPr>
        <p:spPr>
          <a:xfrm>
            <a:off x="7466121" y="4879149"/>
            <a:ext cx="4598632"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The demand for the loans has increased over the years which we can see from the graph.</a:t>
            </a:r>
          </a:p>
        </p:txBody>
      </p:sp>
    </p:spTree>
    <p:extLst>
      <p:ext uri="{BB962C8B-B14F-4D97-AF65-F5344CB8AC3E}">
        <p14:creationId xmlns:p14="http://schemas.microsoft.com/office/powerpoint/2010/main" val="176958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515515-4BBF-47FB-909A-9D046FFD7033}"/>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11" name="TextBox 10">
            <a:extLst>
              <a:ext uri="{FF2B5EF4-FFF2-40B4-BE49-F238E27FC236}">
                <a16:creationId xmlns:a16="http://schemas.microsoft.com/office/drawing/2014/main" id="{DF3E37F9-4CB7-4693-B8F0-8645AB73828E}"/>
              </a:ext>
            </a:extLst>
          </p:cNvPr>
          <p:cNvSpPr txBox="1"/>
          <p:nvPr/>
        </p:nvSpPr>
        <p:spPr>
          <a:xfrm>
            <a:off x="5891352" y="1110179"/>
            <a:ext cx="6163732" cy="1292662"/>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BIVARIATE ANALYSIS:</a:t>
            </a:r>
          </a:p>
          <a:p>
            <a:endParaRPr lang="en-IN" b="1" u="sng"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We can infer that there is a significant relationship between ‘Term’ and term with loan status.</a:t>
            </a:r>
            <a:endParaRPr lang="en-IN" dirty="0">
              <a:solidFill>
                <a:schemeClr val="bg1"/>
              </a:solidFill>
            </a:endParaRPr>
          </a:p>
        </p:txBody>
      </p:sp>
      <p:pic>
        <p:nvPicPr>
          <p:cNvPr id="15" name="Picture 14">
            <a:extLst>
              <a:ext uri="{FF2B5EF4-FFF2-40B4-BE49-F238E27FC236}">
                <a16:creationId xmlns:a16="http://schemas.microsoft.com/office/drawing/2014/main" id="{141F72B0-0A9D-452D-92A2-E08C10710C24}"/>
              </a:ext>
            </a:extLst>
          </p:cNvPr>
          <p:cNvPicPr>
            <a:picLocks noChangeAspect="1"/>
          </p:cNvPicPr>
          <p:nvPr/>
        </p:nvPicPr>
        <p:blipFill>
          <a:blip r:embed="rId2"/>
          <a:stretch>
            <a:fillRect/>
          </a:stretch>
        </p:blipFill>
        <p:spPr>
          <a:xfrm>
            <a:off x="206128" y="144249"/>
            <a:ext cx="4907410" cy="2809733"/>
          </a:xfrm>
          <a:prstGeom prst="rect">
            <a:avLst/>
          </a:prstGeom>
        </p:spPr>
      </p:pic>
      <p:pic>
        <p:nvPicPr>
          <p:cNvPr id="17" name="Picture 16">
            <a:extLst>
              <a:ext uri="{FF2B5EF4-FFF2-40B4-BE49-F238E27FC236}">
                <a16:creationId xmlns:a16="http://schemas.microsoft.com/office/drawing/2014/main" id="{F8143F33-765F-4129-838E-ED319EA3C9E1}"/>
              </a:ext>
            </a:extLst>
          </p:cNvPr>
          <p:cNvPicPr>
            <a:picLocks noChangeAspect="1"/>
          </p:cNvPicPr>
          <p:nvPr/>
        </p:nvPicPr>
        <p:blipFill>
          <a:blip r:embed="rId3"/>
          <a:stretch>
            <a:fillRect/>
          </a:stretch>
        </p:blipFill>
        <p:spPr>
          <a:xfrm>
            <a:off x="206128" y="3114157"/>
            <a:ext cx="5370853" cy="3509606"/>
          </a:xfrm>
          <a:prstGeom prst="rect">
            <a:avLst/>
          </a:prstGeom>
        </p:spPr>
      </p:pic>
      <p:sp>
        <p:nvSpPr>
          <p:cNvPr id="21" name="TextBox 20">
            <a:extLst>
              <a:ext uri="{FF2B5EF4-FFF2-40B4-BE49-F238E27FC236}">
                <a16:creationId xmlns:a16="http://schemas.microsoft.com/office/drawing/2014/main" id="{E73D9F86-12EF-47E1-9213-4083387825A6}"/>
              </a:ext>
            </a:extLst>
          </p:cNvPr>
          <p:cNvSpPr txBox="1"/>
          <p:nvPr/>
        </p:nvSpPr>
        <p:spPr>
          <a:xfrm>
            <a:off x="5891352" y="4337611"/>
            <a:ext cx="6094520"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We can clearly see that there is a significant relationship between ‘Grade’ a with loan status.</a:t>
            </a:r>
            <a:endParaRPr lang="en-IN" dirty="0">
              <a:solidFill>
                <a:schemeClr val="bg1"/>
              </a:solidFill>
            </a:endParaRPr>
          </a:p>
        </p:txBody>
      </p:sp>
    </p:spTree>
    <p:extLst>
      <p:ext uri="{BB962C8B-B14F-4D97-AF65-F5344CB8AC3E}">
        <p14:creationId xmlns:p14="http://schemas.microsoft.com/office/powerpoint/2010/main" val="282456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933-5F26-47B8-8E51-A0954BAC5E0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12" name="Picture 11">
            <a:extLst>
              <a:ext uri="{FF2B5EF4-FFF2-40B4-BE49-F238E27FC236}">
                <a16:creationId xmlns:a16="http://schemas.microsoft.com/office/drawing/2014/main" id="{0E1FFB34-9B48-4955-BB8C-7918D98B07C6}"/>
              </a:ext>
            </a:extLst>
          </p:cNvPr>
          <p:cNvPicPr>
            <a:picLocks noChangeAspect="1"/>
          </p:cNvPicPr>
          <p:nvPr/>
        </p:nvPicPr>
        <p:blipFill>
          <a:blip r:embed="rId2"/>
          <a:stretch>
            <a:fillRect/>
          </a:stretch>
        </p:blipFill>
        <p:spPr>
          <a:xfrm>
            <a:off x="115610" y="814691"/>
            <a:ext cx="6037812" cy="4778242"/>
          </a:xfrm>
          <a:prstGeom prst="rect">
            <a:avLst/>
          </a:prstGeom>
        </p:spPr>
      </p:pic>
      <p:sp>
        <p:nvSpPr>
          <p:cNvPr id="13" name="TextBox 12">
            <a:extLst>
              <a:ext uri="{FF2B5EF4-FFF2-40B4-BE49-F238E27FC236}">
                <a16:creationId xmlns:a16="http://schemas.microsoft.com/office/drawing/2014/main" id="{98DD5496-6F25-444A-8176-F1A7E02B4359}"/>
              </a:ext>
            </a:extLst>
          </p:cNvPr>
          <p:cNvSpPr txBox="1"/>
          <p:nvPr/>
        </p:nvSpPr>
        <p:spPr>
          <a:xfrm>
            <a:off x="6684887" y="1731146"/>
            <a:ext cx="4909350" cy="3508653"/>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MULTIVARIATE ANALYSIS:</a:t>
            </a:r>
          </a:p>
          <a:p>
            <a:endParaRPr lang="en-IN" u="sng"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From the heat map we can infer that there is very strong corelation between these four pair of features</a:t>
            </a:r>
            <a:r>
              <a:rPr lang="en-IN" u="sng" dirty="0">
                <a:solidFill>
                  <a:schemeClr val="bg1"/>
                </a:solidFill>
                <a:latin typeface="Times New Roman" panose="02020603050405020304" pitchFamily="18" charset="0"/>
                <a:cs typeface="Times New Roman" panose="02020603050405020304" pitchFamily="18" charset="0"/>
              </a:rPr>
              <a:t>:</a:t>
            </a:r>
          </a:p>
          <a:p>
            <a:endParaRPr lang="en-IN" u="sng"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err="1">
                <a:solidFill>
                  <a:schemeClr val="bg1"/>
                </a:solidFill>
                <a:latin typeface="Times New Roman" panose="02020603050405020304" pitchFamily="18" charset="0"/>
                <a:cs typeface="Times New Roman" panose="02020603050405020304" pitchFamily="18" charset="0"/>
              </a:rPr>
              <a:t>Total_acc</a:t>
            </a:r>
            <a:r>
              <a:rPr lang="en-IN" dirty="0">
                <a:solidFill>
                  <a:schemeClr val="bg1"/>
                </a:solidFill>
                <a:latin typeface="Times New Roman" panose="02020603050405020304" pitchFamily="18" charset="0"/>
                <a:cs typeface="Times New Roman" panose="02020603050405020304" pitchFamily="18" charset="0"/>
              </a:rPr>
              <a:t> and </a:t>
            </a:r>
            <a:r>
              <a:rPr lang="en-IN" dirty="0" err="1">
                <a:solidFill>
                  <a:schemeClr val="bg1"/>
                </a:solidFill>
                <a:latin typeface="Times New Roman" panose="02020603050405020304" pitchFamily="18" charset="0"/>
                <a:cs typeface="Times New Roman" panose="02020603050405020304" pitchFamily="18" charset="0"/>
              </a:rPr>
              <a:t>Open_Acc</a:t>
            </a:r>
            <a:r>
              <a:rPr lang="en-IN" dirty="0">
                <a:solidFill>
                  <a:schemeClr val="bg1"/>
                </a:solidFill>
                <a:latin typeface="Times New Roman" panose="02020603050405020304" pitchFamily="18" charset="0"/>
                <a:cs typeface="Times New Roman" panose="02020603050405020304" pitchFamily="18" charset="0"/>
              </a:rPr>
              <a:t>(0.7)</a:t>
            </a:r>
          </a:p>
          <a:p>
            <a:pPr marL="285750" indent="-285750">
              <a:buFont typeface="Courier New" panose="02070309020205020404" pitchFamily="49" charset="0"/>
              <a:buChar char="o"/>
            </a:pPr>
            <a:r>
              <a:rPr lang="en-IN" dirty="0" err="1">
                <a:solidFill>
                  <a:schemeClr val="bg1"/>
                </a:solidFill>
                <a:latin typeface="Times New Roman" panose="02020603050405020304" pitchFamily="18" charset="0"/>
                <a:cs typeface="Times New Roman" panose="02020603050405020304" pitchFamily="18" charset="0"/>
              </a:rPr>
              <a:t>Pub_rec_bankruptcies</a:t>
            </a:r>
            <a:r>
              <a:rPr lang="en-IN" dirty="0">
                <a:solidFill>
                  <a:schemeClr val="bg1"/>
                </a:solidFill>
                <a:latin typeface="Times New Roman" panose="02020603050405020304" pitchFamily="18" charset="0"/>
                <a:cs typeface="Times New Roman" panose="02020603050405020304" pitchFamily="18" charset="0"/>
              </a:rPr>
              <a:t> and </a:t>
            </a:r>
            <a:r>
              <a:rPr lang="en-IN" dirty="0" err="1">
                <a:solidFill>
                  <a:schemeClr val="bg1"/>
                </a:solidFill>
                <a:latin typeface="Times New Roman" panose="02020603050405020304" pitchFamily="18" charset="0"/>
                <a:cs typeface="Times New Roman" panose="02020603050405020304" pitchFamily="18" charset="0"/>
              </a:rPr>
              <a:t>pub_rec</a:t>
            </a:r>
            <a:r>
              <a:rPr lang="en-IN" dirty="0">
                <a:solidFill>
                  <a:schemeClr val="bg1"/>
                </a:solidFill>
                <a:latin typeface="Times New Roman" panose="02020603050405020304" pitchFamily="18" charset="0"/>
                <a:cs typeface="Times New Roman" panose="02020603050405020304" pitchFamily="18" charset="0"/>
              </a:rPr>
              <a:t>(0.8)</a:t>
            </a:r>
          </a:p>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Loan and </a:t>
            </a:r>
            <a:r>
              <a:rPr lang="en-IN" dirty="0" err="1">
                <a:solidFill>
                  <a:schemeClr val="bg1"/>
                </a:solidFill>
                <a:latin typeface="Times New Roman" panose="02020603050405020304" pitchFamily="18" charset="0"/>
                <a:cs typeface="Times New Roman" panose="02020603050405020304" pitchFamily="18" charset="0"/>
              </a:rPr>
              <a:t>installment</a:t>
            </a:r>
            <a:r>
              <a:rPr lang="en-IN" dirty="0">
                <a:solidFill>
                  <a:schemeClr val="bg1"/>
                </a:solidFill>
                <a:latin typeface="Times New Roman" panose="02020603050405020304" pitchFamily="18" charset="0"/>
                <a:cs typeface="Times New Roman" panose="02020603050405020304" pitchFamily="18" charset="0"/>
              </a:rPr>
              <a:t>(0.9)</a:t>
            </a:r>
          </a:p>
          <a:p>
            <a:pPr marL="285750" indent="-285750">
              <a:buFont typeface="Courier New" panose="02070309020205020404" pitchFamily="49" charset="0"/>
              <a:buChar char="o"/>
            </a:pPr>
            <a:r>
              <a:rPr lang="en-IN" dirty="0" err="1">
                <a:solidFill>
                  <a:schemeClr val="bg1"/>
                </a:solidFill>
                <a:latin typeface="Times New Roman" panose="02020603050405020304" pitchFamily="18" charset="0"/>
                <a:cs typeface="Times New Roman" panose="02020603050405020304" pitchFamily="18" charset="0"/>
              </a:rPr>
              <a:t>Revol_util</a:t>
            </a:r>
            <a:r>
              <a:rPr lang="en-IN" dirty="0">
                <a:solidFill>
                  <a:schemeClr val="bg1"/>
                </a:solidFill>
                <a:latin typeface="Times New Roman" panose="02020603050405020304" pitchFamily="18" charset="0"/>
                <a:cs typeface="Times New Roman" panose="02020603050405020304" pitchFamily="18" charset="0"/>
              </a:rPr>
              <a:t> and </a:t>
            </a:r>
            <a:r>
              <a:rPr lang="en-IN" dirty="0" err="1">
                <a:solidFill>
                  <a:schemeClr val="bg1"/>
                </a:solidFill>
                <a:latin typeface="Times New Roman" panose="02020603050405020304" pitchFamily="18" charset="0"/>
                <a:cs typeface="Times New Roman" panose="02020603050405020304" pitchFamily="18" charset="0"/>
              </a:rPr>
              <a:t>fico_avg</a:t>
            </a:r>
            <a:r>
              <a:rPr lang="en-IN" dirty="0">
                <a:solidFill>
                  <a:schemeClr val="bg1"/>
                </a:solidFill>
                <a:latin typeface="Times New Roman" panose="02020603050405020304" pitchFamily="18" charset="0"/>
                <a:cs typeface="Times New Roman" panose="02020603050405020304" pitchFamily="18" charset="0"/>
              </a:rPr>
              <a:t>(-0.6)</a:t>
            </a:r>
          </a:p>
          <a:p>
            <a:endParaRPr lang="en-IN" u="sng" dirty="0">
              <a:solidFill>
                <a:schemeClr val="bg1"/>
              </a:solidFill>
              <a:latin typeface="Times New Roman" panose="02020603050405020304" pitchFamily="18" charset="0"/>
              <a:cs typeface="Times New Roman" panose="02020603050405020304" pitchFamily="18" charset="0"/>
            </a:endParaRPr>
          </a:p>
          <a:p>
            <a:endParaRPr lang="en-IN" u="sng"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FCCE418-C643-4BA1-9876-C1B0B11185FE}"/>
              </a:ext>
            </a:extLst>
          </p:cNvPr>
          <p:cNvSpPr txBox="1"/>
          <p:nvPr/>
        </p:nvSpPr>
        <p:spPr>
          <a:xfrm>
            <a:off x="1990817" y="5812476"/>
            <a:ext cx="6094520" cy="461665"/>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HEAT MAP</a:t>
            </a:r>
            <a:endParaRPr lang="en-IN" sz="2400" b="1" dirty="0"/>
          </a:p>
        </p:txBody>
      </p:sp>
    </p:spTree>
    <p:extLst>
      <p:ext uri="{BB962C8B-B14F-4D97-AF65-F5344CB8AC3E}">
        <p14:creationId xmlns:p14="http://schemas.microsoft.com/office/powerpoint/2010/main" val="173058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1907-621B-4EA5-BF21-59B79F538009}"/>
              </a:ext>
            </a:extLst>
          </p:cNvPr>
          <p:cNvSpPr>
            <a:spLocks noGrp="1"/>
          </p:cNvSpPr>
          <p:nvPr>
            <p:ph type="title"/>
          </p:nvPr>
        </p:nvSpPr>
        <p:spPr>
          <a:xfrm>
            <a:off x="977900" y="177800"/>
            <a:ext cx="11214100" cy="424732"/>
          </a:xfrm>
        </p:spPr>
        <p:txBody>
          <a:bodyPr/>
          <a:lstStyle/>
          <a:p>
            <a:r>
              <a:rPr lang="en-IN" sz="2400" u="sng" dirty="0">
                <a:latin typeface="Times New Roman" panose="02020603050405020304" pitchFamily="18" charset="0"/>
                <a:cs typeface="Times New Roman" panose="02020603050405020304" pitchFamily="18" charset="0"/>
              </a:rPr>
              <a:t>OUTLIER HANDLING</a:t>
            </a:r>
          </a:p>
        </p:txBody>
      </p:sp>
      <p:sp>
        <p:nvSpPr>
          <p:cNvPr id="3" name="Slide Number Placeholder 2">
            <a:extLst>
              <a:ext uri="{FF2B5EF4-FFF2-40B4-BE49-F238E27FC236}">
                <a16:creationId xmlns:a16="http://schemas.microsoft.com/office/drawing/2014/main" id="{53ADF53A-9BDD-4D22-BE10-427D1442DB06}"/>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9" name="Picture 8">
            <a:extLst>
              <a:ext uri="{FF2B5EF4-FFF2-40B4-BE49-F238E27FC236}">
                <a16:creationId xmlns:a16="http://schemas.microsoft.com/office/drawing/2014/main" id="{A94CA521-4305-4F24-981C-4B38166E2EDA}"/>
              </a:ext>
            </a:extLst>
          </p:cNvPr>
          <p:cNvPicPr>
            <a:picLocks noChangeAspect="1"/>
          </p:cNvPicPr>
          <p:nvPr/>
        </p:nvPicPr>
        <p:blipFill>
          <a:blip r:embed="rId2"/>
          <a:stretch>
            <a:fillRect/>
          </a:stretch>
        </p:blipFill>
        <p:spPr>
          <a:xfrm>
            <a:off x="373478" y="858264"/>
            <a:ext cx="4700512" cy="4042210"/>
          </a:xfrm>
          <a:prstGeom prst="rect">
            <a:avLst/>
          </a:prstGeom>
        </p:spPr>
      </p:pic>
      <p:pic>
        <p:nvPicPr>
          <p:cNvPr id="11" name="Picture 10">
            <a:extLst>
              <a:ext uri="{FF2B5EF4-FFF2-40B4-BE49-F238E27FC236}">
                <a16:creationId xmlns:a16="http://schemas.microsoft.com/office/drawing/2014/main" id="{003726D3-433D-49DE-8D07-F1BA75960E3A}"/>
              </a:ext>
            </a:extLst>
          </p:cNvPr>
          <p:cNvPicPr>
            <a:picLocks noChangeAspect="1"/>
          </p:cNvPicPr>
          <p:nvPr/>
        </p:nvPicPr>
        <p:blipFill>
          <a:blip r:embed="rId3"/>
          <a:stretch>
            <a:fillRect/>
          </a:stretch>
        </p:blipFill>
        <p:spPr>
          <a:xfrm>
            <a:off x="5649448" y="887432"/>
            <a:ext cx="4700512" cy="4013042"/>
          </a:xfrm>
          <a:prstGeom prst="rect">
            <a:avLst/>
          </a:prstGeom>
        </p:spPr>
      </p:pic>
      <p:sp>
        <p:nvSpPr>
          <p:cNvPr id="13" name="TextBox 12">
            <a:extLst>
              <a:ext uri="{FF2B5EF4-FFF2-40B4-BE49-F238E27FC236}">
                <a16:creationId xmlns:a16="http://schemas.microsoft.com/office/drawing/2014/main" id="{27A2B274-7D4A-4FE8-9426-532EA940C066}"/>
              </a:ext>
            </a:extLst>
          </p:cNvPr>
          <p:cNvSpPr txBox="1"/>
          <p:nvPr/>
        </p:nvSpPr>
        <p:spPr>
          <a:xfrm>
            <a:off x="603682" y="5157021"/>
            <a:ext cx="10497598" cy="1754326"/>
          </a:xfrm>
          <a:prstGeom prst="rect">
            <a:avLst/>
          </a:prstGeom>
          <a:noFill/>
        </p:spPr>
        <p:txBody>
          <a:bodyPr wrap="square" rtlCol="0">
            <a:spAutoFit/>
          </a:bodyPr>
          <a:lstStyle/>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We have not capped for loan amount &amp; annual income because there is a high chance of genuine outlier which is required for prediction.</a:t>
            </a:r>
          </a:p>
          <a:p>
            <a:pPr marL="285750" indent="-285750">
              <a:buFont typeface="Courier New" panose="02070309020205020404" pitchFamily="49" charset="0"/>
              <a:buChar char="o"/>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We have used capping technique for other columns to treat the outliers for better performance of the model.</a:t>
            </a:r>
          </a:p>
          <a:p>
            <a:pPr marL="285750" indent="-285750">
              <a:buFont typeface="Courier New" panose="02070309020205020404" pitchFamily="49" charset="0"/>
              <a:buChar char="o"/>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We have capped outliers with 99 percentile and first percentile before starting the modelling.</a:t>
            </a:r>
          </a:p>
        </p:txBody>
      </p:sp>
    </p:spTree>
    <p:extLst>
      <p:ext uri="{BB962C8B-B14F-4D97-AF65-F5344CB8AC3E}">
        <p14:creationId xmlns:p14="http://schemas.microsoft.com/office/powerpoint/2010/main" val="230648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ADA-6B28-4449-93EC-0D5D6CC7EFCF}"/>
              </a:ext>
            </a:extLst>
          </p:cNvPr>
          <p:cNvSpPr>
            <a:spLocks noGrp="1"/>
          </p:cNvSpPr>
          <p:nvPr>
            <p:ph type="title"/>
          </p:nvPr>
        </p:nvSpPr>
        <p:spPr>
          <a:xfrm>
            <a:off x="444500" y="542925"/>
            <a:ext cx="11214100" cy="424732"/>
          </a:xfrm>
        </p:spPr>
        <p:txBody>
          <a:bodyPr/>
          <a:lstStyle/>
          <a:p>
            <a:r>
              <a:rPr lang="en-IN" sz="2400" u="sng" dirty="0">
                <a:latin typeface="Times New Roman" panose="02020603050405020304" pitchFamily="18" charset="0"/>
                <a:cs typeface="Times New Roman" panose="02020603050405020304" pitchFamily="18" charset="0"/>
              </a:rPr>
              <a:t>DATA PREPARATION</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A712A0B-F0AB-458E-B695-B982CBD028E5}"/>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07C1632C-D09F-4D47-8731-E9C92DD786AD}"/>
              </a:ext>
            </a:extLst>
          </p:cNvPr>
          <p:cNvSpPr>
            <a:spLocks noGrp="1"/>
          </p:cNvSpPr>
          <p:nvPr>
            <p:ph type="body" idx="1"/>
          </p:nvPr>
        </p:nvSpPr>
        <p:spPr>
          <a:xfrm>
            <a:off x="444500" y="1681163"/>
            <a:ext cx="9933496" cy="4701882"/>
          </a:xfrm>
        </p:spPr>
        <p:txBody>
          <a:bodyPr>
            <a:normAutofit/>
          </a:bodyPr>
          <a:lstStyle/>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We have label encoded for the ‘grade’ and ‘employment length’(</a:t>
            </a:r>
            <a:r>
              <a:rPr lang="en-IN" sz="2000" b="0" dirty="0" err="1">
                <a:latin typeface="Times New Roman" panose="02020603050405020304" pitchFamily="18" charset="0"/>
                <a:cs typeface="Times New Roman" panose="02020603050405020304" pitchFamily="18" charset="0"/>
              </a:rPr>
              <a:t>emp_length</a:t>
            </a:r>
            <a:r>
              <a:rPr lang="en-IN" sz="2000" b="0" dirty="0">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Then we have applied Scaling for better accuracy and less biasness in our model.</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We have used Standard Scaling method.</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We have used one-hot encoding for converting other categorical variables into </a:t>
            </a:r>
            <a:r>
              <a:rPr lang="en-IN" sz="2000" b="0" dirty="0">
                <a:latin typeface="Times New Roman" panose="02020603050405020304" pitchFamily="18" charset="0"/>
                <a:ea typeface="Calibri" panose="020F0502020204030204" pitchFamily="34" charset="0"/>
                <a:cs typeface="Times New Roman" panose="02020603050405020304" pitchFamily="18" charset="0"/>
              </a:rPr>
              <a:t>dummie</a:t>
            </a: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s.</a:t>
            </a:r>
          </a:p>
          <a:p>
            <a:pPr marL="342900" indent="-342900" algn="l">
              <a:buFont typeface="Courier New" panose="02070309020205020404" pitchFamily="49" charset="0"/>
              <a:buChar char="o"/>
            </a:pP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Courier New" panose="02070309020205020404" pitchFamily="49" charset="0"/>
              <a:buChar char="o"/>
            </a:pP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The scaled data is split into train and test data. The Train data contains 70% data and the  Test data contains 30% data.</a:t>
            </a:r>
          </a:p>
          <a:p>
            <a:pPr marL="342900" indent="-342900" algn="l">
              <a:buFont typeface="Courier New" panose="02070309020205020404" pitchFamily="49" charset="0"/>
              <a:buChar char="o"/>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6781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ADA-6B28-4449-93EC-0D5D6CC7EFCF}"/>
              </a:ext>
            </a:extLst>
          </p:cNvPr>
          <p:cNvSpPr>
            <a:spLocks noGrp="1"/>
          </p:cNvSpPr>
          <p:nvPr>
            <p:ph type="title"/>
          </p:nvPr>
        </p:nvSpPr>
        <p:spPr>
          <a:xfrm>
            <a:off x="444500" y="542925"/>
            <a:ext cx="11214100" cy="424732"/>
          </a:xfrm>
        </p:spPr>
        <p:txBody>
          <a:bodyPr/>
          <a:lstStyle/>
          <a:p>
            <a:r>
              <a:rPr lang="en-IN" sz="2400" u="sng" dirty="0">
                <a:latin typeface="Times New Roman" panose="02020603050405020304" pitchFamily="18" charset="0"/>
                <a:cs typeface="Times New Roman" panose="02020603050405020304" pitchFamily="18" charset="0"/>
              </a:rPr>
              <a:t>DATA MODELLING</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A712A0B-F0AB-458E-B695-B982CBD028E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07C1632C-D09F-4D47-8731-E9C92DD786AD}"/>
              </a:ext>
            </a:extLst>
          </p:cNvPr>
          <p:cNvSpPr>
            <a:spLocks noGrp="1"/>
          </p:cNvSpPr>
          <p:nvPr>
            <p:ph type="body" idx="1"/>
          </p:nvPr>
        </p:nvSpPr>
        <p:spPr>
          <a:xfrm>
            <a:off x="444500" y="1290425"/>
            <a:ext cx="9933496" cy="4701882"/>
          </a:xfrm>
        </p:spPr>
        <p:txBody>
          <a:bodyPr>
            <a:normAutofit/>
          </a:bodyPr>
          <a:lstStyle/>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We have used decision tree as our base model.</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After checking feature importance we have dropped </a:t>
            </a:r>
            <a:r>
              <a:rPr lang="en-IN" sz="2000" b="0" dirty="0" err="1">
                <a:latin typeface="Times New Roman" panose="02020603050405020304" pitchFamily="18" charset="0"/>
                <a:cs typeface="Times New Roman" panose="02020603050405020304" pitchFamily="18" charset="0"/>
              </a:rPr>
              <a:t>home_ownership_NONE</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purpose_house</a:t>
            </a:r>
            <a:r>
              <a:rPr lang="en-IN" sz="2000" b="0" dirty="0">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Using ‘</a:t>
            </a:r>
            <a:r>
              <a:rPr lang="en-IN" sz="2000" b="0" dirty="0" err="1">
                <a:latin typeface="Times New Roman" panose="02020603050405020304" pitchFamily="18" charset="0"/>
                <a:cs typeface="Times New Roman" panose="02020603050405020304" pitchFamily="18" charset="0"/>
              </a:rPr>
              <a:t>vif</a:t>
            </a:r>
            <a:r>
              <a:rPr lang="en-IN" sz="2000" b="0" dirty="0">
                <a:latin typeface="Times New Roman" panose="02020603050405020304" pitchFamily="18" charset="0"/>
                <a:cs typeface="Times New Roman" panose="02020603050405020304" pitchFamily="18" charset="0"/>
              </a:rPr>
              <a:t>’ because of multicollinearity between loan amount and instalment we have dropped loan amount, grade and instalment.</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Finally we fit our model on the train data and used it to predict the test data.</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We performed logistic regression, Naïve-Bayes, SVM model,  XG boosting and then applied different classifiers such as KNN,ADA booster, Random forest on our modelled data set.</a:t>
            </a: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F6BBBE53-3F2C-4353-9CBF-7BD3CD5A1F9D}"/>
              </a:ext>
            </a:extLst>
          </p:cNvPr>
          <p:cNvSpPr txBox="1"/>
          <p:nvPr/>
        </p:nvSpPr>
        <p:spPr>
          <a:xfrm>
            <a:off x="1793597" y="6095893"/>
            <a:ext cx="7847553"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The average Train Accuracy of the model is: 0.8947193875566825 </a:t>
            </a:r>
            <a:r>
              <a:rPr lang="en-IN" i="0" dirty="0">
                <a:solidFill>
                  <a:schemeClr val="bg1"/>
                </a:solidFill>
                <a:effectLst/>
                <a:latin typeface="arial" panose="020B0604020202020204" pitchFamily="34" charset="0"/>
              </a:rPr>
              <a:t>≈ 0.90</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The average Test Accuracy of the model is: 0.9008848239024759 </a:t>
            </a:r>
            <a:r>
              <a:rPr lang="en-IN" i="0" dirty="0">
                <a:solidFill>
                  <a:schemeClr val="bg1"/>
                </a:solidFill>
                <a:effectLst/>
                <a:latin typeface="arial" panose="020B0604020202020204" pitchFamily="34" charset="0"/>
              </a:rPr>
              <a:t>≈ 0.90</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11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712A0B-F0AB-458E-B695-B982CBD028E5}"/>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14" name="Picture 13">
            <a:extLst>
              <a:ext uri="{FF2B5EF4-FFF2-40B4-BE49-F238E27FC236}">
                <a16:creationId xmlns:a16="http://schemas.microsoft.com/office/drawing/2014/main" id="{3369B5B4-06B5-4F9C-9894-EE586B9112D2}"/>
              </a:ext>
            </a:extLst>
          </p:cNvPr>
          <p:cNvPicPr>
            <a:picLocks noChangeAspect="1"/>
          </p:cNvPicPr>
          <p:nvPr/>
        </p:nvPicPr>
        <p:blipFill>
          <a:blip r:embed="rId2"/>
          <a:stretch>
            <a:fillRect/>
          </a:stretch>
        </p:blipFill>
        <p:spPr>
          <a:xfrm>
            <a:off x="1070379" y="238086"/>
            <a:ext cx="9021434" cy="5849166"/>
          </a:xfrm>
          <a:prstGeom prst="rect">
            <a:avLst/>
          </a:prstGeom>
        </p:spPr>
      </p:pic>
      <p:sp>
        <p:nvSpPr>
          <p:cNvPr id="16" name="TextBox 15">
            <a:extLst>
              <a:ext uri="{FF2B5EF4-FFF2-40B4-BE49-F238E27FC236}">
                <a16:creationId xmlns:a16="http://schemas.microsoft.com/office/drawing/2014/main" id="{6A412BFA-205D-4447-9F94-8415F1D8879F}"/>
              </a:ext>
            </a:extLst>
          </p:cNvPr>
          <p:cNvSpPr txBox="1"/>
          <p:nvPr/>
        </p:nvSpPr>
        <p:spPr>
          <a:xfrm>
            <a:off x="1322773" y="6310868"/>
            <a:ext cx="8700116"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From the above results we are taking Random forest and AdaBoost into further tuning</a:t>
            </a:r>
          </a:p>
        </p:txBody>
      </p:sp>
    </p:spTree>
    <p:extLst>
      <p:ext uri="{BB962C8B-B14F-4D97-AF65-F5344CB8AC3E}">
        <p14:creationId xmlns:p14="http://schemas.microsoft.com/office/powerpoint/2010/main" val="2691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712A0B-F0AB-458E-B695-B982CBD028E5}"/>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a:extLst>
              <a:ext uri="{FF2B5EF4-FFF2-40B4-BE49-F238E27FC236}">
                <a16:creationId xmlns:a16="http://schemas.microsoft.com/office/drawing/2014/main" id="{DFDFF88E-1912-4AE4-B28B-9EDCD52815C1}"/>
              </a:ext>
            </a:extLst>
          </p:cNvPr>
          <p:cNvPicPr>
            <a:picLocks noChangeAspect="1"/>
          </p:cNvPicPr>
          <p:nvPr/>
        </p:nvPicPr>
        <p:blipFill>
          <a:blip r:embed="rId2"/>
          <a:stretch>
            <a:fillRect/>
          </a:stretch>
        </p:blipFill>
        <p:spPr>
          <a:xfrm>
            <a:off x="540910" y="541461"/>
            <a:ext cx="11110177" cy="4939205"/>
          </a:xfrm>
          <a:prstGeom prst="rect">
            <a:avLst/>
          </a:prstGeom>
        </p:spPr>
      </p:pic>
      <p:sp>
        <p:nvSpPr>
          <p:cNvPr id="7" name="TextBox 6">
            <a:extLst>
              <a:ext uri="{FF2B5EF4-FFF2-40B4-BE49-F238E27FC236}">
                <a16:creationId xmlns:a16="http://schemas.microsoft.com/office/drawing/2014/main" id="{990CA78D-C2F4-4A69-83BD-7BF0C4AD6F57}"/>
              </a:ext>
            </a:extLst>
          </p:cNvPr>
          <p:cNvSpPr txBox="1"/>
          <p:nvPr/>
        </p:nvSpPr>
        <p:spPr>
          <a:xfrm>
            <a:off x="1498475" y="5776662"/>
            <a:ext cx="9195045" cy="369332"/>
          </a:xfrm>
          <a:prstGeom prst="rect">
            <a:avLst/>
          </a:prstGeom>
          <a:noFill/>
        </p:spPr>
        <p:txBody>
          <a:bodyPr wrap="square">
            <a:spAutoFit/>
          </a:bodyPr>
          <a:lstStyle/>
          <a:p>
            <a:r>
              <a:rPr lang="en-IN" sz="1800" b="1" u="sng" dirty="0">
                <a:solidFill>
                  <a:schemeClr val="bg1"/>
                </a:solidFill>
                <a:latin typeface="Times New Roman" panose="02020603050405020304" pitchFamily="18" charset="0"/>
                <a:cs typeface="Times New Roman" panose="02020603050405020304" pitchFamily="18" charset="0"/>
              </a:rPr>
              <a:t>SUMMARY TABLE AFTER TUNING RANDOM FOREST &amp; ADA BOOST CLASSIFIER</a:t>
            </a:r>
          </a:p>
        </p:txBody>
      </p:sp>
    </p:spTree>
    <p:extLst>
      <p:ext uri="{BB962C8B-B14F-4D97-AF65-F5344CB8AC3E}">
        <p14:creationId xmlns:p14="http://schemas.microsoft.com/office/powerpoint/2010/main" val="203319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2FC400-8DF4-44A6-A1B1-82486D7FD83A}"/>
              </a:ext>
            </a:extLst>
          </p:cNvPr>
          <p:cNvSpPr txBox="1"/>
          <p:nvPr/>
        </p:nvSpPr>
        <p:spPr>
          <a:xfrm>
            <a:off x="721309" y="333808"/>
            <a:ext cx="6094520" cy="461665"/>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Model Tuning</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A2E169-C633-4D26-A6CE-3521DF9BFCF3}"/>
              </a:ext>
            </a:extLst>
          </p:cNvPr>
          <p:cNvSpPr txBox="1"/>
          <p:nvPr/>
        </p:nvSpPr>
        <p:spPr>
          <a:xfrm>
            <a:off x="579266" y="5082881"/>
            <a:ext cx="9372600" cy="923330"/>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We have applied SMOTE to treat imbalance.</a:t>
            </a:r>
          </a:p>
          <a:p>
            <a:r>
              <a:rPr lang="en-IN" dirty="0">
                <a:solidFill>
                  <a:schemeClr val="bg1"/>
                </a:solidFill>
                <a:latin typeface="Times New Roman" panose="02020603050405020304" pitchFamily="18" charset="0"/>
                <a:cs typeface="Times New Roman" panose="02020603050405020304" pitchFamily="18" charset="0"/>
              </a:rPr>
              <a:t>Further we used Grid search for hyperparameter tuning and  then probability tuned our </a:t>
            </a:r>
            <a:r>
              <a:rPr lang="en-IN" dirty="0" err="1">
                <a:solidFill>
                  <a:schemeClr val="bg1"/>
                </a:solidFill>
                <a:latin typeface="Times New Roman" panose="02020603050405020304" pitchFamily="18" charset="0"/>
                <a:cs typeface="Times New Roman" panose="02020603050405020304" pitchFamily="18" charset="0"/>
              </a:rPr>
              <a:t>adaboost</a:t>
            </a:r>
            <a:r>
              <a:rPr lang="en-IN" dirty="0">
                <a:solidFill>
                  <a:schemeClr val="bg1"/>
                </a:solidFill>
                <a:latin typeface="Times New Roman" panose="02020603050405020304" pitchFamily="18" charset="0"/>
                <a:cs typeface="Times New Roman" panose="02020603050405020304" pitchFamily="18" charset="0"/>
              </a:rPr>
              <a:t> model and random forest model to get better recall.</a:t>
            </a:r>
          </a:p>
        </p:txBody>
      </p:sp>
      <p:pic>
        <p:nvPicPr>
          <p:cNvPr id="9" name="Picture 8">
            <a:extLst>
              <a:ext uri="{FF2B5EF4-FFF2-40B4-BE49-F238E27FC236}">
                <a16:creationId xmlns:a16="http://schemas.microsoft.com/office/drawing/2014/main" id="{C0FDB86B-2DE7-4A81-9264-1F082CFF664E}"/>
              </a:ext>
            </a:extLst>
          </p:cNvPr>
          <p:cNvPicPr>
            <a:picLocks noChangeAspect="1"/>
          </p:cNvPicPr>
          <p:nvPr/>
        </p:nvPicPr>
        <p:blipFill>
          <a:blip r:embed="rId2"/>
          <a:stretch>
            <a:fillRect/>
          </a:stretch>
        </p:blipFill>
        <p:spPr>
          <a:xfrm>
            <a:off x="3057945" y="1342967"/>
            <a:ext cx="5908500" cy="3653162"/>
          </a:xfrm>
          <a:prstGeom prst="rect">
            <a:avLst/>
          </a:prstGeom>
        </p:spPr>
      </p:pic>
      <p:sp>
        <p:nvSpPr>
          <p:cNvPr id="11" name="TextBox 10">
            <a:extLst>
              <a:ext uri="{FF2B5EF4-FFF2-40B4-BE49-F238E27FC236}">
                <a16:creationId xmlns:a16="http://schemas.microsoft.com/office/drawing/2014/main" id="{510CB929-FB96-4693-B769-064336CD833E}"/>
              </a:ext>
            </a:extLst>
          </p:cNvPr>
          <p:cNvSpPr txBox="1"/>
          <p:nvPr/>
        </p:nvSpPr>
        <p:spPr>
          <a:xfrm>
            <a:off x="508244" y="6179715"/>
            <a:ext cx="8458201"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INFERENCE- TUNED RANDOM FOREST MODEL GIVES THE BEST RESULT WITH TEST AND TRAIN RECALL &amp; ACCURACY</a:t>
            </a:r>
          </a:p>
        </p:txBody>
      </p:sp>
    </p:spTree>
    <p:extLst>
      <p:ext uri="{BB962C8B-B14F-4D97-AF65-F5344CB8AC3E}">
        <p14:creationId xmlns:p14="http://schemas.microsoft.com/office/powerpoint/2010/main" val="55072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353056" y="143934"/>
            <a:ext cx="7781544" cy="859055"/>
          </a:xfrm>
        </p:spPr>
        <p:txBody>
          <a:bodyPr>
            <a:normAutofit/>
          </a:bodyPr>
          <a:lstStyle/>
          <a:p>
            <a:pPr algn="ctr"/>
            <a:r>
              <a:rPr lang="en-IN" sz="2800" u="sng"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a:extLst>
              <a:ext uri="{FF2B5EF4-FFF2-40B4-BE49-F238E27FC236}">
                <a16:creationId xmlns:a16="http://schemas.microsoft.com/office/drawing/2014/main" id="{B31A12E5-F6F3-40F0-8093-B331B86BC43A}"/>
              </a:ext>
            </a:extLst>
          </p:cNvPr>
          <p:cNvSpPr txBox="1"/>
          <p:nvPr/>
        </p:nvSpPr>
        <p:spPr>
          <a:xfrm>
            <a:off x="580255" y="1595485"/>
            <a:ext cx="10875145" cy="3505575"/>
          </a:xfrm>
          <a:prstGeom prst="rect">
            <a:avLst/>
          </a:prstGeom>
          <a:noFill/>
        </p:spPr>
        <p:txBody>
          <a:bodyPr wrap="square">
            <a:spAutoFit/>
          </a:bodyPr>
          <a:lstStyle/>
          <a:p>
            <a:pPr marR="685800" algn="just">
              <a:lnSpc>
                <a:spcPct val="150000"/>
              </a:lnSpc>
              <a:spcBef>
                <a:spcPts val="2400"/>
              </a:spcBef>
              <a:spcAft>
                <a:spcPts val="0"/>
              </a:spcAft>
            </a:pPr>
            <a:r>
              <a:rPr lang="en-IN" sz="1800" b="0" kern="0" dirty="0">
                <a:solidFill>
                  <a:schemeClr val="bg1">
                    <a:lumMod val="95000"/>
                  </a:schemeClr>
                </a:solidFill>
                <a:effectLst/>
                <a:latin typeface="Times New Roman" panose="02020603050405020304" pitchFamily="18" charset="0"/>
                <a:cs typeface="Times New Roman" panose="02020603050405020304" pitchFamily="18" charset="0"/>
              </a:rPr>
              <a:t>1.</a:t>
            </a:r>
            <a:r>
              <a:rPr lang="en-IN" sz="1800" b="1" u="sng" kern="0" dirty="0">
                <a:solidFill>
                  <a:schemeClr val="bg1">
                    <a:lumMod val="95000"/>
                  </a:schemeClr>
                </a:solidFill>
                <a:effectLst/>
                <a:latin typeface="Times New Roman" panose="02020603050405020304" pitchFamily="18" charset="0"/>
                <a:cs typeface="Times New Roman" panose="02020603050405020304" pitchFamily="18" charset="0"/>
              </a:rPr>
              <a:t>Business problem statement (GOALS)</a:t>
            </a:r>
          </a:p>
          <a:p>
            <a:pPr marL="0" lvl="0" indent="0">
              <a:lnSpc>
                <a:spcPct val="130000"/>
              </a:lnSpc>
              <a:spcBef>
                <a:spcPts val="1000"/>
              </a:spcBef>
              <a:buNone/>
            </a:pPr>
            <a:r>
              <a:rPr lang="en-IN" sz="1800" b="1"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	</a:t>
            </a:r>
            <a:r>
              <a:rPr lang="en-IN" sz="1800" b="1" u="sng"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1.1 Business Problem Understanding</a:t>
            </a:r>
            <a:endParaRPr lang="en-IN" sz="1800" u="sng"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endParaRPr>
          </a:p>
          <a:p>
            <a:pPr marL="228600">
              <a:lnSpc>
                <a:spcPct val="130000"/>
              </a:lnSpc>
              <a:spcBef>
                <a:spcPts val="1000"/>
              </a:spcBef>
            </a:pPr>
            <a:r>
              <a:rPr lang="en-IN" sz="1800" dirty="0">
                <a:solidFill>
                  <a:schemeClr val="bg1">
                    <a:lumMod val="95000"/>
                  </a:schemeClr>
                </a:solidFill>
                <a:effectLst/>
                <a:latin typeface="Times New Roman" panose="02020603050405020304" pitchFamily="18" charset="0"/>
                <a:ea typeface="Proxima Nova"/>
                <a:cs typeface="Times New Roman" panose="02020603050405020304" pitchFamily="18" charset="0"/>
              </a:rPr>
              <a:t>While taking a loan most of us dedicate a very good amount of time in choosing the lender i.e. the bank or organisation where we will be applying for the loan. Any formal loan agreement takes lot of time and is generally not a hassle free process.</a:t>
            </a:r>
          </a:p>
          <a:p>
            <a:pPr marL="228600">
              <a:lnSpc>
                <a:spcPct val="130000"/>
              </a:lnSpc>
              <a:spcBef>
                <a:spcPts val="1000"/>
              </a:spcBef>
            </a:pPr>
            <a:r>
              <a:rPr lang="en-IN" sz="1800" b="1" dirty="0">
                <a:solidFill>
                  <a:schemeClr val="bg1">
                    <a:lumMod val="95000"/>
                  </a:schemeClr>
                </a:solidFill>
                <a:effectLst/>
                <a:latin typeface="Times New Roman" panose="02020603050405020304" pitchFamily="18" charset="0"/>
                <a:ea typeface="Proxima Nova"/>
                <a:cs typeface="Times New Roman" panose="02020603050405020304" pitchFamily="18" charset="0"/>
              </a:rPr>
              <a:t> </a:t>
            </a:r>
            <a:r>
              <a:rPr lang="en-IN" sz="1800" dirty="0">
                <a:solidFill>
                  <a:schemeClr val="bg1">
                    <a:lumMod val="95000"/>
                  </a:schemeClr>
                </a:solidFill>
                <a:latin typeface="Times New Roman" panose="02020603050405020304" pitchFamily="18" charset="0"/>
                <a:ea typeface="Proxima Nova"/>
                <a:cs typeface="Times New Roman" panose="02020603050405020304" pitchFamily="18" charset="0"/>
              </a:rPr>
              <a:t>	1.</a:t>
            </a:r>
            <a:r>
              <a:rPr lang="en-IN" sz="1800" b="1"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2 </a:t>
            </a:r>
            <a:r>
              <a:rPr lang="en-IN" sz="1800" b="1" u="sng"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Business Objective</a:t>
            </a:r>
            <a:endParaRPr lang="en-IN" sz="1800" b="1" u="sng" dirty="0">
              <a:solidFill>
                <a:schemeClr val="bg1">
                  <a:lumMod val="95000"/>
                </a:schemeClr>
              </a:solidFill>
              <a:effectLst/>
              <a:latin typeface="Times New Roman" panose="02020603050405020304" pitchFamily="18" charset="0"/>
              <a:ea typeface="Proxima Nova"/>
              <a:cs typeface="Times New Roman" panose="02020603050405020304" pitchFamily="18" charset="0"/>
            </a:endParaRPr>
          </a:p>
          <a:p>
            <a:pPr marL="457200">
              <a:lnSpc>
                <a:spcPct val="130000"/>
              </a:lnSpc>
              <a:spcBef>
                <a:spcPts val="1000"/>
              </a:spcBef>
              <a:spcAft>
                <a:spcPts val="0"/>
              </a:spcAft>
            </a:pPr>
            <a:r>
              <a:rPr lang="en-IN" sz="1800" dirty="0">
                <a:solidFill>
                  <a:schemeClr val="bg1">
                    <a:lumMod val="95000"/>
                  </a:schemeClr>
                </a:solidFill>
                <a:effectLst/>
                <a:latin typeface="Times New Roman" panose="02020603050405020304" pitchFamily="18" charset="0"/>
                <a:ea typeface="Proxima Nova"/>
                <a:cs typeface="Times New Roman" panose="02020603050405020304" pitchFamily="18" charset="0"/>
              </a:rPr>
              <a:t>In order to make the process of taking loans seamless and providing the customer with ‘n’ no of choices the idea of lending club was conceptualised.</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2FC400-8DF4-44A6-A1B1-82486D7FD83A}"/>
              </a:ext>
            </a:extLst>
          </p:cNvPr>
          <p:cNvSpPr txBox="1"/>
          <p:nvPr/>
        </p:nvSpPr>
        <p:spPr>
          <a:xfrm>
            <a:off x="570390" y="626225"/>
            <a:ext cx="6094520" cy="830997"/>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KEY POINTS TO CONSIDER FOR LOAN APPROVAL:</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DDEA5E-7C62-4CDD-BC5C-5E8C91167DE0}"/>
              </a:ext>
            </a:extLst>
          </p:cNvPr>
          <p:cNvSpPr txBox="1"/>
          <p:nvPr/>
        </p:nvSpPr>
        <p:spPr>
          <a:xfrm>
            <a:off x="632534" y="2103942"/>
            <a:ext cx="8138604" cy="1938992"/>
          </a:xfrm>
          <a:prstGeom prst="rect">
            <a:avLst/>
          </a:prstGeom>
          <a:noFill/>
        </p:spPr>
        <p:txBody>
          <a:bodyPr wrap="square">
            <a:spAutoFit/>
          </a:bodyPr>
          <a:lstStyle/>
          <a:p>
            <a:pPr marL="342900" lvl="0" indent="-342900">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Borrowers with high interest rate are more likely to default.</a:t>
            </a:r>
          </a:p>
          <a:p>
            <a:pPr marL="342900" lvl="0" indent="-342900">
              <a:buFont typeface="Symbol" panose="05050102010706020507" pitchFamily="18" charset="2"/>
              <a:buChar char=""/>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Borrowers with higher annual income are less likely to default.</a:t>
            </a:r>
          </a:p>
          <a:p>
            <a:pPr marL="342900" lvl="0" indent="-342900">
              <a:buFont typeface="Symbol" panose="05050102010706020507" pitchFamily="18" charset="2"/>
              <a:buChar char=""/>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Borrowers who have higher revolving balance amount left are likely to default.</a:t>
            </a:r>
          </a:p>
          <a:p>
            <a:pPr marL="342900" lvl="0" indent="-342900">
              <a:buFont typeface="Symbol" panose="05050102010706020507" pitchFamily="18" charset="2"/>
              <a:buChar char=""/>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Borrowers with high debt to income ratio are more likely to default.</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17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Box 9">
            <a:extLst>
              <a:ext uri="{FF2B5EF4-FFF2-40B4-BE49-F238E27FC236}">
                <a16:creationId xmlns:a16="http://schemas.microsoft.com/office/drawing/2014/main" id="{3882C4AF-8638-47D1-914A-3AF6CA135139}"/>
              </a:ext>
            </a:extLst>
          </p:cNvPr>
          <p:cNvSpPr txBox="1"/>
          <p:nvPr/>
        </p:nvSpPr>
        <p:spPr>
          <a:xfrm>
            <a:off x="501342" y="710213"/>
            <a:ext cx="10750858" cy="4658711"/>
          </a:xfrm>
          <a:prstGeom prst="rect">
            <a:avLst/>
          </a:prstGeom>
          <a:noFill/>
        </p:spPr>
        <p:txBody>
          <a:bodyPr wrap="square">
            <a:spAutoFit/>
          </a:bodyPr>
          <a:lstStyle/>
          <a:p>
            <a:pPr marL="0" lvl="0" indent="0">
              <a:lnSpc>
                <a:spcPct val="130000"/>
              </a:lnSpc>
              <a:spcBef>
                <a:spcPts val="1000"/>
              </a:spcBef>
              <a:buNone/>
            </a:pPr>
            <a:r>
              <a:rPr lang="en-IN" sz="1800" b="1"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1.3 Approach</a:t>
            </a:r>
            <a:endParaRPr lang="en-IN" sz="1800"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endParaRPr>
          </a:p>
          <a:p>
            <a:pPr marL="457200">
              <a:lnSpc>
                <a:spcPct val="130000"/>
              </a:lnSpc>
              <a:spcBef>
                <a:spcPts val="1000"/>
              </a:spcBef>
              <a:spcAft>
                <a:spcPts val="0"/>
              </a:spcAft>
            </a:pPr>
            <a:r>
              <a:rPr lang="en-IN" sz="1800" b="1" dirty="0">
                <a:solidFill>
                  <a:schemeClr val="bg1">
                    <a:lumMod val="95000"/>
                  </a:schemeClr>
                </a:solidFill>
                <a:effectLst/>
                <a:latin typeface="Times New Roman" panose="02020603050405020304" pitchFamily="18" charset="0"/>
                <a:ea typeface="Proxima Nova"/>
                <a:cs typeface="Times New Roman" panose="02020603050405020304" pitchFamily="18" charset="0"/>
              </a:rPr>
              <a:t> </a:t>
            </a:r>
            <a:r>
              <a:rPr lang="en-IN" sz="1800" dirty="0">
                <a:solidFill>
                  <a:schemeClr val="bg1">
                    <a:lumMod val="95000"/>
                  </a:schemeClr>
                </a:solidFill>
                <a:effectLst/>
                <a:latin typeface="Times New Roman" panose="02020603050405020304" pitchFamily="18" charset="0"/>
                <a:ea typeface="Proxima Nova"/>
                <a:cs typeface="Times New Roman" panose="02020603050405020304" pitchFamily="18" charset="0"/>
              </a:rPr>
              <a:t>The basic idea of connecting two people one who wants to take the loan and the other person/organisation who wants to make a profit by investing their capital. Lending Club provides the platform for this peer-to-peer loan arrangement. Both parties have their due advantages, as a customer you have more choices and as an investor you have the assurance as we verify the profiles of the borrower and the loan is processed only if they meet certain criteria.</a:t>
            </a:r>
          </a:p>
          <a:p>
            <a:pPr marL="0" lvl="0" indent="0">
              <a:lnSpc>
                <a:spcPct val="130000"/>
              </a:lnSpc>
              <a:spcBef>
                <a:spcPts val="1000"/>
              </a:spcBef>
              <a:buNone/>
            </a:pPr>
            <a:r>
              <a:rPr lang="en-IN" sz="1800" b="1"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	</a:t>
            </a:r>
          </a:p>
          <a:p>
            <a:pPr marL="0" lvl="0" indent="0">
              <a:lnSpc>
                <a:spcPct val="130000"/>
              </a:lnSpc>
              <a:spcBef>
                <a:spcPts val="1000"/>
              </a:spcBef>
              <a:buNone/>
            </a:pPr>
            <a:endParaRPr lang="en-IN" b="1" dirty="0">
              <a:solidFill>
                <a:schemeClr val="bg1">
                  <a:lumMod val="95000"/>
                </a:schemeClr>
              </a:solidFill>
              <a:latin typeface="Times New Roman" panose="02020603050405020304" pitchFamily="18" charset="0"/>
              <a:ea typeface="Proxima Nova"/>
              <a:cs typeface="Times New Roman" panose="02020603050405020304" pitchFamily="18" charset="0"/>
            </a:endParaRPr>
          </a:p>
          <a:p>
            <a:pPr marL="0" lvl="0" indent="0">
              <a:lnSpc>
                <a:spcPct val="130000"/>
              </a:lnSpc>
              <a:spcBef>
                <a:spcPts val="1000"/>
              </a:spcBef>
              <a:buNone/>
            </a:pPr>
            <a:r>
              <a:rPr lang="en-IN" sz="1800" b="1"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rPr>
              <a:t>1.4 Conclusions </a:t>
            </a:r>
            <a:endParaRPr lang="en-IN" sz="1800" u="none" strike="noStrike" dirty="0">
              <a:solidFill>
                <a:schemeClr val="bg1">
                  <a:lumMod val="95000"/>
                </a:schemeClr>
              </a:solidFill>
              <a:effectLst/>
              <a:latin typeface="Times New Roman" panose="02020603050405020304" pitchFamily="18" charset="0"/>
              <a:ea typeface="Proxima Nova"/>
              <a:cs typeface="Times New Roman" panose="02020603050405020304" pitchFamily="18" charset="0"/>
            </a:endParaRPr>
          </a:p>
          <a:p>
            <a:pPr marL="457200">
              <a:lnSpc>
                <a:spcPct val="130000"/>
              </a:lnSpc>
              <a:spcBef>
                <a:spcPts val="1000"/>
              </a:spcBef>
              <a:spcAft>
                <a:spcPts val="0"/>
              </a:spcAft>
            </a:pPr>
            <a:r>
              <a:rPr lang="en-IN" sz="1800" dirty="0">
                <a:solidFill>
                  <a:schemeClr val="bg1">
                    <a:lumMod val="95000"/>
                  </a:schemeClr>
                </a:solidFill>
                <a:effectLst/>
                <a:latin typeface="Times New Roman" panose="02020603050405020304" pitchFamily="18" charset="0"/>
                <a:ea typeface="Proxima Nova"/>
                <a:cs typeface="Times New Roman" panose="02020603050405020304" pitchFamily="18" charset="0"/>
              </a:rPr>
              <a:t>Using EDA and </a:t>
            </a:r>
            <a:r>
              <a:rPr lang="en-IN" sz="1800" dirty="0">
                <a:solidFill>
                  <a:schemeClr val="bg1">
                    <a:lumMod val="95000"/>
                  </a:schemeClr>
                </a:solidFill>
                <a:latin typeface="Times New Roman" panose="02020603050405020304" pitchFamily="18" charset="0"/>
                <a:ea typeface="Proxima Nova"/>
                <a:cs typeface="Times New Roman" panose="02020603050405020304" pitchFamily="18" charset="0"/>
              </a:rPr>
              <a:t>various Machine Learning models</a:t>
            </a:r>
            <a:r>
              <a:rPr lang="en-IN" sz="1800" dirty="0">
                <a:solidFill>
                  <a:schemeClr val="bg1">
                    <a:lumMod val="95000"/>
                  </a:schemeClr>
                </a:solidFill>
                <a:effectLst/>
                <a:latin typeface="Times New Roman" panose="02020603050405020304" pitchFamily="18" charset="0"/>
                <a:ea typeface="Proxima Nova"/>
                <a:cs typeface="Times New Roman" panose="02020603050405020304" pitchFamily="18" charset="0"/>
              </a:rPr>
              <a:t> the applicant would be verified and if he matches the criteria then he will be connected with the Lender.</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480131"/>
          </a:xfrm>
        </p:spPr>
        <p:txBody>
          <a:bodyPr/>
          <a:lstStyle/>
          <a:p>
            <a:r>
              <a:rPr lang="en-US" sz="2800" u="sng" dirty="0">
                <a:latin typeface="Times New Roman" panose="02020603050405020304" pitchFamily="18" charset="0"/>
                <a:ea typeface="Verdana" panose="020B0604030504040204" pitchFamily="34" charset="0"/>
                <a:cs typeface="Times New Roman" panose="02020603050405020304" pitchFamily="18" charset="0"/>
              </a:rPr>
              <a:t>Understanding the Data</a:t>
            </a:r>
            <a:endParaRPr lang="en-US"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507589" cy="5054815"/>
          </a:xfrm>
        </p:spPr>
        <p:txBody>
          <a:bodyPr/>
          <a:lstStyle/>
          <a:p>
            <a:pPr marL="0" indent="0">
              <a:buNone/>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a:buFont typeface="Courier New" panose="02070309020205020404" pitchFamily="49" charset="0"/>
              <a:buChar char="o"/>
            </a:pPr>
            <a:r>
              <a:rPr lang="en-US" sz="1800" dirty="0">
                <a:latin typeface="Times New Roman" panose="02020603050405020304" pitchFamily="18" charset="0"/>
                <a:ea typeface="Verdana" panose="020B0604030504040204" pitchFamily="34" charset="0"/>
                <a:cs typeface="Times New Roman" panose="02020603050405020304" pitchFamily="18" charset="0"/>
              </a:rPr>
              <a:t>Original Data set contains 39786 Rows &amp; 150 Columns of data .</a:t>
            </a:r>
          </a:p>
          <a:p>
            <a:pPr>
              <a:buFont typeface="Courier New" panose="02070309020205020404" pitchFamily="49" charset="0"/>
              <a:buChar char="o"/>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The objective of the study is to predict whether the customer taking the loan from the bank will fully pay the loan back or he/she will be charged off.</a:t>
            </a: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Based on this the lending club will sanction the loan to the customer.</a:t>
            </a: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Our target variable will be “</a:t>
            </a:r>
            <a:r>
              <a:rPr lang="en-IN" sz="1800" dirty="0" err="1">
                <a:latin typeface="Times New Roman" panose="02020603050405020304" pitchFamily="18" charset="0"/>
                <a:cs typeface="Times New Roman" panose="02020603050405020304" pitchFamily="18" charset="0"/>
              </a:rPr>
              <a:t>loan_status</a:t>
            </a:r>
            <a:r>
              <a:rPr lang="en-IN" sz="1800"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a:buFont typeface="Courier New" panose="02070309020205020404" pitchFamily="49" charset="0"/>
              <a:buChar char="o"/>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80131"/>
          </a:xfrm>
        </p:spPr>
        <p:txBody>
          <a:bodyPr/>
          <a:lstStyle/>
          <a:p>
            <a:r>
              <a:rPr lang="en-IN" sz="2800" u="sng" dirty="0">
                <a:latin typeface="Times New Roman" panose="02020603050405020304" pitchFamily="18" charset="0"/>
                <a:cs typeface="Times New Roman" panose="02020603050405020304" pitchFamily="18" charset="0"/>
              </a:rPr>
              <a:t>Data Cleaning &amp; Missing Values Imputation</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10807700" cy="4335815"/>
          </a:xfrm>
        </p:spPr>
        <p:txBody>
          <a:bodyPr>
            <a:normAutofit/>
          </a:bodyPr>
          <a:lstStyle/>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Firstly we have dropped the columns having null values greater than 50%. These steps reduced the columns from 150 to 58. </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Columns with just a single unique categories are removed.</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We also removed redundant entries such as ‘%’ sign using </a:t>
            </a:r>
            <a:r>
              <a:rPr lang="en-IN" sz="2000" b="0" dirty="0" err="1">
                <a:latin typeface="Times New Roman" panose="02020603050405020304" pitchFamily="18" charset="0"/>
                <a:cs typeface="Times New Roman" panose="02020603050405020304" pitchFamily="18" charset="0"/>
              </a:rPr>
              <a:t>rstrip</a:t>
            </a:r>
            <a:r>
              <a:rPr lang="en-IN" sz="2000" b="0" dirty="0">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Removed columns like address state(</a:t>
            </a:r>
            <a:r>
              <a:rPr lang="en-IN" sz="2000" b="0" dirty="0" err="1">
                <a:latin typeface="Times New Roman" panose="02020603050405020304" pitchFamily="18" charset="0"/>
                <a:cs typeface="Times New Roman" panose="02020603050405020304" pitchFamily="18" charset="0"/>
              </a:rPr>
              <a:t>addr_state</a:t>
            </a:r>
            <a:r>
              <a:rPr lang="en-IN" sz="2000" b="0" dirty="0">
                <a:latin typeface="Times New Roman" panose="02020603050405020304" pitchFamily="18" charset="0"/>
                <a:cs typeface="Times New Roman" panose="02020603050405020304" pitchFamily="18" charset="0"/>
              </a:rPr>
              <a:t>) and ‘title’ after checking their impact on the dataset.</a:t>
            </a: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After doing the above mentioned steps we were left with three columns that still had some missing values. </a:t>
            </a: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80131"/>
          </a:xfrm>
        </p:spPr>
        <p:txBody>
          <a:bodyPr/>
          <a:lstStyle/>
          <a:p>
            <a:r>
              <a:rPr lang="en-IN" sz="2800" u="sng" dirty="0">
                <a:latin typeface="Times New Roman" panose="02020603050405020304" pitchFamily="18" charset="0"/>
                <a:cs typeface="Times New Roman" panose="02020603050405020304" pitchFamily="18" charset="0"/>
              </a:rPr>
              <a:t>Data Cleaning &amp; Missing Values Imputation</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10807700" cy="4335815"/>
          </a:xfrm>
        </p:spPr>
        <p:txBody>
          <a:bodyPr>
            <a:normAutofit/>
          </a:bodyPr>
          <a:lstStyle/>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The  “</a:t>
            </a:r>
            <a:r>
              <a:rPr lang="en-IN" sz="2000" b="0" dirty="0" err="1">
                <a:latin typeface="Times New Roman" panose="02020603050405020304" pitchFamily="18" charset="0"/>
                <a:cs typeface="Times New Roman" panose="02020603050405020304" pitchFamily="18" charset="0"/>
              </a:rPr>
              <a:t>pub_rec_bankruptcies</a:t>
            </a:r>
            <a:r>
              <a:rPr lang="en-IN" sz="2000" b="0" dirty="0">
                <a:latin typeface="Times New Roman" panose="02020603050405020304" pitchFamily="18" charset="0"/>
                <a:cs typeface="Times New Roman" panose="02020603050405020304" pitchFamily="18" charset="0"/>
              </a:rPr>
              <a:t>” was imputed using majority category.</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a:t>
            </a:r>
            <a:r>
              <a:rPr lang="en-IN" sz="2000" b="0" dirty="0" err="1">
                <a:latin typeface="Times New Roman" panose="02020603050405020304" pitchFamily="18" charset="0"/>
                <a:cs typeface="Times New Roman" panose="02020603050405020304" pitchFamily="18" charset="0"/>
              </a:rPr>
              <a:t>revol_util</a:t>
            </a:r>
            <a:r>
              <a:rPr lang="en-IN" sz="2000" b="0" dirty="0">
                <a:latin typeface="Times New Roman" panose="02020603050405020304" pitchFamily="18" charset="0"/>
                <a:cs typeface="Times New Roman" panose="02020603050405020304" pitchFamily="18" charset="0"/>
              </a:rPr>
              <a:t>” column was imputed using mode </a:t>
            </a:r>
          </a:p>
          <a:p>
            <a:pPr marL="342900" indent="-342900" algn="l">
              <a:buFont typeface="Courier New" panose="02070309020205020404" pitchFamily="49" charset="0"/>
              <a:buChar char="o"/>
            </a:pPr>
            <a:endParaRPr lang="en-IN" sz="2000"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sz="2000" b="0" dirty="0">
                <a:latin typeface="Times New Roman" panose="02020603050405020304" pitchFamily="18" charset="0"/>
                <a:cs typeface="Times New Roman" panose="02020603050405020304" pitchFamily="18" charset="0"/>
              </a:rPr>
              <a:t>Finally rows with null values in “</a:t>
            </a:r>
            <a:r>
              <a:rPr lang="en-IN" sz="2000" b="0" dirty="0" err="1">
                <a:latin typeface="Times New Roman" panose="02020603050405020304" pitchFamily="18" charset="0"/>
                <a:cs typeface="Times New Roman" panose="02020603050405020304" pitchFamily="18" charset="0"/>
              </a:rPr>
              <a:t>emp_length</a:t>
            </a:r>
            <a:r>
              <a:rPr lang="en-IN" sz="2000" b="0" dirty="0">
                <a:latin typeface="Times New Roman" panose="02020603050405020304" pitchFamily="18" charset="0"/>
                <a:cs typeface="Times New Roman" panose="02020603050405020304" pitchFamily="18" charset="0"/>
              </a:rPr>
              <a:t>”  were dropped as we couldn’t establish any relation  for their imputations. Finally we were left with 21 columns which we will be using for training the model.</a:t>
            </a: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230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80131"/>
          </a:xfrm>
        </p:spPr>
        <p:txBody>
          <a:bodyPr/>
          <a:lstStyle/>
          <a:p>
            <a:r>
              <a:rPr lang="en-IN" sz="2800" u="sng" dirty="0">
                <a:latin typeface="Times New Roman" panose="02020603050405020304" pitchFamily="18" charset="0"/>
                <a:cs typeface="Times New Roman" panose="02020603050405020304" pitchFamily="18" charset="0"/>
              </a:rPr>
              <a:t>Data Cleaning &amp; Missing Values Imputation</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2"/>
            <a:ext cx="10807700" cy="4335815"/>
          </a:xfrm>
        </p:spPr>
        <p:txBody>
          <a:bodyPr>
            <a:normAutofit/>
          </a:bodyPr>
          <a:lstStyle/>
          <a:p>
            <a:pPr marL="342900" indent="-342900" algn="l">
              <a:buFont typeface="Courier New" panose="02070309020205020404" pitchFamily="49" charset="0"/>
              <a:buChar char="o"/>
            </a:pPr>
            <a:r>
              <a:rPr lang="en-IN" b="0" dirty="0">
                <a:latin typeface="Times New Roman" panose="02020603050405020304" pitchFamily="18" charset="0"/>
                <a:cs typeface="Times New Roman" panose="02020603050405020304" pitchFamily="18" charset="0"/>
              </a:rPr>
              <a:t>We have removed some redundant columns based on our domain understanding.</a:t>
            </a:r>
          </a:p>
          <a:p>
            <a:pPr marL="342900" indent="-342900" algn="l">
              <a:buFont typeface="Courier New" panose="02070309020205020404" pitchFamily="49" charset="0"/>
              <a:buChar char="o"/>
            </a:pPr>
            <a:endParaRPr lang="en-IN"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b="0" dirty="0">
                <a:latin typeface="Times New Roman" panose="02020603050405020304" pitchFamily="18" charset="0"/>
                <a:cs typeface="Times New Roman" panose="02020603050405020304" pitchFamily="18" charset="0"/>
              </a:rPr>
              <a:t>After treating the missing values ,  we have transformed “grade” and “</a:t>
            </a:r>
            <a:r>
              <a:rPr lang="en-IN" b="0" dirty="0" err="1">
                <a:latin typeface="Times New Roman" panose="02020603050405020304" pitchFamily="18" charset="0"/>
                <a:cs typeface="Times New Roman" panose="02020603050405020304" pitchFamily="18" charset="0"/>
              </a:rPr>
              <a:t>emp_length</a:t>
            </a:r>
            <a:r>
              <a:rPr lang="en-IN" b="0" dirty="0">
                <a:latin typeface="Times New Roman" panose="02020603050405020304" pitchFamily="18" charset="0"/>
                <a:cs typeface="Times New Roman" panose="02020603050405020304" pitchFamily="18" charset="0"/>
              </a:rPr>
              <a:t>” to integer values by doing manual label encoding so that they provide information to our model. </a:t>
            </a:r>
          </a:p>
          <a:p>
            <a:pPr marL="342900" indent="-342900" algn="l">
              <a:buFont typeface="Courier New" panose="02070309020205020404" pitchFamily="49" charset="0"/>
              <a:buChar char="o"/>
            </a:pPr>
            <a:endParaRPr lang="en-IN"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b="0" dirty="0">
                <a:latin typeface="Times New Roman" panose="02020603050405020304" pitchFamily="18" charset="0"/>
                <a:cs typeface="Times New Roman" panose="02020603050405020304" pitchFamily="18" charset="0"/>
              </a:rPr>
              <a:t>Since ‘</a:t>
            </a:r>
            <a:r>
              <a:rPr lang="en-IN" b="0" dirty="0" err="1">
                <a:latin typeface="Times New Roman" panose="02020603050405020304" pitchFamily="18" charset="0"/>
                <a:cs typeface="Times New Roman" panose="02020603050405020304" pitchFamily="18" charset="0"/>
              </a:rPr>
              <a:t>fico_high_score</a:t>
            </a:r>
            <a:r>
              <a:rPr lang="en-IN" b="0" dirty="0">
                <a:latin typeface="Times New Roman" panose="02020603050405020304" pitchFamily="18" charset="0"/>
                <a:cs typeface="Times New Roman" panose="02020603050405020304" pitchFamily="18" charset="0"/>
              </a:rPr>
              <a:t>’ and  ‘</a:t>
            </a:r>
            <a:r>
              <a:rPr lang="en-IN" b="0" dirty="0" err="1">
                <a:latin typeface="Times New Roman" panose="02020603050405020304" pitchFamily="18" charset="0"/>
                <a:cs typeface="Times New Roman" panose="02020603050405020304" pitchFamily="18" charset="0"/>
              </a:rPr>
              <a:t>fico_low_score</a:t>
            </a:r>
            <a:r>
              <a:rPr lang="en-IN" b="0" dirty="0">
                <a:latin typeface="Times New Roman" panose="02020603050405020304" pitchFamily="18" charset="0"/>
                <a:cs typeface="Times New Roman" panose="02020603050405020304" pitchFamily="18" charset="0"/>
              </a:rPr>
              <a:t>’ are highly correlated so we have made a column by name ‘</a:t>
            </a:r>
            <a:r>
              <a:rPr lang="en-IN" b="0" dirty="0" err="1">
                <a:latin typeface="Times New Roman" panose="02020603050405020304" pitchFamily="18" charset="0"/>
                <a:cs typeface="Times New Roman" panose="02020603050405020304" pitchFamily="18" charset="0"/>
              </a:rPr>
              <a:t>fico_avg</a:t>
            </a:r>
            <a:r>
              <a:rPr lang="en-IN" b="0" dirty="0">
                <a:latin typeface="Times New Roman" panose="02020603050405020304" pitchFamily="18" charset="0"/>
                <a:cs typeface="Times New Roman" panose="02020603050405020304" pitchFamily="18" charset="0"/>
              </a:rPr>
              <a:t>’ which will be the average of these two for every customer.</a:t>
            </a:r>
          </a:p>
          <a:p>
            <a:pPr marL="342900" indent="-342900" algn="l">
              <a:buFont typeface="Courier New" panose="02070309020205020404" pitchFamily="49" charset="0"/>
              <a:buChar char="o"/>
            </a:pPr>
            <a:endParaRPr lang="en-IN"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b="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IN" b="0" dirty="0">
                <a:latin typeface="Times New Roman" panose="02020603050405020304" pitchFamily="18" charset="0"/>
                <a:cs typeface="Times New Roman" panose="02020603050405020304" pitchFamily="18" charset="0"/>
              </a:rPr>
              <a:t>Feature selection is  done by performing ANOVA and Chi square test on the independent variable.</a:t>
            </a: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278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515515-4BBF-47FB-909A-9D046FFD703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9" name="Picture 8">
            <a:extLst>
              <a:ext uri="{FF2B5EF4-FFF2-40B4-BE49-F238E27FC236}">
                <a16:creationId xmlns:a16="http://schemas.microsoft.com/office/drawing/2014/main" id="{5905B927-1D42-4DDF-B756-0B65DF3BE58B}"/>
              </a:ext>
            </a:extLst>
          </p:cNvPr>
          <p:cNvPicPr>
            <a:picLocks noChangeAspect="1"/>
          </p:cNvPicPr>
          <p:nvPr/>
        </p:nvPicPr>
        <p:blipFill>
          <a:blip r:embed="rId2"/>
          <a:stretch>
            <a:fillRect/>
          </a:stretch>
        </p:blipFill>
        <p:spPr>
          <a:xfrm>
            <a:off x="62144" y="301841"/>
            <a:ext cx="5458513" cy="3755254"/>
          </a:xfrm>
          <a:prstGeom prst="rect">
            <a:avLst/>
          </a:prstGeom>
        </p:spPr>
      </p:pic>
      <p:sp>
        <p:nvSpPr>
          <p:cNvPr id="12" name="TextBox 11">
            <a:extLst>
              <a:ext uri="{FF2B5EF4-FFF2-40B4-BE49-F238E27FC236}">
                <a16:creationId xmlns:a16="http://schemas.microsoft.com/office/drawing/2014/main" id="{B2B06AC3-832A-471C-BE8A-AC428C10B29E}"/>
              </a:ext>
            </a:extLst>
          </p:cNvPr>
          <p:cNvSpPr txBox="1"/>
          <p:nvPr/>
        </p:nvSpPr>
        <p:spPr>
          <a:xfrm>
            <a:off x="410592" y="4680271"/>
            <a:ext cx="7969928" cy="1661993"/>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Univariate Analysis: </a:t>
            </a:r>
          </a:p>
          <a:p>
            <a:endParaRPr lang="en-IN" sz="2400" b="1" u="sng"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(1)</a:t>
            </a:r>
            <a:r>
              <a:rPr lang="en-IN" dirty="0">
                <a:solidFill>
                  <a:schemeClr val="bg1"/>
                </a:solidFill>
                <a:latin typeface="Times New Roman" panose="02020603050405020304" pitchFamily="18" charset="0"/>
                <a:cs typeface="Times New Roman" panose="02020603050405020304" pitchFamily="18" charset="0"/>
              </a:rPr>
              <a:t>From the KDE plot </a:t>
            </a:r>
            <a:r>
              <a:rPr lang="en-IN" sz="1800" dirty="0">
                <a:solidFill>
                  <a:schemeClr val="bg1"/>
                </a:solidFill>
                <a:latin typeface="Times New Roman" panose="02020603050405020304" pitchFamily="18" charset="0"/>
                <a:cs typeface="Times New Roman" panose="02020603050405020304" pitchFamily="18" charset="0"/>
              </a:rPr>
              <a:t>we can </a:t>
            </a:r>
            <a:r>
              <a:rPr lang="en-IN" dirty="0">
                <a:solidFill>
                  <a:schemeClr val="bg1"/>
                </a:solidFill>
                <a:latin typeface="Times New Roman" panose="02020603050405020304" pitchFamily="18" charset="0"/>
                <a:cs typeface="Times New Roman" panose="02020603050405020304" pitchFamily="18" charset="0"/>
              </a:rPr>
              <a:t>infer</a:t>
            </a:r>
            <a:r>
              <a:rPr lang="en-IN" sz="1800" dirty="0">
                <a:solidFill>
                  <a:schemeClr val="bg1"/>
                </a:solidFill>
                <a:latin typeface="Times New Roman" panose="02020603050405020304" pitchFamily="18" charset="0"/>
                <a:cs typeface="Times New Roman" panose="02020603050405020304" pitchFamily="18" charset="0"/>
              </a:rPr>
              <a:t> that </a:t>
            </a:r>
            <a:r>
              <a:rPr lang="en-IN" dirty="0">
                <a:solidFill>
                  <a:schemeClr val="bg1"/>
                </a:solidFill>
                <a:latin typeface="Times New Roman" panose="02020603050405020304" pitchFamily="18" charset="0"/>
                <a:cs typeface="Times New Roman" panose="02020603050405020304" pitchFamily="18" charset="0"/>
              </a:rPr>
              <a:t>some</a:t>
            </a:r>
            <a:r>
              <a:rPr lang="en-IN" sz="1800" dirty="0">
                <a:solidFill>
                  <a:schemeClr val="bg1"/>
                </a:solidFill>
                <a:latin typeface="Times New Roman" panose="02020603050405020304" pitchFamily="18" charset="0"/>
                <a:cs typeface="Times New Roman" panose="02020603050405020304" pitchFamily="18" charset="0"/>
              </a:rPr>
              <a:t> distribution is highly skewed and most distribution are n</a:t>
            </a:r>
            <a:r>
              <a:rPr lang="en-IN" dirty="0">
                <a:solidFill>
                  <a:schemeClr val="bg1"/>
                </a:solidFill>
                <a:latin typeface="Times New Roman" panose="02020603050405020304" pitchFamily="18" charset="0"/>
                <a:cs typeface="Times New Roman" panose="02020603050405020304" pitchFamily="18" charset="0"/>
              </a:rPr>
              <a:t>ot normal.</a:t>
            </a:r>
            <a:endParaRPr lang="en-IN" sz="180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 Most of the loan interest rates lies between 9% to 14%.</a:t>
            </a:r>
          </a:p>
        </p:txBody>
      </p:sp>
      <p:pic>
        <p:nvPicPr>
          <p:cNvPr id="14" name="Picture 13">
            <a:extLst>
              <a:ext uri="{FF2B5EF4-FFF2-40B4-BE49-F238E27FC236}">
                <a16:creationId xmlns:a16="http://schemas.microsoft.com/office/drawing/2014/main" id="{50186047-C2E7-4E3C-8CE2-794CE0149A02}"/>
              </a:ext>
            </a:extLst>
          </p:cNvPr>
          <p:cNvPicPr>
            <a:picLocks noChangeAspect="1"/>
          </p:cNvPicPr>
          <p:nvPr/>
        </p:nvPicPr>
        <p:blipFill>
          <a:blip r:embed="rId3"/>
          <a:stretch>
            <a:fillRect/>
          </a:stretch>
        </p:blipFill>
        <p:spPr>
          <a:xfrm>
            <a:off x="5801839" y="301842"/>
            <a:ext cx="6328017" cy="3755254"/>
          </a:xfrm>
          <a:prstGeom prst="rect">
            <a:avLst/>
          </a:prstGeom>
        </p:spPr>
      </p:pic>
    </p:spTree>
    <p:extLst>
      <p:ext uri="{BB962C8B-B14F-4D97-AF65-F5344CB8AC3E}">
        <p14:creationId xmlns:p14="http://schemas.microsoft.com/office/powerpoint/2010/main" val="111665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515515-4BBF-47FB-909A-9D046FFD703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11" name="Picture 10">
            <a:extLst>
              <a:ext uri="{FF2B5EF4-FFF2-40B4-BE49-F238E27FC236}">
                <a16:creationId xmlns:a16="http://schemas.microsoft.com/office/drawing/2014/main" id="{81E8DB22-9AE1-47D8-A319-E3EA03A537F8}"/>
              </a:ext>
            </a:extLst>
          </p:cNvPr>
          <p:cNvPicPr/>
          <p:nvPr/>
        </p:nvPicPr>
        <p:blipFill>
          <a:blip r:embed="rId2"/>
          <a:stretch>
            <a:fillRect/>
          </a:stretch>
        </p:blipFill>
        <p:spPr>
          <a:xfrm>
            <a:off x="248573" y="506028"/>
            <a:ext cx="4394447" cy="3284738"/>
          </a:xfrm>
          <a:prstGeom prst="rect">
            <a:avLst/>
          </a:prstGeom>
        </p:spPr>
      </p:pic>
      <p:pic>
        <p:nvPicPr>
          <p:cNvPr id="17" name="Picture 16">
            <a:extLst>
              <a:ext uri="{FF2B5EF4-FFF2-40B4-BE49-F238E27FC236}">
                <a16:creationId xmlns:a16="http://schemas.microsoft.com/office/drawing/2014/main" id="{4AC5C981-7E6A-40AE-8A30-96F523C28180}"/>
              </a:ext>
            </a:extLst>
          </p:cNvPr>
          <p:cNvPicPr>
            <a:picLocks noChangeAspect="1"/>
          </p:cNvPicPr>
          <p:nvPr/>
        </p:nvPicPr>
        <p:blipFill>
          <a:blip r:embed="rId3"/>
          <a:stretch>
            <a:fillRect/>
          </a:stretch>
        </p:blipFill>
        <p:spPr>
          <a:xfrm>
            <a:off x="162705" y="4039340"/>
            <a:ext cx="5634413" cy="1973208"/>
          </a:xfrm>
          <a:prstGeom prst="rect">
            <a:avLst/>
          </a:prstGeom>
        </p:spPr>
      </p:pic>
      <p:sp>
        <p:nvSpPr>
          <p:cNvPr id="19" name="TextBox 18">
            <a:extLst>
              <a:ext uri="{FF2B5EF4-FFF2-40B4-BE49-F238E27FC236}">
                <a16:creationId xmlns:a16="http://schemas.microsoft.com/office/drawing/2014/main" id="{4184DE7B-DCCC-4B69-9E44-6E4198F24145}"/>
              </a:ext>
            </a:extLst>
          </p:cNvPr>
          <p:cNvSpPr txBox="1"/>
          <p:nvPr/>
        </p:nvSpPr>
        <p:spPr>
          <a:xfrm>
            <a:off x="6163322" y="1606503"/>
            <a:ext cx="6094520" cy="923330"/>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The distribution is slightly right skewed and it is multimodal. Most of the loan amount revolves around</a:t>
            </a:r>
          </a:p>
          <a:p>
            <a:r>
              <a:rPr lang="en-IN" dirty="0">
                <a:solidFill>
                  <a:schemeClr val="bg1"/>
                </a:solidFill>
                <a:latin typeface="Times New Roman" panose="02020603050405020304" pitchFamily="18" charset="0"/>
                <a:cs typeface="Times New Roman" panose="02020603050405020304" pitchFamily="18" charset="0"/>
              </a:rPr>
              <a:t>4000 to 20000 as we can see it from the graph.</a:t>
            </a:r>
          </a:p>
        </p:txBody>
      </p:sp>
      <p:sp>
        <p:nvSpPr>
          <p:cNvPr id="23" name="TextBox 22">
            <a:extLst>
              <a:ext uri="{FF2B5EF4-FFF2-40B4-BE49-F238E27FC236}">
                <a16:creationId xmlns:a16="http://schemas.microsoft.com/office/drawing/2014/main" id="{C47D1D7F-51B8-4487-8868-7F377C2A0C5E}"/>
              </a:ext>
            </a:extLst>
          </p:cNvPr>
          <p:cNvSpPr txBox="1"/>
          <p:nvPr/>
        </p:nvSpPr>
        <p:spPr>
          <a:xfrm>
            <a:off x="6163322" y="4538254"/>
            <a:ext cx="6094520" cy="64633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From the count plot we can infer that the target variable loan status is imbalanced.</a:t>
            </a:r>
            <a:endParaRPr lang="en-IN" dirty="0"/>
          </a:p>
        </p:txBody>
      </p:sp>
    </p:spTree>
    <p:extLst>
      <p:ext uri="{BB962C8B-B14F-4D97-AF65-F5344CB8AC3E}">
        <p14:creationId xmlns:p14="http://schemas.microsoft.com/office/powerpoint/2010/main" val="19467322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354</TotalTime>
  <Words>1323</Words>
  <Application>Microsoft Office PowerPoint</Application>
  <PresentationFormat>Widescreen</PresentationFormat>
  <Paragraphs>198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Calibri</vt:lpstr>
      <vt:lpstr>Courier New</vt:lpstr>
      <vt:lpstr>Symbol</vt:lpstr>
      <vt:lpstr>Times New Roman</vt:lpstr>
      <vt:lpstr>Trade Gothic LT Pro</vt:lpstr>
      <vt:lpstr>Trebuchet MS</vt:lpstr>
      <vt:lpstr>Wingdings</vt:lpstr>
      <vt:lpstr>Office Theme</vt:lpstr>
      <vt:lpstr>LENDING CLUB CLASSIFICATION </vt:lpstr>
      <vt:lpstr>PROBLEM STATEMENT</vt:lpstr>
      <vt:lpstr>PowerPoint Presentation</vt:lpstr>
      <vt:lpstr>Understanding the Data</vt:lpstr>
      <vt:lpstr>Data Cleaning &amp; Missing Values Imputation</vt:lpstr>
      <vt:lpstr>Data Cleaning &amp; Missing Values Imputation</vt:lpstr>
      <vt:lpstr>Data Cleaning &amp; Missing Values Imputation</vt:lpstr>
      <vt:lpstr>PowerPoint Presentation</vt:lpstr>
      <vt:lpstr>PowerPoint Presentation</vt:lpstr>
      <vt:lpstr>PowerPoint Presentation</vt:lpstr>
      <vt:lpstr>PowerPoint Presentation</vt:lpstr>
      <vt:lpstr>PowerPoint Presentation</vt:lpstr>
      <vt:lpstr>PowerPoint Presentation</vt:lpstr>
      <vt:lpstr>OUTLIER HANDLING</vt:lpstr>
      <vt:lpstr>DATA PREPARATION</vt:lpstr>
      <vt:lpstr>DATA MODELLING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CLASSIFICATION</dc:title>
  <dc:creator>Chandan Kumar Sinha</dc:creator>
  <cp:lastModifiedBy>Chandan Kumar Sinha</cp:lastModifiedBy>
  <cp:revision>18</cp:revision>
  <dcterms:created xsi:type="dcterms:W3CDTF">2021-05-15T07:16:11Z</dcterms:created>
  <dcterms:modified xsi:type="dcterms:W3CDTF">2021-05-15T13:10:23Z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