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9"/>
  </p:notesMasterIdLst>
  <p:sldIdLst>
    <p:sldId id="256" r:id="rId2"/>
    <p:sldId id="257" r:id="rId3"/>
    <p:sldId id="258" r:id="rId4"/>
    <p:sldId id="259" r:id="rId5"/>
    <p:sldId id="260" r:id="rId6"/>
    <p:sldId id="261" r:id="rId7"/>
    <p:sldId id="262" r:id="rId8"/>
    <p:sldId id="263" r:id="rId9"/>
    <p:sldId id="270" r:id="rId10"/>
    <p:sldId id="269" r:id="rId11"/>
    <p:sldId id="271" r:id="rId12"/>
    <p:sldId id="268" r:id="rId13"/>
    <p:sldId id="264" r:id="rId14"/>
    <p:sldId id="265" r:id="rId15"/>
    <p:sldId id="266" r:id="rId16"/>
    <p:sldId id="267" r:id="rId17"/>
    <p:sldId id="272" r:id="rId18"/>
    <p:sldId id="273" r:id="rId19"/>
    <p:sldId id="274" r:id="rId20"/>
    <p:sldId id="275" r:id="rId21"/>
    <p:sldId id="277" r:id="rId22"/>
    <p:sldId id="276"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0677B-4C27-4004-B986-27D481AE0B22}"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AA1F2-608D-4E0D-BA3F-B7EDD8FF8BAD}" type="slidenum">
              <a:rPr lang="en-IN" smtClean="0"/>
              <a:t>‹#›</a:t>
            </a:fld>
            <a:endParaRPr lang="en-IN"/>
          </a:p>
        </p:txBody>
      </p:sp>
    </p:spTree>
    <p:extLst>
      <p:ext uri="{BB962C8B-B14F-4D97-AF65-F5344CB8AC3E}">
        <p14:creationId xmlns:p14="http://schemas.microsoft.com/office/powerpoint/2010/main" val="87829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5AA1F2-608D-4E0D-BA3F-B7EDD8FF8BAD}" type="slidenum">
              <a:rPr lang="en-IN" smtClean="0"/>
              <a:t>4</a:t>
            </a:fld>
            <a:endParaRPr lang="en-IN"/>
          </a:p>
        </p:txBody>
      </p:sp>
    </p:spTree>
    <p:extLst>
      <p:ext uri="{BB962C8B-B14F-4D97-AF65-F5344CB8AC3E}">
        <p14:creationId xmlns:p14="http://schemas.microsoft.com/office/powerpoint/2010/main" val="1648210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5AA1F2-608D-4E0D-BA3F-B7EDD8FF8BAD}" type="slidenum">
              <a:rPr lang="en-IN" smtClean="0"/>
              <a:t>13</a:t>
            </a:fld>
            <a:endParaRPr lang="en-IN"/>
          </a:p>
        </p:txBody>
      </p:sp>
    </p:spTree>
    <p:extLst>
      <p:ext uri="{BB962C8B-B14F-4D97-AF65-F5344CB8AC3E}">
        <p14:creationId xmlns:p14="http://schemas.microsoft.com/office/powerpoint/2010/main" val="60252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5AA1F2-608D-4E0D-BA3F-B7EDD8FF8BAD}" type="slidenum">
              <a:rPr lang="en-IN" smtClean="0"/>
              <a:t>18</a:t>
            </a:fld>
            <a:endParaRPr lang="en-IN"/>
          </a:p>
        </p:txBody>
      </p:sp>
    </p:spTree>
    <p:extLst>
      <p:ext uri="{BB962C8B-B14F-4D97-AF65-F5344CB8AC3E}">
        <p14:creationId xmlns:p14="http://schemas.microsoft.com/office/powerpoint/2010/main" val="2556094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5AA1F2-608D-4E0D-BA3F-B7EDD8FF8BAD}" type="slidenum">
              <a:rPr lang="en-IN" smtClean="0"/>
              <a:t>19</a:t>
            </a:fld>
            <a:endParaRPr lang="en-IN"/>
          </a:p>
        </p:txBody>
      </p:sp>
    </p:spTree>
    <p:extLst>
      <p:ext uri="{BB962C8B-B14F-4D97-AF65-F5344CB8AC3E}">
        <p14:creationId xmlns:p14="http://schemas.microsoft.com/office/powerpoint/2010/main" val="3200347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5AA1F2-608D-4E0D-BA3F-B7EDD8FF8BAD}" type="slidenum">
              <a:rPr lang="en-IN" smtClean="0"/>
              <a:t>20</a:t>
            </a:fld>
            <a:endParaRPr lang="en-IN"/>
          </a:p>
        </p:txBody>
      </p:sp>
    </p:spTree>
    <p:extLst>
      <p:ext uri="{BB962C8B-B14F-4D97-AF65-F5344CB8AC3E}">
        <p14:creationId xmlns:p14="http://schemas.microsoft.com/office/powerpoint/2010/main" val="2369124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332246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a:t>Click icon to add table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a:t>Click icon to add table</a:t>
            </a:r>
            <a:endParaRPr lang="en-US" dirty="0"/>
          </a:p>
        </p:txBody>
      </p:sp>
    </p:spTree>
    <p:extLst>
      <p:ext uri="{BB962C8B-B14F-4D97-AF65-F5344CB8AC3E}">
        <p14:creationId xmlns:p14="http://schemas.microsoft.com/office/powerpoint/2010/main" val="2757936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968598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74409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047577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CB85D0D-DCD5-47FD-B919-F7C8EA60F112}" type="datetimeFigureOut">
              <a:rPr lang="en-IN" smtClean="0"/>
              <a:t>27-08-2024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028E7CB-2FC4-4D66-9294-86CD6AE656FE}" type="slidenum">
              <a:rPr lang="en-IN" smtClean="0"/>
              <a:t>‹#›</a:t>
            </a:fld>
            <a:endParaRPr lang="en-IN"/>
          </a:p>
        </p:txBody>
      </p:sp>
    </p:spTree>
    <p:extLst>
      <p:ext uri="{BB962C8B-B14F-4D97-AF65-F5344CB8AC3E}">
        <p14:creationId xmlns:p14="http://schemas.microsoft.com/office/powerpoint/2010/main" val="2035765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B85D0D-DCD5-47FD-B919-F7C8EA60F112}"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8E7CB-2FC4-4D66-9294-86CD6AE656FE}" type="slidenum">
              <a:rPr lang="en-IN" smtClean="0"/>
              <a:t>‹#›</a:t>
            </a:fld>
            <a:endParaRPr lang="en-IN"/>
          </a:p>
        </p:txBody>
      </p:sp>
    </p:spTree>
    <p:extLst>
      <p:ext uri="{BB962C8B-B14F-4D97-AF65-F5344CB8AC3E}">
        <p14:creationId xmlns:p14="http://schemas.microsoft.com/office/powerpoint/2010/main" val="542875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B85D0D-DCD5-47FD-B919-F7C8EA60F112}"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28E7CB-2FC4-4D66-9294-86CD6AE656FE}" type="slidenum">
              <a:rPr lang="en-IN" smtClean="0"/>
              <a:t>‹#›</a:t>
            </a:fld>
            <a:endParaRPr lang="en-IN"/>
          </a:p>
        </p:txBody>
      </p:sp>
    </p:spTree>
    <p:extLst>
      <p:ext uri="{BB962C8B-B14F-4D97-AF65-F5344CB8AC3E}">
        <p14:creationId xmlns:p14="http://schemas.microsoft.com/office/powerpoint/2010/main" val="95224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42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258384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286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a:t>Click icon to add picture</a:t>
            </a:r>
            <a:endParaRPr lang="en-US" dirty="0"/>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534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214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a:t>Click icon to add picture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708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742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412875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CB85D0D-DCD5-47FD-B919-F7C8EA60F112}" type="datetimeFigureOut">
              <a:rPr lang="en-IN" smtClean="0"/>
              <a:t>27-08-2024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B028E7CB-2FC4-4D66-9294-86CD6AE656FE}" type="slidenum">
              <a:rPr lang="en-IN" smtClean="0"/>
              <a:t>‹#›</a:t>
            </a:fld>
            <a:endParaRPr lang="en-IN"/>
          </a:p>
        </p:txBody>
      </p:sp>
    </p:spTree>
    <p:extLst>
      <p:ext uri="{BB962C8B-B14F-4D97-AF65-F5344CB8AC3E}">
        <p14:creationId xmlns:p14="http://schemas.microsoft.com/office/powerpoint/2010/main" val="1531016954"/>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FFC8-C35C-A2E1-0F4B-CCFC1CB1987B}"/>
              </a:ext>
            </a:extLst>
          </p:cNvPr>
          <p:cNvSpPr>
            <a:spLocks noGrp="1"/>
          </p:cNvSpPr>
          <p:nvPr>
            <p:ph type="ctrTitle"/>
          </p:nvPr>
        </p:nvSpPr>
        <p:spPr>
          <a:xfrm>
            <a:off x="216816" y="1065228"/>
            <a:ext cx="11830640" cy="2800759"/>
          </a:xfrm>
        </p:spPr>
        <p:txBody>
          <a:bodyPr>
            <a:normAutofit/>
          </a:bodyPr>
          <a:lstStyle/>
          <a:p>
            <a:r>
              <a:rPr lang="en-IN" dirty="0"/>
              <a:t>  </a:t>
            </a:r>
            <a:r>
              <a:rPr lang="en-IN" dirty="0">
                <a:solidFill>
                  <a:schemeClr val="accent4">
                    <a:lumMod val="60000"/>
                    <a:lumOff val="40000"/>
                  </a:schemeClr>
                </a:solidFill>
              </a:rPr>
              <a:t>COMPREHENSIVE FINANCIAL         				 HEALTH ASSESSMENT</a:t>
            </a:r>
          </a:p>
        </p:txBody>
      </p:sp>
      <p:sp>
        <p:nvSpPr>
          <p:cNvPr id="3" name="Subtitle 2">
            <a:extLst>
              <a:ext uri="{FF2B5EF4-FFF2-40B4-BE49-F238E27FC236}">
                <a16:creationId xmlns:a16="http://schemas.microsoft.com/office/drawing/2014/main" id="{AF605B5F-FDB1-2236-6D5B-6BB03F419FFE}"/>
              </a:ext>
            </a:extLst>
          </p:cNvPr>
          <p:cNvSpPr>
            <a:spLocks noGrp="1"/>
          </p:cNvSpPr>
          <p:nvPr>
            <p:ph type="subTitle" idx="1"/>
          </p:nvPr>
        </p:nvSpPr>
        <p:spPr>
          <a:xfrm>
            <a:off x="1222343" y="4137010"/>
            <a:ext cx="9144000" cy="1655762"/>
          </a:xfrm>
        </p:spPr>
        <p:txBody>
          <a:bodyPr>
            <a:normAutofit lnSpcReduction="10000"/>
          </a:bodyPr>
          <a:lstStyle/>
          <a:p>
            <a:r>
              <a:rPr lang="en-IN" sz="2800" dirty="0"/>
              <a:t>                      </a:t>
            </a:r>
            <a:r>
              <a:rPr lang="en-IN" sz="2800" b="1" dirty="0"/>
              <a:t>MAHINDRA &amp; MAHINDRA LTD</a:t>
            </a:r>
            <a:r>
              <a:rPr lang="en-IN" sz="2800" dirty="0"/>
              <a:t>.</a:t>
            </a:r>
          </a:p>
          <a:p>
            <a:r>
              <a:rPr lang="en-IN" sz="2800" dirty="0"/>
              <a:t>                                         BY</a:t>
            </a:r>
          </a:p>
          <a:p>
            <a:r>
              <a:rPr lang="en-IN" sz="2800" dirty="0"/>
              <a:t>				       SMRUTI RANJAN ROUT</a:t>
            </a:r>
          </a:p>
          <a:p>
            <a:endParaRPr lang="en-IN" dirty="0"/>
          </a:p>
        </p:txBody>
      </p:sp>
    </p:spTree>
    <p:extLst>
      <p:ext uri="{BB962C8B-B14F-4D97-AF65-F5344CB8AC3E}">
        <p14:creationId xmlns:p14="http://schemas.microsoft.com/office/powerpoint/2010/main" val="118284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B0FC8C-FC41-9444-9789-E95A07D57DDA}"/>
              </a:ext>
            </a:extLst>
          </p:cNvPr>
          <p:cNvSpPr>
            <a:spLocks noGrp="1"/>
          </p:cNvSpPr>
          <p:nvPr>
            <p:ph type="title"/>
          </p:nvPr>
        </p:nvSpPr>
        <p:spPr>
          <a:xfrm>
            <a:off x="668598" y="143520"/>
            <a:ext cx="10571998" cy="970450"/>
          </a:xfrm>
        </p:spPr>
        <p:txBody>
          <a:bodyPr/>
          <a:lstStyle/>
          <a:p>
            <a:r>
              <a:rPr lang="en-IN" sz="5400" dirty="0"/>
              <a:t>					</a:t>
            </a:r>
            <a:r>
              <a:rPr lang="en-IN" sz="5400" dirty="0">
                <a:solidFill>
                  <a:schemeClr val="accent4">
                    <a:lumMod val="60000"/>
                    <a:lumOff val="40000"/>
                  </a:schemeClr>
                </a:solidFill>
              </a:rPr>
              <a:t>LIQUIDITY RATIO</a:t>
            </a:r>
          </a:p>
        </p:txBody>
      </p:sp>
      <p:pic>
        <p:nvPicPr>
          <p:cNvPr id="9" name="Picture 8">
            <a:extLst>
              <a:ext uri="{FF2B5EF4-FFF2-40B4-BE49-F238E27FC236}">
                <a16:creationId xmlns:a16="http://schemas.microsoft.com/office/drawing/2014/main" id="{A4B8CB60-DD44-043B-C174-6262B22FE710}"/>
              </a:ext>
            </a:extLst>
          </p:cNvPr>
          <p:cNvPicPr>
            <a:picLocks noChangeAspect="1"/>
          </p:cNvPicPr>
          <p:nvPr/>
        </p:nvPicPr>
        <p:blipFill>
          <a:blip r:embed="rId2"/>
          <a:stretch>
            <a:fillRect/>
          </a:stretch>
        </p:blipFill>
        <p:spPr>
          <a:xfrm>
            <a:off x="97398" y="1689051"/>
            <a:ext cx="11882801" cy="4240409"/>
          </a:xfrm>
          <a:prstGeom prst="rect">
            <a:avLst/>
          </a:prstGeom>
        </p:spPr>
      </p:pic>
    </p:spTree>
    <p:extLst>
      <p:ext uri="{BB962C8B-B14F-4D97-AF65-F5344CB8AC3E}">
        <p14:creationId xmlns:p14="http://schemas.microsoft.com/office/powerpoint/2010/main" val="358063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B0FC8C-FC41-9444-9789-E95A07D57DDA}"/>
              </a:ext>
            </a:extLst>
          </p:cNvPr>
          <p:cNvSpPr>
            <a:spLocks noGrp="1"/>
          </p:cNvSpPr>
          <p:nvPr>
            <p:ph type="title"/>
          </p:nvPr>
        </p:nvSpPr>
        <p:spPr>
          <a:xfrm>
            <a:off x="668598" y="143520"/>
            <a:ext cx="10571998" cy="970450"/>
          </a:xfrm>
        </p:spPr>
        <p:txBody>
          <a:bodyPr/>
          <a:lstStyle/>
          <a:p>
            <a:r>
              <a:rPr lang="en-IN" sz="5400" dirty="0"/>
              <a:t>					</a:t>
            </a:r>
            <a:r>
              <a:rPr lang="en-IN" sz="5400" dirty="0">
                <a:solidFill>
                  <a:schemeClr val="accent4">
                    <a:lumMod val="60000"/>
                    <a:lumOff val="40000"/>
                  </a:schemeClr>
                </a:solidFill>
              </a:rPr>
              <a:t>SOLVENCY RATIO</a:t>
            </a:r>
          </a:p>
        </p:txBody>
      </p:sp>
      <p:pic>
        <p:nvPicPr>
          <p:cNvPr id="7" name="Picture 6">
            <a:extLst>
              <a:ext uri="{FF2B5EF4-FFF2-40B4-BE49-F238E27FC236}">
                <a16:creationId xmlns:a16="http://schemas.microsoft.com/office/drawing/2014/main" id="{B683DBC9-77E0-EAD2-2515-B214F4D02C83}"/>
              </a:ext>
            </a:extLst>
          </p:cNvPr>
          <p:cNvPicPr>
            <a:picLocks noChangeAspect="1"/>
          </p:cNvPicPr>
          <p:nvPr/>
        </p:nvPicPr>
        <p:blipFill>
          <a:blip r:embed="rId2"/>
          <a:stretch>
            <a:fillRect/>
          </a:stretch>
        </p:blipFill>
        <p:spPr>
          <a:xfrm>
            <a:off x="284375" y="1417638"/>
            <a:ext cx="11623249" cy="5296842"/>
          </a:xfrm>
          <a:prstGeom prst="rect">
            <a:avLst/>
          </a:prstGeom>
        </p:spPr>
      </p:pic>
    </p:spTree>
    <p:extLst>
      <p:ext uri="{BB962C8B-B14F-4D97-AF65-F5344CB8AC3E}">
        <p14:creationId xmlns:p14="http://schemas.microsoft.com/office/powerpoint/2010/main" val="215842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BA13F-BE1D-FA75-C17D-CB333634EC7C}"/>
              </a:ext>
            </a:extLst>
          </p:cNvPr>
          <p:cNvSpPr>
            <a:spLocks noGrp="1"/>
          </p:cNvSpPr>
          <p:nvPr>
            <p:ph type="title"/>
          </p:nvPr>
        </p:nvSpPr>
        <p:spPr>
          <a:xfrm>
            <a:off x="0" y="1819374"/>
            <a:ext cx="12192000" cy="1989055"/>
          </a:xfrm>
        </p:spPr>
        <p:txBody>
          <a:bodyPr>
            <a:normAutofit/>
          </a:bodyPr>
          <a:lstStyle/>
          <a:p>
            <a:r>
              <a:rPr lang="en-IN" sz="6600" dirty="0">
                <a:latin typeface="Cambria Math" panose="02040503050406030204" pitchFamily="18" charset="0"/>
                <a:ea typeface="Cambria Math" panose="02040503050406030204" pitchFamily="18" charset="0"/>
              </a:rPr>
              <a:t>    				</a:t>
            </a:r>
            <a:r>
              <a:rPr lang="en-IN" sz="8000" dirty="0">
                <a:solidFill>
                  <a:schemeClr val="accent4">
                    <a:lumMod val="60000"/>
                    <a:lumOff val="40000"/>
                  </a:schemeClr>
                </a:solidFill>
                <a:latin typeface="Cambria Math" panose="02040503050406030204" pitchFamily="18" charset="0"/>
                <a:ea typeface="Cambria Math" panose="02040503050406030204" pitchFamily="18" charset="0"/>
              </a:rPr>
              <a:t>SWOT ANALYSIS</a:t>
            </a:r>
            <a:endParaRPr lang="en-IN" sz="8000" dirty="0">
              <a:solidFill>
                <a:schemeClr val="accent4">
                  <a:lumMod val="60000"/>
                  <a:lumOff val="40000"/>
                </a:schemeClr>
              </a:solidFill>
            </a:endParaRPr>
          </a:p>
        </p:txBody>
      </p:sp>
    </p:spTree>
    <p:extLst>
      <p:ext uri="{BB962C8B-B14F-4D97-AF65-F5344CB8AC3E}">
        <p14:creationId xmlns:p14="http://schemas.microsoft.com/office/powerpoint/2010/main" val="487207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A45813-E0DD-82A5-5C6E-6F4EBDD7EA24}"/>
              </a:ext>
            </a:extLst>
          </p:cNvPr>
          <p:cNvSpPr>
            <a:spLocks noGrp="1"/>
          </p:cNvSpPr>
          <p:nvPr>
            <p:ph type="title"/>
          </p:nvPr>
        </p:nvSpPr>
        <p:spPr>
          <a:xfrm>
            <a:off x="319805" y="0"/>
            <a:ext cx="11746503" cy="970450"/>
          </a:xfrm>
        </p:spPr>
        <p:txBody>
          <a:bodyPr/>
          <a:lstStyle/>
          <a:p>
            <a:r>
              <a:rPr lang="en-US" dirty="0"/>
              <a:t>                           </a:t>
            </a:r>
            <a:r>
              <a:rPr lang="en-US" sz="5400" dirty="0">
                <a:solidFill>
                  <a:schemeClr val="accent4">
                    <a:lumMod val="60000"/>
                    <a:lumOff val="40000"/>
                  </a:schemeClr>
                </a:solidFill>
              </a:rPr>
              <a:t>STRENGTHS</a:t>
            </a:r>
            <a:endParaRPr lang="en-IN" sz="5400" dirty="0">
              <a:solidFill>
                <a:schemeClr val="accent4">
                  <a:lumMod val="60000"/>
                  <a:lumOff val="40000"/>
                </a:schemeClr>
              </a:solidFill>
            </a:endParaRPr>
          </a:p>
        </p:txBody>
      </p:sp>
      <p:sp>
        <p:nvSpPr>
          <p:cNvPr id="6" name="Content Placeholder 5">
            <a:extLst>
              <a:ext uri="{FF2B5EF4-FFF2-40B4-BE49-F238E27FC236}">
                <a16:creationId xmlns:a16="http://schemas.microsoft.com/office/drawing/2014/main" id="{203B00D2-A2C8-A233-ACC7-B8BB0C12361E}"/>
              </a:ext>
            </a:extLst>
          </p:cNvPr>
          <p:cNvSpPr>
            <a:spLocks noGrp="1"/>
          </p:cNvSpPr>
          <p:nvPr>
            <p:ph idx="1"/>
          </p:nvPr>
        </p:nvSpPr>
        <p:spPr>
          <a:xfrm>
            <a:off x="0" y="820092"/>
            <a:ext cx="12066309" cy="5910646"/>
          </a:xfrm>
        </p:spPr>
        <p:txBody>
          <a:bodyPr>
            <a:normAutofit/>
          </a:bodyPr>
          <a:lstStyle/>
          <a:p>
            <a:pPr algn="just"/>
            <a:r>
              <a:rPr lang="en-US" sz="2000" dirty="0"/>
              <a:t>Business strengths are competitive advantages that allow a firm to outcompete, generate value and achieve efficiency.</a:t>
            </a:r>
          </a:p>
          <a:p>
            <a:pPr algn="just"/>
            <a:r>
              <a:rPr lang="en-US" sz="2000" b="1" dirty="0"/>
              <a:t>Market Leader in Multiple Automotive Segments</a:t>
            </a:r>
            <a:r>
              <a:rPr lang="en-US" sz="2000" dirty="0"/>
              <a:t>: Mahindra &amp; Mahindra has a leading market share in tractors as well as in the utility vehicles segment. </a:t>
            </a:r>
          </a:p>
          <a:p>
            <a:pPr algn="just"/>
            <a:r>
              <a:rPr lang="en-US" sz="2000" b="1" dirty="0"/>
              <a:t>Strong Research &amp; Development (R&amp;D):</a:t>
            </a:r>
            <a:r>
              <a:rPr lang="en-US" sz="2000" dirty="0"/>
              <a:t> M&amp;M has a highly focused R&amp;D department constantly focusing on developing new products and technologies. </a:t>
            </a:r>
          </a:p>
          <a:p>
            <a:pPr algn="just"/>
            <a:r>
              <a:rPr lang="en-US" sz="2000" b="1" dirty="0"/>
              <a:t>Excellent Products According to Indian Road Conditions</a:t>
            </a:r>
            <a:r>
              <a:rPr lang="en-US" sz="2000" dirty="0"/>
              <a:t>: Mahindra &amp; Mahindra's SUVs are suited perfectly to Indian road conditions especially, Mahindra Scorpio which has been an outstanding performer for many years.</a:t>
            </a:r>
          </a:p>
          <a:p>
            <a:pPr marL="800100" lvl="2" indent="0" algn="just">
              <a:buNone/>
            </a:pPr>
            <a:r>
              <a:rPr lang="en-US" sz="2000" dirty="0"/>
              <a:t>• </a:t>
            </a:r>
            <a:r>
              <a:rPr lang="en-US" sz="2000" b="1" dirty="0"/>
              <a:t>Low After-Sale Cost</a:t>
            </a:r>
            <a:r>
              <a:rPr lang="en-US" sz="2000" dirty="0"/>
              <a:t>: M&amp;M has a competitive advantage on after-sale cost since it is lower than the industry average and also has a high availability of spare parts in different parts of the country.</a:t>
            </a:r>
          </a:p>
          <a:p>
            <a:pPr marL="800100" lvl="2" indent="0" algn="just">
              <a:buNone/>
            </a:pPr>
            <a:r>
              <a:rPr lang="en-US" sz="2000" dirty="0"/>
              <a:t>• </a:t>
            </a:r>
            <a:r>
              <a:rPr lang="en-US" sz="2000" b="1" dirty="0"/>
              <a:t>E-commerce</a:t>
            </a:r>
            <a:r>
              <a:rPr lang="en-US" sz="2000" dirty="0"/>
              <a:t>: One of the biggest strengths of M&amp;M is that with the use of e-commerce M&amp;M is achieving results from both sides one in which the business wants to head from an outcomes point of view and how digitalization in business can help them achieve those results, and another side is addressing the needs of their customers.</a:t>
            </a:r>
          </a:p>
        </p:txBody>
      </p:sp>
    </p:spTree>
    <p:extLst>
      <p:ext uri="{BB962C8B-B14F-4D97-AF65-F5344CB8AC3E}">
        <p14:creationId xmlns:p14="http://schemas.microsoft.com/office/powerpoint/2010/main" val="62596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B552-AC85-84AE-479B-8F3B1AD4A920}"/>
              </a:ext>
            </a:extLst>
          </p:cNvPr>
          <p:cNvSpPr>
            <a:spLocks noGrp="1"/>
          </p:cNvSpPr>
          <p:nvPr>
            <p:ph type="title"/>
          </p:nvPr>
        </p:nvSpPr>
        <p:spPr>
          <a:xfrm>
            <a:off x="715732" y="145530"/>
            <a:ext cx="10571998" cy="970450"/>
          </a:xfrm>
        </p:spPr>
        <p:txBody>
          <a:bodyPr/>
          <a:lstStyle/>
          <a:p>
            <a:r>
              <a:rPr lang="en-IN" dirty="0"/>
              <a:t>								</a:t>
            </a:r>
            <a:r>
              <a:rPr lang="en-IN" sz="5400" dirty="0">
                <a:solidFill>
                  <a:schemeClr val="accent4">
                    <a:lumMod val="60000"/>
                    <a:lumOff val="40000"/>
                  </a:schemeClr>
                </a:solidFill>
              </a:rPr>
              <a:t>THREATS</a:t>
            </a:r>
          </a:p>
        </p:txBody>
      </p:sp>
      <p:sp>
        <p:nvSpPr>
          <p:cNvPr id="3" name="Content Placeholder 2">
            <a:extLst>
              <a:ext uri="{FF2B5EF4-FFF2-40B4-BE49-F238E27FC236}">
                <a16:creationId xmlns:a16="http://schemas.microsoft.com/office/drawing/2014/main" id="{55294BF5-68EE-89CC-804B-52477DEBAFEC}"/>
              </a:ext>
            </a:extLst>
          </p:cNvPr>
          <p:cNvSpPr>
            <a:spLocks noGrp="1"/>
          </p:cNvSpPr>
          <p:nvPr>
            <p:ph idx="1"/>
          </p:nvPr>
        </p:nvSpPr>
        <p:spPr>
          <a:xfrm>
            <a:off x="452487" y="1329179"/>
            <a:ext cx="11378151" cy="5203596"/>
          </a:xfrm>
        </p:spPr>
        <p:txBody>
          <a:bodyPr/>
          <a:lstStyle/>
          <a:p>
            <a:r>
              <a:rPr lang="en-IN" sz="2400" dirty="0"/>
              <a:t>Threats include anything that can negatively affect your business from the outside, such as supply-chain problems, shifts in market requirements, or a shortage of recruits.</a:t>
            </a:r>
          </a:p>
          <a:p>
            <a:r>
              <a:rPr lang="en-IN" sz="2400" dirty="0"/>
              <a:t>Competition in Other Businesses Puts Pressure on M&amp;M: Mahindra group faces strong competition in other businesses as well.</a:t>
            </a:r>
          </a:p>
          <a:p>
            <a:r>
              <a:rPr lang="en-IN" sz="2400" dirty="0"/>
              <a:t>Stringent Regulations: M&amp;M is subject to strict regulations by the government and environmental agencies in terms of emission levels, noise levels, etc. Such regulations keep changing and thus increase compliance costs for the companies.</a:t>
            </a:r>
          </a:p>
          <a:p>
            <a:r>
              <a:rPr lang="en-IN" sz="2400" dirty="0"/>
              <a:t>It's vital to anticipate threats and to take action against them before you become a victim of them and your growth stalls.</a:t>
            </a:r>
          </a:p>
          <a:p>
            <a:endParaRPr lang="en-IN" dirty="0"/>
          </a:p>
        </p:txBody>
      </p:sp>
    </p:spTree>
    <p:extLst>
      <p:ext uri="{BB962C8B-B14F-4D97-AF65-F5344CB8AC3E}">
        <p14:creationId xmlns:p14="http://schemas.microsoft.com/office/powerpoint/2010/main" val="1965705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23308-CAE8-1A6C-3246-37B57459D86D}"/>
              </a:ext>
            </a:extLst>
          </p:cNvPr>
          <p:cNvSpPr>
            <a:spLocks noGrp="1"/>
          </p:cNvSpPr>
          <p:nvPr>
            <p:ph type="title"/>
          </p:nvPr>
        </p:nvSpPr>
        <p:spPr>
          <a:xfrm>
            <a:off x="810001" y="202091"/>
            <a:ext cx="10571998" cy="970450"/>
          </a:xfrm>
        </p:spPr>
        <p:txBody>
          <a:bodyPr/>
          <a:lstStyle/>
          <a:p>
            <a:r>
              <a:rPr lang="en-IN" sz="5400" dirty="0"/>
              <a:t>						</a:t>
            </a:r>
            <a:r>
              <a:rPr lang="en-IN" sz="5400" dirty="0">
                <a:solidFill>
                  <a:schemeClr val="accent4">
                    <a:lumMod val="60000"/>
                    <a:lumOff val="40000"/>
                  </a:schemeClr>
                </a:solidFill>
              </a:rPr>
              <a:t>WEAKNESSES</a:t>
            </a:r>
          </a:p>
        </p:txBody>
      </p:sp>
      <p:sp>
        <p:nvSpPr>
          <p:cNvPr id="3" name="Content Placeholder 2">
            <a:extLst>
              <a:ext uri="{FF2B5EF4-FFF2-40B4-BE49-F238E27FC236}">
                <a16:creationId xmlns:a16="http://schemas.microsoft.com/office/drawing/2014/main" id="{F67A281E-F819-0351-5035-F6A0A18C2633}"/>
              </a:ext>
            </a:extLst>
          </p:cNvPr>
          <p:cNvSpPr>
            <a:spLocks noGrp="1"/>
          </p:cNvSpPr>
          <p:nvPr>
            <p:ph idx="1"/>
          </p:nvPr>
        </p:nvSpPr>
        <p:spPr>
          <a:xfrm>
            <a:off x="270236" y="1545996"/>
            <a:ext cx="11651528" cy="4769963"/>
          </a:xfrm>
        </p:spPr>
        <p:txBody>
          <a:bodyPr>
            <a:noAutofit/>
          </a:bodyPr>
          <a:lstStyle/>
          <a:p>
            <a:r>
              <a:rPr lang="en-IN" sz="2200" dirty="0"/>
              <a:t>A company weakness is any resource or process that your business lacks but needs to succeed. Weaknesses limit your company's ability to reach its full potential.</a:t>
            </a:r>
          </a:p>
          <a:p>
            <a:r>
              <a:rPr lang="en-IN" sz="2200" dirty="0"/>
              <a:t>Geographic Dependence: Mahindra &amp; Mahindra is dependent on the majority of its revenue (over 60%) from India, which would affect its business in case of any economic slowdown or high inflation.</a:t>
            </a:r>
          </a:p>
          <a:p>
            <a:r>
              <a:rPr lang="en-IN" sz="2200" dirty="0"/>
              <a:t>Overdependence on the Automotive Industry: Mahindra &amp; Mahindra's major part of revenues comes from its automotive business which makes it vulnerable to any breakthrough in the industry or slowdown in the market.</a:t>
            </a:r>
          </a:p>
          <a:p>
            <a:r>
              <a:rPr lang="en-IN" sz="2200" dirty="0"/>
              <a:t>Product Recalls Affect Brand Image: Mahindra &amp; Mahindra has had to recall many of its products in the recent past. For instance, In February 2015, M&amp;M recalled XUV500 manufactured before July 2014. Such incidents affect the brand image of the company and consequently affect sales.</a:t>
            </a:r>
          </a:p>
        </p:txBody>
      </p:sp>
    </p:spTree>
    <p:extLst>
      <p:ext uri="{BB962C8B-B14F-4D97-AF65-F5344CB8AC3E}">
        <p14:creationId xmlns:p14="http://schemas.microsoft.com/office/powerpoint/2010/main" val="199495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05CC-3405-AD9A-A5FA-07AF9B992B90}"/>
              </a:ext>
            </a:extLst>
          </p:cNvPr>
          <p:cNvSpPr>
            <a:spLocks noGrp="1"/>
          </p:cNvSpPr>
          <p:nvPr>
            <p:ph type="title"/>
          </p:nvPr>
        </p:nvSpPr>
        <p:spPr>
          <a:xfrm>
            <a:off x="1073950" y="0"/>
            <a:ext cx="10571998" cy="970450"/>
          </a:xfrm>
        </p:spPr>
        <p:txBody>
          <a:bodyPr/>
          <a:lstStyle/>
          <a:p>
            <a:r>
              <a:rPr lang="en-IN" sz="5400" dirty="0"/>
              <a:t>					</a:t>
            </a:r>
            <a:r>
              <a:rPr lang="en-IN" sz="5400" dirty="0">
                <a:solidFill>
                  <a:schemeClr val="accent4">
                    <a:lumMod val="60000"/>
                    <a:lumOff val="40000"/>
                  </a:schemeClr>
                </a:solidFill>
              </a:rPr>
              <a:t>OPPORTUNITIES</a:t>
            </a:r>
          </a:p>
        </p:txBody>
      </p:sp>
      <p:sp>
        <p:nvSpPr>
          <p:cNvPr id="3" name="Content Placeholder 2">
            <a:extLst>
              <a:ext uri="{FF2B5EF4-FFF2-40B4-BE49-F238E27FC236}">
                <a16:creationId xmlns:a16="http://schemas.microsoft.com/office/drawing/2014/main" id="{CD2E643B-F775-B828-E015-F5A1E8835307}"/>
              </a:ext>
            </a:extLst>
          </p:cNvPr>
          <p:cNvSpPr>
            <a:spLocks noGrp="1"/>
          </p:cNvSpPr>
          <p:nvPr>
            <p:ph idx="1"/>
          </p:nvPr>
        </p:nvSpPr>
        <p:spPr>
          <a:xfrm>
            <a:off x="348791" y="1417639"/>
            <a:ext cx="11745797" cy="4993173"/>
          </a:xfrm>
        </p:spPr>
        <p:txBody>
          <a:bodyPr>
            <a:normAutofit/>
          </a:bodyPr>
          <a:lstStyle/>
          <a:p>
            <a:r>
              <a:rPr lang="en-IN" sz="2200" dirty="0"/>
              <a:t>In the market, there also exist a lot of opportunities through which a company can grow. Let's see some among them.</a:t>
            </a:r>
          </a:p>
          <a:p>
            <a:r>
              <a:rPr lang="en-IN" sz="2200" dirty="0"/>
              <a:t>• Growth in the Indian Automotive Industry: The Indian automotive industry is growing year on year with over 12% growth from the previous 3 years. The industry is expected to grow at a CAGR of 13% in the next 4 years. This growth can be beneficial for M&amp;M.</a:t>
            </a:r>
          </a:p>
          <a:p>
            <a:r>
              <a:rPr lang="en-IN" sz="2200" dirty="0"/>
              <a:t>• Increasing Demand for Hybrid Electric Vehicles: There is an increasing demand for Hybrid Electric Vehicles (HEVs) around the world. The demand for HEVs is expected to grow at a CAGR of 19% in the next 3 years. M&amp;M has a strong portfolio of HCVs and is set to benefit from the growing demand.</a:t>
            </a:r>
          </a:p>
          <a:p>
            <a:r>
              <a:rPr lang="en-IN" sz="2200" dirty="0"/>
              <a:t>Emerging Nations: M&amp;M should look forward to tapping the emerging nations around the world that have high potential. M&amp;M should build over its global footprint to tap emerging markets.</a:t>
            </a:r>
          </a:p>
          <a:p>
            <a:endParaRPr lang="en-IN" dirty="0"/>
          </a:p>
        </p:txBody>
      </p:sp>
    </p:spTree>
    <p:extLst>
      <p:ext uri="{BB962C8B-B14F-4D97-AF65-F5344CB8AC3E}">
        <p14:creationId xmlns:p14="http://schemas.microsoft.com/office/powerpoint/2010/main" val="167664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BA13F-BE1D-FA75-C17D-CB333634EC7C}"/>
              </a:ext>
            </a:extLst>
          </p:cNvPr>
          <p:cNvSpPr>
            <a:spLocks noGrp="1"/>
          </p:cNvSpPr>
          <p:nvPr>
            <p:ph type="title"/>
          </p:nvPr>
        </p:nvSpPr>
        <p:spPr>
          <a:xfrm>
            <a:off x="-150829" y="1819374"/>
            <a:ext cx="12192000" cy="1989055"/>
          </a:xfrm>
        </p:spPr>
        <p:txBody>
          <a:bodyPr>
            <a:normAutofit/>
          </a:bodyPr>
          <a:lstStyle/>
          <a:p>
            <a:r>
              <a:rPr lang="en-IN" sz="6600" dirty="0">
                <a:latin typeface="Cambria Math" panose="02040503050406030204" pitchFamily="18" charset="0"/>
                <a:ea typeface="Cambria Math" panose="02040503050406030204" pitchFamily="18" charset="0"/>
              </a:rPr>
              <a:t>    				</a:t>
            </a:r>
            <a:r>
              <a:rPr lang="en-IN" sz="8000" dirty="0">
                <a:solidFill>
                  <a:schemeClr val="accent4">
                    <a:lumMod val="60000"/>
                    <a:lumOff val="40000"/>
                  </a:schemeClr>
                </a:solidFill>
                <a:latin typeface="Cambria Math" panose="02040503050406030204" pitchFamily="18" charset="0"/>
                <a:ea typeface="Cambria Math" panose="02040503050406030204" pitchFamily="18" charset="0"/>
              </a:rPr>
              <a:t>RISK ASSESSMENT</a:t>
            </a:r>
            <a:endParaRPr lang="en-IN" sz="8000" dirty="0">
              <a:solidFill>
                <a:schemeClr val="accent4">
                  <a:lumMod val="60000"/>
                  <a:lumOff val="40000"/>
                </a:schemeClr>
              </a:solidFill>
            </a:endParaRPr>
          </a:p>
        </p:txBody>
      </p:sp>
    </p:spTree>
    <p:extLst>
      <p:ext uri="{BB962C8B-B14F-4D97-AF65-F5344CB8AC3E}">
        <p14:creationId xmlns:p14="http://schemas.microsoft.com/office/powerpoint/2010/main" val="1563624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A45813-E0DD-82A5-5C6E-6F4EBDD7EA24}"/>
              </a:ext>
            </a:extLst>
          </p:cNvPr>
          <p:cNvSpPr>
            <a:spLocks noGrp="1"/>
          </p:cNvSpPr>
          <p:nvPr>
            <p:ph type="title"/>
          </p:nvPr>
        </p:nvSpPr>
        <p:spPr>
          <a:xfrm>
            <a:off x="810000" y="0"/>
            <a:ext cx="11105479" cy="970450"/>
          </a:xfrm>
        </p:spPr>
        <p:txBody>
          <a:bodyPr/>
          <a:lstStyle/>
          <a:p>
            <a:r>
              <a:rPr lang="en-US" dirty="0"/>
              <a:t>              </a:t>
            </a:r>
            <a:r>
              <a:rPr lang="en-US" sz="5400" dirty="0">
                <a:solidFill>
                  <a:schemeClr val="accent4">
                    <a:lumMod val="60000"/>
                    <a:lumOff val="40000"/>
                  </a:schemeClr>
                </a:solidFill>
              </a:rPr>
              <a:t>COST MANAGEMENT</a:t>
            </a:r>
            <a:endParaRPr lang="en-IN" sz="5400" dirty="0">
              <a:solidFill>
                <a:schemeClr val="accent4">
                  <a:lumMod val="60000"/>
                  <a:lumOff val="40000"/>
                </a:schemeClr>
              </a:solidFill>
            </a:endParaRPr>
          </a:p>
        </p:txBody>
      </p:sp>
      <p:sp>
        <p:nvSpPr>
          <p:cNvPr id="6" name="Content Placeholder 5">
            <a:extLst>
              <a:ext uri="{FF2B5EF4-FFF2-40B4-BE49-F238E27FC236}">
                <a16:creationId xmlns:a16="http://schemas.microsoft.com/office/drawing/2014/main" id="{203B00D2-A2C8-A233-ACC7-B8BB0C12361E}"/>
              </a:ext>
            </a:extLst>
          </p:cNvPr>
          <p:cNvSpPr>
            <a:spLocks noGrp="1"/>
          </p:cNvSpPr>
          <p:nvPr>
            <p:ph idx="1"/>
          </p:nvPr>
        </p:nvSpPr>
        <p:spPr>
          <a:xfrm>
            <a:off x="0" y="1112323"/>
            <a:ext cx="12192000" cy="5910646"/>
          </a:xfrm>
        </p:spPr>
        <p:txBody>
          <a:bodyPr>
            <a:normAutofit/>
          </a:bodyPr>
          <a:lstStyle/>
          <a:p>
            <a:r>
              <a:rPr lang="en-US" sz="2000" b="1" dirty="0"/>
              <a:t>Operational Efficiency</a:t>
            </a:r>
            <a:r>
              <a:rPr lang="en-US" sz="2000" dirty="0"/>
              <a:t>:</a:t>
            </a:r>
          </a:p>
          <a:p>
            <a:pPr lvl="1"/>
            <a:r>
              <a:rPr lang="en-US" sz="2000" dirty="0"/>
              <a:t>Lean Manufacturing: Mahindra &amp; Mahindra Ltd. focuses on lean manufacturing principles to streamline production processes, reduce waste, and enhance efficiency. For example, the company has implemented initiatives to optimize production lines in its automotive and tractor divisions.</a:t>
            </a:r>
          </a:p>
          <a:p>
            <a:r>
              <a:rPr lang="en-US" sz="2000" b="1" dirty="0"/>
              <a:t>Cost Control Measures</a:t>
            </a:r>
            <a:r>
              <a:rPr lang="en-US" sz="2000" dirty="0"/>
              <a:t>:</a:t>
            </a:r>
          </a:p>
          <a:p>
            <a:pPr lvl="1"/>
            <a:r>
              <a:rPr lang="en-US" sz="2000" dirty="0"/>
              <a:t> Regular audits and cost control measures are employed to identify and eliminate inefficiencies. The company uses tools like Six Sigma to improve process quality and reduce operational costs.</a:t>
            </a:r>
          </a:p>
          <a:p>
            <a:r>
              <a:rPr lang="en-US" sz="2000" dirty="0"/>
              <a:t> </a:t>
            </a:r>
            <a:r>
              <a:rPr lang="en-US" sz="2000" b="1" dirty="0"/>
              <a:t>Supply Chain Optimization</a:t>
            </a:r>
            <a:r>
              <a:rPr lang="en-US" sz="2000" dirty="0"/>
              <a:t>:</a:t>
            </a:r>
          </a:p>
          <a:p>
            <a:pPr lvl="1"/>
            <a:r>
              <a:rPr lang="en-US" sz="2000" dirty="0"/>
              <a:t>Vendor Management: The company collaborates with suppliers to negotiate better terms and prices. Strategic sourcing and long-term partnerships with key suppliers help in securing favorable pricing and reducing supply chain costs .</a:t>
            </a:r>
          </a:p>
          <a:p>
            <a:pPr lvl="1"/>
            <a:r>
              <a:rPr lang="en-US" sz="2000" dirty="0"/>
              <a:t>Inventory Management: Advanced inventory management systems are utilized to minimize carrying costs and reduce excess inventory. This includes Just-in-Time (JIT) inventory practices to lower holding costs.</a:t>
            </a:r>
            <a:endParaRPr lang="en-IN" sz="2000" dirty="0"/>
          </a:p>
          <a:p>
            <a:pPr marL="0" indent="0">
              <a:buNone/>
            </a:pPr>
            <a:endParaRPr lang="en-IN" sz="2000" dirty="0"/>
          </a:p>
        </p:txBody>
      </p:sp>
    </p:spTree>
    <p:extLst>
      <p:ext uri="{BB962C8B-B14F-4D97-AF65-F5344CB8AC3E}">
        <p14:creationId xmlns:p14="http://schemas.microsoft.com/office/powerpoint/2010/main" val="1973894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A45813-E0DD-82A5-5C6E-6F4EBDD7EA24}"/>
              </a:ext>
            </a:extLst>
          </p:cNvPr>
          <p:cNvSpPr>
            <a:spLocks noGrp="1"/>
          </p:cNvSpPr>
          <p:nvPr>
            <p:ph type="title"/>
          </p:nvPr>
        </p:nvSpPr>
        <p:spPr>
          <a:xfrm>
            <a:off x="810000" y="0"/>
            <a:ext cx="11105479" cy="970450"/>
          </a:xfrm>
        </p:spPr>
        <p:txBody>
          <a:bodyPr/>
          <a:lstStyle/>
          <a:p>
            <a:r>
              <a:rPr lang="en-US" dirty="0"/>
              <a:t>          </a:t>
            </a:r>
            <a:r>
              <a:rPr lang="en-US" sz="5400" dirty="0">
                <a:solidFill>
                  <a:schemeClr val="accent4">
                    <a:lumMod val="60000"/>
                    <a:lumOff val="40000"/>
                  </a:schemeClr>
                </a:solidFill>
              </a:rPr>
              <a:t>REVENUE ENHANCEMENT</a:t>
            </a:r>
            <a:endParaRPr lang="en-IN" sz="5400" dirty="0">
              <a:solidFill>
                <a:schemeClr val="accent4">
                  <a:lumMod val="60000"/>
                  <a:lumOff val="40000"/>
                </a:schemeClr>
              </a:solidFill>
            </a:endParaRPr>
          </a:p>
        </p:txBody>
      </p:sp>
      <p:sp>
        <p:nvSpPr>
          <p:cNvPr id="6" name="Content Placeholder 5">
            <a:extLst>
              <a:ext uri="{FF2B5EF4-FFF2-40B4-BE49-F238E27FC236}">
                <a16:creationId xmlns:a16="http://schemas.microsoft.com/office/drawing/2014/main" id="{203B00D2-A2C8-A233-ACC7-B8BB0C12361E}"/>
              </a:ext>
            </a:extLst>
          </p:cNvPr>
          <p:cNvSpPr>
            <a:spLocks noGrp="1"/>
          </p:cNvSpPr>
          <p:nvPr>
            <p:ph idx="1"/>
          </p:nvPr>
        </p:nvSpPr>
        <p:spPr>
          <a:xfrm>
            <a:off x="0" y="1112323"/>
            <a:ext cx="12192000" cy="5910646"/>
          </a:xfrm>
        </p:spPr>
        <p:txBody>
          <a:bodyPr>
            <a:normAutofit/>
          </a:bodyPr>
          <a:lstStyle/>
          <a:p>
            <a:r>
              <a:rPr lang="en-US" sz="2000" b="1" dirty="0"/>
              <a:t>Product Diversification:</a:t>
            </a:r>
          </a:p>
          <a:p>
            <a:pPr lvl="1"/>
            <a:r>
              <a:rPr lang="en-US" sz="1800" dirty="0"/>
              <a:t>New Product Launches: Mahindra &amp; Mahindra Ltd. regularly introduces new products and models to cater to different customer segments. Recent launches in the automotive and agricultural sectors help attract new customers and retain existing </a:t>
            </a:r>
            <a:r>
              <a:rPr lang="en-US" sz="1800" dirty="0" err="1"/>
              <a:t>ones.Geographic</a:t>
            </a:r>
            <a:r>
              <a:rPr lang="en-US" sz="1800" dirty="0"/>
              <a:t> Expansion: Expanding into new geographic markets is a key revenue strategy. The company has been exploring opportunities in emerging markets and international expansion to increase its market presence.</a:t>
            </a:r>
          </a:p>
          <a:p>
            <a:r>
              <a:rPr lang="en-US" sz="2000" dirty="0"/>
              <a:t> </a:t>
            </a:r>
            <a:r>
              <a:rPr lang="en-US" sz="2000" b="1" dirty="0"/>
              <a:t>Marketing and Sales Strategies</a:t>
            </a:r>
            <a:r>
              <a:rPr lang="en-US" sz="2000" dirty="0"/>
              <a:t>:</a:t>
            </a:r>
          </a:p>
          <a:p>
            <a:pPr lvl="1"/>
            <a:r>
              <a:rPr lang="en-US" sz="1800" dirty="0"/>
              <a:t>Digital Marketing: Leveraging digital marketing strategies, including social media and online advertising, helps in reaching a broader audience and driving </a:t>
            </a:r>
            <a:r>
              <a:rPr lang="en-US" sz="1800" dirty="0" err="1"/>
              <a:t>sales.Sales</a:t>
            </a:r>
            <a:r>
              <a:rPr lang="en-US" sz="1800" dirty="0"/>
              <a:t> Promotions: The company runs various sales promotions, discounts, and incentives to boost sales and attract customers. For instance, seasonal promotions and trade-in offers can drive higher sales volumes. </a:t>
            </a:r>
          </a:p>
          <a:p>
            <a:r>
              <a:rPr lang="en-US" sz="2000" b="1" dirty="0"/>
              <a:t>Customer Experience Improvement:</a:t>
            </a:r>
          </a:p>
          <a:p>
            <a:pPr lvl="1"/>
            <a:r>
              <a:rPr lang="en-US" sz="1800" dirty="0"/>
              <a:t>Enhanced Service Offerings: Improving customer service and after-sales support enhances customer satisfaction and loyalty. Offering value-added services can lead to repeat business and referrals .</a:t>
            </a:r>
          </a:p>
          <a:p>
            <a:pPr lvl="1"/>
            <a:r>
              <a:rPr lang="en-US" sz="1800" dirty="0"/>
              <a:t>Customer Feedback: Utilizing customer feedback to refine products and services helps in aligning offerings with market needs, leading to increased sales.</a:t>
            </a:r>
            <a:endParaRPr lang="en-IN" sz="1800" dirty="0"/>
          </a:p>
          <a:p>
            <a:pPr marL="0" indent="0">
              <a:buNone/>
            </a:pPr>
            <a:endParaRPr lang="en-IN" sz="2000" dirty="0"/>
          </a:p>
        </p:txBody>
      </p:sp>
    </p:spTree>
    <p:extLst>
      <p:ext uri="{BB962C8B-B14F-4D97-AF65-F5344CB8AC3E}">
        <p14:creationId xmlns:p14="http://schemas.microsoft.com/office/powerpoint/2010/main" val="144114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BD31-05F8-BBF3-C5FC-C3986A920C9D}"/>
              </a:ext>
            </a:extLst>
          </p:cNvPr>
          <p:cNvSpPr>
            <a:spLocks noGrp="1"/>
          </p:cNvSpPr>
          <p:nvPr>
            <p:ph type="title"/>
          </p:nvPr>
        </p:nvSpPr>
        <p:spPr>
          <a:xfrm>
            <a:off x="187750" y="299137"/>
            <a:ext cx="10515600" cy="1325563"/>
          </a:xfrm>
        </p:spPr>
        <p:txBody>
          <a:bodyPr>
            <a:normAutofit/>
          </a:bodyPr>
          <a:lstStyle/>
          <a:p>
            <a:r>
              <a:rPr lang="en-IN" sz="8000" dirty="0">
                <a:solidFill>
                  <a:schemeClr val="accent4">
                    <a:lumMod val="60000"/>
                    <a:lumOff val="40000"/>
                  </a:schemeClr>
                </a:solidFill>
              </a:rPr>
              <a:t>AGENDA</a:t>
            </a:r>
          </a:p>
        </p:txBody>
      </p:sp>
      <p:sp>
        <p:nvSpPr>
          <p:cNvPr id="3" name="Content Placeholder 2">
            <a:extLst>
              <a:ext uri="{FF2B5EF4-FFF2-40B4-BE49-F238E27FC236}">
                <a16:creationId xmlns:a16="http://schemas.microsoft.com/office/drawing/2014/main" id="{C1270DC2-E792-C990-3DEB-F9447FA80F21}"/>
              </a:ext>
            </a:extLst>
          </p:cNvPr>
          <p:cNvSpPr>
            <a:spLocks noGrp="1"/>
          </p:cNvSpPr>
          <p:nvPr>
            <p:ph idx="1"/>
          </p:nvPr>
        </p:nvSpPr>
        <p:spPr>
          <a:xfrm>
            <a:off x="263164" y="1844479"/>
            <a:ext cx="11294097" cy="4714384"/>
          </a:xfrm>
        </p:spPr>
        <p:txBody>
          <a:bodyPr>
            <a:normAutofit/>
          </a:bodyPr>
          <a:lstStyle/>
          <a:p>
            <a:r>
              <a:rPr lang="en-IN" sz="3200" dirty="0">
                <a:latin typeface="Cambria Math" panose="02040503050406030204" pitchFamily="18" charset="0"/>
                <a:ea typeface="Cambria Math" panose="02040503050406030204" pitchFamily="18" charset="0"/>
              </a:rPr>
              <a:t>INTRODUCTION</a:t>
            </a:r>
          </a:p>
          <a:p>
            <a:r>
              <a:rPr lang="en-IN" sz="3200" dirty="0">
                <a:latin typeface="Cambria Math" panose="02040503050406030204" pitchFamily="18" charset="0"/>
                <a:ea typeface="Cambria Math" panose="02040503050406030204" pitchFamily="18" charset="0"/>
              </a:rPr>
              <a:t>FINANCIAL STATEMENT OVERVIEW</a:t>
            </a:r>
          </a:p>
          <a:p>
            <a:r>
              <a:rPr lang="en-IN" sz="3200" dirty="0">
                <a:latin typeface="Cambria Math" panose="02040503050406030204" pitchFamily="18" charset="0"/>
                <a:ea typeface="Cambria Math" panose="02040503050406030204" pitchFamily="18" charset="0"/>
              </a:rPr>
              <a:t>FINANCIAL RATIO ANNALYSIS</a:t>
            </a:r>
          </a:p>
          <a:p>
            <a:r>
              <a:rPr lang="en-IN" sz="3200" dirty="0">
                <a:latin typeface="Cambria Math" panose="02040503050406030204" pitchFamily="18" charset="0"/>
                <a:ea typeface="Cambria Math" panose="02040503050406030204" pitchFamily="18" charset="0"/>
              </a:rPr>
              <a:t>SWOT ANNALYSIS</a:t>
            </a:r>
          </a:p>
          <a:p>
            <a:r>
              <a:rPr lang="en-IN" sz="3200" dirty="0">
                <a:latin typeface="Cambria Math" panose="02040503050406030204" pitchFamily="18" charset="0"/>
                <a:ea typeface="Cambria Math" panose="02040503050406030204" pitchFamily="18" charset="0"/>
              </a:rPr>
              <a:t>RISK ASSESSMENT</a:t>
            </a:r>
          </a:p>
          <a:p>
            <a:r>
              <a:rPr lang="en-IN" sz="3200" dirty="0">
                <a:latin typeface="Cambria Math" panose="02040503050406030204" pitchFamily="18" charset="0"/>
                <a:ea typeface="Cambria Math" panose="02040503050406030204" pitchFamily="18" charset="0"/>
              </a:rPr>
              <a:t>STRATEGIC RECOMMENDATION</a:t>
            </a:r>
          </a:p>
          <a:p>
            <a:r>
              <a:rPr lang="en-IN" sz="3200" dirty="0">
                <a:latin typeface="Cambria Math" panose="02040503050406030204" pitchFamily="18" charset="0"/>
                <a:ea typeface="Cambria Math" panose="02040503050406030204" pitchFamily="18" charset="0"/>
              </a:rPr>
              <a:t>CONCLUSION</a:t>
            </a:r>
          </a:p>
        </p:txBody>
      </p:sp>
    </p:spTree>
    <p:extLst>
      <p:ext uri="{BB962C8B-B14F-4D97-AF65-F5344CB8AC3E}">
        <p14:creationId xmlns:p14="http://schemas.microsoft.com/office/powerpoint/2010/main" val="2815379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A45813-E0DD-82A5-5C6E-6F4EBDD7EA24}"/>
              </a:ext>
            </a:extLst>
          </p:cNvPr>
          <p:cNvSpPr>
            <a:spLocks noGrp="1"/>
          </p:cNvSpPr>
          <p:nvPr>
            <p:ph type="title"/>
          </p:nvPr>
        </p:nvSpPr>
        <p:spPr>
          <a:xfrm>
            <a:off x="810000" y="0"/>
            <a:ext cx="11105479" cy="970450"/>
          </a:xfrm>
        </p:spPr>
        <p:txBody>
          <a:bodyPr/>
          <a:lstStyle/>
          <a:p>
            <a:r>
              <a:rPr lang="en-US" dirty="0"/>
              <a:t>      </a:t>
            </a:r>
            <a:r>
              <a:rPr lang="en-US" sz="5400" dirty="0">
                <a:solidFill>
                  <a:schemeClr val="accent4">
                    <a:lumMod val="60000"/>
                    <a:lumOff val="40000"/>
                  </a:schemeClr>
                </a:solidFill>
              </a:rPr>
              <a:t>INVESTMENT OPPORTUNITIES</a:t>
            </a:r>
            <a:endParaRPr lang="en-IN" sz="5400" dirty="0">
              <a:solidFill>
                <a:schemeClr val="accent4">
                  <a:lumMod val="60000"/>
                  <a:lumOff val="40000"/>
                </a:schemeClr>
              </a:solidFill>
            </a:endParaRPr>
          </a:p>
        </p:txBody>
      </p:sp>
      <p:sp>
        <p:nvSpPr>
          <p:cNvPr id="6" name="Content Placeholder 5">
            <a:extLst>
              <a:ext uri="{FF2B5EF4-FFF2-40B4-BE49-F238E27FC236}">
                <a16:creationId xmlns:a16="http://schemas.microsoft.com/office/drawing/2014/main" id="{203B00D2-A2C8-A233-ACC7-B8BB0C12361E}"/>
              </a:ext>
            </a:extLst>
          </p:cNvPr>
          <p:cNvSpPr>
            <a:spLocks noGrp="1"/>
          </p:cNvSpPr>
          <p:nvPr>
            <p:ph idx="1"/>
          </p:nvPr>
        </p:nvSpPr>
        <p:spPr>
          <a:xfrm>
            <a:off x="0" y="1112323"/>
            <a:ext cx="12192000" cy="5910646"/>
          </a:xfrm>
        </p:spPr>
        <p:txBody>
          <a:bodyPr>
            <a:normAutofit/>
          </a:bodyPr>
          <a:lstStyle/>
          <a:p>
            <a:r>
              <a:rPr lang="en-US" sz="2200" b="1" dirty="0"/>
              <a:t>Technology and Innovation:</a:t>
            </a:r>
          </a:p>
          <a:p>
            <a:pPr lvl="1"/>
            <a:r>
              <a:rPr lang="en-US" sz="2200" dirty="0"/>
              <a:t>R&amp;D Investments: Investing in research and development (R&amp;D) for new technologies and innovative products is crucial for growth. For example, Mahindra &amp; Mahindra Ltd. invests in electric vehicle (EV) technology and advanced agricultural machinery.</a:t>
            </a:r>
          </a:p>
          <a:p>
            <a:pPr lvl="1"/>
            <a:r>
              <a:rPr lang="en-US" sz="2200" dirty="0"/>
              <a:t>Digital Transformation: Investment in digital technologies and IT infrastructure supports operational efficiency and innovation. This includes advancements in manufacturing technologies and digital customer engagement platforms.</a:t>
            </a:r>
          </a:p>
          <a:p>
            <a:r>
              <a:rPr lang="en-US" sz="2200" dirty="0"/>
              <a:t> </a:t>
            </a:r>
            <a:r>
              <a:rPr lang="en-US" sz="2200" b="1" dirty="0"/>
              <a:t>Strategic Acquisitions:</a:t>
            </a:r>
          </a:p>
          <a:p>
            <a:pPr lvl="1"/>
            <a:r>
              <a:rPr lang="en-US" sz="2200" dirty="0"/>
              <a:t>Mergers and Acquisitions: The company explores strategic acquisitions to enter new markets, acquire technology, and enhance its product portfolio. Recent acquisitions may include companies in automotive, agribusiness, or related sectors.</a:t>
            </a:r>
          </a:p>
          <a:p>
            <a:pPr lvl="1"/>
            <a:r>
              <a:rPr lang="en-US" sz="2200" dirty="0"/>
              <a:t>Joint Ventures: Forming joint ventures and partnerships with other firms can provide access to new technologies, markets, and distribution channels.</a:t>
            </a:r>
            <a:endParaRPr lang="en-IN" sz="2200" dirty="0"/>
          </a:p>
          <a:p>
            <a:pPr marL="0" indent="0">
              <a:buNone/>
            </a:pPr>
            <a:endParaRPr lang="en-IN" sz="2200" dirty="0"/>
          </a:p>
        </p:txBody>
      </p:sp>
    </p:spTree>
    <p:extLst>
      <p:ext uri="{BB962C8B-B14F-4D97-AF65-F5344CB8AC3E}">
        <p14:creationId xmlns:p14="http://schemas.microsoft.com/office/powerpoint/2010/main" val="2264095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BA13F-BE1D-FA75-C17D-CB333634EC7C}"/>
              </a:ext>
            </a:extLst>
          </p:cNvPr>
          <p:cNvSpPr>
            <a:spLocks noGrp="1"/>
          </p:cNvSpPr>
          <p:nvPr>
            <p:ph type="title"/>
          </p:nvPr>
        </p:nvSpPr>
        <p:spPr>
          <a:xfrm>
            <a:off x="0" y="2434472"/>
            <a:ext cx="12192000" cy="1989055"/>
          </a:xfrm>
        </p:spPr>
        <p:txBody>
          <a:bodyPr>
            <a:noAutofit/>
          </a:bodyPr>
          <a:lstStyle/>
          <a:p>
            <a:pPr algn="ctr"/>
            <a:r>
              <a:rPr lang="en-IN" sz="8000" dirty="0">
                <a:latin typeface="Cambria Math" panose="02040503050406030204" pitchFamily="18" charset="0"/>
                <a:ea typeface="Cambria Math" panose="02040503050406030204" pitchFamily="18" charset="0"/>
              </a:rPr>
              <a:t>    </a:t>
            </a:r>
            <a:r>
              <a:rPr lang="en-IN" sz="8000" dirty="0">
                <a:solidFill>
                  <a:schemeClr val="accent4">
                    <a:lumMod val="60000"/>
                    <a:lumOff val="40000"/>
                  </a:schemeClr>
                </a:solidFill>
                <a:latin typeface="Cambria Math" panose="02040503050406030204" pitchFamily="18" charset="0"/>
                <a:ea typeface="Cambria Math" panose="02040503050406030204" pitchFamily="18" charset="0"/>
              </a:rPr>
              <a:t>STRATERGIC    	  RECOMENDATION</a:t>
            </a:r>
            <a:endParaRPr lang="en-IN" sz="8000" dirty="0">
              <a:solidFill>
                <a:schemeClr val="accent4">
                  <a:lumMod val="60000"/>
                  <a:lumOff val="40000"/>
                </a:schemeClr>
              </a:solidFill>
            </a:endParaRPr>
          </a:p>
        </p:txBody>
      </p:sp>
    </p:spTree>
    <p:extLst>
      <p:ext uri="{BB962C8B-B14F-4D97-AF65-F5344CB8AC3E}">
        <p14:creationId xmlns:p14="http://schemas.microsoft.com/office/powerpoint/2010/main" val="141244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E325-AD55-578A-35B3-107A547EB695}"/>
              </a:ext>
            </a:extLst>
          </p:cNvPr>
          <p:cNvSpPr>
            <a:spLocks noGrp="1"/>
          </p:cNvSpPr>
          <p:nvPr>
            <p:ph type="title"/>
          </p:nvPr>
        </p:nvSpPr>
        <p:spPr>
          <a:xfrm>
            <a:off x="0" y="324639"/>
            <a:ext cx="12192000" cy="970450"/>
          </a:xfrm>
        </p:spPr>
        <p:txBody>
          <a:bodyPr/>
          <a:lstStyle/>
          <a:p>
            <a:r>
              <a:rPr lang="en-IN" sz="3600" dirty="0"/>
              <a:t>      		 </a:t>
            </a:r>
            <a:r>
              <a:rPr lang="en-IN" dirty="0">
                <a:solidFill>
                  <a:schemeClr val="accent4">
                    <a:lumMod val="60000"/>
                    <a:lumOff val="40000"/>
                  </a:schemeClr>
                </a:solidFill>
              </a:rPr>
              <a:t>OUTLINE ACTIONABLE STEPS FOR EACH 					     					RECOMENDATION</a:t>
            </a:r>
          </a:p>
        </p:txBody>
      </p:sp>
      <p:sp>
        <p:nvSpPr>
          <p:cNvPr id="3" name="Content Placeholder 2">
            <a:extLst>
              <a:ext uri="{FF2B5EF4-FFF2-40B4-BE49-F238E27FC236}">
                <a16:creationId xmlns:a16="http://schemas.microsoft.com/office/drawing/2014/main" id="{5F70089E-9885-CF4E-A807-1FBCAB8AC116}"/>
              </a:ext>
            </a:extLst>
          </p:cNvPr>
          <p:cNvSpPr>
            <a:spLocks noGrp="1"/>
          </p:cNvSpPr>
          <p:nvPr>
            <p:ph idx="1"/>
          </p:nvPr>
        </p:nvSpPr>
        <p:spPr>
          <a:xfrm>
            <a:off x="188536" y="1417638"/>
            <a:ext cx="11887200" cy="5322526"/>
          </a:xfrm>
        </p:spPr>
        <p:txBody>
          <a:bodyPr>
            <a:normAutofit fontScale="92500" lnSpcReduction="10000"/>
          </a:bodyPr>
          <a:lstStyle/>
          <a:p>
            <a:pPr>
              <a:buFont typeface="+mj-lt"/>
              <a:buAutoNum type="arabicPeriod"/>
            </a:pPr>
            <a:r>
              <a:rPr lang="en-IN" b="1" dirty="0"/>
              <a:t>Develop a Comprehensive Digital Strategy:</a:t>
            </a:r>
          </a:p>
          <a:p>
            <a:pPr lvl="1"/>
            <a:r>
              <a:rPr lang="en-US" dirty="0"/>
              <a:t>Conduct a digital maturity assessment.</a:t>
            </a:r>
          </a:p>
          <a:p>
            <a:pPr lvl="1"/>
            <a:r>
              <a:rPr lang="en-US" dirty="0"/>
              <a:t>Define clear objectives and KPIs for digital transformation.</a:t>
            </a:r>
            <a:endParaRPr lang="en-IN" dirty="0"/>
          </a:p>
          <a:p>
            <a:pPr>
              <a:buFont typeface="+mj-lt"/>
              <a:buAutoNum type="arabicPeriod"/>
            </a:pPr>
            <a:r>
              <a:rPr lang="en-US" b="1" dirty="0"/>
              <a:t>Invest in Advanced Technologies:</a:t>
            </a:r>
          </a:p>
          <a:p>
            <a:pPr lvl="1"/>
            <a:r>
              <a:rPr lang="en-US" dirty="0"/>
              <a:t>Identify key areas for technological investment (e.g., IoT, AI, blockchain).Pilot new technologies in select departments.</a:t>
            </a:r>
          </a:p>
          <a:p>
            <a:pPr lvl="1"/>
            <a:r>
              <a:rPr lang="en-US" dirty="0"/>
              <a:t>Pilot new technologies in select departments.</a:t>
            </a:r>
          </a:p>
          <a:p>
            <a:pPr>
              <a:buFont typeface="+mj-lt"/>
              <a:buAutoNum type="arabicPeriod"/>
            </a:pPr>
            <a:r>
              <a:rPr lang="en-US" b="1" dirty="0"/>
              <a:t>Identify New Market Opportunities:</a:t>
            </a:r>
          </a:p>
          <a:p>
            <a:pPr lvl="1"/>
            <a:r>
              <a:rPr lang="en-US" dirty="0"/>
              <a:t>Conduct market research to identify high-growth regions.</a:t>
            </a:r>
          </a:p>
          <a:p>
            <a:pPr lvl="1"/>
            <a:r>
              <a:rPr lang="en-US" dirty="0"/>
              <a:t>Analyze competitive landscape and customer needs in target markets</a:t>
            </a:r>
          </a:p>
          <a:p>
            <a:pPr>
              <a:buFont typeface="+mj-lt"/>
              <a:buAutoNum type="arabicPeriod"/>
            </a:pPr>
            <a:r>
              <a:rPr lang="en-US" b="1" dirty="0"/>
              <a:t>Localize Products and Services:</a:t>
            </a:r>
          </a:p>
          <a:p>
            <a:pPr lvl="1"/>
            <a:r>
              <a:rPr lang="en-US" dirty="0"/>
              <a:t>Adapt product designs and features to meet local preferences and regulations.</a:t>
            </a:r>
          </a:p>
          <a:p>
            <a:pPr lvl="1"/>
            <a:r>
              <a:rPr lang="en-US" dirty="0"/>
              <a:t>Set up regional R&amp;D teams to support localization.</a:t>
            </a:r>
          </a:p>
          <a:p>
            <a:pPr>
              <a:buFont typeface="+mj-lt"/>
              <a:buAutoNum type="arabicPeriod"/>
            </a:pPr>
            <a:r>
              <a:rPr lang="en-US" b="1" dirty="0"/>
              <a:t>Strengthen Distribution Channels:</a:t>
            </a:r>
          </a:p>
          <a:p>
            <a:pPr lvl="1"/>
            <a:r>
              <a:rPr lang="en-US" dirty="0"/>
              <a:t>Evaluate and select distribution partners or establish regional hubs.</a:t>
            </a:r>
          </a:p>
          <a:p>
            <a:pPr lvl="1"/>
            <a:r>
              <a:rPr lang="en-US" dirty="0"/>
              <a:t>Invest in logistics and infrastructure improvement</a:t>
            </a:r>
          </a:p>
        </p:txBody>
      </p:sp>
    </p:spTree>
    <p:extLst>
      <p:ext uri="{BB962C8B-B14F-4D97-AF65-F5344CB8AC3E}">
        <p14:creationId xmlns:p14="http://schemas.microsoft.com/office/powerpoint/2010/main" val="2932755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E325-AD55-578A-35B3-107A547EB695}"/>
              </a:ext>
            </a:extLst>
          </p:cNvPr>
          <p:cNvSpPr>
            <a:spLocks noGrp="1"/>
          </p:cNvSpPr>
          <p:nvPr>
            <p:ph type="title"/>
          </p:nvPr>
        </p:nvSpPr>
        <p:spPr>
          <a:xfrm>
            <a:off x="0" y="0"/>
            <a:ext cx="12192000" cy="970450"/>
          </a:xfrm>
        </p:spPr>
        <p:txBody>
          <a:bodyPr/>
          <a:lstStyle/>
          <a:p>
            <a:r>
              <a:rPr lang="en-IN" sz="4800" dirty="0"/>
              <a:t>         </a:t>
            </a:r>
            <a:r>
              <a:rPr lang="en-IN" sz="4800" dirty="0">
                <a:solidFill>
                  <a:schemeClr val="accent4">
                    <a:lumMod val="60000"/>
                    <a:lumOff val="40000"/>
                  </a:schemeClr>
                </a:solidFill>
              </a:rPr>
              <a:t>SHORT TERM GOALS(1-2YEARS)</a:t>
            </a:r>
          </a:p>
        </p:txBody>
      </p:sp>
      <p:sp>
        <p:nvSpPr>
          <p:cNvPr id="3" name="Content Placeholder 2">
            <a:extLst>
              <a:ext uri="{FF2B5EF4-FFF2-40B4-BE49-F238E27FC236}">
                <a16:creationId xmlns:a16="http://schemas.microsoft.com/office/drawing/2014/main" id="{5F70089E-9885-CF4E-A807-1FBCAB8AC116}"/>
              </a:ext>
            </a:extLst>
          </p:cNvPr>
          <p:cNvSpPr>
            <a:spLocks noGrp="1"/>
          </p:cNvSpPr>
          <p:nvPr>
            <p:ph idx="1"/>
          </p:nvPr>
        </p:nvSpPr>
        <p:spPr>
          <a:xfrm>
            <a:off x="75414" y="970449"/>
            <a:ext cx="12116586" cy="5722581"/>
          </a:xfrm>
        </p:spPr>
        <p:txBody>
          <a:bodyPr>
            <a:noAutofit/>
          </a:bodyPr>
          <a:lstStyle/>
          <a:p>
            <a:pPr>
              <a:buFont typeface="+mj-lt"/>
              <a:buAutoNum type="arabicPeriod"/>
            </a:pPr>
            <a:r>
              <a:rPr lang="en-US" dirty="0"/>
              <a:t>Market Expansion:</a:t>
            </a:r>
          </a:p>
          <a:p>
            <a:pPr marL="685800" lvl="1"/>
            <a:r>
              <a:rPr lang="en-US" sz="1800" dirty="0"/>
              <a:t>Objective: Increase market share in existing markets or enter new regional markets.</a:t>
            </a:r>
          </a:p>
          <a:p>
            <a:pPr marL="685800" lvl="1"/>
            <a:r>
              <a:rPr lang="en-US" sz="1800" dirty="0"/>
              <a:t>Actions: Launch new marketing campaigns, enhance distribution networks, or tailor products to local preferences </a:t>
            </a:r>
          </a:p>
          <a:p>
            <a:pPr>
              <a:buFont typeface="+mj-lt"/>
              <a:buAutoNum type="arabicPeriod"/>
            </a:pPr>
            <a:r>
              <a:rPr lang="en-US" dirty="0"/>
              <a:t>Product Development:</a:t>
            </a:r>
          </a:p>
          <a:p>
            <a:pPr marL="685800" lvl="1"/>
            <a:r>
              <a:rPr lang="en-US" sz="1800" dirty="0"/>
              <a:t>Objective: Introduce or upgrade products to meet current market demands.</a:t>
            </a:r>
          </a:p>
          <a:p>
            <a:pPr marL="685800" lvl="1"/>
            <a:r>
              <a:rPr lang="en-US" sz="1800" dirty="0"/>
              <a:t>Actions: Accelerate R&amp;D efforts, streamline production processes, or release new models.</a:t>
            </a:r>
          </a:p>
          <a:p>
            <a:pPr>
              <a:buFont typeface="+mj-lt"/>
              <a:buAutoNum type="arabicPeriod"/>
            </a:pPr>
            <a:r>
              <a:rPr lang="en-US" dirty="0"/>
              <a:t>Operational Efficiency:</a:t>
            </a:r>
          </a:p>
          <a:p>
            <a:pPr lvl="1"/>
            <a:r>
              <a:rPr lang="en-US" sz="1800" dirty="0"/>
              <a:t>Objective: Improve operational efficiencies to reduce costs and enhance productivity.</a:t>
            </a:r>
          </a:p>
          <a:p>
            <a:pPr lvl="1"/>
            <a:r>
              <a:rPr lang="en-US" sz="1800" dirty="0"/>
              <a:t>Actions: Implement lean manufacturing principles, upgrade technology, or optimize supply chain management.</a:t>
            </a:r>
          </a:p>
          <a:p>
            <a:pPr marL="400050">
              <a:buFont typeface="+mj-lt"/>
              <a:buAutoNum type="arabicPeriod"/>
            </a:pPr>
            <a:r>
              <a:rPr lang="en-US" dirty="0"/>
              <a:t>Customer Satisfaction:</a:t>
            </a:r>
          </a:p>
          <a:p>
            <a:pPr marL="800100" lvl="1"/>
            <a:r>
              <a:rPr lang="en-US" sz="1800" dirty="0"/>
              <a:t>Objective: Enhance customer service and satisfaction levels.</a:t>
            </a:r>
          </a:p>
          <a:p>
            <a:pPr marL="800100" lvl="1"/>
            <a:r>
              <a:rPr lang="en-US" sz="1800" dirty="0"/>
              <a:t>Actions: Implement feedback mechanisms, improve after-sales service, or address common</a:t>
            </a:r>
          </a:p>
        </p:txBody>
      </p:sp>
    </p:spTree>
    <p:extLst>
      <p:ext uri="{BB962C8B-B14F-4D97-AF65-F5344CB8AC3E}">
        <p14:creationId xmlns:p14="http://schemas.microsoft.com/office/powerpoint/2010/main" val="298263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E325-AD55-578A-35B3-107A547EB695}"/>
              </a:ext>
            </a:extLst>
          </p:cNvPr>
          <p:cNvSpPr>
            <a:spLocks noGrp="1"/>
          </p:cNvSpPr>
          <p:nvPr>
            <p:ph type="title"/>
          </p:nvPr>
        </p:nvSpPr>
        <p:spPr>
          <a:xfrm>
            <a:off x="0" y="-113121"/>
            <a:ext cx="12192000" cy="970450"/>
          </a:xfrm>
        </p:spPr>
        <p:txBody>
          <a:bodyPr/>
          <a:lstStyle/>
          <a:p>
            <a:r>
              <a:rPr lang="en-IN" sz="4800" dirty="0"/>
              <a:t>         </a:t>
            </a:r>
            <a:r>
              <a:rPr lang="en-IN" sz="4800" dirty="0">
                <a:solidFill>
                  <a:schemeClr val="accent4">
                    <a:lumMod val="60000"/>
                    <a:lumOff val="40000"/>
                  </a:schemeClr>
                </a:solidFill>
              </a:rPr>
              <a:t>LONG TERM GOALS(3-5+YEARS)</a:t>
            </a:r>
          </a:p>
        </p:txBody>
      </p:sp>
      <p:sp>
        <p:nvSpPr>
          <p:cNvPr id="3" name="Content Placeholder 2">
            <a:extLst>
              <a:ext uri="{FF2B5EF4-FFF2-40B4-BE49-F238E27FC236}">
                <a16:creationId xmlns:a16="http://schemas.microsoft.com/office/drawing/2014/main" id="{5F70089E-9885-CF4E-A807-1FBCAB8AC116}"/>
              </a:ext>
            </a:extLst>
          </p:cNvPr>
          <p:cNvSpPr>
            <a:spLocks noGrp="1"/>
          </p:cNvSpPr>
          <p:nvPr>
            <p:ph idx="1"/>
          </p:nvPr>
        </p:nvSpPr>
        <p:spPr>
          <a:xfrm>
            <a:off x="75414" y="970449"/>
            <a:ext cx="12116586" cy="5722581"/>
          </a:xfrm>
        </p:spPr>
        <p:txBody>
          <a:bodyPr>
            <a:noAutofit/>
          </a:bodyPr>
          <a:lstStyle/>
          <a:p>
            <a:pPr>
              <a:buFont typeface="+mj-lt"/>
              <a:buAutoNum type="arabicPeriod"/>
            </a:pPr>
            <a:r>
              <a:rPr lang="en-US" dirty="0"/>
              <a:t>Sustainability and Innovation:</a:t>
            </a:r>
          </a:p>
          <a:p>
            <a:pPr marL="685800" lvl="1"/>
            <a:r>
              <a:rPr lang="en-US" sz="1800" dirty="0"/>
              <a:t>Objective: Lead in sustainable practices and innovation in the automotive and other sectors.</a:t>
            </a:r>
          </a:p>
          <a:p>
            <a:pPr marL="685800" lvl="1"/>
            <a:r>
              <a:rPr lang="en-US" sz="1800" dirty="0"/>
              <a:t>Actions: Invest in electric and hybrid vehicles, develop eco-friendly technologies, or pursue sustainable business practices.</a:t>
            </a:r>
          </a:p>
          <a:p>
            <a:pPr>
              <a:buFont typeface="+mj-lt"/>
              <a:buAutoNum type="arabicPeriod"/>
            </a:pPr>
            <a:r>
              <a:rPr lang="en-US" dirty="0"/>
              <a:t>Global Leadership:</a:t>
            </a:r>
          </a:p>
          <a:p>
            <a:pPr lvl="1"/>
            <a:r>
              <a:rPr lang="en-US" sz="1800" dirty="0"/>
              <a:t>Objective: Strengthen position as a global leader in key markets and industries.</a:t>
            </a:r>
          </a:p>
          <a:p>
            <a:pPr lvl="1"/>
            <a:r>
              <a:rPr lang="en-US" sz="1800" dirty="0"/>
              <a:t>Actions: Expand global presence through strategic partnerships, acquisitions, or market penetration strategies.</a:t>
            </a:r>
          </a:p>
          <a:p>
            <a:pPr marL="400050">
              <a:buFont typeface="+mj-lt"/>
              <a:buAutoNum type="arabicPeriod"/>
            </a:pPr>
            <a:r>
              <a:rPr lang="en-US" dirty="0"/>
              <a:t>Diversification:</a:t>
            </a:r>
          </a:p>
          <a:p>
            <a:pPr lvl="1"/>
            <a:r>
              <a:rPr lang="en-US" sz="1800" dirty="0"/>
              <a:t>Objective: Continue diversifying product and service offerings to reduce dependency on specific markets or sectors.</a:t>
            </a:r>
          </a:p>
          <a:p>
            <a:pPr lvl="1"/>
            <a:r>
              <a:rPr lang="en-US" sz="1800" dirty="0"/>
              <a:t>Actions: Explore new business lines or industries, and invest in emerging technologies and sectors.</a:t>
            </a:r>
          </a:p>
          <a:p>
            <a:pPr>
              <a:buFont typeface="+mj-lt"/>
              <a:buAutoNum type="arabicPeriod"/>
            </a:pPr>
            <a:r>
              <a:rPr lang="en-US" dirty="0"/>
              <a:t>Technological Advancement.</a:t>
            </a:r>
          </a:p>
          <a:p>
            <a:pPr lvl="1"/>
            <a:r>
              <a:rPr lang="en-US" sz="1800" dirty="0"/>
              <a:t>Objective: Stay at the forefront of technological advancements.</a:t>
            </a:r>
          </a:p>
          <a:p>
            <a:pPr lvl="1"/>
            <a:r>
              <a:rPr lang="en-US" sz="1800" dirty="0"/>
              <a:t>Actions: Invest in research and development, foster innovation, and adopt cutting-edge technologies in products and processes.</a:t>
            </a:r>
          </a:p>
        </p:txBody>
      </p:sp>
    </p:spTree>
    <p:extLst>
      <p:ext uri="{BB962C8B-B14F-4D97-AF65-F5344CB8AC3E}">
        <p14:creationId xmlns:p14="http://schemas.microsoft.com/office/powerpoint/2010/main" val="21487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BA13F-BE1D-FA75-C17D-CB333634EC7C}"/>
              </a:ext>
            </a:extLst>
          </p:cNvPr>
          <p:cNvSpPr>
            <a:spLocks noGrp="1"/>
          </p:cNvSpPr>
          <p:nvPr>
            <p:ph type="title"/>
          </p:nvPr>
        </p:nvSpPr>
        <p:spPr>
          <a:xfrm>
            <a:off x="-131975" y="2057399"/>
            <a:ext cx="12192000" cy="1989055"/>
          </a:xfrm>
        </p:spPr>
        <p:txBody>
          <a:bodyPr>
            <a:noAutofit/>
          </a:bodyPr>
          <a:lstStyle/>
          <a:p>
            <a:pPr algn="ctr"/>
            <a:r>
              <a:rPr lang="en-IN" sz="8800" dirty="0">
                <a:solidFill>
                  <a:schemeClr val="accent4">
                    <a:lumMod val="60000"/>
                    <a:lumOff val="40000"/>
                  </a:schemeClr>
                </a:solidFill>
                <a:latin typeface="Cambria Math" panose="02040503050406030204" pitchFamily="18" charset="0"/>
                <a:ea typeface="Cambria Math" panose="02040503050406030204" pitchFamily="18" charset="0"/>
              </a:rPr>
              <a:t> CONCLUSSION</a:t>
            </a:r>
            <a:endParaRPr lang="en-IN" sz="8800" dirty="0">
              <a:solidFill>
                <a:schemeClr val="accent4">
                  <a:lumMod val="60000"/>
                  <a:lumOff val="40000"/>
                </a:schemeClr>
              </a:solidFill>
            </a:endParaRPr>
          </a:p>
        </p:txBody>
      </p:sp>
    </p:spTree>
    <p:extLst>
      <p:ext uri="{BB962C8B-B14F-4D97-AF65-F5344CB8AC3E}">
        <p14:creationId xmlns:p14="http://schemas.microsoft.com/office/powerpoint/2010/main" val="31181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0089E-9885-CF4E-A807-1FBCAB8AC116}"/>
              </a:ext>
            </a:extLst>
          </p:cNvPr>
          <p:cNvSpPr>
            <a:spLocks noGrp="1"/>
          </p:cNvSpPr>
          <p:nvPr>
            <p:ph idx="1"/>
          </p:nvPr>
        </p:nvSpPr>
        <p:spPr>
          <a:xfrm>
            <a:off x="75414" y="0"/>
            <a:ext cx="12116586" cy="6858000"/>
          </a:xfrm>
        </p:spPr>
        <p:txBody>
          <a:bodyPr>
            <a:noAutofit/>
          </a:bodyPr>
          <a:lstStyle/>
          <a:p>
            <a:pPr marL="0" indent="0">
              <a:buNone/>
            </a:pPr>
            <a:endParaRPr lang="en-US" sz="2100" dirty="0"/>
          </a:p>
          <a:p>
            <a:pPr marL="0" indent="0">
              <a:buNone/>
            </a:pPr>
            <a:endParaRPr lang="en-US" sz="2100" dirty="0"/>
          </a:p>
          <a:p>
            <a:pPr marL="0" indent="0">
              <a:buNone/>
            </a:pPr>
            <a:r>
              <a:rPr lang="en-US" sz="2100" dirty="0"/>
              <a:t>In summary, our analysis of Mahindra &amp; Mahindra Ltd. reveals several key findings.</a:t>
            </a:r>
          </a:p>
          <a:p>
            <a:pPr lvl="1"/>
            <a:r>
              <a:rPr lang="en-US" sz="2100" b="1" dirty="0"/>
              <a:t>Market Positioning and Growth Opportunities</a:t>
            </a:r>
            <a:r>
              <a:rPr lang="en-US" sz="2100" dirty="0"/>
              <a:t>: Mahindra &amp; Mahindra is well-positioned in the automotive and agribusiness sectors, with significant growth opportunities in emerging markets and electric vehicle (EV) segments. The company's strong brand equity and diversified portfolio provide a solid foundation for expansion.</a:t>
            </a:r>
          </a:p>
          <a:p>
            <a:pPr lvl="1"/>
            <a:r>
              <a:rPr lang="en-US" sz="2100" b="1" dirty="0"/>
              <a:t>Innovation and Sustainability</a:t>
            </a:r>
            <a:r>
              <a:rPr lang="en-US" sz="2100" dirty="0"/>
              <a:t>: Investing in innovation, particularly in EV technology and sustainable practices, is crucial for maintaining competitive advantage and meeting evolving consumer expectations. Mahindra's commitment to sustainability can also enhance its market reputation and appeal to environmentally-conscious customers.</a:t>
            </a:r>
          </a:p>
          <a:p>
            <a:r>
              <a:rPr lang="en-US" sz="2400" b="1" dirty="0"/>
              <a:t>Recommendations:</a:t>
            </a:r>
          </a:p>
          <a:p>
            <a:pPr lvl="1"/>
            <a:r>
              <a:rPr lang="en-US" sz="2100" b="1" dirty="0"/>
              <a:t>Expand EV Portfolio</a:t>
            </a:r>
            <a:r>
              <a:rPr lang="en-US" sz="2100" dirty="0"/>
              <a:t>: Accelerate the development and marketing of electric vehicles to capture the growing demand for eco-friendly transportation options.</a:t>
            </a:r>
          </a:p>
          <a:p>
            <a:pPr lvl="1"/>
            <a:r>
              <a:rPr lang="en-US" sz="2100" b="1" dirty="0"/>
              <a:t>Enhance Operational Practices</a:t>
            </a:r>
            <a:r>
              <a:rPr lang="en-US" sz="2100" dirty="0"/>
              <a:t>: Implement advanced technologies and lean management techniques to boost efficiency and reduce operational costs.</a:t>
            </a:r>
          </a:p>
          <a:p>
            <a:endParaRPr lang="en-US" sz="2100" dirty="0"/>
          </a:p>
          <a:p>
            <a:pPr marL="0" indent="0">
              <a:buNone/>
            </a:pPr>
            <a:endParaRPr lang="en-US" sz="2100" dirty="0"/>
          </a:p>
          <a:p>
            <a:pPr marL="0" indent="0">
              <a:buNone/>
            </a:pPr>
            <a:r>
              <a:rPr lang="en-US" sz="2100" dirty="0"/>
              <a:t>.</a:t>
            </a:r>
          </a:p>
        </p:txBody>
      </p:sp>
    </p:spTree>
    <p:extLst>
      <p:ext uri="{BB962C8B-B14F-4D97-AF65-F5344CB8AC3E}">
        <p14:creationId xmlns:p14="http://schemas.microsoft.com/office/powerpoint/2010/main" val="258093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BA13F-BE1D-FA75-C17D-CB333634EC7C}"/>
              </a:ext>
            </a:extLst>
          </p:cNvPr>
          <p:cNvSpPr>
            <a:spLocks noGrp="1"/>
          </p:cNvSpPr>
          <p:nvPr>
            <p:ph type="title"/>
          </p:nvPr>
        </p:nvSpPr>
        <p:spPr>
          <a:xfrm>
            <a:off x="-131975" y="2057399"/>
            <a:ext cx="12192000" cy="1989055"/>
          </a:xfrm>
        </p:spPr>
        <p:txBody>
          <a:bodyPr>
            <a:noAutofit/>
          </a:bodyPr>
          <a:lstStyle/>
          <a:p>
            <a:pPr algn="ctr"/>
            <a:r>
              <a:rPr lang="en-IN" sz="8800" dirty="0">
                <a:solidFill>
                  <a:schemeClr val="accent4">
                    <a:lumMod val="60000"/>
                    <a:lumOff val="40000"/>
                  </a:schemeClr>
                </a:solidFill>
                <a:latin typeface="Cambria Math" panose="02040503050406030204" pitchFamily="18" charset="0"/>
                <a:ea typeface="Cambria Math" panose="02040503050406030204" pitchFamily="18" charset="0"/>
              </a:rPr>
              <a:t> </a:t>
            </a:r>
            <a:r>
              <a:rPr lang="en-IN" sz="9600" dirty="0">
                <a:solidFill>
                  <a:schemeClr val="accent4">
                    <a:lumMod val="60000"/>
                    <a:lumOff val="40000"/>
                  </a:schemeClr>
                </a:solidFill>
                <a:latin typeface="Cambria Math" panose="02040503050406030204" pitchFamily="18" charset="0"/>
                <a:ea typeface="Cambria Math" panose="02040503050406030204" pitchFamily="18" charset="0"/>
              </a:rPr>
              <a:t>THANK YOU </a:t>
            </a:r>
            <a:endParaRPr lang="en-IN" sz="9600" dirty="0">
              <a:solidFill>
                <a:schemeClr val="accent4">
                  <a:lumMod val="60000"/>
                  <a:lumOff val="40000"/>
                </a:schemeClr>
              </a:solidFill>
            </a:endParaRPr>
          </a:p>
        </p:txBody>
      </p:sp>
    </p:spTree>
    <p:extLst>
      <p:ext uri="{BB962C8B-B14F-4D97-AF65-F5344CB8AC3E}">
        <p14:creationId xmlns:p14="http://schemas.microsoft.com/office/powerpoint/2010/main" val="779723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15AA-B305-F154-2852-3C9F7A36EDD0}"/>
              </a:ext>
            </a:extLst>
          </p:cNvPr>
          <p:cNvSpPr>
            <a:spLocks noGrp="1"/>
          </p:cNvSpPr>
          <p:nvPr>
            <p:ph type="title"/>
          </p:nvPr>
        </p:nvSpPr>
        <p:spPr>
          <a:xfrm>
            <a:off x="0" y="1"/>
            <a:ext cx="12192000" cy="1333500"/>
          </a:xfrm>
        </p:spPr>
        <p:txBody>
          <a:bodyPr>
            <a:normAutofit/>
          </a:bodyPr>
          <a:lstStyle/>
          <a:p>
            <a:r>
              <a:rPr lang="en-IN" sz="6600" dirty="0"/>
              <a:t> </a:t>
            </a:r>
            <a:r>
              <a:rPr lang="en-IN" sz="6600" dirty="0">
                <a:solidFill>
                  <a:schemeClr val="accent4">
                    <a:lumMod val="60000"/>
                    <a:lumOff val="40000"/>
                  </a:schemeClr>
                </a:solidFill>
              </a:rPr>
              <a:t>INTRODUCTION</a:t>
            </a:r>
          </a:p>
        </p:txBody>
      </p:sp>
      <p:sp>
        <p:nvSpPr>
          <p:cNvPr id="3" name="Content Placeholder 2">
            <a:extLst>
              <a:ext uri="{FF2B5EF4-FFF2-40B4-BE49-F238E27FC236}">
                <a16:creationId xmlns:a16="http://schemas.microsoft.com/office/drawing/2014/main" id="{5729CF3A-FFFF-ED99-561A-FAD933741E2C}"/>
              </a:ext>
            </a:extLst>
          </p:cNvPr>
          <p:cNvSpPr>
            <a:spLocks noGrp="1"/>
          </p:cNvSpPr>
          <p:nvPr>
            <p:ph idx="1"/>
          </p:nvPr>
        </p:nvSpPr>
        <p:spPr>
          <a:xfrm>
            <a:off x="-179110" y="1176256"/>
            <a:ext cx="12192000" cy="5841999"/>
          </a:xfrm>
        </p:spPr>
        <p:txBody>
          <a:bodyPr>
            <a:normAutofit fontScale="92500" lnSpcReduction="10000"/>
          </a:bodyPr>
          <a:lstStyle/>
          <a:p>
            <a:pPr marL="0" indent="0">
              <a:buNone/>
            </a:pPr>
            <a:endParaRPr lang="en-IN" sz="2000" dirty="0"/>
          </a:p>
          <a:p>
            <a:r>
              <a:rPr lang="en-US" sz="2400" b="1" dirty="0"/>
              <a:t>Objective</a:t>
            </a:r>
          </a:p>
          <a:p>
            <a:pPr lvl="1"/>
            <a:r>
              <a:rPr lang="en-US" sz="1800" dirty="0"/>
              <a:t>To provide actionable strategic recommendations aimed at improving the company's financial health.</a:t>
            </a:r>
          </a:p>
          <a:p>
            <a:pPr lvl="1"/>
            <a:r>
              <a:rPr lang="en-US" sz="1800" dirty="0"/>
              <a:t>Focus on cost management, revenue enhancement, risk mitigation, and investment opportunities.</a:t>
            </a:r>
          </a:p>
          <a:p>
            <a:r>
              <a:rPr lang="en-US" sz="2400" b="1" dirty="0"/>
              <a:t>Purpose of the Assessment</a:t>
            </a:r>
          </a:p>
          <a:p>
            <a:pPr lvl="1"/>
            <a:r>
              <a:rPr lang="en-US" sz="1800" dirty="0"/>
              <a:t>The primary purpose of this assessment is to conduct a thorough analysis of the company's financial health.</a:t>
            </a:r>
          </a:p>
          <a:p>
            <a:pPr lvl="1"/>
            <a:r>
              <a:rPr lang="en-US" sz="1800" dirty="0"/>
              <a:t>The evaluation aims to identify key financial strengths, weaknesses, opportunities, and risks.</a:t>
            </a:r>
          </a:p>
          <a:p>
            <a:r>
              <a:rPr lang="en-US" sz="2400" b="1" dirty="0"/>
              <a:t>Scope of the Assessment</a:t>
            </a:r>
          </a:p>
          <a:p>
            <a:pPr lvl="1"/>
            <a:r>
              <a:rPr lang="en-US" sz="1900" b="1" dirty="0"/>
              <a:t>Financial Data</a:t>
            </a:r>
            <a:r>
              <a:rPr lang="en-US" sz="1900" dirty="0"/>
              <a:t>: Analyzing 3-5 years of financial statements, including the balance sheet, income statement, and cash flow statement.</a:t>
            </a:r>
          </a:p>
          <a:p>
            <a:pPr lvl="1"/>
            <a:r>
              <a:rPr lang="en-US" sz="1900" b="1" dirty="0"/>
              <a:t>Market Trends</a:t>
            </a:r>
            <a:r>
              <a:rPr lang="en-US" sz="1900" dirty="0"/>
              <a:t>: Reviewing current and historical market trends to understand external influences on financial performance.</a:t>
            </a:r>
          </a:p>
          <a:p>
            <a:pPr lvl="1"/>
            <a:r>
              <a:rPr lang="en-US" sz="1900" b="1" dirty="0"/>
              <a:t>Competitor Analysis</a:t>
            </a:r>
            <a:r>
              <a:rPr lang="en-US" sz="1900" dirty="0"/>
              <a:t>: Assessing the financial health of key competitors to benchmark performance and identify areas for improvement.</a:t>
            </a:r>
          </a:p>
          <a:p>
            <a:pPr lvl="1"/>
            <a:r>
              <a:rPr lang="en-US" sz="1900" b="1" dirty="0"/>
              <a:t>Economic Indicators</a:t>
            </a:r>
            <a:r>
              <a:rPr lang="en-US" sz="1900" dirty="0"/>
              <a:t>: Incorporating relevant economic indicators that impact the company’s financial environment.</a:t>
            </a:r>
          </a:p>
          <a:p>
            <a:endParaRPr lang="en-IN" sz="2000" dirty="0"/>
          </a:p>
        </p:txBody>
      </p:sp>
    </p:spTree>
    <p:extLst>
      <p:ext uri="{BB962C8B-B14F-4D97-AF65-F5344CB8AC3E}">
        <p14:creationId xmlns:p14="http://schemas.microsoft.com/office/powerpoint/2010/main" val="43739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4ACA-BCB6-642B-7885-5E78031E9249}"/>
              </a:ext>
            </a:extLst>
          </p:cNvPr>
          <p:cNvSpPr>
            <a:spLocks noGrp="1"/>
          </p:cNvSpPr>
          <p:nvPr>
            <p:ph type="title"/>
          </p:nvPr>
        </p:nvSpPr>
        <p:spPr>
          <a:xfrm>
            <a:off x="84841" y="1571919"/>
            <a:ext cx="12107159" cy="2997723"/>
          </a:xfrm>
        </p:spPr>
        <p:txBody>
          <a:bodyPr>
            <a:normAutofit/>
          </a:bodyPr>
          <a:lstStyle/>
          <a:p>
            <a:pPr>
              <a:lnSpc>
                <a:spcPct val="100000"/>
              </a:lnSpc>
            </a:pPr>
            <a:r>
              <a:rPr lang="en-IN" sz="6000" dirty="0">
                <a:latin typeface="Cambria Math" panose="02040503050406030204" pitchFamily="18" charset="0"/>
                <a:ea typeface="Cambria Math" panose="02040503050406030204" pitchFamily="18" charset="0"/>
              </a:rPr>
              <a:t>       </a:t>
            </a:r>
            <a:r>
              <a:rPr lang="en-IN" sz="7200" dirty="0">
                <a:solidFill>
                  <a:schemeClr val="accent4">
                    <a:lumMod val="60000"/>
                    <a:lumOff val="40000"/>
                  </a:schemeClr>
                </a:solidFill>
                <a:latin typeface="Cambria Math" panose="02040503050406030204" pitchFamily="18" charset="0"/>
                <a:ea typeface="Cambria Math" panose="02040503050406030204" pitchFamily="18" charset="0"/>
              </a:rPr>
              <a:t>FINANCIAL STATEMENT </a:t>
            </a:r>
            <a:br>
              <a:rPr lang="en-IN" sz="7200" dirty="0">
                <a:solidFill>
                  <a:schemeClr val="accent4">
                    <a:lumMod val="60000"/>
                    <a:lumOff val="40000"/>
                  </a:schemeClr>
                </a:solidFill>
                <a:latin typeface="Cambria Math" panose="02040503050406030204" pitchFamily="18" charset="0"/>
                <a:ea typeface="Cambria Math" panose="02040503050406030204" pitchFamily="18" charset="0"/>
              </a:rPr>
            </a:br>
            <a:r>
              <a:rPr lang="en-IN" sz="7200" dirty="0">
                <a:solidFill>
                  <a:schemeClr val="accent4">
                    <a:lumMod val="60000"/>
                    <a:lumOff val="40000"/>
                  </a:schemeClr>
                </a:solidFill>
                <a:latin typeface="Cambria Math" panose="02040503050406030204" pitchFamily="18" charset="0"/>
                <a:ea typeface="Cambria Math" panose="02040503050406030204" pitchFamily="18" charset="0"/>
              </a:rPr>
              <a:t>                 OVERVIEW</a:t>
            </a:r>
          </a:p>
        </p:txBody>
      </p:sp>
    </p:spTree>
    <p:extLst>
      <p:ext uri="{BB962C8B-B14F-4D97-AF65-F5344CB8AC3E}">
        <p14:creationId xmlns:p14="http://schemas.microsoft.com/office/powerpoint/2010/main" val="23365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C2F1-6E9A-64B5-A55E-042D2F7A598F}"/>
              </a:ext>
            </a:extLst>
          </p:cNvPr>
          <p:cNvSpPr>
            <a:spLocks noGrp="1"/>
          </p:cNvSpPr>
          <p:nvPr>
            <p:ph type="title"/>
          </p:nvPr>
        </p:nvSpPr>
        <p:spPr>
          <a:xfrm>
            <a:off x="84311" y="-230137"/>
            <a:ext cx="10515600" cy="1325563"/>
          </a:xfrm>
        </p:spPr>
        <p:txBody>
          <a:bodyPr>
            <a:normAutofit/>
          </a:bodyPr>
          <a:lstStyle/>
          <a:p>
            <a:r>
              <a:rPr lang="en-IN" sz="6600" dirty="0">
                <a:solidFill>
                  <a:schemeClr val="accent4">
                    <a:lumMod val="60000"/>
                    <a:lumOff val="40000"/>
                  </a:schemeClr>
                </a:solidFill>
              </a:rPr>
              <a:t>BALANCE SHEET</a:t>
            </a:r>
          </a:p>
        </p:txBody>
      </p:sp>
      <p:pic>
        <p:nvPicPr>
          <p:cNvPr id="16" name="Content Placeholder 15">
            <a:extLst>
              <a:ext uri="{FF2B5EF4-FFF2-40B4-BE49-F238E27FC236}">
                <a16:creationId xmlns:a16="http://schemas.microsoft.com/office/drawing/2014/main" id="{F5D20734-752C-E5A2-D0AA-FCD8B7687DA6}"/>
              </a:ext>
            </a:extLst>
          </p:cNvPr>
          <p:cNvPicPr>
            <a:picLocks noGrp="1" noChangeAspect="1"/>
          </p:cNvPicPr>
          <p:nvPr>
            <p:ph idx="1"/>
          </p:nvPr>
        </p:nvPicPr>
        <p:blipFill>
          <a:blip r:embed="rId2"/>
          <a:stretch>
            <a:fillRect/>
          </a:stretch>
        </p:blipFill>
        <p:spPr>
          <a:xfrm>
            <a:off x="192575" y="1020012"/>
            <a:ext cx="5903425" cy="5739007"/>
          </a:xfrm>
        </p:spPr>
      </p:pic>
      <p:sp>
        <p:nvSpPr>
          <p:cNvPr id="4" name="TextBox 3">
            <a:extLst>
              <a:ext uri="{FF2B5EF4-FFF2-40B4-BE49-F238E27FC236}">
                <a16:creationId xmlns:a16="http://schemas.microsoft.com/office/drawing/2014/main" id="{8F2AB3B9-E9C0-C25A-C94E-EBAFFF8D2A15}"/>
              </a:ext>
            </a:extLst>
          </p:cNvPr>
          <p:cNvSpPr txBox="1"/>
          <p:nvPr/>
        </p:nvSpPr>
        <p:spPr>
          <a:xfrm>
            <a:off x="6204264" y="1198918"/>
            <a:ext cx="5903425" cy="502567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t>Total assets</a:t>
            </a:r>
            <a:r>
              <a:rPr lang="en-US" dirty="0"/>
              <a:t> (blue bars) and </a:t>
            </a:r>
            <a:r>
              <a:rPr lang="en-US" b="1" dirty="0"/>
              <a:t>Total liabilities</a:t>
            </a:r>
            <a:r>
              <a:rPr lang="en-US" dirty="0"/>
              <a:t> (yellow bars) have increased consistently from 2020 to 2024.</a:t>
            </a:r>
          </a:p>
          <a:p>
            <a:pPr marL="285750" indent="-285750" algn="just">
              <a:lnSpc>
                <a:spcPct val="150000"/>
              </a:lnSpc>
              <a:buFont typeface="Arial" panose="020B0604020202020204" pitchFamily="34" charset="0"/>
              <a:buChar char="•"/>
            </a:pPr>
            <a:r>
              <a:rPr lang="en-US" dirty="0"/>
              <a:t>In 2024, the total assets are the highest across the years shown, and liabilities have also seen a significant increase.</a:t>
            </a:r>
          </a:p>
          <a:p>
            <a:pPr marL="285750" indent="-285750" algn="just">
              <a:lnSpc>
                <a:spcPct val="150000"/>
              </a:lnSpc>
              <a:buFont typeface="Arial" panose="020B0604020202020204" pitchFamily="34" charset="0"/>
              <a:buChar char="•"/>
            </a:pPr>
            <a:r>
              <a:rPr lang="en-US" dirty="0"/>
              <a:t>This balance sheet suggests a healthy growth in assets and equity, though liabilities have also grown, indicating potential leveraging or financing activities. </a:t>
            </a:r>
          </a:p>
          <a:p>
            <a:pPr marL="285750" indent="-285750" algn="just">
              <a:lnSpc>
                <a:spcPct val="150000"/>
              </a:lnSpc>
              <a:buFont typeface="Arial" panose="020B0604020202020204" pitchFamily="34" charset="0"/>
              <a:buChar char="•"/>
            </a:pPr>
            <a:r>
              <a:rPr lang="en-US" dirty="0"/>
              <a:t>The returns on assets and capital are positive, reflecting efficient use of resources.</a:t>
            </a:r>
          </a:p>
        </p:txBody>
      </p:sp>
    </p:spTree>
    <p:extLst>
      <p:ext uri="{BB962C8B-B14F-4D97-AF65-F5344CB8AC3E}">
        <p14:creationId xmlns:p14="http://schemas.microsoft.com/office/powerpoint/2010/main" val="2754754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9949-FFD2-96C2-D46B-8A7D585E2B68}"/>
              </a:ext>
            </a:extLst>
          </p:cNvPr>
          <p:cNvSpPr>
            <a:spLocks noGrp="1"/>
          </p:cNvSpPr>
          <p:nvPr>
            <p:ph type="title"/>
          </p:nvPr>
        </p:nvSpPr>
        <p:spPr>
          <a:xfrm>
            <a:off x="0" y="-622171"/>
            <a:ext cx="11353800" cy="1690688"/>
          </a:xfrm>
        </p:spPr>
        <p:txBody>
          <a:bodyPr>
            <a:normAutofit/>
          </a:bodyPr>
          <a:lstStyle/>
          <a:p>
            <a:r>
              <a:rPr lang="en-IN" sz="6600" dirty="0">
                <a:solidFill>
                  <a:schemeClr val="accent4">
                    <a:lumMod val="60000"/>
                    <a:lumOff val="40000"/>
                  </a:schemeClr>
                </a:solidFill>
              </a:rPr>
              <a:t>INCOME STATEMENT</a:t>
            </a:r>
          </a:p>
        </p:txBody>
      </p:sp>
      <p:pic>
        <p:nvPicPr>
          <p:cNvPr id="20" name="Content Placeholder 19">
            <a:extLst>
              <a:ext uri="{FF2B5EF4-FFF2-40B4-BE49-F238E27FC236}">
                <a16:creationId xmlns:a16="http://schemas.microsoft.com/office/drawing/2014/main" id="{FF4FA667-47C0-8B4F-AAB7-99B0A948EBFA}"/>
              </a:ext>
            </a:extLst>
          </p:cNvPr>
          <p:cNvPicPr>
            <a:picLocks noGrp="1" noChangeAspect="1"/>
          </p:cNvPicPr>
          <p:nvPr>
            <p:ph idx="1"/>
          </p:nvPr>
        </p:nvPicPr>
        <p:blipFill>
          <a:blip r:embed="rId2"/>
          <a:stretch>
            <a:fillRect/>
          </a:stretch>
        </p:blipFill>
        <p:spPr>
          <a:xfrm>
            <a:off x="137875" y="1068517"/>
            <a:ext cx="6083816" cy="5686340"/>
          </a:xfrm>
        </p:spPr>
      </p:pic>
      <p:sp>
        <p:nvSpPr>
          <p:cNvPr id="4" name="TextBox 3">
            <a:extLst>
              <a:ext uri="{FF2B5EF4-FFF2-40B4-BE49-F238E27FC236}">
                <a16:creationId xmlns:a16="http://schemas.microsoft.com/office/drawing/2014/main" id="{12EBECDE-A2F9-934A-6EB3-E815157AF06C}"/>
              </a:ext>
            </a:extLst>
          </p:cNvPr>
          <p:cNvSpPr txBox="1"/>
          <p:nvPr/>
        </p:nvSpPr>
        <p:spPr>
          <a:xfrm>
            <a:off x="6221691" y="1275907"/>
            <a:ext cx="5832434" cy="5355312"/>
          </a:xfrm>
          <a:prstGeom prst="rect">
            <a:avLst/>
          </a:prstGeom>
          <a:noFill/>
        </p:spPr>
        <p:txBody>
          <a:bodyPr wrap="square">
            <a:spAutoFit/>
          </a:bodyPr>
          <a:lstStyle/>
          <a:p>
            <a:pPr marL="285750" indent="-285750" algn="just">
              <a:buFont typeface="Arial" panose="020B0604020202020204" pitchFamily="34" charset="0"/>
              <a:buChar char="•"/>
            </a:pPr>
            <a:r>
              <a:rPr lang="en-US" b="1" dirty="0"/>
              <a:t>Revenue</a:t>
            </a:r>
            <a:r>
              <a:rPr lang="en-US" dirty="0"/>
              <a:t> (blue bars) has increased consistently from 2020 to 2024.</a:t>
            </a:r>
          </a:p>
          <a:p>
            <a:pPr marL="285750" indent="-285750" algn="just">
              <a:buFont typeface="Arial" panose="020B0604020202020204" pitchFamily="34" charset="0"/>
              <a:buChar char="•"/>
            </a:pPr>
            <a:r>
              <a:rPr lang="en-US" b="1" dirty="0"/>
              <a:t>Net income</a:t>
            </a:r>
            <a:r>
              <a:rPr lang="en-US" dirty="0"/>
              <a:t> (yellow bars) has fluctuated but shows a notable increase in 2024.</a:t>
            </a:r>
          </a:p>
          <a:p>
            <a:pPr marL="285750" indent="-285750" algn="just">
              <a:buFont typeface="Arial" panose="020B0604020202020204" pitchFamily="34" charset="0"/>
              <a:buChar char="•"/>
            </a:pPr>
            <a:r>
              <a:rPr lang="en-US" dirty="0"/>
              <a:t>The </a:t>
            </a:r>
            <a:r>
              <a:rPr lang="en-US" b="1" dirty="0"/>
              <a:t>net profit margin</a:t>
            </a:r>
            <a:r>
              <a:rPr lang="en-US" dirty="0"/>
              <a:t> has decreased slightly in 2024 despite the increase in revenue and net income, indicating that profitability per unit of revenue has slightly decreased.</a:t>
            </a:r>
          </a:p>
          <a:p>
            <a:pPr marL="285750" indent="-285750" algn="just">
              <a:buFont typeface="Arial" panose="020B0604020202020204" pitchFamily="34" charset="0"/>
              <a:buChar char="•"/>
            </a:pPr>
            <a:r>
              <a:rPr lang="en-US" b="1" dirty="0"/>
              <a:t>EBITDA</a:t>
            </a:r>
            <a:r>
              <a:rPr lang="en-US" dirty="0"/>
              <a:t> shows a strong increase, reflecting higher earnings before interest, taxes, depreciation, and amortization.</a:t>
            </a:r>
          </a:p>
          <a:p>
            <a:pPr marL="285750" indent="-285750" algn="just">
              <a:buFont typeface="Arial" panose="020B0604020202020204" pitchFamily="34" charset="0"/>
              <a:buChar char="•"/>
            </a:pPr>
            <a:r>
              <a:rPr lang="en-US" dirty="0"/>
              <a:t>This income statement reflects solid revenue growth, improved net income, and a significant rise in EPS and EBITDA, indicating a robust operational performance. </a:t>
            </a:r>
          </a:p>
          <a:p>
            <a:pPr marL="285750" indent="-285750" algn="just">
              <a:buFont typeface="Arial" panose="020B0604020202020204" pitchFamily="34" charset="0"/>
              <a:buChar char="•"/>
            </a:pPr>
            <a:r>
              <a:rPr lang="en-US" dirty="0"/>
              <a:t>The slight decline in the net profit margin suggests that costs may have risen or that there were other financial factors impacting profitability.</a:t>
            </a:r>
          </a:p>
        </p:txBody>
      </p:sp>
    </p:spTree>
    <p:extLst>
      <p:ext uri="{BB962C8B-B14F-4D97-AF65-F5344CB8AC3E}">
        <p14:creationId xmlns:p14="http://schemas.microsoft.com/office/powerpoint/2010/main" val="304518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5AD3-C8FD-B846-E09E-CEEBE41EC0CB}"/>
              </a:ext>
            </a:extLst>
          </p:cNvPr>
          <p:cNvSpPr>
            <a:spLocks noGrp="1"/>
          </p:cNvSpPr>
          <p:nvPr>
            <p:ph type="title"/>
          </p:nvPr>
        </p:nvSpPr>
        <p:spPr>
          <a:xfrm>
            <a:off x="0" y="-226243"/>
            <a:ext cx="10515600" cy="1325563"/>
          </a:xfrm>
        </p:spPr>
        <p:txBody>
          <a:bodyPr>
            <a:normAutofit/>
          </a:bodyPr>
          <a:lstStyle/>
          <a:p>
            <a:r>
              <a:rPr lang="en-IN" sz="6600" dirty="0">
                <a:solidFill>
                  <a:schemeClr val="accent4">
                    <a:lumMod val="60000"/>
                    <a:lumOff val="40000"/>
                  </a:schemeClr>
                </a:solidFill>
              </a:rPr>
              <a:t>CASHFLOW STATEMENT</a:t>
            </a:r>
          </a:p>
        </p:txBody>
      </p:sp>
      <p:pic>
        <p:nvPicPr>
          <p:cNvPr id="5" name="Content Placeholder 4">
            <a:extLst>
              <a:ext uri="{FF2B5EF4-FFF2-40B4-BE49-F238E27FC236}">
                <a16:creationId xmlns:a16="http://schemas.microsoft.com/office/drawing/2014/main" id="{B5AF44E3-87FD-85A5-1624-0F1D2398FCAA}"/>
              </a:ext>
            </a:extLst>
          </p:cNvPr>
          <p:cNvPicPr>
            <a:picLocks noGrp="1" noChangeAspect="1"/>
          </p:cNvPicPr>
          <p:nvPr>
            <p:ph idx="1"/>
          </p:nvPr>
        </p:nvPicPr>
        <p:blipFill>
          <a:blip r:embed="rId2"/>
          <a:stretch>
            <a:fillRect/>
          </a:stretch>
        </p:blipFill>
        <p:spPr>
          <a:xfrm>
            <a:off x="188536" y="1099319"/>
            <a:ext cx="6334812" cy="5602901"/>
          </a:xfrm>
        </p:spPr>
      </p:pic>
      <p:sp>
        <p:nvSpPr>
          <p:cNvPr id="4" name="TextBox 3">
            <a:extLst>
              <a:ext uri="{FF2B5EF4-FFF2-40B4-BE49-F238E27FC236}">
                <a16:creationId xmlns:a16="http://schemas.microsoft.com/office/drawing/2014/main" id="{FAC4BC31-0741-193F-9F1E-90CB12D7F80B}"/>
              </a:ext>
            </a:extLst>
          </p:cNvPr>
          <p:cNvSpPr txBox="1"/>
          <p:nvPr/>
        </p:nvSpPr>
        <p:spPr>
          <a:xfrm>
            <a:off x="6638827" y="948690"/>
            <a:ext cx="5364637" cy="5909310"/>
          </a:xfrm>
          <a:prstGeom prst="rect">
            <a:avLst/>
          </a:prstGeom>
          <a:noFill/>
        </p:spPr>
        <p:txBody>
          <a:bodyPr wrap="square">
            <a:spAutoFit/>
          </a:bodyPr>
          <a:lstStyle/>
          <a:p>
            <a:pPr marL="285750" indent="-285750" algn="just">
              <a:buFont typeface="Arial" panose="020B0604020202020204" pitchFamily="34" charset="0"/>
              <a:buChar char="•"/>
            </a:pPr>
            <a:r>
              <a:rPr lang="en-US" b="1" dirty="0"/>
              <a:t>Net change in cash</a:t>
            </a:r>
            <a:r>
              <a:rPr lang="en-US" dirty="0"/>
              <a:t> (blue bars) shows significant fluctuations, with a large increase in 2024 compared to previous years.</a:t>
            </a:r>
          </a:p>
          <a:p>
            <a:pPr marL="285750" indent="-285750" algn="just">
              <a:buFont typeface="Arial" panose="020B0604020202020204" pitchFamily="34" charset="0"/>
              <a:buChar char="•"/>
            </a:pPr>
            <a:r>
              <a:rPr lang="en-US" b="1" dirty="0"/>
              <a:t>Net income</a:t>
            </a:r>
            <a:r>
              <a:rPr lang="en-US" dirty="0"/>
              <a:t> and </a:t>
            </a:r>
            <a:r>
              <a:rPr lang="en-US" b="1" dirty="0"/>
              <a:t>free cash flow</a:t>
            </a:r>
            <a:r>
              <a:rPr lang="en-US" dirty="0"/>
              <a:t> have both improved in 2024.</a:t>
            </a:r>
          </a:p>
          <a:p>
            <a:pPr marL="285750" indent="-285750" algn="just">
              <a:buFont typeface="Arial" panose="020B0604020202020204" pitchFamily="34" charset="0"/>
              <a:buChar char="•"/>
            </a:pPr>
            <a:r>
              <a:rPr lang="en-US" b="1" dirty="0"/>
              <a:t>Cash from operations</a:t>
            </a:r>
            <a:r>
              <a:rPr lang="en-US" dirty="0"/>
              <a:t> and </a:t>
            </a:r>
            <a:r>
              <a:rPr lang="en-US" b="1" dirty="0"/>
              <a:t>cash from investing</a:t>
            </a:r>
            <a:r>
              <a:rPr lang="en-US" dirty="0"/>
              <a:t> are both negative but have improved compared to previous years.</a:t>
            </a:r>
          </a:p>
          <a:p>
            <a:pPr marL="285750" indent="-285750" algn="just">
              <a:buFont typeface="Arial" panose="020B0604020202020204" pitchFamily="34" charset="0"/>
              <a:buChar char="•"/>
            </a:pPr>
            <a:r>
              <a:rPr lang="en-US" b="1" dirty="0"/>
              <a:t>Cash from financing</a:t>
            </a:r>
            <a:r>
              <a:rPr lang="en-US" dirty="0"/>
              <a:t> has decreased, indicating less reliance on external financing or repayments of debt.</a:t>
            </a:r>
          </a:p>
          <a:p>
            <a:pPr marL="285750" indent="-285750" algn="just">
              <a:buFont typeface="Arial" panose="020B0604020202020204" pitchFamily="34" charset="0"/>
              <a:buChar char="•"/>
            </a:pPr>
            <a:r>
              <a:rPr lang="en-US" dirty="0"/>
              <a:t>This cash flow statement reflects a significant improvement in cash flow management in 2024, with a strong increase in net cash despite challenges in operational and investing cash flows. </a:t>
            </a:r>
          </a:p>
          <a:p>
            <a:pPr marL="285750" indent="-285750" algn="just">
              <a:buFont typeface="Arial" panose="020B0604020202020204" pitchFamily="34" charset="0"/>
              <a:buChar char="•"/>
            </a:pPr>
            <a:r>
              <a:rPr lang="en-US" dirty="0"/>
              <a:t>The increase in free cash flow and a positive net change in cash are positive indicators of the company's financial health.</a:t>
            </a:r>
          </a:p>
        </p:txBody>
      </p:sp>
    </p:spTree>
    <p:extLst>
      <p:ext uri="{BB962C8B-B14F-4D97-AF65-F5344CB8AC3E}">
        <p14:creationId xmlns:p14="http://schemas.microsoft.com/office/powerpoint/2010/main" val="248486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BA13F-BE1D-FA75-C17D-CB333634EC7C}"/>
              </a:ext>
            </a:extLst>
          </p:cNvPr>
          <p:cNvSpPr>
            <a:spLocks noGrp="1"/>
          </p:cNvSpPr>
          <p:nvPr>
            <p:ph type="title"/>
          </p:nvPr>
        </p:nvSpPr>
        <p:spPr>
          <a:xfrm>
            <a:off x="0" y="1819374"/>
            <a:ext cx="12192000" cy="1989055"/>
          </a:xfrm>
        </p:spPr>
        <p:txBody>
          <a:bodyPr>
            <a:normAutofit/>
          </a:bodyPr>
          <a:lstStyle/>
          <a:p>
            <a:r>
              <a:rPr lang="en-IN" sz="6600" dirty="0">
                <a:latin typeface="Cambria Math" panose="02040503050406030204" pitchFamily="18" charset="0"/>
                <a:ea typeface="Cambria Math" panose="02040503050406030204" pitchFamily="18" charset="0"/>
              </a:rPr>
              <a:t>    </a:t>
            </a:r>
            <a:r>
              <a:rPr lang="en-IN" sz="6600" dirty="0">
                <a:solidFill>
                  <a:schemeClr val="accent4">
                    <a:lumMod val="60000"/>
                    <a:lumOff val="40000"/>
                  </a:schemeClr>
                </a:solidFill>
                <a:latin typeface="Cambria Math" panose="02040503050406030204" pitchFamily="18" charset="0"/>
                <a:ea typeface="Cambria Math" panose="02040503050406030204" pitchFamily="18" charset="0"/>
              </a:rPr>
              <a:t>FINANCIAL RATIO ANALYSIS</a:t>
            </a:r>
            <a:endParaRPr lang="en-IN" sz="6600" dirty="0">
              <a:solidFill>
                <a:schemeClr val="accent4">
                  <a:lumMod val="60000"/>
                  <a:lumOff val="40000"/>
                </a:schemeClr>
              </a:solidFill>
            </a:endParaRPr>
          </a:p>
        </p:txBody>
      </p:sp>
    </p:spTree>
    <p:extLst>
      <p:ext uri="{BB962C8B-B14F-4D97-AF65-F5344CB8AC3E}">
        <p14:creationId xmlns:p14="http://schemas.microsoft.com/office/powerpoint/2010/main" val="381025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B0FC8C-FC41-9444-9789-E95A07D57DDA}"/>
              </a:ext>
            </a:extLst>
          </p:cNvPr>
          <p:cNvSpPr>
            <a:spLocks noGrp="1"/>
          </p:cNvSpPr>
          <p:nvPr>
            <p:ph type="title"/>
          </p:nvPr>
        </p:nvSpPr>
        <p:spPr>
          <a:xfrm>
            <a:off x="668598" y="143520"/>
            <a:ext cx="10571998" cy="970450"/>
          </a:xfrm>
        </p:spPr>
        <p:txBody>
          <a:bodyPr/>
          <a:lstStyle/>
          <a:p>
            <a:r>
              <a:rPr lang="en-IN" sz="5400" dirty="0"/>
              <a:t>					</a:t>
            </a:r>
            <a:r>
              <a:rPr lang="en-IN" sz="5400" dirty="0">
                <a:solidFill>
                  <a:schemeClr val="accent4">
                    <a:lumMod val="60000"/>
                    <a:lumOff val="40000"/>
                  </a:schemeClr>
                </a:solidFill>
              </a:rPr>
              <a:t>PROFITABILITY RATIO</a:t>
            </a:r>
          </a:p>
        </p:txBody>
      </p:sp>
      <p:pic>
        <p:nvPicPr>
          <p:cNvPr id="3" name="Picture 2">
            <a:extLst>
              <a:ext uri="{FF2B5EF4-FFF2-40B4-BE49-F238E27FC236}">
                <a16:creationId xmlns:a16="http://schemas.microsoft.com/office/drawing/2014/main" id="{51E8E60F-E95B-3309-F619-5242A4B9E91F}"/>
              </a:ext>
            </a:extLst>
          </p:cNvPr>
          <p:cNvPicPr>
            <a:picLocks noChangeAspect="1"/>
          </p:cNvPicPr>
          <p:nvPr/>
        </p:nvPicPr>
        <p:blipFill>
          <a:blip r:embed="rId2"/>
          <a:stretch>
            <a:fillRect/>
          </a:stretch>
        </p:blipFill>
        <p:spPr>
          <a:xfrm>
            <a:off x="199202" y="1447808"/>
            <a:ext cx="11793596" cy="4810796"/>
          </a:xfrm>
          <a:prstGeom prst="rect">
            <a:avLst/>
          </a:prstGeom>
        </p:spPr>
      </p:pic>
    </p:spTree>
    <p:extLst>
      <p:ext uri="{BB962C8B-B14F-4D97-AF65-F5344CB8AC3E}">
        <p14:creationId xmlns:p14="http://schemas.microsoft.com/office/powerpoint/2010/main" val="3594009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3A7DE3D-2994-4198-ABDD-4598ECBE4C2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Liquid void presentation</Template>
  <TotalTime>313</TotalTime>
  <Words>2345</Words>
  <Application>Microsoft Office PowerPoint</Application>
  <PresentationFormat>Widescreen</PresentationFormat>
  <Paragraphs>157</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Century Gothic</vt:lpstr>
      <vt:lpstr>Wingdings 2</vt:lpstr>
      <vt:lpstr>Quotable</vt:lpstr>
      <vt:lpstr>  COMPREHENSIVE FINANCIAL              HEALTH ASSESSMENT</vt:lpstr>
      <vt:lpstr>AGENDA</vt:lpstr>
      <vt:lpstr> INTRODUCTION</vt:lpstr>
      <vt:lpstr>       FINANCIAL STATEMENT                   OVERVIEW</vt:lpstr>
      <vt:lpstr>BALANCE SHEET</vt:lpstr>
      <vt:lpstr>INCOME STATEMENT</vt:lpstr>
      <vt:lpstr>CASHFLOW STATEMENT</vt:lpstr>
      <vt:lpstr>    FINANCIAL RATIO ANALYSIS</vt:lpstr>
      <vt:lpstr>     PROFITABILITY RATIO</vt:lpstr>
      <vt:lpstr>     LIQUIDITY RATIO</vt:lpstr>
      <vt:lpstr>     SOLVENCY RATIO</vt:lpstr>
      <vt:lpstr>        SWOT ANALYSIS</vt:lpstr>
      <vt:lpstr>                           STRENGTHS</vt:lpstr>
      <vt:lpstr>        THREATS</vt:lpstr>
      <vt:lpstr>      WEAKNESSES</vt:lpstr>
      <vt:lpstr>     OPPORTUNITIES</vt:lpstr>
      <vt:lpstr>        RISK ASSESSMENT</vt:lpstr>
      <vt:lpstr>              COST MANAGEMENT</vt:lpstr>
      <vt:lpstr>          REVENUE ENHANCEMENT</vt:lpstr>
      <vt:lpstr>      INVESTMENT OPPORTUNITIES</vt:lpstr>
      <vt:lpstr>    STRATERGIC       RECOMENDATION</vt:lpstr>
      <vt:lpstr>         OUTLINE ACTIONABLE STEPS FOR EACH                RECOMENDATION</vt:lpstr>
      <vt:lpstr>         SHORT TERM GOALS(1-2YEARS)</vt:lpstr>
      <vt:lpstr>         LONG TERM GOALS(3-5+YEARS)</vt:lpstr>
      <vt:lpstr> CONCLUSSION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Smruti Ranjan Rout</dc:creator>
  <cp:lastModifiedBy>pratyush dash</cp:lastModifiedBy>
  <cp:revision>5</cp:revision>
  <dcterms:created xsi:type="dcterms:W3CDTF">2024-08-25T17:09:47Z</dcterms:created>
  <dcterms:modified xsi:type="dcterms:W3CDTF">2024-08-27T15:53:31Z</dcterms:modified>
</cp:coreProperties>
</file>