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ira Sans Bold" charset="1" panose="020B0803050000020004"/>
      <p:regular r:id="rId19"/>
    </p:embeddedFont>
    <p:embeddedFont>
      <p:font typeface="Fira Sans Light" charset="1" panose="020B0403050000020004"/>
      <p:regular r:id="rId20"/>
    </p:embeddedFont>
    <p:embeddedFont>
      <p:font typeface="Fira Sans Medium" charset="1" panose="020B0603050000020004"/>
      <p:regular r:id="rId21"/>
    </p:embeddedFont>
    <p:embeddedFont>
      <p:font typeface="Fira Sans" charset="1" panose="020B050305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80595"/>
            <a:ext cx="10202605" cy="2083410"/>
            <a:chOff x="0" y="0"/>
            <a:chExt cx="13603473" cy="277788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3603473" cy="181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99"/>
                </a:lnSpc>
              </a:pPr>
              <a:r>
                <a:rPr lang="en-US" sz="8999" b="true">
                  <a:solidFill>
                    <a:srgbClr val="000000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SupportSync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55156"/>
              <a:ext cx="13603473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AI-Driven Ticket Resolver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5250934" cy="730646"/>
            <a:chOff x="0" y="0"/>
            <a:chExt cx="7001245" cy="97419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612801" y="122829"/>
              <a:ext cx="5388444" cy="6618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87"/>
                </a:lnSpc>
                <a:spcBef>
                  <a:spcPct val="0"/>
                </a:spcBef>
              </a:pPr>
              <a:r>
                <a:rPr lang="en-US" b="true" sz="2991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GROUP NUMBER 42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8015" cy="974195"/>
            </a:xfrm>
            <a:custGeom>
              <a:avLst/>
              <a:gdLst/>
              <a:ahLst/>
              <a:cxnLst/>
              <a:rect r="r" b="b" t="t" l="l"/>
              <a:pathLst>
                <a:path h="974195" w="1128015">
                  <a:moveTo>
                    <a:pt x="0" y="0"/>
                  </a:moveTo>
                  <a:lnTo>
                    <a:pt x="1128015" y="0"/>
                  </a:lnTo>
                  <a:lnTo>
                    <a:pt x="1128015" y="974195"/>
                  </a:lnTo>
                  <a:lnTo>
                    <a:pt x="0" y="974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8891940"/>
            <a:ext cx="814197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Under the guidance of: Prof. Dr. Sandip Shinde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661251" y="7415475"/>
            <a:ext cx="5363319" cy="464465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708174" y="-810867"/>
            <a:ext cx="3801687" cy="3292279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1028700"/>
            <a:ext cx="7810994" cy="3539047"/>
          </a:xfrm>
          <a:custGeom>
            <a:avLst/>
            <a:gdLst/>
            <a:ahLst/>
            <a:cxnLst/>
            <a:rect r="r" b="b" t="t" l="l"/>
            <a:pathLst>
              <a:path h="3539047" w="7810994">
                <a:moveTo>
                  <a:pt x="0" y="0"/>
                </a:moveTo>
                <a:lnTo>
                  <a:pt x="7810994" y="0"/>
                </a:lnTo>
                <a:lnTo>
                  <a:pt x="7810994" y="3539047"/>
                </a:lnTo>
                <a:lnTo>
                  <a:pt x="0" y="3539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2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5714062"/>
            <a:ext cx="7810994" cy="3544238"/>
          </a:xfrm>
          <a:custGeom>
            <a:avLst/>
            <a:gdLst/>
            <a:ahLst/>
            <a:cxnLst/>
            <a:rect r="r" b="b" t="t" l="l"/>
            <a:pathLst>
              <a:path h="3544238" w="7810994">
                <a:moveTo>
                  <a:pt x="0" y="0"/>
                </a:moveTo>
                <a:lnTo>
                  <a:pt x="7810994" y="0"/>
                </a:lnTo>
                <a:lnTo>
                  <a:pt x="7810994" y="3544238"/>
                </a:lnTo>
                <a:lnTo>
                  <a:pt x="0" y="3544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1838" y="2246682"/>
            <a:ext cx="6508267" cy="147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7"/>
              </a:lnSpc>
              <a:spcBef>
                <a:spcPct val="0"/>
              </a:spcBef>
            </a:pPr>
            <a:r>
              <a:rPr lang="en-US" b="true" sz="869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326595"/>
            <a:ext cx="7276058" cy="20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9985" indent="-259992" lvl="1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</a:t>
            </a:r>
            <a:r>
              <a:rPr lang="en-US" sz="2408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Reduction in ticket resolution time</a:t>
            </a:r>
          </a:p>
          <a:p>
            <a:pPr algn="ctr">
              <a:lnSpc>
                <a:spcPts val="3371"/>
              </a:lnSpc>
            </a:pPr>
          </a:p>
          <a:p>
            <a:pPr algn="ctr" marL="519985" indent="-259992" lvl="1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Increased accuracy of solutions.</a:t>
            </a:r>
          </a:p>
          <a:p>
            <a:pPr algn="ctr">
              <a:lnSpc>
                <a:spcPts val="3371"/>
              </a:lnSpc>
            </a:pPr>
          </a:p>
          <a:p>
            <a:pPr algn="ctr" marL="519985" indent="-259992" lvl="1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          Scalability and flexibility of the platform.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3759" y="627482"/>
            <a:ext cx="8961147" cy="4133329"/>
          </a:xfrm>
          <a:custGeom>
            <a:avLst/>
            <a:gdLst/>
            <a:ahLst/>
            <a:cxnLst/>
            <a:rect r="r" b="b" t="t" l="l"/>
            <a:pathLst>
              <a:path h="4133329" w="8961147">
                <a:moveTo>
                  <a:pt x="0" y="0"/>
                </a:moveTo>
                <a:lnTo>
                  <a:pt x="8961146" y="0"/>
                </a:lnTo>
                <a:lnTo>
                  <a:pt x="8961146" y="4133329"/>
                </a:lnTo>
                <a:lnTo>
                  <a:pt x="0" y="4133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52966" y="5931409"/>
            <a:ext cx="8961147" cy="4021315"/>
          </a:xfrm>
          <a:custGeom>
            <a:avLst/>
            <a:gdLst/>
            <a:ahLst/>
            <a:cxnLst/>
            <a:rect r="r" b="b" t="t" l="l"/>
            <a:pathLst>
              <a:path h="4021315" w="8961147">
                <a:moveTo>
                  <a:pt x="0" y="0"/>
                </a:moveTo>
                <a:lnTo>
                  <a:pt x="8961146" y="0"/>
                </a:lnTo>
                <a:lnTo>
                  <a:pt x="8961146" y="4021315"/>
                </a:lnTo>
                <a:lnTo>
                  <a:pt x="0" y="40213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59195" y="-352440"/>
            <a:ext cx="3799619" cy="3290488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1007170" y="6673353"/>
            <a:ext cx="4766165" cy="3909544"/>
            <a:chOff x="0" y="0"/>
            <a:chExt cx="4537916" cy="37223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37916" cy="3722319"/>
            </a:xfrm>
            <a:custGeom>
              <a:avLst/>
              <a:gdLst/>
              <a:ahLst/>
              <a:cxnLst/>
              <a:rect r="r" b="b" t="t" l="l"/>
              <a:pathLst>
                <a:path h="3722319" w="4537916">
                  <a:moveTo>
                    <a:pt x="4537916" y="1861160"/>
                  </a:moveTo>
                  <a:lnTo>
                    <a:pt x="3633041" y="3722319"/>
                  </a:lnTo>
                  <a:lnTo>
                    <a:pt x="904875" y="3722319"/>
                  </a:lnTo>
                  <a:lnTo>
                    <a:pt x="0" y="1861160"/>
                  </a:lnTo>
                  <a:lnTo>
                    <a:pt x="904875" y="0"/>
                  </a:lnTo>
                  <a:lnTo>
                    <a:pt x="3632914" y="0"/>
                  </a:lnTo>
                  <a:lnTo>
                    <a:pt x="4537916" y="186116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314981" y="5598522"/>
            <a:ext cx="6491217" cy="562142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156046" y="-470057"/>
            <a:ext cx="5363319" cy="4644659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4141" y="2454407"/>
            <a:ext cx="14647525" cy="703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Customer Support Teams:</a:t>
            </a:r>
          </a:p>
          <a:p>
            <a:pPr algn="just" marL="1079499" indent="-359833" lvl="2">
              <a:lnSpc>
                <a:spcPts val="3999"/>
              </a:lnSpc>
              <a:buFont typeface="Arial"/>
              <a:buChar char="⚬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Efficiency Improvement: </a:t>
            </a:r>
            <a:r>
              <a:rPr lang="en-US" sz="24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By automating routine ticket resolutions, support teams can handle higher volumes of tickets more quickly and accurately, reducing the time spent on repetitive tasks.</a:t>
            </a:r>
          </a:p>
          <a:p>
            <a:pPr algn="just">
              <a:lnSpc>
                <a:spcPts val="3999"/>
              </a:lnSpc>
            </a:pP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IT Departments:</a:t>
            </a:r>
          </a:p>
          <a:p>
            <a:pPr algn="just" marL="1079499" indent="-359833" lvl="2">
              <a:lnSpc>
                <a:spcPts val="3999"/>
              </a:lnSpc>
              <a:buFont typeface="Arial"/>
              <a:buChar char="⚬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Streamlined Integration: </a:t>
            </a:r>
            <a:r>
              <a:rPr lang="en-US" sz="24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system's ability to integrate with multiple ticketing platforms (JIRA, Salesforce Cloud, ServiceNow) simplifies support processes and data management across different systems.</a:t>
            </a:r>
          </a:p>
          <a:p>
            <a:pPr algn="just">
              <a:lnSpc>
                <a:spcPts val="3999"/>
              </a:lnSpc>
            </a:pP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Developers and AI Practitioners:</a:t>
            </a:r>
          </a:p>
          <a:p>
            <a:pPr algn="just" marL="1079499" indent="-359833" lvl="2">
              <a:lnSpc>
                <a:spcPts val="3999"/>
              </a:lnSpc>
              <a:buFont typeface="Arial"/>
              <a:buChar char="⚬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Innovative Application: </a:t>
            </a:r>
            <a:r>
              <a:rPr lang="en-US" sz="249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This project offers an opportunity to work with cutting-edge technologies like AI embeddings, vector databases, and LangChain, providing a platform for innovation and professional growth.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6056" y="1028700"/>
            <a:ext cx="1681324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Who Can Benifit ?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5788870" y="3104786"/>
            <a:ext cx="3801687" cy="3292279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760177" y="-454308"/>
            <a:ext cx="1828637" cy="1486183"/>
          </a:xfrm>
          <a:custGeom>
            <a:avLst/>
            <a:gdLst/>
            <a:ahLst/>
            <a:cxnLst/>
            <a:rect r="r" b="b" t="t" l="l"/>
            <a:pathLst>
              <a:path h="1486183" w="1828637">
                <a:moveTo>
                  <a:pt x="0" y="0"/>
                </a:moveTo>
                <a:lnTo>
                  <a:pt x="1828636" y="0"/>
                </a:lnTo>
                <a:lnTo>
                  <a:pt x="1828636" y="1486183"/>
                </a:lnTo>
                <a:lnTo>
                  <a:pt x="0" y="148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3035887"/>
            <a:ext cx="16359724" cy="5069617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911356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F4F4F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2146" y="3312070"/>
            <a:ext cx="15892833" cy="39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AI-driven ticket resolution system integrates with platforms like JIRA, ServiceNow, and Salesforce to automate ticket processing, reduce redundant tasks, and enhance response times and accuracy. 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 boosts operational efficiency, shortens resolution times, promotes team collaboration, and offers scalability. 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This solution streamlines support processes, improving productivity and optimizing resources across organizations.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31053" y="-304076"/>
            <a:ext cx="1828637" cy="1486183"/>
          </a:xfrm>
          <a:custGeom>
            <a:avLst/>
            <a:gdLst/>
            <a:ahLst/>
            <a:cxnLst/>
            <a:rect r="r" b="b" t="t" l="l"/>
            <a:pathLst>
              <a:path h="1486183" w="1828637">
                <a:moveTo>
                  <a:pt x="0" y="0"/>
                </a:moveTo>
                <a:lnTo>
                  <a:pt x="1828637" y="0"/>
                </a:lnTo>
                <a:lnTo>
                  <a:pt x="1828637" y="1486183"/>
                </a:lnTo>
                <a:lnTo>
                  <a:pt x="0" y="148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081194"/>
            <a:ext cx="446046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F4F4F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75699" y="1552260"/>
            <a:ext cx="4745054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75699" y="2294334"/>
            <a:ext cx="8786640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5699" y="3782955"/>
            <a:ext cx="8786640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Working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5699" y="4525251"/>
            <a:ext cx="8786640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Project Flow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5699" y="5290869"/>
            <a:ext cx="8786640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Tech 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75699" y="6051994"/>
            <a:ext cx="8786640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75699" y="7540614"/>
            <a:ext cx="8786640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Who can benifit?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5699" y="8282688"/>
            <a:ext cx="8786640" cy="61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75699" y="3036409"/>
            <a:ext cx="5094982" cy="62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Architecture Diagram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75699" y="6794068"/>
            <a:ext cx="2059484" cy="62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9058" indent="-389529" lvl="1">
              <a:lnSpc>
                <a:spcPts val="5051"/>
              </a:lnSpc>
              <a:buFont typeface="Arial"/>
              <a:buChar char="•"/>
            </a:pPr>
            <a:r>
              <a:rPr lang="en-US" sz="3608">
                <a:solidFill>
                  <a:srgbClr val="F4F4F4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Result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40845" y="0"/>
            <a:ext cx="11918884" cy="10214568"/>
            <a:chOff x="0" y="0"/>
            <a:chExt cx="5450057" cy="4670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0058" cy="4670738"/>
            </a:xfrm>
            <a:custGeom>
              <a:avLst/>
              <a:gdLst/>
              <a:ahLst/>
              <a:cxnLst/>
              <a:rect r="r" b="b" t="t" l="l"/>
              <a:pathLst>
                <a:path h="4670738" w="5450058">
                  <a:moveTo>
                    <a:pt x="5450058" y="2335369"/>
                  </a:moveTo>
                  <a:lnTo>
                    <a:pt x="4545183" y="4670738"/>
                  </a:lnTo>
                  <a:lnTo>
                    <a:pt x="904875" y="4670738"/>
                  </a:lnTo>
                  <a:lnTo>
                    <a:pt x="0" y="2335369"/>
                  </a:lnTo>
                  <a:lnTo>
                    <a:pt x="904875" y="0"/>
                  </a:lnTo>
                  <a:lnTo>
                    <a:pt x="4545056" y="0"/>
                  </a:lnTo>
                  <a:lnTo>
                    <a:pt x="5450058" y="2335369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86973" y="8640861"/>
            <a:ext cx="3801687" cy="3292279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783300" y="4394239"/>
            <a:ext cx="5031519" cy="2309026"/>
            <a:chOff x="-161290" y="232410"/>
            <a:chExt cx="12611100" cy="57873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11100" cy="5787390"/>
            </a:xfrm>
            <a:custGeom>
              <a:avLst/>
              <a:gdLst/>
              <a:ahLst/>
              <a:cxnLst/>
              <a:rect r="r" b="b" t="t" l="l"/>
              <a:pathLst>
                <a:path h="5787390" w="1261110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89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39" y="1280160"/>
                  </a:cubicBezTo>
                  <a:cubicBezTo>
                    <a:pt x="0" y="2223770"/>
                    <a:pt x="400050" y="3919220"/>
                    <a:pt x="1418589" y="4751070"/>
                  </a:cubicBezTo>
                  <a:cubicBezTo>
                    <a:pt x="2437130" y="5582920"/>
                    <a:pt x="3836669" y="5750560"/>
                    <a:pt x="5152389" y="5767070"/>
                  </a:cubicBezTo>
                  <a:cubicBezTo>
                    <a:pt x="6744970" y="5787390"/>
                    <a:pt x="8346439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39" y="4005580"/>
                    <a:pt x="12611099" y="3355340"/>
                    <a:pt x="12551409" y="2688590"/>
                  </a:cubicBezTo>
                  <a:close/>
                </a:path>
              </a:pathLst>
            </a:custGeom>
            <a:blipFill>
              <a:blip r:embed="rId2"/>
              <a:stretch>
                <a:fillRect l="0" t="-10048" r="0" b="-10048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372439" y="1137504"/>
            <a:ext cx="4442380" cy="3109666"/>
          </a:xfrm>
          <a:custGeom>
            <a:avLst/>
            <a:gdLst/>
            <a:ahLst/>
            <a:cxnLst/>
            <a:rect r="r" b="b" t="t" l="l"/>
            <a:pathLst>
              <a:path h="3109666" w="4442380">
                <a:moveTo>
                  <a:pt x="0" y="0"/>
                </a:moveTo>
                <a:lnTo>
                  <a:pt x="4442380" y="0"/>
                </a:lnTo>
                <a:lnTo>
                  <a:pt x="4442380" y="3109665"/>
                </a:lnTo>
                <a:lnTo>
                  <a:pt x="0" y="3109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65362" y="6850334"/>
            <a:ext cx="4249457" cy="1790526"/>
          </a:xfrm>
          <a:custGeom>
            <a:avLst/>
            <a:gdLst/>
            <a:ahLst/>
            <a:cxnLst/>
            <a:rect r="r" b="b" t="t" l="l"/>
            <a:pathLst>
              <a:path h="1790526" w="4249457">
                <a:moveTo>
                  <a:pt x="0" y="0"/>
                </a:moveTo>
                <a:lnTo>
                  <a:pt x="4249457" y="0"/>
                </a:lnTo>
                <a:lnTo>
                  <a:pt x="4249457" y="1790527"/>
                </a:lnTo>
                <a:lnTo>
                  <a:pt x="0" y="1790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4058" y="3738562"/>
            <a:ext cx="11366786" cy="443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today's fast-paced business environment, the manual resolution of tickets across multiple platforms like Salesforce, ServiceNow, and JIRA often lead to following issues:</a:t>
            </a:r>
          </a:p>
          <a:p>
            <a:pPr algn="just">
              <a:lnSpc>
                <a:spcPts val="3999"/>
              </a:lnSpc>
            </a:pPr>
          </a:p>
          <a:p>
            <a:pPr algn="just" marL="1079499" indent="-359833" lvl="2">
              <a:lnSpc>
                <a:spcPts val="5174"/>
              </a:lnSpc>
              <a:buFont typeface="Arial"/>
              <a:buChar char="⚬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Delayed Response Times and Inefficient Ticket Resolution</a:t>
            </a:r>
          </a:p>
          <a:p>
            <a:pPr algn="just" marL="1079499" indent="-359833" lvl="2">
              <a:lnSpc>
                <a:spcPts val="5174"/>
              </a:lnSpc>
              <a:buFont typeface="Arial"/>
              <a:buChar char="⚬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Fragmented Data Across Multiple Ticketing Systems</a:t>
            </a:r>
          </a:p>
          <a:p>
            <a:pPr algn="just" marL="1079499" indent="-359833" lvl="2">
              <a:lnSpc>
                <a:spcPts val="5174"/>
              </a:lnSpc>
              <a:buFont typeface="Arial"/>
              <a:buChar char="⚬"/>
            </a:pPr>
            <a:r>
              <a:rPr lang="en-US" b="true" sz="2499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Scalability Bottlenecks</a:t>
            </a:r>
          </a:p>
          <a:p>
            <a:pPr algn="just">
              <a:lnSpc>
                <a:spcPts val="39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49739" y="1589681"/>
            <a:ext cx="99687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 Statement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631053" y="-304076"/>
            <a:ext cx="1828637" cy="1486183"/>
          </a:xfrm>
          <a:custGeom>
            <a:avLst/>
            <a:gdLst/>
            <a:ahLst/>
            <a:cxnLst/>
            <a:rect r="r" b="b" t="t" l="l"/>
            <a:pathLst>
              <a:path h="1486183" w="1828637">
                <a:moveTo>
                  <a:pt x="0" y="0"/>
                </a:moveTo>
                <a:lnTo>
                  <a:pt x="1828637" y="0"/>
                </a:lnTo>
                <a:lnTo>
                  <a:pt x="1828637" y="1486183"/>
                </a:lnTo>
                <a:lnTo>
                  <a:pt x="0" y="1486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587455" y="5598522"/>
            <a:ext cx="6491217" cy="562142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100624" y="-803768"/>
            <a:ext cx="5363319" cy="4644659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1111993" y="7927668"/>
            <a:ext cx="3801687" cy="3292279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393066"/>
            <a:ext cx="13255920" cy="416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7037" indent="-268519" lvl="1">
              <a:lnSpc>
                <a:spcPts val="5596"/>
              </a:lnSpc>
              <a:buFont typeface="Arial"/>
              <a:buChar char="•"/>
            </a:pPr>
            <a:r>
              <a:rPr lang="en-US" sz="248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Aggregates solved tickets from JIRA, ServiceNow, and Salesforce into a </a:t>
            </a:r>
            <a:r>
              <a:rPr lang="en-US" b="true" sz="2487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Pinecone</a:t>
            </a:r>
            <a:r>
              <a:rPr lang="en-US" sz="248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vector database for quick solution access</a:t>
            </a:r>
          </a:p>
          <a:p>
            <a:pPr algn="just" marL="537037" indent="-268519" lvl="1">
              <a:lnSpc>
                <a:spcPts val="5596"/>
              </a:lnSpc>
              <a:buFont typeface="Arial"/>
              <a:buChar char="•"/>
            </a:pPr>
            <a:r>
              <a:rPr lang="en-US" sz="248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Uses </a:t>
            </a:r>
            <a:r>
              <a:rPr lang="en-US" b="true" sz="2487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OpenA</a:t>
            </a:r>
            <a:r>
              <a:rPr lang="en-US" sz="248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 embeddings and the</a:t>
            </a:r>
            <a:r>
              <a:rPr lang="en-US" b="true" sz="2487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llama-3.2-90b</a:t>
            </a:r>
            <a:r>
              <a:rPr lang="en-US" sz="248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model to find similar closed tickets and generate relevant solutions.</a:t>
            </a:r>
          </a:p>
          <a:p>
            <a:pPr algn="just" marL="539751" indent="-269876" lvl="1">
              <a:lnSpc>
                <a:spcPts val="562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AI chatbot handles complex queries and multimedia uploads (e.g., PDFs), enhancing ticket resolution and team collaboration.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056" y="1518562"/>
            <a:ext cx="1681324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SupportSync : The Solution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5358456" y="3083265"/>
            <a:ext cx="3801687" cy="3292279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631053" y="-304076"/>
            <a:ext cx="1828637" cy="1486183"/>
          </a:xfrm>
          <a:custGeom>
            <a:avLst/>
            <a:gdLst/>
            <a:ahLst/>
            <a:cxnLst/>
            <a:rect r="r" b="b" t="t" l="l"/>
            <a:pathLst>
              <a:path h="1486183" w="1828637">
                <a:moveTo>
                  <a:pt x="0" y="0"/>
                </a:moveTo>
                <a:lnTo>
                  <a:pt x="1828637" y="0"/>
                </a:lnTo>
                <a:lnTo>
                  <a:pt x="1828637" y="1486183"/>
                </a:lnTo>
                <a:lnTo>
                  <a:pt x="0" y="148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661251" y="7415475"/>
            <a:ext cx="5363319" cy="464465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708174" y="-810867"/>
            <a:ext cx="3801687" cy="3292279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026553" y="352361"/>
            <a:ext cx="6611324" cy="9240042"/>
          </a:xfrm>
          <a:custGeom>
            <a:avLst/>
            <a:gdLst/>
            <a:ahLst/>
            <a:cxnLst/>
            <a:rect r="r" b="b" t="t" l="l"/>
            <a:pathLst>
              <a:path h="9240042" w="6611324">
                <a:moveTo>
                  <a:pt x="0" y="0"/>
                </a:moveTo>
                <a:lnTo>
                  <a:pt x="6611324" y="0"/>
                </a:lnTo>
                <a:lnTo>
                  <a:pt x="6611324" y="9240042"/>
                </a:lnTo>
                <a:lnTo>
                  <a:pt x="0" y="92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" t="0" r="-421" b="-60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18286" y="2895905"/>
            <a:ext cx="6508267" cy="301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7"/>
              </a:lnSpc>
              <a:spcBef>
                <a:spcPct val="0"/>
              </a:spcBef>
            </a:pPr>
            <a:r>
              <a:rPr lang="en-US" b="true" sz="869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Architecture Diagram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15251989" y="7802458"/>
            <a:ext cx="3801687" cy="3292279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3002" y="1456284"/>
            <a:ext cx="551274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Working: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2507794" y="3848000"/>
            <a:ext cx="1798578" cy="1557577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1306086" y="4281344"/>
            <a:ext cx="4985461" cy="431743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155666" y="7751318"/>
            <a:ext cx="3480308" cy="3013963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-502551" y="7562513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433481" y="765047"/>
            <a:ext cx="10825819" cy="909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372" indent="-259186" lvl="1">
              <a:lnSpc>
                <a:spcPts val="480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Ticket Fetching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Retrieve OPEN, IN PROGRESS, and CLOSED/DONE tickets from connected ticketing platforms (e.g., JIRA, ServiceNow) using the developer’s API token and Project ID.</a:t>
            </a:r>
          </a:p>
          <a:p>
            <a:pPr algn="just" marL="518371" indent="-259185" lvl="1">
              <a:lnSpc>
                <a:spcPts val="480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Data Embedding: 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Embed CLOSED/DONE tickets into vectors using OpenAI embeddings and store them in Pinecone for fast searches.</a:t>
            </a:r>
          </a:p>
          <a:p>
            <a:pPr algn="just" marL="518371" indent="-259185" lvl="1">
              <a:lnSpc>
                <a:spcPts val="480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Ticket Selection: 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Developers select an unresolved ticket from the dashboard for which they need a solution.</a:t>
            </a:r>
          </a:p>
          <a:p>
            <a:pPr algn="just" marL="518371" indent="-259185" lvl="1">
              <a:lnSpc>
                <a:spcPts val="480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Solution Search: 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Generate embeddings for the selected ticket and search Pinecone for the top 2 similar CLOSED/DONE tickets.</a:t>
            </a:r>
          </a:p>
          <a:p>
            <a:pPr algn="just" marL="518371" indent="-259185" lvl="1">
              <a:lnSpc>
                <a:spcPts val="480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Solution Generation: 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 the llama-3.2-90b model to generate a solution based on similar tickets and its knowledge base.</a:t>
            </a:r>
          </a:p>
          <a:p>
            <a:pPr algn="just" marL="518371" indent="-259185" lvl="1">
              <a:lnSpc>
                <a:spcPts val="480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Chatbot Assistance: 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If needed, the developer can interact with an chatbot for personalized support and document uploads (e.g., PDFs).</a:t>
            </a:r>
          </a:p>
          <a:p>
            <a:pPr algn="just" marL="518371" indent="-259185" lvl="1">
              <a:lnSpc>
                <a:spcPts val="4801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Vector Update:</a:t>
            </a: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Uploaded documents (PDFs) are embedded and stored in Pinecone to enhance future searches.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641992" y="-457483"/>
            <a:ext cx="1828637" cy="1486183"/>
          </a:xfrm>
          <a:custGeom>
            <a:avLst/>
            <a:gdLst/>
            <a:ahLst/>
            <a:cxnLst/>
            <a:rect r="r" b="b" t="t" l="l"/>
            <a:pathLst>
              <a:path h="1486183" w="1828637">
                <a:moveTo>
                  <a:pt x="0" y="0"/>
                </a:moveTo>
                <a:lnTo>
                  <a:pt x="1828636" y="0"/>
                </a:lnTo>
                <a:lnTo>
                  <a:pt x="1828636" y="1486183"/>
                </a:lnTo>
                <a:lnTo>
                  <a:pt x="0" y="148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345" y="711415"/>
            <a:ext cx="678758" cy="586200"/>
          </a:xfrm>
          <a:custGeom>
            <a:avLst/>
            <a:gdLst/>
            <a:ahLst/>
            <a:cxnLst/>
            <a:rect r="r" b="b" t="t" l="l"/>
            <a:pathLst>
              <a:path h="586200" w="678758">
                <a:moveTo>
                  <a:pt x="0" y="0"/>
                </a:moveTo>
                <a:lnTo>
                  <a:pt x="678758" y="0"/>
                </a:lnTo>
                <a:lnTo>
                  <a:pt x="678758" y="586200"/>
                </a:lnTo>
                <a:lnTo>
                  <a:pt x="0" y="58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5593677" y="-1185340"/>
            <a:ext cx="3331246" cy="3177130"/>
            <a:chOff x="0" y="0"/>
            <a:chExt cx="2413085" cy="23014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3085" cy="2301447"/>
            </a:xfrm>
            <a:custGeom>
              <a:avLst/>
              <a:gdLst/>
              <a:ahLst/>
              <a:cxnLst/>
              <a:rect r="r" b="b" t="t" l="l"/>
              <a:pathLst>
                <a:path h="2301447" w="2413085">
                  <a:moveTo>
                    <a:pt x="2413085" y="1150723"/>
                  </a:moveTo>
                  <a:lnTo>
                    <a:pt x="1508210" y="2301447"/>
                  </a:lnTo>
                  <a:lnTo>
                    <a:pt x="904875" y="2301447"/>
                  </a:lnTo>
                  <a:lnTo>
                    <a:pt x="0" y="1150723"/>
                  </a:lnTo>
                  <a:lnTo>
                    <a:pt x="904875" y="0"/>
                  </a:lnTo>
                  <a:lnTo>
                    <a:pt x="1508083" y="0"/>
                  </a:lnTo>
                  <a:lnTo>
                    <a:pt x="2413085" y="1150723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-1893974" y="9127994"/>
            <a:ext cx="3801687" cy="329227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53009" y="1692275"/>
            <a:ext cx="14607626" cy="7372243"/>
          </a:xfrm>
          <a:custGeom>
            <a:avLst/>
            <a:gdLst/>
            <a:ahLst/>
            <a:cxnLst/>
            <a:rect r="r" b="b" t="t" l="l"/>
            <a:pathLst>
              <a:path h="7372243" w="14607626">
                <a:moveTo>
                  <a:pt x="0" y="0"/>
                </a:moveTo>
                <a:lnTo>
                  <a:pt x="14607626" y="0"/>
                </a:lnTo>
                <a:lnTo>
                  <a:pt x="14607626" y="7372243"/>
                </a:lnTo>
                <a:lnTo>
                  <a:pt x="0" y="7372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38" t="-2539" r="-253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01812" y="241300"/>
            <a:ext cx="680538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Project Flow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1053" y="-304076"/>
            <a:ext cx="1828637" cy="1486183"/>
          </a:xfrm>
          <a:custGeom>
            <a:avLst/>
            <a:gdLst/>
            <a:ahLst/>
            <a:cxnLst/>
            <a:rect r="r" b="b" t="t" l="l"/>
            <a:pathLst>
              <a:path h="1486183" w="1828637">
                <a:moveTo>
                  <a:pt x="0" y="0"/>
                </a:moveTo>
                <a:lnTo>
                  <a:pt x="1828637" y="0"/>
                </a:lnTo>
                <a:lnTo>
                  <a:pt x="1828637" y="1486183"/>
                </a:lnTo>
                <a:lnTo>
                  <a:pt x="0" y="148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5376878" y="-1469344"/>
            <a:ext cx="4200284" cy="4644659"/>
            <a:chOff x="0" y="0"/>
            <a:chExt cx="2834711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4711" cy="3134614"/>
            </a:xfrm>
            <a:custGeom>
              <a:avLst/>
              <a:gdLst/>
              <a:ahLst/>
              <a:cxnLst/>
              <a:rect r="r" b="b" t="t" l="l"/>
              <a:pathLst>
                <a:path h="3134614" w="2834711">
                  <a:moveTo>
                    <a:pt x="2834711" y="1567307"/>
                  </a:moveTo>
                  <a:lnTo>
                    <a:pt x="1929836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1929709" y="0"/>
                  </a:lnTo>
                  <a:lnTo>
                    <a:pt x="2834711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20754" y="7729648"/>
            <a:ext cx="1980603" cy="2170292"/>
          </a:xfrm>
          <a:custGeom>
            <a:avLst/>
            <a:gdLst/>
            <a:ahLst/>
            <a:cxnLst/>
            <a:rect r="r" b="b" t="t" l="l"/>
            <a:pathLst>
              <a:path h="2170292" w="1980603">
                <a:moveTo>
                  <a:pt x="0" y="0"/>
                </a:moveTo>
                <a:lnTo>
                  <a:pt x="1980603" y="0"/>
                </a:lnTo>
                <a:lnTo>
                  <a:pt x="1980603" y="2170292"/>
                </a:lnTo>
                <a:lnTo>
                  <a:pt x="0" y="2170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5487" y="7729648"/>
            <a:ext cx="1651917" cy="1856087"/>
          </a:xfrm>
          <a:custGeom>
            <a:avLst/>
            <a:gdLst/>
            <a:ahLst/>
            <a:cxnLst/>
            <a:rect r="r" b="b" t="t" l="l"/>
            <a:pathLst>
              <a:path h="1856087" w="1651917">
                <a:moveTo>
                  <a:pt x="0" y="0"/>
                </a:moveTo>
                <a:lnTo>
                  <a:pt x="1651917" y="0"/>
                </a:lnTo>
                <a:lnTo>
                  <a:pt x="1651917" y="1856087"/>
                </a:lnTo>
                <a:lnTo>
                  <a:pt x="0" y="1856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81426" y="7729648"/>
            <a:ext cx="1856087" cy="1856087"/>
          </a:xfrm>
          <a:custGeom>
            <a:avLst/>
            <a:gdLst/>
            <a:ahLst/>
            <a:cxnLst/>
            <a:rect r="r" b="b" t="t" l="l"/>
            <a:pathLst>
              <a:path h="1856087" w="1856087">
                <a:moveTo>
                  <a:pt x="0" y="0"/>
                </a:moveTo>
                <a:lnTo>
                  <a:pt x="1856086" y="0"/>
                </a:lnTo>
                <a:lnTo>
                  <a:pt x="1856086" y="1856087"/>
                </a:lnTo>
                <a:lnTo>
                  <a:pt x="0" y="18560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4354" y="2943841"/>
            <a:ext cx="4063055" cy="4063055"/>
          </a:xfrm>
          <a:custGeom>
            <a:avLst/>
            <a:gdLst/>
            <a:ahLst/>
            <a:cxnLst/>
            <a:rect r="r" b="b" t="t" l="l"/>
            <a:pathLst>
              <a:path h="4063055" w="4063055">
                <a:moveTo>
                  <a:pt x="0" y="0"/>
                </a:moveTo>
                <a:lnTo>
                  <a:pt x="4063055" y="0"/>
                </a:lnTo>
                <a:lnTo>
                  <a:pt x="4063055" y="4063055"/>
                </a:lnTo>
                <a:lnTo>
                  <a:pt x="0" y="40630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49332" y="7729648"/>
            <a:ext cx="1982229" cy="1856087"/>
          </a:xfrm>
          <a:custGeom>
            <a:avLst/>
            <a:gdLst/>
            <a:ahLst/>
            <a:cxnLst/>
            <a:rect r="r" b="b" t="t" l="l"/>
            <a:pathLst>
              <a:path h="1856087" w="1982229">
                <a:moveTo>
                  <a:pt x="0" y="0"/>
                </a:moveTo>
                <a:lnTo>
                  <a:pt x="1982229" y="0"/>
                </a:lnTo>
                <a:lnTo>
                  <a:pt x="1982229" y="1856087"/>
                </a:lnTo>
                <a:lnTo>
                  <a:pt x="0" y="18560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40447" y="2462053"/>
            <a:ext cx="8607856" cy="496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967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Programming Languages:</a:t>
            </a: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Python, Javascript</a:t>
            </a:r>
          </a:p>
          <a:p>
            <a:pPr algn="just" marL="518160" indent="-259080" lvl="1">
              <a:lnSpc>
                <a:spcPts val="4967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Embedding:</a:t>
            </a: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OpenAI embeddings</a:t>
            </a:r>
          </a:p>
          <a:p>
            <a:pPr algn="just" marL="518160" indent="-259080" lvl="1">
              <a:lnSpc>
                <a:spcPts val="4967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AI Frameworks:</a:t>
            </a: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Llama-3.2-90b, LangChain </a:t>
            </a:r>
          </a:p>
          <a:p>
            <a:pPr algn="just" marL="518160" indent="-259080" lvl="1">
              <a:lnSpc>
                <a:spcPts val="4967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Vector Database:</a:t>
            </a: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Pinecone</a:t>
            </a:r>
          </a:p>
          <a:p>
            <a:pPr algn="just" marL="518160" indent="-259080" lvl="1">
              <a:lnSpc>
                <a:spcPts val="4967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APIs:</a:t>
            </a: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JIRA API, Salesforce API, ServiceNow API</a:t>
            </a:r>
          </a:p>
          <a:p>
            <a:pPr algn="just" marL="518160" indent="-259080" lvl="1">
              <a:lnSpc>
                <a:spcPts val="4967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Version Control:</a:t>
            </a: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Git, GitHub</a:t>
            </a:r>
          </a:p>
          <a:p>
            <a:pPr algn="just" marL="518160" indent="-259080" lvl="1">
              <a:lnSpc>
                <a:spcPts val="4967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Frontend Framework:</a:t>
            </a:r>
            <a:r>
              <a:rPr lang="en-US" b="true" sz="240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React</a:t>
            </a:r>
          </a:p>
          <a:p>
            <a:pPr algn="just">
              <a:lnSpc>
                <a:spcPts val="496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29759" y="1145184"/>
            <a:ext cx="811530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9"/>
              </a:lnSpc>
              <a:spcBef>
                <a:spcPct val="0"/>
              </a:spcBef>
            </a:pPr>
            <a:r>
              <a:rPr lang="en-US" b="true" sz="8499" spc="-84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Tech Stack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2510" y="4243306"/>
            <a:ext cx="12240869" cy="109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8"/>
              </a:lnSpc>
            </a:pPr>
            <a:r>
              <a:rPr lang="en-US" sz="7198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Demo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897309" y="4440190"/>
            <a:ext cx="814359" cy="703310"/>
          </a:xfrm>
          <a:custGeom>
            <a:avLst/>
            <a:gdLst/>
            <a:ahLst/>
            <a:cxnLst/>
            <a:rect r="r" b="b" t="t" l="l"/>
            <a:pathLst>
              <a:path h="703310" w="814359">
                <a:moveTo>
                  <a:pt x="0" y="0"/>
                </a:moveTo>
                <a:lnTo>
                  <a:pt x="814360" y="0"/>
                </a:lnTo>
                <a:lnTo>
                  <a:pt x="814360" y="703310"/>
                </a:lnTo>
                <a:lnTo>
                  <a:pt x="0" y="703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60177" y="-454308"/>
            <a:ext cx="1828637" cy="1486183"/>
          </a:xfrm>
          <a:custGeom>
            <a:avLst/>
            <a:gdLst/>
            <a:ahLst/>
            <a:cxnLst/>
            <a:rect r="r" b="b" t="t" l="l"/>
            <a:pathLst>
              <a:path h="1486183" w="1828637">
                <a:moveTo>
                  <a:pt x="0" y="0"/>
                </a:moveTo>
                <a:lnTo>
                  <a:pt x="1828636" y="0"/>
                </a:lnTo>
                <a:lnTo>
                  <a:pt x="1828636" y="1486183"/>
                </a:lnTo>
                <a:lnTo>
                  <a:pt x="0" y="1486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DAGOmMni5gI</dc:identifier>
  <dcterms:modified xsi:type="dcterms:W3CDTF">2011-08-01T06:04:30Z</dcterms:modified>
  <cp:revision>1</cp:revision>
  <dc:title>MajorProject</dc:title>
</cp:coreProperties>
</file>