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86" r:id="rId6"/>
    <p:sldId id="287" r:id="rId7"/>
    <p:sldId id="302" r:id="rId8"/>
    <p:sldId id="259" r:id="rId9"/>
    <p:sldId id="289" r:id="rId10"/>
    <p:sldId id="260" r:id="rId11"/>
    <p:sldId id="290" r:id="rId12"/>
    <p:sldId id="261" r:id="rId13"/>
    <p:sldId id="291" r:id="rId14"/>
    <p:sldId id="262" r:id="rId15"/>
    <p:sldId id="263" r:id="rId16"/>
    <p:sldId id="299" r:id="rId17"/>
    <p:sldId id="293" r:id="rId18"/>
    <p:sldId id="295" r:id="rId19"/>
    <p:sldId id="294" r:id="rId20"/>
    <p:sldId id="297" r:id="rId21"/>
    <p:sldId id="298" r:id="rId22"/>
    <p:sldId id="296" r:id="rId23"/>
    <p:sldId id="300" r:id="rId24"/>
    <p:sldId id="282" r:id="rId25"/>
    <p:sldId id="284" r:id="rId26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8523" autoAdjust="0"/>
  </p:normalViewPr>
  <p:slideViewPr>
    <p:cSldViewPr snapToGrid="0">
      <p:cViewPr varScale="1">
        <p:scale>
          <a:sx n="86" d="100"/>
          <a:sy n="86" d="100"/>
        </p:scale>
        <p:origin x="23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CE584A-26E0-442F-B847-005FBB702F4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90C6841-0E1B-4135-B609-59B2A61DDCA7}" type="slidenum">
              <a:rPr lang="en-US" sz="1400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E9D36C3-3D06-4E63-A441-445664397701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10</a:t>
            </a:fld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特有的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的补充。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号为通配符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号为任意字符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11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err="1"/>
              <a:t>uri</a:t>
            </a:r>
            <a:r>
              <a:rPr lang="zh-CN" altLang="en-US" dirty="0"/>
              <a:t>内部的</a:t>
            </a:r>
            <a:r>
              <a:rPr lang="en-US" altLang="zh-CN" dirty="0"/>
              <a:t>builder</a:t>
            </a:r>
            <a:r>
              <a:rPr lang="zh-CN" altLang="en-US" dirty="0"/>
              <a:t>模式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31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12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err="1"/>
              <a:t>uri</a:t>
            </a:r>
            <a:r>
              <a:rPr lang="zh-CN" altLang="en-US" dirty="0"/>
              <a:t>内部的</a:t>
            </a:r>
            <a:r>
              <a:rPr lang="en-US" altLang="zh-CN" dirty="0"/>
              <a:t>builder</a:t>
            </a:r>
            <a:r>
              <a:rPr lang="zh-CN" altLang="en-US" dirty="0"/>
              <a:t>模式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65CC6FE-B23F-48B0-9A95-027CFA077BF5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13</a:t>
            </a:fld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h-CN" altLang="en-US" dirty="0"/>
              <a:t>查询内部很快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共享内存（</a:t>
            </a:r>
            <a:r>
              <a:rPr lang="en-US" altLang="zh-CN" dirty="0" err="1">
                <a:sym typeface="Wingdings" panose="05000000000000000000" pitchFamily="2" charset="2"/>
              </a:rPr>
              <a:t>cursorWindow</a:t>
            </a:r>
            <a:r>
              <a:rPr lang="zh-CN" altLang="en-US" dirty="0">
                <a:sym typeface="Wingdings" panose="05000000000000000000" pitchFamily="2" charset="2"/>
              </a:rPr>
              <a:t>）  </a:t>
            </a:r>
            <a:r>
              <a:rPr lang="en-US" altLang="zh-CN" dirty="0">
                <a:sym typeface="Wingdings" panose="05000000000000000000" pitchFamily="2" charset="2"/>
              </a:rPr>
              <a:t>--- &gt; </a:t>
            </a:r>
            <a:r>
              <a:rPr lang="zh-CN" altLang="en-US" dirty="0">
                <a:sym typeface="Wingdings" panose="05000000000000000000" pitchFamily="2" charset="2"/>
              </a:rPr>
              <a:t>可查询的数据很多，而且也快，需要</a:t>
            </a:r>
            <a:r>
              <a:rPr lang="en-US" altLang="zh-CN" dirty="0" err="1">
                <a:sym typeface="Wingdings" panose="05000000000000000000" pitchFamily="2" charset="2"/>
              </a:rPr>
              <a:t>cursor.close</a:t>
            </a:r>
            <a:r>
              <a:rPr lang="en-US" altLang="zh-CN" dirty="0">
                <a:sym typeface="Wingdings" panose="05000000000000000000" pitchFamily="2" charset="2"/>
              </a:rPr>
              <a:t>();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提到</a:t>
            </a:r>
            <a:r>
              <a:rPr lang="en-US" altLang="zh-CN" dirty="0">
                <a:sym typeface="Wingdings" panose="05000000000000000000" pitchFamily="2" charset="2"/>
              </a:rPr>
              <a:t>android</a:t>
            </a:r>
            <a:r>
              <a:rPr lang="zh-CN" altLang="en-US" dirty="0">
                <a:sym typeface="Wingdings" panose="05000000000000000000" pitchFamily="2" charset="2"/>
              </a:rPr>
              <a:t>内部的跨进程调用的实现：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Binder</a:t>
            </a:r>
            <a:r>
              <a:rPr lang="zh-CN" altLang="en-US" dirty="0">
                <a:sym typeface="Wingdings" panose="05000000000000000000" pitchFamily="2" charset="2"/>
              </a:rPr>
              <a:t>，管道，</a:t>
            </a:r>
            <a:r>
              <a:rPr lang="en-US" altLang="zh-CN" dirty="0">
                <a:sym typeface="Wingdings" panose="05000000000000000000" pitchFamily="2" charset="2"/>
              </a:rPr>
              <a:t>Socket</a:t>
            </a:r>
            <a:r>
              <a:rPr lang="zh-CN" altLang="en-US" dirty="0">
                <a:sym typeface="Wingdings" panose="05000000000000000000" pitchFamily="2" charset="2"/>
              </a:rPr>
              <a:t>，共享内存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14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22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15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h-CN" altLang="en-US" dirty="0"/>
              <a:t>关键节点：</a:t>
            </a:r>
            <a:r>
              <a:rPr lang="en-US" altLang="zh-CN" dirty="0" err="1"/>
              <a:t>setMaxConnectionPoolSizeLocked</a:t>
            </a:r>
            <a:endParaRPr lang="en-US" altLang="zh-CN" dirty="0"/>
          </a:p>
          <a:p>
            <a:r>
              <a:rPr lang="en-US" altLang="zh-CN" dirty="0" err="1"/>
              <a:t>Primaryconnect</a:t>
            </a:r>
            <a:r>
              <a:rPr lang="en-US" altLang="zh-CN" dirty="0"/>
              <a:t>—write</a:t>
            </a:r>
          </a:p>
          <a:p>
            <a:r>
              <a:rPr lang="en-US" altLang="zh-CN" dirty="0"/>
              <a:t>Pool</a:t>
            </a:r>
            <a:r>
              <a:rPr lang="zh-CN" altLang="en-US" dirty="0"/>
              <a:t>里面</a:t>
            </a:r>
            <a:r>
              <a:rPr lang="en-US" altLang="zh-CN" dirty="0" err="1"/>
              <a:t>waitconnect</a:t>
            </a:r>
            <a:r>
              <a:rPr lang="zh-CN" altLang="en-US" dirty="0"/>
              <a:t>来控制获取的</a:t>
            </a:r>
            <a:r>
              <a:rPr lang="en-US" altLang="zh-CN" dirty="0" err="1"/>
              <a:t>sqliteconnect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mLock</a:t>
            </a:r>
            <a:r>
              <a:rPr lang="zh-CN" altLang="en-US" dirty="0"/>
              <a:t>和</a:t>
            </a:r>
            <a:r>
              <a:rPr lang="en-US" altLang="zh-CN" dirty="0" err="1"/>
              <a:t>LookSupport.park</a:t>
            </a:r>
            <a:r>
              <a:rPr lang="zh-CN" altLang="en-US" dirty="0"/>
              <a:t>来实现的控制线程并发。</a:t>
            </a:r>
            <a:endParaRPr lang="en-US" altLang="zh-C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78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16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06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17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521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18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76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19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85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D7B6DAB-4292-4EF7-B14E-0766D35D245F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2</a:t>
            </a:fld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20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799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21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2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E7A9D69-5502-424C-A429-226198536EE9}" type="slidenum">
              <a:rPr lang="en-US">
                <a:solidFill>
                  <a:srgbClr val="000000"/>
                </a:solidFill>
                <a:latin typeface="Arial"/>
                <a:ea typeface="宋体"/>
              </a:rPr>
              <a:t>22</a:t>
            </a:fld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EF59BAA-C75F-46C1-8C82-F01F1627A636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23</a:t>
            </a:fld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6136D3-B81C-430A-9595-F6DC8A9024BE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3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小型数据库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foxbase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中型数据库</a:t>
            </a:r>
          </a:p>
          <a:p>
            <a:pPr latinLnBrk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大型数据库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sybase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87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DABAC47-B72B-414E-95B4-246F1E609821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4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98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DABAC47-B72B-414E-95B4-246F1E609821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5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79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DABAC47-B72B-414E-95B4-246F1E609821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6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URI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File: private file -- &gt; </a:t>
            </a:r>
            <a:r>
              <a:rPr lang="en-US" altLang="zh-CN" dirty="0" err="1"/>
              <a:t>ParcelFileDescriptor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</a:rPr>
              <a:t>openFile</a:t>
            </a:r>
            <a:r>
              <a:rPr lang="zh-CN" altLang="en-US" dirty="0">
                <a:effectLst/>
              </a:rPr>
              <a:t>（）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Db: </a:t>
            </a:r>
            <a:r>
              <a:rPr lang="en-US" altLang="zh-CN" dirty="0" err="1">
                <a:effectLst/>
              </a:rPr>
              <a:t>SQLiteOpenHelper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Net:</a:t>
            </a:r>
            <a:r>
              <a:rPr lang="zh-CN" altLang="en-US" dirty="0"/>
              <a:t>来源网络的数据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Sqlite</a:t>
            </a:r>
            <a:r>
              <a:rPr lang="zh-CN" altLang="en-US" dirty="0"/>
              <a:t>，</a:t>
            </a:r>
            <a:r>
              <a:rPr lang="en-US" altLang="zh-CN" dirty="0"/>
              <a:t>mongo </a:t>
            </a:r>
            <a:r>
              <a:rPr lang="en-US" altLang="zh-CN" dirty="0" err="1"/>
              <a:t>db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DABAC47-B72B-414E-95B4-246F1E609821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7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zh-CN" altLang="en-US" dirty="0"/>
              <a:t>两个集合</a:t>
            </a:r>
            <a:r>
              <a:rPr lang="en-US" altLang="zh-CN" dirty="0" err="1"/>
              <a:t>ArrayMap</a:t>
            </a:r>
            <a:r>
              <a:rPr lang="zh-CN" altLang="en-US" dirty="0"/>
              <a:t>和</a:t>
            </a:r>
            <a:r>
              <a:rPr lang="en-US" altLang="zh-CN" dirty="0"/>
              <a:t>HashMap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21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FE14B06-1888-44F4-A7D2-10B3D2CA2E4B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8</a:t>
            </a:fld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ContentProvider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的提供者进程不再存活时，其他进程通过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读一个非常简单的数据时，都需要先把提供者进程启动起来（除非指定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），同时也可以看到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的创建时优先于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的创建的。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851280" y="9380520"/>
            <a:ext cx="2944440" cy="49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FE14B06-1888-44F4-A7D2-10B3D2CA2E4B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9</a:t>
            </a:fld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3120" cy="4441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zh-CN" dirty="0"/>
              <a:t>Provider</a:t>
            </a:r>
            <a:r>
              <a:rPr lang="zh-CN" altLang="en-US" dirty="0"/>
              <a:t>的构造函数是比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r>
              <a:rPr lang="zh-CN" altLang="en-US" dirty="0"/>
              <a:t>先执行的。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80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图片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图片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图片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图片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304920"/>
            <a:ext cx="8532720" cy="836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7" name="CustomShape 2"/>
          <p:cNvSpPr/>
          <p:nvPr/>
        </p:nvSpPr>
        <p:spPr>
          <a:xfrm>
            <a:off x="304920" y="1143000"/>
            <a:ext cx="1077840" cy="15048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1212840" y="1143000"/>
            <a:ext cx="537840" cy="150480"/>
          </a:xfrm>
          <a:prstGeom prst="rect">
            <a:avLst/>
          </a:prstGeom>
          <a:solidFill>
            <a:srgbClr val="0000FF"/>
          </a:solidFill>
          <a:ln>
            <a:noFill/>
          </a:ln>
        </p:spPr>
      </p:sp>
      <p:pic>
        <p:nvPicPr>
          <p:cNvPr id="3" name="Picture 21"/>
          <p:cNvPicPr/>
          <p:nvPr/>
        </p:nvPicPr>
        <p:blipFill>
          <a:blip r:embed="rId14"/>
          <a:stretch>
            <a:fillRect/>
          </a:stretch>
        </p:blipFill>
        <p:spPr>
          <a:xfrm>
            <a:off x="7238880" y="5943600"/>
            <a:ext cx="1522080" cy="4888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4920" y="304920"/>
            <a:ext cx="8532720" cy="836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41" name="CustomShape 2"/>
          <p:cNvSpPr/>
          <p:nvPr/>
        </p:nvSpPr>
        <p:spPr>
          <a:xfrm>
            <a:off x="304920" y="1143000"/>
            <a:ext cx="1077840" cy="15048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2" name="CustomShape 3"/>
          <p:cNvSpPr/>
          <p:nvPr/>
        </p:nvSpPr>
        <p:spPr>
          <a:xfrm>
            <a:off x="1212840" y="1143000"/>
            <a:ext cx="537840" cy="150480"/>
          </a:xfrm>
          <a:prstGeom prst="rect">
            <a:avLst/>
          </a:prstGeom>
          <a:solidFill>
            <a:srgbClr val="0000FF"/>
          </a:solidFill>
          <a:ln>
            <a:noFill/>
          </a:ln>
        </p:spPr>
      </p:sp>
      <p:pic>
        <p:nvPicPr>
          <p:cNvPr id="43" name="Picture 21"/>
          <p:cNvPicPr/>
          <p:nvPr/>
        </p:nvPicPr>
        <p:blipFill>
          <a:blip r:embed="rId14"/>
          <a:stretch>
            <a:fillRect/>
          </a:stretch>
        </p:blipFill>
        <p:spPr>
          <a:xfrm>
            <a:off x="7238880" y="5943600"/>
            <a:ext cx="1522080" cy="488880"/>
          </a:xfrm>
          <a:prstGeom prst="rect">
            <a:avLst/>
          </a:prstGeom>
          <a:ln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04920" y="304920"/>
            <a:ext cx="8532720" cy="836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81" name="CustomShape 2"/>
          <p:cNvSpPr/>
          <p:nvPr/>
        </p:nvSpPr>
        <p:spPr>
          <a:xfrm>
            <a:off x="304920" y="1143000"/>
            <a:ext cx="1077840" cy="15048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" name="CustomShape 3"/>
          <p:cNvSpPr/>
          <p:nvPr/>
        </p:nvSpPr>
        <p:spPr>
          <a:xfrm>
            <a:off x="1212840" y="1143000"/>
            <a:ext cx="537840" cy="150480"/>
          </a:xfrm>
          <a:prstGeom prst="rect">
            <a:avLst/>
          </a:prstGeom>
          <a:solidFill>
            <a:srgbClr val="0000FF"/>
          </a:solidFill>
          <a:ln>
            <a:noFill/>
          </a:ln>
        </p:spPr>
      </p:sp>
      <p:pic>
        <p:nvPicPr>
          <p:cNvPr id="83" name="Picture 21"/>
          <p:cNvPicPr/>
          <p:nvPr/>
        </p:nvPicPr>
        <p:blipFill>
          <a:blip r:embed="rId14"/>
          <a:stretch>
            <a:fillRect/>
          </a:stretch>
        </p:blipFill>
        <p:spPr>
          <a:xfrm>
            <a:off x="7238880" y="5943600"/>
            <a:ext cx="1522080" cy="488880"/>
          </a:xfrm>
          <a:prstGeom prst="rect">
            <a:avLst/>
          </a:prstGeom>
          <a:ln>
            <a:noFill/>
          </a:ln>
        </p:spPr>
      </p:pic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8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6720" y="2868120"/>
            <a:ext cx="8228880" cy="114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黑体"/>
              </a:rPr>
              <a:t>Android-</a:t>
            </a:r>
            <a:r>
              <a:rPr lang="zh-CN" altLang="en-US" sz="4400" dirty="0">
                <a:solidFill>
                  <a:srgbClr val="000000"/>
                </a:solidFill>
                <a:latin typeface="Arial"/>
                <a:ea typeface="黑体"/>
              </a:rPr>
              <a:t>数据库分享</a:t>
            </a:r>
            <a:endParaRPr dirty="0"/>
          </a:p>
        </p:txBody>
      </p:sp>
      <p:sp>
        <p:nvSpPr>
          <p:cNvPr id="126" name="CustomShape 2"/>
          <p:cNvSpPr/>
          <p:nvPr/>
        </p:nvSpPr>
        <p:spPr>
          <a:xfrm>
            <a:off x="3253320" y="4015440"/>
            <a:ext cx="3032640" cy="637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  <a:ea typeface="黑体"/>
              </a:rPr>
              <a:t>刘良平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黑体"/>
              </a:rPr>
              <a:t>liuliangping@smartisan.com</a:t>
            </a:r>
            <a:endParaRPr dirty="0"/>
          </a:p>
        </p:txBody>
      </p:sp>
      <p:pic>
        <p:nvPicPr>
          <p:cNvPr id="127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宋体"/>
              </a:rPr>
              <a:t>URI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EB8DBA-3121-4B71-8D40-B9764760DB44}"/>
              </a:ext>
            </a:extLst>
          </p:cNvPr>
          <p:cNvSpPr/>
          <p:nvPr/>
        </p:nvSpPr>
        <p:spPr>
          <a:xfrm>
            <a:off x="623944" y="2194560"/>
            <a:ext cx="79821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格式：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ABB2BF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[scheme:][//authority][path][?query][#fragment]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content://com.example.project:200/folder/subfolder/etc?name=bqt&amp;age=28</a:t>
            </a:r>
          </a:p>
          <a:p>
            <a:r>
              <a:rPr lang="en-US" altLang="zh-CN" dirty="0"/>
              <a:t>\----------/ \-------------------------/ \----/ \------------------------/ \------------------------/</a:t>
            </a:r>
          </a:p>
          <a:p>
            <a:r>
              <a:rPr lang="en-US" altLang="zh-CN" dirty="0"/>
              <a:t>scheme                 host            port            path                        query</a:t>
            </a:r>
          </a:p>
          <a:p>
            <a:r>
              <a:rPr lang="en-US" altLang="zh-CN" dirty="0"/>
              <a:t>                \-----------------------------/</a:t>
            </a:r>
          </a:p>
          <a:p>
            <a:r>
              <a:rPr lang="en-US" altLang="zh-CN" dirty="0"/>
              <a:t>                            authority   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E17E2792-8B64-466A-8134-29F93FCC1C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9000" y="5949360"/>
            <a:ext cx="3293280" cy="77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官方例子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F25700E-D4DE-4039-8784-3EE5CFA40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96" y="1472164"/>
            <a:ext cx="6419048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000" dirty="0" err="1">
                <a:solidFill>
                  <a:srgbClr val="000000"/>
                </a:solidFill>
                <a:latin typeface="Arial"/>
                <a:ea typeface="黑体"/>
              </a:rPr>
              <a:t>uri.buildUpon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黑体"/>
              </a:rPr>
              <a:t>()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000" dirty="0" err="1">
                <a:solidFill>
                  <a:srgbClr val="000000"/>
                </a:solidFill>
                <a:latin typeface="Arial"/>
                <a:ea typeface="黑体"/>
              </a:rPr>
              <a:t>appendPath</a:t>
            </a:r>
            <a:r>
              <a:rPr lang="en-US" sz="3000" dirty="0">
                <a:solidFill>
                  <a:srgbClr val="000000"/>
                </a:solidFill>
                <a:latin typeface="Arial"/>
                <a:ea typeface="黑体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3000" dirty="0" err="1">
                <a:solidFill>
                  <a:srgbClr val="000000"/>
                </a:solidFill>
                <a:latin typeface="Arial"/>
                <a:ea typeface="黑体"/>
              </a:rPr>
              <a:t>appendQueryParameter</a:t>
            </a:r>
            <a:r>
              <a:rPr lang="en-US" sz="3000" dirty="0">
                <a:solidFill>
                  <a:srgbClr val="000000"/>
                </a:solidFill>
                <a:latin typeface="Arial"/>
                <a:ea typeface="黑体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latin typeface="Arial"/>
                <a:ea typeface="黑体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000000"/>
              </a:solid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en-US" altLang="zh-CN" sz="3000" dirty="0" err="1">
                <a:solidFill>
                  <a:srgbClr val="000000"/>
                </a:solidFill>
                <a:ea typeface="黑体"/>
              </a:rPr>
              <a:t>getPath</a:t>
            </a:r>
            <a:r>
              <a:rPr lang="en-US" altLang="zh-CN" sz="3000" dirty="0">
                <a:solidFill>
                  <a:srgbClr val="000000"/>
                </a:solidFill>
                <a:ea typeface="黑体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3000" dirty="0" err="1">
                <a:solidFill>
                  <a:srgbClr val="000000"/>
                </a:solidFill>
                <a:latin typeface="Arial"/>
                <a:ea typeface="黑体"/>
              </a:rPr>
              <a:t>getPathSegments</a:t>
            </a:r>
            <a:r>
              <a:rPr lang="en-US" sz="3000" dirty="0">
                <a:solidFill>
                  <a:srgbClr val="000000"/>
                </a:solidFill>
                <a:latin typeface="Arial"/>
                <a:ea typeface="黑体"/>
              </a:rPr>
              <a:t>()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altLang="zh-CN" dirty="0"/>
              <a:t>…</a:t>
            </a: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黑体"/>
              </a:rPr>
              <a:t>URI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传递数据的常用方法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黑体"/>
              </a:rPr>
              <a:t>C</a:t>
            </a:r>
            <a:r>
              <a:rPr lang="en-US" altLang="zh-CN" sz="4000" dirty="0">
                <a:solidFill>
                  <a:srgbClr val="000000"/>
                </a:solidFill>
                <a:latin typeface="Arial"/>
                <a:ea typeface="黑体"/>
              </a:rPr>
              <a:t>ursor</a:t>
            </a:r>
            <a:endParaRPr dirty="0"/>
          </a:p>
        </p:txBody>
      </p:sp>
      <p:pic>
        <p:nvPicPr>
          <p:cNvPr id="148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D33F3F-766C-4391-A8A3-DB87F80840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0" y="2030066"/>
            <a:ext cx="8149680" cy="380256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UI</a:t>
            </a:r>
            <a:r>
              <a:rPr lang="zh-CN" altLang="en-US" sz="2400" dirty="0">
                <a:solidFill>
                  <a:srgbClr val="000000"/>
                </a:solidFill>
                <a:ea typeface="黑体"/>
              </a:rPr>
              <a:t>同</a:t>
            </a: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黑体"/>
              </a:rPr>
              <a:t>通信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1-1.registerContentObserver()</a:t>
            </a:r>
          </a:p>
          <a:p>
            <a:r>
              <a:rPr lang="en-US" altLang="zh-CN" sz="2400" dirty="0"/>
              <a:t>1-2.notifyChange()</a:t>
            </a:r>
          </a:p>
          <a:p>
            <a:r>
              <a:rPr lang="en-US" altLang="zh-CN" sz="2400" dirty="0"/>
              <a:t>1-3.</a:t>
            </a:r>
            <a:r>
              <a:rPr lang="zh-CN" altLang="en-US" sz="2400" dirty="0"/>
              <a:t>通过中间管理数据传递</a:t>
            </a:r>
            <a:endParaRPr lang="en-US" altLang="zh-CN" sz="2400" dirty="0"/>
          </a:p>
          <a:p>
            <a:r>
              <a:rPr lang="en-US" altLang="zh-CN" dirty="0"/>
              <a:t>   </a:t>
            </a:r>
            <a:r>
              <a:rPr lang="zh-CN" altLang="en-US" sz="1400" dirty="0"/>
              <a:t>自动的通知管理，</a:t>
            </a:r>
            <a:r>
              <a:rPr lang="en-US" altLang="zh-CN" sz="1400" dirty="0" err="1"/>
              <a:t>CursorLoader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2800" dirty="0"/>
              <a:t>看</a:t>
            </a:r>
            <a:r>
              <a:rPr lang="en-US" altLang="zh-CN" sz="2800" dirty="0"/>
              <a:t>Demo</a:t>
            </a:r>
            <a:endParaRPr lang="zh-CN" altLang="zh-CN" sz="28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zh-CN" altLang="en-US" sz="4000" dirty="0">
                <a:solidFill>
                  <a:srgbClr val="000000"/>
                </a:solidFill>
                <a:ea typeface="黑体"/>
              </a:rPr>
              <a:t>常牵涉的一些知识点</a:t>
            </a:r>
            <a:endParaRPr lang="zh-CN" altLang="en-US" sz="4000"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892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/>
              <a:t>2.</a:t>
            </a:r>
            <a:r>
              <a:rPr lang="zh-CN" altLang="en-US" dirty="0"/>
              <a:t>并发</a:t>
            </a:r>
            <a:r>
              <a:rPr lang="en-US" altLang="zh-CN" dirty="0"/>
              <a:t>:</a:t>
            </a:r>
            <a:r>
              <a:rPr lang="zh-CN" altLang="en-US" dirty="0"/>
              <a:t>目前</a:t>
            </a:r>
            <a:r>
              <a:rPr lang="en-US" altLang="zh-CN" dirty="0"/>
              <a:t>Android</a:t>
            </a:r>
            <a:r>
              <a:rPr lang="zh-CN" altLang="en-US" dirty="0"/>
              <a:t>默认封装</a:t>
            </a:r>
            <a:r>
              <a:rPr lang="en-US" altLang="zh-CN" dirty="0"/>
              <a:t>,</a:t>
            </a:r>
            <a:r>
              <a:rPr lang="zh-CN" altLang="en-US" dirty="0"/>
              <a:t>都对多线程并发做了处理。（看源码）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    Demo</a:t>
            </a:r>
            <a:r>
              <a:rPr lang="zh-CN" altLang="en-US" dirty="0"/>
              <a:t>测试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   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多个线程同时写；</a:t>
            </a:r>
            <a:r>
              <a:rPr lang="en-US" altLang="zh-CN" dirty="0"/>
              <a:t> </a:t>
            </a:r>
            <a:r>
              <a:rPr lang="zh-CN" altLang="en-US" dirty="0"/>
              <a:t>多个线程同时读和写，</a:t>
            </a:r>
            <a:r>
              <a:rPr lang="en-US" altLang="zh-CN" dirty="0"/>
              <a:t> </a:t>
            </a:r>
            <a:r>
              <a:rPr lang="zh-CN" altLang="en-US" dirty="0"/>
              <a:t>多个线程读，都没问题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常牵涉的一些知识点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AE954A-96B3-41B1-9EFA-0C5107497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1" y="3468029"/>
            <a:ext cx="8542857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38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/>
              <a:t>3.</a:t>
            </a:r>
            <a:r>
              <a:rPr lang="en-US" altLang="zh-CN" dirty="0"/>
              <a:t>Sql</a:t>
            </a:r>
            <a:r>
              <a:rPr lang="zh-CN" altLang="en-US" dirty="0"/>
              <a:t>特殊符号，使用？替换，防止注入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   DatabaseUtils.java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常牵涉的一些知识点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A26CE6-1875-4882-A185-5002A9958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09" y="2901410"/>
            <a:ext cx="5657143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38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/>
              <a:t>4.</a:t>
            </a:r>
            <a:r>
              <a:rPr lang="zh-CN" altLang="zh-CN" dirty="0"/>
              <a:t>性能优化的事物处理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常牵涉的一些知识点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E5767C-7D7D-453E-85E2-571039349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9" y="4225461"/>
            <a:ext cx="6389293" cy="24980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D1BA44-A2D0-45E3-A73E-84F35869C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99" y="1986143"/>
            <a:ext cx="6952381" cy="21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3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/>
              <a:t>5.</a:t>
            </a:r>
            <a:r>
              <a:rPr lang="zh-CN" altLang="en-US" dirty="0"/>
              <a:t>复杂业务逻辑通过复杂</a:t>
            </a:r>
            <a:r>
              <a:rPr lang="en-US" altLang="zh-CN" dirty="0" err="1"/>
              <a:t>sql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sz="1600" dirty="0"/>
              <a:t>数据库驱动的</a:t>
            </a:r>
            <a:r>
              <a:rPr lang="en-US" altLang="zh-CN" sz="1600" dirty="0"/>
              <a:t>app</a:t>
            </a:r>
            <a:r>
              <a:rPr lang="zh-CN" altLang="en-US" sz="1600" dirty="0"/>
              <a:t>可以合理的善用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解决复杂业务逻辑，及拼装一些符合查询。</a:t>
            </a:r>
            <a:endParaRPr lang="en-US" altLang="zh-CN" sz="1600" dirty="0"/>
          </a:p>
          <a:p>
            <a:r>
              <a:rPr lang="zh-CN" altLang="en-US" sz="1600" dirty="0"/>
              <a:t>建索引，触发器等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sz="1600" dirty="0"/>
              <a:t>比如：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endParaRPr lang="zh-CN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常牵涉的一些知识点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52C0FF-4746-47FD-9E0F-BAF15B45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9144000" cy="19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03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471E6B-D136-422D-9E58-35CCFE46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0" y="222480"/>
            <a:ext cx="8602560" cy="60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Arial"/>
                <a:ea typeface="黑体"/>
              </a:rPr>
              <a:t>介绍</a:t>
            </a:r>
            <a:r>
              <a:rPr lang="en-US" altLang="zh-CN" sz="3000" dirty="0" err="1">
                <a:solidFill>
                  <a:srgbClr val="000000"/>
                </a:solidFill>
                <a:latin typeface="Arial"/>
                <a:ea typeface="黑体"/>
              </a:rPr>
              <a:t>Sqlite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3200" dirty="0" err="1">
                <a:solidFill>
                  <a:srgbClr val="000000"/>
                </a:solidFill>
                <a:ea typeface="黑体"/>
              </a:rPr>
              <a:t>ContentProvider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latin typeface="Arial"/>
                <a:ea typeface="黑体"/>
              </a:rPr>
              <a:t>URI</a:t>
            </a:r>
          </a:p>
          <a:p>
            <a:r>
              <a:rPr lang="en-US" sz="3000" dirty="0" err="1">
                <a:solidFill>
                  <a:srgbClr val="000000"/>
                </a:solidFill>
                <a:latin typeface="Arial"/>
                <a:ea typeface="黑体"/>
              </a:rPr>
              <a:t>Curosr</a:t>
            </a:r>
            <a:endParaRPr lang="en-US" sz="3000" dirty="0">
              <a:solidFill>
                <a:srgbClr val="000000"/>
              </a:solidFill>
              <a:latin typeface="Arial"/>
              <a:ea typeface="黑体"/>
            </a:endParaRPr>
          </a:p>
          <a:p>
            <a:r>
              <a:rPr lang="zh-CN" altLang="en-US" sz="3000" dirty="0">
                <a:solidFill>
                  <a:srgbClr val="000000"/>
                </a:solidFill>
                <a:latin typeface="Arial"/>
                <a:ea typeface="黑体"/>
              </a:rPr>
              <a:t>常用的一些知识点</a:t>
            </a:r>
            <a:endParaRPr lang="en-US" sz="3000" dirty="0">
              <a:solidFill>
                <a:srgbClr val="000000"/>
              </a:solid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9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宋体"/>
              </a:rPr>
              <a:t>主要内容</a:t>
            </a:r>
            <a:endParaRPr/>
          </a:p>
        </p:txBody>
      </p:sp>
      <p:pic>
        <p:nvPicPr>
          <p:cNvPr id="130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数据库创建模式和内存数据库</a:t>
            </a:r>
            <a:endParaRPr lang="en-US" altLang="zh-CN" dirty="0"/>
          </a:p>
          <a:p>
            <a:r>
              <a:rPr lang="en-US" altLang="zh-CN" dirty="0"/>
              <a:t>Journal</a:t>
            </a:r>
            <a:r>
              <a:rPr lang="zh-CN" altLang="zh-CN" dirty="0"/>
              <a:t>模式：</a:t>
            </a:r>
            <a:endParaRPr lang="en-US" altLang="zh-CN" dirty="0"/>
          </a:p>
          <a:p>
            <a:r>
              <a:rPr lang="en-US" altLang="zh-CN" sz="1400" dirty="0"/>
              <a:t>    </a:t>
            </a:r>
            <a:r>
              <a:rPr lang="zh-CN" altLang="zh-CN" sz="1400" dirty="0"/>
              <a:t>未完全的读写分离，写会阻塞其他线程或者进程的读操作，默认的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xx.db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xxx.db</a:t>
            </a:r>
            <a:r>
              <a:rPr lang="en-US" altLang="zh-CN" sz="1400" dirty="0"/>
              <a:t>-journal)</a:t>
            </a:r>
            <a:endParaRPr lang="zh-CN" altLang="zh-CN" sz="1400" dirty="0"/>
          </a:p>
          <a:p>
            <a:r>
              <a:rPr lang="en-US" altLang="zh-CN" dirty="0"/>
              <a:t>Wal</a:t>
            </a:r>
            <a:r>
              <a:rPr lang="zh-CN" altLang="zh-CN" dirty="0"/>
              <a:t>模式</a:t>
            </a:r>
            <a:r>
              <a:rPr lang="en-US" altLang="zh-CN" dirty="0"/>
              <a:t>: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完全的读写分离，写不会阻塞其他读操作，内部支持批量</a:t>
            </a:r>
            <a:r>
              <a:rPr lang="zh-CN" altLang="zh-CN" sz="1400" dirty="0"/>
              <a:t>（</a:t>
            </a:r>
            <a:r>
              <a:rPr lang="en-US" altLang="zh-CN" sz="1400" dirty="0" err="1"/>
              <a:t>xx.db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xxx.db-wal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xxx.db-shm</a:t>
            </a:r>
            <a:r>
              <a:rPr lang="zh-CN" altLang="zh-CN" sz="1400" dirty="0"/>
              <a:t>） </a:t>
            </a:r>
            <a:r>
              <a:rPr lang="en-US" altLang="zh-CN" sz="1400" dirty="0"/>
              <a:t> android &gt;11 </a:t>
            </a:r>
            <a:r>
              <a:rPr lang="en-US" altLang="zh-CN" sz="1400" dirty="0" err="1"/>
              <a:t>sqlite</a:t>
            </a:r>
            <a:r>
              <a:rPr lang="en-US" altLang="zh-CN" sz="1400" dirty="0"/>
              <a:t> version &gt;= 3.7.0</a:t>
            </a:r>
            <a:endParaRPr lang="zh-CN" altLang="zh-CN" sz="1400" dirty="0"/>
          </a:p>
          <a:p>
            <a:r>
              <a:rPr lang="en-US" altLang="zh-CN" dirty="0"/>
              <a:t>    </a:t>
            </a:r>
          </a:p>
          <a:p>
            <a:endParaRPr lang="en-US" altLang="zh-CN" dirty="0"/>
          </a:p>
          <a:p>
            <a:r>
              <a:rPr lang="en-US" altLang="zh-CN" sz="1400" dirty="0" err="1"/>
              <a:t>SqliteSataement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SqliteDatabase.compileStatemend</a:t>
            </a:r>
            <a:r>
              <a:rPr lang="en-US" altLang="zh-CN" sz="1400" dirty="0"/>
              <a:t>(“select </a:t>
            </a:r>
            <a:r>
              <a:rPr lang="en-US" altLang="zh-CN" sz="1400" dirty="0" err="1"/>
              <a:t>sqlite_version</a:t>
            </a:r>
            <a:r>
              <a:rPr lang="en-US" altLang="zh-CN" sz="1400" dirty="0"/>
              <a:t>()”);</a:t>
            </a:r>
            <a:endParaRPr lang="zh-CN" altLang="zh-CN" sz="1400" dirty="0"/>
          </a:p>
          <a:p>
            <a:r>
              <a:rPr lang="en-US" altLang="zh-CN" sz="1400" dirty="0"/>
              <a:t>String </a:t>
            </a:r>
            <a:r>
              <a:rPr lang="en-US" altLang="zh-CN" sz="1400" dirty="0" err="1"/>
              <a:t>versionStr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sm.simpleQueryForString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endParaRPr lang="zh-CN" altLang="zh-CN" sz="1400" dirty="0"/>
          </a:p>
          <a:p>
            <a:r>
              <a:rPr lang="zh-CN" altLang="zh-CN" sz="1400" dirty="0"/>
              <a:t>开启方式：</a:t>
            </a:r>
            <a:r>
              <a:rPr lang="en-US" altLang="zh-CN" sz="1400" dirty="0" err="1"/>
              <a:t>SqliteDBHelper.enableWal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常牵涉的一些知识点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2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940" y="1679866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dirty="0"/>
              <a:t>7.</a:t>
            </a:r>
            <a:r>
              <a:rPr lang="zh-CN" altLang="en-US" dirty="0"/>
              <a:t>内存数据库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getDatabaseRead</a:t>
            </a:r>
            <a:r>
              <a:rPr lang="en-US" altLang="zh-CN" dirty="0"/>
              <a:t>/Write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   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    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常牵涉的一些知识点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90C4FA-961B-4CF0-AA04-905E437F4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62" y="2483736"/>
            <a:ext cx="3895238" cy="5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0169E-3200-432F-AF72-A1BB17FA1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96" y="3283505"/>
            <a:ext cx="6560379" cy="32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19040" y="1981080"/>
            <a:ext cx="8305560" cy="3763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altLang="zh-CN" sz="3000" dirty="0" err="1">
                <a:solidFill>
                  <a:srgbClr val="000000"/>
                </a:solidFill>
                <a:ea typeface="黑体"/>
              </a:rPr>
              <a:t>Sqlite</a:t>
            </a:r>
            <a:r>
              <a:rPr lang="zh-CN" altLang="en-US" sz="3000" dirty="0">
                <a:solidFill>
                  <a:srgbClr val="000000"/>
                </a:solidFill>
                <a:ea typeface="黑体"/>
              </a:rPr>
              <a:t>官网：</a:t>
            </a:r>
            <a:r>
              <a:rPr lang="en-US" altLang="zh-CN" sz="3000" dirty="0">
                <a:solidFill>
                  <a:srgbClr val="000000"/>
                </a:solidFill>
                <a:ea typeface="黑体"/>
                <a:hlinkClick r:id="rId3"/>
              </a:rPr>
              <a:t>https://www.sqlite.org/lang.html</a:t>
            </a:r>
            <a:endParaRPr lang="en-US" altLang="zh-CN" sz="3000" dirty="0">
              <a:solidFill>
                <a:srgbClr val="000000"/>
              </a:solidFill>
              <a:ea typeface="黑体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ea typeface="黑体"/>
              </a:rPr>
              <a:t>D</a:t>
            </a:r>
            <a:r>
              <a:rPr lang="en-US" altLang="zh-CN" sz="3000" dirty="0">
                <a:solidFill>
                  <a:srgbClr val="000000"/>
                </a:solidFill>
                <a:ea typeface="黑体"/>
              </a:rPr>
              <a:t>emo</a:t>
            </a:r>
            <a:endParaRPr dirty="0"/>
          </a:p>
        </p:txBody>
      </p:sp>
      <p:sp>
        <p:nvSpPr>
          <p:cNvPr id="208" name="CustomShape 2"/>
          <p:cNvSpPr/>
          <p:nvPr/>
        </p:nvSpPr>
        <p:spPr>
          <a:xfrm>
            <a:off x="380880" y="380880"/>
            <a:ext cx="815112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dirty="0"/>
              <a:t>参考资料</a:t>
            </a:r>
            <a:endParaRPr sz="3600" dirty="0"/>
          </a:p>
        </p:txBody>
      </p:sp>
      <p:pic>
        <p:nvPicPr>
          <p:cNvPr id="209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5580000" y="5856480"/>
            <a:ext cx="3294720" cy="78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黑体"/>
              </a:rPr>
              <a:t>谢谢</a:t>
            </a:r>
            <a:endParaRPr/>
          </a:p>
        </p:txBody>
      </p:sp>
      <p:pic>
        <p:nvPicPr>
          <p:cNvPr id="214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215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179640" y="260640"/>
            <a:ext cx="8808840" cy="12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C</a:t>
            </a:r>
            <a:r>
              <a:rPr lang="zh-CN" altLang="zh-CN" dirty="0"/>
              <a:t>语言编写的</a:t>
            </a:r>
            <a:r>
              <a:rPr lang="zh-CN" altLang="zh-CN" dirty="0">
                <a:solidFill>
                  <a:srgbClr val="FF0000"/>
                </a:solidFill>
              </a:rPr>
              <a:t>开源嵌入式</a:t>
            </a:r>
            <a:r>
              <a:rPr lang="zh-CN" altLang="zh-CN" dirty="0"/>
              <a:t>数据库引擎。它支持大多数的</a:t>
            </a:r>
            <a:r>
              <a:rPr lang="en-US" altLang="zh-CN" dirty="0"/>
              <a:t>SQL92</a:t>
            </a:r>
            <a:r>
              <a:rPr lang="zh-CN" altLang="zh-CN" dirty="0"/>
              <a:t>标准</a:t>
            </a:r>
            <a:r>
              <a:rPr lang="zh-CN" altLang="en-US" dirty="0"/>
              <a:t>，</a:t>
            </a:r>
            <a:r>
              <a:rPr lang="zh-CN" altLang="zh-CN" dirty="0"/>
              <a:t>利用虚拟机和虚拟数据库引擎</a:t>
            </a:r>
            <a:r>
              <a:rPr lang="en-US" altLang="zh-CN" dirty="0"/>
              <a:t>(VDBE)</a:t>
            </a:r>
          </a:p>
          <a:p>
            <a:endParaRPr lang="zh-CN" altLang="zh-CN" dirty="0"/>
          </a:p>
          <a:p>
            <a:r>
              <a:rPr lang="zh-CN" altLang="zh-CN" dirty="0"/>
              <a:t>可以支持高达</a:t>
            </a:r>
            <a:r>
              <a:rPr lang="en-US" altLang="zh-CN" dirty="0">
                <a:solidFill>
                  <a:srgbClr val="FF0000"/>
                </a:solidFill>
              </a:rPr>
              <a:t>2TB</a:t>
            </a:r>
            <a:r>
              <a:rPr lang="zh-CN" altLang="zh-CN" dirty="0"/>
              <a:t>大小的数据库，单个文件的形式存在，</a:t>
            </a:r>
            <a:r>
              <a:rPr lang="en-US" altLang="zh-CN" dirty="0">
                <a:solidFill>
                  <a:srgbClr val="FF0000"/>
                </a:solidFill>
              </a:rPr>
              <a:t>B-Tree</a:t>
            </a:r>
            <a:r>
              <a:rPr lang="zh-CN" altLang="zh-CN" dirty="0"/>
              <a:t>的数据结构存储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独占性和共享锁</a:t>
            </a:r>
            <a:r>
              <a:rPr lang="zh-CN" altLang="zh-CN" dirty="0"/>
              <a:t>来实现独立事务处理</a:t>
            </a:r>
            <a:r>
              <a:rPr lang="en-US" altLang="zh-CN" dirty="0"/>
              <a:t>—</a:t>
            </a:r>
            <a:r>
              <a:rPr lang="zh-CN" altLang="zh-CN" dirty="0"/>
              <a:t>写操作唯一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动态数据</a:t>
            </a:r>
            <a:r>
              <a:rPr lang="zh-CN" altLang="zh-CN" dirty="0"/>
              <a:t>类型，</a:t>
            </a:r>
            <a:r>
              <a:rPr lang="zh-CN" altLang="zh-CN" dirty="0">
                <a:solidFill>
                  <a:srgbClr val="FF0000"/>
                </a:solidFill>
              </a:rPr>
              <a:t>弱类型</a:t>
            </a:r>
            <a:r>
              <a:rPr lang="en-US" altLang="zh-CN" dirty="0"/>
              <a:t>-</a:t>
            </a:r>
            <a:r>
              <a:rPr lang="zh-CN" altLang="en-US" dirty="0"/>
              <a:t>（</a:t>
            </a:r>
            <a:r>
              <a:rPr lang="en-US" altLang="zh-CN" sz="1000" dirty="0" err="1"/>
              <a:t>db</a:t>
            </a:r>
            <a:r>
              <a:rPr lang="zh-CN" altLang="zh-CN" sz="1000" dirty="0"/>
              <a:t>里面声明</a:t>
            </a:r>
            <a:r>
              <a:rPr lang="en-US" altLang="zh-CN" sz="1000" dirty="0"/>
              <a:t>Text</a:t>
            </a:r>
            <a:r>
              <a:rPr lang="zh-CN" altLang="zh-CN" sz="1000" dirty="0"/>
              <a:t>，实际内容为</a:t>
            </a:r>
            <a:r>
              <a:rPr lang="en-US" altLang="zh-CN" sz="1000" dirty="0"/>
              <a:t>int</a:t>
            </a:r>
            <a:r>
              <a:rPr lang="zh-CN" altLang="zh-CN" sz="1000" dirty="0"/>
              <a:t>，可以使用</a:t>
            </a:r>
            <a:r>
              <a:rPr lang="en-US" altLang="zh-CN" sz="1000" dirty="0" err="1"/>
              <a:t>getInt</a:t>
            </a:r>
            <a:r>
              <a:rPr lang="zh-CN" altLang="zh-CN" sz="1000" dirty="0"/>
              <a:t>获取，</a:t>
            </a:r>
            <a:r>
              <a:rPr lang="en-US" altLang="zh-CN" sz="1000" dirty="0"/>
              <a:t>PRIMARY KEY</a:t>
            </a:r>
            <a:r>
              <a:rPr lang="zh-CN" altLang="zh-CN" sz="1000" dirty="0"/>
              <a:t>除外</a:t>
            </a:r>
            <a:r>
              <a:rPr lang="zh-CN" altLang="en-US" dirty="0"/>
              <a:t>）</a:t>
            </a:r>
            <a:endParaRPr lang="zh-CN" altLang="zh-CN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000000"/>
                </a:solidFill>
                <a:latin typeface="Arial"/>
                <a:ea typeface="黑体"/>
              </a:rPr>
              <a:t>S</a:t>
            </a:r>
            <a:r>
              <a:rPr lang="en-US" altLang="zh-CN" sz="4000" dirty="0" err="1">
                <a:solidFill>
                  <a:srgbClr val="000000"/>
                </a:solidFill>
                <a:latin typeface="Arial"/>
                <a:ea typeface="黑体"/>
              </a:rPr>
              <a:t>qlite</a:t>
            </a:r>
            <a:endParaRPr dirty="0"/>
          </a:p>
        </p:txBody>
      </p:sp>
      <p:pic>
        <p:nvPicPr>
          <p:cNvPr id="14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5856480"/>
            <a:ext cx="3293280" cy="77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981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000000"/>
                </a:solidFill>
                <a:latin typeface="Arial"/>
                <a:ea typeface="黑体"/>
              </a:rPr>
              <a:t>Sqlite整体的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结构</a:t>
            </a:r>
            <a:endParaRPr dirty="0"/>
          </a:p>
        </p:txBody>
      </p:sp>
      <p:pic>
        <p:nvPicPr>
          <p:cNvPr id="5" name="图片 4" descr="http://hi.csdn.net/attachment/201108/23/0_1314098710mmhJ.gif">
            <a:extLst>
              <a:ext uri="{FF2B5EF4-FFF2-40B4-BE49-F238E27FC236}">
                <a16:creationId xmlns:a16="http://schemas.microsoft.com/office/drawing/2014/main" id="{99554BAB-87E8-4270-A55C-0D83FC45F6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16" y="2136150"/>
            <a:ext cx="2773680" cy="345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BE9B9826-5F3E-4AB9-81FC-3749E0C2B7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62880" y="5865840"/>
            <a:ext cx="3293280" cy="77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32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000000"/>
                </a:solidFill>
                <a:latin typeface="Arial"/>
                <a:ea typeface="黑体"/>
              </a:rPr>
              <a:t>Sqlite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在</a:t>
            </a:r>
            <a:r>
              <a:rPr lang="en-US" altLang="zh-CN" sz="4000" dirty="0">
                <a:solidFill>
                  <a:srgbClr val="000000"/>
                </a:solidFill>
                <a:latin typeface="Arial"/>
                <a:ea typeface="黑体"/>
              </a:rPr>
              <a:t>Android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中整体架构</a:t>
            </a:r>
            <a:endParaRPr dirty="0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BE9B9826-5F3E-4AB9-81FC-3749E0C2B7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2880" y="586584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https://images2015.cnblogs.com/blog/10050/201606/10050-20160605090835789-262694855.png">
            <a:extLst>
              <a:ext uri="{FF2B5EF4-FFF2-40B4-BE49-F238E27FC236}">
                <a16:creationId xmlns:a16="http://schemas.microsoft.com/office/drawing/2014/main" id="{A3EA41FB-0E4E-4C7A-81D8-D0BC7D98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3" y="1579539"/>
            <a:ext cx="7522659" cy="46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599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000" dirty="0" err="1">
                <a:solidFill>
                  <a:srgbClr val="000000"/>
                </a:solidFill>
                <a:latin typeface="Arial"/>
                <a:ea typeface="黑体"/>
              </a:rPr>
              <a:t>ContentProvider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位置</a:t>
            </a:r>
            <a:endParaRPr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9033133F-FAB5-4F88-8F06-4F70BA2C0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2880" y="586584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6" name="图片 5" descr="Component.jpg">
            <a:extLst>
              <a:ext uri="{FF2B5EF4-FFF2-40B4-BE49-F238E27FC236}">
                <a16:creationId xmlns:a16="http://schemas.microsoft.com/office/drawing/2014/main" id="{4DB14DDF-086D-4251-9969-F003A5E3644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040" y="1565763"/>
            <a:ext cx="8359494" cy="481352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19040" y="1981080"/>
            <a:ext cx="8304120" cy="37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2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000" dirty="0" err="1">
                <a:solidFill>
                  <a:srgbClr val="000000"/>
                </a:solidFill>
                <a:latin typeface="Arial"/>
                <a:ea typeface="黑体"/>
              </a:rPr>
              <a:t>ContentProvider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原理</a:t>
            </a:r>
            <a:r>
              <a:rPr lang="en-US" altLang="zh-CN" sz="4000" dirty="0">
                <a:solidFill>
                  <a:srgbClr val="000000"/>
                </a:solidFill>
                <a:latin typeface="Arial"/>
                <a:ea typeface="黑体"/>
              </a:rPr>
              <a:t>-</a:t>
            </a:r>
            <a:r>
              <a:rPr lang="zh-CN" altLang="en-US" sz="4000" dirty="0">
                <a:solidFill>
                  <a:srgbClr val="000000"/>
                </a:solidFill>
                <a:latin typeface="Arial"/>
                <a:ea typeface="黑体"/>
              </a:rPr>
              <a:t>两个集合</a:t>
            </a:r>
            <a:endParaRPr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9033133F-FAB5-4F88-8F06-4F70BA2C0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2880" y="586584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DECD5D-9EEF-4290-BF03-B438BE035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6" y="1221185"/>
            <a:ext cx="6178073" cy="56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8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000" dirty="0" err="1">
                <a:solidFill>
                  <a:srgbClr val="000000"/>
                </a:solidFill>
                <a:ea typeface="黑体"/>
              </a:rPr>
              <a:t>ContentProvider</a:t>
            </a:r>
            <a:r>
              <a:rPr lang="zh-CN" altLang="en-US" sz="4000" dirty="0">
                <a:solidFill>
                  <a:srgbClr val="000000"/>
                </a:solidFill>
                <a:ea typeface="黑体"/>
              </a:rPr>
              <a:t>使用流程</a:t>
            </a:r>
            <a:endParaRPr lang="en-US" altLang="zh-CN" sz="4000" dirty="0"/>
          </a:p>
        </p:txBody>
      </p:sp>
      <p:pic>
        <p:nvPicPr>
          <p:cNvPr id="138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99000" y="594936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66B281-C895-4029-BDAB-6396C53005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5" y="2015490"/>
            <a:ext cx="6133390" cy="38474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0880" y="380880"/>
            <a:ext cx="8149680" cy="69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000000"/>
                </a:solidFill>
                <a:ea typeface="黑体"/>
              </a:rPr>
              <a:t>详细的</a:t>
            </a:r>
            <a:r>
              <a:rPr lang="en-US" altLang="zh-CN" sz="4000" dirty="0">
                <a:solidFill>
                  <a:srgbClr val="000000"/>
                </a:solidFill>
                <a:ea typeface="黑体"/>
              </a:rPr>
              <a:t>query</a:t>
            </a:r>
            <a:r>
              <a:rPr lang="zh-CN" altLang="en-US" sz="4000" dirty="0">
                <a:solidFill>
                  <a:srgbClr val="000000"/>
                </a:solidFill>
                <a:ea typeface="黑体"/>
              </a:rPr>
              <a:t>序列图</a:t>
            </a:r>
            <a:endParaRPr lang="en-US" altLang="zh-CN" sz="4000" dirty="0"/>
          </a:p>
        </p:txBody>
      </p:sp>
      <p:pic>
        <p:nvPicPr>
          <p:cNvPr id="138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99000" y="5949360"/>
            <a:ext cx="3293280" cy="779040"/>
          </a:xfrm>
          <a:prstGeom prst="rect">
            <a:avLst/>
          </a:prstGeom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864AA-5724-4509-9A59-E6A314F856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0" y="1748200"/>
            <a:ext cx="8037239" cy="47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8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750</Words>
  <Application>Microsoft Office PowerPoint</Application>
  <PresentationFormat>全屏显示(4:3)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DejaVu Sans</vt:lpstr>
      <vt:lpstr>StarSymbol</vt:lpstr>
      <vt:lpstr>等线</vt:lpstr>
      <vt:lpstr>黑体</vt:lpstr>
      <vt:lpstr>宋体</vt:lpstr>
      <vt:lpstr>Arial</vt:lpstr>
      <vt:lpstr>Consolas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94</cp:revision>
  <dcterms:modified xsi:type="dcterms:W3CDTF">2018-08-08T16:13:43Z</dcterms:modified>
</cp:coreProperties>
</file>