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custDataLst>
    <p:custData r:id="rId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5" autoAdjust="0"/>
  </p:normalViewPr>
  <p:slideViewPr>
    <p:cSldViewPr>
      <p:cViewPr varScale="1">
        <p:scale>
          <a:sx n="87" d="100"/>
          <a:sy n="87" d="100"/>
        </p:scale>
        <p:origin x="-106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2791-C850-46B2-8BAF-F75D643D87FE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2E55-4AA4-4F22-9BE7-3AE71881B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7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2E55-4AA4-4F22-9BE7-3AE71881B3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54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05CA-21E9-405A-881C-043F9AC46B2B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1653-194D-40C2-BC9E-D4E3EA47FD8F}" type="slidenum">
              <a:rPr lang="en-GB" smtClean="0"/>
              <a:t>‹#›</a:t>
            </a:fld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amp/dev/help_desk/load_test_session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mp/dev/help_desk/load_test_session.php?id=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LTU </a:t>
            </a:r>
            <a:r>
              <a:rPr lang="en-GB" dirty="0" err="1" smtClean="0"/>
              <a:t>HelpDesk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Together We Achieve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2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Requests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4" y="1628800"/>
            <a:ext cx="7125112" cy="4051437"/>
          </a:xfrm>
        </p:spPr>
        <p:txBody>
          <a:bodyPr/>
          <a:lstStyle/>
          <a:p>
            <a:r>
              <a:rPr lang="en-GB" dirty="0" smtClean="0"/>
              <a:t>Staff can book Training sessions through the </a:t>
            </a:r>
            <a:r>
              <a:rPr lang="en-GB" dirty="0" err="1" smtClean="0"/>
              <a:t>HelpDesk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This will allow for us to more accurately track the training the staff have had and target specific groups for different levels of training.</a:t>
            </a:r>
          </a:p>
          <a:p>
            <a:r>
              <a:rPr lang="en-GB" dirty="0" smtClean="0"/>
              <a:t>Support Officers must register and attendance on the system or produce a self-register code for the staff members to use.</a:t>
            </a:r>
          </a:p>
          <a:p>
            <a:r>
              <a:rPr lang="en-GB" dirty="0" smtClean="0"/>
              <a:t>This feature is visible on the profile for all to see.</a:t>
            </a:r>
          </a:p>
          <a:p>
            <a:r>
              <a:rPr lang="en-GB" dirty="0" smtClean="0"/>
              <a:t>Training Sessions have Achievements and Points attached to them.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8" t="36520" r="20001" b="45013"/>
          <a:stretch/>
        </p:blipFill>
        <p:spPr bwMode="auto">
          <a:xfrm>
            <a:off x="971600" y="5194212"/>
            <a:ext cx="7200800" cy="136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9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Audit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525362"/>
            <a:ext cx="7125112" cy="405143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Course audits can be carried out on the </a:t>
            </a:r>
            <a:r>
              <a:rPr lang="en-GB" dirty="0" err="1" smtClean="0"/>
              <a:t>HelpDesk</a:t>
            </a:r>
            <a:r>
              <a:rPr lang="en-GB" dirty="0" smtClean="0"/>
              <a:t> too!!</a:t>
            </a:r>
          </a:p>
          <a:p>
            <a:r>
              <a:rPr lang="en-GB" dirty="0" smtClean="0"/>
              <a:t>Provides Admins with an easy to use form to fill in.</a:t>
            </a:r>
          </a:p>
          <a:p>
            <a:r>
              <a:rPr lang="en-GB" dirty="0" smtClean="0"/>
              <a:t>Automatically produces a graphical report for Users to see and for administrators to print out for addition to department reports.</a:t>
            </a:r>
          </a:p>
          <a:p>
            <a:r>
              <a:rPr lang="en-GB" dirty="0" smtClean="0"/>
              <a:t>Allows easy access to historical data.</a:t>
            </a:r>
          </a:p>
          <a:p>
            <a:r>
              <a:rPr lang="en-GB" dirty="0" smtClean="0"/>
              <a:t>Anyone connected to a course can see that courses audit page.</a:t>
            </a:r>
          </a:p>
          <a:p>
            <a:r>
              <a:rPr lang="en-GB" dirty="0" smtClean="0"/>
              <a:t>Only Administrators and users connected to a course can see the results on a Profile page.</a:t>
            </a:r>
          </a:p>
          <a:p>
            <a:r>
              <a:rPr lang="en-GB" dirty="0" smtClean="0"/>
              <a:t>The Course is given a medal of its own and the points from the stars received contributes towards </a:t>
            </a:r>
            <a:r>
              <a:rPr lang="en-GB" dirty="0"/>
              <a:t>the users connected to </a:t>
            </a:r>
            <a:r>
              <a:rPr lang="en-GB" dirty="0" smtClean="0"/>
              <a:t>the course.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8" t="74084" r="20101" b="7449"/>
          <a:stretch/>
        </p:blipFill>
        <p:spPr bwMode="auto">
          <a:xfrm>
            <a:off x="2618111" y="5517232"/>
            <a:ext cx="5986337" cy="113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7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Skills Audit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Skills Audits can also be carried out on </a:t>
            </a:r>
            <a:r>
              <a:rPr lang="en-GB" dirty="0" err="1" smtClean="0"/>
              <a:t>HelpDesk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These audits can be linked or anonymous to users but are always linked to departments. </a:t>
            </a:r>
          </a:p>
          <a:p>
            <a:r>
              <a:rPr lang="en-GB" dirty="0" smtClean="0"/>
              <a:t>Skills Audits have Achievements attached to them.</a:t>
            </a:r>
          </a:p>
          <a:p>
            <a:r>
              <a:rPr lang="en-GB" dirty="0" smtClean="0"/>
              <a:t>Admins can question the results of linked audits if they feel they have been falsified.</a:t>
            </a:r>
          </a:p>
          <a:p>
            <a:r>
              <a:rPr lang="en-GB" dirty="0" smtClean="0"/>
              <a:t>When an audit is released, users are prompted to complete it when they log in.</a:t>
            </a:r>
          </a:p>
          <a:p>
            <a:r>
              <a:rPr lang="en-GB" dirty="0" smtClean="0"/>
              <a:t>Audits are done in stages, so to take away the effect of it looking lengthy.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4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Historical Data is easy to access.</a:t>
            </a:r>
          </a:p>
          <a:p>
            <a:r>
              <a:rPr lang="en-GB" dirty="0" smtClean="0"/>
              <a:t>User Administration Features.</a:t>
            </a:r>
          </a:p>
          <a:p>
            <a:r>
              <a:rPr lang="en-GB" dirty="0" smtClean="0"/>
              <a:t>Plugin's possible for other LTU produced/managed resources.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7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Accounts</a:t>
            </a:r>
          </a:p>
          <a:p>
            <a:pPr lvl="1"/>
            <a:r>
              <a:rPr lang="en-GB" dirty="0" smtClean="0"/>
              <a:t>Achievements</a:t>
            </a:r>
          </a:p>
          <a:p>
            <a:pPr lvl="1"/>
            <a:r>
              <a:rPr lang="en-GB" dirty="0" smtClean="0"/>
              <a:t>Medals</a:t>
            </a:r>
          </a:p>
          <a:p>
            <a:pPr lvl="1"/>
            <a:r>
              <a:rPr lang="en-GB" dirty="0" smtClean="0"/>
              <a:t>Profile</a:t>
            </a:r>
          </a:p>
          <a:p>
            <a:r>
              <a:rPr lang="en-GB" dirty="0" smtClean="0"/>
              <a:t>Help Requests</a:t>
            </a:r>
          </a:p>
          <a:p>
            <a:r>
              <a:rPr lang="en-GB" dirty="0" smtClean="0"/>
              <a:t>eLearning Programme</a:t>
            </a:r>
          </a:p>
          <a:p>
            <a:r>
              <a:rPr lang="en-GB" dirty="0" smtClean="0"/>
              <a:t>Training Requests</a:t>
            </a:r>
          </a:p>
          <a:p>
            <a:r>
              <a:rPr lang="en-GB" dirty="0" smtClean="0"/>
              <a:t>Course Audit</a:t>
            </a:r>
          </a:p>
          <a:p>
            <a:r>
              <a:rPr lang="en-GB" dirty="0" smtClean="0"/>
              <a:t>Skills Audit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1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Users </a:t>
            </a:r>
            <a:r>
              <a:rPr lang="en-GB" smtClean="0"/>
              <a:t>have accounts </a:t>
            </a:r>
            <a:r>
              <a:rPr lang="en-GB" dirty="0" smtClean="0"/>
              <a:t>which allows us, to </a:t>
            </a:r>
            <a:r>
              <a:rPr lang="en-GB" smtClean="0"/>
              <a:t>track their </a:t>
            </a:r>
            <a:r>
              <a:rPr lang="en-GB" dirty="0" smtClean="0"/>
              <a:t>ILT progress.</a:t>
            </a:r>
          </a:p>
          <a:p>
            <a:r>
              <a:rPr lang="en-GB" dirty="0" smtClean="0"/>
              <a:t>Users are assessed on a Bronze, Silver and Gold system.</a:t>
            </a:r>
          </a:p>
          <a:p>
            <a:r>
              <a:rPr lang="en-GB" dirty="0" smtClean="0"/>
              <a:t>Users are required to have a number of points before progressing onto the next level.</a:t>
            </a:r>
          </a:p>
          <a:p>
            <a:r>
              <a:rPr lang="en-GB" dirty="0" smtClean="0"/>
              <a:t>On registration a user is awarded an Achievement worth 50 points which makes them a Bronze Medal user.</a:t>
            </a:r>
          </a:p>
          <a:p>
            <a:r>
              <a:rPr lang="en-GB" dirty="0" smtClean="0"/>
              <a:t>Currently this is only open to Staff.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Achievements are awards that are given for completing certain tasks. </a:t>
            </a:r>
          </a:p>
          <a:p>
            <a:r>
              <a:rPr lang="en-GB" dirty="0" smtClean="0"/>
              <a:t>They can be used to top-up point levels for the User Medal System.</a:t>
            </a:r>
          </a:p>
          <a:p>
            <a:r>
              <a:rPr lang="en-GB" dirty="0" smtClean="0"/>
              <a:t>Achievements are rated in three bands:</a:t>
            </a:r>
          </a:p>
          <a:p>
            <a:pPr lvl="1"/>
            <a:r>
              <a:rPr lang="en-GB" dirty="0" smtClean="0"/>
              <a:t>Band 1 achievements are worth 50 points</a:t>
            </a:r>
          </a:p>
          <a:p>
            <a:pPr lvl="1"/>
            <a:r>
              <a:rPr lang="en-GB" dirty="0" smtClean="0"/>
              <a:t>Band 2 achievements are worth 75 points</a:t>
            </a:r>
          </a:p>
          <a:p>
            <a:pPr lvl="1"/>
            <a:r>
              <a:rPr lang="en-GB" dirty="0" smtClean="0"/>
              <a:t>Band 3 achievements are worth 100 points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0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Medals -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Medals are awarded to users to visually rate that user.</a:t>
            </a:r>
          </a:p>
          <a:p>
            <a:r>
              <a:rPr lang="en-GB" dirty="0" smtClean="0"/>
              <a:t>It adds an element of competition to the </a:t>
            </a:r>
            <a:r>
              <a:rPr lang="en-GB" dirty="0" err="1" smtClean="0"/>
              <a:t>HelpDesk</a:t>
            </a:r>
            <a:r>
              <a:rPr lang="en-GB" dirty="0" smtClean="0"/>
              <a:t> between the users and promotes use of Training and Moodle good practice.</a:t>
            </a:r>
          </a:p>
          <a:p>
            <a:r>
              <a:rPr lang="en-GB" dirty="0" smtClean="0"/>
              <a:t>Users are awarded medals based on a mathematical formula</a:t>
            </a:r>
            <a:r>
              <a:rPr lang="en-GB" baseline="30000" dirty="0"/>
              <a:t>(See next page</a:t>
            </a:r>
            <a:r>
              <a:rPr lang="en-GB" baseline="30000" dirty="0" smtClean="0"/>
              <a:t>)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This gives Users a more direct feedback on how they are performing on Moodle, and IL training in comparison to others in the college.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1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Medals – Users (Cont.)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GB" b="1" dirty="0" smtClean="0"/>
                  <a:t>Training</a:t>
                </a:r>
                <a:endParaRPr lang="en-GB" dirty="0"/>
              </a:p>
              <a:p>
                <a:r>
                  <a:rPr lang="en-GB" dirty="0"/>
                  <a:t>Basic Skill (</a:t>
                </a:r>
                <a:r>
                  <a:rPr lang="en-GB" b="1" dirty="0"/>
                  <a:t>BS</a:t>
                </a:r>
                <a:r>
                  <a:rPr lang="en-GB" dirty="0"/>
                  <a:t>) – 50 points</a:t>
                </a:r>
              </a:p>
              <a:p>
                <a:r>
                  <a:rPr lang="en-GB" dirty="0"/>
                  <a:t>Intermediate Skill (</a:t>
                </a:r>
                <a:r>
                  <a:rPr lang="en-GB" b="1" dirty="0"/>
                  <a:t>IS</a:t>
                </a:r>
                <a:r>
                  <a:rPr lang="en-GB" dirty="0"/>
                  <a:t>) – 100 points</a:t>
                </a:r>
              </a:p>
              <a:p>
                <a:r>
                  <a:rPr lang="en-GB" dirty="0"/>
                  <a:t>Advanced Skill (</a:t>
                </a:r>
                <a:r>
                  <a:rPr lang="en-GB" b="1" dirty="0"/>
                  <a:t>AS</a:t>
                </a:r>
                <a:r>
                  <a:rPr lang="en-GB" dirty="0"/>
                  <a:t>) – 150 Points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Course Audit</a:t>
                </a:r>
                <a:endParaRPr lang="en-GB" dirty="0"/>
              </a:p>
              <a:p>
                <a:r>
                  <a:rPr lang="en-GB" dirty="0"/>
                  <a:t>Basic Award = 250 points</a:t>
                </a:r>
              </a:p>
              <a:p>
                <a:r>
                  <a:rPr lang="en-GB" dirty="0"/>
                  <a:t>Intermediate Award = 500 points</a:t>
                </a:r>
              </a:p>
              <a:p>
                <a:r>
                  <a:rPr lang="en-GB" dirty="0"/>
                  <a:t>Advanced Award = 750 points</a:t>
                </a:r>
              </a:p>
              <a:p>
                <a:endParaRPr lang="en-GB" b="1" dirty="0" smtClean="0"/>
              </a:p>
              <a:p>
                <a:pPr marL="0" indent="0">
                  <a:buNone/>
                </a:pPr>
                <a:r>
                  <a:rPr lang="en-GB" b="1" dirty="0" smtClean="0"/>
                  <a:t>S </a:t>
                </a:r>
                <a:r>
                  <a:rPr lang="en-GB" b="1" dirty="0"/>
                  <a:t>= Score</a:t>
                </a:r>
                <a:r>
                  <a:rPr lang="en-GB" dirty="0"/>
                  <a:t> | </a:t>
                </a:r>
                <a:r>
                  <a:rPr lang="en-GB" b="1" dirty="0"/>
                  <a:t>C = Courses</a:t>
                </a:r>
                <a:r>
                  <a:rPr lang="en-GB" dirty="0"/>
                  <a:t> | </a:t>
                </a:r>
                <a:r>
                  <a:rPr lang="en-GB" b="1" dirty="0" smtClean="0"/>
                  <a:t>SP </a:t>
                </a:r>
                <a:r>
                  <a:rPr lang="en-GB" b="1" dirty="0"/>
                  <a:t>= Skills </a:t>
                </a:r>
                <a:r>
                  <a:rPr lang="en-GB" b="1" dirty="0" smtClean="0"/>
                  <a:t>Points</a:t>
                </a:r>
                <a:r>
                  <a:rPr lang="en-GB" dirty="0" smtClean="0"/>
                  <a:t> </a:t>
                </a:r>
                <a:r>
                  <a:rPr lang="en-GB" dirty="0"/>
                  <a:t>| </a:t>
                </a:r>
                <a:r>
                  <a:rPr lang="en-GB" b="1" dirty="0"/>
                  <a:t>AP = Achievement Points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Gol</a:t>
                </a:r>
                <a:r>
                  <a:rPr lang="en-GB" dirty="0"/>
                  <a:t>d</a:t>
                </a:r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/>
                        </m:ctrlPr>
                      </m:dPr>
                      <m:e>
                        <m:d>
                          <m:dPr>
                            <m:ctrlPr>
                              <a:rPr lang="en-GB" i="1"/>
                            </m:ctrlPr>
                          </m:dPr>
                          <m:e>
                            <m:r>
                              <a:rPr lang="en-GB" i="1"/>
                              <m:t>𝑆</m:t>
                            </m:r>
                            <m:r>
                              <a:rPr lang="en-GB" i="1"/>
                              <m:t>≥∃</m:t>
                            </m:r>
                            <m:d>
                              <m:dPr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a:rPr lang="en-GB" i="1"/>
                                  <m:t>𝐶</m:t>
                                </m:r>
                                <m:r>
                                  <a:rPr lang="en-GB" i="1"/>
                                  <m:t>∋</m:t>
                                </m:r>
                                <m:r>
                                  <a:rPr lang="en-GB" i="1"/>
                                  <m:t>𝑥</m:t>
                                </m:r>
                                <m:r>
                                  <a:rPr lang="en-GB" i="1"/>
                                  <m:t>=750</m:t>
                                </m:r>
                              </m:e>
                            </m:d>
                            <m:r>
                              <a:rPr lang="en-GB" i="1"/>
                              <m:t>+</m:t>
                            </m:r>
                            <m:r>
                              <a:rPr lang="en-GB" i="1"/>
                              <m:t>𝑦</m:t>
                            </m:r>
                            <m:d>
                              <m:dPr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a:rPr lang="en-GB" i="1"/>
                                  <m:t>𝐶</m:t>
                                </m:r>
                                <m:r>
                                  <a:rPr lang="en-GB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/>
                                    </m:ctrlPr>
                                  </m:sSubPr>
                                  <m:e>
                                    <m:r>
                                      <a:rPr lang="en-GB" i="1"/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i="1"/>
                                      <m:t>𝑥</m:t>
                                    </m:r>
                                    <m:r>
                                      <a:rPr lang="en-GB" i="1"/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/>
                              <m:t>≥</m:t>
                            </m:r>
                            <m:d>
                              <m:dPr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a:rPr lang="en-GB" i="1"/>
                                  <m:t>500 × </m:t>
                                </m:r>
                                <m:r>
                                  <a:rPr lang="en-GB" i="1"/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GB" i="1"/>
                          <m:t>+</m:t>
                        </m:r>
                        <m:d>
                          <m:dPr>
                            <m:ctrlPr>
                              <a:rPr lang="en-GB" i="1"/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i="1"/>
                                </m:ctrlPr>
                              </m:eqArrPr>
                              <m:e>
                                <m:r>
                                  <a:rPr lang="en-GB" i="1"/>
                                  <m:t>𝑆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GB" i="1"/>
                                  <m:t> ≅</m:t>
                                </m:r>
                                <m:d>
                                  <m:dPr>
                                    <m:ctrlPr>
                                      <a:rPr lang="en-GB" i="1"/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GB" i="1"/>
                                        </m:ctrlPr>
                                      </m:dPr>
                                      <m:e>
                                        <m:r>
                                          <a:rPr lang="en-GB" i="1"/>
                                          <m:t>100 ×</m:t>
                                        </m:r>
                                        <m:r>
                                          <a:rPr lang="en-GB" i="1"/>
                                          <m:t>𝐼𝑆</m:t>
                                        </m:r>
                                      </m:e>
                                    </m:d>
                                    <m:r>
                                      <a:rPr lang="en-GB" i="1"/>
                                      <m:t>+(3 ×150)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GB" i="1"/>
                                  <m:t>+</m:t>
                                </m:r>
                                <m:r>
                                  <a:rPr lang="en-GB" i="1"/>
                                  <m:t>𝐴𝑃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Silver: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/>
                        </m:ctrlPr>
                      </m:dPr>
                      <m:e>
                        <m:d>
                          <m:dPr>
                            <m:ctrlPr>
                              <a:rPr lang="en-GB" i="1"/>
                            </m:ctrlPr>
                          </m:dPr>
                          <m:e>
                            <m:r>
                              <a:rPr lang="en-GB" i="1"/>
                              <m:t>𝑆</m:t>
                            </m:r>
                            <m:r>
                              <a:rPr lang="en-GB" i="1"/>
                              <m:t>≥</m:t>
                            </m:r>
                            <m:d>
                              <m:dPr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a:rPr lang="en-GB" i="1"/>
                                  <m:t>500 ×</m:t>
                                </m:r>
                                <m:d>
                                  <m:dPr>
                                    <m:ctrlPr>
                                      <a:rPr lang="en-GB" i="1"/>
                                    </m:ctrlPr>
                                  </m:dPr>
                                  <m:e>
                                    <m:r>
                                      <a:rPr lang="en-GB" i="1"/>
                                      <m:t>𝐶</m:t>
                                    </m:r>
                                    <m:r>
                                      <a:rPr lang="en-GB" i="1"/>
                                      <m:t>÷2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GB" i="1"/>
                          <m:t>+</m:t>
                        </m:r>
                        <m:d>
                          <m:dPr>
                            <m:ctrlPr>
                              <a:rPr lang="en-GB" i="1"/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i="1"/>
                                </m:ctrlPr>
                              </m:eqArrPr>
                              <m:e>
                                <m:r>
                                  <a:rPr lang="en-GB" i="1"/>
                                  <m:t>𝑆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GB" i="1"/>
                                  <m:t>≅</m:t>
                                </m:r>
                                <m:d>
                                  <m:dPr>
                                    <m:ctrlPr>
                                      <a:rPr lang="en-GB" i="1"/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GB" i="1"/>
                                        </m:ctrlPr>
                                      </m:dPr>
                                      <m:e>
                                        <m:r>
                                          <a:rPr lang="en-GB" i="1"/>
                                          <m:t>50×</m:t>
                                        </m:r>
                                        <m:r>
                                          <a:rPr lang="en-GB" i="1"/>
                                          <m:t>𝐵𝑆</m:t>
                                        </m:r>
                                      </m:e>
                                    </m:d>
                                    <m:r>
                                      <a:rPr lang="en-GB" i="1"/>
                                      <m:t>+300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GB" i="1"/>
                                  <m:t>+</m:t>
                                </m:r>
                                <m:r>
                                  <a:rPr lang="en-GB" i="1"/>
                                  <m:t>𝐴𝑃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Bronze: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=</m:t>
                    </m:r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50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0" t="24565" r="54796" b="63107"/>
          <a:stretch/>
        </p:blipFill>
        <p:spPr bwMode="auto">
          <a:xfrm>
            <a:off x="5602870" y="1411033"/>
            <a:ext cx="3289610" cy="100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en-GB" dirty="0" smtClean="0"/>
              <a:t>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Users have access to User Profiles.</a:t>
            </a:r>
          </a:p>
          <a:p>
            <a:r>
              <a:rPr lang="en-GB" dirty="0" smtClean="0"/>
              <a:t>These have three views, depend on who views the profile.</a:t>
            </a:r>
          </a:p>
          <a:p>
            <a:pPr lvl="1"/>
            <a:r>
              <a:rPr lang="en-GB" dirty="0" smtClean="0"/>
              <a:t>A </a:t>
            </a:r>
            <a:r>
              <a:rPr lang="en-GB" dirty="0" smtClean="0">
                <a:hlinkClick r:id="rId3"/>
              </a:rPr>
              <a:t>User</a:t>
            </a:r>
            <a:r>
              <a:rPr lang="en-GB" dirty="0" smtClean="0"/>
              <a:t> can see elements of their profile that other users can’t.</a:t>
            </a:r>
          </a:p>
          <a:p>
            <a:pPr lvl="1"/>
            <a:r>
              <a:rPr lang="en-GB" dirty="0" smtClean="0">
                <a:hlinkClick r:id="rId4"/>
              </a:rPr>
              <a:t>Other users</a:t>
            </a:r>
            <a:r>
              <a:rPr lang="en-GB" dirty="0" smtClean="0"/>
              <a:t> can see limited information about that user.</a:t>
            </a:r>
          </a:p>
          <a:p>
            <a:pPr lvl="1"/>
            <a:r>
              <a:rPr lang="en-GB" dirty="0" smtClean="0"/>
              <a:t>Administrators can see a mixture of the two views.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0" t="8577" r="54796" b="75519"/>
          <a:stretch/>
        </p:blipFill>
        <p:spPr bwMode="auto">
          <a:xfrm>
            <a:off x="5602870" y="260648"/>
            <a:ext cx="3289610" cy="130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2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 Requests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Though this resource, Staff can send Help Requests straight to the relevant support officer.</a:t>
            </a:r>
          </a:p>
          <a:p>
            <a:r>
              <a:rPr lang="en-GB" dirty="0" smtClean="0"/>
              <a:t>Each Department is registered to a Support Officer who receives these requests straight to their account.</a:t>
            </a:r>
          </a:p>
          <a:p>
            <a:r>
              <a:rPr lang="en-GB" dirty="0" smtClean="0"/>
              <a:t>Users can also track requests, see past requests and update current request information as well as “reactivate” closed requests.</a:t>
            </a:r>
          </a:p>
          <a:p>
            <a:r>
              <a:rPr lang="en-GB" dirty="0" smtClean="0"/>
              <a:t>This is one of the features that only that user and an administrator can see on their Profile Page.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7" t="55125" r="19506" b="25168"/>
          <a:stretch/>
        </p:blipFill>
        <p:spPr bwMode="auto">
          <a:xfrm>
            <a:off x="1207817" y="5229200"/>
            <a:ext cx="6964583" cy="138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9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eLearning - Screencasts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System will link into the Moodle eLearning on Moodle.</a:t>
            </a:r>
          </a:p>
          <a:p>
            <a:r>
              <a:rPr lang="en-GB" dirty="0" smtClean="0"/>
              <a:t>Users will be given a code at the end of each video/unit to enter into the </a:t>
            </a:r>
            <a:r>
              <a:rPr lang="en-GB" dirty="0" err="1" smtClean="0"/>
              <a:t>HelpDesk</a:t>
            </a:r>
            <a:r>
              <a:rPr lang="en-GB" dirty="0" smtClean="0"/>
              <a:t>. </a:t>
            </a:r>
          </a:p>
          <a:p>
            <a:r>
              <a:rPr lang="en-GB" dirty="0" smtClean="0"/>
              <a:t>eLearning has a number of Achievements and points attached to it.</a:t>
            </a:r>
          </a:p>
          <a:p>
            <a:r>
              <a:rPr lang="en-GB" dirty="0" smtClean="0"/>
              <a:t>eLearning falls under Training on the Staff Profiles.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8" t="36520" r="20001" b="45013"/>
          <a:stretch/>
        </p:blipFill>
        <p:spPr bwMode="auto">
          <a:xfrm>
            <a:off x="683568" y="5085184"/>
            <a:ext cx="7776864" cy="147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version>
  <revision id="1.0.37047.0"/>
</version>
</file>

<file path=customXml/itemProps1.xml><?xml version="1.0" encoding="utf-8"?>
<ds:datastoreItem xmlns:ds="http://schemas.openxmlformats.org/officeDocument/2006/customXml" ds:itemID="{4E5CE8D3-9380-4577-8499-FF063D73A8B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</Template>
  <TotalTime>95</TotalTime>
  <Words>819</Words>
  <Application>Microsoft Office PowerPoint</Application>
  <PresentationFormat>On-screen Show (4:3)</PresentationFormat>
  <Paragraphs>87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Summer</vt:lpstr>
      <vt:lpstr>LTU HelpDesk</vt:lpstr>
      <vt:lpstr>Features</vt:lpstr>
      <vt:lpstr>User Accounts</vt:lpstr>
      <vt:lpstr> Achievements</vt:lpstr>
      <vt:lpstr> Medals - Users</vt:lpstr>
      <vt:lpstr> Medals – Users (Cont.)</vt:lpstr>
      <vt:lpstr> Profile</vt:lpstr>
      <vt:lpstr>Help Requests</vt:lpstr>
      <vt:lpstr>eLearning - Screencasts</vt:lpstr>
      <vt:lpstr>Training Requests</vt:lpstr>
      <vt:lpstr>Course Audit</vt:lpstr>
      <vt:lpstr>Skills Audit</vt:lpstr>
      <vt:lpstr>System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LTU HelpDesk</dc:title>
  <dc:creator>C Smith</dc:creator>
  <cp:lastModifiedBy>C Smith</cp:lastModifiedBy>
  <cp:revision>10</cp:revision>
  <dcterms:created xsi:type="dcterms:W3CDTF">2011-11-17T13:34:54Z</dcterms:created>
  <dcterms:modified xsi:type="dcterms:W3CDTF">2011-11-17T15:10:35Z</dcterms:modified>
</cp:coreProperties>
</file>