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8" r:id="rId3"/>
    <p:sldId id="279" r:id="rId4"/>
    <p:sldId id="276" r:id="rId5"/>
    <p:sldId id="277" r:id="rId6"/>
    <p:sldId id="274" r:id="rId7"/>
    <p:sldId id="273" r:id="rId8"/>
    <p:sldId id="269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>
      <p:cViewPr varScale="1">
        <p:scale>
          <a:sx n="88" d="100"/>
          <a:sy n="88" d="100"/>
        </p:scale>
        <p:origin x="74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860" y="4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/>
              <a:t>KIT – Die Forschungsuniversität in der Helmholtz-Gemeinschaft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oliviaklose.com/content/images/2015/02/MLseri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12" y="1457052"/>
            <a:ext cx="9506362" cy="534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7088"/>
            <a:ext cx="4537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1"/>
                </a:solidFill>
              </a:rPr>
              <a:t>Institut</a:t>
            </a:r>
            <a:r>
              <a:rPr lang="de-DE" altLang="de-DE" sz="1000" baseline="0">
                <a:solidFill>
                  <a:schemeClr val="bg1"/>
                </a:solidFill>
              </a:rPr>
              <a:t> für Programmstrukturen und Datenorganisation – Programmiersysteme </a:t>
            </a:r>
            <a:endParaRPr lang="de-DE" altLang="de-DE" sz="100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6381750"/>
            <a:ext cx="4699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C16283-BD92-4339-8247-06E73D674713}" type="datetime1">
              <a:rPr lang="de-DE" smtClean="0"/>
              <a:t>05.02.2017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38F060-0E64-45EC-A68C-1011D140D922}" type="datetime1">
              <a:rPr lang="de-DE" smtClean="0"/>
              <a:t>05.02.2017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4B9F38-77DF-4311-AB3B-1FE9C203202B}" type="datetime1">
              <a:rPr lang="de-DE" smtClean="0"/>
              <a:t>05.02.2017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50DD6-4DEF-4EBD-86A5-A72EBB8B1E7F}" type="datetime1">
              <a:rPr lang="de-DE" smtClean="0"/>
              <a:t>05.02.2017</a:t>
            </a:fld>
            <a:endParaRPr lang="de-DE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23DE0C-A89C-4E46-94A2-4FF36904D3E7}" type="datetime1">
              <a:rPr lang="de-DE" smtClean="0"/>
              <a:t>05.02.2017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1FD0D-5C3E-40CA-A845-DFAF6558C36F}" type="datetime1">
              <a:rPr lang="de-DE" smtClean="0"/>
              <a:t>05.02.2017</a:t>
            </a:fld>
            <a:endParaRPr lang="de-DE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C80176-B451-4CDC-A83E-8BA2712CF6E3}" type="datetime1">
              <a:rPr lang="de-DE" smtClean="0"/>
              <a:t>05.02.2017</a:t>
            </a:fld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2EF331-533D-43E8-98EF-D5E77BEEC685}" type="datetime1">
              <a:rPr lang="de-DE" smtClean="0"/>
              <a:t>05.02.2017</a:t>
            </a:fld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t>05.02.2017</a:t>
            </a:fld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FB47F-7F63-4220-9184-D2D5EDBCAE3E}" type="datetime1">
              <a:rPr lang="de-DE" smtClean="0"/>
              <a:t>05.02.2017</a:t>
            </a:fld>
            <a:endParaRPr lang="de-DE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Karlsruher Institut für Technologie (KIT).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900">
                <a:solidFill>
                  <a:schemeClr val="tx1"/>
                </a:solidFill>
              </a:rPr>
              <a:t>IPD</a:t>
            </a:r>
            <a:r>
              <a:rPr lang="de-DE" altLang="de-DE" sz="900" baseline="0">
                <a:solidFill>
                  <a:schemeClr val="tx1"/>
                </a:solidFill>
              </a:rPr>
              <a:t> – Programmiersysteme </a:t>
            </a:r>
            <a:endParaRPr lang="de-DE" altLang="de-DE" sz="900">
              <a:solidFill>
                <a:schemeClr val="tx1"/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677EF1-1153-47DE-8676-34AD711244DB}" type="datetime1">
              <a:rPr lang="de-DE" smtClean="0"/>
              <a:t>05.02.2017</a:t>
            </a:fld>
            <a:endParaRPr lang="de-DE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1701800" y="6445250"/>
            <a:ext cx="4248150" cy="360363"/>
          </a:xfrm>
          <a:prstGeom prst="rect">
            <a:avLst/>
          </a:prstGeom>
          <a:ln/>
        </p:spPr>
        <p:txBody>
          <a:bodyPr/>
          <a:lstStyle>
            <a:lvl1pPr>
              <a:defRPr sz="900" b="0"/>
            </a:lvl1pPr>
          </a:lstStyle>
          <a:p>
            <a:r>
              <a:rPr lang="de-DE" altLang="de-DE">
                <a:solidFill>
                  <a:srgbClr val="000000"/>
                </a:solidFill>
              </a:rPr>
              <a:t>Manuel Karl, Dominik </a:t>
            </a:r>
            <a:r>
              <a:rPr lang="de-DE" altLang="de-DE" err="1">
                <a:solidFill>
                  <a:srgbClr val="000000"/>
                </a:solidFill>
              </a:rPr>
              <a:t>Kleiser</a:t>
            </a:r>
            <a:r>
              <a:rPr lang="de-DE" altLang="de-DE">
                <a:solidFill>
                  <a:srgbClr val="000000"/>
                </a:solidFill>
              </a:rPr>
              <a:t>, Marc Leinweber, Nico </a:t>
            </a:r>
            <a:r>
              <a:rPr lang="de-DE" altLang="de-DE" err="1">
                <a:solidFill>
                  <a:srgbClr val="000000"/>
                </a:solidFill>
              </a:rPr>
              <a:t>Mürdter</a:t>
            </a:r>
            <a:endParaRPr lang="de-DE" altLang="de-DE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400" b="1">
                <a:solidFill>
                  <a:schemeClr val="tx2"/>
                </a:solidFill>
              </a:rPr>
              <a:t>Praxis der Multikernprogrammierung</a:t>
            </a:r>
          </a:p>
          <a:p>
            <a:pPr eaLnBrk="1" hangingPunct="1">
              <a:lnSpc>
                <a:spcPct val="90000"/>
              </a:lnSpc>
            </a:pPr>
            <a:endParaRPr lang="de-DE" altLang="de-DE" sz="600" b="1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de-DE" altLang="de-DE" b="1">
                <a:solidFill>
                  <a:schemeClr val="tx2"/>
                </a:solidFill>
              </a:rPr>
              <a:t>Endergebnisse 06.02.2017 – Gruppe </a:t>
            </a:r>
            <a:r>
              <a:rPr lang="de-DE" altLang="de-DE" b="1" err="1">
                <a:solidFill>
                  <a:schemeClr val="tx2"/>
                </a:solidFill>
              </a:rPr>
              <a:t>Nostrum</a:t>
            </a:r>
            <a:endParaRPr lang="de-DE" altLang="de-DE" b="1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>
                <a:solidFill>
                  <a:srgbClr val="000000"/>
                </a:solidFill>
              </a:rPr>
              <a:t>Manuel Karl, Dominik </a:t>
            </a:r>
            <a:r>
              <a:rPr lang="de-DE" altLang="de-DE" sz="1600" err="1">
                <a:solidFill>
                  <a:srgbClr val="000000"/>
                </a:solidFill>
              </a:rPr>
              <a:t>Kleiser</a:t>
            </a:r>
            <a:r>
              <a:rPr lang="de-DE" altLang="de-DE" sz="1600">
                <a:solidFill>
                  <a:srgbClr val="000000"/>
                </a:solidFill>
              </a:rPr>
              <a:t>, Marc Leinweber, Nico </a:t>
            </a:r>
            <a:r>
              <a:rPr lang="de-DE" altLang="de-DE" sz="1600" err="1">
                <a:solidFill>
                  <a:srgbClr val="000000"/>
                </a:solidFill>
              </a:rPr>
              <a:t>Mürdter</a:t>
            </a:r>
            <a:endParaRPr lang="de-DE" altLang="de-DE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Allgemeine 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Modularer und Objektorientierter Entwurf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Kompilierbar auch auf Plattformen ohne GPU/CUDA, AVX und SSE</a:t>
            </a:r>
          </a:p>
          <a:p>
            <a:pPr lvl="1"/>
            <a:r>
              <a:rPr lang="de-DE" dirty="0"/>
              <a:t>Vererbungshierarchie für räumliche Datenstrukturen</a:t>
            </a:r>
          </a:p>
          <a:p>
            <a:pPr lvl="2"/>
            <a:r>
              <a:rPr lang="de-DE" dirty="0"/>
              <a:t>Ermöglicht einfachen Austausch</a:t>
            </a:r>
          </a:p>
          <a:p>
            <a:pPr lvl="1"/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Effiziente Algorithmen für geometrische Primitiven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Möller-</a:t>
            </a:r>
            <a:r>
              <a:rPr lang="de-DE" dirty="0" err="1">
                <a:sym typeface="Wingdings" panose="05000000000000000000" pitchFamily="2" charset="2"/>
              </a:rPr>
              <a:t>Trumbore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Bounding</a:t>
            </a:r>
            <a:r>
              <a:rPr lang="de-DE" dirty="0">
                <a:sym typeface="Wingdings" panose="05000000000000000000" pitchFamily="2" charset="2"/>
              </a:rPr>
              <a:t> Box Schnitt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05.02.2017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Räumliche Datenstruktur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Feststellung</a:t>
                </a:r>
              </a:p>
              <a:p>
                <a:pPr lvl="1"/>
                <a:r>
                  <a:rPr lang="de-DE" dirty="0"/>
                  <a:t>Effiziente Datenstruktur häufig wichtiger als Parallelisierung</a:t>
                </a:r>
              </a:p>
              <a:p>
                <a:pPr lvl="1"/>
                <a:r>
                  <a:rPr lang="de-DE" dirty="0"/>
                  <a:t>Es muss </a:t>
                </a:r>
                <a:r>
                  <a:rPr lang="de-DE" dirty="0" smtClean="0"/>
                  <a:t>Trade-off </a:t>
                </a:r>
                <a:r>
                  <a:rPr lang="de-DE" dirty="0"/>
                  <a:t>zwischen </a:t>
                </a:r>
                <a:r>
                  <a:rPr lang="de-DE" dirty="0" smtClean="0"/>
                  <a:t>Konstruktionszeit </a:t>
                </a:r>
                <a:r>
                  <a:rPr lang="de-DE" dirty="0"/>
                  <a:t>und </a:t>
                </a:r>
                <a:r>
                  <a:rPr lang="de-DE" dirty="0" err="1" smtClean="0"/>
                  <a:t>Renderzeit</a:t>
                </a:r>
                <a:r>
                  <a:rPr lang="de-DE" dirty="0" smtClean="0"/>
                  <a:t> gefunden </a:t>
                </a:r>
                <a:r>
                  <a:rPr lang="de-DE" dirty="0"/>
                  <a:t>werden</a:t>
                </a:r>
              </a:p>
              <a:p>
                <a:pPr marL="476250" lvl="1" indent="0">
                  <a:buNone/>
                </a:pPr>
                <a:endParaRPr lang="de-DE" dirty="0"/>
              </a:p>
              <a:p>
                <a:r>
                  <a:rPr lang="de-DE" dirty="0"/>
                  <a:t>Mehrere alternative Implementierungen</a:t>
                </a:r>
              </a:p>
              <a:p>
                <a:pPr lvl="1"/>
                <a:r>
                  <a:rPr lang="de-DE" dirty="0"/>
                  <a:t>Vollständige Suche über alle Dreiecke</a:t>
                </a:r>
              </a:p>
              <a:p>
                <a:pPr lvl="1"/>
                <a:r>
                  <a:rPr lang="de-DE" dirty="0"/>
                  <a:t>„naiver“ k-d-Baum (Median)</a:t>
                </a:r>
              </a:p>
              <a:p>
                <a:pPr lvl="1"/>
                <a:r>
                  <a:rPr lang="de-DE" dirty="0"/>
                  <a:t>k-d-Baum mit Surface Area </a:t>
                </a:r>
                <a:r>
                  <a:rPr lang="de-DE" dirty="0" err="1"/>
                  <a:t>Heuristic</a:t>
                </a:r>
                <a:r>
                  <a:rPr lang="de-DE" dirty="0"/>
                  <a:t> (SAH)</a:t>
                </a:r>
              </a:p>
              <a:p>
                <a:pPr lvl="1"/>
                <a:r>
                  <a:rPr lang="de-DE" dirty="0"/>
                  <a:t>Hybrid (erst Median, dann SAH</a:t>
                </a:r>
                <a:r>
                  <a:rPr lang="de-DE" dirty="0" smtClean="0"/>
                  <a:t>)</a:t>
                </a:r>
              </a:p>
              <a:p>
                <a:pPr lvl="1"/>
                <a:endParaRPr lang="de-DE" dirty="0"/>
              </a:p>
              <a:p>
                <a:r>
                  <a:rPr lang="de-DE" dirty="0" smtClean="0"/>
                  <a:t>Konstruktion von SAH teuer</a:t>
                </a:r>
              </a:p>
              <a:p>
                <a:pPr lvl="1"/>
                <a:r>
                  <a:rPr lang="de-DE" b="0" dirty="0" smtClean="0">
                    <a:latin typeface="Cambria Math" panose="02040503050406030204" pitchFamily="18" charset="0"/>
                  </a:rPr>
                  <a:t>Bauzeit (in Abhängigkeit der Anzahl Dreiecke):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𝑛𝑙𝑜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96" b="-11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05.02.2017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7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Parallelisierung des </a:t>
            </a:r>
            <a:r>
              <a:rPr lang="de-DE" err="1"/>
              <a:t>Raytracers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Zunächst: </a:t>
            </a:r>
            <a:r>
              <a:rPr lang="de-DE" dirty="0" err="1"/>
              <a:t>OpenMP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Parallelisierung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über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die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Bildpixel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embarrassingly parallel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#pragma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omp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parallel for schedule(dynamic, 10) collapse(2)</a:t>
            </a:r>
            <a:endParaRPr lang="de-DE" dirty="0">
              <a:cs typeface="Calibri" panose="020F0502020204030204" pitchFamily="34" charset="0"/>
            </a:endParaRPr>
          </a:p>
          <a:p>
            <a:pPr lvl="2"/>
            <a:endParaRPr lang="de-DE" dirty="0"/>
          </a:p>
          <a:p>
            <a:r>
              <a:rPr lang="de-DE" dirty="0"/>
              <a:t>Danach: Strahlenbündel mit SIMD-Instruktionen</a:t>
            </a:r>
          </a:p>
          <a:p>
            <a:pPr lvl="1"/>
            <a:r>
              <a:rPr lang="de-DE" dirty="0"/>
              <a:t>pc205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/>
              <a:t> SSE (4 Strahlen)</a:t>
            </a:r>
          </a:p>
          <a:p>
            <a:pPr lvl="1"/>
            <a:r>
              <a:rPr lang="de-DE" dirty="0"/>
              <a:t>pc189 </a:t>
            </a:r>
            <a:r>
              <a:rPr lang="de-DE" dirty="0">
                <a:sym typeface="Wingdings" panose="05000000000000000000" pitchFamily="2" charset="2"/>
              </a:rPr>
              <a:t> AVX (8 Strahlen)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Erforderliche Anpassungen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Geometrische Algorithmen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Traversierung des k-d-Baums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05.02.2017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58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Parallelisierung des </a:t>
            </a:r>
            <a:r>
              <a:rPr lang="de-DE" err="1"/>
              <a:t>Pathtracers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Erster Versuch: Parallelisierung auf CPU</a:t>
            </a:r>
          </a:p>
          <a:p>
            <a:pPr lvl="1"/>
            <a:r>
              <a:rPr lang="de-DE" dirty="0"/>
              <a:t>(siehe </a:t>
            </a:r>
            <a:r>
              <a:rPr lang="de-DE" dirty="0" err="1"/>
              <a:t>Raytracer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Parallelisierung mit SIMD-Vektorregister nicht sinnvoll</a:t>
            </a:r>
          </a:p>
          <a:p>
            <a:pPr lvl="2"/>
            <a:r>
              <a:rPr lang="de-DE" dirty="0"/>
              <a:t>Benachbarte Strahlen divergieren </a:t>
            </a:r>
            <a:r>
              <a:rPr lang="de-DE" dirty="0">
                <a:sym typeface="Wingdings" panose="05000000000000000000" pitchFamily="2" charset="2"/>
              </a:rPr>
              <a:t> teure Baum-Traversierung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Sehr hohe Laufzeiten! (exponentiell viele Strahlen)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Idee: GPU besser geeignet</a:t>
            </a:r>
          </a:p>
          <a:p>
            <a:pPr lvl="1"/>
            <a:r>
              <a:rPr lang="de-DE" dirty="0"/>
              <a:t>Überführen der vorhanden geometrischen Funktionen in CUDA-Code</a:t>
            </a:r>
          </a:p>
          <a:p>
            <a:pPr lvl="1"/>
            <a:r>
              <a:rPr lang="de-DE" dirty="0"/>
              <a:t>Kopieren des k-d-Baums in eine für die GPU geeignete Struktur</a:t>
            </a:r>
          </a:p>
          <a:p>
            <a:pPr lvl="1"/>
            <a:r>
              <a:rPr lang="de-DE" dirty="0"/>
              <a:t>Zwei Implementierungen</a:t>
            </a:r>
          </a:p>
          <a:p>
            <a:pPr lvl="2"/>
            <a:r>
              <a:rPr lang="de-DE" dirty="0"/>
              <a:t>Ohne Rekursion (Speicherverbrauch explodiert!)</a:t>
            </a:r>
          </a:p>
          <a:p>
            <a:pPr lvl="2"/>
            <a:r>
              <a:rPr lang="de-DE" dirty="0"/>
              <a:t>Rekursiv: Nicht optimal für GPU Programmiermodell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05.02.2017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91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Schwierigkeiten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Vektorisierung</a:t>
            </a:r>
            <a:r>
              <a:rPr lang="de-DE" dirty="0"/>
              <a:t> der geometrischen Funktionen nicht trivial</a:t>
            </a:r>
          </a:p>
          <a:p>
            <a:endParaRPr lang="de-DE" dirty="0"/>
          </a:p>
          <a:p>
            <a:r>
              <a:rPr lang="de-DE" dirty="0"/>
              <a:t>GPU nicht gut geeignet für Rekursion</a:t>
            </a:r>
          </a:p>
          <a:p>
            <a:pPr lvl="1"/>
            <a:r>
              <a:rPr lang="de-DE" dirty="0"/>
              <a:t>„</a:t>
            </a:r>
            <a:r>
              <a:rPr lang="de-DE" dirty="0" err="1"/>
              <a:t>Stackless</a:t>
            </a:r>
            <a:r>
              <a:rPr lang="de-DE" dirty="0"/>
              <a:t>“ Traversierung des k-d-Baums</a:t>
            </a:r>
          </a:p>
          <a:p>
            <a:pPr lvl="2"/>
            <a:r>
              <a:rPr lang="de-DE" dirty="0"/>
              <a:t>Implementierung schwerer als gedacht</a:t>
            </a:r>
          </a:p>
          <a:p>
            <a:pPr lvl="1"/>
            <a:endParaRPr lang="de-DE" dirty="0"/>
          </a:p>
          <a:p>
            <a:r>
              <a:rPr lang="de-DE" dirty="0"/>
              <a:t>GPU-Speicher bei manchen Szenen zu klein (vor allem auf pc205)</a:t>
            </a:r>
          </a:p>
          <a:p>
            <a:endParaRPr lang="de-DE" dirty="0"/>
          </a:p>
          <a:p>
            <a:r>
              <a:rPr lang="de-DE" dirty="0"/>
              <a:t>SAH nicht immer beste Wahl</a:t>
            </a:r>
          </a:p>
          <a:p>
            <a:pPr lvl="1"/>
            <a:r>
              <a:rPr lang="de-DE" dirty="0"/>
              <a:t>Benchmarks mit 12M Dreiecke </a:t>
            </a:r>
            <a:r>
              <a:rPr lang="de-DE" dirty="0">
                <a:sym typeface="Wingdings" panose="05000000000000000000" pitchFamily="2" charset="2"/>
              </a:rPr>
              <a:t> Lange Bauzeit</a:t>
            </a:r>
            <a:endParaRPr lang="de-DE" dirty="0"/>
          </a:p>
          <a:p>
            <a:pPr lvl="1"/>
            <a:r>
              <a:rPr lang="de-DE" dirty="0"/>
              <a:t>GPU kommt mit zu tiefem Baum nicht klar</a:t>
            </a:r>
          </a:p>
          <a:p>
            <a:pPr lvl="1"/>
            <a:r>
              <a:rPr lang="de-DE" dirty="0"/>
              <a:t>Einführung einer Heuristik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05.02.2017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2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05.02.2017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Getestete Szenen: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Ergebnisse:</a:t>
            </a:r>
          </a:p>
          <a:p>
            <a:endParaRPr lang="de-DE"/>
          </a:p>
          <a:p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3" y="1632180"/>
            <a:ext cx="8356600" cy="156426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4221088"/>
            <a:ext cx="8358188" cy="15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0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Essentiell bevor man parallelisiert:</a:t>
            </a:r>
          </a:p>
          <a:p>
            <a:pPr lvl="1"/>
            <a:r>
              <a:rPr lang="de-DE" dirty="0"/>
              <a:t>Modulare Struktur</a:t>
            </a:r>
          </a:p>
          <a:p>
            <a:pPr lvl="1"/>
            <a:r>
              <a:rPr lang="de-DE" dirty="0"/>
              <a:t>Gute sequentielle Lösung</a:t>
            </a:r>
          </a:p>
          <a:p>
            <a:pPr lvl="2"/>
            <a:r>
              <a:rPr lang="de-DE" dirty="0"/>
              <a:t>Effiziente Algorithmen (Möller-</a:t>
            </a:r>
            <a:r>
              <a:rPr lang="de-DE" dirty="0" err="1"/>
              <a:t>Trumbore</a:t>
            </a:r>
            <a:r>
              <a:rPr lang="de-DE" dirty="0"/>
              <a:t>)</a:t>
            </a:r>
          </a:p>
          <a:p>
            <a:pPr marL="476250" lvl="1" indent="0">
              <a:buNone/>
            </a:pPr>
            <a:endParaRPr lang="de-DE" dirty="0"/>
          </a:p>
          <a:p>
            <a:r>
              <a:rPr lang="de-DE" dirty="0"/>
              <a:t>Gute Ergebnisse für </a:t>
            </a:r>
            <a:r>
              <a:rPr lang="de-DE" dirty="0" err="1"/>
              <a:t>Raytracing</a:t>
            </a:r>
            <a:endParaRPr lang="de-DE" dirty="0"/>
          </a:p>
          <a:p>
            <a:pPr lvl="1"/>
            <a:r>
              <a:rPr lang="de-DE" dirty="0"/>
              <a:t>CPU mit SSE wohl stärker als GPU</a:t>
            </a:r>
          </a:p>
          <a:p>
            <a:endParaRPr lang="de-DE" dirty="0"/>
          </a:p>
          <a:p>
            <a:r>
              <a:rPr lang="de-DE" dirty="0" err="1"/>
              <a:t>Pathtracing</a:t>
            </a:r>
            <a:r>
              <a:rPr lang="de-DE" dirty="0"/>
              <a:t> akzeptabel</a:t>
            </a:r>
          </a:p>
          <a:p>
            <a:endParaRPr lang="de-DE" dirty="0"/>
          </a:p>
          <a:p>
            <a:r>
              <a:rPr lang="de-DE" dirty="0" err="1"/>
              <a:t>OpenMP</a:t>
            </a:r>
            <a:r>
              <a:rPr lang="de-DE" dirty="0"/>
              <a:t> ist „</a:t>
            </a:r>
            <a:r>
              <a:rPr lang="de-DE"/>
              <a:t>toll“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>
                <a:solidFill>
                  <a:srgbClr val="000000"/>
                </a:solidFill>
              </a:rPr>
              <a:t>Manuel Karl, Dominik Kleiser, Marc Leinweber, Nico Mürdter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AF4B9F38-77DF-4311-AB3B-1FE9C203202B}" type="datetime1">
              <a:rPr lang="de-DE" smtClean="0"/>
              <a:t>05.02.2017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515640"/>
      </p:ext>
    </p:extLst>
  </p:cSld>
  <p:clrMapOvr>
    <a:masterClrMapping/>
  </p:clrMapOvr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KIT-PPT_Master_dt_2016</Template>
  <TotalTime>0</TotalTime>
  <Words>420</Words>
  <Application>Microsoft Office PowerPoint</Application>
  <PresentationFormat>Bildschirmpräsentation (4:3)</PresentationFormat>
  <Paragraphs>102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KIT-PPT_Master_dt_2016</vt:lpstr>
      <vt:lpstr>PowerPoint-Präsentation</vt:lpstr>
      <vt:lpstr>Allgemeine Implementierung</vt:lpstr>
      <vt:lpstr>Räumliche Datenstruktur</vt:lpstr>
      <vt:lpstr>Parallelisierung des Raytracers</vt:lpstr>
      <vt:lpstr>Parallelisierung des Pathtracers</vt:lpstr>
      <vt:lpstr>Schwierigkeiten</vt:lpstr>
      <vt:lpstr>Evaluation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</dc:creator>
  <cp:lastModifiedBy>Dominik Kleiser</cp:lastModifiedBy>
  <cp:revision>199</cp:revision>
  <dcterms:created xsi:type="dcterms:W3CDTF">2016-06-10T16:32:51Z</dcterms:created>
  <dcterms:modified xsi:type="dcterms:W3CDTF">2017-02-05T21:27:30Z</dcterms:modified>
</cp:coreProperties>
</file>