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4" r:id="rId2"/>
    <p:sldId id="266" r:id="rId3"/>
    <p:sldId id="267" r:id="rId4"/>
    <p:sldId id="265" r:id="rId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01" autoAdjust="0"/>
    <p:restoredTop sz="91212" autoAdjust="0"/>
  </p:normalViewPr>
  <p:slideViewPr>
    <p:cSldViewPr>
      <p:cViewPr varScale="1">
        <p:scale>
          <a:sx n="114" d="100"/>
          <a:sy n="114" d="100"/>
        </p:scale>
        <p:origin x="11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4860" y="4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664575"/>
            <a:ext cx="3103562" cy="8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94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67A72A-DB5D-4F56-8EC2-CA1C05C6F54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8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oliviaklose.com/content/images/2015/02/MLserie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612" y="1457052"/>
            <a:ext cx="9506362" cy="534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96875" y="6597650"/>
            <a:ext cx="3670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4537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Institut</a:t>
            </a:r>
            <a:r>
              <a:rPr lang="de-DE" altLang="de-DE" sz="1000" baseline="0" dirty="0">
                <a:solidFill>
                  <a:schemeClr val="bg1"/>
                </a:solidFill>
              </a:rPr>
              <a:t> für Programmstrukturen und Datenorganisation – Programmiersysteme </a:t>
            </a:r>
            <a:endParaRPr lang="de-DE" altLang="de-DE" sz="1000" dirty="0">
              <a:solidFill>
                <a:schemeClr val="bg1"/>
              </a:solidFill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9" name="Picture 11" descr="KIT-Logo-rgb_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6381750"/>
            <a:ext cx="4699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87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C16283-BD92-4339-8247-06E73D674713}" type="datetime1">
              <a:rPr lang="de-DE" smtClean="0"/>
              <a:t>14.12.2016</a:t>
            </a:fld>
            <a:endParaRPr 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prstGeom prst="rect">
            <a:avLst/>
          </a:prstGeom>
          <a:ln/>
        </p:spPr>
        <p:txBody>
          <a:bodyPr/>
          <a:lstStyle>
            <a:lvl1pPr>
              <a:defRPr sz="900" b="0"/>
            </a:lvl1pPr>
          </a:lstStyle>
          <a:p>
            <a:r>
              <a:rPr lang="de-DE" altLang="de-DE" dirty="0">
                <a:solidFill>
                  <a:srgbClr val="000000"/>
                </a:solidFill>
              </a:rPr>
              <a:t>Manuel Karl, Dominik </a:t>
            </a:r>
            <a:r>
              <a:rPr lang="de-DE" altLang="de-DE" dirty="0" err="1">
                <a:solidFill>
                  <a:srgbClr val="000000"/>
                </a:solidFill>
              </a:rPr>
              <a:t>Kleiser</a:t>
            </a:r>
            <a:r>
              <a:rPr lang="de-DE" altLang="de-DE" dirty="0">
                <a:solidFill>
                  <a:srgbClr val="000000"/>
                </a:solidFill>
              </a:rPr>
              <a:t>, Marc Leinweber, Nico </a:t>
            </a:r>
            <a:r>
              <a:rPr lang="de-DE" altLang="de-DE" dirty="0" err="1">
                <a:solidFill>
                  <a:srgbClr val="000000"/>
                </a:solidFill>
              </a:rPr>
              <a:t>Mürdter</a:t>
            </a:r>
            <a:endParaRPr lang="de-DE" alt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66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38F060-0E64-45EC-A68C-1011D140D922}" type="datetime1">
              <a:rPr lang="de-DE" smtClean="0"/>
              <a:t>14.12.2016</a:t>
            </a:fld>
            <a:endParaRPr 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prstGeom prst="rect">
            <a:avLst/>
          </a:prstGeom>
          <a:ln/>
        </p:spPr>
        <p:txBody>
          <a:bodyPr/>
          <a:lstStyle>
            <a:lvl1pPr>
              <a:defRPr sz="900" b="0"/>
            </a:lvl1pPr>
          </a:lstStyle>
          <a:p>
            <a:r>
              <a:rPr lang="de-DE" altLang="de-DE" dirty="0">
                <a:solidFill>
                  <a:srgbClr val="000000"/>
                </a:solidFill>
              </a:rPr>
              <a:t>Manuel Karl, Dominik </a:t>
            </a:r>
            <a:r>
              <a:rPr lang="de-DE" altLang="de-DE" dirty="0" err="1">
                <a:solidFill>
                  <a:srgbClr val="000000"/>
                </a:solidFill>
              </a:rPr>
              <a:t>Kleiser</a:t>
            </a:r>
            <a:r>
              <a:rPr lang="de-DE" altLang="de-DE" dirty="0">
                <a:solidFill>
                  <a:srgbClr val="000000"/>
                </a:solidFill>
              </a:rPr>
              <a:t>, Marc Leinweber, Nico </a:t>
            </a:r>
            <a:r>
              <a:rPr lang="de-DE" altLang="de-DE" dirty="0" err="1">
                <a:solidFill>
                  <a:srgbClr val="000000"/>
                </a:solidFill>
              </a:rPr>
              <a:t>Mürdter</a:t>
            </a:r>
            <a:endParaRPr lang="de-DE" alt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4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prstGeom prst="rect">
            <a:avLst/>
          </a:prstGeom>
          <a:ln/>
        </p:spPr>
        <p:txBody>
          <a:bodyPr/>
          <a:lstStyle>
            <a:lvl1pPr>
              <a:defRPr sz="900" b="0"/>
            </a:lvl1pPr>
          </a:lstStyle>
          <a:p>
            <a:r>
              <a:rPr lang="de-DE" altLang="de-DE" dirty="0">
                <a:solidFill>
                  <a:srgbClr val="000000"/>
                </a:solidFill>
              </a:rPr>
              <a:t>Manuel Karl, Dominik </a:t>
            </a:r>
            <a:r>
              <a:rPr lang="de-DE" altLang="de-DE" dirty="0" err="1">
                <a:solidFill>
                  <a:srgbClr val="000000"/>
                </a:solidFill>
              </a:rPr>
              <a:t>Kleiser</a:t>
            </a:r>
            <a:r>
              <a:rPr lang="de-DE" altLang="de-DE" dirty="0">
                <a:solidFill>
                  <a:srgbClr val="000000"/>
                </a:solidFill>
              </a:rPr>
              <a:t>, Marc Leinweber, Nico </a:t>
            </a:r>
            <a:r>
              <a:rPr lang="de-DE" altLang="de-DE" dirty="0" err="1">
                <a:solidFill>
                  <a:srgbClr val="000000"/>
                </a:solidFill>
              </a:rPr>
              <a:t>Mürdter</a:t>
            </a:r>
            <a:endParaRPr lang="de-DE" altLang="de-DE" dirty="0">
              <a:solidFill>
                <a:srgbClr val="000000"/>
              </a:solidFill>
            </a:endParaRP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4B9F38-77DF-4311-AB3B-1FE9C203202B}" type="datetime1">
              <a:rPr lang="de-DE" smtClean="0"/>
              <a:t>14.12.2016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75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1D50DD6-4DEF-4EBD-86A5-A72EBB8B1E7F}" type="datetime1">
              <a:rPr lang="de-DE" smtClean="0"/>
              <a:t>14.12.2016</a:t>
            </a:fld>
            <a:endParaRPr 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prstGeom prst="rect">
            <a:avLst/>
          </a:prstGeom>
          <a:ln/>
        </p:spPr>
        <p:txBody>
          <a:bodyPr/>
          <a:lstStyle>
            <a:lvl1pPr>
              <a:defRPr sz="900" b="0"/>
            </a:lvl1pPr>
          </a:lstStyle>
          <a:p>
            <a:r>
              <a:rPr lang="de-DE" altLang="de-DE" dirty="0">
                <a:solidFill>
                  <a:srgbClr val="000000"/>
                </a:solidFill>
              </a:rPr>
              <a:t>Manuel Karl, Dominik </a:t>
            </a:r>
            <a:r>
              <a:rPr lang="de-DE" altLang="de-DE" dirty="0" err="1">
                <a:solidFill>
                  <a:srgbClr val="000000"/>
                </a:solidFill>
              </a:rPr>
              <a:t>Kleiser</a:t>
            </a:r>
            <a:r>
              <a:rPr lang="de-DE" altLang="de-DE" dirty="0">
                <a:solidFill>
                  <a:srgbClr val="000000"/>
                </a:solidFill>
              </a:rPr>
              <a:t>, Marc Leinweber, Nico </a:t>
            </a:r>
            <a:r>
              <a:rPr lang="de-DE" altLang="de-DE" dirty="0" err="1">
                <a:solidFill>
                  <a:srgbClr val="000000"/>
                </a:solidFill>
              </a:rPr>
              <a:t>Mürdter</a:t>
            </a:r>
            <a:endParaRPr lang="de-DE" alt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66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023DE0C-A89C-4E46-94A2-4FF36904D3E7}" type="datetime1">
              <a:rPr lang="de-DE" smtClean="0"/>
              <a:t>14.12.2016</a:t>
            </a:fld>
            <a:endParaRPr lang="de-DE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prstGeom prst="rect">
            <a:avLst/>
          </a:prstGeom>
          <a:ln/>
        </p:spPr>
        <p:txBody>
          <a:bodyPr/>
          <a:lstStyle>
            <a:lvl1pPr>
              <a:defRPr sz="900" b="0"/>
            </a:lvl1pPr>
          </a:lstStyle>
          <a:p>
            <a:r>
              <a:rPr lang="de-DE" altLang="de-DE" dirty="0">
                <a:solidFill>
                  <a:srgbClr val="000000"/>
                </a:solidFill>
              </a:rPr>
              <a:t>Manuel Karl, Dominik </a:t>
            </a:r>
            <a:r>
              <a:rPr lang="de-DE" altLang="de-DE" dirty="0" err="1">
                <a:solidFill>
                  <a:srgbClr val="000000"/>
                </a:solidFill>
              </a:rPr>
              <a:t>Kleiser</a:t>
            </a:r>
            <a:r>
              <a:rPr lang="de-DE" altLang="de-DE" dirty="0">
                <a:solidFill>
                  <a:srgbClr val="000000"/>
                </a:solidFill>
              </a:rPr>
              <a:t>, Marc Leinweber, Nico </a:t>
            </a:r>
            <a:r>
              <a:rPr lang="de-DE" altLang="de-DE" dirty="0" err="1">
                <a:solidFill>
                  <a:srgbClr val="000000"/>
                </a:solidFill>
              </a:rPr>
              <a:t>Mürdter</a:t>
            </a:r>
            <a:endParaRPr lang="de-DE" alt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0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71FD0D-5C3E-40CA-A845-DFAF6558C36F}" type="datetime1">
              <a:rPr lang="de-DE" smtClean="0"/>
              <a:t>14.12.2016</a:t>
            </a:fld>
            <a:endParaRPr lang="de-DE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prstGeom prst="rect">
            <a:avLst/>
          </a:prstGeom>
          <a:ln/>
        </p:spPr>
        <p:txBody>
          <a:bodyPr/>
          <a:lstStyle>
            <a:lvl1pPr>
              <a:defRPr sz="900" b="0"/>
            </a:lvl1pPr>
          </a:lstStyle>
          <a:p>
            <a:r>
              <a:rPr lang="de-DE" altLang="de-DE" dirty="0">
                <a:solidFill>
                  <a:srgbClr val="000000"/>
                </a:solidFill>
              </a:rPr>
              <a:t>Manuel Karl, Dominik </a:t>
            </a:r>
            <a:r>
              <a:rPr lang="de-DE" altLang="de-DE" dirty="0" err="1">
                <a:solidFill>
                  <a:srgbClr val="000000"/>
                </a:solidFill>
              </a:rPr>
              <a:t>Kleiser</a:t>
            </a:r>
            <a:r>
              <a:rPr lang="de-DE" altLang="de-DE" dirty="0">
                <a:solidFill>
                  <a:srgbClr val="000000"/>
                </a:solidFill>
              </a:rPr>
              <a:t>, Marc Leinweber, Nico </a:t>
            </a:r>
            <a:r>
              <a:rPr lang="de-DE" altLang="de-DE" dirty="0" err="1">
                <a:solidFill>
                  <a:srgbClr val="000000"/>
                </a:solidFill>
              </a:rPr>
              <a:t>Mürdter</a:t>
            </a:r>
            <a:endParaRPr lang="de-DE" alt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84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5C80176-B451-4CDC-A83E-8BA2712CF6E3}" type="datetime1">
              <a:rPr lang="de-DE" smtClean="0"/>
              <a:t>14.12.2016</a:t>
            </a:fld>
            <a:endParaRPr lang="de-DE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prstGeom prst="rect">
            <a:avLst/>
          </a:prstGeom>
          <a:ln/>
        </p:spPr>
        <p:txBody>
          <a:bodyPr/>
          <a:lstStyle>
            <a:lvl1pPr>
              <a:defRPr sz="900" b="0"/>
            </a:lvl1pPr>
          </a:lstStyle>
          <a:p>
            <a:r>
              <a:rPr lang="de-DE" altLang="de-DE" dirty="0">
                <a:solidFill>
                  <a:srgbClr val="000000"/>
                </a:solidFill>
              </a:rPr>
              <a:t>Manuel Karl, Dominik </a:t>
            </a:r>
            <a:r>
              <a:rPr lang="de-DE" altLang="de-DE" dirty="0" err="1">
                <a:solidFill>
                  <a:srgbClr val="000000"/>
                </a:solidFill>
              </a:rPr>
              <a:t>Kleiser</a:t>
            </a:r>
            <a:r>
              <a:rPr lang="de-DE" altLang="de-DE" dirty="0">
                <a:solidFill>
                  <a:srgbClr val="000000"/>
                </a:solidFill>
              </a:rPr>
              <a:t>, Marc Leinweber, Nico </a:t>
            </a:r>
            <a:r>
              <a:rPr lang="de-DE" altLang="de-DE" dirty="0" err="1">
                <a:solidFill>
                  <a:srgbClr val="000000"/>
                </a:solidFill>
              </a:rPr>
              <a:t>Mürdter</a:t>
            </a:r>
            <a:endParaRPr lang="de-DE" alt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68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B2EF331-533D-43E8-98EF-D5E77BEEC685}" type="datetime1">
              <a:rPr lang="de-DE" smtClean="0"/>
              <a:t>14.12.2016</a:t>
            </a:fld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prstGeom prst="rect">
            <a:avLst/>
          </a:prstGeom>
          <a:ln/>
        </p:spPr>
        <p:txBody>
          <a:bodyPr/>
          <a:lstStyle>
            <a:lvl1pPr>
              <a:defRPr sz="900" b="0"/>
            </a:lvl1pPr>
          </a:lstStyle>
          <a:p>
            <a:r>
              <a:rPr lang="de-DE" altLang="de-DE" dirty="0">
                <a:solidFill>
                  <a:srgbClr val="000000"/>
                </a:solidFill>
              </a:rPr>
              <a:t>Manuel Karl, Dominik </a:t>
            </a:r>
            <a:r>
              <a:rPr lang="de-DE" altLang="de-DE" dirty="0" err="1">
                <a:solidFill>
                  <a:srgbClr val="000000"/>
                </a:solidFill>
              </a:rPr>
              <a:t>Kleiser</a:t>
            </a:r>
            <a:r>
              <a:rPr lang="de-DE" altLang="de-DE" dirty="0">
                <a:solidFill>
                  <a:srgbClr val="000000"/>
                </a:solidFill>
              </a:rPr>
              <a:t>, Marc Leinweber, Nico </a:t>
            </a:r>
            <a:r>
              <a:rPr lang="de-DE" altLang="de-DE" dirty="0" err="1">
                <a:solidFill>
                  <a:srgbClr val="000000"/>
                </a:solidFill>
              </a:rPr>
              <a:t>Mürdter</a:t>
            </a:r>
            <a:endParaRPr lang="de-DE" alt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3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77CE587-F783-4721-A2C7-B2525FC3CB84}" type="datetime1">
              <a:rPr lang="de-DE" smtClean="0"/>
              <a:t>14.12.2016</a:t>
            </a:fld>
            <a:endParaRPr lang="de-DE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prstGeom prst="rect">
            <a:avLst/>
          </a:prstGeom>
          <a:ln/>
        </p:spPr>
        <p:txBody>
          <a:bodyPr/>
          <a:lstStyle>
            <a:lvl1pPr>
              <a:defRPr sz="900" b="0"/>
            </a:lvl1pPr>
          </a:lstStyle>
          <a:p>
            <a:r>
              <a:rPr lang="de-DE" altLang="de-DE" dirty="0">
                <a:solidFill>
                  <a:srgbClr val="000000"/>
                </a:solidFill>
              </a:rPr>
              <a:t>Manuel Karl, Dominik </a:t>
            </a:r>
            <a:r>
              <a:rPr lang="de-DE" altLang="de-DE" dirty="0" err="1">
                <a:solidFill>
                  <a:srgbClr val="000000"/>
                </a:solidFill>
              </a:rPr>
              <a:t>Kleiser</a:t>
            </a:r>
            <a:r>
              <a:rPr lang="de-DE" altLang="de-DE" dirty="0">
                <a:solidFill>
                  <a:srgbClr val="000000"/>
                </a:solidFill>
              </a:rPr>
              <a:t>, Marc Leinweber, Nico </a:t>
            </a:r>
            <a:r>
              <a:rPr lang="de-DE" altLang="de-DE" dirty="0" err="1">
                <a:solidFill>
                  <a:srgbClr val="000000"/>
                </a:solidFill>
              </a:rPr>
              <a:t>Mürdter</a:t>
            </a:r>
            <a:endParaRPr lang="de-DE" alt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15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5FB47F-7F63-4220-9184-D2D5EDBCAE3E}" type="datetime1">
              <a:rPr lang="de-DE" smtClean="0"/>
              <a:t>14.12.2016</a:t>
            </a:fld>
            <a:endParaRPr lang="de-DE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prstGeom prst="rect">
            <a:avLst/>
          </a:prstGeom>
          <a:ln/>
        </p:spPr>
        <p:txBody>
          <a:bodyPr/>
          <a:lstStyle>
            <a:lvl1pPr>
              <a:defRPr sz="900" b="0"/>
            </a:lvl1pPr>
          </a:lstStyle>
          <a:p>
            <a:r>
              <a:rPr lang="de-DE" altLang="de-DE" dirty="0">
                <a:solidFill>
                  <a:srgbClr val="000000"/>
                </a:solidFill>
              </a:rPr>
              <a:t>Manuel Karl, Dominik </a:t>
            </a:r>
            <a:r>
              <a:rPr lang="de-DE" altLang="de-DE" dirty="0" err="1">
                <a:solidFill>
                  <a:srgbClr val="000000"/>
                </a:solidFill>
              </a:rPr>
              <a:t>Kleiser</a:t>
            </a:r>
            <a:r>
              <a:rPr lang="de-DE" altLang="de-DE" dirty="0">
                <a:solidFill>
                  <a:srgbClr val="000000"/>
                </a:solidFill>
              </a:rPr>
              <a:t>, Marc Leinweber, Nico </a:t>
            </a:r>
            <a:r>
              <a:rPr lang="de-DE" altLang="de-DE" dirty="0" err="1">
                <a:solidFill>
                  <a:srgbClr val="000000"/>
                </a:solidFill>
              </a:rPr>
              <a:t>Mürdter</a:t>
            </a:r>
            <a:endParaRPr lang="de-DE" alt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8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Karlsruher Institut für Technologie (KIT).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IPD</a:t>
            </a:r>
            <a:r>
              <a:rPr lang="de-DE" altLang="de-DE" sz="900" baseline="0" dirty="0">
                <a:solidFill>
                  <a:schemeClr val="tx1"/>
                </a:solidFill>
              </a:rPr>
              <a:t> – Programmiersysteme </a:t>
            </a:r>
            <a:endParaRPr lang="de-DE" altLang="de-DE" sz="900" dirty="0">
              <a:solidFill>
                <a:schemeClr val="tx1"/>
              </a:solidFill>
            </a:endParaRP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C9A3BCB7-53F7-4CEB-A9D8-3986DC682D22}" type="slidenum">
              <a:rPr lang="de-DE" altLang="de-DE" sz="900" b="1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altLang="de-DE" sz="900" b="1"/>
          </a:p>
        </p:txBody>
      </p:sp>
      <p:pic>
        <p:nvPicPr>
          <p:cNvPr id="1031" name="Picture 13" descr="KIT-Logo-rgb_d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677EF1-1153-47DE-8676-34AD711244DB}" type="datetime1">
              <a:rPr lang="de-DE" smtClean="0"/>
              <a:t>14.12.2016</a:t>
            </a:fld>
            <a:endParaRPr lang="de-DE" dirty="0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ftr" sz="quarter" idx="3"/>
          </p:nvPr>
        </p:nvSpPr>
        <p:spPr>
          <a:xfrm>
            <a:off x="1701800" y="6445250"/>
            <a:ext cx="4248150" cy="360363"/>
          </a:xfrm>
          <a:prstGeom prst="rect">
            <a:avLst/>
          </a:prstGeom>
          <a:ln/>
        </p:spPr>
        <p:txBody>
          <a:bodyPr/>
          <a:lstStyle>
            <a:lvl1pPr>
              <a:defRPr sz="900" b="0"/>
            </a:lvl1pPr>
          </a:lstStyle>
          <a:p>
            <a:r>
              <a:rPr lang="de-DE" altLang="de-DE" dirty="0">
                <a:solidFill>
                  <a:srgbClr val="000000"/>
                </a:solidFill>
              </a:rPr>
              <a:t>Manuel Karl, Dominik </a:t>
            </a:r>
            <a:r>
              <a:rPr lang="de-DE" altLang="de-DE" dirty="0" err="1">
                <a:solidFill>
                  <a:srgbClr val="000000"/>
                </a:solidFill>
              </a:rPr>
              <a:t>Kleiser</a:t>
            </a:r>
            <a:r>
              <a:rPr lang="de-DE" altLang="de-DE" dirty="0">
                <a:solidFill>
                  <a:srgbClr val="000000"/>
                </a:solidFill>
              </a:rPr>
              <a:t>, Marc Leinweber, Nico </a:t>
            </a:r>
            <a:r>
              <a:rPr lang="de-DE" altLang="de-DE" dirty="0" err="1">
                <a:solidFill>
                  <a:srgbClr val="000000"/>
                </a:solidFill>
              </a:rPr>
              <a:t>Mürdter</a:t>
            </a:r>
            <a:endParaRPr lang="de-DE" altLang="de-DE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de-DE" sz="2400" b="1" dirty="0">
                <a:solidFill>
                  <a:schemeClr val="tx2"/>
                </a:solidFill>
              </a:rPr>
              <a:t>Praxis der Multikernprogrammierung</a:t>
            </a:r>
          </a:p>
          <a:p>
            <a:pPr eaLnBrk="1" hangingPunct="1">
              <a:lnSpc>
                <a:spcPct val="90000"/>
              </a:lnSpc>
            </a:pPr>
            <a:endParaRPr lang="de-DE" altLang="de-DE" sz="6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de-DE" altLang="de-DE" b="1" dirty="0">
                <a:solidFill>
                  <a:schemeClr val="tx2"/>
                </a:solidFill>
              </a:rPr>
              <a:t>Zwischenergebnisse 15.12.2016 – Gruppe </a:t>
            </a:r>
            <a:r>
              <a:rPr lang="de-DE" altLang="de-DE" b="1" dirty="0" err="1">
                <a:solidFill>
                  <a:schemeClr val="tx2"/>
                </a:solidFill>
              </a:rPr>
              <a:t>Nostrum</a:t>
            </a:r>
            <a:endParaRPr lang="de-DE" altLang="de-DE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600" dirty="0">
                <a:solidFill>
                  <a:srgbClr val="000000"/>
                </a:solidFill>
              </a:rPr>
              <a:t>Manuel Karl, Dominik </a:t>
            </a:r>
            <a:r>
              <a:rPr lang="de-DE" altLang="de-DE" sz="1600" dirty="0" err="1">
                <a:solidFill>
                  <a:srgbClr val="000000"/>
                </a:solidFill>
              </a:rPr>
              <a:t>Kleiser</a:t>
            </a:r>
            <a:r>
              <a:rPr lang="de-DE" altLang="de-DE" sz="1600" dirty="0">
                <a:solidFill>
                  <a:srgbClr val="000000"/>
                </a:solidFill>
              </a:rPr>
              <a:t>, Marc Leinweber, Nico </a:t>
            </a:r>
            <a:r>
              <a:rPr lang="de-DE" altLang="de-DE" sz="1600" dirty="0" err="1">
                <a:solidFill>
                  <a:srgbClr val="000000"/>
                </a:solidFill>
              </a:rPr>
              <a:t>Mürdter</a:t>
            </a:r>
            <a:endParaRPr lang="de-DE" altLang="de-DE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Ansätze zur Beschleunigung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Feststellung: hohe Datenparallelität</a:t>
            </a:r>
          </a:p>
          <a:p>
            <a:pPr lvl="1"/>
            <a:r>
              <a:rPr lang="de-DE" dirty="0" err="1"/>
              <a:t>OpenMP</a:t>
            </a:r>
            <a:endParaRPr lang="de-DE" dirty="0"/>
          </a:p>
          <a:p>
            <a:pPr lvl="1"/>
            <a:r>
              <a:rPr lang="de-DE" dirty="0"/>
              <a:t>CUDA</a:t>
            </a:r>
          </a:p>
          <a:p>
            <a:pPr lvl="1"/>
            <a:r>
              <a:rPr lang="de-DE" dirty="0"/>
              <a:t>AVX</a:t>
            </a:r>
          </a:p>
          <a:p>
            <a:pPr lvl="1"/>
            <a:endParaRPr lang="de-DE" dirty="0"/>
          </a:p>
          <a:p>
            <a:r>
              <a:rPr lang="de-DE" dirty="0"/>
              <a:t>C-Threads und Futures erscheinen aufgrund der Datenparallelität nicht sinnvoll</a:t>
            </a:r>
          </a:p>
          <a:p>
            <a:pPr lvl="1"/>
            <a:endParaRPr lang="de-DE" dirty="0"/>
          </a:p>
          <a:p>
            <a:r>
              <a:rPr lang="de-DE" dirty="0"/>
              <a:t>Beschleunigung der Matrixmultiplikation (Transformation) mit Quaternionen</a:t>
            </a:r>
          </a:p>
          <a:p>
            <a:endParaRPr lang="de-DE" dirty="0"/>
          </a:p>
          <a:p>
            <a:r>
              <a:rPr lang="de-DE" dirty="0"/>
              <a:t>(massive) Reduktion der </a:t>
            </a:r>
            <a:r>
              <a:rPr lang="de-DE" dirty="0" err="1"/>
              <a:t>Schnittests</a:t>
            </a:r>
            <a:r>
              <a:rPr lang="de-DE" dirty="0"/>
              <a:t> durch räumliche Datenstrukturen</a:t>
            </a:r>
          </a:p>
          <a:p>
            <a:pPr lvl="1"/>
            <a:r>
              <a:rPr lang="de-DE" dirty="0"/>
              <a:t>BVHs</a:t>
            </a:r>
          </a:p>
          <a:p>
            <a:pPr lvl="1"/>
            <a:r>
              <a:rPr lang="de-DE" dirty="0" err="1"/>
              <a:t>kD</a:t>
            </a:r>
            <a:r>
              <a:rPr lang="de-DE" dirty="0"/>
              <a:t>-Bäume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>
                <a:solidFill>
                  <a:srgbClr val="000000"/>
                </a:solidFill>
              </a:rPr>
              <a:t>Manuel Karl, Dominik Kleiser, Marc Leinweber, Nico Mürdter</a:t>
            </a:r>
            <a:endParaRPr lang="de-DE" altLang="de-DE" dirty="0">
              <a:solidFill>
                <a:srgbClr val="000000"/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F4B9F38-77DF-4311-AB3B-1FE9C203202B}" type="datetime1">
              <a:rPr lang="de-DE" smtClean="0"/>
              <a:t>14.12.2016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57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 Implementierung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Fehlerquellen: FOV, Normalisierung, Rundung, Initialisierung von Member-Variablen, Schnittdistanzen</a:t>
                </a:r>
              </a:p>
              <a:p>
                <a:endParaRPr lang="de-DE" dirty="0"/>
              </a:p>
              <a:p>
                <a:r>
                  <a:rPr lang="de-DE" dirty="0"/>
                  <a:t>Dreiecksschnitt mit Möller-</a:t>
                </a:r>
                <a:r>
                  <a:rPr lang="de-DE" dirty="0" err="1"/>
                  <a:t>Trumbore</a:t>
                </a:r>
                <a:r>
                  <a:rPr lang="de-DE" dirty="0"/>
                  <a:t>-Algorithmus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/>
                  <a:t>Datenstruktur und Schnittberechnung</a:t>
                </a:r>
              </a:p>
              <a:p>
                <a:pPr lvl="1"/>
                <a:r>
                  <a:rPr lang="de-DE" dirty="0"/>
                  <a:t>zunächst: vollständige Suche auf allen Primitiven</a:t>
                </a:r>
              </a:p>
              <a:p>
                <a:pPr lvl="1"/>
                <a:r>
                  <a:rPr lang="de-DE" dirty="0"/>
                  <a:t>aktuell: KD-Baum mit Objektmedian (Bau in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und AABBs</a:t>
                </a:r>
              </a:p>
              <a:p>
                <a:pPr marL="476250" lvl="1" indent="0">
                  <a:buNone/>
                </a:pPr>
                <a:endParaRPr lang="de-DE" dirty="0"/>
              </a:p>
              <a:p>
                <a:r>
                  <a:rPr lang="de-DE" dirty="0"/>
                  <a:t>„</a:t>
                </a:r>
                <a:r>
                  <a:rPr lang="de-DE" dirty="0" err="1"/>
                  <a:t>embarrissingly</a:t>
                </a:r>
                <a:r>
                  <a:rPr lang="de-DE" dirty="0"/>
                  <a:t> parallel“: Parallelisierung über Y-Dimension mit </a:t>
                </a:r>
                <a:r>
                  <a:rPr lang="de-DE" dirty="0" err="1"/>
                  <a:t>OpenMP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Benchmark-Ergebnisse: Wie viele Masterstudenten braucht man, um einen KD-Baum zu implementieren?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96" b="-7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>
                <a:solidFill>
                  <a:srgbClr val="000000"/>
                </a:solidFill>
              </a:rPr>
              <a:t>Manuel Karl, Dominik Kleiser, Marc Leinweber, Nico Mürdter</a:t>
            </a:r>
            <a:endParaRPr lang="de-DE" altLang="de-DE" dirty="0">
              <a:solidFill>
                <a:srgbClr val="000000"/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F4B9F38-77DF-4311-AB3B-1FE9C203202B}" type="datetime1">
              <a:rPr lang="de-DE" smtClean="0"/>
              <a:t>14.12.2016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398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und weiteres 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Lernkurve aktuell: räumliche Datenstrukturen, 3D-Geometrie</a:t>
            </a:r>
          </a:p>
          <a:p>
            <a:pPr lvl="1"/>
            <a:r>
              <a:rPr lang="de-DE" dirty="0"/>
              <a:t>KD-Bäume sind </a:t>
            </a:r>
            <a:r>
              <a:rPr lang="de-DE"/>
              <a:t>„toll“</a:t>
            </a:r>
            <a:endParaRPr lang="de-DE" dirty="0"/>
          </a:p>
          <a:p>
            <a:endParaRPr lang="de-DE" dirty="0"/>
          </a:p>
          <a:p>
            <a:r>
              <a:rPr lang="de-DE" dirty="0"/>
              <a:t>Nächste Optionen:</a:t>
            </a:r>
          </a:p>
          <a:p>
            <a:pPr lvl="1"/>
            <a:r>
              <a:rPr lang="de-DE" dirty="0"/>
              <a:t>Parallelisierung des Datenstrukturaufbaus</a:t>
            </a:r>
          </a:p>
          <a:p>
            <a:pPr lvl="1"/>
            <a:r>
              <a:rPr lang="de-DE" dirty="0"/>
              <a:t>Ausnutzung der Datenparallelität: CUDA oder AVX?</a:t>
            </a:r>
          </a:p>
          <a:p>
            <a:pPr lvl="1"/>
            <a:endParaRPr lang="de-DE" dirty="0"/>
          </a:p>
          <a:p>
            <a:r>
              <a:rPr lang="de-DE" dirty="0"/>
              <a:t>Frage: Einsatz von AVX sinnvoll (Compileroptimierung O3)?</a:t>
            </a:r>
          </a:p>
          <a:p>
            <a:r>
              <a:rPr lang="de-DE" dirty="0"/>
              <a:t>Frage: </a:t>
            </a:r>
            <a:r>
              <a:rPr lang="de-DE" dirty="0" err="1"/>
              <a:t>Raytracing</a:t>
            </a:r>
            <a:r>
              <a:rPr lang="de-DE" dirty="0"/>
              <a:t> auf GPUs sinnvoll?</a:t>
            </a:r>
          </a:p>
          <a:p>
            <a:pPr lvl="1"/>
            <a:r>
              <a:rPr lang="de-DE" dirty="0"/>
              <a:t>wenn ja: </a:t>
            </a:r>
            <a:r>
              <a:rPr lang="de-DE" dirty="0" err="1"/>
              <a:t>Datenpartionierung</a:t>
            </a:r>
            <a:r>
              <a:rPr lang="de-DE" dirty="0"/>
              <a:t>?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>
                <a:solidFill>
                  <a:srgbClr val="000000"/>
                </a:solidFill>
              </a:rPr>
              <a:t>Manuel Karl, Dominik Kleiser, Marc Leinweber, Nico Mürdter</a:t>
            </a:r>
            <a:endParaRPr lang="de-DE" altLang="de-DE" dirty="0">
              <a:solidFill>
                <a:srgbClr val="000000"/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F4B9F38-77DF-4311-AB3B-1FE9C203202B}" type="datetime1">
              <a:rPr lang="de-DE" smtClean="0"/>
              <a:t>14.12.2016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4166351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dt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KIT-PPT_Master_dt_2016</Template>
  <TotalTime>0</TotalTime>
  <Words>216</Words>
  <Application>Microsoft Office PowerPoint</Application>
  <PresentationFormat>Bildschirmpräsentation (4:3)</PresentationFormat>
  <Paragraphs>46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Cambria Math</vt:lpstr>
      <vt:lpstr>KIT-PPT_Master_dt_2016</vt:lpstr>
      <vt:lpstr>PowerPoint-Präsentation</vt:lpstr>
      <vt:lpstr>Ansätze zur Beschleunigung</vt:lpstr>
      <vt:lpstr>Aktuelle Implementierung</vt:lpstr>
      <vt:lpstr>Fazit und weiteres Vorgehen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</dc:creator>
  <cp:lastModifiedBy>Marc</cp:lastModifiedBy>
  <cp:revision>163</cp:revision>
  <dcterms:created xsi:type="dcterms:W3CDTF">2016-06-10T16:32:51Z</dcterms:created>
  <dcterms:modified xsi:type="dcterms:W3CDTF">2016-12-14T20:32:55Z</dcterms:modified>
</cp:coreProperties>
</file>