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7" r:id="rId1"/>
  </p:sldMasterIdLst>
  <p:sldIdLst>
    <p:sldId id="256" r:id="rId2"/>
    <p:sldId id="271" r:id="rId3"/>
    <p:sldId id="259" r:id="rId4"/>
    <p:sldId id="272" r:id="rId5"/>
    <p:sldId id="278" r:id="rId6"/>
    <p:sldId id="280" r:id="rId7"/>
    <p:sldId id="257" r:id="rId8"/>
    <p:sldId id="282" r:id="rId9"/>
    <p:sldId id="283" r:id="rId10"/>
    <p:sldId id="284" r:id="rId11"/>
    <p:sldId id="299" r:id="rId12"/>
    <p:sldId id="285" r:id="rId13"/>
    <p:sldId id="287" r:id="rId14"/>
    <p:sldId id="286" r:id="rId15"/>
    <p:sldId id="296" r:id="rId16"/>
    <p:sldId id="273" r:id="rId17"/>
    <p:sldId id="288" r:id="rId18"/>
    <p:sldId id="297" r:id="rId19"/>
    <p:sldId id="270" r:id="rId20"/>
    <p:sldId id="276" r:id="rId21"/>
    <p:sldId id="293" r:id="rId22"/>
    <p:sldId id="294" r:id="rId23"/>
    <p:sldId id="295" r:id="rId24"/>
    <p:sldId id="275" r:id="rId25"/>
    <p:sldId id="277" r:id="rId26"/>
    <p:sldId id="291" r:id="rId27"/>
    <p:sldId id="292" r:id="rId28"/>
    <p:sldId id="300"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de-DE"/>
              <a:t>Titelmasterformat durch Klicken bearbeiten</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e-DE"/>
              <a:t>Formatvorlage des Untertitelmasters durch Klicken bearbeiten</a:t>
            </a:r>
            <a:endParaRPr lang="en-US" dirty="0"/>
          </a:p>
        </p:txBody>
      </p:sp>
      <p:sp>
        <p:nvSpPr>
          <p:cNvPr id="4" name="Date Placeholder 3"/>
          <p:cNvSpPr>
            <a:spLocks noGrp="1"/>
          </p:cNvSpPr>
          <p:nvPr>
            <p:ph type="dt" sz="half" idx="10"/>
          </p:nvPr>
        </p:nvSpPr>
        <p:spPr/>
        <p:txBody>
          <a:bodyPr/>
          <a:lstStyle/>
          <a:p>
            <a:fld id="{6D8BD130-4B8C-45D6-91C0-38C0D5F609A2}" type="datetimeFigureOut">
              <a:rPr lang="de-DE" smtClean="0"/>
              <a:t>12.12.2017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E393BE87-617B-447E-B8E5-B00261FBD3F7}" type="slidenum">
              <a:rPr lang="de-DE" smtClean="0"/>
              <a:t>‹Nr.›</a:t>
            </a:fld>
            <a:endParaRPr lang="de-DE"/>
          </a:p>
        </p:txBody>
      </p:sp>
    </p:spTree>
    <p:extLst>
      <p:ext uri="{BB962C8B-B14F-4D97-AF65-F5344CB8AC3E}">
        <p14:creationId xmlns:p14="http://schemas.microsoft.com/office/powerpoint/2010/main" val="2144704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6D8BD130-4B8C-45D6-91C0-38C0D5F609A2}" type="datetimeFigureOut">
              <a:rPr lang="de-DE" smtClean="0"/>
              <a:t>12.12.2017</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E393BE87-617B-447E-B8E5-B00261FBD3F7}" type="slidenum">
              <a:rPr lang="de-DE" smtClean="0"/>
              <a:t>‹Nr.›</a:t>
            </a:fld>
            <a:endParaRPr lang="de-DE"/>
          </a:p>
        </p:txBody>
      </p:sp>
    </p:spTree>
    <p:extLst>
      <p:ext uri="{BB962C8B-B14F-4D97-AF65-F5344CB8AC3E}">
        <p14:creationId xmlns:p14="http://schemas.microsoft.com/office/powerpoint/2010/main" val="2088671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de-DE"/>
              <a:t>Titelmasterformat durch Klicken bearbeiten</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6D8BD130-4B8C-45D6-91C0-38C0D5F609A2}" type="datetimeFigureOut">
              <a:rPr lang="de-DE" smtClean="0"/>
              <a:t>12.12.2017</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E393BE87-617B-447E-B8E5-B00261FBD3F7}" type="slidenum">
              <a:rPr lang="de-DE" smtClean="0"/>
              <a:t>‹Nr.›</a:t>
            </a:fld>
            <a:endParaRPr lang="de-DE"/>
          </a:p>
        </p:txBody>
      </p:sp>
    </p:spTree>
    <p:extLst>
      <p:ext uri="{BB962C8B-B14F-4D97-AF65-F5344CB8AC3E}">
        <p14:creationId xmlns:p14="http://schemas.microsoft.com/office/powerpoint/2010/main" val="2308731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Content Placehold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6D8BD130-4B8C-45D6-91C0-38C0D5F609A2}" type="datetimeFigureOut">
              <a:rPr lang="de-DE" smtClean="0"/>
              <a:t>12.12.2017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E393BE87-617B-447E-B8E5-B00261FBD3F7}" type="slidenum">
              <a:rPr lang="de-DE" smtClean="0"/>
              <a:t>‹Nr.›</a:t>
            </a:fld>
            <a:endParaRPr lang="de-DE"/>
          </a:p>
        </p:txBody>
      </p:sp>
    </p:spTree>
    <p:extLst>
      <p:ext uri="{BB962C8B-B14F-4D97-AF65-F5344CB8AC3E}">
        <p14:creationId xmlns:p14="http://schemas.microsoft.com/office/powerpoint/2010/main" val="3496644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de-DE"/>
              <a:t>Titelmasterformat durch Klicken bearbeiten</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Formatvorlagen des Textmasters bearbeiten</a:t>
            </a:r>
          </a:p>
        </p:txBody>
      </p:sp>
      <p:sp>
        <p:nvSpPr>
          <p:cNvPr id="4" name="Date Placeholder 3"/>
          <p:cNvSpPr>
            <a:spLocks noGrp="1"/>
          </p:cNvSpPr>
          <p:nvPr>
            <p:ph type="dt" sz="half" idx="10"/>
          </p:nvPr>
        </p:nvSpPr>
        <p:spPr/>
        <p:txBody>
          <a:bodyPr/>
          <a:lstStyle/>
          <a:p>
            <a:fld id="{6D8BD130-4B8C-45D6-91C0-38C0D5F609A2}" type="datetimeFigureOut">
              <a:rPr lang="de-DE" smtClean="0"/>
              <a:t>12.12.2017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E393BE87-617B-447E-B8E5-B00261FBD3F7}" type="slidenum">
              <a:rPr lang="de-DE" smtClean="0"/>
              <a:t>‹Nr.›</a:t>
            </a:fld>
            <a:endParaRPr lang="de-DE"/>
          </a:p>
        </p:txBody>
      </p:sp>
    </p:spTree>
    <p:extLst>
      <p:ext uri="{BB962C8B-B14F-4D97-AF65-F5344CB8AC3E}">
        <p14:creationId xmlns:p14="http://schemas.microsoft.com/office/powerpoint/2010/main" val="1272545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8" name="Date Placeholder 7"/>
          <p:cNvSpPr>
            <a:spLocks noGrp="1"/>
          </p:cNvSpPr>
          <p:nvPr>
            <p:ph type="dt" sz="half" idx="10"/>
          </p:nvPr>
        </p:nvSpPr>
        <p:spPr/>
        <p:txBody>
          <a:bodyPr/>
          <a:lstStyle/>
          <a:p>
            <a:fld id="{6D8BD130-4B8C-45D6-91C0-38C0D5F609A2}" type="datetimeFigureOut">
              <a:rPr lang="de-DE" smtClean="0"/>
              <a:t>12.12.2017</a:t>
            </a:fld>
            <a:endParaRPr lang="de-DE"/>
          </a:p>
        </p:txBody>
      </p:sp>
      <p:sp>
        <p:nvSpPr>
          <p:cNvPr id="9" name="Footer Placeholder 8"/>
          <p:cNvSpPr>
            <a:spLocks noGrp="1"/>
          </p:cNvSpPr>
          <p:nvPr>
            <p:ph type="ftr" sz="quarter" idx="11"/>
          </p:nvPr>
        </p:nvSpPr>
        <p:spPr/>
        <p:txBody>
          <a:bodyPr/>
          <a:lstStyle/>
          <a:p>
            <a:endParaRPr lang="de-DE"/>
          </a:p>
        </p:txBody>
      </p:sp>
      <p:sp>
        <p:nvSpPr>
          <p:cNvPr id="10" name="Slide Number Placeholder 9"/>
          <p:cNvSpPr>
            <a:spLocks noGrp="1"/>
          </p:cNvSpPr>
          <p:nvPr>
            <p:ph type="sldNum" sz="quarter" idx="12"/>
          </p:nvPr>
        </p:nvSpPr>
        <p:spPr/>
        <p:txBody>
          <a:bodyPr/>
          <a:lstStyle/>
          <a:p>
            <a:fld id="{E393BE87-617B-447E-B8E5-B00261FBD3F7}" type="slidenum">
              <a:rPr lang="de-DE" smtClean="0"/>
              <a:t>‹Nr.›</a:t>
            </a:fld>
            <a:endParaRPr lang="de-DE"/>
          </a:p>
        </p:txBody>
      </p:sp>
    </p:spTree>
    <p:extLst>
      <p:ext uri="{BB962C8B-B14F-4D97-AF65-F5344CB8AC3E}">
        <p14:creationId xmlns:p14="http://schemas.microsoft.com/office/powerpoint/2010/main" val="150054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de-DE"/>
              <a:t>Titelmasterformat durch Klicken bearbeiten</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2" name="Date Placeholder 1"/>
          <p:cNvSpPr>
            <a:spLocks noGrp="1"/>
          </p:cNvSpPr>
          <p:nvPr>
            <p:ph type="dt" sz="half" idx="10"/>
          </p:nvPr>
        </p:nvSpPr>
        <p:spPr/>
        <p:txBody>
          <a:bodyPr/>
          <a:lstStyle/>
          <a:p>
            <a:fld id="{6D8BD130-4B8C-45D6-91C0-38C0D5F609A2}" type="datetimeFigureOut">
              <a:rPr lang="de-DE" smtClean="0"/>
              <a:t>12.12.2017</a:t>
            </a:fld>
            <a:endParaRPr lang="de-DE"/>
          </a:p>
        </p:txBody>
      </p:sp>
      <p:sp>
        <p:nvSpPr>
          <p:cNvPr id="11" name="Footer Placeholder 10"/>
          <p:cNvSpPr>
            <a:spLocks noGrp="1"/>
          </p:cNvSpPr>
          <p:nvPr>
            <p:ph type="ftr" sz="quarter" idx="11"/>
          </p:nvPr>
        </p:nvSpPr>
        <p:spPr/>
        <p:txBody>
          <a:bodyPr/>
          <a:lstStyle/>
          <a:p>
            <a:endParaRPr lang="de-DE"/>
          </a:p>
        </p:txBody>
      </p:sp>
      <p:sp>
        <p:nvSpPr>
          <p:cNvPr id="12" name="Slide Number Placeholder 11"/>
          <p:cNvSpPr>
            <a:spLocks noGrp="1"/>
          </p:cNvSpPr>
          <p:nvPr>
            <p:ph type="sldNum" sz="quarter" idx="12"/>
          </p:nvPr>
        </p:nvSpPr>
        <p:spPr/>
        <p:txBody>
          <a:bodyPr/>
          <a:lstStyle/>
          <a:p>
            <a:fld id="{E393BE87-617B-447E-B8E5-B00261FBD3F7}" type="slidenum">
              <a:rPr lang="de-DE" smtClean="0"/>
              <a:t>‹Nr.›</a:t>
            </a:fld>
            <a:endParaRPr lang="de-DE"/>
          </a:p>
        </p:txBody>
      </p:sp>
    </p:spTree>
    <p:extLst>
      <p:ext uri="{BB962C8B-B14F-4D97-AF65-F5344CB8AC3E}">
        <p14:creationId xmlns:p14="http://schemas.microsoft.com/office/powerpoint/2010/main" val="2374196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de-DE"/>
              <a:t>Titelmasterformat durch Klicken bearbeiten</a:t>
            </a:r>
            <a:endParaRPr lang="en-US" dirty="0"/>
          </a:p>
        </p:txBody>
      </p:sp>
      <p:sp>
        <p:nvSpPr>
          <p:cNvPr id="2" name="Date Placeholder 1"/>
          <p:cNvSpPr>
            <a:spLocks noGrp="1"/>
          </p:cNvSpPr>
          <p:nvPr>
            <p:ph type="dt" sz="half" idx="10"/>
          </p:nvPr>
        </p:nvSpPr>
        <p:spPr/>
        <p:txBody>
          <a:bodyPr/>
          <a:lstStyle/>
          <a:p>
            <a:fld id="{6D8BD130-4B8C-45D6-91C0-38C0D5F609A2}" type="datetimeFigureOut">
              <a:rPr lang="de-DE" smtClean="0"/>
              <a:t>12.12.2017</a:t>
            </a:fld>
            <a:endParaRPr lang="de-DE"/>
          </a:p>
        </p:txBody>
      </p:sp>
      <p:sp>
        <p:nvSpPr>
          <p:cNvPr id="7" name="Footer Placeholder 6"/>
          <p:cNvSpPr>
            <a:spLocks noGrp="1"/>
          </p:cNvSpPr>
          <p:nvPr>
            <p:ph type="ftr" sz="quarter" idx="11"/>
          </p:nvPr>
        </p:nvSpPr>
        <p:spPr/>
        <p:txBody>
          <a:bodyPr/>
          <a:lstStyle/>
          <a:p>
            <a:endParaRPr lang="de-DE"/>
          </a:p>
        </p:txBody>
      </p:sp>
      <p:sp>
        <p:nvSpPr>
          <p:cNvPr id="8" name="Slide Number Placeholder 7"/>
          <p:cNvSpPr>
            <a:spLocks noGrp="1"/>
          </p:cNvSpPr>
          <p:nvPr>
            <p:ph type="sldNum" sz="quarter" idx="12"/>
          </p:nvPr>
        </p:nvSpPr>
        <p:spPr/>
        <p:txBody>
          <a:bodyPr/>
          <a:lstStyle/>
          <a:p>
            <a:fld id="{E393BE87-617B-447E-B8E5-B00261FBD3F7}" type="slidenum">
              <a:rPr lang="de-DE" smtClean="0"/>
              <a:t>‹Nr.›</a:t>
            </a:fld>
            <a:endParaRPr lang="de-DE"/>
          </a:p>
        </p:txBody>
      </p:sp>
    </p:spTree>
    <p:extLst>
      <p:ext uri="{BB962C8B-B14F-4D97-AF65-F5344CB8AC3E}">
        <p14:creationId xmlns:p14="http://schemas.microsoft.com/office/powerpoint/2010/main" val="623213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D8BD130-4B8C-45D6-91C0-38C0D5F609A2}" type="datetimeFigureOut">
              <a:rPr lang="de-DE" smtClean="0"/>
              <a:t>12.12.2017</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E393BE87-617B-447E-B8E5-B00261FBD3F7}" type="slidenum">
              <a:rPr lang="de-DE" smtClean="0"/>
              <a:t>‹Nr.›</a:t>
            </a:fld>
            <a:endParaRPr lang="de-DE"/>
          </a:p>
        </p:txBody>
      </p:sp>
    </p:spTree>
    <p:extLst>
      <p:ext uri="{BB962C8B-B14F-4D97-AF65-F5344CB8AC3E}">
        <p14:creationId xmlns:p14="http://schemas.microsoft.com/office/powerpoint/2010/main" val="805626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de-DE"/>
              <a:t>Titelmasterformat durch Klicken bearbeiten</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Formatvorlagen des Textmasters bearbeiten</a:t>
            </a:r>
          </a:p>
        </p:txBody>
      </p:sp>
      <p:sp>
        <p:nvSpPr>
          <p:cNvPr id="8" name="Date Placeholder 7"/>
          <p:cNvSpPr>
            <a:spLocks noGrp="1"/>
          </p:cNvSpPr>
          <p:nvPr>
            <p:ph type="dt" sz="half" idx="10"/>
          </p:nvPr>
        </p:nvSpPr>
        <p:spPr/>
        <p:txBody>
          <a:bodyPr/>
          <a:lstStyle/>
          <a:p>
            <a:fld id="{6D8BD130-4B8C-45D6-91C0-38C0D5F609A2}" type="datetimeFigureOut">
              <a:rPr lang="de-DE" smtClean="0"/>
              <a:t>12.12.2017</a:t>
            </a:fld>
            <a:endParaRPr lang="de-DE"/>
          </a:p>
        </p:txBody>
      </p:sp>
      <p:sp>
        <p:nvSpPr>
          <p:cNvPr id="9" name="Footer Placeholder 8"/>
          <p:cNvSpPr>
            <a:spLocks noGrp="1"/>
          </p:cNvSpPr>
          <p:nvPr>
            <p:ph type="ftr" sz="quarter" idx="11"/>
          </p:nvPr>
        </p:nvSpPr>
        <p:spPr/>
        <p:txBody>
          <a:bodyPr/>
          <a:lstStyle/>
          <a:p>
            <a:endParaRPr lang="de-DE"/>
          </a:p>
        </p:txBody>
      </p:sp>
      <p:sp>
        <p:nvSpPr>
          <p:cNvPr id="10" name="Slide Number Placeholder 9"/>
          <p:cNvSpPr>
            <a:spLocks noGrp="1"/>
          </p:cNvSpPr>
          <p:nvPr>
            <p:ph type="sldNum" sz="quarter" idx="12"/>
          </p:nvPr>
        </p:nvSpPr>
        <p:spPr/>
        <p:txBody>
          <a:bodyPr/>
          <a:lstStyle/>
          <a:p>
            <a:fld id="{E393BE87-617B-447E-B8E5-B00261FBD3F7}" type="slidenum">
              <a:rPr lang="de-DE" smtClean="0"/>
              <a:t>‹Nr.›</a:t>
            </a:fld>
            <a:endParaRPr lang="de-DE"/>
          </a:p>
        </p:txBody>
      </p:sp>
    </p:spTree>
    <p:extLst>
      <p:ext uri="{BB962C8B-B14F-4D97-AF65-F5344CB8AC3E}">
        <p14:creationId xmlns:p14="http://schemas.microsoft.com/office/powerpoint/2010/main" val="1104637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de-DE"/>
              <a:t>Titelmasterformat durch Klicken bearbeiten</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Formatvorlagen des Textmasters bearbeiten</a:t>
            </a:r>
          </a:p>
        </p:txBody>
      </p:sp>
      <p:sp>
        <p:nvSpPr>
          <p:cNvPr id="8" name="Date Placeholder 7"/>
          <p:cNvSpPr>
            <a:spLocks noGrp="1"/>
          </p:cNvSpPr>
          <p:nvPr>
            <p:ph type="dt" sz="half" idx="10"/>
          </p:nvPr>
        </p:nvSpPr>
        <p:spPr/>
        <p:txBody>
          <a:bodyPr/>
          <a:lstStyle/>
          <a:p>
            <a:fld id="{6D8BD130-4B8C-45D6-91C0-38C0D5F609A2}" type="datetimeFigureOut">
              <a:rPr lang="de-DE" smtClean="0"/>
              <a:t>12.12.2017</a:t>
            </a:fld>
            <a:endParaRPr lang="de-DE"/>
          </a:p>
        </p:txBody>
      </p:sp>
      <p:sp>
        <p:nvSpPr>
          <p:cNvPr id="9" name="Footer Placeholder 8"/>
          <p:cNvSpPr>
            <a:spLocks noGrp="1"/>
          </p:cNvSpPr>
          <p:nvPr>
            <p:ph type="ftr" sz="quarter" idx="11"/>
          </p:nvPr>
        </p:nvSpPr>
        <p:spPr>
          <a:xfrm>
            <a:off x="3499101" y="6356350"/>
            <a:ext cx="5911517" cy="365125"/>
          </a:xfrm>
        </p:spPr>
        <p:txBody>
          <a:bodyPr/>
          <a:lstStyle/>
          <a:p>
            <a:endParaRPr lang="de-DE"/>
          </a:p>
        </p:txBody>
      </p:sp>
      <p:sp>
        <p:nvSpPr>
          <p:cNvPr id="10" name="Slide Number Placeholder 9"/>
          <p:cNvSpPr>
            <a:spLocks noGrp="1"/>
          </p:cNvSpPr>
          <p:nvPr>
            <p:ph type="sldNum" sz="quarter" idx="12"/>
          </p:nvPr>
        </p:nvSpPr>
        <p:spPr/>
        <p:txBody>
          <a:bodyPr/>
          <a:lstStyle/>
          <a:p>
            <a:fld id="{E393BE87-617B-447E-B8E5-B00261FBD3F7}" type="slidenum">
              <a:rPr lang="de-DE" smtClean="0"/>
              <a:t>‹Nr.›</a:t>
            </a:fld>
            <a:endParaRPr lang="de-DE"/>
          </a:p>
        </p:txBody>
      </p:sp>
    </p:spTree>
    <p:extLst>
      <p:ext uri="{BB962C8B-B14F-4D97-AF65-F5344CB8AC3E}">
        <p14:creationId xmlns:p14="http://schemas.microsoft.com/office/powerpoint/2010/main" val="4285760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de-DE"/>
              <a:t>Titelmasterformat durch Klicken bearbeiten</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6D8BD130-4B8C-45D6-91C0-38C0D5F609A2}" type="datetimeFigureOut">
              <a:rPr lang="de-DE" smtClean="0"/>
              <a:t>12.12.2017</a:t>
            </a:fld>
            <a:endParaRPr lang="de-DE"/>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de-DE"/>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E393BE87-617B-447E-B8E5-B00261FBD3F7}" type="slidenum">
              <a:rPr lang="de-DE" smtClean="0"/>
              <a:t>‹Nr.›</a:t>
            </a:fld>
            <a:endParaRPr lang="de-DE"/>
          </a:p>
        </p:txBody>
      </p:sp>
    </p:spTree>
    <p:extLst>
      <p:ext uri="{BB962C8B-B14F-4D97-AF65-F5344CB8AC3E}">
        <p14:creationId xmlns:p14="http://schemas.microsoft.com/office/powerpoint/2010/main" val="1324873038"/>
      </p:ext>
    </p:extLst>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41D52B-F90B-4ECA-9345-993FB3276C9B}"/>
              </a:ext>
            </a:extLst>
          </p:cNvPr>
          <p:cNvSpPr>
            <a:spLocks noGrp="1"/>
          </p:cNvSpPr>
          <p:nvPr>
            <p:ph type="ctrTitle"/>
          </p:nvPr>
        </p:nvSpPr>
        <p:spPr/>
        <p:txBody>
          <a:bodyPr/>
          <a:lstStyle/>
          <a:p>
            <a:r>
              <a:rPr lang="de-DE" dirty="0"/>
              <a:t>Das Lastenheft</a:t>
            </a:r>
          </a:p>
        </p:txBody>
      </p:sp>
      <p:sp>
        <p:nvSpPr>
          <p:cNvPr id="3" name="Untertitel 2">
            <a:extLst>
              <a:ext uri="{FF2B5EF4-FFF2-40B4-BE49-F238E27FC236}">
                <a16:creationId xmlns:a16="http://schemas.microsoft.com/office/drawing/2014/main" id="{349AA9DF-042D-4DF4-8166-9053357623B5}"/>
              </a:ext>
            </a:extLst>
          </p:cNvPr>
          <p:cNvSpPr>
            <a:spLocks noGrp="1"/>
          </p:cNvSpPr>
          <p:nvPr>
            <p:ph type="subTitle" idx="1"/>
          </p:nvPr>
        </p:nvSpPr>
        <p:spPr/>
        <p:txBody>
          <a:bodyPr/>
          <a:lstStyle/>
          <a:p>
            <a:r>
              <a:rPr lang="de-DE" dirty="0"/>
              <a:t>Präsentation zur Zielsetzung und den Anforderungen </a:t>
            </a:r>
            <a:br>
              <a:rPr lang="de-DE" dirty="0"/>
            </a:br>
            <a:r>
              <a:rPr lang="de-DE" dirty="0"/>
              <a:t>der Software</a:t>
            </a:r>
          </a:p>
        </p:txBody>
      </p:sp>
    </p:spTree>
    <p:extLst>
      <p:ext uri="{BB962C8B-B14F-4D97-AF65-F5344CB8AC3E}">
        <p14:creationId xmlns:p14="http://schemas.microsoft.com/office/powerpoint/2010/main" val="3309432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3779705D-DB41-4431-95B3-4AAEE1C4A635}"/>
              </a:ext>
            </a:extLst>
          </p:cNvPr>
          <p:cNvSpPr>
            <a:spLocks noGrp="1"/>
          </p:cNvSpPr>
          <p:nvPr>
            <p:ph idx="1"/>
          </p:nvPr>
        </p:nvSpPr>
        <p:spPr>
          <a:xfrm>
            <a:off x="3869268" y="0"/>
            <a:ext cx="7315200" cy="6858000"/>
          </a:xfrm>
        </p:spPr>
        <p:txBody>
          <a:bodyPr>
            <a:noAutofit/>
          </a:bodyPr>
          <a:lstStyle/>
          <a:p>
            <a:r>
              <a:rPr lang="de-DE" sz="1800" b="1" dirty="0">
                <a:latin typeface="Times New Roman" panose="02020603050405020304" pitchFamily="18" charset="0"/>
                <a:cs typeface="Times New Roman" panose="02020603050405020304" pitchFamily="18" charset="0"/>
              </a:rPr>
              <a:t>/LF3210/ </a:t>
            </a:r>
            <a:r>
              <a:rPr lang="de-DE" sz="1800" dirty="0">
                <a:latin typeface="Times New Roman" panose="02020603050405020304" pitchFamily="18" charset="0"/>
                <a:cs typeface="Times New Roman" panose="02020603050405020304" pitchFamily="18" charset="0"/>
              </a:rPr>
              <a:t>Statischer Schwierigkeitsgrad der Fragen </a:t>
            </a:r>
            <a:r>
              <a:rPr lang="de-DE" sz="1800" i="1" dirty="0">
                <a:latin typeface="Times New Roman" panose="02020603050405020304" pitchFamily="18" charset="0"/>
                <a:cs typeface="Times New Roman" panose="02020603050405020304" pitchFamily="18" charset="0"/>
              </a:rPr>
              <a:t>– Fragen haben festgelegten Schwierigkeitswert</a:t>
            </a:r>
            <a:endParaRPr lang="de-DE" sz="1800" dirty="0">
              <a:latin typeface="Times New Roman" panose="02020603050405020304" pitchFamily="18" charset="0"/>
              <a:cs typeface="Times New Roman" panose="02020603050405020304" pitchFamily="18" charset="0"/>
            </a:endParaRPr>
          </a:p>
          <a:p>
            <a:r>
              <a:rPr lang="de-DE" sz="1800" b="1" dirty="0">
                <a:latin typeface="Times New Roman" panose="02020603050405020304" pitchFamily="18" charset="0"/>
                <a:cs typeface="Times New Roman" panose="02020603050405020304" pitchFamily="18" charset="0"/>
              </a:rPr>
              <a:t>/LF3220/ </a:t>
            </a:r>
            <a:r>
              <a:rPr lang="de-DE" sz="1800" dirty="0">
                <a:latin typeface="Times New Roman" panose="02020603050405020304" pitchFamily="18" charset="0"/>
                <a:cs typeface="Times New Roman" panose="02020603050405020304" pitchFamily="18" charset="0"/>
              </a:rPr>
              <a:t>Dynamischer Schwierigkeitsgrad der Fragen </a:t>
            </a:r>
            <a:r>
              <a:rPr lang="de-DE" sz="1800" i="1" dirty="0">
                <a:latin typeface="Times New Roman" panose="02020603050405020304" pitchFamily="18" charset="0"/>
                <a:cs typeface="Times New Roman" panose="02020603050405020304" pitchFamily="18" charset="0"/>
              </a:rPr>
              <a:t>– abhängig durch korrekte und falsche Beantwortung der Fragen</a:t>
            </a:r>
            <a:endParaRPr lang="de-DE" sz="1800" dirty="0">
              <a:latin typeface="Times New Roman" panose="02020603050405020304" pitchFamily="18" charset="0"/>
              <a:cs typeface="Times New Roman" panose="02020603050405020304" pitchFamily="18" charset="0"/>
            </a:endParaRPr>
          </a:p>
          <a:p>
            <a:r>
              <a:rPr lang="de-DE" sz="1800" b="1" dirty="0">
                <a:latin typeface="Times New Roman" panose="02020603050405020304" pitchFamily="18" charset="0"/>
                <a:cs typeface="Times New Roman" panose="02020603050405020304" pitchFamily="18" charset="0"/>
              </a:rPr>
              <a:t>/LF3230/ </a:t>
            </a:r>
            <a:r>
              <a:rPr lang="de-DE" sz="1800" dirty="0">
                <a:latin typeface="Times New Roman" panose="02020603050405020304" pitchFamily="18" charset="0"/>
                <a:cs typeface="Times New Roman" panose="02020603050405020304" pitchFamily="18" charset="0"/>
              </a:rPr>
              <a:t>Punktzahl einer Frage </a:t>
            </a:r>
            <a:r>
              <a:rPr lang="de-DE" sz="1800" i="1" dirty="0">
                <a:latin typeface="Times New Roman" panose="02020603050405020304" pitchFamily="18" charset="0"/>
                <a:cs typeface="Times New Roman" panose="02020603050405020304" pitchFamily="18" charset="0"/>
              </a:rPr>
              <a:t>– Punktwert der Fragen abhängig von Schwierigkeit</a:t>
            </a:r>
            <a:endParaRPr lang="de-DE" sz="1800" dirty="0">
              <a:latin typeface="Times New Roman" panose="02020603050405020304" pitchFamily="18" charset="0"/>
              <a:cs typeface="Times New Roman" panose="02020603050405020304" pitchFamily="18" charset="0"/>
            </a:endParaRPr>
          </a:p>
          <a:p>
            <a:r>
              <a:rPr lang="de-DE" sz="1800" b="1" dirty="0">
                <a:latin typeface="Times New Roman" panose="02020603050405020304" pitchFamily="18" charset="0"/>
                <a:cs typeface="Times New Roman" panose="02020603050405020304" pitchFamily="18" charset="0"/>
              </a:rPr>
              <a:t>/LF3240/ </a:t>
            </a:r>
            <a:r>
              <a:rPr lang="de-DE" sz="1800" dirty="0">
                <a:latin typeface="Times New Roman" panose="02020603050405020304" pitchFamily="18" charset="0"/>
                <a:cs typeface="Times New Roman" panose="02020603050405020304" pitchFamily="18" charset="0"/>
              </a:rPr>
              <a:t>Auswahl der Fragen </a:t>
            </a:r>
            <a:r>
              <a:rPr lang="de-DE" sz="1800" i="1" dirty="0">
                <a:latin typeface="Times New Roman" panose="02020603050405020304" pitchFamily="18" charset="0"/>
                <a:cs typeface="Times New Roman" panose="02020603050405020304" pitchFamily="18" charset="0"/>
              </a:rPr>
              <a:t>– erfolgt zufällig für eine Quizrunde</a:t>
            </a:r>
            <a:endParaRPr lang="de-DE" sz="1800" dirty="0">
              <a:latin typeface="Times New Roman" panose="02020603050405020304" pitchFamily="18" charset="0"/>
              <a:cs typeface="Times New Roman" panose="02020603050405020304" pitchFamily="18" charset="0"/>
            </a:endParaRPr>
          </a:p>
          <a:p>
            <a:r>
              <a:rPr lang="de-DE" sz="1800" b="1" dirty="0">
                <a:latin typeface="Times New Roman" panose="02020603050405020304" pitchFamily="18" charset="0"/>
                <a:cs typeface="Times New Roman" panose="02020603050405020304" pitchFamily="18" charset="0"/>
              </a:rPr>
              <a:t>/LF3250/ </a:t>
            </a:r>
            <a:r>
              <a:rPr lang="de-DE" sz="1800" dirty="0">
                <a:latin typeface="Times New Roman" panose="02020603050405020304" pitchFamily="18" charset="0"/>
                <a:cs typeface="Times New Roman" panose="02020603050405020304" pitchFamily="18" charset="0"/>
              </a:rPr>
              <a:t>Auftrittswahrscheinlichkeit einer Frage </a:t>
            </a:r>
            <a:r>
              <a:rPr lang="de-DE" sz="1800" i="1" dirty="0">
                <a:latin typeface="Times New Roman" panose="02020603050405020304" pitchFamily="18" charset="0"/>
                <a:cs typeface="Times New Roman" panose="02020603050405020304" pitchFamily="18" charset="0"/>
              </a:rPr>
              <a:t>– je häufiger Frage falsch beantwortet wurde, desto häufiger tritt sie auf</a:t>
            </a:r>
            <a:endParaRPr lang="de-DE" sz="1800" dirty="0">
              <a:latin typeface="Times New Roman" panose="02020603050405020304" pitchFamily="18" charset="0"/>
              <a:cs typeface="Times New Roman" panose="02020603050405020304" pitchFamily="18" charset="0"/>
            </a:endParaRPr>
          </a:p>
          <a:p>
            <a:r>
              <a:rPr lang="de-DE" sz="1800" b="1" dirty="0">
                <a:latin typeface="Times New Roman" panose="02020603050405020304" pitchFamily="18" charset="0"/>
                <a:cs typeface="Times New Roman" panose="02020603050405020304" pitchFamily="18" charset="0"/>
              </a:rPr>
              <a:t>/LF3260/ </a:t>
            </a:r>
            <a:r>
              <a:rPr lang="de-DE" sz="1800" dirty="0">
                <a:latin typeface="Times New Roman" panose="02020603050405020304" pitchFamily="18" charset="0"/>
                <a:cs typeface="Times New Roman" panose="02020603050405020304" pitchFamily="18" charset="0"/>
              </a:rPr>
              <a:t>Import von Fragen </a:t>
            </a:r>
            <a:r>
              <a:rPr lang="de-DE" sz="1800" i="1" dirty="0">
                <a:latin typeface="Times New Roman" panose="02020603050405020304" pitchFamily="18" charset="0"/>
                <a:cs typeface="Times New Roman" panose="02020603050405020304" pitchFamily="18" charset="0"/>
              </a:rPr>
              <a:t>– im CSV- oder Excel-Format durch Administrator</a:t>
            </a:r>
            <a:endParaRPr lang="de-DE" sz="1800" dirty="0">
              <a:latin typeface="Times New Roman" panose="02020603050405020304" pitchFamily="18" charset="0"/>
              <a:cs typeface="Times New Roman" panose="02020603050405020304" pitchFamily="18" charset="0"/>
            </a:endParaRPr>
          </a:p>
        </p:txBody>
      </p:sp>
      <p:sp>
        <p:nvSpPr>
          <p:cNvPr id="4" name="Titel 1">
            <a:extLst>
              <a:ext uri="{FF2B5EF4-FFF2-40B4-BE49-F238E27FC236}">
                <a16:creationId xmlns:a16="http://schemas.microsoft.com/office/drawing/2014/main" id="{BF9A87EE-54FB-46B7-902C-FB7760CF944A}"/>
              </a:ext>
            </a:extLst>
          </p:cNvPr>
          <p:cNvSpPr>
            <a:spLocks noGrp="1"/>
          </p:cNvSpPr>
          <p:nvPr>
            <p:ph type="title"/>
          </p:nvPr>
        </p:nvSpPr>
        <p:spPr>
          <a:xfrm>
            <a:off x="252919" y="773317"/>
            <a:ext cx="2947482" cy="1030316"/>
          </a:xfrm>
        </p:spPr>
        <p:txBody>
          <a:bodyPr>
            <a:normAutofit/>
          </a:bodyPr>
          <a:lstStyle/>
          <a:p>
            <a:r>
              <a:rPr lang="de-DE" sz="3200" dirty="0"/>
              <a:t>1.3 Quiz</a:t>
            </a:r>
            <a:br>
              <a:rPr lang="de-DE" dirty="0"/>
            </a:br>
            <a:r>
              <a:rPr lang="de-DE" sz="2200" dirty="0"/>
              <a:t>4. Fragencharakteristik</a:t>
            </a:r>
          </a:p>
        </p:txBody>
      </p:sp>
    </p:spTree>
    <p:extLst>
      <p:ext uri="{BB962C8B-B14F-4D97-AF65-F5344CB8AC3E}">
        <p14:creationId xmlns:p14="http://schemas.microsoft.com/office/powerpoint/2010/main" val="3092805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nhaltsplatzhalter 8">
            <a:extLst>
              <a:ext uri="{FF2B5EF4-FFF2-40B4-BE49-F238E27FC236}">
                <a16:creationId xmlns:a16="http://schemas.microsoft.com/office/drawing/2014/main" id="{90DF7753-EC48-4898-837F-365D83392E1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867150" y="1464638"/>
            <a:ext cx="3475038" cy="3928724"/>
          </a:xfrm>
          <a:ln>
            <a:solidFill>
              <a:schemeClr val="tx1"/>
            </a:solidFill>
          </a:ln>
        </p:spPr>
      </p:pic>
      <p:pic>
        <p:nvPicPr>
          <p:cNvPr id="11" name="Inhaltsplatzhalter 10">
            <a:extLst>
              <a:ext uri="{FF2B5EF4-FFF2-40B4-BE49-F238E27FC236}">
                <a16:creationId xmlns:a16="http://schemas.microsoft.com/office/drawing/2014/main" id="{24436EB1-4CF4-49D4-A230-D2D6FD7F653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818438" y="1464639"/>
            <a:ext cx="3475037" cy="3928722"/>
          </a:xfrm>
          <a:ln>
            <a:solidFill>
              <a:schemeClr val="tx1"/>
            </a:solidFill>
          </a:ln>
        </p:spPr>
      </p:pic>
      <p:sp>
        <p:nvSpPr>
          <p:cNvPr id="5" name="Titel 1">
            <a:extLst>
              <a:ext uri="{FF2B5EF4-FFF2-40B4-BE49-F238E27FC236}">
                <a16:creationId xmlns:a16="http://schemas.microsoft.com/office/drawing/2014/main" id="{1E41EB2E-9822-44C4-81BF-F3DD6FBDBF29}"/>
              </a:ext>
            </a:extLst>
          </p:cNvPr>
          <p:cNvSpPr txBox="1">
            <a:spLocks/>
          </p:cNvSpPr>
          <p:nvPr/>
        </p:nvSpPr>
        <p:spPr>
          <a:xfrm>
            <a:off x="252919" y="773316"/>
            <a:ext cx="2947482" cy="12232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de-DE" sz="3200" dirty="0"/>
              <a:t>1.3 Quiz</a:t>
            </a:r>
            <a:br>
              <a:rPr lang="de-DE" sz="3200" dirty="0"/>
            </a:br>
            <a:r>
              <a:rPr lang="de-DE" sz="2200" dirty="0"/>
              <a:t>5. Konzepte</a:t>
            </a:r>
            <a:br>
              <a:rPr lang="de-DE" dirty="0"/>
            </a:br>
            <a:endParaRPr lang="de-DE" sz="2200" dirty="0"/>
          </a:p>
        </p:txBody>
      </p:sp>
    </p:spTree>
    <p:extLst>
      <p:ext uri="{BB962C8B-B14F-4D97-AF65-F5344CB8AC3E}">
        <p14:creationId xmlns:p14="http://schemas.microsoft.com/office/powerpoint/2010/main" val="1317913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3779705D-DB41-4431-95B3-4AAEE1C4A635}"/>
              </a:ext>
            </a:extLst>
          </p:cNvPr>
          <p:cNvSpPr>
            <a:spLocks noGrp="1"/>
          </p:cNvSpPr>
          <p:nvPr>
            <p:ph idx="1"/>
          </p:nvPr>
        </p:nvSpPr>
        <p:spPr>
          <a:xfrm>
            <a:off x="3869268" y="0"/>
            <a:ext cx="7315200" cy="6858000"/>
          </a:xfrm>
        </p:spPr>
        <p:txBody>
          <a:bodyPr>
            <a:noAutofit/>
          </a:bodyPr>
          <a:lstStyle/>
          <a:p>
            <a:r>
              <a:rPr lang="de-DE" sz="1800" b="1" dirty="0">
                <a:latin typeface="Times New Roman" panose="02020603050405020304" pitchFamily="18" charset="0"/>
                <a:cs typeface="Times New Roman" panose="02020603050405020304" pitchFamily="18" charset="0"/>
              </a:rPr>
              <a:t>/LF0310/ </a:t>
            </a:r>
            <a:r>
              <a:rPr lang="de-DE" sz="1800" dirty="0">
                <a:latin typeface="Times New Roman" panose="02020603050405020304" pitchFamily="18" charset="0"/>
                <a:cs typeface="Times New Roman" panose="02020603050405020304" pitchFamily="18" charset="0"/>
              </a:rPr>
              <a:t>Access Control List </a:t>
            </a:r>
            <a:r>
              <a:rPr lang="de-DE" sz="1800" i="1" dirty="0">
                <a:latin typeface="Times New Roman" panose="02020603050405020304" pitchFamily="18" charset="0"/>
                <a:cs typeface="Times New Roman" panose="02020603050405020304" pitchFamily="18" charset="0"/>
              </a:rPr>
              <a:t>-        </a:t>
            </a:r>
            <a:br>
              <a:rPr lang="de-DE" sz="1800" dirty="0">
                <a:latin typeface="Times New Roman" panose="02020603050405020304" pitchFamily="18" charset="0"/>
                <a:cs typeface="Times New Roman" panose="02020603050405020304" pitchFamily="18" charset="0"/>
              </a:rPr>
            </a:br>
            <a:r>
              <a:rPr lang="de-DE" sz="1800" i="1" dirty="0">
                <a:latin typeface="Times New Roman" panose="02020603050405020304" pitchFamily="18" charset="0"/>
                <a:cs typeface="Times New Roman" panose="02020603050405020304" pitchFamily="18" charset="0"/>
              </a:rPr>
              <a:t>Folgende Kontrollzustände sollen eingerichtet werden:</a:t>
            </a:r>
          </a:p>
          <a:p>
            <a:pPr lvl="1"/>
            <a:r>
              <a:rPr lang="de-DE" i="1" dirty="0">
                <a:latin typeface="Times New Roman" panose="02020603050405020304" pitchFamily="18" charset="0"/>
                <a:cs typeface="Times New Roman" panose="02020603050405020304" pitchFamily="18" charset="0"/>
              </a:rPr>
              <a:t>Administrator</a:t>
            </a:r>
          </a:p>
          <a:p>
            <a:pPr lvl="2"/>
            <a:r>
              <a:rPr lang="de-DE" sz="1800" i="1" dirty="0">
                <a:latin typeface="Times New Roman" panose="02020603050405020304" pitchFamily="18" charset="0"/>
                <a:cs typeface="Times New Roman" panose="02020603050405020304" pitchFamily="18" charset="0"/>
              </a:rPr>
              <a:t>Besitzt vollständige Zugriffsrechte, verwaltet Einstellungen, importiert Fragen, bearbeitet Rechte, Verwalten von strategischen Elementen und Badges</a:t>
            </a:r>
          </a:p>
          <a:p>
            <a:pPr lvl="1"/>
            <a:r>
              <a:rPr lang="de-DE" i="1" dirty="0">
                <a:latin typeface="Times New Roman" panose="02020603050405020304" pitchFamily="18" charset="0"/>
                <a:cs typeface="Times New Roman" panose="02020603050405020304" pitchFamily="18" charset="0"/>
              </a:rPr>
              <a:t>User</a:t>
            </a:r>
          </a:p>
          <a:p>
            <a:pPr lvl="2"/>
            <a:r>
              <a:rPr lang="de-DE" sz="1800" i="1" dirty="0">
                <a:latin typeface="Times New Roman" panose="02020603050405020304" pitchFamily="18" charset="0"/>
                <a:cs typeface="Times New Roman" panose="02020603050405020304" pitchFamily="18" charset="0"/>
              </a:rPr>
              <a:t>Spielt das Spiel und kann persönliche Daten einsehen</a:t>
            </a:r>
          </a:p>
        </p:txBody>
      </p:sp>
      <p:sp>
        <p:nvSpPr>
          <p:cNvPr id="4" name="Titel 1">
            <a:extLst>
              <a:ext uri="{FF2B5EF4-FFF2-40B4-BE49-F238E27FC236}">
                <a16:creationId xmlns:a16="http://schemas.microsoft.com/office/drawing/2014/main" id="{BF9A87EE-54FB-46B7-902C-FB7760CF944A}"/>
              </a:ext>
            </a:extLst>
          </p:cNvPr>
          <p:cNvSpPr>
            <a:spLocks noGrp="1"/>
          </p:cNvSpPr>
          <p:nvPr>
            <p:ph type="title"/>
          </p:nvPr>
        </p:nvSpPr>
        <p:spPr>
          <a:xfrm>
            <a:off x="252919" y="773317"/>
            <a:ext cx="2947482" cy="1030316"/>
          </a:xfrm>
        </p:spPr>
        <p:txBody>
          <a:bodyPr>
            <a:normAutofit/>
          </a:bodyPr>
          <a:lstStyle/>
          <a:p>
            <a:r>
              <a:rPr lang="de-DE" sz="3200" dirty="0"/>
              <a:t>1.4 ACL</a:t>
            </a:r>
            <a:br>
              <a:rPr lang="de-DE" dirty="0"/>
            </a:br>
            <a:r>
              <a:rPr lang="de-DE" sz="2200" dirty="0"/>
              <a:t>Access Control List</a:t>
            </a:r>
          </a:p>
        </p:txBody>
      </p:sp>
    </p:spTree>
    <p:extLst>
      <p:ext uri="{BB962C8B-B14F-4D97-AF65-F5344CB8AC3E}">
        <p14:creationId xmlns:p14="http://schemas.microsoft.com/office/powerpoint/2010/main" val="1766303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3779705D-DB41-4431-95B3-4AAEE1C4A635}"/>
              </a:ext>
            </a:extLst>
          </p:cNvPr>
          <p:cNvSpPr>
            <a:spLocks noGrp="1"/>
          </p:cNvSpPr>
          <p:nvPr>
            <p:ph idx="1"/>
          </p:nvPr>
        </p:nvSpPr>
        <p:spPr>
          <a:xfrm>
            <a:off x="3869268" y="0"/>
            <a:ext cx="7315200" cy="6858000"/>
          </a:xfrm>
        </p:spPr>
        <p:txBody>
          <a:bodyPr>
            <a:noAutofit/>
          </a:bodyPr>
          <a:lstStyle/>
          <a:p>
            <a:r>
              <a:rPr lang="de-DE" sz="1800" b="1" dirty="0">
                <a:latin typeface="Times New Roman" panose="02020603050405020304" pitchFamily="18" charset="0"/>
                <a:cs typeface="Times New Roman" panose="02020603050405020304" pitchFamily="18" charset="0"/>
              </a:rPr>
              <a:t>/LF0410/ </a:t>
            </a:r>
            <a:r>
              <a:rPr lang="de-DE" sz="1800" dirty="0">
                <a:latin typeface="Times New Roman" panose="02020603050405020304" pitchFamily="18" charset="0"/>
                <a:cs typeface="Times New Roman" panose="02020603050405020304" pitchFamily="18" charset="0"/>
              </a:rPr>
              <a:t>Aufruf des Dashboards </a:t>
            </a:r>
            <a:r>
              <a:rPr lang="de-DE" sz="1800" i="1" dirty="0">
                <a:latin typeface="Times New Roman" panose="02020603050405020304" pitchFamily="18" charset="0"/>
                <a:cs typeface="Times New Roman" panose="02020603050405020304" pitchFamily="18" charset="0"/>
              </a:rPr>
              <a:t>– User kann sein persönliches Dashboard aufrufen</a:t>
            </a:r>
            <a:endParaRPr lang="de-DE" sz="1800" dirty="0">
              <a:latin typeface="Times New Roman" panose="02020603050405020304" pitchFamily="18" charset="0"/>
              <a:cs typeface="Times New Roman" panose="02020603050405020304" pitchFamily="18" charset="0"/>
            </a:endParaRPr>
          </a:p>
          <a:p>
            <a:r>
              <a:rPr lang="de-DE" sz="1800" b="1" dirty="0">
                <a:latin typeface="Times New Roman" panose="02020603050405020304" pitchFamily="18" charset="0"/>
                <a:cs typeface="Times New Roman" panose="02020603050405020304" pitchFamily="18" charset="0"/>
              </a:rPr>
              <a:t>/LF0420/ </a:t>
            </a:r>
            <a:r>
              <a:rPr lang="de-DE" sz="1800" dirty="0">
                <a:latin typeface="Times New Roman" panose="02020603050405020304" pitchFamily="18" charset="0"/>
                <a:cs typeface="Times New Roman" panose="02020603050405020304" pitchFamily="18" charset="0"/>
              </a:rPr>
              <a:t>Anzeige des Dashboards </a:t>
            </a:r>
            <a:r>
              <a:rPr lang="de-DE" sz="1800" i="1" dirty="0">
                <a:latin typeface="Times New Roman" panose="02020603050405020304" pitchFamily="18" charset="0"/>
                <a:cs typeface="Times New Roman" panose="02020603050405020304" pitchFamily="18" charset="0"/>
              </a:rPr>
              <a:t>– Übersicht über verschiedene Daten und Statistiken des Users</a:t>
            </a:r>
            <a:endParaRPr lang="de-DE" sz="1800" dirty="0">
              <a:latin typeface="Times New Roman" panose="02020603050405020304" pitchFamily="18" charset="0"/>
              <a:cs typeface="Times New Roman" panose="02020603050405020304" pitchFamily="18" charset="0"/>
            </a:endParaRPr>
          </a:p>
          <a:p>
            <a:r>
              <a:rPr lang="de-DE" sz="1800" b="1" dirty="0">
                <a:latin typeface="Times New Roman" panose="02020603050405020304" pitchFamily="18" charset="0"/>
                <a:cs typeface="Times New Roman" panose="02020603050405020304" pitchFamily="18" charset="0"/>
              </a:rPr>
              <a:t>/LF0430/ </a:t>
            </a:r>
            <a:r>
              <a:rPr lang="de-DE" sz="1800" dirty="0">
                <a:latin typeface="Times New Roman" panose="02020603050405020304" pitchFamily="18" charset="0"/>
                <a:cs typeface="Times New Roman" panose="02020603050405020304" pitchFamily="18" charset="0"/>
              </a:rPr>
              <a:t>Archiv gespielter Quizrunden </a:t>
            </a:r>
            <a:r>
              <a:rPr lang="de-DE" sz="1800" i="1" dirty="0">
                <a:latin typeface="Times New Roman" panose="02020603050405020304" pitchFamily="18" charset="0"/>
                <a:cs typeface="Times New Roman" panose="02020603050405020304" pitchFamily="18" charset="0"/>
              </a:rPr>
              <a:t>–Anzeige von schon gespielten Runden mitsamt deren Statistiken </a:t>
            </a:r>
            <a:endParaRPr lang="de-DE" sz="1800" dirty="0">
              <a:latin typeface="Times New Roman" panose="02020603050405020304" pitchFamily="18" charset="0"/>
              <a:cs typeface="Times New Roman" panose="02020603050405020304" pitchFamily="18" charset="0"/>
            </a:endParaRPr>
          </a:p>
        </p:txBody>
      </p:sp>
      <p:sp>
        <p:nvSpPr>
          <p:cNvPr id="4" name="Titel 1">
            <a:extLst>
              <a:ext uri="{FF2B5EF4-FFF2-40B4-BE49-F238E27FC236}">
                <a16:creationId xmlns:a16="http://schemas.microsoft.com/office/drawing/2014/main" id="{BF9A87EE-54FB-46B7-902C-FB7760CF944A}"/>
              </a:ext>
            </a:extLst>
          </p:cNvPr>
          <p:cNvSpPr>
            <a:spLocks noGrp="1"/>
          </p:cNvSpPr>
          <p:nvPr>
            <p:ph type="title"/>
          </p:nvPr>
        </p:nvSpPr>
        <p:spPr>
          <a:xfrm>
            <a:off x="252919" y="773317"/>
            <a:ext cx="2947482" cy="1030316"/>
          </a:xfrm>
        </p:spPr>
        <p:txBody>
          <a:bodyPr>
            <a:normAutofit/>
          </a:bodyPr>
          <a:lstStyle/>
          <a:p>
            <a:r>
              <a:rPr lang="de-DE" sz="3200" dirty="0"/>
              <a:t>1.5 Dashboard</a:t>
            </a:r>
            <a:br>
              <a:rPr lang="de-DE" dirty="0"/>
            </a:br>
            <a:endParaRPr lang="de-DE" sz="2200" dirty="0"/>
          </a:p>
        </p:txBody>
      </p:sp>
    </p:spTree>
    <p:extLst>
      <p:ext uri="{BB962C8B-B14F-4D97-AF65-F5344CB8AC3E}">
        <p14:creationId xmlns:p14="http://schemas.microsoft.com/office/powerpoint/2010/main" val="4002333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3779705D-DB41-4431-95B3-4AAEE1C4A635}"/>
              </a:ext>
            </a:extLst>
          </p:cNvPr>
          <p:cNvSpPr>
            <a:spLocks noGrp="1"/>
          </p:cNvSpPr>
          <p:nvPr>
            <p:ph idx="1"/>
          </p:nvPr>
        </p:nvSpPr>
        <p:spPr>
          <a:xfrm>
            <a:off x="3869268" y="0"/>
            <a:ext cx="7315200" cy="6858000"/>
          </a:xfrm>
        </p:spPr>
        <p:txBody>
          <a:bodyPr>
            <a:noAutofit/>
          </a:bodyPr>
          <a:lstStyle/>
          <a:p>
            <a:r>
              <a:rPr lang="de-DE" sz="1800" b="1" dirty="0">
                <a:latin typeface="Times New Roman" panose="02020603050405020304" pitchFamily="18" charset="0"/>
                <a:cs typeface="Times New Roman" panose="02020603050405020304" pitchFamily="18" charset="0"/>
              </a:rPr>
              <a:t>/LF0510/ </a:t>
            </a:r>
            <a:r>
              <a:rPr lang="de-DE" sz="1800" dirty="0">
                <a:latin typeface="Times New Roman" panose="02020603050405020304" pitchFamily="18" charset="0"/>
                <a:cs typeface="Times New Roman" panose="02020603050405020304" pitchFamily="18" charset="0"/>
              </a:rPr>
              <a:t>Speicherung von Fragen und Daten </a:t>
            </a:r>
            <a:r>
              <a:rPr lang="de-DE" sz="1800" i="1" dirty="0">
                <a:latin typeface="Times New Roman" panose="02020603050405020304" pitchFamily="18" charset="0"/>
                <a:cs typeface="Times New Roman" panose="02020603050405020304" pitchFamily="18" charset="0"/>
              </a:rPr>
              <a:t>- </a:t>
            </a:r>
            <a:br>
              <a:rPr lang="de-DE" sz="1800" i="1" dirty="0">
                <a:latin typeface="Times New Roman" panose="02020603050405020304" pitchFamily="18" charset="0"/>
                <a:cs typeface="Times New Roman" panose="02020603050405020304" pitchFamily="18" charset="0"/>
              </a:rPr>
            </a:br>
            <a:r>
              <a:rPr lang="de-DE" sz="1800" i="1" dirty="0">
                <a:latin typeface="Times New Roman" panose="02020603050405020304" pitchFamily="18" charset="0"/>
                <a:cs typeface="Times New Roman" panose="02020603050405020304" pitchFamily="18" charset="0"/>
              </a:rPr>
              <a:t>Eine interne Datenbank verfügt über folgende Daten:</a:t>
            </a:r>
          </a:p>
          <a:p>
            <a:pPr lvl="1"/>
            <a:r>
              <a:rPr lang="de-DE" i="1" dirty="0">
                <a:latin typeface="Times New Roman" panose="02020603050405020304" pitchFamily="18" charset="0"/>
                <a:cs typeface="Times New Roman" panose="02020603050405020304" pitchFamily="18" charset="0"/>
              </a:rPr>
              <a:t> Spielerbezogene Daten</a:t>
            </a:r>
          </a:p>
          <a:p>
            <a:pPr lvl="1"/>
            <a:r>
              <a:rPr lang="de-DE" i="1" dirty="0">
                <a:latin typeface="Times New Roman" panose="02020603050405020304" pitchFamily="18" charset="0"/>
                <a:cs typeface="Times New Roman" panose="02020603050405020304" pitchFamily="18" charset="0"/>
              </a:rPr>
              <a:t>fragenbezogene Daten</a:t>
            </a:r>
          </a:p>
          <a:p>
            <a:r>
              <a:rPr lang="de-DE" sz="1800" b="1" dirty="0">
                <a:latin typeface="Times New Roman" panose="02020603050405020304" pitchFamily="18" charset="0"/>
                <a:cs typeface="Times New Roman" panose="02020603050405020304" pitchFamily="18" charset="0"/>
              </a:rPr>
              <a:t>/LF0520/ </a:t>
            </a:r>
            <a:r>
              <a:rPr lang="de-DE" sz="1800" dirty="0">
                <a:latin typeface="Times New Roman" panose="02020603050405020304" pitchFamily="18" charset="0"/>
                <a:cs typeface="Times New Roman" panose="02020603050405020304" pitchFamily="18" charset="0"/>
              </a:rPr>
              <a:t>Badges </a:t>
            </a:r>
            <a:r>
              <a:rPr lang="de-DE" sz="1800" i="1" dirty="0">
                <a:latin typeface="Times New Roman" panose="02020603050405020304" pitchFamily="18" charset="0"/>
                <a:cs typeface="Times New Roman" panose="02020603050405020304" pitchFamily="18" charset="0"/>
              </a:rPr>
              <a:t>– Ausschüttung für bestimmte Errungenschaften, durch Administrator verwaltet, können im Profil ausgestellt werden</a:t>
            </a:r>
            <a:endParaRPr lang="de-DE" sz="1800" dirty="0">
              <a:latin typeface="Times New Roman" panose="02020603050405020304" pitchFamily="18" charset="0"/>
              <a:cs typeface="Times New Roman" panose="02020603050405020304" pitchFamily="18" charset="0"/>
            </a:endParaRPr>
          </a:p>
          <a:p>
            <a:r>
              <a:rPr lang="de-DE" sz="1800" b="1" dirty="0">
                <a:latin typeface="Times New Roman" panose="02020603050405020304" pitchFamily="18" charset="0"/>
                <a:cs typeface="Times New Roman" panose="02020603050405020304" pitchFamily="18" charset="0"/>
              </a:rPr>
              <a:t>/LF0530/ </a:t>
            </a:r>
            <a:r>
              <a:rPr lang="de-DE" sz="1800" dirty="0" err="1">
                <a:latin typeface="Times New Roman" panose="02020603050405020304" pitchFamily="18" charset="0"/>
                <a:cs typeface="Times New Roman" panose="02020603050405020304" pitchFamily="18" charset="0"/>
              </a:rPr>
              <a:t>Leaderboard</a:t>
            </a:r>
            <a:r>
              <a:rPr lang="de-DE" sz="1800" dirty="0">
                <a:latin typeface="Times New Roman" panose="02020603050405020304" pitchFamily="18" charset="0"/>
                <a:cs typeface="Times New Roman" panose="02020603050405020304" pitchFamily="18" charset="0"/>
              </a:rPr>
              <a:t> </a:t>
            </a:r>
            <a:r>
              <a:rPr lang="de-DE" sz="1800" i="1" dirty="0">
                <a:latin typeface="Times New Roman" panose="02020603050405020304" pitchFamily="18" charset="0"/>
                <a:cs typeface="Times New Roman" panose="02020603050405020304" pitchFamily="18" charset="0"/>
              </a:rPr>
              <a:t>– Übersicht über Punktestände am Ende der Runde, anonymisierte Platzierungen</a:t>
            </a:r>
            <a:endParaRPr lang="de-DE" sz="1800" dirty="0">
              <a:latin typeface="Times New Roman" panose="02020603050405020304" pitchFamily="18" charset="0"/>
              <a:cs typeface="Times New Roman" panose="02020603050405020304" pitchFamily="18" charset="0"/>
            </a:endParaRPr>
          </a:p>
        </p:txBody>
      </p:sp>
      <p:sp>
        <p:nvSpPr>
          <p:cNvPr id="4" name="Titel 1">
            <a:extLst>
              <a:ext uri="{FF2B5EF4-FFF2-40B4-BE49-F238E27FC236}">
                <a16:creationId xmlns:a16="http://schemas.microsoft.com/office/drawing/2014/main" id="{BF9A87EE-54FB-46B7-902C-FB7760CF944A}"/>
              </a:ext>
            </a:extLst>
          </p:cNvPr>
          <p:cNvSpPr>
            <a:spLocks noGrp="1"/>
          </p:cNvSpPr>
          <p:nvPr>
            <p:ph type="title"/>
          </p:nvPr>
        </p:nvSpPr>
        <p:spPr>
          <a:xfrm>
            <a:off x="252919" y="773317"/>
            <a:ext cx="2947482" cy="1030316"/>
          </a:xfrm>
        </p:spPr>
        <p:txBody>
          <a:bodyPr>
            <a:normAutofit/>
          </a:bodyPr>
          <a:lstStyle/>
          <a:p>
            <a:r>
              <a:rPr lang="de-DE" sz="3200" dirty="0"/>
              <a:t>1.6 Sonstiges</a:t>
            </a:r>
            <a:endParaRPr lang="de-DE" sz="2200" dirty="0"/>
          </a:p>
        </p:txBody>
      </p:sp>
    </p:spTree>
    <p:extLst>
      <p:ext uri="{BB962C8B-B14F-4D97-AF65-F5344CB8AC3E}">
        <p14:creationId xmlns:p14="http://schemas.microsoft.com/office/powerpoint/2010/main" val="249006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nhaltsplatzhalter 4">
            <a:extLst>
              <a:ext uri="{FF2B5EF4-FFF2-40B4-BE49-F238E27FC236}">
                <a16:creationId xmlns:a16="http://schemas.microsoft.com/office/drawing/2014/main" id="{6A92559A-30CA-4259-8589-9980F312CE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20000" y="361318"/>
            <a:ext cx="4327047" cy="6120000"/>
          </a:xfrm>
          <a:ln>
            <a:solidFill>
              <a:schemeClr val="tx1"/>
            </a:solidFill>
          </a:ln>
        </p:spPr>
      </p:pic>
      <p:sp>
        <p:nvSpPr>
          <p:cNvPr id="4" name="Titel 1">
            <a:extLst>
              <a:ext uri="{FF2B5EF4-FFF2-40B4-BE49-F238E27FC236}">
                <a16:creationId xmlns:a16="http://schemas.microsoft.com/office/drawing/2014/main" id="{BF9A87EE-54FB-46B7-902C-FB7760CF944A}"/>
              </a:ext>
            </a:extLst>
          </p:cNvPr>
          <p:cNvSpPr>
            <a:spLocks noGrp="1"/>
          </p:cNvSpPr>
          <p:nvPr>
            <p:ph type="title"/>
          </p:nvPr>
        </p:nvSpPr>
        <p:spPr>
          <a:xfrm>
            <a:off x="252919" y="773317"/>
            <a:ext cx="2947482" cy="1030316"/>
          </a:xfrm>
        </p:spPr>
        <p:txBody>
          <a:bodyPr>
            <a:normAutofit/>
          </a:bodyPr>
          <a:lstStyle/>
          <a:p>
            <a:r>
              <a:rPr lang="de-DE" sz="3200" dirty="0"/>
              <a:t>1.6 Dashboard</a:t>
            </a:r>
            <a:br>
              <a:rPr lang="de-DE" dirty="0"/>
            </a:br>
            <a:endParaRPr lang="de-DE" sz="2200" dirty="0"/>
          </a:p>
        </p:txBody>
      </p:sp>
    </p:spTree>
    <p:extLst>
      <p:ext uri="{BB962C8B-B14F-4D97-AF65-F5344CB8AC3E}">
        <p14:creationId xmlns:p14="http://schemas.microsoft.com/office/powerpoint/2010/main" val="4217530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0F5AAC-8EE0-4163-98FD-B00A366895C3}"/>
              </a:ext>
            </a:extLst>
          </p:cNvPr>
          <p:cNvSpPr>
            <a:spLocks noGrp="1"/>
          </p:cNvSpPr>
          <p:nvPr>
            <p:ph type="title"/>
          </p:nvPr>
        </p:nvSpPr>
        <p:spPr/>
        <p:txBody>
          <a:bodyPr/>
          <a:lstStyle/>
          <a:p>
            <a:r>
              <a:rPr lang="de-DE" dirty="0"/>
              <a:t>Funktionale Anforderungen</a:t>
            </a:r>
          </a:p>
        </p:txBody>
      </p:sp>
      <p:sp>
        <p:nvSpPr>
          <p:cNvPr id="3" name="Textplatzhalter 2">
            <a:extLst>
              <a:ext uri="{FF2B5EF4-FFF2-40B4-BE49-F238E27FC236}">
                <a16:creationId xmlns:a16="http://schemas.microsoft.com/office/drawing/2014/main" id="{F5917C28-160D-4DFE-B920-2E09D41C74E7}"/>
              </a:ext>
            </a:extLst>
          </p:cNvPr>
          <p:cNvSpPr>
            <a:spLocks noGrp="1"/>
          </p:cNvSpPr>
          <p:nvPr>
            <p:ph type="body" idx="1"/>
          </p:nvPr>
        </p:nvSpPr>
        <p:spPr/>
        <p:txBody>
          <a:bodyPr/>
          <a:lstStyle/>
          <a:p>
            <a:r>
              <a:rPr lang="de-DE" dirty="0"/>
              <a:t>2. Kann-Ziele</a:t>
            </a:r>
          </a:p>
        </p:txBody>
      </p:sp>
    </p:spTree>
    <p:extLst>
      <p:ext uri="{BB962C8B-B14F-4D97-AF65-F5344CB8AC3E}">
        <p14:creationId xmlns:p14="http://schemas.microsoft.com/office/powerpoint/2010/main" val="2792595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3779705D-DB41-4431-95B3-4AAEE1C4A635}"/>
              </a:ext>
            </a:extLst>
          </p:cNvPr>
          <p:cNvSpPr>
            <a:spLocks noGrp="1"/>
          </p:cNvSpPr>
          <p:nvPr>
            <p:ph idx="1"/>
          </p:nvPr>
        </p:nvSpPr>
        <p:spPr>
          <a:xfrm>
            <a:off x="3869268" y="0"/>
            <a:ext cx="7315200" cy="6858000"/>
          </a:xfrm>
        </p:spPr>
        <p:txBody>
          <a:bodyPr>
            <a:noAutofit/>
          </a:bodyPr>
          <a:lstStyle/>
          <a:p>
            <a:r>
              <a:rPr lang="de-DE" sz="1800" b="1" dirty="0">
                <a:latin typeface="Times New Roman" panose="02020603050405020304" pitchFamily="18" charset="0"/>
                <a:cs typeface="Times New Roman" panose="02020603050405020304" pitchFamily="18" charset="0"/>
              </a:rPr>
              <a:t>/LF0610/ </a:t>
            </a:r>
            <a:r>
              <a:rPr lang="de-DE" sz="1800" dirty="0">
                <a:latin typeface="Times New Roman" panose="02020603050405020304" pitchFamily="18" charset="0"/>
                <a:cs typeface="Times New Roman" panose="02020603050405020304" pitchFamily="18" charset="0"/>
              </a:rPr>
              <a:t>Optionale Profildetails </a:t>
            </a:r>
            <a:r>
              <a:rPr lang="de-DE" sz="1800" i="1" dirty="0">
                <a:latin typeface="Times New Roman" panose="02020603050405020304" pitchFamily="18" charset="0"/>
                <a:cs typeface="Times New Roman" panose="02020603050405020304" pitchFamily="18" charset="0"/>
              </a:rPr>
              <a:t>– Ausstellbare Details für das eigene Profil</a:t>
            </a:r>
            <a:endParaRPr lang="de-DE" sz="1800" dirty="0">
              <a:latin typeface="Times New Roman" panose="02020603050405020304" pitchFamily="18" charset="0"/>
              <a:cs typeface="Times New Roman" panose="02020603050405020304" pitchFamily="18" charset="0"/>
            </a:endParaRPr>
          </a:p>
          <a:p>
            <a:r>
              <a:rPr lang="de-DE" sz="1800" b="1" dirty="0">
                <a:latin typeface="Times New Roman" panose="02020603050405020304" pitchFamily="18" charset="0"/>
                <a:cs typeface="Times New Roman" panose="02020603050405020304" pitchFamily="18" charset="0"/>
              </a:rPr>
              <a:t>/LF0620/ </a:t>
            </a:r>
            <a:r>
              <a:rPr lang="de-DE" sz="1800" dirty="0">
                <a:latin typeface="Times New Roman" panose="02020603050405020304" pitchFamily="18" charset="0"/>
                <a:cs typeface="Times New Roman" panose="02020603050405020304" pitchFamily="18" charset="0"/>
              </a:rPr>
              <a:t>Freischalten von Inhalten </a:t>
            </a:r>
            <a:r>
              <a:rPr lang="de-DE" sz="1800" i="1" dirty="0">
                <a:latin typeface="Times New Roman" panose="02020603050405020304" pitchFamily="18" charset="0"/>
                <a:cs typeface="Times New Roman" panose="02020603050405020304" pitchFamily="18" charset="0"/>
              </a:rPr>
              <a:t>- Freischalten von z.B. kosmetische Veränderungen oder spieltechnischen </a:t>
            </a:r>
            <a:r>
              <a:rPr lang="de-DE" sz="1800" i="1" dirty="0" err="1">
                <a:latin typeface="Times New Roman" panose="02020603050405020304" pitchFamily="18" charset="0"/>
                <a:cs typeface="Times New Roman" panose="02020603050405020304" pitchFamily="18" charset="0"/>
              </a:rPr>
              <a:t>Modifikatoren</a:t>
            </a:r>
            <a:r>
              <a:rPr lang="de-DE" sz="1800" i="1" dirty="0">
                <a:latin typeface="Times New Roman" panose="02020603050405020304" pitchFamily="18" charset="0"/>
                <a:cs typeface="Times New Roman" panose="02020603050405020304" pitchFamily="18" charset="0"/>
              </a:rPr>
              <a:t> durch bestimmte Errungenschaften</a:t>
            </a:r>
            <a:endParaRPr lang="de-DE" sz="1800" dirty="0">
              <a:latin typeface="Times New Roman" panose="02020603050405020304" pitchFamily="18" charset="0"/>
              <a:cs typeface="Times New Roman" panose="02020603050405020304" pitchFamily="18" charset="0"/>
            </a:endParaRPr>
          </a:p>
          <a:p>
            <a:r>
              <a:rPr lang="de-DE" sz="1800" b="1" dirty="0">
                <a:latin typeface="Times New Roman" panose="02020603050405020304" pitchFamily="18" charset="0"/>
                <a:cs typeface="Times New Roman" panose="02020603050405020304" pitchFamily="18" charset="0"/>
              </a:rPr>
              <a:t>/LF0630/ </a:t>
            </a:r>
            <a:r>
              <a:rPr lang="de-DE" sz="1800" dirty="0">
                <a:latin typeface="Times New Roman" panose="02020603050405020304" pitchFamily="18" charset="0"/>
                <a:cs typeface="Times New Roman" panose="02020603050405020304" pitchFamily="18" charset="0"/>
              </a:rPr>
              <a:t>Ratingsystem für Fragen </a:t>
            </a:r>
          </a:p>
          <a:p>
            <a:r>
              <a:rPr lang="de-DE" sz="1800" b="1" dirty="0">
                <a:latin typeface="Times New Roman" panose="02020603050405020304" pitchFamily="18" charset="0"/>
                <a:cs typeface="Times New Roman" panose="02020603050405020304" pitchFamily="18" charset="0"/>
              </a:rPr>
              <a:t>/LF0640/ O</a:t>
            </a:r>
            <a:r>
              <a:rPr lang="de-DE" sz="1800" dirty="0">
                <a:latin typeface="Times New Roman" panose="02020603050405020304" pitchFamily="18" charset="0"/>
                <a:cs typeface="Times New Roman" panose="02020603050405020304" pitchFamily="18" charset="0"/>
              </a:rPr>
              <a:t>ptionale Ergebnisansicht am Ende einer Runde </a:t>
            </a:r>
            <a:r>
              <a:rPr lang="de-DE" sz="1800" i="1" dirty="0">
                <a:latin typeface="Times New Roman" panose="02020603050405020304" pitchFamily="18" charset="0"/>
                <a:cs typeface="Times New Roman" panose="02020603050405020304" pitchFamily="18" charset="0"/>
              </a:rPr>
              <a:t>– Anzeigen von weiteren Details der gespielten Runde sowie </a:t>
            </a:r>
            <a:r>
              <a:rPr lang="de-DE" sz="1800" i="1" dirty="0" err="1">
                <a:latin typeface="Times New Roman" panose="02020603050405020304" pitchFamily="18" charset="0"/>
                <a:cs typeface="Times New Roman" panose="02020603050405020304" pitchFamily="18" charset="0"/>
              </a:rPr>
              <a:t>freigeschaltene</a:t>
            </a:r>
            <a:r>
              <a:rPr lang="de-DE" sz="1800" i="1" dirty="0">
                <a:latin typeface="Times New Roman" panose="02020603050405020304" pitchFamily="18" charset="0"/>
                <a:cs typeface="Times New Roman" panose="02020603050405020304" pitchFamily="18" charset="0"/>
              </a:rPr>
              <a:t> </a:t>
            </a:r>
            <a:r>
              <a:rPr lang="de-DE" sz="1800" i="1" dirty="0" err="1">
                <a:latin typeface="Times New Roman" panose="02020603050405020304" pitchFamily="18" charset="0"/>
                <a:cs typeface="Times New Roman" panose="02020603050405020304" pitchFamily="18" charset="0"/>
              </a:rPr>
              <a:t>Achivements</a:t>
            </a:r>
            <a:endParaRPr lang="de-DE" sz="1800" dirty="0">
              <a:latin typeface="Times New Roman" panose="02020603050405020304" pitchFamily="18" charset="0"/>
              <a:cs typeface="Times New Roman" panose="02020603050405020304" pitchFamily="18" charset="0"/>
            </a:endParaRPr>
          </a:p>
          <a:p>
            <a:r>
              <a:rPr lang="de-DE" sz="1800" b="1" dirty="0">
                <a:latin typeface="Times New Roman" panose="02020603050405020304" pitchFamily="18" charset="0"/>
                <a:cs typeface="Times New Roman" panose="02020603050405020304" pitchFamily="18" charset="0"/>
              </a:rPr>
              <a:t>/LF0650/ </a:t>
            </a:r>
            <a:r>
              <a:rPr lang="de-DE" sz="1800" dirty="0">
                <a:latin typeface="Times New Roman" panose="02020603050405020304" pitchFamily="18" charset="0"/>
                <a:cs typeface="Times New Roman" panose="02020603050405020304" pitchFamily="18" charset="0"/>
              </a:rPr>
              <a:t>Schnellfragerunde</a:t>
            </a:r>
          </a:p>
          <a:p>
            <a:r>
              <a:rPr lang="de-DE" sz="1800" b="1" dirty="0">
                <a:latin typeface="Times New Roman" panose="02020603050405020304" pitchFamily="18" charset="0"/>
                <a:cs typeface="Times New Roman" panose="02020603050405020304" pitchFamily="18" charset="0"/>
              </a:rPr>
              <a:t>/LF0660/ </a:t>
            </a:r>
            <a:r>
              <a:rPr lang="de-DE" sz="1800" dirty="0">
                <a:latin typeface="Times New Roman" panose="02020603050405020304" pitchFamily="18" charset="0"/>
                <a:cs typeface="Times New Roman" panose="02020603050405020304" pitchFamily="18" charset="0"/>
              </a:rPr>
              <a:t>Strategische </a:t>
            </a:r>
            <a:r>
              <a:rPr lang="de-DE" sz="1800" dirty="0" err="1">
                <a:latin typeface="Times New Roman" panose="02020603050405020304" pitchFamily="18" charset="0"/>
                <a:cs typeface="Times New Roman" panose="02020603050405020304" pitchFamily="18" charset="0"/>
              </a:rPr>
              <a:t>Modifikatoren</a:t>
            </a:r>
            <a:r>
              <a:rPr lang="de-DE" sz="1800" dirty="0">
                <a:latin typeface="Times New Roman" panose="02020603050405020304" pitchFamily="18" charset="0"/>
                <a:cs typeface="Times New Roman" panose="02020603050405020304" pitchFamily="18" charset="0"/>
              </a:rPr>
              <a:t> </a:t>
            </a:r>
            <a:r>
              <a:rPr lang="de-DE" sz="1800" i="1" dirty="0">
                <a:latin typeface="Times New Roman" panose="02020603050405020304" pitchFamily="18" charset="0"/>
                <a:cs typeface="Times New Roman" panose="02020603050405020304" pitchFamily="18" charset="0"/>
              </a:rPr>
              <a:t>- verschiedene </a:t>
            </a:r>
            <a:r>
              <a:rPr lang="de-DE" sz="1800" i="1" dirty="0" err="1">
                <a:latin typeface="Times New Roman" panose="02020603050405020304" pitchFamily="18" charset="0"/>
                <a:cs typeface="Times New Roman" panose="02020603050405020304" pitchFamily="18" charset="0"/>
              </a:rPr>
              <a:t>Modifikatoren</a:t>
            </a:r>
            <a:r>
              <a:rPr lang="de-DE" sz="1800" i="1" dirty="0">
                <a:latin typeface="Times New Roman" panose="02020603050405020304" pitchFamily="18" charset="0"/>
                <a:cs typeface="Times New Roman" panose="02020603050405020304" pitchFamily="18" charset="0"/>
              </a:rPr>
              <a:t> die das Spiel beeinflussen</a:t>
            </a:r>
          </a:p>
          <a:p>
            <a:r>
              <a:rPr lang="de-DE" sz="1800" b="1" dirty="0">
                <a:latin typeface="Times New Roman" panose="02020603050405020304" pitchFamily="18" charset="0"/>
                <a:cs typeface="Times New Roman" panose="02020603050405020304" pitchFamily="18" charset="0"/>
              </a:rPr>
              <a:t>/LF0670/ </a:t>
            </a:r>
            <a:r>
              <a:rPr lang="de-DE" sz="1800" dirty="0">
                <a:latin typeface="Times New Roman" panose="02020603050405020304" pitchFamily="18" charset="0"/>
                <a:cs typeface="Times New Roman" panose="02020603050405020304" pitchFamily="18" charset="0"/>
              </a:rPr>
              <a:t>Items – </a:t>
            </a:r>
            <a:r>
              <a:rPr lang="de-DE" sz="1800" i="1" dirty="0">
                <a:latin typeface="Times New Roman" panose="02020603050405020304" pitchFamily="18" charset="0"/>
                <a:cs typeface="Times New Roman" panose="02020603050405020304" pitchFamily="18" charset="0"/>
              </a:rPr>
              <a:t>spielverändernde Elemente, die während einer Quizrunde eingesetzt werden können</a:t>
            </a:r>
          </a:p>
          <a:p>
            <a:r>
              <a:rPr lang="de-DE" sz="1800" b="1" dirty="0">
                <a:latin typeface="Times New Roman" panose="02020603050405020304" pitchFamily="18" charset="0"/>
                <a:cs typeface="Times New Roman" panose="02020603050405020304" pitchFamily="18" charset="0"/>
              </a:rPr>
              <a:t>/LF0680/ </a:t>
            </a:r>
            <a:r>
              <a:rPr lang="de-DE" sz="1800" dirty="0">
                <a:latin typeface="Times New Roman" panose="02020603050405020304" pitchFamily="18" charset="0"/>
                <a:cs typeface="Times New Roman" panose="02020603050405020304" pitchFamily="18" charset="0"/>
              </a:rPr>
              <a:t>Anpassung der Ansicht des Dashboards </a:t>
            </a:r>
            <a:r>
              <a:rPr lang="de-DE" sz="1800" i="1" dirty="0">
                <a:latin typeface="Times New Roman" panose="02020603050405020304" pitchFamily="18" charset="0"/>
                <a:cs typeface="Times New Roman" panose="02020603050405020304" pitchFamily="18" charset="0"/>
              </a:rPr>
              <a:t>– benutzerdefinierte Anzeige von Inhalten innerhalb des Dashboards</a:t>
            </a:r>
            <a:endParaRPr lang="de-DE" sz="1800" dirty="0">
              <a:latin typeface="Times New Roman" panose="02020603050405020304" pitchFamily="18" charset="0"/>
              <a:cs typeface="Times New Roman" panose="02020603050405020304" pitchFamily="18" charset="0"/>
            </a:endParaRPr>
          </a:p>
          <a:p>
            <a:endParaRPr lang="de-DE" sz="1800" b="1" dirty="0">
              <a:latin typeface="Times New Roman" panose="02020603050405020304" pitchFamily="18" charset="0"/>
              <a:cs typeface="Times New Roman" panose="02020603050405020304" pitchFamily="18" charset="0"/>
            </a:endParaRPr>
          </a:p>
        </p:txBody>
      </p:sp>
      <p:sp>
        <p:nvSpPr>
          <p:cNvPr id="4" name="Titel 1">
            <a:extLst>
              <a:ext uri="{FF2B5EF4-FFF2-40B4-BE49-F238E27FC236}">
                <a16:creationId xmlns:a16="http://schemas.microsoft.com/office/drawing/2014/main" id="{BF9A87EE-54FB-46B7-902C-FB7760CF944A}"/>
              </a:ext>
            </a:extLst>
          </p:cNvPr>
          <p:cNvSpPr>
            <a:spLocks noGrp="1"/>
          </p:cNvSpPr>
          <p:nvPr>
            <p:ph type="title"/>
          </p:nvPr>
        </p:nvSpPr>
        <p:spPr>
          <a:xfrm>
            <a:off x="252919" y="773317"/>
            <a:ext cx="2947482" cy="1030316"/>
          </a:xfrm>
        </p:spPr>
        <p:txBody>
          <a:bodyPr>
            <a:normAutofit/>
          </a:bodyPr>
          <a:lstStyle/>
          <a:p>
            <a:r>
              <a:rPr lang="de-DE" sz="3200" dirty="0"/>
              <a:t>Kann-Ziele</a:t>
            </a:r>
            <a:br>
              <a:rPr lang="de-DE" dirty="0"/>
            </a:br>
            <a:endParaRPr lang="de-DE" sz="2200" dirty="0"/>
          </a:p>
        </p:txBody>
      </p:sp>
    </p:spTree>
    <p:extLst>
      <p:ext uri="{BB962C8B-B14F-4D97-AF65-F5344CB8AC3E}">
        <p14:creationId xmlns:p14="http://schemas.microsoft.com/office/powerpoint/2010/main" val="3814875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nhaltsplatzhalter 4">
            <a:extLst>
              <a:ext uri="{FF2B5EF4-FFF2-40B4-BE49-F238E27FC236}">
                <a16:creationId xmlns:a16="http://schemas.microsoft.com/office/drawing/2014/main" id="{C6F182F9-5469-4D3D-86F6-81D827D57C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20000" y="360000"/>
            <a:ext cx="4327052" cy="6120000"/>
          </a:xfrm>
          <a:ln>
            <a:solidFill>
              <a:schemeClr val="tx1"/>
            </a:solidFill>
          </a:ln>
        </p:spPr>
      </p:pic>
      <p:sp>
        <p:nvSpPr>
          <p:cNvPr id="4" name="Titel 1">
            <a:extLst>
              <a:ext uri="{FF2B5EF4-FFF2-40B4-BE49-F238E27FC236}">
                <a16:creationId xmlns:a16="http://schemas.microsoft.com/office/drawing/2014/main" id="{BF9A87EE-54FB-46B7-902C-FB7760CF944A}"/>
              </a:ext>
            </a:extLst>
          </p:cNvPr>
          <p:cNvSpPr>
            <a:spLocks noGrp="1"/>
          </p:cNvSpPr>
          <p:nvPr>
            <p:ph type="title"/>
          </p:nvPr>
        </p:nvSpPr>
        <p:spPr>
          <a:xfrm>
            <a:off x="252919" y="773316"/>
            <a:ext cx="2947482" cy="1223263"/>
          </a:xfrm>
        </p:spPr>
        <p:txBody>
          <a:bodyPr>
            <a:normAutofit/>
          </a:bodyPr>
          <a:lstStyle/>
          <a:p>
            <a:r>
              <a:rPr lang="de-DE" sz="3200" dirty="0"/>
              <a:t>Spielerprofil</a:t>
            </a:r>
            <a:br>
              <a:rPr lang="de-DE" sz="3200" dirty="0"/>
            </a:br>
            <a:r>
              <a:rPr lang="de-DE" sz="2200" dirty="0"/>
              <a:t>Konzept</a:t>
            </a:r>
            <a:br>
              <a:rPr lang="de-DE" dirty="0"/>
            </a:br>
            <a:endParaRPr lang="de-DE" sz="2200" dirty="0"/>
          </a:p>
        </p:txBody>
      </p:sp>
    </p:spTree>
    <p:extLst>
      <p:ext uri="{BB962C8B-B14F-4D97-AF65-F5344CB8AC3E}">
        <p14:creationId xmlns:p14="http://schemas.microsoft.com/office/powerpoint/2010/main" val="35518775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0F5AAC-8EE0-4163-98FD-B00A366895C3}"/>
              </a:ext>
            </a:extLst>
          </p:cNvPr>
          <p:cNvSpPr>
            <a:spLocks noGrp="1"/>
          </p:cNvSpPr>
          <p:nvPr>
            <p:ph type="title"/>
          </p:nvPr>
        </p:nvSpPr>
        <p:spPr/>
        <p:txBody>
          <a:bodyPr/>
          <a:lstStyle/>
          <a:p>
            <a:r>
              <a:rPr lang="de-DE" dirty="0"/>
              <a:t>Nicht-funktionale Anforderungen</a:t>
            </a:r>
          </a:p>
        </p:txBody>
      </p:sp>
      <p:sp>
        <p:nvSpPr>
          <p:cNvPr id="3" name="Textplatzhalter 2">
            <a:extLst>
              <a:ext uri="{FF2B5EF4-FFF2-40B4-BE49-F238E27FC236}">
                <a16:creationId xmlns:a16="http://schemas.microsoft.com/office/drawing/2014/main" id="{F5917C28-160D-4DFE-B920-2E09D41C74E7}"/>
              </a:ext>
            </a:extLst>
          </p:cNvPr>
          <p:cNvSpPr>
            <a:spLocks noGrp="1"/>
          </p:cNvSpPr>
          <p:nvPr>
            <p:ph type="body" idx="1"/>
          </p:nvPr>
        </p:nvSpPr>
        <p:spPr/>
        <p:txBody>
          <a:bodyPr/>
          <a:lstStyle/>
          <a:p>
            <a:r>
              <a:rPr lang="de-DE" dirty="0"/>
              <a:t>1. Muss-Ziele</a:t>
            </a:r>
          </a:p>
        </p:txBody>
      </p:sp>
    </p:spTree>
    <p:extLst>
      <p:ext uri="{BB962C8B-B14F-4D97-AF65-F5344CB8AC3E}">
        <p14:creationId xmlns:p14="http://schemas.microsoft.com/office/powerpoint/2010/main" val="3834069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05F7D3FD-1649-45ED-86C8-39F564BF0A54}"/>
              </a:ext>
            </a:extLst>
          </p:cNvPr>
          <p:cNvSpPr>
            <a:spLocks noGrp="1"/>
          </p:cNvSpPr>
          <p:nvPr>
            <p:ph idx="1"/>
          </p:nvPr>
        </p:nvSpPr>
        <p:spPr/>
        <p:txBody>
          <a:bodyPr>
            <a:noAutofit/>
          </a:bodyPr>
          <a:lstStyle/>
          <a:p>
            <a:pPr marL="0" indent="0">
              <a:buNone/>
            </a:pPr>
            <a:r>
              <a:rPr lang="de-DE" sz="1900" i="1" dirty="0">
                <a:latin typeface="Times New Roman" panose="02020603050405020304" pitchFamily="18" charset="0"/>
                <a:cs typeface="Times New Roman" panose="02020603050405020304" pitchFamily="18" charset="0"/>
              </a:rPr>
              <a:t>Wissen ist Macht. Sich neues Wissen anzueignen ist unumgänglich. Um diese Aufgabe ansprechender zu machen, kommen u.a. Wissensspiele zum Einsatz. Ansätze wie die beliebte App Quizduell oder Fernsehshows wie „Wer wird Millionär“ erfreuen sich großer Beliebtheit.</a:t>
            </a:r>
            <a:br>
              <a:rPr lang="de-DE" sz="1900" i="1" dirty="0">
                <a:latin typeface="Times New Roman" panose="02020603050405020304" pitchFamily="18" charset="0"/>
                <a:cs typeface="Times New Roman" panose="02020603050405020304" pitchFamily="18" charset="0"/>
              </a:rPr>
            </a:br>
            <a:r>
              <a:rPr lang="de-DE" sz="1900" i="1" dirty="0">
                <a:latin typeface="Times New Roman" panose="02020603050405020304" pitchFamily="18" charset="0"/>
                <a:cs typeface="Times New Roman" panose="02020603050405020304" pitchFamily="18" charset="0"/>
              </a:rPr>
              <a:t>Das erhebliche Potenzial von Wissensspielen hat sich diesbezüglich bereits erwiesen. Angeknüpft an diese Forschungsergebnisse soll im Rahmen dieses Projektes ein </a:t>
            </a:r>
            <a:r>
              <a:rPr lang="de-DE" sz="1900" i="1" dirty="0" err="1">
                <a:latin typeface="Times New Roman" panose="02020603050405020304" pitchFamily="18" charset="0"/>
                <a:cs typeface="Times New Roman" panose="02020603050405020304" pitchFamily="18" charset="0"/>
              </a:rPr>
              <a:t>gamifiziertes</a:t>
            </a:r>
            <a:r>
              <a:rPr lang="de-DE" sz="1900" i="1" dirty="0">
                <a:latin typeface="Times New Roman" panose="02020603050405020304" pitchFamily="18" charset="0"/>
                <a:cs typeface="Times New Roman" panose="02020603050405020304" pitchFamily="18" charset="0"/>
              </a:rPr>
              <a:t> Wissensquiz zur Verwendung innerhalb von Unternehmen entstehen.</a:t>
            </a:r>
          </a:p>
        </p:txBody>
      </p:sp>
      <p:sp>
        <p:nvSpPr>
          <p:cNvPr id="4" name="Titel 1">
            <a:extLst>
              <a:ext uri="{FF2B5EF4-FFF2-40B4-BE49-F238E27FC236}">
                <a16:creationId xmlns:a16="http://schemas.microsoft.com/office/drawing/2014/main" id="{1C16030D-29E8-4C62-83F1-5F071938E709}"/>
              </a:ext>
            </a:extLst>
          </p:cNvPr>
          <p:cNvSpPr txBox="1">
            <a:spLocks/>
          </p:cNvSpPr>
          <p:nvPr/>
        </p:nvSpPr>
        <p:spPr>
          <a:xfrm>
            <a:off x="252919" y="773317"/>
            <a:ext cx="2947482" cy="636383"/>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de-DE" dirty="0"/>
              <a:t>Ausgangssituation</a:t>
            </a:r>
          </a:p>
        </p:txBody>
      </p:sp>
    </p:spTree>
    <p:extLst>
      <p:ext uri="{BB962C8B-B14F-4D97-AF65-F5344CB8AC3E}">
        <p14:creationId xmlns:p14="http://schemas.microsoft.com/office/powerpoint/2010/main" val="17972717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3779705D-DB41-4431-95B3-4AAEE1C4A635}"/>
              </a:ext>
            </a:extLst>
          </p:cNvPr>
          <p:cNvSpPr>
            <a:spLocks noGrp="1"/>
          </p:cNvSpPr>
          <p:nvPr>
            <p:ph idx="1"/>
          </p:nvPr>
        </p:nvSpPr>
        <p:spPr/>
        <p:txBody>
          <a:bodyPr/>
          <a:lstStyle/>
          <a:p>
            <a:r>
              <a:rPr lang="de-DE" b="1" dirty="0">
                <a:latin typeface="Times New Roman" panose="02020603050405020304" pitchFamily="18" charset="0"/>
                <a:cs typeface="Times New Roman" panose="02020603050405020304" pitchFamily="18" charset="0"/>
              </a:rPr>
              <a:t>/LL0010/ </a:t>
            </a:r>
            <a:r>
              <a:rPr lang="de-DE" dirty="0">
                <a:latin typeface="Times New Roman" panose="02020603050405020304" pitchFamily="18" charset="0"/>
                <a:cs typeface="Times New Roman" panose="02020603050405020304" pitchFamily="18" charset="0"/>
              </a:rPr>
              <a:t>Profildetails </a:t>
            </a:r>
            <a:r>
              <a:rPr lang="de-DE" i="1" dirty="0">
                <a:latin typeface="Times New Roman" panose="02020603050405020304" pitchFamily="18" charset="0"/>
                <a:cs typeface="Times New Roman" panose="02020603050405020304" pitchFamily="18" charset="0"/>
              </a:rPr>
              <a:t>– Minimal Nutzername schon ausreichend für das Spielen </a:t>
            </a:r>
            <a:endParaRPr lang="de-DE" dirty="0">
              <a:latin typeface="Times New Roman" panose="02020603050405020304" pitchFamily="18" charset="0"/>
              <a:cs typeface="Times New Roman" panose="02020603050405020304" pitchFamily="18" charset="0"/>
            </a:endParaRPr>
          </a:p>
          <a:p>
            <a:r>
              <a:rPr lang="de-DE" b="1" dirty="0">
                <a:latin typeface="Times New Roman" panose="02020603050405020304" pitchFamily="18" charset="0"/>
                <a:cs typeface="Times New Roman" panose="02020603050405020304" pitchFamily="18" charset="0"/>
              </a:rPr>
              <a:t>/LL0020/ </a:t>
            </a:r>
            <a:r>
              <a:rPr lang="de-DE" dirty="0">
                <a:latin typeface="Times New Roman" panose="02020603050405020304" pitchFamily="18" charset="0"/>
                <a:cs typeface="Times New Roman" panose="02020603050405020304" pitchFamily="18" charset="0"/>
              </a:rPr>
              <a:t>Bearbeitung des Profils </a:t>
            </a:r>
            <a:r>
              <a:rPr lang="de-DE" i="1" dirty="0">
                <a:latin typeface="Times New Roman" panose="02020603050405020304" pitchFamily="18" charset="0"/>
                <a:cs typeface="Times New Roman" panose="02020603050405020304" pitchFamily="18" charset="0"/>
              </a:rPr>
              <a:t>– Nutzer kann Profil stets editieren, Kontrolle von veröffentlichten Daten</a:t>
            </a:r>
            <a:endParaRPr lang="de-DE" dirty="0">
              <a:latin typeface="Times New Roman" panose="02020603050405020304" pitchFamily="18" charset="0"/>
              <a:cs typeface="Times New Roman" panose="02020603050405020304" pitchFamily="18" charset="0"/>
            </a:endParaRPr>
          </a:p>
          <a:p>
            <a:r>
              <a:rPr lang="de-DE" b="1" dirty="0">
                <a:latin typeface="Times New Roman" panose="02020603050405020304" pitchFamily="18" charset="0"/>
                <a:cs typeface="Times New Roman" panose="02020603050405020304" pitchFamily="18" charset="0"/>
              </a:rPr>
              <a:t>/LL0030/ </a:t>
            </a:r>
            <a:r>
              <a:rPr lang="de-DE" dirty="0">
                <a:latin typeface="Times New Roman" panose="02020603050405020304" pitchFamily="18" charset="0"/>
                <a:cs typeface="Times New Roman" panose="02020603050405020304" pitchFamily="18" charset="0"/>
              </a:rPr>
              <a:t>Löschung des Profils </a:t>
            </a:r>
            <a:r>
              <a:rPr lang="de-DE" i="1" dirty="0">
                <a:latin typeface="Times New Roman" panose="02020603050405020304" pitchFamily="18" charset="0"/>
                <a:cs typeface="Times New Roman" panose="02020603050405020304" pitchFamily="18" charset="0"/>
              </a:rPr>
              <a:t>– Soll jederzeit möglich sein</a:t>
            </a:r>
            <a:endParaRPr lang="de-DE" dirty="0">
              <a:latin typeface="Times New Roman" panose="02020603050405020304" pitchFamily="18" charset="0"/>
              <a:cs typeface="Times New Roman" panose="02020603050405020304" pitchFamily="18" charset="0"/>
            </a:endParaRPr>
          </a:p>
          <a:p>
            <a:r>
              <a:rPr lang="de-DE" b="1" dirty="0">
                <a:latin typeface="Times New Roman" panose="02020603050405020304" pitchFamily="18" charset="0"/>
                <a:cs typeface="Times New Roman" panose="02020603050405020304" pitchFamily="18" charset="0"/>
              </a:rPr>
              <a:t>/LL0040/ </a:t>
            </a:r>
            <a:r>
              <a:rPr lang="de-DE" dirty="0">
                <a:latin typeface="Times New Roman" panose="02020603050405020304" pitchFamily="18" charset="0"/>
                <a:cs typeface="Times New Roman" panose="02020603050405020304" pitchFamily="18" charset="0"/>
              </a:rPr>
              <a:t>Sicherheit der </a:t>
            </a:r>
            <a:r>
              <a:rPr lang="de-DE" dirty="0" err="1">
                <a:latin typeface="Times New Roman" panose="02020603050405020304" pitchFamily="18" charset="0"/>
                <a:cs typeface="Times New Roman" panose="02020603050405020304" pitchFamily="18" charset="0"/>
              </a:rPr>
              <a:t>Accountdaten</a:t>
            </a:r>
            <a:r>
              <a:rPr lang="de-DE" dirty="0">
                <a:latin typeface="Times New Roman" panose="02020603050405020304" pitchFamily="18" charset="0"/>
                <a:cs typeface="Times New Roman" panose="02020603050405020304" pitchFamily="18" charset="0"/>
              </a:rPr>
              <a:t> </a:t>
            </a:r>
            <a:r>
              <a:rPr lang="de-DE" i="1" dirty="0">
                <a:latin typeface="Times New Roman" panose="02020603050405020304" pitchFamily="18" charset="0"/>
                <a:cs typeface="Times New Roman" panose="02020603050405020304" pitchFamily="18" charset="0"/>
              </a:rPr>
              <a:t>– Zugangsdaten müssen geschützt werden</a:t>
            </a:r>
            <a:endParaRPr lang="de-DE" dirty="0">
              <a:latin typeface="Times New Roman" panose="02020603050405020304" pitchFamily="18" charset="0"/>
              <a:cs typeface="Times New Roman" panose="02020603050405020304" pitchFamily="18" charset="0"/>
            </a:endParaRPr>
          </a:p>
        </p:txBody>
      </p:sp>
      <p:sp>
        <p:nvSpPr>
          <p:cNvPr id="4" name="Titel 1">
            <a:extLst>
              <a:ext uri="{FF2B5EF4-FFF2-40B4-BE49-F238E27FC236}">
                <a16:creationId xmlns:a16="http://schemas.microsoft.com/office/drawing/2014/main" id="{170FE519-E518-4F96-87D6-C028EA4AA3BD}"/>
              </a:ext>
            </a:extLst>
          </p:cNvPr>
          <p:cNvSpPr>
            <a:spLocks noGrp="1"/>
          </p:cNvSpPr>
          <p:nvPr>
            <p:ph type="title"/>
          </p:nvPr>
        </p:nvSpPr>
        <p:spPr>
          <a:xfrm>
            <a:off x="252919" y="773317"/>
            <a:ext cx="2947482" cy="1038705"/>
          </a:xfrm>
        </p:spPr>
        <p:txBody>
          <a:bodyPr>
            <a:normAutofit fontScale="90000"/>
          </a:bodyPr>
          <a:lstStyle/>
          <a:p>
            <a:r>
              <a:rPr lang="de-DE" dirty="0"/>
              <a:t>1.Datenschutz und Anonymität</a:t>
            </a:r>
          </a:p>
        </p:txBody>
      </p:sp>
    </p:spTree>
    <p:extLst>
      <p:ext uri="{BB962C8B-B14F-4D97-AF65-F5344CB8AC3E}">
        <p14:creationId xmlns:p14="http://schemas.microsoft.com/office/powerpoint/2010/main" val="23630078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3779705D-DB41-4431-95B3-4AAEE1C4A635}"/>
              </a:ext>
            </a:extLst>
          </p:cNvPr>
          <p:cNvSpPr>
            <a:spLocks noGrp="1"/>
          </p:cNvSpPr>
          <p:nvPr>
            <p:ph idx="1"/>
          </p:nvPr>
        </p:nvSpPr>
        <p:spPr/>
        <p:txBody>
          <a:bodyPr/>
          <a:lstStyle/>
          <a:p>
            <a:r>
              <a:rPr lang="de-DE" b="1" dirty="0">
                <a:latin typeface="Times New Roman" panose="02020603050405020304" pitchFamily="18" charset="0"/>
                <a:cs typeface="Times New Roman" panose="02020603050405020304" pitchFamily="18" charset="0"/>
              </a:rPr>
              <a:t>/LL0110/ </a:t>
            </a:r>
            <a:r>
              <a:rPr lang="de-DE" dirty="0">
                <a:latin typeface="Times New Roman" panose="02020603050405020304" pitchFamily="18" charset="0"/>
                <a:cs typeface="Times New Roman" panose="02020603050405020304" pitchFamily="18" charset="0"/>
              </a:rPr>
              <a:t>Handling von Falscheingaben</a:t>
            </a:r>
          </a:p>
          <a:p>
            <a:r>
              <a:rPr lang="de-DE" b="1" dirty="0">
                <a:latin typeface="Times New Roman" panose="02020603050405020304" pitchFamily="18" charset="0"/>
                <a:cs typeface="Times New Roman" panose="02020603050405020304" pitchFamily="18" charset="0"/>
              </a:rPr>
              <a:t>/LL0120/ </a:t>
            </a:r>
            <a:r>
              <a:rPr lang="de-DE" dirty="0">
                <a:latin typeface="Times New Roman" panose="02020603050405020304" pitchFamily="18" charset="0"/>
                <a:cs typeface="Times New Roman" panose="02020603050405020304" pitchFamily="18" charset="0"/>
              </a:rPr>
              <a:t>Absturz bei Fehler </a:t>
            </a:r>
            <a:r>
              <a:rPr lang="de-DE" i="1" dirty="0">
                <a:latin typeface="Times New Roman" panose="02020603050405020304" pitchFamily="18" charset="0"/>
                <a:cs typeface="Times New Roman" panose="02020603050405020304" pitchFamily="18" charset="0"/>
              </a:rPr>
              <a:t>– minimaler Schaden(z.B. Datenverlust) bei intern-auftretenden Fehlern, Absturzvermeidung</a:t>
            </a:r>
            <a:endParaRPr lang="de-DE" dirty="0">
              <a:latin typeface="Times New Roman" panose="02020603050405020304" pitchFamily="18" charset="0"/>
              <a:cs typeface="Times New Roman" panose="02020603050405020304" pitchFamily="18" charset="0"/>
            </a:endParaRPr>
          </a:p>
        </p:txBody>
      </p:sp>
      <p:sp>
        <p:nvSpPr>
          <p:cNvPr id="4" name="Titel 1">
            <a:extLst>
              <a:ext uri="{FF2B5EF4-FFF2-40B4-BE49-F238E27FC236}">
                <a16:creationId xmlns:a16="http://schemas.microsoft.com/office/drawing/2014/main" id="{170FE519-E518-4F96-87D6-C028EA4AA3BD}"/>
              </a:ext>
            </a:extLst>
          </p:cNvPr>
          <p:cNvSpPr>
            <a:spLocks noGrp="1"/>
          </p:cNvSpPr>
          <p:nvPr>
            <p:ph type="title"/>
          </p:nvPr>
        </p:nvSpPr>
        <p:spPr>
          <a:xfrm>
            <a:off x="252919" y="773317"/>
            <a:ext cx="2947482" cy="1189707"/>
          </a:xfrm>
        </p:spPr>
        <p:txBody>
          <a:bodyPr>
            <a:normAutofit/>
          </a:bodyPr>
          <a:lstStyle/>
          <a:p>
            <a:r>
              <a:rPr lang="de-DE" sz="3200" dirty="0"/>
              <a:t>2. Fehler-</a:t>
            </a:r>
            <a:r>
              <a:rPr lang="de-DE" sz="3200" dirty="0" err="1"/>
              <a:t>unanfälligkeit</a:t>
            </a:r>
            <a:endParaRPr lang="de-DE" sz="3200" dirty="0"/>
          </a:p>
        </p:txBody>
      </p:sp>
    </p:spTree>
    <p:extLst>
      <p:ext uri="{BB962C8B-B14F-4D97-AF65-F5344CB8AC3E}">
        <p14:creationId xmlns:p14="http://schemas.microsoft.com/office/powerpoint/2010/main" val="1850362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3779705D-DB41-4431-95B3-4AAEE1C4A635}"/>
              </a:ext>
            </a:extLst>
          </p:cNvPr>
          <p:cNvSpPr>
            <a:spLocks noGrp="1"/>
          </p:cNvSpPr>
          <p:nvPr>
            <p:ph idx="1"/>
          </p:nvPr>
        </p:nvSpPr>
        <p:spPr/>
        <p:txBody>
          <a:bodyPr/>
          <a:lstStyle/>
          <a:p>
            <a:r>
              <a:rPr lang="de-DE" b="1" dirty="0">
                <a:latin typeface="Times New Roman" panose="02020603050405020304" pitchFamily="18" charset="0"/>
                <a:cs typeface="Times New Roman" panose="02020603050405020304" pitchFamily="18" charset="0"/>
              </a:rPr>
              <a:t>/LL0210/ </a:t>
            </a:r>
            <a:r>
              <a:rPr lang="de-DE" dirty="0">
                <a:latin typeface="Times New Roman" panose="02020603050405020304" pitchFamily="18" charset="0"/>
                <a:cs typeface="Times New Roman" panose="02020603050405020304" pitchFamily="18" charset="0"/>
              </a:rPr>
              <a:t>Dokumentation </a:t>
            </a:r>
            <a:r>
              <a:rPr lang="de-DE" i="1" dirty="0">
                <a:latin typeface="Times New Roman" panose="02020603050405020304" pitchFamily="18" charset="0"/>
                <a:cs typeface="Times New Roman" panose="02020603050405020304" pitchFamily="18" charset="0"/>
              </a:rPr>
              <a:t>– Dokumentierung und Kommentierung des Programmcodes</a:t>
            </a:r>
            <a:endParaRPr lang="de-DE" dirty="0">
              <a:latin typeface="Times New Roman" panose="02020603050405020304" pitchFamily="18" charset="0"/>
              <a:cs typeface="Times New Roman" panose="02020603050405020304" pitchFamily="18" charset="0"/>
            </a:endParaRPr>
          </a:p>
          <a:p>
            <a:r>
              <a:rPr lang="de-DE" b="1" dirty="0">
                <a:latin typeface="Times New Roman" panose="02020603050405020304" pitchFamily="18" charset="0"/>
                <a:cs typeface="Times New Roman" panose="02020603050405020304" pitchFamily="18" charset="0"/>
              </a:rPr>
              <a:t>/LL0220/ </a:t>
            </a:r>
            <a:r>
              <a:rPr lang="de-DE" dirty="0">
                <a:latin typeface="Times New Roman" panose="02020603050405020304" pitchFamily="18" charset="0"/>
                <a:cs typeface="Times New Roman" panose="02020603050405020304" pitchFamily="18" charset="0"/>
              </a:rPr>
              <a:t>Einfache Wartung und Modularität </a:t>
            </a:r>
            <a:r>
              <a:rPr lang="de-DE" i="1" dirty="0">
                <a:latin typeface="Times New Roman" panose="02020603050405020304" pitchFamily="18" charset="0"/>
                <a:cs typeface="Times New Roman" panose="02020603050405020304" pitchFamily="18" charset="0"/>
              </a:rPr>
              <a:t>– Modularisierung des Codes, Struktur für bessere Lesbarkeit und eventuelle Änderungen im Programmcode</a:t>
            </a:r>
            <a:endParaRPr lang="de-DE" dirty="0">
              <a:latin typeface="Times New Roman" panose="02020603050405020304" pitchFamily="18" charset="0"/>
              <a:cs typeface="Times New Roman" panose="02020603050405020304" pitchFamily="18" charset="0"/>
            </a:endParaRPr>
          </a:p>
        </p:txBody>
      </p:sp>
      <p:sp>
        <p:nvSpPr>
          <p:cNvPr id="4" name="Titel 1">
            <a:extLst>
              <a:ext uri="{FF2B5EF4-FFF2-40B4-BE49-F238E27FC236}">
                <a16:creationId xmlns:a16="http://schemas.microsoft.com/office/drawing/2014/main" id="{170FE519-E518-4F96-87D6-C028EA4AA3BD}"/>
              </a:ext>
            </a:extLst>
          </p:cNvPr>
          <p:cNvSpPr>
            <a:spLocks noGrp="1"/>
          </p:cNvSpPr>
          <p:nvPr>
            <p:ph type="title"/>
          </p:nvPr>
        </p:nvSpPr>
        <p:spPr>
          <a:xfrm>
            <a:off x="252919" y="773317"/>
            <a:ext cx="2947482" cy="1038705"/>
          </a:xfrm>
        </p:spPr>
        <p:txBody>
          <a:bodyPr>
            <a:normAutofit/>
          </a:bodyPr>
          <a:lstStyle/>
          <a:p>
            <a:r>
              <a:rPr lang="de-DE" sz="3200" dirty="0"/>
              <a:t>3. Wartung</a:t>
            </a:r>
          </a:p>
        </p:txBody>
      </p:sp>
    </p:spTree>
    <p:extLst>
      <p:ext uri="{BB962C8B-B14F-4D97-AF65-F5344CB8AC3E}">
        <p14:creationId xmlns:p14="http://schemas.microsoft.com/office/powerpoint/2010/main" val="15134773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3779705D-DB41-4431-95B3-4AAEE1C4A635}"/>
              </a:ext>
            </a:extLst>
          </p:cNvPr>
          <p:cNvSpPr>
            <a:spLocks noGrp="1"/>
          </p:cNvSpPr>
          <p:nvPr>
            <p:ph idx="1"/>
          </p:nvPr>
        </p:nvSpPr>
        <p:spPr/>
        <p:txBody>
          <a:bodyPr/>
          <a:lstStyle/>
          <a:p>
            <a:r>
              <a:rPr lang="de-DE" b="1" dirty="0">
                <a:latin typeface="Times New Roman" panose="02020603050405020304" pitchFamily="18" charset="0"/>
                <a:cs typeface="Times New Roman" panose="02020603050405020304" pitchFamily="18" charset="0"/>
              </a:rPr>
              <a:t>/LL0310/ </a:t>
            </a:r>
            <a:r>
              <a:rPr lang="de-DE" dirty="0">
                <a:latin typeface="Times New Roman" panose="02020603050405020304" pitchFamily="18" charset="0"/>
                <a:cs typeface="Times New Roman" panose="02020603050405020304" pitchFamily="18" charset="0"/>
              </a:rPr>
              <a:t>Einfache grafische Interaktion </a:t>
            </a:r>
            <a:r>
              <a:rPr lang="de-DE" i="1" dirty="0">
                <a:latin typeface="Times New Roman" panose="02020603050405020304" pitchFamily="18" charset="0"/>
                <a:cs typeface="Times New Roman" panose="02020603050405020304" pitchFamily="18" charset="0"/>
              </a:rPr>
              <a:t>– Einfaches User-Interface ausreichend</a:t>
            </a:r>
            <a:endParaRPr lang="de-DE" dirty="0">
              <a:latin typeface="Times New Roman" panose="02020603050405020304" pitchFamily="18" charset="0"/>
              <a:cs typeface="Times New Roman" panose="02020603050405020304" pitchFamily="18" charset="0"/>
            </a:endParaRPr>
          </a:p>
          <a:p>
            <a:r>
              <a:rPr lang="de-DE" b="1" dirty="0">
                <a:latin typeface="Times New Roman" panose="02020603050405020304" pitchFamily="18" charset="0"/>
                <a:cs typeface="Times New Roman" panose="02020603050405020304" pitchFamily="18" charset="0"/>
              </a:rPr>
              <a:t>/LL0320/ </a:t>
            </a:r>
            <a:r>
              <a:rPr lang="de-DE" dirty="0">
                <a:latin typeface="Times New Roman" panose="02020603050405020304" pitchFamily="18" charset="0"/>
                <a:cs typeface="Times New Roman" panose="02020603050405020304" pitchFamily="18" charset="0"/>
              </a:rPr>
              <a:t>Korrektheit von Eingaben </a:t>
            </a:r>
            <a:r>
              <a:rPr lang="de-DE" i="1" dirty="0">
                <a:latin typeface="Times New Roman" panose="02020603050405020304" pitchFamily="18" charset="0"/>
                <a:cs typeface="Times New Roman" panose="02020603050405020304" pitchFamily="18" charset="0"/>
              </a:rPr>
              <a:t>– Abfangen möglicher falscher Benutzereingaben </a:t>
            </a:r>
            <a:endParaRPr lang="de-DE" dirty="0">
              <a:latin typeface="Times New Roman" panose="02020603050405020304" pitchFamily="18" charset="0"/>
              <a:cs typeface="Times New Roman" panose="02020603050405020304" pitchFamily="18" charset="0"/>
            </a:endParaRPr>
          </a:p>
        </p:txBody>
      </p:sp>
      <p:sp>
        <p:nvSpPr>
          <p:cNvPr id="4" name="Titel 1">
            <a:extLst>
              <a:ext uri="{FF2B5EF4-FFF2-40B4-BE49-F238E27FC236}">
                <a16:creationId xmlns:a16="http://schemas.microsoft.com/office/drawing/2014/main" id="{170FE519-E518-4F96-87D6-C028EA4AA3BD}"/>
              </a:ext>
            </a:extLst>
          </p:cNvPr>
          <p:cNvSpPr>
            <a:spLocks noGrp="1"/>
          </p:cNvSpPr>
          <p:nvPr>
            <p:ph type="title"/>
          </p:nvPr>
        </p:nvSpPr>
        <p:spPr>
          <a:xfrm>
            <a:off x="252919" y="773317"/>
            <a:ext cx="2947482" cy="1038705"/>
          </a:xfrm>
        </p:spPr>
        <p:txBody>
          <a:bodyPr>
            <a:normAutofit fontScale="90000"/>
          </a:bodyPr>
          <a:lstStyle/>
          <a:p>
            <a:r>
              <a:rPr lang="de-DE" dirty="0"/>
              <a:t>4. Benutzer-interaktion</a:t>
            </a:r>
          </a:p>
        </p:txBody>
      </p:sp>
    </p:spTree>
    <p:extLst>
      <p:ext uri="{BB962C8B-B14F-4D97-AF65-F5344CB8AC3E}">
        <p14:creationId xmlns:p14="http://schemas.microsoft.com/office/powerpoint/2010/main" val="3200726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0F5AAC-8EE0-4163-98FD-B00A366895C3}"/>
              </a:ext>
            </a:extLst>
          </p:cNvPr>
          <p:cNvSpPr>
            <a:spLocks noGrp="1"/>
          </p:cNvSpPr>
          <p:nvPr>
            <p:ph type="title"/>
          </p:nvPr>
        </p:nvSpPr>
        <p:spPr/>
        <p:txBody>
          <a:bodyPr/>
          <a:lstStyle/>
          <a:p>
            <a:r>
              <a:rPr lang="de-DE" dirty="0"/>
              <a:t>Nicht-funktionale Anforderungen</a:t>
            </a:r>
          </a:p>
        </p:txBody>
      </p:sp>
      <p:sp>
        <p:nvSpPr>
          <p:cNvPr id="3" name="Textplatzhalter 2">
            <a:extLst>
              <a:ext uri="{FF2B5EF4-FFF2-40B4-BE49-F238E27FC236}">
                <a16:creationId xmlns:a16="http://schemas.microsoft.com/office/drawing/2014/main" id="{F5917C28-160D-4DFE-B920-2E09D41C74E7}"/>
              </a:ext>
            </a:extLst>
          </p:cNvPr>
          <p:cNvSpPr>
            <a:spLocks noGrp="1"/>
          </p:cNvSpPr>
          <p:nvPr>
            <p:ph type="body" idx="1"/>
          </p:nvPr>
        </p:nvSpPr>
        <p:spPr/>
        <p:txBody>
          <a:bodyPr/>
          <a:lstStyle/>
          <a:p>
            <a:r>
              <a:rPr lang="de-DE" dirty="0"/>
              <a:t>2. Kann-Ziele</a:t>
            </a:r>
          </a:p>
        </p:txBody>
      </p:sp>
    </p:spTree>
    <p:extLst>
      <p:ext uri="{BB962C8B-B14F-4D97-AF65-F5344CB8AC3E}">
        <p14:creationId xmlns:p14="http://schemas.microsoft.com/office/powerpoint/2010/main" val="10298070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3779705D-DB41-4431-95B3-4AAEE1C4A635}"/>
              </a:ext>
            </a:extLst>
          </p:cNvPr>
          <p:cNvSpPr>
            <a:spLocks noGrp="1"/>
          </p:cNvSpPr>
          <p:nvPr>
            <p:ph idx="1"/>
          </p:nvPr>
        </p:nvSpPr>
        <p:spPr/>
        <p:txBody>
          <a:bodyPr/>
          <a:lstStyle/>
          <a:p>
            <a:r>
              <a:rPr lang="de-DE" b="1" dirty="0">
                <a:latin typeface="Times New Roman" panose="02020603050405020304" pitchFamily="18" charset="0"/>
                <a:cs typeface="Times New Roman" panose="02020603050405020304" pitchFamily="18" charset="0"/>
              </a:rPr>
              <a:t>/LL0410/</a:t>
            </a:r>
            <a:r>
              <a:rPr lang="de-DE" dirty="0">
                <a:latin typeface="Times New Roman" panose="02020603050405020304" pitchFamily="18" charset="0"/>
                <a:cs typeface="Times New Roman" panose="02020603050405020304" pitchFamily="18" charset="0"/>
              </a:rPr>
              <a:t> Distribution an andere Versionen </a:t>
            </a:r>
            <a:r>
              <a:rPr lang="de-DE" i="1" dirty="0">
                <a:latin typeface="Times New Roman" panose="02020603050405020304" pitchFamily="18" charset="0"/>
                <a:cs typeface="Times New Roman" panose="02020603050405020304" pitchFamily="18" charset="0"/>
              </a:rPr>
              <a:t>– Unterstützung für möglichst viele Android-Versionen</a:t>
            </a:r>
            <a:endParaRPr lang="de-DE" dirty="0">
              <a:latin typeface="Times New Roman" panose="02020603050405020304" pitchFamily="18" charset="0"/>
              <a:cs typeface="Times New Roman" panose="02020603050405020304" pitchFamily="18" charset="0"/>
            </a:endParaRPr>
          </a:p>
          <a:p>
            <a:r>
              <a:rPr lang="de-DE" b="1" dirty="0">
                <a:latin typeface="Times New Roman" panose="02020603050405020304" pitchFamily="18" charset="0"/>
                <a:cs typeface="Times New Roman" panose="02020603050405020304" pitchFamily="18" charset="0"/>
              </a:rPr>
              <a:t>/LL0420/ </a:t>
            </a:r>
            <a:r>
              <a:rPr lang="de-DE" dirty="0">
                <a:latin typeface="Times New Roman" panose="02020603050405020304" pitchFamily="18" charset="0"/>
                <a:cs typeface="Times New Roman" panose="02020603050405020304" pitchFamily="18" charset="0"/>
              </a:rPr>
              <a:t>Effiziente Implementierung </a:t>
            </a:r>
            <a:r>
              <a:rPr lang="de-DE" i="1" dirty="0">
                <a:latin typeface="Times New Roman" panose="02020603050405020304" pitchFamily="18" charset="0"/>
                <a:cs typeface="Times New Roman" panose="02020603050405020304" pitchFamily="18" charset="0"/>
              </a:rPr>
              <a:t>– Komplexität in Laufzeit und Speicherbedarf sollen beachtet werden</a:t>
            </a:r>
            <a:endParaRPr lang="de-D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24263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0F5AAC-8EE0-4163-98FD-B00A366895C3}"/>
              </a:ext>
            </a:extLst>
          </p:cNvPr>
          <p:cNvSpPr>
            <a:spLocks noGrp="1"/>
          </p:cNvSpPr>
          <p:nvPr>
            <p:ph type="title"/>
          </p:nvPr>
        </p:nvSpPr>
        <p:spPr/>
        <p:txBody>
          <a:bodyPr/>
          <a:lstStyle/>
          <a:p>
            <a:r>
              <a:rPr lang="de-DE" dirty="0"/>
              <a:t>Qualitätsmatrix nach ISO 25010</a:t>
            </a:r>
          </a:p>
        </p:txBody>
      </p:sp>
    </p:spTree>
    <p:extLst>
      <p:ext uri="{BB962C8B-B14F-4D97-AF65-F5344CB8AC3E}">
        <p14:creationId xmlns:p14="http://schemas.microsoft.com/office/powerpoint/2010/main" val="40029104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Inhaltsplatzhalter 1">
            <a:extLst>
              <a:ext uri="{FF2B5EF4-FFF2-40B4-BE49-F238E27FC236}">
                <a16:creationId xmlns:a16="http://schemas.microsoft.com/office/drawing/2014/main" id="{BC53BF9F-938D-45B2-BE1F-701E3B671ACF}"/>
              </a:ext>
            </a:extLst>
          </p:cNvPr>
          <p:cNvGraphicFramePr>
            <a:graphicFrameLocks noGrp="1"/>
          </p:cNvGraphicFramePr>
          <p:nvPr>
            <p:ph idx="1"/>
            <p:extLst>
              <p:ext uri="{D42A27DB-BD31-4B8C-83A1-F6EECF244321}">
                <p14:modId xmlns:p14="http://schemas.microsoft.com/office/powerpoint/2010/main" val="1489764501"/>
              </p:ext>
            </p:extLst>
          </p:nvPr>
        </p:nvGraphicFramePr>
        <p:xfrm>
          <a:off x="3868738" y="1845113"/>
          <a:ext cx="7587387" cy="3200400"/>
        </p:xfrm>
        <a:graphic>
          <a:graphicData uri="http://schemas.openxmlformats.org/drawingml/2006/table">
            <a:tbl>
              <a:tblPr firstRow="1" bandRow="1">
                <a:tableStyleId>{5C22544A-7EE6-4342-B048-85BDC9FD1C3A}</a:tableStyleId>
              </a:tblPr>
              <a:tblGrid>
                <a:gridCol w="1827387">
                  <a:extLst>
                    <a:ext uri="{9D8B030D-6E8A-4147-A177-3AD203B41FA5}">
                      <a16:colId xmlns:a16="http://schemas.microsoft.com/office/drawing/2014/main" val="3769214961"/>
                    </a:ext>
                  </a:extLst>
                </a:gridCol>
                <a:gridCol w="1440000">
                  <a:extLst>
                    <a:ext uri="{9D8B030D-6E8A-4147-A177-3AD203B41FA5}">
                      <a16:colId xmlns:a16="http://schemas.microsoft.com/office/drawing/2014/main" val="7794698"/>
                    </a:ext>
                  </a:extLst>
                </a:gridCol>
                <a:gridCol w="1440000">
                  <a:extLst>
                    <a:ext uri="{9D8B030D-6E8A-4147-A177-3AD203B41FA5}">
                      <a16:colId xmlns:a16="http://schemas.microsoft.com/office/drawing/2014/main" val="3452276812"/>
                    </a:ext>
                  </a:extLst>
                </a:gridCol>
                <a:gridCol w="1440000">
                  <a:extLst>
                    <a:ext uri="{9D8B030D-6E8A-4147-A177-3AD203B41FA5}">
                      <a16:colId xmlns:a16="http://schemas.microsoft.com/office/drawing/2014/main" val="4226110050"/>
                    </a:ext>
                  </a:extLst>
                </a:gridCol>
                <a:gridCol w="1440000">
                  <a:extLst>
                    <a:ext uri="{9D8B030D-6E8A-4147-A177-3AD203B41FA5}">
                      <a16:colId xmlns:a16="http://schemas.microsoft.com/office/drawing/2014/main" val="2880240273"/>
                    </a:ext>
                  </a:extLst>
                </a:gridCol>
              </a:tblGrid>
              <a:tr h="633600">
                <a:tc>
                  <a:txBody>
                    <a:bodyPr/>
                    <a:lstStyle/>
                    <a:p>
                      <a:endParaRPr lang="de-DE" dirty="0"/>
                    </a:p>
                  </a:txBody>
                  <a:tcPr/>
                </a:tc>
                <a:tc>
                  <a:txBody>
                    <a:bodyPr/>
                    <a:lstStyle/>
                    <a:p>
                      <a:pPr algn="ctr"/>
                      <a:r>
                        <a:rPr lang="de-DE" dirty="0"/>
                        <a:t>Hoch</a:t>
                      </a:r>
                    </a:p>
                  </a:txBody>
                  <a:tcPr/>
                </a:tc>
                <a:tc>
                  <a:txBody>
                    <a:bodyPr/>
                    <a:lstStyle/>
                    <a:p>
                      <a:pPr algn="ctr"/>
                      <a:r>
                        <a:rPr lang="de-DE" dirty="0"/>
                        <a:t>Mittel</a:t>
                      </a:r>
                    </a:p>
                  </a:txBody>
                  <a:tcPr/>
                </a:tc>
                <a:tc>
                  <a:txBody>
                    <a:bodyPr/>
                    <a:lstStyle/>
                    <a:p>
                      <a:pPr algn="ctr"/>
                      <a:r>
                        <a:rPr lang="de-DE" dirty="0"/>
                        <a:t>Niedrig</a:t>
                      </a:r>
                    </a:p>
                  </a:txBody>
                  <a:tcPr/>
                </a:tc>
                <a:tc>
                  <a:txBody>
                    <a:bodyPr/>
                    <a:lstStyle/>
                    <a:p>
                      <a:r>
                        <a:rPr lang="de-DE" dirty="0"/>
                        <a:t>Nicht Anwendbar</a:t>
                      </a:r>
                    </a:p>
                  </a:txBody>
                  <a:tcPr/>
                </a:tc>
                <a:extLst>
                  <a:ext uri="{0D108BD9-81ED-4DB2-BD59-A6C34878D82A}">
                    <a16:rowId xmlns:a16="http://schemas.microsoft.com/office/drawing/2014/main" val="894819517"/>
                  </a:ext>
                </a:extLst>
              </a:tr>
              <a:tr h="2534400">
                <a:tc>
                  <a:txBody>
                    <a:bodyPr/>
                    <a:lstStyle/>
                    <a:p>
                      <a:r>
                        <a:rPr lang="de-DE" dirty="0"/>
                        <a:t>Funktionalität</a:t>
                      </a:r>
                      <a:br>
                        <a:rPr lang="de-DE" dirty="0"/>
                      </a:br>
                      <a:r>
                        <a:rPr lang="de-DE" dirty="0"/>
                        <a:t>Zuverlässigkeit</a:t>
                      </a:r>
                      <a:br>
                        <a:rPr lang="de-DE" dirty="0"/>
                      </a:br>
                      <a:r>
                        <a:rPr lang="de-DE" dirty="0"/>
                        <a:t>Effizienz</a:t>
                      </a:r>
                      <a:br>
                        <a:rPr lang="de-DE" dirty="0"/>
                      </a:br>
                      <a:r>
                        <a:rPr lang="de-DE" dirty="0"/>
                        <a:t>Sicherheit</a:t>
                      </a:r>
                    </a:p>
                    <a:p>
                      <a:r>
                        <a:rPr lang="de-DE" dirty="0"/>
                        <a:t>Kompatibilität</a:t>
                      </a:r>
                      <a:br>
                        <a:rPr lang="de-DE" dirty="0"/>
                      </a:br>
                      <a:r>
                        <a:rPr lang="de-DE" dirty="0"/>
                        <a:t>Benutzbarkeit</a:t>
                      </a:r>
                      <a:br>
                        <a:rPr lang="de-DE" dirty="0"/>
                      </a:br>
                      <a:r>
                        <a:rPr lang="de-DE" dirty="0"/>
                        <a:t>Wartbarkeit</a:t>
                      </a:r>
                    </a:p>
                    <a:p>
                      <a:r>
                        <a:rPr lang="de-DE" dirty="0"/>
                        <a:t>Portierbarkeit</a:t>
                      </a:r>
                      <a:br>
                        <a:rPr lang="de-DE" dirty="0"/>
                      </a:br>
                      <a:endParaRPr lang="de-DE" dirty="0"/>
                    </a:p>
                  </a:txBody>
                  <a:tcPr/>
                </a:tc>
                <a:tc>
                  <a:txBody>
                    <a:bodyPr/>
                    <a:lstStyle/>
                    <a:p>
                      <a:pPr algn="ctr"/>
                      <a:r>
                        <a:rPr lang="de-DE" dirty="0"/>
                        <a:t>X</a:t>
                      </a:r>
                    </a:p>
                    <a:p>
                      <a:pPr algn="ctr"/>
                      <a:endParaRPr lang="de-DE" dirty="0"/>
                    </a:p>
                    <a:p>
                      <a:pPr algn="ctr"/>
                      <a:endParaRPr lang="de-DE" dirty="0"/>
                    </a:p>
                    <a:p>
                      <a:pPr algn="ctr"/>
                      <a:endParaRPr lang="de-DE" dirty="0"/>
                    </a:p>
                    <a:p>
                      <a:pPr algn="ctr"/>
                      <a:endParaRPr lang="de-DE" dirty="0"/>
                    </a:p>
                    <a:p>
                      <a:pPr algn="ctr"/>
                      <a:r>
                        <a:rPr lang="de-DE" dirty="0"/>
                        <a:t>X </a:t>
                      </a:r>
                    </a:p>
                  </a:txBody>
                  <a:tcPr/>
                </a:tc>
                <a:tc>
                  <a:txBody>
                    <a:bodyPr/>
                    <a:lstStyle/>
                    <a:p>
                      <a:pPr algn="ctr"/>
                      <a:endParaRPr lang="de-DE" dirty="0"/>
                    </a:p>
                    <a:p>
                      <a:pPr algn="ctr"/>
                      <a:r>
                        <a:rPr lang="de-DE" dirty="0"/>
                        <a:t>X</a:t>
                      </a:r>
                    </a:p>
                    <a:p>
                      <a:pPr algn="ctr"/>
                      <a:endParaRPr lang="de-DE" dirty="0"/>
                    </a:p>
                    <a:p>
                      <a:pPr algn="ctr"/>
                      <a:r>
                        <a:rPr lang="de-DE" dirty="0"/>
                        <a:t>X</a:t>
                      </a:r>
                    </a:p>
                    <a:p>
                      <a:pPr algn="ctr"/>
                      <a:r>
                        <a:rPr lang="de-DE" dirty="0"/>
                        <a:t>X</a:t>
                      </a:r>
                    </a:p>
                    <a:p>
                      <a:pPr algn="ctr"/>
                      <a:endParaRPr lang="de-DE" dirty="0"/>
                    </a:p>
                    <a:p>
                      <a:pPr algn="ctr"/>
                      <a:r>
                        <a:rPr lang="de-DE" dirty="0"/>
                        <a:t>X</a:t>
                      </a:r>
                    </a:p>
                    <a:p>
                      <a:pPr algn="ctr"/>
                      <a:r>
                        <a:rPr lang="de-DE" dirty="0"/>
                        <a:t>x</a:t>
                      </a:r>
                    </a:p>
                  </a:txBody>
                  <a:tcPr/>
                </a:tc>
                <a:tc>
                  <a:txBody>
                    <a:bodyPr/>
                    <a:lstStyle/>
                    <a:p>
                      <a:pPr algn="ctr"/>
                      <a:endParaRPr lang="de-DE" dirty="0"/>
                    </a:p>
                    <a:p>
                      <a:pPr algn="ctr"/>
                      <a:endParaRPr lang="de-DE" dirty="0"/>
                    </a:p>
                    <a:p>
                      <a:pPr algn="ctr"/>
                      <a:r>
                        <a:rPr lang="de-DE" dirty="0"/>
                        <a:t>X </a:t>
                      </a:r>
                    </a:p>
                  </a:txBody>
                  <a:tcPr/>
                </a:tc>
                <a:tc>
                  <a:txBody>
                    <a:bodyPr/>
                    <a:lstStyle/>
                    <a:p>
                      <a:endParaRPr lang="de-DE" dirty="0"/>
                    </a:p>
                  </a:txBody>
                  <a:tcPr/>
                </a:tc>
                <a:extLst>
                  <a:ext uri="{0D108BD9-81ED-4DB2-BD59-A6C34878D82A}">
                    <a16:rowId xmlns:a16="http://schemas.microsoft.com/office/drawing/2014/main" val="2418841206"/>
                  </a:ext>
                </a:extLst>
              </a:tr>
            </a:tbl>
          </a:graphicData>
        </a:graphic>
      </p:graphicFrame>
      <p:sp>
        <p:nvSpPr>
          <p:cNvPr id="4" name="Titel 1">
            <a:extLst>
              <a:ext uri="{FF2B5EF4-FFF2-40B4-BE49-F238E27FC236}">
                <a16:creationId xmlns:a16="http://schemas.microsoft.com/office/drawing/2014/main" id="{5F5A2B5D-6FA6-43A3-82C5-43130E9D1666}"/>
              </a:ext>
            </a:extLst>
          </p:cNvPr>
          <p:cNvSpPr>
            <a:spLocks noGrp="1"/>
          </p:cNvSpPr>
          <p:nvPr>
            <p:ph type="title"/>
          </p:nvPr>
        </p:nvSpPr>
        <p:spPr>
          <a:xfrm>
            <a:off x="252919" y="773317"/>
            <a:ext cx="2947482" cy="636383"/>
          </a:xfrm>
        </p:spPr>
        <p:txBody>
          <a:bodyPr>
            <a:normAutofit fontScale="90000"/>
          </a:bodyPr>
          <a:lstStyle/>
          <a:p>
            <a:r>
              <a:rPr lang="de-DE" dirty="0"/>
              <a:t>Qualitätsmatrix</a:t>
            </a:r>
          </a:p>
        </p:txBody>
      </p:sp>
    </p:spTree>
    <p:extLst>
      <p:ext uri="{BB962C8B-B14F-4D97-AF65-F5344CB8AC3E}">
        <p14:creationId xmlns:p14="http://schemas.microsoft.com/office/powerpoint/2010/main" val="40027898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5700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0F5AAC-8EE0-4163-98FD-B00A366895C3}"/>
              </a:ext>
            </a:extLst>
          </p:cNvPr>
          <p:cNvSpPr>
            <a:spLocks noGrp="1"/>
          </p:cNvSpPr>
          <p:nvPr>
            <p:ph type="title"/>
          </p:nvPr>
        </p:nvSpPr>
        <p:spPr/>
        <p:txBody>
          <a:bodyPr/>
          <a:lstStyle/>
          <a:p>
            <a:r>
              <a:rPr lang="de-DE" dirty="0"/>
              <a:t>Funktionale Anforderungen</a:t>
            </a:r>
          </a:p>
        </p:txBody>
      </p:sp>
      <p:sp>
        <p:nvSpPr>
          <p:cNvPr id="3" name="Textplatzhalter 2">
            <a:extLst>
              <a:ext uri="{FF2B5EF4-FFF2-40B4-BE49-F238E27FC236}">
                <a16:creationId xmlns:a16="http://schemas.microsoft.com/office/drawing/2014/main" id="{F5917C28-160D-4DFE-B920-2E09D41C74E7}"/>
              </a:ext>
            </a:extLst>
          </p:cNvPr>
          <p:cNvSpPr>
            <a:spLocks noGrp="1"/>
          </p:cNvSpPr>
          <p:nvPr>
            <p:ph type="body" idx="1"/>
          </p:nvPr>
        </p:nvSpPr>
        <p:spPr/>
        <p:txBody>
          <a:bodyPr/>
          <a:lstStyle/>
          <a:p>
            <a:r>
              <a:rPr lang="de-DE" dirty="0"/>
              <a:t>1. Muss-Ziele</a:t>
            </a:r>
          </a:p>
        </p:txBody>
      </p:sp>
    </p:spTree>
    <p:extLst>
      <p:ext uri="{BB962C8B-B14F-4D97-AF65-F5344CB8AC3E}">
        <p14:creationId xmlns:p14="http://schemas.microsoft.com/office/powerpoint/2010/main" val="3152161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3779705D-DB41-4431-95B3-4AAEE1C4A635}"/>
              </a:ext>
            </a:extLst>
          </p:cNvPr>
          <p:cNvSpPr>
            <a:spLocks noGrp="1"/>
          </p:cNvSpPr>
          <p:nvPr>
            <p:ph idx="1"/>
          </p:nvPr>
        </p:nvSpPr>
        <p:spPr/>
        <p:txBody>
          <a:bodyPr>
            <a:noAutofit/>
          </a:bodyPr>
          <a:lstStyle/>
          <a:p>
            <a:r>
              <a:rPr lang="de-DE" sz="1800" b="1" dirty="0">
                <a:latin typeface="Times New Roman" panose="02020603050405020304" pitchFamily="18" charset="0"/>
                <a:cs typeface="Times New Roman" panose="02020603050405020304" pitchFamily="18" charset="0"/>
              </a:rPr>
              <a:t>/LF0010/ </a:t>
            </a:r>
            <a:r>
              <a:rPr lang="de-DE" sz="1800" dirty="0">
                <a:latin typeface="Times New Roman" panose="02020603050405020304" pitchFamily="18" charset="0"/>
                <a:cs typeface="Times New Roman" panose="02020603050405020304" pitchFamily="18" charset="0"/>
              </a:rPr>
              <a:t>Registrierung </a:t>
            </a:r>
            <a:r>
              <a:rPr lang="de-DE" sz="1800" i="1" dirty="0">
                <a:latin typeface="Times New Roman" panose="02020603050405020304" pitchFamily="18" charset="0"/>
                <a:cs typeface="Times New Roman" panose="02020603050405020304" pitchFamily="18" charset="0"/>
              </a:rPr>
              <a:t>-</a:t>
            </a:r>
            <a:r>
              <a:rPr lang="de-DE" sz="1800" dirty="0">
                <a:latin typeface="Times New Roman" panose="02020603050405020304" pitchFamily="18" charset="0"/>
                <a:cs typeface="Times New Roman" panose="02020603050405020304" pitchFamily="18" charset="0"/>
              </a:rPr>
              <a:t> </a:t>
            </a:r>
            <a:r>
              <a:rPr lang="de-DE" sz="1800" i="1" dirty="0">
                <a:latin typeface="Times New Roman" panose="02020603050405020304" pitchFamily="18" charset="0"/>
                <a:cs typeface="Times New Roman" panose="02020603050405020304" pitchFamily="18" charset="0"/>
              </a:rPr>
              <a:t>durch Angabe von Nutzernamen, Passwort und </a:t>
            </a:r>
            <a:br>
              <a:rPr lang="de-DE" sz="1800" i="1" dirty="0">
                <a:latin typeface="Times New Roman" panose="02020603050405020304" pitchFamily="18" charset="0"/>
                <a:cs typeface="Times New Roman" panose="02020603050405020304" pitchFamily="18" charset="0"/>
              </a:rPr>
            </a:br>
            <a:r>
              <a:rPr lang="de-DE" sz="1800" i="1" dirty="0">
                <a:latin typeface="Times New Roman" panose="02020603050405020304" pitchFamily="18" charset="0"/>
                <a:cs typeface="Times New Roman" panose="02020603050405020304" pitchFamily="18" charset="0"/>
              </a:rPr>
              <a:t>E-Mail</a:t>
            </a:r>
          </a:p>
          <a:p>
            <a:r>
              <a:rPr lang="de-DE" sz="1800" b="1" dirty="0">
                <a:latin typeface="Times New Roman" panose="02020603050405020304" pitchFamily="18" charset="0"/>
                <a:cs typeface="Times New Roman" panose="02020603050405020304" pitchFamily="18" charset="0"/>
              </a:rPr>
              <a:t>/LF0020/ </a:t>
            </a:r>
            <a:r>
              <a:rPr lang="de-DE" sz="1800" dirty="0">
                <a:latin typeface="Times New Roman" panose="02020603050405020304" pitchFamily="18" charset="0"/>
                <a:cs typeface="Times New Roman" panose="02020603050405020304" pitchFamily="18" charset="0"/>
              </a:rPr>
              <a:t>Anmelden </a:t>
            </a:r>
            <a:r>
              <a:rPr lang="de-DE" sz="1800" i="1" dirty="0">
                <a:latin typeface="Times New Roman" panose="02020603050405020304" pitchFamily="18" charset="0"/>
                <a:cs typeface="Times New Roman" panose="02020603050405020304" pitchFamily="18" charset="0"/>
              </a:rPr>
              <a:t>-</a:t>
            </a:r>
            <a:r>
              <a:rPr lang="de-DE" sz="1800" dirty="0">
                <a:latin typeface="Times New Roman" panose="02020603050405020304" pitchFamily="18" charset="0"/>
                <a:cs typeface="Times New Roman" panose="02020603050405020304" pitchFamily="18" charset="0"/>
              </a:rPr>
              <a:t> </a:t>
            </a:r>
            <a:r>
              <a:rPr lang="de-DE" sz="1800" i="1" dirty="0">
                <a:latin typeface="Times New Roman" panose="02020603050405020304" pitchFamily="18" charset="0"/>
                <a:cs typeface="Times New Roman" panose="02020603050405020304" pitchFamily="18" charset="0"/>
              </a:rPr>
              <a:t>mithilfe von Nutzername und Passwort</a:t>
            </a:r>
          </a:p>
          <a:p>
            <a:r>
              <a:rPr lang="de-DE" sz="1800" b="1" dirty="0">
                <a:latin typeface="Times New Roman" panose="02020603050405020304" pitchFamily="18" charset="0"/>
                <a:cs typeface="Times New Roman" panose="02020603050405020304" pitchFamily="18" charset="0"/>
              </a:rPr>
              <a:t>/LF0030/ </a:t>
            </a:r>
            <a:r>
              <a:rPr lang="de-DE" sz="1800" dirty="0">
                <a:latin typeface="Times New Roman" panose="02020603050405020304" pitchFamily="18" charset="0"/>
                <a:cs typeface="Times New Roman" panose="02020603050405020304" pitchFamily="18" charset="0"/>
              </a:rPr>
              <a:t>Anzeige der </a:t>
            </a:r>
            <a:r>
              <a:rPr lang="de-DE" sz="1800" dirty="0" err="1">
                <a:latin typeface="Times New Roman" panose="02020603050405020304" pitchFamily="18" charset="0"/>
                <a:cs typeface="Times New Roman" panose="02020603050405020304" pitchFamily="18" charset="0"/>
              </a:rPr>
              <a:t>Accountübersicht</a:t>
            </a:r>
            <a:r>
              <a:rPr lang="de-DE" sz="1800" dirty="0">
                <a:latin typeface="Times New Roman" panose="02020603050405020304" pitchFamily="18" charset="0"/>
                <a:cs typeface="Times New Roman" panose="02020603050405020304" pitchFamily="18" charset="0"/>
              </a:rPr>
              <a:t> </a:t>
            </a:r>
          </a:p>
          <a:p>
            <a:r>
              <a:rPr lang="de-DE" sz="1800" b="1" dirty="0">
                <a:latin typeface="Times New Roman" panose="02020603050405020304" pitchFamily="18" charset="0"/>
                <a:cs typeface="Times New Roman" panose="02020603050405020304" pitchFamily="18" charset="0"/>
              </a:rPr>
              <a:t>/LF0040/ </a:t>
            </a:r>
            <a:r>
              <a:rPr lang="de-DE" sz="1800" dirty="0">
                <a:latin typeface="Times New Roman" panose="02020603050405020304" pitchFamily="18" charset="0"/>
                <a:cs typeface="Times New Roman" panose="02020603050405020304" pitchFamily="18" charset="0"/>
              </a:rPr>
              <a:t>Abmelden</a:t>
            </a:r>
            <a:endParaRPr lang="de-DE" sz="1800" i="1" dirty="0">
              <a:latin typeface="Times New Roman" panose="02020603050405020304" pitchFamily="18" charset="0"/>
              <a:cs typeface="Times New Roman" panose="02020603050405020304" pitchFamily="18" charset="0"/>
            </a:endParaRPr>
          </a:p>
          <a:p>
            <a:r>
              <a:rPr lang="de-DE" sz="1800" b="1" dirty="0">
                <a:latin typeface="Times New Roman" panose="02020603050405020304" pitchFamily="18" charset="0"/>
                <a:cs typeface="Times New Roman" panose="02020603050405020304" pitchFamily="18" charset="0"/>
              </a:rPr>
              <a:t>/LF0050/ </a:t>
            </a:r>
            <a:r>
              <a:rPr lang="de-DE" sz="1800" dirty="0">
                <a:latin typeface="Times New Roman" panose="02020603050405020304" pitchFamily="18" charset="0"/>
                <a:cs typeface="Times New Roman" panose="02020603050405020304" pitchFamily="18" charset="0"/>
              </a:rPr>
              <a:t>Passwort anfordern </a:t>
            </a:r>
            <a:r>
              <a:rPr lang="de-DE" sz="1800" i="1" dirty="0">
                <a:latin typeface="Times New Roman" panose="02020603050405020304" pitchFamily="18" charset="0"/>
                <a:cs typeface="Times New Roman" panose="02020603050405020304" pitchFamily="18" charset="0"/>
              </a:rPr>
              <a:t>– im Fall des Vergessens</a:t>
            </a:r>
          </a:p>
        </p:txBody>
      </p:sp>
      <p:sp>
        <p:nvSpPr>
          <p:cNvPr id="4" name="Titel 1">
            <a:extLst>
              <a:ext uri="{FF2B5EF4-FFF2-40B4-BE49-F238E27FC236}">
                <a16:creationId xmlns:a16="http://schemas.microsoft.com/office/drawing/2014/main" id="{BF9A87EE-54FB-46B7-902C-FB7760CF944A}"/>
              </a:ext>
            </a:extLst>
          </p:cNvPr>
          <p:cNvSpPr>
            <a:spLocks noGrp="1"/>
          </p:cNvSpPr>
          <p:nvPr>
            <p:ph type="title"/>
          </p:nvPr>
        </p:nvSpPr>
        <p:spPr>
          <a:xfrm>
            <a:off x="252919" y="773317"/>
            <a:ext cx="2947482" cy="1030316"/>
          </a:xfrm>
        </p:spPr>
        <p:txBody>
          <a:bodyPr>
            <a:normAutofit fontScale="90000"/>
          </a:bodyPr>
          <a:lstStyle/>
          <a:p>
            <a:r>
              <a:rPr lang="de-DE" dirty="0"/>
              <a:t>1.1 An- und Abmelden</a:t>
            </a:r>
          </a:p>
        </p:txBody>
      </p:sp>
    </p:spTree>
    <p:extLst>
      <p:ext uri="{BB962C8B-B14F-4D97-AF65-F5344CB8AC3E}">
        <p14:creationId xmlns:p14="http://schemas.microsoft.com/office/powerpoint/2010/main" val="3438935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3779705D-DB41-4431-95B3-4AAEE1C4A635}"/>
              </a:ext>
            </a:extLst>
          </p:cNvPr>
          <p:cNvSpPr>
            <a:spLocks noGrp="1"/>
          </p:cNvSpPr>
          <p:nvPr>
            <p:ph idx="1"/>
          </p:nvPr>
        </p:nvSpPr>
        <p:spPr/>
        <p:txBody>
          <a:bodyPr>
            <a:noAutofit/>
          </a:bodyPr>
          <a:lstStyle/>
          <a:p>
            <a:r>
              <a:rPr lang="de-DE" sz="1800" b="1" dirty="0">
                <a:latin typeface="Times New Roman" panose="02020603050405020304" pitchFamily="18" charset="0"/>
                <a:cs typeface="Times New Roman" panose="02020603050405020304" pitchFamily="18" charset="0"/>
              </a:rPr>
              <a:t>/LF0110/ </a:t>
            </a:r>
            <a:r>
              <a:rPr lang="de-DE" sz="1800" dirty="0">
                <a:latin typeface="Times New Roman" panose="02020603050405020304" pitchFamily="18" charset="0"/>
                <a:cs typeface="Times New Roman" panose="02020603050405020304" pitchFamily="18" charset="0"/>
              </a:rPr>
              <a:t>Account Details </a:t>
            </a:r>
            <a:r>
              <a:rPr lang="de-DE" sz="1800" i="1" dirty="0">
                <a:latin typeface="Times New Roman" panose="02020603050405020304" pitchFamily="18" charset="0"/>
                <a:cs typeface="Times New Roman" panose="02020603050405020304" pitchFamily="18" charset="0"/>
              </a:rPr>
              <a:t>–</a:t>
            </a:r>
            <a:r>
              <a:rPr lang="de-DE" sz="1800" dirty="0">
                <a:latin typeface="Times New Roman" panose="02020603050405020304" pitchFamily="18" charset="0"/>
                <a:cs typeface="Times New Roman" panose="02020603050405020304" pitchFamily="18" charset="0"/>
              </a:rPr>
              <a:t> </a:t>
            </a:r>
            <a:r>
              <a:rPr lang="de-DE" sz="1800" i="1" dirty="0">
                <a:latin typeface="Times New Roman" panose="02020603050405020304" pitchFamily="18" charset="0"/>
                <a:cs typeface="Times New Roman" panose="02020603050405020304" pitchFamily="18" charset="0"/>
              </a:rPr>
              <a:t>Name/E-Mail/Datum der Registrierung</a:t>
            </a:r>
          </a:p>
          <a:p>
            <a:r>
              <a:rPr lang="de-DE" sz="1800" b="1" dirty="0">
                <a:latin typeface="Times New Roman" panose="02020603050405020304" pitchFamily="18" charset="0"/>
                <a:cs typeface="Times New Roman" panose="02020603050405020304" pitchFamily="18" charset="0"/>
              </a:rPr>
              <a:t>/LF0120/ </a:t>
            </a:r>
            <a:r>
              <a:rPr lang="de-DE" sz="1800" dirty="0">
                <a:latin typeface="Times New Roman" panose="02020603050405020304" pitchFamily="18" charset="0"/>
                <a:cs typeface="Times New Roman" panose="02020603050405020304" pitchFamily="18" charset="0"/>
              </a:rPr>
              <a:t>Änderung des Passworts</a:t>
            </a:r>
          </a:p>
          <a:p>
            <a:r>
              <a:rPr lang="de-DE" sz="1800" b="1" dirty="0">
                <a:latin typeface="Times New Roman" panose="02020603050405020304" pitchFamily="18" charset="0"/>
                <a:cs typeface="Times New Roman" panose="02020603050405020304" pitchFamily="18" charset="0"/>
              </a:rPr>
              <a:t>/LF0130/ </a:t>
            </a:r>
            <a:r>
              <a:rPr lang="de-DE" sz="1800" dirty="0">
                <a:latin typeface="Times New Roman" panose="02020603050405020304" pitchFamily="18" charset="0"/>
                <a:cs typeface="Times New Roman" panose="02020603050405020304" pitchFamily="18" charset="0"/>
              </a:rPr>
              <a:t>Löschen des Accounts</a:t>
            </a:r>
          </a:p>
        </p:txBody>
      </p:sp>
      <p:sp>
        <p:nvSpPr>
          <p:cNvPr id="4" name="Titel 1">
            <a:extLst>
              <a:ext uri="{FF2B5EF4-FFF2-40B4-BE49-F238E27FC236}">
                <a16:creationId xmlns:a16="http://schemas.microsoft.com/office/drawing/2014/main" id="{BF9A87EE-54FB-46B7-902C-FB7760CF944A}"/>
              </a:ext>
            </a:extLst>
          </p:cNvPr>
          <p:cNvSpPr>
            <a:spLocks noGrp="1"/>
          </p:cNvSpPr>
          <p:nvPr>
            <p:ph type="title"/>
          </p:nvPr>
        </p:nvSpPr>
        <p:spPr>
          <a:xfrm>
            <a:off x="252918" y="773317"/>
            <a:ext cx="3253679" cy="1030316"/>
          </a:xfrm>
        </p:spPr>
        <p:txBody>
          <a:bodyPr>
            <a:normAutofit fontScale="90000"/>
          </a:bodyPr>
          <a:lstStyle/>
          <a:p>
            <a:r>
              <a:rPr lang="de-DE" dirty="0"/>
              <a:t>1.2 </a:t>
            </a:r>
            <a:r>
              <a:rPr lang="de-DE" dirty="0" err="1"/>
              <a:t>Spieleraccount</a:t>
            </a:r>
            <a:endParaRPr lang="de-DE" dirty="0"/>
          </a:p>
        </p:txBody>
      </p:sp>
    </p:spTree>
    <p:extLst>
      <p:ext uri="{BB962C8B-B14F-4D97-AF65-F5344CB8AC3E}">
        <p14:creationId xmlns:p14="http://schemas.microsoft.com/office/powerpoint/2010/main" val="3487318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3779705D-DB41-4431-95B3-4AAEE1C4A635}"/>
              </a:ext>
            </a:extLst>
          </p:cNvPr>
          <p:cNvSpPr>
            <a:spLocks noGrp="1"/>
          </p:cNvSpPr>
          <p:nvPr>
            <p:ph idx="1"/>
          </p:nvPr>
        </p:nvSpPr>
        <p:spPr/>
        <p:txBody>
          <a:bodyPr>
            <a:noAutofit/>
          </a:bodyPr>
          <a:lstStyle/>
          <a:p>
            <a:r>
              <a:rPr lang="de-DE" sz="1800" b="1" dirty="0">
                <a:latin typeface="Times New Roman" panose="02020603050405020304" pitchFamily="18" charset="0"/>
                <a:cs typeface="Times New Roman" panose="02020603050405020304" pitchFamily="18" charset="0"/>
              </a:rPr>
              <a:t>/LF0120/ </a:t>
            </a:r>
            <a:r>
              <a:rPr lang="de-DE" sz="1800" dirty="0">
                <a:latin typeface="Times New Roman" panose="02020603050405020304" pitchFamily="18" charset="0"/>
                <a:cs typeface="Times New Roman" panose="02020603050405020304" pitchFamily="18" charset="0"/>
              </a:rPr>
              <a:t>Fragenpool </a:t>
            </a:r>
            <a:r>
              <a:rPr lang="de-DE" sz="1800" i="1" dirty="0">
                <a:latin typeface="Times New Roman" panose="02020603050405020304" pitchFamily="18" charset="0"/>
                <a:cs typeface="Times New Roman" panose="02020603050405020304" pitchFamily="18" charset="0"/>
              </a:rPr>
              <a:t>– zu einem Thema, es werden für das Quiz Fragen entnommen </a:t>
            </a:r>
            <a:endParaRPr lang="de-DE" sz="1800" dirty="0">
              <a:latin typeface="Times New Roman" panose="02020603050405020304" pitchFamily="18" charset="0"/>
              <a:cs typeface="Times New Roman" panose="02020603050405020304" pitchFamily="18" charset="0"/>
            </a:endParaRPr>
          </a:p>
          <a:p>
            <a:r>
              <a:rPr lang="de-DE" sz="1800" b="1" dirty="0">
                <a:latin typeface="Times New Roman" panose="02020603050405020304" pitchFamily="18" charset="0"/>
                <a:cs typeface="Times New Roman" panose="02020603050405020304" pitchFamily="18" charset="0"/>
              </a:rPr>
              <a:t>/LF0210/ </a:t>
            </a:r>
            <a:r>
              <a:rPr lang="de-DE" sz="1800" dirty="0">
                <a:latin typeface="Times New Roman" panose="02020603050405020304" pitchFamily="18" charset="0"/>
                <a:cs typeface="Times New Roman" panose="02020603050405020304" pitchFamily="18" charset="0"/>
              </a:rPr>
              <a:t>Quizrunde </a:t>
            </a:r>
            <a:r>
              <a:rPr lang="de-DE" sz="1800" i="1" dirty="0">
                <a:latin typeface="Times New Roman" panose="02020603050405020304" pitchFamily="18" charset="0"/>
                <a:cs typeface="Times New Roman" panose="02020603050405020304" pitchFamily="18" charset="0"/>
              </a:rPr>
              <a:t>– dynamische Zusammenstellung einer Quizrunde mittels * Fragen</a:t>
            </a:r>
            <a:endParaRPr lang="de-DE" sz="1800" dirty="0">
              <a:latin typeface="Times New Roman" panose="02020603050405020304" pitchFamily="18" charset="0"/>
              <a:cs typeface="Times New Roman" panose="02020603050405020304" pitchFamily="18" charset="0"/>
            </a:endParaRPr>
          </a:p>
          <a:p>
            <a:r>
              <a:rPr lang="de-DE" sz="1800" b="1" dirty="0">
                <a:latin typeface="Times New Roman" panose="02020603050405020304" pitchFamily="18" charset="0"/>
                <a:cs typeface="Times New Roman" panose="02020603050405020304" pitchFamily="18" charset="0"/>
              </a:rPr>
              <a:t>/LF0220/ </a:t>
            </a:r>
            <a:r>
              <a:rPr lang="de-DE" sz="1800" dirty="0">
                <a:latin typeface="Times New Roman" panose="02020603050405020304" pitchFamily="18" charset="0"/>
                <a:cs typeface="Times New Roman" panose="02020603050405020304" pitchFamily="18" charset="0"/>
              </a:rPr>
              <a:t>Antwort auswählen </a:t>
            </a:r>
            <a:r>
              <a:rPr lang="de-DE" sz="1800" i="1" dirty="0">
                <a:latin typeface="Times New Roman" panose="02020603050405020304" pitchFamily="18" charset="0"/>
                <a:cs typeface="Times New Roman" panose="02020603050405020304" pitchFamily="18" charset="0"/>
              </a:rPr>
              <a:t>– n Antwortmöglichkeiten, bei denen genau eine richtig ist</a:t>
            </a:r>
            <a:endParaRPr lang="de-DE" sz="1800" dirty="0">
              <a:latin typeface="Times New Roman" panose="02020603050405020304" pitchFamily="18" charset="0"/>
              <a:cs typeface="Times New Roman" panose="02020603050405020304" pitchFamily="18" charset="0"/>
            </a:endParaRPr>
          </a:p>
          <a:p>
            <a:r>
              <a:rPr lang="de-DE" sz="1800" b="1" dirty="0">
                <a:latin typeface="Times New Roman" panose="02020603050405020304" pitchFamily="18" charset="0"/>
                <a:cs typeface="Times New Roman" panose="02020603050405020304" pitchFamily="18" charset="0"/>
              </a:rPr>
              <a:t>/LF0230/ </a:t>
            </a:r>
            <a:r>
              <a:rPr lang="de-DE" sz="1800" dirty="0">
                <a:latin typeface="Times New Roman" panose="02020603050405020304" pitchFamily="18" charset="0"/>
                <a:cs typeface="Times New Roman" panose="02020603050405020304" pitchFamily="18" charset="0"/>
              </a:rPr>
              <a:t>Anzeige des Punktestands einer Quizrunde</a:t>
            </a:r>
          </a:p>
          <a:p>
            <a:r>
              <a:rPr lang="de-DE" sz="1800" b="1" dirty="0">
                <a:latin typeface="Times New Roman" panose="02020603050405020304" pitchFamily="18" charset="0"/>
                <a:cs typeface="Times New Roman" panose="02020603050405020304" pitchFamily="18" charset="0"/>
              </a:rPr>
              <a:t>/LF0240/ </a:t>
            </a:r>
            <a:r>
              <a:rPr lang="de-DE" sz="1800" dirty="0">
                <a:latin typeface="Times New Roman" panose="02020603050405020304" pitchFamily="18" charset="0"/>
                <a:cs typeface="Times New Roman" panose="02020603050405020304" pitchFamily="18" charset="0"/>
              </a:rPr>
              <a:t>Dauer einer Quizrunde </a:t>
            </a:r>
            <a:r>
              <a:rPr lang="de-DE" sz="1800" i="1" dirty="0">
                <a:latin typeface="Times New Roman" panose="02020603050405020304" pitchFamily="18" charset="0"/>
                <a:cs typeface="Times New Roman" panose="02020603050405020304" pitchFamily="18" charset="0"/>
              </a:rPr>
              <a:t>– Vom Administrator einstellbar</a:t>
            </a:r>
            <a:endParaRPr lang="de-DE" sz="1800" dirty="0">
              <a:latin typeface="Times New Roman" panose="02020603050405020304" pitchFamily="18" charset="0"/>
              <a:cs typeface="Times New Roman" panose="02020603050405020304" pitchFamily="18" charset="0"/>
            </a:endParaRPr>
          </a:p>
        </p:txBody>
      </p:sp>
      <p:sp>
        <p:nvSpPr>
          <p:cNvPr id="4" name="Titel 1">
            <a:extLst>
              <a:ext uri="{FF2B5EF4-FFF2-40B4-BE49-F238E27FC236}">
                <a16:creationId xmlns:a16="http://schemas.microsoft.com/office/drawing/2014/main" id="{BF9A87EE-54FB-46B7-902C-FB7760CF944A}"/>
              </a:ext>
            </a:extLst>
          </p:cNvPr>
          <p:cNvSpPr>
            <a:spLocks noGrp="1"/>
          </p:cNvSpPr>
          <p:nvPr>
            <p:ph type="title"/>
          </p:nvPr>
        </p:nvSpPr>
        <p:spPr>
          <a:xfrm>
            <a:off x="252919" y="773317"/>
            <a:ext cx="2947482" cy="1030316"/>
          </a:xfrm>
        </p:spPr>
        <p:txBody>
          <a:bodyPr>
            <a:normAutofit/>
          </a:bodyPr>
          <a:lstStyle/>
          <a:p>
            <a:r>
              <a:rPr lang="de-DE" sz="3200" dirty="0"/>
              <a:t>1.3 Quiz</a:t>
            </a:r>
            <a:br>
              <a:rPr lang="de-DE" dirty="0"/>
            </a:br>
            <a:r>
              <a:rPr lang="de-DE" sz="2200" dirty="0"/>
              <a:t>1. Rahmen</a:t>
            </a:r>
          </a:p>
        </p:txBody>
      </p:sp>
    </p:spTree>
    <p:extLst>
      <p:ext uri="{BB962C8B-B14F-4D97-AF65-F5344CB8AC3E}">
        <p14:creationId xmlns:p14="http://schemas.microsoft.com/office/powerpoint/2010/main" val="3729307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5948F2-F6ED-4EA3-BFF1-57D81B916C31}"/>
              </a:ext>
            </a:extLst>
          </p:cNvPr>
          <p:cNvSpPr>
            <a:spLocks noGrp="1"/>
          </p:cNvSpPr>
          <p:nvPr>
            <p:ph type="title"/>
          </p:nvPr>
        </p:nvSpPr>
        <p:spPr>
          <a:xfrm>
            <a:off x="252919" y="773316"/>
            <a:ext cx="2947482" cy="1181319"/>
          </a:xfrm>
        </p:spPr>
        <p:txBody>
          <a:bodyPr>
            <a:normAutofit fontScale="90000"/>
          </a:bodyPr>
          <a:lstStyle/>
          <a:p>
            <a:r>
              <a:rPr lang="de-DE" dirty="0"/>
              <a:t>1.3 Quiz</a:t>
            </a:r>
            <a:br>
              <a:rPr lang="de-DE" dirty="0"/>
            </a:br>
            <a:r>
              <a:rPr lang="de-DE" sz="2400" dirty="0"/>
              <a:t>2. Spielablauf einer Runde</a:t>
            </a:r>
          </a:p>
        </p:txBody>
      </p:sp>
      <p:pic>
        <p:nvPicPr>
          <p:cNvPr id="13" name="Inhaltsplatzhalter 12">
            <a:extLst>
              <a:ext uri="{FF2B5EF4-FFF2-40B4-BE49-F238E27FC236}">
                <a16:creationId xmlns:a16="http://schemas.microsoft.com/office/drawing/2014/main" id="{D759B339-395A-47D0-A984-8FA4BFCBD0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29121" y="248808"/>
            <a:ext cx="4479764" cy="6336000"/>
          </a:xfrm>
          <a:ln>
            <a:solidFill>
              <a:schemeClr val="tx1"/>
            </a:solidFill>
          </a:ln>
        </p:spPr>
      </p:pic>
    </p:spTree>
    <p:extLst>
      <p:ext uri="{BB962C8B-B14F-4D97-AF65-F5344CB8AC3E}">
        <p14:creationId xmlns:p14="http://schemas.microsoft.com/office/powerpoint/2010/main" val="1257655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3779705D-DB41-4431-95B3-4AAEE1C4A635}"/>
              </a:ext>
            </a:extLst>
          </p:cNvPr>
          <p:cNvSpPr>
            <a:spLocks noGrp="1"/>
          </p:cNvSpPr>
          <p:nvPr>
            <p:ph idx="1"/>
          </p:nvPr>
        </p:nvSpPr>
        <p:spPr>
          <a:xfrm>
            <a:off x="3869268" y="864108"/>
            <a:ext cx="7315200" cy="5120640"/>
          </a:xfrm>
        </p:spPr>
        <p:txBody>
          <a:bodyPr>
            <a:noAutofit/>
          </a:bodyPr>
          <a:lstStyle/>
          <a:p>
            <a:r>
              <a:rPr lang="de-DE" sz="1800" b="1" dirty="0">
                <a:latin typeface="Times New Roman" panose="02020603050405020304" pitchFamily="18" charset="0"/>
                <a:cs typeface="Times New Roman" panose="02020603050405020304" pitchFamily="18" charset="0"/>
              </a:rPr>
              <a:t>/LF1210/ </a:t>
            </a:r>
            <a:r>
              <a:rPr lang="de-DE" sz="1800" dirty="0">
                <a:latin typeface="Times New Roman" panose="02020603050405020304" pitchFamily="18" charset="0"/>
                <a:cs typeface="Times New Roman" panose="02020603050405020304" pitchFamily="18" charset="0"/>
              </a:rPr>
              <a:t>Verteilung der Fragen </a:t>
            </a:r>
            <a:r>
              <a:rPr lang="de-DE" sz="1800" i="1" dirty="0">
                <a:latin typeface="Times New Roman" panose="02020603050405020304" pitchFamily="18" charset="0"/>
                <a:cs typeface="Times New Roman" panose="02020603050405020304" pitchFamily="18" charset="0"/>
              </a:rPr>
              <a:t>– Gleiche Fragen für Spieler in der Gruppe</a:t>
            </a:r>
          </a:p>
          <a:p>
            <a:r>
              <a:rPr lang="de-DE" sz="1800" b="1" dirty="0">
                <a:latin typeface="Times New Roman" panose="02020603050405020304" pitchFamily="18" charset="0"/>
                <a:cs typeface="Times New Roman" panose="02020603050405020304" pitchFamily="18" charset="0"/>
              </a:rPr>
              <a:t>/LF1220/ </a:t>
            </a:r>
            <a:r>
              <a:rPr lang="de-DE" sz="1800" dirty="0">
                <a:latin typeface="Times New Roman" panose="02020603050405020304" pitchFamily="18" charset="0"/>
                <a:cs typeface="Times New Roman" panose="02020603050405020304" pitchFamily="18" charset="0"/>
              </a:rPr>
              <a:t>Auswertung einer Frage </a:t>
            </a:r>
            <a:r>
              <a:rPr lang="de-DE" sz="1800" i="1" dirty="0">
                <a:latin typeface="Times New Roman" panose="02020603050405020304" pitchFamily="18" charset="0"/>
                <a:cs typeface="Times New Roman" panose="02020603050405020304" pitchFamily="18" charset="0"/>
              </a:rPr>
              <a:t>– Rückmeldung auf getroffene Auswahl</a:t>
            </a:r>
            <a:endParaRPr lang="de-DE" sz="1800" dirty="0">
              <a:latin typeface="Times New Roman" panose="02020603050405020304" pitchFamily="18" charset="0"/>
              <a:cs typeface="Times New Roman" panose="02020603050405020304" pitchFamily="18" charset="0"/>
            </a:endParaRPr>
          </a:p>
          <a:p>
            <a:r>
              <a:rPr lang="de-DE" sz="1800" b="1" dirty="0">
                <a:latin typeface="Times New Roman" panose="02020603050405020304" pitchFamily="18" charset="0"/>
                <a:cs typeface="Times New Roman" panose="02020603050405020304" pitchFamily="18" charset="0"/>
              </a:rPr>
              <a:t>/LF1230/ </a:t>
            </a:r>
            <a:r>
              <a:rPr lang="de-DE" sz="1800" dirty="0">
                <a:latin typeface="Times New Roman" panose="02020603050405020304" pitchFamily="18" charset="0"/>
                <a:cs typeface="Times New Roman" panose="02020603050405020304" pitchFamily="18" charset="0"/>
              </a:rPr>
              <a:t>Punkteausschüttung der Frage </a:t>
            </a:r>
            <a:r>
              <a:rPr lang="de-DE" sz="1800" i="1" dirty="0">
                <a:latin typeface="Times New Roman" panose="02020603050405020304" pitchFamily="18" charset="0"/>
                <a:cs typeface="Times New Roman" panose="02020603050405020304" pitchFamily="18" charset="0"/>
              </a:rPr>
              <a:t>– Spieler bekommt bei richtiger Antwort Punkte ausgeschüttet, bei falscher Beantwortung gehen dieses in einen Jackpot</a:t>
            </a:r>
            <a:endParaRPr lang="de-DE" sz="1800" dirty="0">
              <a:latin typeface="Times New Roman" panose="02020603050405020304" pitchFamily="18" charset="0"/>
              <a:cs typeface="Times New Roman" panose="02020603050405020304" pitchFamily="18" charset="0"/>
            </a:endParaRPr>
          </a:p>
          <a:p>
            <a:r>
              <a:rPr lang="de-DE" sz="1800" b="1" dirty="0">
                <a:latin typeface="Times New Roman" panose="02020603050405020304" pitchFamily="18" charset="0"/>
                <a:cs typeface="Times New Roman" panose="02020603050405020304" pitchFamily="18" charset="0"/>
              </a:rPr>
              <a:t>/LF1240/ </a:t>
            </a:r>
            <a:r>
              <a:rPr lang="de-DE" sz="1800" dirty="0">
                <a:latin typeface="Times New Roman" panose="02020603050405020304" pitchFamily="18" charset="0"/>
                <a:cs typeface="Times New Roman" panose="02020603050405020304" pitchFamily="18" charset="0"/>
              </a:rPr>
              <a:t>Letzte Frage einer Spielrunde </a:t>
            </a:r>
            <a:r>
              <a:rPr lang="de-DE" sz="1800" i="1" dirty="0">
                <a:latin typeface="Times New Roman" panose="02020603050405020304" pitchFamily="18" charset="0"/>
                <a:cs typeface="Times New Roman" panose="02020603050405020304" pitchFamily="18" charset="0"/>
              </a:rPr>
              <a:t>– Jackpot-Punkte werden in der letzten Runde verdoppelt und ausgeschüttet</a:t>
            </a:r>
          </a:p>
          <a:p>
            <a:r>
              <a:rPr lang="de-DE" sz="1800" b="1" dirty="0">
                <a:latin typeface="Times New Roman" panose="02020603050405020304" pitchFamily="18" charset="0"/>
                <a:cs typeface="Times New Roman" panose="02020603050405020304" pitchFamily="18" charset="0"/>
              </a:rPr>
              <a:t>/LF01250/ </a:t>
            </a:r>
            <a:r>
              <a:rPr lang="de-DE" sz="1800" dirty="0">
                <a:latin typeface="Times New Roman" panose="02020603050405020304" pitchFamily="18" charset="0"/>
                <a:cs typeface="Times New Roman" panose="02020603050405020304" pitchFamily="18" charset="0"/>
              </a:rPr>
              <a:t>Ergebnisse ausgeben </a:t>
            </a:r>
            <a:r>
              <a:rPr lang="de-DE" sz="1800" i="1" dirty="0">
                <a:latin typeface="Times New Roman" panose="02020603050405020304" pitchFamily="18" charset="0"/>
                <a:cs typeface="Times New Roman" panose="02020603050405020304" pitchFamily="18" charset="0"/>
              </a:rPr>
              <a:t>– Erzieltes Ergebnis wird mittels Punktestände und eines </a:t>
            </a:r>
            <a:r>
              <a:rPr lang="de-DE" sz="1800" i="1" dirty="0" err="1">
                <a:latin typeface="Times New Roman" panose="02020603050405020304" pitchFamily="18" charset="0"/>
                <a:cs typeface="Times New Roman" panose="02020603050405020304" pitchFamily="18" charset="0"/>
              </a:rPr>
              <a:t>Leaderboards</a:t>
            </a:r>
            <a:r>
              <a:rPr lang="de-DE" sz="1800" i="1" dirty="0">
                <a:latin typeface="Times New Roman" panose="02020603050405020304" pitchFamily="18" charset="0"/>
                <a:cs typeface="Times New Roman" panose="02020603050405020304" pitchFamily="18" charset="0"/>
              </a:rPr>
              <a:t> angezeigt </a:t>
            </a:r>
            <a:endParaRPr lang="de-DE" sz="1800" dirty="0">
              <a:latin typeface="Times New Roman" panose="02020603050405020304" pitchFamily="18" charset="0"/>
              <a:cs typeface="Times New Roman" panose="02020603050405020304" pitchFamily="18" charset="0"/>
            </a:endParaRPr>
          </a:p>
          <a:p>
            <a:endParaRPr lang="de-DE" sz="1800" dirty="0">
              <a:latin typeface="Times New Roman" panose="02020603050405020304" pitchFamily="18" charset="0"/>
              <a:cs typeface="Times New Roman" panose="02020603050405020304" pitchFamily="18" charset="0"/>
            </a:endParaRPr>
          </a:p>
        </p:txBody>
      </p:sp>
      <p:sp>
        <p:nvSpPr>
          <p:cNvPr id="6" name="Titel 1">
            <a:extLst>
              <a:ext uri="{FF2B5EF4-FFF2-40B4-BE49-F238E27FC236}">
                <a16:creationId xmlns:a16="http://schemas.microsoft.com/office/drawing/2014/main" id="{B07A0D9E-90CA-4C83-87E3-2D9721D3D471}"/>
              </a:ext>
            </a:extLst>
          </p:cNvPr>
          <p:cNvSpPr txBox="1">
            <a:spLocks/>
          </p:cNvSpPr>
          <p:nvPr/>
        </p:nvSpPr>
        <p:spPr>
          <a:xfrm>
            <a:off x="252919" y="773316"/>
            <a:ext cx="2947482" cy="1181319"/>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de-DE"/>
              <a:t>1.3 Quiz</a:t>
            </a:r>
            <a:br>
              <a:rPr lang="de-DE"/>
            </a:br>
            <a:r>
              <a:rPr lang="de-DE" sz="2400"/>
              <a:t>2. Spielablauf einer Runde</a:t>
            </a:r>
            <a:endParaRPr lang="de-DE" sz="2400" dirty="0"/>
          </a:p>
        </p:txBody>
      </p:sp>
    </p:spTree>
    <p:extLst>
      <p:ext uri="{BB962C8B-B14F-4D97-AF65-F5344CB8AC3E}">
        <p14:creationId xmlns:p14="http://schemas.microsoft.com/office/powerpoint/2010/main" val="2951574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3779705D-DB41-4431-95B3-4AAEE1C4A635}"/>
              </a:ext>
            </a:extLst>
          </p:cNvPr>
          <p:cNvSpPr>
            <a:spLocks noGrp="1"/>
          </p:cNvSpPr>
          <p:nvPr>
            <p:ph idx="1"/>
          </p:nvPr>
        </p:nvSpPr>
        <p:spPr>
          <a:xfrm>
            <a:off x="3869268" y="0"/>
            <a:ext cx="7315200" cy="6858000"/>
          </a:xfrm>
        </p:spPr>
        <p:txBody>
          <a:bodyPr>
            <a:noAutofit/>
          </a:bodyPr>
          <a:lstStyle/>
          <a:p>
            <a:r>
              <a:rPr lang="de-DE" sz="1800" b="1" dirty="0">
                <a:latin typeface="Times New Roman" panose="02020603050405020304" pitchFamily="18" charset="0"/>
                <a:cs typeface="Times New Roman" panose="02020603050405020304" pitchFamily="18" charset="0"/>
              </a:rPr>
              <a:t>/LF2210/ </a:t>
            </a:r>
            <a:r>
              <a:rPr lang="de-DE" sz="1800" dirty="0">
                <a:latin typeface="Times New Roman" panose="02020603050405020304" pitchFamily="18" charset="0"/>
                <a:cs typeface="Times New Roman" panose="02020603050405020304" pitchFamily="18" charset="0"/>
              </a:rPr>
              <a:t>Ausschüttung des Jackpots </a:t>
            </a:r>
            <a:r>
              <a:rPr lang="de-DE" sz="1800" i="1" dirty="0">
                <a:latin typeface="Times New Roman" panose="02020603050405020304" pitchFamily="18" charset="0"/>
                <a:cs typeface="Times New Roman" panose="02020603050405020304" pitchFamily="18" charset="0"/>
              </a:rPr>
              <a:t>– durch Beantwortung einer Jackpot-Frage</a:t>
            </a:r>
            <a:endParaRPr lang="de-DE" sz="1800" dirty="0">
              <a:latin typeface="Times New Roman" panose="02020603050405020304" pitchFamily="18" charset="0"/>
              <a:cs typeface="Times New Roman" panose="02020603050405020304" pitchFamily="18" charset="0"/>
            </a:endParaRPr>
          </a:p>
          <a:p>
            <a:r>
              <a:rPr lang="de-DE" sz="1800" b="1" dirty="0">
                <a:latin typeface="Times New Roman" panose="02020603050405020304" pitchFamily="18" charset="0"/>
                <a:cs typeface="Times New Roman" panose="02020603050405020304" pitchFamily="18" charset="0"/>
              </a:rPr>
              <a:t>/LF2220/ </a:t>
            </a:r>
            <a:r>
              <a:rPr lang="de-DE" sz="1800" dirty="0">
                <a:latin typeface="Times New Roman" panose="02020603050405020304" pitchFamily="18" charset="0"/>
                <a:cs typeface="Times New Roman" panose="02020603050405020304" pitchFamily="18" charset="0"/>
              </a:rPr>
              <a:t>Auslösen der Jackpot-Frage </a:t>
            </a:r>
            <a:r>
              <a:rPr lang="de-DE" sz="1800" i="1" dirty="0">
                <a:latin typeface="Times New Roman" panose="02020603050405020304" pitchFamily="18" charset="0"/>
                <a:cs typeface="Times New Roman" panose="02020603050405020304" pitchFamily="18" charset="0"/>
              </a:rPr>
              <a:t>– zufällige Frage, die nicht äußerlich von anderen Fragen unterschieden werden kann</a:t>
            </a:r>
            <a:endParaRPr lang="de-DE" sz="1800" dirty="0">
              <a:latin typeface="Times New Roman" panose="02020603050405020304" pitchFamily="18" charset="0"/>
              <a:cs typeface="Times New Roman" panose="02020603050405020304" pitchFamily="18" charset="0"/>
            </a:endParaRPr>
          </a:p>
          <a:p>
            <a:r>
              <a:rPr lang="de-DE" sz="1800" b="1" dirty="0">
                <a:latin typeface="Times New Roman" panose="02020603050405020304" pitchFamily="18" charset="0"/>
                <a:cs typeface="Times New Roman" panose="02020603050405020304" pitchFamily="18" charset="0"/>
              </a:rPr>
              <a:t>/LF2230/ </a:t>
            </a:r>
            <a:r>
              <a:rPr lang="de-DE" sz="1800" dirty="0">
                <a:latin typeface="Times New Roman" panose="02020603050405020304" pitchFamily="18" charset="0"/>
                <a:cs typeface="Times New Roman" panose="02020603050405020304" pitchFamily="18" charset="0"/>
              </a:rPr>
              <a:t>Auftrittswahrscheinlichkeit einer Jackpot-Frage </a:t>
            </a:r>
            <a:r>
              <a:rPr lang="de-DE" sz="1800" i="1" dirty="0">
                <a:latin typeface="Times New Roman" panose="02020603050405020304" pitchFamily="18" charset="0"/>
                <a:cs typeface="Times New Roman" panose="02020603050405020304" pitchFamily="18" charset="0"/>
              </a:rPr>
              <a:t>– Wahrscheinlichkeit steigt mit zunehmender Fragenanzahl, letzte Frage auf jeden Fall Jackpot-Frage</a:t>
            </a:r>
            <a:endParaRPr lang="de-DE" sz="1800" dirty="0">
              <a:latin typeface="Times New Roman" panose="02020603050405020304" pitchFamily="18" charset="0"/>
              <a:cs typeface="Times New Roman" panose="02020603050405020304" pitchFamily="18" charset="0"/>
            </a:endParaRPr>
          </a:p>
          <a:p>
            <a:r>
              <a:rPr lang="de-DE" sz="1800" b="1" dirty="0">
                <a:latin typeface="Times New Roman" panose="02020603050405020304" pitchFamily="18" charset="0"/>
                <a:cs typeface="Times New Roman" panose="02020603050405020304" pitchFamily="18" charset="0"/>
              </a:rPr>
              <a:t>/LF2240/ </a:t>
            </a:r>
            <a:r>
              <a:rPr lang="de-DE" sz="1800" dirty="0">
                <a:latin typeface="Times New Roman" panose="02020603050405020304" pitchFamily="18" charset="0"/>
                <a:cs typeface="Times New Roman" panose="02020603050405020304" pitchFamily="18" charset="0"/>
              </a:rPr>
              <a:t>Punkteausschüttung einer Jackpot-Frage </a:t>
            </a:r>
            <a:r>
              <a:rPr lang="de-DE" sz="1800" i="1" dirty="0">
                <a:latin typeface="Times New Roman" panose="02020603050405020304" pitchFamily="18" charset="0"/>
                <a:cs typeface="Times New Roman" panose="02020603050405020304" pitchFamily="18" charset="0"/>
              </a:rPr>
              <a:t>– bei korrekter Beantwortung erhält jeder Teil des Jackpots abhängig von der gebrauchten Zeit der Beantwortung</a:t>
            </a:r>
            <a:endParaRPr lang="de-DE" sz="1800" dirty="0">
              <a:latin typeface="Times New Roman" panose="02020603050405020304" pitchFamily="18" charset="0"/>
              <a:cs typeface="Times New Roman" panose="02020603050405020304" pitchFamily="18" charset="0"/>
            </a:endParaRPr>
          </a:p>
          <a:p>
            <a:r>
              <a:rPr lang="de-DE" sz="1800" b="1" dirty="0">
                <a:latin typeface="Times New Roman" panose="02020603050405020304" pitchFamily="18" charset="0"/>
                <a:cs typeface="Times New Roman" panose="02020603050405020304" pitchFamily="18" charset="0"/>
              </a:rPr>
              <a:t>/LF2250/ </a:t>
            </a:r>
            <a:r>
              <a:rPr lang="de-DE" sz="1800" dirty="0">
                <a:latin typeface="Times New Roman" panose="02020603050405020304" pitchFamily="18" charset="0"/>
                <a:cs typeface="Times New Roman" panose="02020603050405020304" pitchFamily="18" charset="0"/>
              </a:rPr>
              <a:t>Füllen des Jackpots </a:t>
            </a:r>
            <a:r>
              <a:rPr lang="de-DE" sz="1800" i="1" dirty="0">
                <a:latin typeface="Times New Roman" panose="02020603050405020304" pitchFamily="18" charset="0"/>
                <a:cs typeface="Times New Roman" panose="02020603050405020304" pitchFamily="18" charset="0"/>
              </a:rPr>
              <a:t>– Jackpot hat immer mindestens einen festgelegten Grundstock an Punkten</a:t>
            </a:r>
            <a:endParaRPr lang="de-DE" sz="1800" dirty="0">
              <a:latin typeface="Times New Roman" panose="02020603050405020304" pitchFamily="18" charset="0"/>
              <a:cs typeface="Times New Roman" panose="02020603050405020304" pitchFamily="18" charset="0"/>
            </a:endParaRPr>
          </a:p>
        </p:txBody>
      </p:sp>
      <p:sp>
        <p:nvSpPr>
          <p:cNvPr id="4" name="Titel 1">
            <a:extLst>
              <a:ext uri="{FF2B5EF4-FFF2-40B4-BE49-F238E27FC236}">
                <a16:creationId xmlns:a16="http://schemas.microsoft.com/office/drawing/2014/main" id="{BF9A87EE-54FB-46B7-902C-FB7760CF944A}"/>
              </a:ext>
            </a:extLst>
          </p:cNvPr>
          <p:cNvSpPr>
            <a:spLocks noGrp="1"/>
          </p:cNvSpPr>
          <p:nvPr>
            <p:ph type="title"/>
          </p:nvPr>
        </p:nvSpPr>
        <p:spPr>
          <a:xfrm>
            <a:off x="252919" y="773317"/>
            <a:ext cx="2947482" cy="1030316"/>
          </a:xfrm>
        </p:spPr>
        <p:txBody>
          <a:bodyPr>
            <a:normAutofit/>
          </a:bodyPr>
          <a:lstStyle/>
          <a:p>
            <a:r>
              <a:rPr lang="de-DE" sz="3200" dirty="0"/>
              <a:t>1.3 Quiz</a:t>
            </a:r>
            <a:br>
              <a:rPr lang="de-DE" dirty="0"/>
            </a:br>
            <a:r>
              <a:rPr lang="de-DE" sz="2200" dirty="0"/>
              <a:t>3. Jackpot</a:t>
            </a:r>
          </a:p>
        </p:txBody>
      </p:sp>
    </p:spTree>
    <p:extLst>
      <p:ext uri="{BB962C8B-B14F-4D97-AF65-F5344CB8AC3E}">
        <p14:creationId xmlns:p14="http://schemas.microsoft.com/office/powerpoint/2010/main" val="3668884384"/>
      </p:ext>
    </p:extLst>
  </p:cSld>
  <p:clrMapOvr>
    <a:masterClrMapping/>
  </p:clrMapOvr>
</p:sld>
</file>

<file path=ppt/theme/theme1.xml><?xml version="1.0" encoding="utf-8"?>
<a:theme xmlns:a="http://schemas.openxmlformats.org/drawingml/2006/main" name="Rahmen">
  <a:themeElements>
    <a:clrScheme name="Rahmen">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Rahmen">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Rahmen">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TM03457475[[fn=Rahmen]]</Template>
  <TotalTime>0</TotalTime>
  <Words>808</Words>
  <Application>Microsoft Office PowerPoint</Application>
  <PresentationFormat>Breitbild</PresentationFormat>
  <Paragraphs>118</Paragraphs>
  <Slides>28</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28</vt:i4>
      </vt:variant>
    </vt:vector>
  </HeadingPairs>
  <TitlesOfParts>
    <vt:vector size="32" baseType="lpstr">
      <vt:lpstr>Corbel</vt:lpstr>
      <vt:lpstr>Times New Roman</vt:lpstr>
      <vt:lpstr>Wingdings 2</vt:lpstr>
      <vt:lpstr>Rahmen</vt:lpstr>
      <vt:lpstr>Das Lastenheft</vt:lpstr>
      <vt:lpstr>PowerPoint-Präsentation</vt:lpstr>
      <vt:lpstr>Funktionale Anforderungen</vt:lpstr>
      <vt:lpstr>1.1 An- und Abmelden</vt:lpstr>
      <vt:lpstr>1.2 Spieleraccount</vt:lpstr>
      <vt:lpstr>1.3 Quiz 1. Rahmen</vt:lpstr>
      <vt:lpstr>1.3 Quiz 2. Spielablauf einer Runde</vt:lpstr>
      <vt:lpstr>PowerPoint-Präsentation</vt:lpstr>
      <vt:lpstr>1.3 Quiz 3. Jackpot</vt:lpstr>
      <vt:lpstr>1.3 Quiz 4. Fragencharakteristik</vt:lpstr>
      <vt:lpstr>PowerPoint-Präsentation</vt:lpstr>
      <vt:lpstr>1.4 ACL Access Control List</vt:lpstr>
      <vt:lpstr>1.5 Dashboard </vt:lpstr>
      <vt:lpstr>1.6 Sonstiges</vt:lpstr>
      <vt:lpstr>1.6 Dashboard </vt:lpstr>
      <vt:lpstr>Funktionale Anforderungen</vt:lpstr>
      <vt:lpstr>Kann-Ziele </vt:lpstr>
      <vt:lpstr>Spielerprofil Konzept </vt:lpstr>
      <vt:lpstr>Nicht-funktionale Anforderungen</vt:lpstr>
      <vt:lpstr>1.Datenschutz und Anonymität</vt:lpstr>
      <vt:lpstr>2. Fehler-unanfälligkeit</vt:lpstr>
      <vt:lpstr>3. Wartung</vt:lpstr>
      <vt:lpstr>4. Benutzer-interaktion</vt:lpstr>
      <vt:lpstr>Nicht-funktionale Anforderungen</vt:lpstr>
      <vt:lpstr>PowerPoint-Präsentation</vt:lpstr>
      <vt:lpstr>Qualitätsmatrix nach ISO 25010</vt:lpstr>
      <vt:lpstr>Qualitätsmatrix</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Das Lastenheft</dc:title>
  <dc:creator>ms556749</dc:creator>
  <cp:lastModifiedBy>ms556749</cp:lastModifiedBy>
  <cp:revision>33</cp:revision>
  <dcterms:created xsi:type="dcterms:W3CDTF">2017-12-09T13:59:08Z</dcterms:created>
  <dcterms:modified xsi:type="dcterms:W3CDTF">2017-12-12T07:55:22Z</dcterms:modified>
</cp:coreProperties>
</file>