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embedTrueTypeFonts="1">
  <p:sldMasterIdLst>
    <p:sldMasterId id="2147483660" r:id="rId1"/>
    <p:sldMasterId id="2147483648" r:id="rId2"/>
    <p:sldMasterId id="2147483666" r:id="rId3"/>
  </p:sldMasterIdLst>
  <p:notesMasterIdLst>
    <p:notesMasterId r:id="rId23"/>
  </p:notesMasterIdLst>
  <p:handoutMasterIdLst>
    <p:handoutMasterId r:id="rId24"/>
  </p:handoutMasterIdLst>
  <p:sldIdLst>
    <p:sldId id="290" r:id="rId4"/>
    <p:sldId id="289" r:id="rId5"/>
    <p:sldId id="294" r:id="rId6"/>
    <p:sldId id="306" r:id="rId7"/>
    <p:sldId id="307" r:id="rId8"/>
    <p:sldId id="316" r:id="rId9"/>
    <p:sldId id="308" r:id="rId10"/>
    <p:sldId id="317" r:id="rId11"/>
    <p:sldId id="310" r:id="rId12"/>
    <p:sldId id="318" r:id="rId13"/>
    <p:sldId id="309" r:id="rId14"/>
    <p:sldId id="311" r:id="rId15"/>
    <p:sldId id="312" r:id="rId16"/>
    <p:sldId id="313" r:id="rId17"/>
    <p:sldId id="314" r:id="rId18"/>
    <p:sldId id="315" r:id="rId19"/>
    <p:sldId id="319" r:id="rId20"/>
    <p:sldId id="320" r:id="rId21"/>
    <p:sldId id="292" r:id="rId22"/>
  </p:sldIdLst>
  <p:sldSz cx="9144000" cy="5143500" type="screen16x9"/>
  <p:notesSz cx="6858000" cy="9144000"/>
  <p:embeddedFontLst>
    <p:embeddedFont>
      <p:font typeface="Roboto Condensed" panose="020F0502020204030204" pitchFamily="34" charset="0"/>
      <p:regular r:id="rId25"/>
      <p:bold r:id="rId26"/>
      <p:italic r:id="rId27"/>
      <p:boldItalic r:id="rId28"/>
    </p:embeddedFont>
    <p:embeddedFont>
      <p:font typeface="Roboto Serif" pitchFamily="2" charset="77"/>
      <p:regular r:id="rId29"/>
      <p:bold r:id="rId30"/>
      <p:italic r:id="rId31"/>
      <p:boldItalic r:id="rId32"/>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ne Bukatz" initials="SB" lastIdx="6" clrIdx="0">
    <p:extLst>
      <p:ext uri="{19B8F6BF-5375-455C-9EA6-DF929625EA0E}">
        <p15:presenceInfo xmlns:p15="http://schemas.microsoft.com/office/powerpoint/2012/main" userId="S-1-5-21-866499592-3592028529-3545064460-94181" providerId="AD"/>
      </p:ext>
    </p:extLst>
  </p:cmAuthor>
  <p:cmAuthor id="2" name="Susanne Bukatz" initials="SB [2]" lastIdx="15" clrIdx="1">
    <p:extLst>
      <p:ext uri="{19B8F6BF-5375-455C-9EA6-DF929625EA0E}">
        <p15:presenceInfo xmlns:p15="http://schemas.microsoft.com/office/powerpoint/2012/main" userId="Susanne Bukat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2F5D"/>
    <a:srgbClr val="08873C"/>
    <a:srgbClr val="049B45"/>
    <a:srgbClr val="FFC864"/>
    <a:srgbClr val="8A1878"/>
    <a:srgbClr val="FFFFFF"/>
    <a:srgbClr val="BD9F21"/>
    <a:srgbClr val="FFBE64"/>
    <a:srgbClr val="F0AA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18" autoAdjust="0"/>
    <p:restoredTop sz="86124" autoAdjust="0"/>
  </p:normalViewPr>
  <p:slideViewPr>
    <p:cSldViewPr snapToGrid="0" snapToObjects="1">
      <p:cViewPr varScale="1">
        <p:scale>
          <a:sx n="179" d="100"/>
          <a:sy n="179" d="100"/>
        </p:scale>
        <p:origin x="1920" y="184"/>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showGuides="1">
      <p:cViewPr varScale="1">
        <p:scale>
          <a:sx n="96" d="100"/>
          <a:sy n="96" d="100"/>
        </p:scale>
        <p:origin x="2706" y="102"/>
      </p:cViewPr>
      <p:guideLst>
        <p:guide orient="horz" pos="2880"/>
        <p:guide pos="2160"/>
      </p:guideLst>
    </p:cSldViewPr>
  </p:notesViewPr>
  <p:gridSpacing cx="97200" cy="97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font" Target="fonts/font2.fntdata"/><Relationship Id="rId21" Type="http://schemas.openxmlformats.org/officeDocument/2006/relationships/slide" Target="slides/slide18.xml"/><Relationship Id="rId34" Type="http://schemas.openxmlformats.org/officeDocument/2006/relationships/presProps" Target="pres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font" Target="fonts/font1.fntdata"/><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font" Target="fonts/font7.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viewProps" Target="viewProps.xml"/><Relationship Id="rId8" Type="http://schemas.openxmlformats.org/officeDocument/2006/relationships/slide" Target="slides/slide5.xml"/><Relationship Id="rId3" Type="http://schemas.openxmlformats.org/officeDocument/2006/relationships/slideMaster" Target="slideMasters/slideMaster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52642F8-4030-468B-846F-DE3B6AB6CE0D}" type="datetimeFigureOut">
              <a:rPr lang="de-DE" smtClean="0"/>
              <a:t>21.07.25</a:t>
            </a:fld>
            <a:endParaRPr lang="de-DE"/>
          </a:p>
        </p:txBody>
      </p:sp>
      <p:sp>
        <p:nvSpPr>
          <p:cNvPr id="4" name="Fußzeilenplatzhalt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6AA542-7317-4AC6-A4A4-9C0CA7435764}" type="slidenum">
              <a:rPr lang="de-DE" smtClean="0"/>
              <a:t>‹#›</a:t>
            </a:fld>
            <a:endParaRPr lang="de-DE"/>
          </a:p>
        </p:txBody>
      </p:sp>
    </p:spTree>
    <p:extLst>
      <p:ext uri="{BB962C8B-B14F-4D97-AF65-F5344CB8AC3E}">
        <p14:creationId xmlns:p14="http://schemas.microsoft.com/office/powerpoint/2010/main" val="26024962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AB2040-EA4D-4002-BC41-13AC0377AF84}" type="datetimeFigureOut">
              <a:rPr lang="de-DE" smtClean="0"/>
              <a:t>21.07.25</a:t>
            </a:fld>
            <a:endParaRPr lang="de-DE"/>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BDADD7A-5464-40FD-B5CC-4CA36D7CC1F5}" type="slidenum">
              <a:rPr lang="de-DE" smtClean="0"/>
              <a:t>‹#›</a:t>
            </a:fld>
            <a:endParaRPr lang="de-DE"/>
          </a:p>
        </p:txBody>
      </p:sp>
    </p:spTree>
    <p:extLst>
      <p:ext uri="{BB962C8B-B14F-4D97-AF65-F5344CB8AC3E}">
        <p14:creationId xmlns:p14="http://schemas.microsoft.com/office/powerpoint/2010/main" val="14953059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5BDADD7A-5464-40FD-B5CC-4CA36D7CC1F5}" type="slidenum">
              <a:rPr lang="de-DE" smtClean="0"/>
              <a:t>1</a:t>
            </a:fld>
            <a:endParaRPr lang="de-DE" dirty="0"/>
          </a:p>
        </p:txBody>
      </p:sp>
    </p:spTree>
    <p:extLst>
      <p:ext uri="{BB962C8B-B14F-4D97-AF65-F5344CB8AC3E}">
        <p14:creationId xmlns:p14="http://schemas.microsoft.com/office/powerpoint/2010/main" val="39025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7EC4A-58F5-56FD-DA7F-EE5495AA5D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7802DB-62E8-FF20-F7BA-A719DAAD09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420613-C7E6-A82D-7CAA-B79DAACE0AA7}"/>
              </a:ext>
            </a:extLst>
          </p:cNvPr>
          <p:cNvSpPr>
            <a:spLocks noGrp="1"/>
          </p:cNvSpPr>
          <p:nvPr>
            <p:ph type="body" idx="1"/>
          </p:nvPr>
        </p:nvSpPr>
        <p:spPr/>
        <p:txBody>
          <a:bodyPr/>
          <a:lstStyle/>
          <a:p>
            <a:r>
              <a:rPr lang="en-US" dirty="0" err="1"/>
              <a:t>Bewertet</a:t>
            </a:r>
            <a:r>
              <a:rPr lang="en-US" dirty="0"/>
              <a:t> </a:t>
            </a:r>
            <a:r>
              <a:rPr lang="en-US" dirty="0" err="1"/>
              <a:t>Metadaten-Mängel</a:t>
            </a:r>
            <a:r>
              <a:rPr lang="en-US" dirty="0"/>
              <a:t> auf Website/GitHub, um Describe-Schritt </a:t>
            </a:r>
            <a:r>
              <a:rPr lang="en-US" dirty="0" err="1"/>
              <a:t>zu</a:t>
            </a:r>
            <a:r>
              <a:rPr lang="en-US" dirty="0"/>
              <a:t> </a:t>
            </a:r>
            <a:r>
              <a:rPr lang="en-US" dirty="0" err="1"/>
              <a:t>illustrieren</a:t>
            </a:r>
            <a:r>
              <a:rPr lang="en-US" dirty="0"/>
              <a:t>. </a:t>
            </a:r>
          </a:p>
          <a:p>
            <a:r>
              <a:rPr lang="en-US" dirty="0" err="1"/>
              <a:t>Empfiehlt</a:t>
            </a:r>
            <a:r>
              <a:rPr lang="en-US" dirty="0"/>
              <a:t> README/</a:t>
            </a:r>
            <a:r>
              <a:rPr lang="en-US" dirty="0" err="1"/>
              <a:t>Dokumentation</a:t>
            </a:r>
            <a:r>
              <a:rPr lang="en-US" dirty="0"/>
              <a:t>, um </a:t>
            </a:r>
            <a:r>
              <a:rPr lang="en-US" dirty="0" err="1"/>
              <a:t>Metadaten</a:t>
            </a:r>
            <a:r>
              <a:rPr lang="en-US" dirty="0"/>
              <a:t> </a:t>
            </a:r>
            <a:r>
              <a:rPr lang="en-US" dirty="0" err="1"/>
              <a:t>zu</a:t>
            </a:r>
            <a:r>
              <a:rPr lang="en-US" dirty="0"/>
              <a:t> </a:t>
            </a:r>
            <a:r>
              <a:rPr lang="en-US" dirty="0" err="1"/>
              <a:t>verbessern</a:t>
            </a:r>
            <a:r>
              <a:rPr lang="en-US" dirty="0"/>
              <a:t> (FAIR: Findable). </a:t>
            </a:r>
          </a:p>
          <a:p>
            <a:r>
              <a:rPr lang="en-US" dirty="0" err="1"/>
              <a:t>Betont</a:t>
            </a:r>
            <a:r>
              <a:rPr lang="en-US" dirty="0"/>
              <a:t> </a:t>
            </a:r>
            <a:r>
              <a:rPr lang="en-US" dirty="0" err="1"/>
              <a:t>Selbsterklärendheit</a:t>
            </a:r>
            <a:r>
              <a:rPr lang="en-US" dirty="0"/>
              <a:t>, um Usability in Re-use </a:t>
            </a:r>
            <a:r>
              <a:rPr lang="en-US" dirty="0" err="1"/>
              <a:t>zu</a:t>
            </a:r>
            <a:r>
              <a:rPr lang="en-US" dirty="0"/>
              <a:t> </a:t>
            </a:r>
            <a:r>
              <a:rPr lang="en-US" dirty="0" err="1"/>
              <a:t>zeigen</a:t>
            </a:r>
            <a:r>
              <a:rPr lang="en-US" dirty="0"/>
              <a:t>.</a:t>
            </a:r>
          </a:p>
        </p:txBody>
      </p:sp>
      <p:sp>
        <p:nvSpPr>
          <p:cNvPr id="4" name="Slide Number Placeholder 3">
            <a:extLst>
              <a:ext uri="{FF2B5EF4-FFF2-40B4-BE49-F238E27FC236}">
                <a16:creationId xmlns:a16="http://schemas.microsoft.com/office/drawing/2014/main" id="{2B645D98-3C2B-9FF4-EF15-A432DDD9F221}"/>
              </a:ext>
            </a:extLst>
          </p:cNvPr>
          <p:cNvSpPr>
            <a:spLocks noGrp="1"/>
          </p:cNvSpPr>
          <p:nvPr>
            <p:ph type="sldNum" sz="quarter" idx="5"/>
          </p:nvPr>
        </p:nvSpPr>
        <p:spPr/>
        <p:txBody>
          <a:bodyPr/>
          <a:lstStyle/>
          <a:p>
            <a:fld id="{5BDADD7A-5464-40FD-B5CC-4CA36D7CC1F5}" type="slidenum">
              <a:rPr lang="de-DE" smtClean="0"/>
              <a:t>10</a:t>
            </a:fld>
            <a:endParaRPr lang="de-DE"/>
          </a:p>
        </p:txBody>
      </p:sp>
    </p:spTree>
    <p:extLst>
      <p:ext uri="{BB962C8B-B14F-4D97-AF65-F5344CB8AC3E}">
        <p14:creationId xmlns:p14="http://schemas.microsoft.com/office/powerpoint/2010/main" val="7269071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CE58F-F08D-937B-D735-CEAE34AE33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DFD19D-B3FF-18ED-FBBD-7B11B92710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692742-85B2-40EC-FFB2-A43DC798A089}"/>
              </a:ext>
            </a:extLst>
          </p:cNvPr>
          <p:cNvSpPr>
            <a:spLocks noGrp="1"/>
          </p:cNvSpPr>
          <p:nvPr>
            <p:ph type="body" idx="1"/>
          </p:nvPr>
        </p:nvSpPr>
        <p:spPr/>
        <p:txBody>
          <a:bodyPr/>
          <a:lstStyle/>
          <a:p>
            <a:r>
              <a:rPr lang="en-US" dirty="0" err="1"/>
              <a:t>Redundante</a:t>
            </a:r>
            <a:r>
              <a:rPr lang="en-US" dirty="0"/>
              <a:t> </a:t>
            </a:r>
            <a:r>
              <a:rPr lang="en-US" dirty="0" err="1"/>
              <a:t>Speicherung</a:t>
            </a:r>
            <a:r>
              <a:rPr lang="en-US" dirty="0"/>
              <a:t> (Website/GitHub), um Preservation </a:t>
            </a:r>
            <a:r>
              <a:rPr lang="en-US" dirty="0" err="1"/>
              <a:t>zu</a:t>
            </a:r>
            <a:r>
              <a:rPr lang="en-US" dirty="0"/>
              <a:t> </a:t>
            </a:r>
            <a:r>
              <a:rPr lang="en-US" dirty="0" err="1"/>
              <a:t>demonstrieren</a:t>
            </a:r>
            <a:r>
              <a:rPr lang="en-US" dirty="0"/>
              <a:t>. </a:t>
            </a:r>
          </a:p>
          <a:p>
            <a:r>
              <a:rPr lang="en-US" dirty="0"/>
              <a:t>Zenodo-Empfehlung für DOI, um </a:t>
            </a:r>
            <a:r>
              <a:rPr lang="en-US" dirty="0" err="1"/>
              <a:t>Persistenz</a:t>
            </a:r>
            <a:r>
              <a:rPr lang="en-US" dirty="0"/>
              <a:t> </a:t>
            </a:r>
            <a:r>
              <a:rPr lang="en-US" dirty="0" err="1"/>
              <a:t>zu</a:t>
            </a:r>
            <a:r>
              <a:rPr lang="en-US" dirty="0"/>
              <a:t> </a:t>
            </a:r>
            <a:r>
              <a:rPr lang="en-US" dirty="0" err="1"/>
              <a:t>sichern</a:t>
            </a:r>
            <a:r>
              <a:rPr lang="en-US" dirty="0"/>
              <a:t>. </a:t>
            </a:r>
          </a:p>
          <a:p>
            <a:r>
              <a:rPr lang="en-US" dirty="0" err="1"/>
              <a:t>Fehlende</a:t>
            </a:r>
            <a:r>
              <a:rPr lang="en-US" dirty="0"/>
              <a:t> Features (Artikel, Quality, </a:t>
            </a:r>
            <a:r>
              <a:rPr lang="en-US" dirty="0" err="1"/>
              <a:t>Autoren</a:t>
            </a:r>
            <a:r>
              <a:rPr lang="en-US" dirty="0"/>
              <a:t>), um </a:t>
            </a:r>
            <a:r>
              <a:rPr lang="en-US" dirty="0" err="1"/>
              <a:t>Lücken</a:t>
            </a:r>
            <a:r>
              <a:rPr lang="en-US" dirty="0"/>
              <a:t> in </a:t>
            </a:r>
            <a:r>
              <a:rPr lang="en-US" dirty="0" err="1"/>
              <a:t>MoSD</a:t>
            </a:r>
            <a:r>
              <a:rPr lang="en-US" dirty="0"/>
              <a:t> </a:t>
            </a:r>
            <a:r>
              <a:rPr lang="en-US" dirty="0" err="1"/>
              <a:t>zu</a:t>
            </a:r>
            <a:r>
              <a:rPr lang="en-US" dirty="0"/>
              <a:t> </a:t>
            </a:r>
            <a:r>
              <a:rPr lang="en-US" dirty="0" err="1"/>
              <a:t>diskutieren</a:t>
            </a:r>
            <a:r>
              <a:rPr lang="en-US" dirty="0"/>
              <a:t>.</a:t>
            </a:r>
          </a:p>
        </p:txBody>
      </p:sp>
      <p:sp>
        <p:nvSpPr>
          <p:cNvPr id="4" name="Slide Number Placeholder 3">
            <a:extLst>
              <a:ext uri="{FF2B5EF4-FFF2-40B4-BE49-F238E27FC236}">
                <a16:creationId xmlns:a16="http://schemas.microsoft.com/office/drawing/2014/main" id="{9D5C48EE-81CF-0A94-BB4A-3203D9BD55CB}"/>
              </a:ext>
            </a:extLst>
          </p:cNvPr>
          <p:cNvSpPr>
            <a:spLocks noGrp="1"/>
          </p:cNvSpPr>
          <p:nvPr>
            <p:ph type="sldNum" sz="quarter" idx="5"/>
          </p:nvPr>
        </p:nvSpPr>
        <p:spPr/>
        <p:txBody>
          <a:bodyPr/>
          <a:lstStyle/>
          <a:p>
            <a:fld id="{5BDADD7A-5464-40FD-B5CC-4CA36D7CC1F5}" type="slidenum">
              <a:rPr lang="de-DE" smtClean="0"/>
              <a:t>11</a:t>
            </a:fld>
            <a:endParaRPr lang="de-DE"/>
          </a:p>
        </p:txBody>
      </p:sp>
    </p:spTree>
    <p:extLst>
      <p:ext uri="{BB962C8B-B14F-4D97-AF65-F5344CB8AC3E}">
        <p14:creationId xmlns:p14="http://schemas.microsoft.com/office/powerpoint/2010/main" val="22752071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4B17A-A964-64C3-E0DD-6A299056A3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6D6AEA-F4D6-BE59-19D7-D81A269059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4F9338-1C08-0845-3C28-DC04E6F4DAEA}"/>
              </a:ext>
            </a:extLst>
          </p:cNvPr>
          <p:cNvSpPr>
            <a:spLocks noGrp="1"/>
          </p:cNvSpPr>
          <p:nvPr>
            <p:ph type="body" idx="1"/>
          </p:nvPr>
        </p:nvSpPr>
        <p:spPr/>
        <p:txBody>
          <a:bodyPr/>
          <a:lstStyle/>
          <a:p>
            <a:r>
              <a:rPr lang="en-US" dirty="0" err="1"/>
              <a:t>Metadaten</a:t>
            </a:r>
            <a:r>
              <a:rPr lang="en-US" dirty="0"/>
              <a:t>/</a:t>
            </a:r>
            <a:r>
              <a:rPr lang="en-US" dirty="0" err="1"/>
              <a:t>Zugang</a:t>
            </a:r>
            <a:r>
              <a:rPr lang="en-US" dirty="0"/>
              <a:t>/</a:t>
            </a:r>
            <a:r>
              <a:rPr lang="en-US" dirty="0" err="1"/>
              <a:t>Lizenz</a:t>
            </a:r>
            <a:r>
              <a:rPr lang="en-US" dirty="0"/>
              <a:t>, um Accessible/Re-usable </a:t>
            </a:r>
            <a:r>
              <a:rPr lang="en-US" dirty="0" err="1"/>
              <a:t>zu</a:t>
            </a:r>
            <a:r>
              <a:rPr lang="en-US" dirty="0"/>
              <a:t> </a:t>
            </a:r>
            <a:r>
              <a:rPr lang="en-US" dirty="0" err="1"/>
              <a:t>machen</a:t>
            </a:r>
            <a:r>
              <a:rPr lang="en-US" dirty="0"/>
              <a:t>. </a:t>
            </a:r>
          </a:p>
          <a:p>
            <a:r>
              <a:rPr lang="en-US" dirty="0"/>
              <a:t>Archive/</a:t>
            </a:r>
            <a:r>
              <a:rPr lang="en-US" dirty="0" err="1"/>
              <a:t>Indexierung</a:t>
            </a:r>
            <a:r>
              <a:rPr lang="en-US" dirty="0"/>
              <a:t>, um Long-term Preservation </a:t>
            </a:r>
            <a:r>
              <a:rPr lang="en-US" dirty="0" err="1"/>
              <a:t>zu</a:t>
            </a:r>
            <a:r>
              <a:rPr lang="en-US" dirty="0"/>
              <a:t> </a:t>
            </a:r>
            <a:r>
              <a:rPr lang="en-US" dirty="0" err="1"/>
              <a:t>unterstützen</a:t>
            </a:r>
            <a:r>
              <a:rPr lang="en-US" dirty="0"/>
              <a:t>.</a:t>
            </a:r>
          </a:p>
        </p:txBody>
      </p:sp>
      <p:sp>
        <p:nvSpPr>
          <p:cNvPr id="4" name="Slide Number Placeholder 3">
            <a:extLst>
              <a:ext uri="{FF2B5EF4-FFF2-40B4-BE49-F238E27FC236}">
                <a16:creationId xmlns:a16="http://schemas.microsoft.com/office/drawing/2014/main" id="{4C4A6132-1F9D-DB93-01C0-AD0949D06029}"/>
              </a:ext>
            </a:extLst>
          </p:cNvPr>
          <p:cNvSpPr>
            <a:spLocks noGrp="1"/>
          </p:cNvSpPr>
          <p:nvPr>
            <p:ph type="sldNum" sz="quarter" idx="5"/>
          </p:nvPr>
        </p:nvSpPr>
        <p:spPr/>
        <p:txBody>
          <a:bodyPr/>
          <a:lstStyle/>
          <a:p>
            <a:fld id="{5BDADD7A-5464-40FD-B5CC-4CA36D7CC1F5}" type="slidenum">
              <a:rPr lang="de-DE" smtClean="0"/>
              <a:t>12</a:t>
            </a:fld>
            <a:endParaRPr lang="de-DE"/>
          </a:p>
        </p:txBody>
      </p:sp>
    </p:spTree>
    <p:extLst>
      <p:ext uri="{BB962C8B-B14F-4D97-AF65-F5344CB8AC3E}">
        <p14:creationId xmlns:p14="http://schemas.microsoft.com/office/powerpoint/2010/main" val="21245035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94AE0-700E-DFEE-C1B9-24F91F1940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57DD7B-F8F7-3042-A255-978CD8DB3F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81E909-48B2-66B9-909D-2107C3ADAF22}"/>
              </a:ext>
            </a:extLst>
          </p:cNvPr>
          <p:cNvSpPr>
            <a:spLocks noGrp="1"/>
          </p:cNvSpPr>
          <p:nvPr>
            <p:ph type="body" idx="1"/>
          </p:nvPr>
        </p:nvSpPr>
        <p:spPr/>
        <p:txBody>
          <a:bodyPr/>
          <a:lstStyle/>
          <a:p>
            <a:r>
              <a:rPr lang="en-US" dirty="0" err="1"/>
              <a:t>Sucht</a:t>
            </a:r>
            <a:r>
              <a:rPr lang="en-US" dirty="0"/>
              <a:t> </a:t>
            </a:r>
            <a:r>
              <a:rPr lang="en-US" dirty="0" err="1"/>
              <a:t>ähnliche</a:t>
            </a:r>
            <a:r>
              <a:rPr lang="en-US" dirty="0"/>
              <a:t> Datasets (</a:t>
            </a:r>
            <a:r>
              <a:rPr lang="en-US" dirty="0" err="1"/>
              <a:t>Zenodo</a:t>
            </a:r>
            <a:r>
              <a:rPr lang="en-US" dirty="0"/>
              <a:t>), um Discover in Lifecycle </a:t>
            </a:r>
            <a:r>
              <a:rPr lang="en-US" dirty="0" err="1"/>
              <a:t>zu</a:t>
            </a:r>
            <a:r>
              <a:rPr lang="en-US" dirty="0"/>
              <a:t> </a:t>
            </a:r>
            <a:r>
              <a:rPr lang="en-US" dirty="0" err="1"/>
              <a:t>zeigen</a:t>
            </a:r>
            <a:r>
              <a:rPr lang="en-US" dirty="0"/>
              <a:t>. </a:t>
            </a:r>
          </a:p>
          <a:p>
            <a:r>
              <a:rPr lang="en-US" dirty="0" err="1"/>
              <a:t>Regionale</a:t>
            </a:r>
            <a:r>
              <a:rPr lang="en-US" dirty="0"/>
              <a:t> </a:t>
            </a:r>
            <a:r>
              <a:rPr lang="en-US" dirty="0" err="1"/>
              <a:t>Einschränkungen</a:t>
            </a:r>
            <a:r>
              <a:rPr lang="en-US" dirty="0"/>
              <a:t>, um Data Search-Challenges </a:t>
            </a:r>
            <a:r>
              <a:rPr lang="en-US" dirty="0" err="1"/>
              <a:t>zu</a:t>
            </a:r>
            <a:r>
              <a:rPr lang="en-US" dirty="0"/>
              <a:t> </a:t>
            </a:r>
            <a:r>
              <a:rPr lang="en-US" dirty="0" err="1"/>
              <a:t>adressieren</a:t>
            </a:r>
            <a:r>
              <a:rPr lang="en-US" dirty="0"/>
              <a:t>. </a:t>
            </a:r>
          </a:p>
          <a:p>
            <a:r>
              <a:rPr lang="en-US" dirty="0" err="1"/>
              <a:t>ReproHack</a:t>
            </a:r>
            <a:r>
              <a:rPr lang="en-US" dirty="0"/>
              <a:t>-Integration, um Potential für </a:t>
            </a:r>
            <a:r>
              <a:rPr lang="en-US" dirty="0" err="1"/>
              <a:t>weitere</a:t>
            </a:r>
            <a:r>
              <a:rPr lang="en-US" dirty="0"/>
              <a:t> Re-use </a:t>
            </a:r>
            <a:r>
              <a:rPr lang="en-US" dirty="0" err="1"/>
              <a:t>zu</a:t>
            </a:r>
            <a:r>
              <a:rPr lang="en-US" dirty="0"/>
              <a:t> </a:t>
            </a:r>
            <a:r>
              <a:rPr lang="en-US" dirty="0" err="1"/>
              <a:t>erwähnen</a:t>
            </a:r>
            <a:r>
              <a:rPr lang="en-US" dirty="0"/>
              <a:t>.</a:t>
            </a:r>
          </a:p>
        </p:txBody>
      </p:sp>
      <p:sp>
        <p:nvSpPr>
          <p:cNvPr id="4" name="Slide Number Placeholder 3">
            <a:extLst>
              <a:ext uri="{FF2B5EF4-FFF2-40B4-BE49-F238E27FC236}">
                <a16:creationId xmlns:a16="http://schemas.microsoft.com/office/drawing/2014/main" id="{2B64C5D0-90D7-F913-484B-80A1143AC5EC}"/>
              </a:ext>
            </a:extLst>
          </p:cNvPr>
          <p:cNvSpPr>
            <a:spLocks noGrp="1"/>
          </p:cNvSpPr>
          <p:nvPr>
            <p:ph type="sldNum" sz="quarter" idx="5"/>
          </p:nvPr>
        </p:nvSpPr>
        <p:spPr/>
        <p:txBody>
          <a:bodyPr/>
          <a:lstStyle/>
          <a:p>
            <a:fld id="{5BDADD7A-5464-40FD-B5CC-4CA36D7CC1F5}" type="slidenum">
              <a:rPr lang="de-DE" smtClean="0"/>
              <a:t>13</a:t>
            </a:fld>
            <a:endParaRPr lang="de-DE"/>
          </a:p>
        </p:txBody>
      </p:sp>
    </p:spTree>
    <p:extLst>
      <p:ext uri="{BB962C8B-B14F-4D97-AF65-F5344CB8AC3E}">
        <p14:creationId xmlns:p14="http://schemas.microsoft.com/office/powerpoint/2010/main" val="836566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2FBBE0-234B-9079-0111-FB2C9327D4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D96E38-DFEE-A1E4-E87C-93CAE6BE8B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D0E8F3-F24D-B0E7-506C-F59ECEFCEEF4}"/>
              </a:ext>
            </a:extLst>
          </p:cNvPr>
          <p:cNvSpPr>
            <a:spLocks noGrp="1"/>
          </p:cNvSpPr>
          <p:nvPr>
            <p:ph type="body" idx="1"/>
          </p:nvPr>
        </p:nvSpPr>
        <p:spPr/>
        <p:txBody>
          <a:bodyPr/>
          <a:lstStyle/>
          <a:p>
            <a:r>
              <a:rPr lang="en-US" dirty="0" err="1"/>
              <a:t>Beschreibt</a:t>
            </a:r>
            <a:r>
              <a:rPr lang="en-US" dirty="0"/>
              <a:t> Preprocessing (Format-</a:t>
            </a:r>
            <a:r>
              <a:rPr lang="en-US" dirty="0" err="1"/>
              <a:t>Anpassung</a:t>
            </a:r>
            <a:r>
              <a:rPr lang="en-US" dirty="0"/>
              <a:t>, Merge, Removal, Export), um Integration </a:t>
            </a:r>
            <a:r>
              <a:rPr lang="en-US" dirty="0" err="1"/>
              <a:t>zu</a:t>
            </a:r>
            <a:r>
              <a:rPr lang="en-US" dirty="0"/>
              <a:t> </a:t>
            </a:r>
            <a:r>
              <a:rPr lang="en-US" dirty="0" err="1"/>
              <a:t>demonstrieren</a:t>
            </a:r>
            <a:r>
              <a:rPr lang="en-US" dirty="0"/>
              <a:t>. </a:t>
            </a:r>
          </a:p>
          <a:p>
            <a:r>
              <a:rPr lang="en-US" dirty="0"/>
              <a:t>AI-</a:t>
            </a:r>
            <a:r>
              <a:rPr lang="en-US" dirty="0" err="1"/>
              <a:t>Hilfe</a:t>
            </a:r>
            <a:r>
              <a:rPr lang="en-US" dirty="0"/>
              <a:t>, um Tools in </a:t>
            </a:r>
            <a:r>
              <a:rPr lang="en-US" dirty="0" err="1"/>
              <a:t>MoSD</a:t>
            </a:r>
            <a:r>
              <a:rPr lang="en-US" dirty="0"/>
              <a:t> </a:t>
            </a:r>
            <a:r>
              <a:rPr lang="en-US" dirty="0" err="1"/>
              <a:t>zu</a:t>
            </a:r>
            <a:r>
              <a:rPr lang="en-US" dirty="0"/>
              <a:t> </a:t>
            </a:r>
            <a:r>
              <a:rPr lang="en-US" dirty="0" err="1"/>
              <a:t>integrieren</a:t>
            </a:r>
            <a:r>
              <a:rPr lang="en-US" dirty="0"/>
              <a:t>.</a:t>
            </a:r>
          </a:p>
        </p:txBody>
      </p:sp>
      <p:sp>
        <p:nvSpPr>
          <p:cNvPr id="4" name="Slide Number Placeholder 3">
            <a:extLst>
              <a:ext uri="{FF2B5EF4-FFF2-40B4-BE49-F238E27FC236}">
                <a16:creationId xmlns:a16="http://schemas.microsoft.com/office/drawing/2014/main" id="{EE2CAF06-F23D-E5B4-AAD6-92460B4DE447}"/>
              </a:ext>
            </a:extLst>
          </p:cNvPr>
          <p:cNvSpPr>
            <a:spLocks noGrp="1"/>
          </p:cNvSpPr>
          <p:nvPr>
            <p:ph type="sldNum" sz="quarter" idx="5"/>
          </p:nvPr>
        </p:nvSpPr>
        <p:spPr/>
        <p:txBody>
          <a:bodyPr/>
          <a:lstStyle/>
          <a:p>
            <a:fld id="{5BDADD7A-5464-40FD-B5CC-4CA36D7CC1F5}" type="slidenum">
              <a:rPr lang="de-DE" smtClean="0"/>
              <a:t>14</a:t>
            </a:fld>
            <a:endParaRPr lang="de-DE"/>
          </a:p>
        </p:txBody>
      </p:sp>
    </p:spTree>
    <p:extLst>
      <p:ext uri="{BB962C8B-B14F-4D97-AF65-F5344CB8AC3E}">
        <p14:creationId xmlns:p14="http://schemas.microsoft.com/office/powerpoint/2010/main" val="115352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CFB809-D8B5-9536-C7EE-25220B2958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DB1C4E-3F4D-6DE6-5FB3-2B73FF255C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7E4541-C174-3AA8-D0D5-4D53EC496C20}"/>
              </a:ext>
            </a:extLst>
          </p:cNvPr>
          <p:cNvSpPr>
            <a:spLocks noGrp="1"/>
          </p:cNvSpPr>
          <p:nvPr>
            <p:ph type="body" idx="1"/>
          </p:nvPr>
        </p:nvSpPr>
        <p:spPr/>
        <p:txBody>
          <a:bodyPr/>
          <a:lstStyle/>
          <a:p>
            <a:r>
              <a:rPr lang="en-US" dirty="0" err="1"/>
              <a:t>Schritte</a:t>
            </a:r>
            <a:r>
              <a:rPr lang="en-US" dirty="0"/>
              <a:t> (Iteration, </a:t>
            </a:r>
            <a:r>
              <a:rPr lang="en-US" dirty="0" err="1"/>
              <a:t>Aufteilung</a:t>
            </a:r>
            <a:r>
              <a:rPr lang="en-US" dirty="0"/>
              <a:t>, Plots), um Analyze-Schritt </a:t>
            </a:r>
            <a:r>
              <a:rPr lang="en-US" dirty="0" err="1"/>
              <a:t>abzudecken</a:t>
            </a:r>
            <a:r>
              <a:rPr lang="en-US" dirty="0"/>
              <a:t>. </a:t>
            </a:r>
          </a:p>
          <a:p>
            <a:r>
              <a:rPr lang="en-US" dirty="0" err="1"/>
              <a:t>Prüft</a:t>
            </a:r>
            <a:r>
              <a:rPr lang="en-US" dirty="0"/>
              <a:t> </a:t>
            </a:r>
            <a:r>
              <a:rPr lang="en-US" dirty="0" err="1"/>
              <a:t>Abhängigkeit</a:t>
            </a:r>
            <a:r>
              <a:rPr lang="en-US" dirty="0"/>
              <a:t>, um RQ </a:t>
            </a:r>
            <a:r>
              <a:rPr lang="en-US" dirty="0" err="1"/>
              <a:t>zu</a:t>
            </a:r>
            <a:r>
              <a:rPr lang="en-US" dirty="0"/>
              <a:t> </a:t>
            </a:r>
            <a:r>
              <a:rPr lang="en-US" dirty="0" err="1"/>
              <a:t>beantworten</a:t>
            </a:r>
            <a:r>
              <a:rPr lang="en-US" dirty="0"/>
              <a:t>.</a:t>
            </a:r>
          </a:p>
        </p:txBody>
      </p:sp>
      <p:sp>
        <p:nvSpPr>
          <p:cNvPr id="4" name="Slide Number Placeholder 3">
            <a:extLst>
              <a:ext uri="{FF2B5EF4-FFF2-40B4-BE49-F238E27FC236}">
                <a16:creationId xmlns:a16="http://schemas.microsoft.com/office/drawing/2014/main" id="{29C01AA5-31D3-0B51-04FE-0994B2D2C90C}"/>
              </a:ext>
            </a:extLst>
          </p:cNvPr>
          <p:cNvSpPr>
            <a:spLocks noGrp="1"/>
          </p:cNvSpPr>
          <p:nvPr>
            <p:ph type="sldNum" sz="quarter" idx="5"/>
          </p:nvPr>
        </p:nvSpPr>
        <p:spPr/>
        <p:txBody>
          <a:bodyPr/>
          <a:lstStyle/>
          <a:p>
            <a:fld id="{5BDADD7A-5464-40FD-B5CC-4CA36D7CC1F5}" type="slidenum">
              <a:rPr lang="de-DE" smtClean="0"/>
              <a:t>15</a:t>
            </a:fld>
            <a:endParaRPr lang="de-DE"/>
          </a:p>
        </p:txBody>
      </p:sp>
    </p:spTree>
    <p:extLst>
      <p:ext uri="{BB962C8B-B14F-4D97-AF65-F5344CB8AC3E}">
        <p14:creationId xmlns:p14="http://schemas.microsoft.com/office/powerpoint/2010/main" val="67617898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AAC08-7656-7005-5FD9-E19BF9D599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A87BC8-2DC3-65C8-E795-767A2AD380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7169A8-1539-54A4-85A5-CC51E59BA2F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effectLst/>
              </a:rPr>
              <a:t>Plot-</a:t>
            </a:r>
            <a:r>
              <a:rPr lang="en-US" dirty="0" err="1">
                <a:effectLst/>
              </a:rPr>
              <a:t>Beispiel</a:t>
            </a:r>
            <a:r>
              <a:rPr lang="en-US" dirty="0">
                <a:effectLst/>
              </a:rPr>
              <a:t>, um </a:t>
            </a:r>
            <a:r>
              <a:rPr lang="en-US" dirty="0" err="1">
                <a:effectLst/>
              </a:rPr>
              <a:t>Visualisierung</a:t>
            </a:r>
            <a:r>
              <a:rPr lang="en-US" dirty="0">
                <a:effectLst/>
              </a:rPr>
              <a:t> in Analysis </a:t>
            </a:r>
            <a:r>
              <a:rPr lang="en-US" dirty="0" err="1">
                <a:effectLst/>
              </a:rPr>
              <a:t>zu</a:t>
            </a:r>
            <a:r>
              <a:rPr lang="en-US" dirty="0">
                <a:effectLst/>
              </a:rPr>
              <a:t> </a:t>
            </a:r>
            <a:r>
              <a:rPr lang="en-US" dirty="0" err="1">
                <a:effectLst/>
              </a:rPr>
              <a:t>zeigen</a:t>
            </a:r>
            <a:r>
              <a:rPr lang="en-US" dirty="0">
                <a:effectLst/>
              </a:rPr>
              <a:t>.</a:t>
            </a:r>
          </a:p>
          <a:p>
            <a:endParaRPr lang="en-US" dirty="0"/>
          </a:p>
        </p:txBody>
      </p:sp>
      <p:sp>
        <p:nvSpPr>
          <p:cNvPr id="4" name="Slide Number Placeholder 3">
            <a:extLst>
              <a:ext uri="{FF2B5EF4-FFF2-40B4-BE49-F238E27FC236}">
                <a16:creationId xmlns:a16="http://schemas.microsoft.com/office/drawing/2014/main" id="{4556098F-E142-E621-67B4-9BE3232B2F59}"/>
              </a:ext>
            </a:extLst>
          </p:cNvPr>
          <p:cNvSpPr>
            <a:spLocks noGrp="1"/>
          </p:cNvSpPr>
          <p:nvPr>
            <p:ph type="sldNum" sz="quarter" idx="5"/>
          </p:nvPr>
        </p:nvSpPr>
        <p:spPr/>
        <p:txBody>
          <a:bodyPr/>
          <a:lstStyle/>
          <a:p>
            <a:fld id="{5BDADD7A-5464-40FD-B5CC-4CA36D7CC1F5}" type="slidenum">
              <a:rPr lang="de-DE" smtClean="0"/>
              <a:t>16</a:t>
            </a:fld>
            <a:endParaRPr lang="de-DE"/>
          </a:p>
        </p:txBody>
      </p:sp>
    </p:spTree>
    <p:extLst>
      <p:ext uri="{BB962C8B-B14F-4D97-AF65-F5344CB8AC3E}">
        <p14:creationId xmlns:p14="http://schemas.microsoft.com/office/powerpoint/2010/main" val="3768469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A75D5-07ED-B57B-0CD2-EAA9C53859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C83888-DD9B-8FFC-9696-3BB2F0B80E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B19941-006B-5771-187C-42A137DA612C}"/>
              </a:ext>
            </a:extLst>
          </p:cNvPr>
          <p:cNvSpPr>
            <a:spLocks noGrp="1"/>
          </p:cNvSpPr>
          <p:nvPr>
            <p:ph type="body" idx="1"/>
          </p:nvPr>
        </p:nvSpPr>
        <p:spPr/>
        <p:txBody>
          <a:bodyPr/>
          <a:lstStyle/>
          <a:p>
            <a:r>
              <a:rPr lang="en-US" dirty="0" err="1"/>
              <a:t>Bewertet</a:t>
            </a:r>
            <a:r>
              <a:rPr lang="en-US" dirty="0"/>
              <a:t> FAIR-</a:t>
            </a:r>
            <a:r>
              <a:rPr lang="en-US" dirty="0" err="1"/>
              <a:t>Kriterien</a:t>
            </a:r>
            <a:r>
              <a:rPr lang="en-US" dirty="0"/>
              <a:t>, um Re-use/Preservation </a:t>
            </a:r>
            <a:r>
              <a:rPr lang="en-US" dirty="0" err="1"/>
              <a:t>zu</a:t>
            </a:r>
            <a:r>
              <a:rPr lang="en-US" dirty="0"/>
              <a:t> </a:t>
            </a:r>
            <a:r>
              <a:rPr lang="en-US" dirty="0" err="1"/>
              <a:t>evaluieren</a:t>
            </a:r>
            <a:r>
              <a:rPr lang="en-US" dirty="0"/>
              <a:t>. </a:t>
            </a:r>
          </a:p>
          <a:p>
            <a:r>
              <a:rPr lang="en-US" dirty="0"/>
              <a:t>63.33%-Score, um </a:t>
            </a:r>
            <a:r>
              <a:rPr lang="en-US" dirty="0" err="1"/>
              <a:t>Quantifizierung</a:t>
            </a:r>
            <a:r>
              <a:rPr lang="en-US" dirty="0"/>
              <a:t> in </a:t>
            </a:r>
            <a:r>
              <a:rPr lang="en-US" dirty="0" err="1"/>
              <a:t>MoSD</a:t>
            </a:r>
            <a:r>
              <a:rPr lang="en-US" dirty="0"/>
              <a:t> </a:t>
            </a:r>
            <a:r>
              <a:rPr lang="en-US" dirty="0" err="1"/>
              <a:t>zu</a:t>
            </a:r>
            <a:r>
              <a:rPr lang="en-US" dirty="0"/>
              <a:t> </a:t>
            </a:r>
            <a:r>
              <a:rPr lang="en-US" dirty="0" err="1"/>
              <a:t>demonstrieren</a:t>
            </a:r>
            <a:r>
              <a:rPr lang="en-US" dirty="0"/>
              <a:t>.</a:t>
            </a:r>
          </a:p>
        </p:txBody>
      </p:sp>
      <p:sp>
        <p:nvSpPr>
          <p:cNvPr id="4" name="Slide Number Placeholder 3">
            <a:extLst>
              <a:ext uri="{FF2B5EF4-FFF2-40B4-BE49-F238E27FC236}">
                <a16:creationId xmlns:a16="http://schemas.microsoft.com/office/drawing/2014/main" id="{972748EE-8A56-2FEE-CB24-3CA863C32CAC}"/>
              </a:ext>
            </a:extLst>
          </p:cNvPr>
          <p:cNvSpPr>
            <a:spLocks noGrp="1"/>
          </p:cNvSpPr>
          <p:nvPr>
            <p:ph type="sldNum" sz="quarter" idx="5"/>
          </p:nvPr>
        </p:nvSpPr>
        <p:spPr/>
        <p:txBody>
          <a:bodyPr/>
          <a:lstStyle/>
          <a:p>
            <a:fld id="{5BDADD7A-5464-40FD-B5CC-4CA36D7CC1F5}" type="slidenum">
              <a:rPr lang="de-DE" smtClean="0"/>
              <a:t>17</a:t>
            </a:fld>
            <a:endParaRPr lang="de-DE"/>
          </a:p>
        </p:txBody>
      </p:sp>
    </p:spTree>
    <p:extLst>
      <p:ext uri="{BB962C8B-B14F-4D97-AF65-F5344CB8AC3E}">
        <p14:creationId xmlns:p14="http://schemas.microsoft.com/office/powerpoint/2010/main" val="4038467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Wählt</a:t>
            </a:r>
            <a:r>
              <a:rPr lang="en-US" dirty="0"/>
              <a:t> COVID-Daten, um Collect-Schritt </a:t>
            </a:r>
            <a:r>
              <a:rPr lang="en-US" dirty="0" err="1"/>
              <a:t>zu</a:t>
            </a:r>
            <a:r>
              <a:rPr lang="en-US" dirty="0"/>
              <a:t> </a:t>
            </a:r>
            <a:r>
              <a:rPr lang="en-US" dirty="0" err="1"/>
              <a:t>illustrieren</a:t>
            </a:r>
            <a:r>
              <a:rPr lang="en-US" dirty="0"/>
              <a:t>: </a:t>
            </a:r>
            <a:r>
              <a:rPr lang="en-US" dirty="0" err="1"/>
              <a:t>Strukturierte</a:t>
            </a:r>
            <a:r>
              <a:rPr lang="en-US" dirty="0"/>
              <a:t>, quantitative Daten </a:t>
            </a:r>
            <a:r>
              <a:rPr lang="en-US" dirty="0" err="1"/>
              <a:t>aus</a:t>
            </a:r>
            <a:r>
              <a:rPr lang="en-US" dirty="0"/>
              <a:t> </a:t>
            </a:r>
            <a:r>
              <a:rPr lang="en-US" dirty="0" err="1"/>
              <a:t>offizieller</a:t>
            </a:r>
            <a:r>
              <a:rPr lang="en-US" dirty="0"/>
              <a:t> Quelle (ECDC). </a:t>
            </a:r>
          </a:p>
          <a:p>
            <a:endParaRPr lang="en-US" dirty="0"/>
          </a:p>
          <a:p>
            <a:r>
              <a:rPr lang="en-US" dirty="0" err="1"/>
              <a:t>Beschreibt</a:t>
            </a:r>
            <a:r>
              <a:rPr lang="en-US" dirty="0"/>
              <a:t> </a:t>
            </a:r>
            <a:r>
              <a:rPr lang="en-US" dirty="0" err="1"/>
              <a:t>Datensatz-Größen</a:t>
            </a:r>
            <a:r>
              <a:rPr lang="en-US" dirty="0"/>
              <a:t>, um </a:t>
            </a:r>
            <a:r>
              <a:rPr lang="en-US" dirty="0" err="1"/>
              <a:t>Volumen</a:t>
            </a:r>
            <a:r>
              <a:rPr lang="en-US" dirty="0"/>
              <a:t> und Origin </a:t>
            </a:r>
            <a:r>
              <a:rPr lang="en-US" dirty="0" err="1"/>
              <a:t>zu</a:t>
            </a:r>
            <a:r>
              <a:rPr lang="en-US" dirty="0"/>
              <a:t> </a:t>
            </a:r>
            <a:r>
              <a:rPr lang="en-US" dirty="0" err="1"/>
              <a:t>dokumentieren</a:t>
            </a:r>
            <a:r>
              <a:rPr lang="en-US" dirty="0"/>
              <a:t> (Describe). </a:t>
            </a:r>
          </a:p>
          <a:p>
            <a:endParaRPr lang="en-US" dirty="0"/>
          </a:p>
          <a:p>
            <a:r>
              <a:rPr lang="en-US" dirty="0" err="1"/>
              <a:t>Betont</a:t>
            </a:r>
            <a:r>
              <a:rPr lang="en-US" dirty="0"/>
              <a:t> </a:t>
            </a:r>
            <a:r>
              <a:rPr lang="en-US" dirty="0" err="1"/>
              <a:t>Relevanz</a:t>
            </a:r>
            <a:r>
              <a:rPr lang="en-US" dirty="0"/>
              <a:t> und </a:t>
            </a:r>
            <a:r>
              <a:rPr lang="en-US" dirty="0" err="1"/>
              <a:t>Aktualität</a:t>
            </a:r>
            <a:r>
              <a:rPr lang="en-US" dirty="0"/>
              <a:t>, um Timeliness in Assure </a:t>
            </a:r>
            <a:r>
              <a:rPr lang="en-US" dirty="0" err="1"/>
              <a:t>zu</a:t>
            </a:r>
            <a:r>
              <a:rPr lang="en-US" dirty="0"/>
              <a:t> </a:t>
            </a:r>
            <a:r>
              <a:rPr lang="en-US" dirty="0" err="1"/>
              <a:t>unterstreichen</a:t>
            </a:r>
            <a:r>
              <a:rPr lang="en-US" dirty="0"/>
              <a:t>. </a:t>
            </a:r>
          </a:p>
          <a:p>
            <a:endParaRPr lang="en-US" dirty="0"/>
          </a:p>
          <a:p>
            <a:r>
              <a:rPr lang="en-US" dirty="0" err="1"/>
              <a:t>Begrenzt</a:t>
            </a:r>
            <a:r>
              <a:rPr lang="en-US" dirty="0"/>
              <a:t> auf Europa, um Representativeness-</a:t>
            </a:r>
            <a:r>
              <a:rPr lang="en-US" dirty="0" err="1"/>
              <a:t>Probleme</a:t>
            </a:r>
            <a:r>
              <a:rPr lang="en-US" dirty="0"/>
              <a:t> in Quality Control </a:t>
            </a:r>
            <a:r>
              <a:rPr lang="en-US" dirty="0" err="1"/>
              <a:t>zu</a:t>
            </a:r>
            <a:r>
              <a:rPr lang="en-US" dirty="0"/>
              <a:t> </a:t>
            </a:r>
            <a:r>
              <a:rPr lang="en-US" dirty="0" err="1"/>
              <a:t>diskutieren</a:t>
            </a:r>
            <a:r>
              <a:rPr lang="en-US" dirty="0"/>
              <a:t>.</a:t>
            </a:r>
          </a:p>
        </p:txBody>
      </p:sp>
      <p:sp>
        <p:nvSpPr>
          <p:cNvPr id="4" name="Slide Number Placeholder 3"/>
          <p:cNvSpPr>
            <a:spLocks noGrp="1"/>
          </p:cNvSpPr>
          <p:nvPr>
            <p:ph type="sldNum" sz="quarter" idx="5"/>
          </p:nvPr>
        </p:nvSpPr>
        <p:spPr/>
        <p:txBody>
          <a:bodyPr/>
          <a:lstStyle/>
          <a:p>
            <a:fld id="{5BDADD7A-5464-40FD-B5CC-4CA36D7CC1F5}" type="slidenum">
              <a:rPr lang="de-DE" smtClean="0"/>
              <a:t>2</a:t>
            </a:fld>
            <a:endParaRPr lang="de-DE"/>
          </a:p>
        </p:txBody>
      </p:sp>
    </p:spTree>
    <p:extLst>
      <p:ext uri="{BB962C8B-B14F-4D97-AF65-F5344CB8AC3E}">
        <p14:creationId xmlns:p14="http://schemas.microsoft.com/office/powerpoint/2010/main" val="3990390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173C8E-8D28-0110-CABA-62138EACC5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A1DDFD-8981-97D5-9F41-D9BAE88B2DA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316419-BDA8-AD7A-1D6C-777F931CFFE4}"/>
              </a:ext>
            </a:extLst>
          </p:cNvPr>
          <p:cNvSpPr>
            <a:spLocks noGrp="1"/>
          </p:cNvSpPr>
          <p:nvPr>
            <p:ph type="body" idx="1"/>
          </p:nvPr>
        </p:nvSpPr>
        <p:spPr/>
        <p:txBody>
          <a:bodyPr/>
          <a:lstStyle/>
          <a:p>
            <a:r>
              <a:rPr lang="en-US" dirty="0" err="1"/>
              <a:t>Definiert</a:t>
            </a:r>
            <a:r>
              <a:rPr lang="en-US" dirty="0"/>
              <a:t> RQ, um Plan-Schritt </a:t>
            </a:r>
            <a:r>
              <a:rPr lang="en-US" dirty="0" err="1"/>
              <a:t>zu</a:t>
            </a:r>
            <a:r>
              <a:rPr lang="en-US" dirty="0"/>
              <a:t> </a:t>
            </a:r>
            <a:r>
              <a:rPr lang="en-US" dirty="0" err="1"/>
              <a:t>starten</a:t>
            </a:r>
            <a:r>
              <a:rPr lang="en-US" dirty="0"/>
              <a:t>: </a:t>
            </a:r>
            <a:r>
              <a:rPr lang="en-US" dirty="0" err="1"/>
              <a:t>Triviale</a:t>
            </a:r>
            <a:r>
              <a:rPr lang="en-US" dirty="0"/>
              <a:t> Frage </a:t>
            </a:r>
            <a:r>
              <a:rPr lang="en-US" dirty="0" err="1"/>
              <a:t>fokussiert</a:t>
            </a:r>
            <a:r>
              <a:rPr lang="en-US" dirty="0"/>
              <a:t> auf Management, </a:t>
            </a:r>
            <a:r>
              <a:rPr lang="en-US" dirty="0" err="1"/>
              <a:t>nicht</a:t>
            </a:r>
            <a:r>
              <a:rPr lang="en-US" dirty="0"/>
              <a:t> </a:t>
            </a:r>
            <a:r>
              <a:rPr lang="en-US" dirty="0" err="1"/>
              <a:t>Analyse</a:t>
            </a:r>
            <a:r>
              <a:rPr lang="en-US" dirty="0"/>
              <a:t>. </a:t>
            </a:r>
          </a:p>
          <a:p>
            <a:r>
              <a:rPr lang="en-US" dirty="0" err="1"/>
              <a:t>Hypothese</a:t>
            </a:r>
            <a:r>
              <a:rPr lang="en-US" dirty="0"/>
              <a:t> </a:t>
            </a:r>
            <a:r>
              <a:rPr lang="en-US" dirty="0" err="1"/>
              <a:t>formuliert</a:t>
            </a:r>
            <a:r>
              <a:rPr lang="en-US" dirty="0"/>
              <a:t>, um Integration und </a:t>
            </a:r>
            <a:r>
              <a:rPr lang="en-US" dirty="0" err="1"/>
              <a:t>Analyse</a:t>
            </a:r>
            <a:r>
              <a:rPr lang="en-US" dirty="0"/>
              <a:t> </a:t>
            </a:r>
            <a:r>
              <a:rPr lang="en-US" dirty="0" err="1"/>
              <a:t>vorzubereiten</a:t>
            </a:r>
            <a:r>
              <a:rPr lang="en-US" dirty="0"/>
              <a:t>. </a:t>
            </a:r>
          </a:p>
          <a:p>
            <a:r>
              <a:rPr lang="en-US" dirty="0" err="1"/>
              <a:t>Erklärt</a:t>
            </a:r>
            <a:r>
              <a:rPr lang="en-US" dirty="0"/>
              <a:t> </a:t>
            </a:r>
            <a:r>
              <a:rPr lang="en-US" dirty="0" err="1"/>
              <a:t>Fokus</a:t>
            </a:r>
            <a:r>
              <a:rPr lang="en-US" dirty="0"/>
              <a:t> auf Data Management, um Lifecycle-</a:t>
            </a:r>
            <a:r>
              <a:rPr lang="en-US" dirty="0" err="1"/>
              <a:t>Priorität</a:t>
            </a:r>
            <a:r>
              <a:rPr lang="en-US" dirty="0"/>
              <a:t> in </a:t>
            </a:r>
            <a:r>
              <a:rPr lang="en-US" dirty="0" err="1"/>
              <a:t>MoSD</a:t>
            </a:r>
            <a:r>
              <a:rPr lang="en-US" dirty="0"/>
              <a:t> </a:t>
            </a:r>
            <a:r>
              <a:rPr lang="en-US" dirty="0" err="1"/>
              <a:t>zu</a:t>
            </a:r>
            <a:r>
              <a:rPr lang="en-US" dirty="0"/>
              <a:t> </a:t>
            </a:r>
            <a:r>
              <a:rPr lang="en-US" dirty="0" err="1"/>
              <a:t>betonen</a:t>
            </a:r>
            <a:r>
              <a:rPr lang="en-US" dirty="0"/>
              <a:t>. </a:t>
            </a:r>
          </a:p>
          <a:p>
            <a:r>
              <a:rPr lang="en-US" dirty="0"/>
              <a:t>Ermöglicht </a:t>
            </a:r>
            <a:r>
              <a:rPr lang="en-US" dirty="0" err="1"/>
              <a:t>Korrelations-Prüfung</a:t>
            </a:r>
            <a:r>
              <a:rPr lang="en-US" dirty="0"/>
              <a:t> in Analyze, </a:t>
            </a:r>
            <a:r>
              <a:rPr lang="en-US" dirty="0" err="1"/>
              <a:t>mit</a:t>
            </a:r>
            <a:r>
              <a:rPr lang="en-US" dirty="0"/>
              <a:t> Tools </a:t>
            </a:r>
            <a:r>
              <a:rPr lang="en-US" dirty="0" err="1"/>
              <a:t>wie</a:t>
            </a:r>
            <a:r>
              <a:rPr lang="en-US" dirty="0"/>
              <a:t> Pandas.</a:t>
            </a:r>
          </a:p>
        </p:txBody>
      </p:sp>
      <p:sp>
        <p:nvSpPr>
          <p:cNvPr id="4" name="Slide Number Placeholder 3">
            <a:extLst>
              <a:ext uri="{FF2B5EF4-FFF2-40B4-BE49-F238E27FC236}">
                <a16:creationId xmlns:a16="http://schemas.microsoft.com/office/drawing/2014/main" id="{E2DF7F44-903E-3438-D75E-FAB7FEE2D4CE}"/>
              </a:ext>
            </a:extLst>
          </p:cNvPr>
          <p:cNvSpPr>
            <a:spLocks noGrp="1"/>
          </p:cNvSpPr>
          <p:nvPr>
            <p:ph type="sldNum" sz="quarter" idx="5"/>
          </p:nvPr>
        </p:nvSpPr>
        <p:spPr/>
        <p:txBody>
          <a:bodyPr/>
          <a:lstStyle/>
          <a:p>
            <a:fld id="{5BDADD7A-5464-40FD-B5CC-4CA36D7CC1F5}" type="slidenum">
              <a:rPr lang="de-DE" smtClean="0"/>
              <a:t>3</a:t>
            </a:fld>
            <a:endParaRPr lang="de-DE"/>
          </a:p>
        </p:txBody>
      </p:sp>
    </p:spTree>
    <p:extLst>
      <p:ext uri="{BB962C8B-B14F-4D97-AF65-F5344CB8AC3E}">
        <p14:creationId xmlns:p14="http://schemas.microsoft.com/office/powerpoint/2010/main" val="879752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53081-FFBD-7689-B098-E7959F9374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07B621-A52A-8F0A-47A3-AD07751414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A56595-05BC-4CD2-3C18-0E80562FCEE2}"/>
              </a:ext>
            </a:extLst>
          </p:cNvPr>
          <p:cNvSpPr>
            <a:spLocks noGrp="1"/>
          </p:cNvSpPr>
          <p:nvPr>
            <p:ph type="body" idx="1"/>
          </p:nvPr>
        </p:nvSpPr>
        <p:spPr/>
        <p:txBody>
          <a:bodyPr/>
          <a:lstStyle/>
          <a:p>
            <a:r>
              <a:rPr lang="en-US" dirty="0" err="1"/>
              <a:t>Visualisiert</a:t>
            </a:r>
            <a:r>
              <a:rPr lang="en-US" dirty="0"/>
              <a:t> Lifecycle-</a:t>
            </a:r>
            <a:r>
              <a:rPr lang="en-US" dirty="0" err="1"/>
              <a:t>Diagramm</a:t>
            </a:r>
            <a:r>
              <a:rPr lang="en-US" dirty="0"/>
              <a:t>, um </a:t>
            </a:r>
            <a:r>
              <a:rPr lang="en-US" dirty="0" err="1"/>
              <a:t>MoSD-Kernkonzept</a:t>
            </a:r>
            <a:r>
              <a:rPr lang="en-US" dirty="0"/>
              <a:t> </a:t>
            </a:r>
            <a:r>
              <a:rPr lang="en-US" dirty="0" err="1"/>
              <a:t>zu</a:t>
            </a:r>
            <a:r>
              <a:rPr lang="en-US" dirty="0"/>
              <a:t> </a:t>
            </a:r>
            <a:r>
              <a:rPr lang="en-US" dirty="0" err="1"/>
              <a:t>demonstrieren</a:t>
            </a:r>
            <a:r>
              <a:rPr lang="en-US" dirty="0"/>
              <a:t>: </a:t>
            </a:r>
            <a:r>
              <a:rPr lang="en-US" dirty="0" err="1"/>
              <a:t>Systematischer</a:t>
            </a:r>
            <a:r>
              <a:rPr lang="en-US" dirty="0"/>
              <a:t> Ansatz von Plan bis Analyze. </a:t>
            </a:r>
          </a:p>
          <a:p>
            <a:r>
              <a:rPr lang="en-US" dirty="0" err="1"/>
              <a:t>Integriert</a:t>
            </a:r>
            <a:r>
              <a:rPr lang="en-US" dirty="0"/>
              <a:t> alle </a:t>
            </a:r>
            <a:r>
              <a:rPr lang="en-US" dirty="0" err="1"/>
              <a:t>Schritte</a:t>
            </a:r>
            <a:r>
              <a:rPr lang="en-US" dirty="0"/>
              <a:t>, um Workflow in DMP </a:t>
            </a:r>
            <a:r>
              <a:rPr lang="en-US" dirty="0" err="1"/>
              <a:t>zu</a:t>
            </a:r>
            <a:r>
              <a:rPr lang="en-US" dirty="0"/>
              <a:t> </a:t>
            </a:r>
            <a:r>
              <a:rPr lang="en-US" dirty="0" err="1"/>
              <a:t>spiegeln</a:t>
            </a:r>
            <a:r>
              <a:rPr lang="en-US" dirty="0"/>
              <a:t>. </a:t>
            </a:r>
          </a:p>
          <a:p>
            <a:r>
              <a:rPr lang="en-US" dirty="0" err="1"/>
              <a:t>Zeigt</a:t>
            </a:r>
            <a:r>
              <a:rPr lang="en-US" dirty="0"/>
              <a:t> Iteration (z. B. Preserve </a:t>
            </a:r>
            <a:r>
              <a:rPr lang="en-US" dirty="0" err="1"/>
              <a:t>nach</a:t>
            </a:r>
            <a:r>
              <a:rPr lang="en-US" dirty="0"/>
              <a:t> Describe), für </a:t>
            </a:r>
            <a:r>
              <a:rPr lang="en-US" dirty="0" err="1"/>
              <a:t>Reproduzierbarkeit</a:t>
            </a:r>
            <a:r>
              <a:rPr lang="en-US" dirty="0"/>
              <a:t>.</a:t>
            </a:r>
          </a:p>
        </p:txBody>
      </p:sp>
      <p:sp>
        <p:nvSpPr>
          <p:cNvPr id="4" name="Slide Number Placeholder 3">
            <a:extLst>
              <a:ext uri="{FF2B5EF4-FFF2-40B4-BE49-F238E27FC236}">
                <a16:creationId xmlns:a16="http://schemas.microsoft.com/office/drawing/2014/main" id="{A3ABDDD9-79AF-2514-B92D-FA6F4FB67E71}"/>
              </a:ext>
            </a:extLst>
          </p:cNvPr>
          <p:cNvSpPr>
            <a:spLocks noGrp="1"/>
          </p:cNvSpPr>
          <p:nvPr>
            <p:ph type="sldNum" sz="quarter" idx="5"/>
          </p:nvPr>
        </p:nvSpPr>
        <p:spPr/>
        <p:txBody>
          <a:bodyPr/>
          <a:lstStyle/>
          <a:p>
            <a:fld id="{5BDADD7A-5464-40FD-B5CC-4CA36D7CC1F5}" type="slidenum">
              <a:rPr lang="de-DE" smtClean="0"/>
              <a:t>4</a:t>
            </a:fld>
            <a:endParaRPr lang="de-DE"/>
          </a:p>
        </p:txBody>
      </p:sp>
    </p:spTree>
    <p:extLst>
      <p:ext uri="{BB962C8B-B14F-4D97-AF65-F5344CB8AC3E}">
        <p14:creationId xmlns:p14="http://schemas.microsoft.com/office/powerpoint/2010/main" val="3751113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6CAB6-8104-C781-67ED-EDAFE2854B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05E6EF-C36B-D38F-1ECC-478A2D21CD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37E7B6-AE99-1E38-4D5E-4053DA27657A}"/>
              </a:ext>
            </a:extLst>
          </p:cNvPr>
          <p:cNvSpPr>
            <a:spLocks noGrp="1"/>
          </p:cNvSpPr>
          <p:nvPr>
            <p:ph type="body" idx="1"/>
          </p:nvPr>
        </p:nvSpPr>
        <p:spPr/>
        <p:txBody>
          <a:bodyPr/>
          <a:lstStyle/>
          <a:p>
            <a:r>
              <a:rPr lang="en-US" dirty="0" err="1"/>
              <a:t>Nutzt</a:t>
            </a:r>
            <a:r>
              <a:rPr lang="en-US" dirty="0"/>
              <a:t> Horizon-Template für DMP, um </a:t>
            </a:r>
            <a:r>
              <a:rPr lang="en-US" dirty="0" err="1"/>
              <a:t>standardisiertes</a:t>
            </a:r>
            <a:r>
              <a:rPr lang="en-US" dirty="0"/>
              <a:t> Planning in </a:t>
            </a:r>
            <a:r>
              <a:rPr lang="en-US" dirty="0" err="1"/>
              <a:t>MoSD</a:t>
            </a:r>
            <a:r>
              <a:rPr lang="en-US" dirty="0"/>
              <a:t> </a:t>
            </a:r>
            <a:r>
              <a:rPr lang="en-US" dirty="0" err="1"/>
              <a:t>zu</a:t>
            </a:r>
            <a:r>
              <a:rPr lang="en-US" dirty="0"/>
              <a:t> </a:t>
            </a:r>
            <a:r>
              <a:rPr lang="en-US" dirty="0" err="1"/>
              <a:t>zeigen</a:t>
            </a:r>
            <a:r>
              <a:rPr lang="en-US" dirty="0"/>
              <a:t>. </a:t>
            </a:r>
          </a:p>
          <a:p>
            <a:r>
              <a:rPr lang="en-US" dirty="0"/>
              <a:t>"Living document" via GitHub, um Provenance und Updates </a:t>
            </a:r>
            <a:r>
              <a:rPr lang="en-US" dirty="0" err="1"/>
              <a:t>zu</a:t>
            </a:r>
            <a:r>
              <a:rPr lang="en-US" dirty="0"/>
              <a:t> </a:t>
            </a:r>
            <a:r>
              <a:rPr lang="en-US" dirty="0" err="1"/>
              <a:t>ermöglichen</a:t>
            </a:r>
            <a:r>
              <a:rPr lang="en-US" dirty="0"/>
              <a:t>. </a:t>
            </a:r>
          </a:p>
          <a:p>
            <a:r>
              <a:rPr lang="en-US" dirty="0"/>
              <a:t>README &amp; MIT-</a:t>
            </a:r>
            <a:r>
              <a:rPr lang="en-US" dirty="0" err="1"/>
              <a:t>Lizenz</a:t>
            </a:r>
            <a:r>
              <a:rPr lang="en-US" dirty="0"/>
              <a:t>, um Accessible und Re-usable </a:t>
            </a:r>
            <a:r>
              <a:rPr lang="en-US" dirty="0" err="1"/>
              <a:t>zu</a:t>
            </a:r>
            <a:r>
              <a:rPr lang="en-US" dirty="0"/>
              <a:t> </a:t>
            </a:r>
            <a:r>
              <a:rPr lang="en-US" dirty="0" err="1"/>
              <a:t>machen</a:t>
            </a:r>
            <a:r>
              <a:rPr lang="en-US" dirty="0"/>
              <a:t> (FAIR). </a:t>
            </a:r>
          </a:p>
          <a:p>
            <a:r>
              <a:rPr lang="en-US" dirty="0"/>
              <a:t>Workflow-</a:t>
            </a:r>
            <a:r>
              <a:rPr lang="en-US" dirty="0" err="1"/>
              <a:t>Beschreibung</a:t>
            </a:r>
            <a:r>
              <a:rPr lang="en-US" dirty="0"/>
              <a:t>, um </a:t>
            </a:r>
            <a:r>
              <a:rPr lang="en-US" dirty="0" err="1"/>
              <a:t>schrittweise</a:t>
            </a:r>
            <a:r>
              <a:rPr lang="en-US" dirty="0"/>
              <a:t> </a:t>
            </a:r>
            <a:r>
              <a:rPr lang="en-US" dirty="0" err="1"/>
              <a:t>Dokumentation</a:t>
            </a:r>
            <a:r>
              <a:rPr lang="en-US" dirty="0"/>
              <a:t> </a:t>
            </a:r>
            <a:r>
              <a:rPr lang="en-US" dirty="0" err="1"/>
              <a:t>zu</a:t>
            </a:r>
            <a:r>
              <a:rPr lang="en-US" dirty="0"/>
              <a:t> </a:t>
            </a:r>
            <a:r>
              <a:rPr lang="en-US" dirty="0" err="1"/>
              <a:t>illustrieren</a:t>
            </a:r>
            <a:r>
              <a:rPr lang="en-US" dirty="0"/>
              <a:t>.</a:t>
            </a:r>
          </a:p>
        </p:txBody>
      </p:sp>
      <p:sp>
        <p:nvSpPr>
          <p:cNvPr id="4" name="Slide Number Placeholder 3">
            <a:extLst>
              <a:ext uri="{FF2B5EF4-FFF2-40B4-BE49-F238E27FC236}">
                <a16:creationId xmlns:a16="http://schemas.microsoft.com/office/drawing/2014/main" id="{A36752EF-420D-BCE6-65A8-E34C51EB77B9}"/>
              </a:ext>
            </a:extLst>
          </p:cNvPr>
          <p:cNvSpPr>
            <a:spLocks noGrp="1"/>
          </p:cNvSpPr>
          <p:nvPr>
            <p:ph type="sldNum" sz="quarter" idx="5"/>
          </p:nvPr>
        </p:nvSpPr>
        <p:spPr/>
        <p:txBody>
          <a:bodyPr/>
          <a:lstStyle/>
          <a:p>
            <a:fld id="{5BDADD7A-5464-40FD-B5CC-4CA36D7CC1F5}" type="slidenum">
              <a:rPr lang="de-DE" smtClean="0"/>
              <a:t>5</a:t>
            </a:fld>
            <a:endParaRPr lang="de-DE"/>
          </a:p>
        </p:txBody>
      </p:sp>
    </p:spTree>
    <p:extLst>
      <p:ext uri="{BB962C8B-B14F-4D97-AF65-F5344CB8AC3E}">
        <p14:creationId xmlns:p14="http://schemas.microsoft.com/office/powerpoint/2010/main" val="5941684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EE9B3-C9BA-7F23-03A1-3C198C0D43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AFA2F7-8820-0D6A-CDE8-204B8623C7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495AF2-4589-78AC-AFFA-0D675FE781B9}"/>
              </a:ext>
            </a:extLst>
          </p:cNvPr>
          <p:cNvSpPr>
            <a:spLocks noGrp="1"/>
          </p:cNvSpPr>
          <p:nvPr>
            <p:ph type="body" idx="1"/>
          </p:nvPr>
        </p:nvSpPr>
        <p:spPr/>
        <p:txBody>
          <a:bodyPr/>
          <a:lstStyle/>
          <a:p>
            <a:r>
              <a:rPr lang="en-US" dirty="0" err="1"/>
              <a:t>Beschreibt</a:t>
            </a:r>
            <a:r>
              <a:rPr lang="en-US" dirty="0"/>
              <a:t> </a:t>
            </a:r>
            <a:r>
              <a:rPr lang="en-US" dirty="0" err="1"/>
              <a:t>Datenstruktur</a:t>
            </a:r>
            <a:r>
              <a:rPr lang="en-US" dirty="0"/>
              <a:t> und </a:t>
            </a:r>
            <a:r>
              <a:rPr lang="en-US" dirty="0" err="1"/>
              <a:t>Formate</a:t>
            </a:r>
            <a:r>
              <a:rPr lang="en-US" dirty="0"/>
              <a:t>, um Collect in Lifecycle </a:t>
            </a:r>
            <a:r>
              <a:rPr lang="en-US" dirty="0" err="1"/>
              <a:t>abzudecken</a:t>
            </a:r>
            <a:r>
              <a:rPr lang="en-US" dirty="0"/>
              <a:t>. </a:t>
            </a:r>
          </a:p>
          <a:p>
            <a:r>
              <a:rPr lang="en-US" dirty="0" err="1"/>
              <a:t>Erwähnt</a:t>
            </a:r>
            <a:r>
              <a:rPr lang="en-US" dirty="0"/>
              <a:t> web-scraping, um </a:t>
            </a:r>
            <a:r>
              <a:rPr lang="en-US" dirty="0" err="1"/>
              <a:t>Automatisierung</a:t>
            </a:r>
            <a:r>
              <a:rPr lang="en-US" dirty="0"/>
              <a:t> in Data Acquisition </a:t>
            </a:r>
            <a:r>
              <a:rPr lang="en-US" dirty="0" err="1"/>
              <a:t>zu</a:t>
            </a:r>
            <a:r>
              <a:rPr lang="en-US" dirty="0"/>
              <a:t> </a:t>
            </a:r>
            <a:r>
              <a:rPr lang="en-US" dirty="0" err="1"/>
              <a:t>zeigen</a:t>
            </a:r>
            <a:r>
              <a:rPr lang="en-US" dirty="0"/>
              <a:t>. </a:t>
            </a:r>
          </a:p>
          <a:p>
            <a:r>
              <a:rPr lang="en-US" dirty="0" err="1"/>
              <a:t>Adressiert</a:t>
            </a:r>
            <a:r>
              <a:rPr lang="en-US" dirty="0"/>
              <a:t> Naming-Issues (</a:t>
            </a:r>
            <a:r>
              <a:rPr lang="en-US" dirty="0" err="1"/>
              <a:t>data.csv</a:t>
            </a:r>
            <a:r>
              <a:rPr lang="en-US" dirty="0"/>
              <a:t>), um Consistency-</a:t>
            </a:r>
            <a:r>
              <a:rPr lang="en-US" dirty="0" err="1"/>
              <a:t>Probleme</a:t>
            </a:r>
            <a:r>
              <a:rPr lang="en-US" dirty="0"/>
              <a:t> </a:t>
            </a:r>
            <a:r>
              <a:rPr lang="en-US" dirty="0" err="1"/>
              <a:t>vorwegzunehmen</a:t>
            </a:r>
            <a:r>
              <a:rPr lang="en-US" dirty="0"/>
              <a:t>. </a:t>
            </a:r>
          </a:p>
          <a:p>
            <a:r>
              <a:rPr lang="en-US" dirty="0"/>
              <a:t>Europa-</a:t>
            </a:r>
            <a:r>
              <a:rPr lang="en-US" dirty="0" err="1"/>
              <a:t>Beschränkung</a:t>
            </a:r>
            <a:r>
              <a:rPr lang="en-US" dirty="0"/>
              <a:t>, um Representativeness in Assure </a:t>
            </a:r>
            <a:r>
              <a:rPr lang="en-US" dirty="0" err="1"/>
              <a:t>vorzubereiten</a:t>
            </a:r>
            <a:r>
              <a:rPr lang="en-US" dirty="0"/>
              <a:t>.</a:t>
            </a:r>
          </a:p>
        </p:txBody>
      </p:sp>
      <p:sp>
        <p:nvSpPr>
          <p:cNvPr id="4" name="Slide Number Placeholder 3">
            <a:extLst>
              <a:ext uri="{FF2B5EF4-FFF2-40B4-BE49-F238E27FC236}">
                <a16:creationId xmlns:a16="http://schemas.microsoft.com/office/drawing/2014/main" id="{CC448BF4-D6F8-B99B-A3A8-5E15D958FB93}"/>
              </a:ext>
            </a:extLst>
          </p:cNvPr>
          <p:cNvSpPr>
            <a:spLocks noGrp="1"/>
          </p:cNvSpPr>
          <p:nvPr>
            <p:ph type="sldNum" sz="quarter" idx="5"/>
          </p:nvPr>
        </p:nvSpPr>
        <p:spPr/>
        <p:txBody>
          <a:bodyPr/>
          <a:lstStyle/>
          <a:p>
            <a:fld id="{5BDADD7A-5464-40FD-B5CC-4CA36D7CC1F5}" type="slidenum">
              <a:rPr lang="de-DE" smtClean="0"/>
              <a:t>6</a:t>
            </a:fld>
            <a:endParaRPr lang="de-DE"/>
          </a:p>
        </p:txBody>
      </p:sp>
    </p:spTree>
    <p:extLst>
      <p:ext uri="{BB962C8B-B14F-4D97-AF65-F5344CB8AC3E}">
        <p14:creationId xmlns:p14="http://schemas.microsoft.com/office/powerpoint/2010/main" val="39863843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F6C85-D1E3-7C5D-816A-9E89D73B3A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E3FC64-23A8-6F76-07F7-0287C35FAC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1FE0D7-8034-488E-C7B7-021E317B632A}"/>
              </a:ext>
            </a:extLst>
          </p:cNvPr>
          <p:cNvSpPr>
            <a:spLocks noGrp="1"/>
          </p:cNvSpPr>
          <p:nvPr>
            <p:ph type="body" idx="1"/>
          </p:nvPr>
        </p:nvSpPr>
        <p:spPr/>
        <p:txBody>
          <a:bodyPr/>
          <a:lstStyle/>
          <a:p>
            <a:r>
              <a:rPr lang="en-US" sz="1200" b="1" i="0" kern="1200" dirty="0">
                <a:solidFill>
                  <a:schemeClr val="tx1"/>
                </a:solidFill>
                <a:effectLst/>
                <a:latin typeface="+mn-lt"/>
                <a:ea typeface="+mn-ea"/>
                <a:cs typeface="+mn-cs"/>
              </a:rPr>
              <a:t>Source: The figures displayed for weekly testing rate and weekly test positivity are based on multiple data sources. The main source is data submitted by Member States to the European Surveillance System (</a:t>
            </a:r>
            <a:r>
              <a:rPr lang="en-US" sz="1200" b="1" i="0" kern="1200" dirty="0" err="1">
                <a:solidFill>
                  <a:schemeClr val="tx1"/>
                </a:solidFill>
                <a:effectLst/>
                <a:latin typeface="+mn-lt"/>
                <a:ea typeface="+mn-ea"/>
                <a:cs typeface="+mn-cs"/>
              </a:rPr>
              <a:t>TESSy</a:t>
            </a:r>
            <a:r>
              <a:rPr lang="en-US" sz="1200" b="1" i="0" kern="1200" dirty="0">
                <a:solidFill>
                  <a:schemeClr val="tx1"/>
                </a:solidFill>
                <a:effectLst/>
                <a:latin typeface="+mn-lt"/>
                <a:ea typeface="+mn-ea"/>
                <a:cs typeface="+mn-cs"/>
              </a:rPr>
              <a:t>), however, when not available, ECDC compiles data from public online sources. EU/EEA Member States report in </a:t>
            </a:r>
            <a:r>
              <a:rPr lang="en-US" sz="1200" b="1" i="0" kern="1200" dirty="0" err="1">
                <a:solidFill>
                  <a:schemeClr val="tx1"/>
                </a:solidFill>
                <a:effectLst/>
                <a:latin typeface="+mn-lt"/>
                <a:ea typeface="+mn-ea"/>
                <a:cs typeface="+mn-cs"/>
              </a:rPr>
              <a:t>TESSy</a:t>
            </a:r>
            <a:r>
              <a:rPr lang="en-US" sz="1200" b="1" i="0" kern="1200" dirty="0">
                <a:solidFill>
                  <a:schemeClr val="tx1"/>
                </a:solidFill>
                <a:effectLst/>
                <a:latin typeface="+mn-lt"/>
                <a:ea typeface="+mn-ea"/>
                <a:cs typeface="+mn-cs"/>
              </a:rPr>
              <a:t> all tests performed (i.e. both PCR and antigen tests).</a:t>
            </a:r>
          </a:p>
          <a:p>
            <a:endParaRPr lang="en-US" sz="1200" b="1" i="0" kern="1200" dirty="0">
              <a:solidFill>
                <a:schemeClr val="tx1"/>
              </a:solidFill>
              <a:effectLst/>
              <a:latin typeface="+mn-lt"/>
              <a:ea typeface="+mn-ea"/>
              <a:cs typeface="+mn-cs"/>
            </a:endParaRPr>
          </a:p>
          <a:p>
            <a:r>
              <a:rPr lang="en-US" dirty="0" err="1"/>
              <a:t>Identifiziert</a:t>
            </a:r>
            <a:r>
              <a:rPr lang="en-US" dirty="0"/>
              <a:t> </a:t>
            </a:r>
            <a:r>
              <a:rPr lang="en-US" dirty="0" err="1"/>
              <a:t>Quellen</a:t>
            </a:r>
            <a:r>
              <a:rPr lang="en-US" dirty="0"/>
              <a:t> (</a:t>
            </a:r>
            <a:r>
              <a:rPr lang="en-US" dirty="0" err="1"/>
              <a:t>TESSy</a:t>
            </a:r>
            <a:r>
              <a:rPr lang="en-US" dirty="0"/>
              <a:t>/public), um Origin und Multi-Source-</a:t>
            </a:r>
            <a:r>
              <a:rPr lang="en-US" dirty="0" err="1"/>
              <a:t>Probleme</a:t>
            </a:r>
            <a:r>
              <a:rPr lang="en-US" dirty="0"/>
              <a:t> </a:t>
            </a:r>
            <a:r>
              <a:rPr lang="en-US" dirty="0" err="1"/>
              <a:t>zu</a:t>
            </a:r>
            <a:r>
              <a:rPr lang="en-US" dirty="0"/>
              <a:t> </a:t>
            </a:r>
            <a:r>
              <a:rPr lang="en-US" dirty="0" err="1"/>
              <a:t>dokumentieren</a:t>
            </a:r>
            <a:r>
              <a:rPr lang="en-US" dirty="0"/>
              <a:t> (Provenance). </a:t>
            </a:r>
          </a:p>
          <a:p>
            <a:r>
              <a:rPr lang="en-US" dirty="0" err="1"/>
              <a:t>Hebt</a:t>
            </a:r>
            <a:r>
              <a:rPr lang="en-US" dirty="0"/>
              <a:t> </a:t>
            </a:r>
            <a:r>
              <a:rPr lang="en-US" dirty="0" err="1"/>
              <a:t>Qualitätsunsicherheit</a:t>
            </a:r>
            <a:r>
              <a:rPr lang="en-US" dirty="0"/>
              <a:t> </a:t>
            </a:r>
            <a:r>
              <a:rPr lang="en-US" dirty="0" err="1"/>
              <a:t>bei</a:t>
            </a:r>
            <a:r>
              <a:rPr lang="en-US" dirty="0"/>
              <a:t> public sources </a:t>
            </a:r>
            <a:r>
              <a:rPr lang="en-US" dirty="0" err="1"/>
              <a:t>hervor</a:t>
            </a:r>
            <a:r>
              <a:rPr lang="en-US" dirty="0"/>
              <a:t>, um Assure-Schritt </a:t>
            </a:r>
            <a:r>
              <a:rPr lang="en-US" dirty="0" err="1"/>
              <a:t>einzuleiten</a:t>
            </a:r>
            <a:r>
              <a:rPr lang="en-US" dirty="0"/>
              <a:t>.</a:t>
            </a:r>
            <a:br>
              <a:rPr lang="en-US" dirty="0"/>
            </a:br>
            <a:endParaRPr lang="en-US" dirty="0"/>
          </a:p>
        </p:txBody>
      </p:sp>
      <p:sp>
        <p:nvSpPr>
          <p:cNvPr id="4" name="Slide Number Placeholder 3">
            <a:extLst>
              <a:ext uri="{FF2B5EF4-FFF2-40B4-BE49-F238E27FC236}">
                <a16:creationId xmlns:a16="http://schemas.microsoft.com/office/drawing/2014/main" id="{2D00F8F0-EAED-2578-0E43-DED79B0B25FD}"/>
              </a:ext>
            </a:extLst>
          </p:cNvPr>
          <p:cNvSpPr>
            <a:spLocks noGrp="1"/>
          </p:cNvSpPr>
          <p:nvPr>
            <p:ph type="sldNum" sz="quarter" idx="5"/>
          </p:nvPr>
        </p:nvSpPr>
        <p:spPr/>
        <p:txBody>
          <a:bodyPr/>
          <a:lstStyle/>
          <a:p>
            <a:fld id="{5BDADD7A-5464-40FD-B5CC-4CA36D7CC1F5}" type="slidenum">
              <a:rPr lang="de-DE" smtClean="0"/>
              <a:t>7</a:t>
            </a:fld>
            <a:endParaRPr lang="de-DE"/>
          </a:p>
        </p:txBody>
      </p:sp>
    </p:spTree>
    <p:extLst>
      <p:ext uri="{BB962C8B-B14F-4D97-AF65-F5344CB8AC3E}">
        <p14:creationId xmlns:p14="http://schemas.microsoft.com/office/powerpoint/2010/main" val="41147750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ADA54-EFCB-52AA-4803-5E3D71485F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73CE79-181F-71ED-8F8B-4D435FEF6A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E086D1-C82A-E3D6-950C-18142E106D62}"/>
              </a:ext>
            </a:extLst>
          </p:cNvPr>
          <p:cNvSpPr>
            <a:spLocks noGrp="1"/>
          </p:cNvSpPr>
          <p:nvPr>
            <p:ph type="body" idx="1"/>
          </p:nvPr>
        </p:nvSpPr>
        <p:spPr/>
        <p:txBody>
          <a:bodyPr/>
          <a:lstStyle/>
          <a:p>
            <a:r>
              <a:rPr lang="en-US" dirty="0" err="1"/>
              <a:t>Prüft</a:t>
            </a:r>
            <a:r>
              <a:rPr lang="en-US" dirty="0"/>
              <a:t> Completeness </a:t>
            </a:r>
            <a:r>
              <a:rPr lang="en-US" dirty="0" err="1"/>
              <a:t>mit</a:t>
            </a:r>
            <a:r>
              <a:rPr lang="en-US" dirty="0"/>
              <a:t> </a:t>
            </a:r>
            <a:r>
              <a:rPr lang="en-US" dirty="0" err="1"/>
              <a:t>NaN-Prozenten</a:t>
            </a:r>
            <a:r>
              <a:rPr lang="en-US" dirty="0"/>
              <a:t>, um Data Quality in </a:t>
            </a:r>
            <a:r>
              <a:rPr lang="en-US" dirty="0" err="1"/>
              <a:t>MoSD</a:t>
            </a:r>
            <a:r>
              <a:rPr lang="en-US" dirty="0"/>
              <a:t> </a:t>
            </a:r>
            <a:r>
              <a:rPr lang="en-US" dirty="0" err="1"/>
              <a:t>zu</a:t>
            </a:r>
            <a:r>
              <a:rPr lang="en-US" dirty="0"/>
              <a:t> </a:t>
            </a:r>
            <a:r>
              <a:rPr lang="en-US" dirty="0" err="1"/>
              <a:t>sichern</a:t>
            </a:r>
            <a:r>
              <a:rPr lang="en-US" dirty="0"/>
              <a:t>. </a:t>
            </a:r>
          </a:p>
          <a:p>
            <a:r>
              <a:rPr lang="en-US" dirty="0"/>
              <a:t>Uniqueness via </a:t>
            </a:r>
            <a:r>
              <a:rPr lang="en-US" dirty="0" err="1"/>
              <a:t>Sortierung</a:t>
            </a:r>
            <a:r>
              <a:rPr lang="en-US" dirty="0"/>
              <a:t>, um </a:t>
            </a:r>
            <a:r>
              <a:rPr lang="en-US" dirty="0" err="1"/>
              <a:t>Duplikate</a:t>
            </a:r>
            <a:r>
              <a:rPr lang="en-US" dirty="0"/>
              <a:t> </a:t>
            </a:r>
            <a:r>
              <a:rPr lang="en-US" dirty="0" err="1"/>
              <a:t>zu</a:t>
            </a:r>
            <a:r>
              <a:rPr lang="en-US" dirty="0"/>
              <a:t> </a:t>
            </a:r>
            <a:r>
              <a:rPr lang="en-US" dirty="0" err="1"/>
              <a:t>vermeiden</a:t>
            </a:r>
            <a:r>
              <a:rPr lang="en-US" dirty="0"/>
              <a:t>. </a:t>
            </a:r>
          </a:p>
          <a:p>
            <a:r>
              <a:rPr lang="en-US" dirty="0"/>
              <a:t>Timeliness-</a:t>
            </a:r>
            <a:r>
              <a:rPr lang="en-US" dirty="0" err="1"/>
              <a:t>Bewertung</a:t>
            </a:r>
            <a:r>
              <a:rPr lang="en-US" dirty="0"/>
              <a:t>, um </a:t>
            </a:r>
            <a:r>
              <a:rPr lang="en-US" dirty="0" err="1"/>
              <a:t>Pandemie-Kontext</a:t>
            </a:r>
            <a:r>
              <a:rPr lang="en-US" dirty="0"/>
              <a:t> </a:t>
            </a:r>
            <a:r>
              <a:rPr lang="en-US" dirty="0" err="1"/>
              <a:t>zu</a:t>
            </a:r>
            <a:r>
              <a:rPr lang="en-US" dirty="0"/>
              <a:t> </a:t>
            </a:r>
            <a:r>
              <a:rPr lang="en-US" dirty="0" err="1"/>
              <a:t>berücksichtigen</a:t>
            </a:r>
            <a:r>
              <a:rPr lang="en-US" dirty="0"/>
              <a:t>.</a:t>
            </a:r>
          </a:p>
        </p:txBody>
      </p:sp>
      <p:sp>
        <p:nvSpPr>
          <p:cNvPr id="4" name="Slide Number Placeholder 3">
            <a:extLst>
              <a:ext uri="{FF2B5EF4-FFF2-40B4-BE49-F238E27FC236}">
                <a16:creationId xmlns:a16="http://schemas.microsoft.com/office/drawing/2014/main" id="{97547D29-5F3D-2E67-356D-51C439AF97AA}"/>
              </a:ext>
            </a:extLst>
          </p:cNvPr>
          <p:cNvSpPr>
            <a:spLocks noGrp="1"/>
          </p:cNvSpPr>
          <p:nvPr>
            <p:ph type="sldNum" sz="quarter" idx="5"/>
          </p:nvPr>
        </p:nvSpPr>
        <p:spPr/>
        <p:txBody>
          <a:bodyPr/>
          <a:lstStyle/>
          <a:p>
            <a:fld id="{5BDADD7A-5464-40FD-B5CC-4CA36D7CC1F5}" type="slidenum">
              <a:rPr lang="de-DE" smtClean="0"/>
              <a:t>8</a:t>
            </a:fld>
            <a:endParaRPr lang="de-DE"/>
          </a:p>
        </p:txBody>
      </p:sp>
    </p:spTree>
    <p:extLst>
      <p:ext uri="{BB962C8B-B14F-4D97-AF65-F5344CB8AC3E}">
        <p14:creationId xmlns:p14="http://schemas.microsoft.com/office/powerpoint/2010/main" val="22939250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55BA9-6F23-881A-6285-C5D04B312A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EE8B385-A250-A5D1-3E91-EC91BBA659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1CB8F2-0431-C15B-E2BA-E154A3CB89D4}"/>
              </a:ext>
            </a:extLst>
          </p:cNvPr>
          <p:cNvSpPr>
            <a:spLocks noGrp="1"/>
          </p:cNvSpPr>
          <p:nvPr>
            <p:ph type="body" idx="1"/>
          </p:nvPr>
        </p:nvSpPr>
        <p:spPr/>
        <p:txBody>
          <a:bodyPr/>
          <a:lstStyle/>
          <a:p>
            <a:r>
              <a:rPr lang="en-US" dirty="0"/>
              <a:t>Validity (</a:t>
            </a:r>
            <a:r>
              <a:rPr lang="en-US" dirty="0" err="1"/>
              <a:t>valide</a:t>
            </a:r>
            <a:r>
              <a:rPr lang="en-US" dirty="0"/>
              <a:t> </a:t>
            </a:r>
            <a:r>
              <a:rPr lang="en-US" dirty="0" err="1"/>
              <a:t>Spalten</a:t>
            </a:r>
            <a:r>
              <a:rPr lang="en-US" dirty="0"/>
              <a:t>, NA-Handling), um </a:t>
            </a:r>
            <a:r>
              <a:rPr lang="en-US" dirty="0" err="1"/>
              <a:t>Datenintegrität</a:t>
            </a:r>
            <a:r>
              <a:rPr lang="en-US" dirty="0"/>
              <a:t> </a:t>
            </a:r>
            <a:r>
              <a:rPr lang="en-US" dirty="0" err="1"/>
              <a:t>zu</a:t>
            </a:r>
            <a:r>
              <a:rPr lang="en-US" dirty="0"/>
              <a:t> </a:t>
            </a:r>
            <a:r>
              <a:rPr lang="en-US" dirty="0" err="1"/>
              <a:t>gewährleisten</a:t>
            </a:r>
            <a:r>
              <a:rPr lang="en-US" dirty="0"/>
              <a:t>. </a:t>
            </a:r>
          </a:p>
          <a:p>
            <a:r>
              <a:rPr lang="en-US" dirty="0"/>
              <a:t>Accuracy (</a:t>
            </a:r>
            <a:r>
              <a:rPr lang="en-US" dirty="0" err="1"/>
              <a:t>keine</a:t>
            </a:r>
            <a:r>
              <a:rPr lang="en-US" dirty="0"/>
              <a:t> </a:t>
            </a:r>
            <a:r>
              <a:rPr lang="en-US" dirty="0" err="1"/>
              <a:t>Duplikate</a:t>
            </a:r>
            <a:r>
              <a:rPr lang="en-US" dirty="0"/>
              <a:t>, </a:t>
            </a:r>
            <a:r>
              <a:rPr lang="en-US" dirty="0" err="1"/>
              <a:t>vernünftige</a:t>
            </a:r>
            <a:r>
              <a:rPr lang="en-US" dirty="0"/>
              <a:t> </a:t>
            </a:r>
            <a:r>
              <a:rPr lang="en-US" dirty="0" err="1"/>
              <a:t>Werte</a:t>
            </a:r>
            <a:r>
              <a:rPr lang="en-US" dirty="0"/>
              <a:t>), um Reliability </a:t>
            </a:r>
            <a:r>
              <a:rPr lang="en-US" dirty="0" err="1"/>
              <a:t>zu</a:t>
            </a:r>
            <a:r>
              <a:rPr lang="en-US" dirty="0"/>
              <a:t> </a:t>
            </a:r>
            <a:r>
              <a:rPr lang="en-US" dirty="0" err="1"/>
              <a:t>prüfen</a:t>
            </a:r>
            <a:r>
              <a:rPr lang="en-US" dirty="0"/>
              <a:t>. </a:t>
            </a:r>
          </a:p>
          <a:p>
            <a:r>
              <a:rPr lang="en-US" dirty="0"/>
              <a:t>Consistency (</a:t>
            </a:r>
            <a:r>
              <a:rPr lang="en-US" dirty="0" err="1"/>
              <a:t>Inkonsistenzen</a:t>
            </a:r>
            <a:r>
              <a:rPr lang="en-US" dirty="0"/>
              <a:t> </a:t>
            </a:r>
            <a:r>
              <a:rPr lang="en-US" dirty="0" err="1"/>
              <a:t>wie</a:t>
            </a:r>
            <a:r>
              <a:rPr lang="en-US" dirty="0"/>
              <a:t> Codes), um Multi-Source-Issues </a:t>
            </a:r>
            <a:r>
              <a:rPr lang="en-US" dirty="0" err="1"/>
              <a:t>zu</a:t>
            </a:r>
            <a:r>
              <a:rPr lang="en-US" dirty="0"/>
              <a:t> </a:t>
            </a:r>
            <a:r>
              <a:rPr lang="en-US" dirty="0" err="1"/>
              <a:t>beheben</a:t>
            </a:r>
            <a:r>
              <a:rPr lang="en-US" dirty="0"/>
              <a:t>.</a:t>
            </a:r>
          </a:p>
        </p:txBody>
      </p:sp>
      <p:sp>
        <p:nvSpPr>
          <p:cNvPr id="4" name="Slide Number Placeholder 3">
            <a:extLst>
              <a:ext uri="{FF2B5EF4-FFF2-40B4-BE49-F238E27FC236}">
                <a16:creationId xmlns:a16="http://schemas.microsoft.com/office/drawing/2014/main" id="{35888919-5897-EEAA-35C1-17D0C6F53B34}"/>
              </a:ext>
            </a:extLst>
          </p:cNvPr>
          <p:cNvSpPr>
            <a:spLocks noGrp="1"/>
          </p:cNvSpPr>
          <p:nvPr>
            <p:ph type="sldNum" sz="quarter" idx="5"/>
          </p:nvPr>
        </p:nvSpPr>
        <p:spPr/>
        <p:txBody>
          <a:bodyPr/>
          <a:lstStyle/>
          <a:p>
            <a:fld id="{5BDADD7A-5464-40FD-B5CC-4CA36D7CC1F5}" type="slidenum">
              <a:rPr lang="de-DE" smtClean="0"/>
              <a:t>9</a:t>
            </a:fld>
            <a:endParaRPr lang="de-DE"/>
          </a:p>
        </p:txBody>
      </p:sp>
    </p:spTree>
    <p:extLst>
      <p:ext uri="{BB962C8B-B14F-4D97-AF65-F5344CB8AC3E}">
        <p14:creationId xmlns:p14="http://schemas.microsoft.com/office/powerpoint/2010/main" val="3079111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mit Projekttitel">
    <p:spTree>
      <p:nvGrpSpPr>
        <p:cNvPr id="1" name=""/>
        <p:cNvGrpSpPr/>
        <p:nvPr/>
      </p:nvGrpSpPr>
      <p:grpSpPr>
        <a:xfrm>
          <a:off x="0" y="0"/>
          <a:ext cx="0" cy="0"/>
          <a:chOff x="0" y="0"/>
          <a:chExt cx="0" cy="0"/>
        </a:xfrm>
      </p:grpSpPr>
      <p:sp>
        <p:nvSpPr>
          <p:cNvPr id="7" name="Textplatzhalter 6">
            <a:extLst>
              <a:ext uri="{FF2B5EF4-FFF2-40B4-BE49-F238E27FC236}">
                <a16:creationId xmlns:a16="http://schemas.microsoft.com/office/drawing/2014/main" id="{C37D85B5-8F26-48F9-9A40-02AA946E0081}"/>
              </a:ext>
            </a:extLst>
          </p:cNvPr>
          <p:cNvSpPr>
            <a:spLocks noGrp="1"/>
          </p:cNvSpPr>
          <p:nvPr>
            <p:ph type="body" sz="quarter" idx="10" hasCustomPrompt="1"/>
          </p:nvPr>
        </p:nvSpPr>
        <p:spPr>
          <a:xfrm>
            <a:off x="468313" y="3429237"/>
            <a:ext cx="8207374" cy="350838"/>
          </a:xfrm>
          <a:prstGeom prst="rect">
            <a:avLst/>
          </a:prstGeom>
        </p:spPr>
        <p:txBody>
          <a:bodyPr lIns="0" tIns="0" rIns="0" bIns="0"/>
          <a:lstStyle>
            <a:lvl1pPr algn="r">
              <a:defRPr sz="1800" spc="0" baseline="0">
                <a:solidFill>
                  <a:schemeClr val="tx2"/>
                </a:solidFill>
              </a:defRPr>
            </a:lvl1pPr>
          </a:lstStyle>
          <a:p>
            <a:r>
              <a:rPr lang="de-DE" dirty="0"/>
              <a:t>Prof. Dr. Mustermann oder Projekttitel</a:t>
            </a:r>
            <a:endParaRPr lang="de-DE" sz="1800" dirty="0"/>
          </a:p>
        </p:txBody>
      </p:sp>
      <p:sp>
        <p:nvSpPr>
          <p:cNvPr id="11" name="Inhaltsplatzhalter 10">
            <a:extLst>
              <a:ext uri="{FF2B5EF4-FFF2-40B4-BE49-F238E27FC236}">
                <a16:creationId xmlns:a16="http://schemas.microsoft.com/office/drawing/2014/main" id="{81B82292-8AF2-4EE1-90BD-12581586030A}"/>
              </a:ext>
            </a:extLst>
          </p:cNvPr>
          <p:cNvSpPr>
            <a:spLocks noGrp="1"/>
          </p:cNvSpPr>
          <p:nvPr>
            <p:ph sz="quarter" idx="11" hasCustomPrompt="1"/>
          </p:nvPr>
        </p:nvSpPr>
        <p:spPr>
          <a:xfrm>
            <a:off x="468313" y="3962400"/>
            <a:ext cx="8207375" cy="447675"/>
          </a:xfrm>
          <a:prstGeom prst="rect">
            <a:avLst/>
          </a:prstGeom>
        </p:spPr>
        <p:txBody>
          <a:bodyPr lIns="0" tIns="0" rIns="0" bIns="0" anchor="ctr"/>
          <a:lstStyle>
            <a:lvl1pPr algn="r">
              <a:defRPr sz="3200" b="0">
                <a:latin typeface="+mj-lt"/>
              </a:defRPr>
            </a:lvl1pPr>
          </a:lstStyle>
          <a:p>
            <a:pPr lvl="0"/>
            <a:r>
              <a:rPr lang="de-DE" dirty="0"/>
              <a:t>Titel der Präsentation</a:t>
            </a:r>
          </a:p>
        </p:txBody>
      </p:sp>
      <p:sp>
        <p:nvSpPr>
          <p:cNvPr id="12" name="Textplatzhalter 6">
            <a:extLst>
              <a:ext uri="{FF2B5EF4-FFF2-40B4-BE49-F238E27FC236}">
                <a16:creationId xmlns:a16="http://schemas.microsoft.com/office/drawing/2014/main" id="{7121927E-5D27-4DA4-91BE-50EAE7ABB61F}"/>
              </a:ext>
            </a:extLst>
          </p:cNvPr>
          <p:cNvSpPr>
            <a:spLocks noGrp="1"/>
          </p:cNvSpPr>
          <p:nvPr>
            <p:ph type="body" sz="quarter" idx="12" hasCustomPrompt="1"/>
          </p:nvPr>
        </p:nvSpPr>
        <p:spPr>
          <a:xfrm>
            <a:off x="458788" y="4410312"/>
            <a:ext cx="8207374" cy="350838"/>
          </a:xfrm>
          <a:prstGeom prst="rect">
            <a:avLst/>
          </a:prstGeom>
        </p:spPr>
        <p:txBody>
          <a:bodyPr lIns="0" tIns="0" rIns="0" bIns="0" anchor="b"/>
          <a:lstStyle>
            <a:lvl1pPr algn="r">
              <a:defRPr sz="2200" i="0" spc="0" baseline="0"/>
            </a:lvl1pPr>
          </a:lstStyle>
          <a:p>
            <a:pPr lvl="0"/>
            <a:r>
              <a:rPr lang="de-DE" dirty="0"/>
              <a:t>Datum</a:t>
            </a:r>
          </a:p>
        </p:txBody>
      </p:sp>
    </p:spTree>
    <p:extLst>
      <p:ext uri="{BB962C8B-B14F-4D97-AF65-F5344CB8AC3E}">
        <p14:creationId xmlns:p14="http://schemas.microsoft.com/office/powerpoint/2010/main" val="227768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Überschrift und Text | grau">
    <p:spTree>
      <p:nvGrpSpPr>
        <p:cNvPr id="1" name=""/>
        <p:cNvGrpSpPr/>
        <p:nvPr/>
      </p:nvGrpSpPr>
      <p:grpSpPr>
        <a:xfrm>
          <a:off x="0" y="0"/>
          <a:ext cx="0" cy="0"/>
          <a:chOff x="0" y="0"/>
          <a:chExt cx="0" cy="0"/>
        </a:xfrm>
      </p:grpSpPr>
      <p:sp>
        <p:nvSpPr>
          <p:cNvPr id="9" name="Textplatzhalter 24"/>
          <p:cNvSpPr>
            <a:spLocks noGrp="1"/>
          </p:cNvSpPr>
          <p:nvPr>
            <p:ph type="body" sz="quarter" idx="11" hasCustomPrompt="1"/>
          </p:nvPr>
        </p:nvSpPr>
        <p:spPr>
          <a:xfrm>
            <a:off x="2999580" y="4710243"/>
            <a:ext cx="5234783" cy="164805"/>
          </a:xfrm>
        </p:spPr>
        <p:txBody>
          <a:bodyPr>
            <a:noAutofit/>
          </a:bodyPr>
          <a:lstStyle>
            <a:lvl1pPr marL="0" indent="0" algn="r">
              <a:buFontTx/>
              <a:buNone/>
              <a:defRPr lang="de-DE" sz="10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Titel der Veranstaltung</a:t>
            </a:r>
          </a:p>
        </p:txBody>
      </p:sp>
      <p:sp>
        <p:nvSpPr>
          <p:cNvPr id="6" name="Textplatzhalter 24"/>
          <p:cNvSpPr txBox="1">
            <a:spLocks/>
          </p:cNvSpPr>
          <p:nvPr userDrawn="1"/>
        </p:nvSpPr>
        <p:spPr>
          <a:xfrm>
            <a:off x="8234363" y="4884574"/>
            <a:ext cx="453230" cy="154205"/>
          </a:xfrm>
          <a:prstGeom prst="rect">
            <a:avLst/>
          </a:prstGeom>
        </p:spPr>
        <p:txBody>
          <a:bodyPr lIns="0" tIns="0" rIns="0" bIns="0">
            <a:noAutofit/>
          </a:bodyPr>
          <a:lstStyle>
            <a:lvl1pPr marL="0" marR="0" indent="0" algn="r" defTabSz="914400" rtl="0" eaLnBrk="1" fontAlgn="auto" latinLnBrk="0" hangingPunct="1">
              <a:lnSpc>
                <a:spcPct val="100000"/>
              </a:lnSpc>
              <a:spcBef>
                <a:spcPct val="20000"/>
              </a:spcBef>
              <a:spcAft>
                <a:spcPts val="0"/>
              </a:spcAft>
              <a:buClrTx/>
              <a:buSzTx/>
              <a:buFontTx/>
              <a:buNone/>
              <a:tabLst/>
              <a:defRPr lang="de-DE" sz="1000" kern="1200" baseline="0" dirty="0">
                <a:solidFill>
                  <a:schemeClr val="tx2"/>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fld id="{822FCD78-D96D-4F80-9AD7-6954839C45E1}" type="slidenum">
              <a:rPr lang="de-DE" smtClean="0">
                <a:solidFill>
                  <a:srgbClr val="002F5D"/>
                </a:solidFill>
                <a:latin typeface="Roboto Condensed" pitchFamily="2" charset="0"/>
                <a:ea typeface="Roboto Condensed" pitchFamily="2" charset="0"/>
              </a:rPr>
              <a:pPr>
                <a:defRPr/>
              </a:pPr>
              <a:t>‹#›</a:t>
            </a:fld>
            <a:endParaRPr lang="de-DE">
              <a:solidFill>
                <a:srgbClr val="002F5D"/>
              </a:solidFill>
              <a:latin typeface="Roboto Condensed" pitchFamily="2" charset="0"/>
              <a:ea typeface="Roboto Condensed" pitchFamily="2" charset="0"/>
            </a:endParaRPr>
          </a:p>
        </p:txBody>
      </p:sp>
      <p:sp>
        <p:nvSpPr>
          <p:cNvPr id="8" name="Rechteck 7"/>
          <p:cNvSpPr/>
          <p:nvPr userDrawn="1"/>
        </p:nvSpPr>
        <p:spPr>
          <a:xfrm flipV="1">
            <a:off x="-1" y="4500000"/>
            <a:ext cx="4590000" cy="396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p:cNvPicPr preferRelativeResize="0">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4574382" y="4500000"/>
            <a:ext cx="4572000" cy="39600"/>
          </a:xfrm>
          <a:prstGeom prst="rect">
            <a:avLst/>
          </a:prstGeom>
        </p:spPr>
      </p:pic>
      <p:sp>
        <p:nvSpPr>
          <p:cNvPr id="7" name="Textplatzhalter 24">
            <a:extLst>
              <a:ext uri="{FF2B5EF4-FFF2-40B4-BE49-F238E27FC236}">
                <a16:creationId xmlns:a16="http://schemas.microsoft.com/office/drawing/2014/main" id="{7F43C94D-9979-47C0-B4BE-2FC43A65CA74}"/>
              </a:ext>
            </a:extLst>
          </p:cNvPr>
          <p:cNvSpPr>
            <a:spLocks noGrp="1"/>
          </p:cNvSpPr>
          <p:nvPr>
            <p:ph type="body" sz="quarter" idx="12" hasCustomPrompt="1"/>
          </p:nvPr>
        </p:nvSpPr>
        <p:spPr>
          <a:xfrm>
            <a:off x="2999579" y="4888263"/>
            <a:ext cx="5234783" cy="164805"/>
          </a:xfrm>
        </p:spPr>
        <p:txBody>
          <a:bodyPr>
            <a:noAutofit/>
          </a:bodyPr>
          <a:lstStyle>
            <a:lvl1pPr marL="0" indent="0" algn="r">
              <a:buFontTx/>
              <a:buNone/>
              <a:defRPr lang="de-DE" sz="1000" i="1"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Prof. Dr. Mustermann | Datum</a:t>
            </a:r>
          </a:p>
        </p:txBody>
      </p:sp>
      <p:sp>
        <p:nvSpPr>
          <p:cNvPr id="11" name="Textplatzhalter 2">
            <a:extLst>
              <a:ext uri="{FF2B5EF4-FFF2-40B4-BE49-F238E27FC236}">
                <a16:creationId xmlns:a16="http://schemas.microsoft.com/office/drawing/2014/main" id="{0F45C553-1950-485B-A6E2-DF7EBF7E0464}"/>
              </a:ext>
            </a:extLst>
          </p:cNvPr>
          <p:cNvSpPr>
            <a:spLocks noGrp="1"/>
          </p:cNvSpPr>
          <p:nvPr>
            <p:ph type="body" idx="1" hasCustomPrompt="1"/>
          </p:nvPr>
        </p:nvSpPr>
        <p:spPr>
          <a:xfrm>
            <a:off x="452438" y="447675"/>
            <a:ext cx="8239125" cy="571504"/>
          </a:xfrm>
        </p:spPr>
        <p:txBody>
          <a:bodyPr lIns="0" anchor="t">
            <a:normAutofit/>
          </a:bodyPr>
          <a:lstStyle>
            <a:lvl1pPr marL="0" indent="0">
              <a:lnSpc>
                <a:spcPct val="100000"/>
              </a:lnSpc>
              <a:buNone/>
              <a:defRPr sz="28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de-DE" dirty="0"/>
              <a:t>Text durch Klicken bearbeiten</a:t>
            </a:r>
          </a:p>
        </p:txBody>
      </p:sp>
      <p:sp>
        <p:nvSpPr>
          <p:cNvPr id="12" name="Inhaltsplatzhalter 3">
            <a:extLst>
              <a:ext uri="{FF2B5EF4-FFF2-40B4-BE49-F238E27FC236}">
                <a16:creationId xmlns:a16="http://schemas.microsoft.com/office/drawing/2014/main" id="{B87AC671-D060-4A57-A554-255C900A9AA8}"/>
              </a:ext>
            </a:extLst>
          </p:cNvPr>
          <p:cNvSpPr>
            <a:spLocks noGrp="1"/>
          </p:cNvSpPr>
          <p:nvPr>
            <p:ph sz="half" idx="2"/>
          </p:nvPr>
        </p:nvSpPr>
        <p:spPr>
          <a:xfrm>
            <a:off x="452438" y="1095376"/>
            <a:ext cx="8239125" cy="2952750"/>
          </a:xfrm>
        </p:spPr>
        <p:txBody>
          <a:bodyPr/>
          <a:lstStyle>
            <a:lvl1pPr eaLnBrk="1" latinLnBrk="0" hangingPunct="1">
              <a:defRPr sz="2200"/>
            </a:lvl1pPr>
            <a:lvl2pPr marL="432000" indent="-216000" eaLnBrk="1" latinLnBrk="0" hangingPunct="1">
              <a:buFont typeface="Arial" pitchFamily="34" charset="0"/>
              <a:buChar char="•"/>
              <a:defRPr sz="2000"/>
            </a:lvl2pPr>
            <a:lvl3pPr marL="684000" indent="-216000" eaLnBrk="1" latinLnBrk="0" hangingPunct="1">
              <a:buFont typeface="Arial" pitchFamily="34" charset="0"/>
              <a:buChar cha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de-DE" dirty="0"/>
              <a:t>Textmasterformat bearbeiten</a:t>
            </a:r>
          </a:p>
          <a:p>
            <a:pPr lvl="1" eaLnBrk="1" latinLnBrk="0" hangingPunct="1"/>
            <a:r>
              <a:rPr lang="de-DE" dirty="0"/>
              <a:t>Zweite Ebene</a:t>
            </a:r>
          </a:p>
          <a:p>
            <a:pPr lvl="2" eaLnBrk="1" latinLnBrk="0" hangingPunct="1"/>
            <a:r>
              <a:rPr lang="de-DE" dirty="0"/>
              <a:t>Dritte Ebene</a:t>
            </a:r>
          </a:p>
        </p:txBody>
      </p:sp>
      <p:cxnSp>
        <p:nvCxnSpPr>
          <p:cNvPr id="13" name="Gerade Verbindung 9">
            <a:extLst>
              <a:ext uri="{FF2B5EF4-FFF2-40B4-BE49-F238E27FC236}">
                <a16:creationId xmlns:a16="http://schemas.microsoft.com/office/drawing/2014/main" id="{777BF0FE-2C6F-41A8-AB53-05C956AC5A2D}"/>
              </a:ext>
            </a:extLst>
          </p:cNvPr>
          <p:cNvCxnSpPr/>
          <p:nvPr userDrawn="1"/>
        </p:nvCxnSpPr>
        <p:spPr>
          <a:xfrm>
            <a:off x="449704" y="339502"/>
            <a:ext cx="4500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441522"/>
      </p:ext>
    </p:extLst>
  </p:cSld>
  <p:clrMapOvr>
    <a:masterClrMapping/>
  </p:clrMapOvr>
  <p:extLst>
    <p:ext uri="{DCECCB84-F9BA-43D5-87BE-67443E8EF086}">
      <p15:sldGuideLst xmlns:p15="http://schemas.microsoft.com/office/powerpoint/2012/main">
        <p15:guide id="23" orient="horz" pos="282">
          <p15:clr>
            <a:srgbClr val="FBAE40"/>
          </p15:clr>
        </p15:guide>
        <p15:guide id="24" orient="horz" pos="3150">
          <p15:clr>
            <a:srgbClr val="FBAE40"/>
          </p15:clr>
        </p15:guide>
        <p15:guide id="25" orient="horz" pos="690">
          <p15:clr>
            <a:srgbClr val="FBAE40"/>
          </p15:clr>
        </p15:guide>
        <p15:guide id="26" orient="horz" pos="894">
          <p15:clr>
            <a:srgbClr val="FBAE40"/>
          </p15:clr>
        </p15:guide>
        <p15:guide id="27" orient="horz" pos="255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 grau">
    <p:spTree>
      <p:nvGrpSpPr>
        <p:cNvPr id="1" name=""/>
        <p:cNvGrpSpPr/>
        <p:nvPr/>
      </p:nvGrpSpPr>
      <p:grpSpPr>
        <a:xfrm>
          <a:off x="0" y="0"/>
          <a:ext cx="0" cy="0"/>
          <a:chOff x="0" y="0"/>
          <a:chExt cx="0" cy="0"/>
        </a:xfrm>
      </p:grpSpPr>
      <p:sp>
        <p:nvSpPr>
          <p:cNvPr id="9" name="Textplatzhalter 24"/>
          <p:cNvSpPr>
            <a:spLocks noGrp="1"/>
          </p:cNvSpPr>
          <p:nvPr>
            <p:ph type="body" sz="quarter" idx="11" hasCustomPrompt="1"/>
          </p:nvPr>
        </p:nvSpPr>
        <p:spPr>
          <a:xfrm>
            <a:off x="2999580" y="4710243"/>
            <a:ext cx="5234783" cy="164805"/>
          </a:xfrm>
        </p:spPr>
        <p:txBody>
          <a:bodyPr>
            <a:noAutofit/>
          </a:bodyPr>
          <a:lstStyle>
            <a:lvl1pPr marL="0" indent="0" algn="r">
              <a:buFontTx/>
              <a:buNone/>
              <a:defRPr lang="de-DE" sz="10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Titel der Veranstaltung</a:t>
            </a:r>
          </a:p>
        </p:txBody>
      </p:sp>
      <p:sp>
        <p:nvSpPr>
          <p:cNvPr id="6" name="Textplatzhalter 24"/>
          <p:cNvSpPr txBox="1">
            <a:spLocks/>
          </p:cNvSpPr>
          <p:nvPr userDrawn="1"/>
        </p:nvSpPr>
        <p:spPr>
          <a:xfrm>
            <a:off x="8234363" y="4884574"/>
            <a:ext cx="453230" cy="154205"/>
          </a:xfrm>
          <a:prstGeom prst="rect">
            <a:avLst/>
          </a:prstGeom>
        </p:spPr>
        <p:txBody>
          <a:bodyPr lIns="0" tIns="0" rIns="0" bIns="0">
            <a:noAutofit/>
          </a:bodyPr>
          <a:lstStyle>
            <a:lvl1pPr marL="0" marR="0" indent="0" algn="r" defTabSz="914400" rtl="0" eaLnBrk="1" fontAlgn="auto" latinLnBrk="0" hangingPunct="1">
              <a:lnSpc>
                <a:spcPct val="100000"/>
              </a:lnSpc>
              <a:spcBef>
                <a:spcPct val="20000"/>
              </a:spcBef>
              <a:spcAft>
                <a:spcPts val="0"/>
              </a:spcAft>
              <a:buClrTx/>
              <a:buSzTx/>
              <a:buFontTx/>
              <a:buNone/>
              <a:tabLst/>
              <a:defRPr lang="de-DE" sz="1000" kern="1200" baseline="0" dirty="0">
                <a:solidFill>
                  <a:schemeClr val="tx2"/>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defRPr/>
            </a:pPr>
            <a:fld id="{822FCD78-D96D-4F80-9AD7-6954839C45E1}" type="slidenum">
              <a:rPr lang="de-DE" smtClean="0">
                <a:solidFill>
                  <a:srgbClr val="002F5D"/>
                </a:solidFill>
                <a:latin typeface="Roboto Condensed" pitchFamily="2" charset="0"/>
                <a:ea typeface="Roboto Condensed" pitchFamily="2" charset="0"/>
              </a:rPr>
              <a:pPr>
                <a:defRPr/>
              </a:pPr>
              <a:t>‹#›</a:t>
            </a:fld>
            <a:endParaRPr lang="de-DE">
              <a:solidFill>
                <a:srgbClr val="002F5D"/>
              </a:solidFill>
              <a:latin typeface="Roboto Condensed" pitchFamily="2" charset="0"/>
              <a:ea typeface="Roboto Condensed" pitchFamily="2" charset="0"/>
            </a:endParaRPr>
          </a:p>
        </p:txBody>
      </p:sp>
      <p:sp>
        <p:nvSpPr>
          <p:cNvPr id="8" name="Rechteck 7"/>
          <p:cNvSpPr/>
          <p:nvPr userDrawn="1"/>
        </p:nvSpPr>
        <p:spPr>
          <a:xfrm flipV="1">
            <a:off x="-1" y="4500000"/>
            <a:ext cx="4590000" cy="396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 name="Grafik 9"/>
          <p:cNvPicPr preferRelativeResize="0">
            <a:picLocks/>
          </p:cNvPicPr>
          <p:nvPr userDrawn="1"/>
        </p:nvPicPr>
        <p:blipFill>
          <a:blip r:embed="rId2" cstate="print">
            <a:extLst>
              <a:ext uri="{28A0092B-C50C-407E-A947-70E740481C1C}">
                <a14:useLocalDpi xmlns:a14="http://schemas.microsoft.com/office/drawing/2010/main" val="0"/>
              </a:ext>
            </a:extLst>
          </a:blip>
          <a:stretch>
            <a:fillRect/>
          </a:stretch>
        </p:blipFill>
        <p:spPr>
          <a:xfrm>
            <a:off x="4574382" y="4500000"/>
            <a:ext cx="4572000" cy="39600"/>
          </a:xfrm>
          <a:prstGeom prst="rect">
            <a:avLst/>
          </a:prstGeom>
        </p:spPr>
      </p:pic>
      <p:sp>
        <p:nvSpPr>
          <p:cNvPr id="7" name="Textplatzhalter 24">
            <a:extLst>
              <a:ext uri="{FF2B5EF4-FFF2-40B4-BE49-F238E27FC236}">
                <a16:creationId xmlns:a16="http://schemas.microsoft.com/office/drawing/2014/main" id="{7F43C94D-9979-47C0-B4BE-2FC43A65CA74}"/>
              </a:ext>
            </a:extLst>
          </p:cNvPr>
          <p:cNvSpPr>
            <a:spLocks noGrp="1"/>
          </p:cNvSpPr>
          <p:nvPr>
            <p:ph type="body" sz="quarter" idx="12" hasCustomPrompt="1"/>
          </p:nvPr>
        </p:nvSpPr>
        <p:spPr>
          <a:xfrm>
            <a:off x="2999579" y="4888263"/>
            <a:ext cx="5234783" cy="164805"/>
          </a:xfrm>
        </p:spPr>
        <p:txBody>
          <a:bodyPr>
            <a:noAutofit/>
          </a:bodyPr>
          <a:lstStyle>
            <a:lvl1pPr marL="0" indent="0" algn="r">
              <a:buFontTx/>
              <a:buNone/>
              <a:defRPr lang="de-DE" sz="1000" i="1"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stStyle>
          <a:p>
            <a:r>
              <a:rPr lang="de-DE" dirty="0"/>
              <a:t>Prof. Dr. Mustermann | Datum</a:t>
            </a:r>
          </a:p>
        </p:txBody>
      </p:sp>
      <p:sp>
        <p:nvSpPr>
          <p:cNvPr id="12" name="Inhaltsplatzhalter 3">
            <a:extLst>
              <a:ext uri="{FF2B5EF4-FFF2-40B4-BE49-F238E27FC236}">
                <a16:creationId xmlns:a16="http://schemas.microsoft.com/office/drawing/2014/main" id="{B87AC671-D060-4A57-A554-255C900A9AA8}"/>
              </a:ext>
            </a:extLst>
          </p:cNvPr>
          <p:cNvSpPr>
            <a:spLocks noGrp="1"/>
          </p:cNvSpPr>
          <p:nvPr>
            <p:ph sz="half" idx="2"/>
          </p:nvPr>
        </p:nvSpPr>
        <p:spPr>
          <a:xfrm>
            <a:off x="452438" y="447675"/>
            <a:ext cx="8239125" cy="3600451"/>
          </a:xfrm>
        </p:spPr>
        <p:txBody>
          <a:bodyPr/>
          <a:lstStyle>
            <a:lvl1pPr eaLnBrk="1" latinLnBrk="0" hangingPunct="1">
              <a:defRPr sz="2200"/>
            </a:lvl1pPr>
            <a:lvl2pPr marL="432000" indent="-216000" eaLnBrk="1" latinLnBrk="0" hangingPunct="1">
              <a:buFont typeface="Arial" pitchFamily="34" charset="0"/>
              <a:buChar char="•"/>
              <a:defRPr sz="2000"/>
            </a:lvl2pPr>
            <a:lvl3pPr marL="684000" indent="-216000" eaLnBrk="1" latinLnBrk="0" hangingPunct="1">
              <a:buFont typeface="Arial" pitchFamily="34" charset="0"/>
              <a:buChar cha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de-DE" dirty="0"/>
              <a:t>Textmasterformat bearbeiten</a:t>
            </a:r>
          </a:p>
          <a:p>
            <a:pPr lvl="1" eaLnBrk="1" latinLnBrk="0" hangingPunct="1"/>
            <a:r>
              <a:rPr lang="de-DE" dirty="0"/>
              <a:t>Zweite Ebene</a:t>
            </a:r>
          </a:p>
          <a:p>
            <a:pPr lvl="2" eaLnBrk="1" latinLnBrk="0" hangingPunct="1"/>
            <a:r>
              <a:rPr lang="de-DE" dirty="0"/>
              <a:t>Dritte Ebene</a:t>
            </a:r>
          </a:p>
        </p:txBody>
      </p:sp>
    </p:spTree>
    <p:extLst>
      <p:ext uri="{BB962C8B-B14F-4D97-AF65-F5344CB8AC3E}">
        <p14:creationId xmlns:p14="http://schemas.microsoft.com/office/powerpoint/2010/main" val="2776908598"/>
      </p:ext>
    </p:extLst>
  </p:cSld>
  <p:clrMapOvr>
    <a:masterClrMapping/>
  </p:clrMapOvr>
  <p:extLst>
    <p:ext uri="{DCECCB84-F9BA-43D5-87BE-67443E8EF086}">
      <p15:sldGuideLst xmlns:p15="http://schemas.microsoft.com/office/powerpoint/2012/main">
        <p15:guide id="23" orient="horz" pos="282">
          <p15:clr>
            <a:srgbClr val="FBAE40"/>
          </p15:clr>
        </p15:guide>
        <p15:guide id="24" orient="horz" pos="3150">
          <p15:clr>
            <a:srgbClr val="FBAE40"/>
          </p15:clr>
        </p15:guide>
        <p15:guide id="25" orient="horz" pos="690">
          <p15:clr>
            <a:srgbClr val="FBAE40"/>
          </p15:clr>
        </p15:guide>
        <p15:guide id="26" orient="horz" pos="894">
          <p15:clr>
            <a:srgbClr val="FBAE40"/>
          </p15:clr>
        </p15:guide>
        <p15:guide id="27" orient="horz" pos="255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chlussfolie">
    <p:spTree>
      <p:nvGrpSpPr>
        <p:cNvPr id="1" name=""/>
        <p:cNvGrpSpPr/>
        <p:nvPr/>
      </p:nvGrpSpPr>
      <p:grpSpPr>
        <a:xfrm>
          <a:off x="0" y="0"/>
          <a:ext cx="0" cy="0"/>
          <a:chOff x="0" y="0"/>
          <a:chExt cx="0" cy="0"/>
        </a:xfrm>
      </p:grpSpPr>
      <p:sp>
        <p:nvSpPr>
          <p:cNvPr id="11" name="Inhaltsplatzhalter 10">
            <a:extLst>
              <a:ext uri="{FF2B5EF4-FFF2-40B4-BE49-F238E27FC236}">
                <a16:creationId xmlns:a16="http://schemas.microsoft.com/office/drawing/2014/main" id="{81B82292-8AF2-4EE1-90BD-12581586030A}"/>
              </a:ext>
            </a:extLst>
          </p:cNvPr>
          <p:cNvSpPr>
            <a:spLocks noGrp="1"/>
          </p:cNvSpPr>
          <p:nvPr>
            <p:ph sz="quarter" idx="11" hasCustomPrompt="1"/>
          </p:nvPr>
        </p:nvSpPr>
        <p:spPr>
          <a:xfrm>
            <a:off x="468313" y="3943350"/>
            <a:ext cx="8207375" cy="447675"/>
          </a:xfrm>
          <a:prstGeom prst="rect">
            <a:avLst/>
          </a:prstGeom>
        </p:spPr>
        <p:txBody>
          <a:bodyPr lIns="0" tIns="0" rIns="0" bIns="0" anchor="ctr"/>
          <a:lstStyle>
            <a:lvl1pPr algn="r">
              <a:defRPr sz="3200" b="0">
                <a:latin typeface="+mj-lt"/>
              </a:defRPr>
            </a:lvl1pPr>
          </a:lstStyle>
          <a:p>
            <a:pPr lvl="0"/>
            <a:r>
              <a:rPr lang="de-DE" dirty="0"/>
              <a:t>Vielen Dank für Ihre Aufmerksamkeit!</a:t>
            </a:r>
          </a:p>
        </p:txBody>
      </p:sp>
      <p:sp>
        <p:nvSpPr>
          <p:cNvPr id="12" name="Textplatzhalter 6">
            <a:extLst>
              <a:ext uri="{FF2B5EF4-FFF2-40B4-BE49-F238E27FC236}">
                <a16:creationId xmlns:a16="http://schemas.microsoft.com/office/drawing/2014/main" id="{7121927E-5D27-4DA4-91BE-50EAE7ABB61F}"/>
              </a:ext>
            </a:extLst>
          </p:cNvPr>
          <p:cNvSpPr>
            <a:spLocks noGrp="1"/>
          </p:cNvSpPr>
          <p:nvPr>
            <p:ph type="body" sz="quarter" idx="12" hasCustomPrompt="1"/>
          </p:nvPr>
        </p:nvSpPr>
        <p:spPr>
          <a:xfrm>
            <a:off x="458788" y="4410312"/>
            <a:ext cx="8207374" cy="350838"/>
          </a:xfrm>
          <a:prstGeom prst="rect">
            <a:avLst/>
          </a:prstGeom>
        </p:spPr>
        <p:txBody>
          <a:bodyPr lIns="0" tIns="0" rIns="0" bIns="0" anchor="b"/>
          <a:lstStyle>
            <a:lvl1pPr algn="r">
              <a:defRPr sz="2200" i="0" spc="0" baseline="0"/>
            </a:lvl1pPr>
          </a:lstStyle>
          <a:p>
            <a:pPr lvl="0"/>
            <a:r>
              <a:rPr lang="de-DE" dirty="0"/>
              <a:t>Prof. Dr. Mustermann</a:t>
            </a:r>
          </a:p>
        </p:txBody>
      </p:sp>
    </p:spTree>
    <p:extLst>
      <p:ext uri="{BB962C8B-B14F-4D97-AF65-F5344CB8AC3E}">
        <p14:creationId xmlns:p14="http://schemas.microsoft.com/office/powerpoint/2010/main" val="279629236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3.xml"/><Relationship Id="rId1" Type="http://schemas.openxmlformats.org/officeDocument/2006/relationships/slideLayout" Target="../slideLayouts/slideLayout4.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0668A02D-DFF2-42B1-B020-E80114A2C164}"/>
              </a:ext>
            </a:extLst>
          </p:cNvPr>
          <p:cNvSpPr/>
          <p:nvPr userDrawn="1"/>
        </p:nvSpPr>
        <p:spPr>
          <a:xfrm>
            <a:off x="-1" y="3001788"/>
            <a:ext cx="9144000" cy="214171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a:extLst>
              <a:ext uri="{FF2B5EF4-FFF2-40B4-BE49-F238E27FC236}">
                <a16:creationId xmlns:a16="http://schemas.microsoft.com/office/drawing/2014/main" id="{99A307A5-F3BD-449F-A720-99606ECBF1AE}"/>
              </a:ext>
            </a:extLst>
          </p:cNvPr>
          <p:cNvSpPr/>
          <p:nvPr userDrawn="1"/>
        </p:nvSpPr>
        <p:spPr>
          <a:xfrm flipV="1">
            <a:off x="-1" y="2970213"/>
            <a:ext cx="4590000" cy="792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4" name="Grafik 23">
            <a:extLst>
              <a:ext uri="{FF2B5EF4-FFF2-40B4-BE49-F238E27FC236}">
                <a16:creationId xmlns:a16="http://schemas.microsoft.com/office/drawing/2014/main" id="{E0A91951-814D-4494-BDFC-29391A6A7ED9}"/>
              </a:ext>
            </a:extLst>
          </p:cNvPr>
          <p:cNvPicPr preferRelativeResize="0">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4574382" y="2970213"/>
            <a:ext cx="4572000" cy="79200"/>
          </a:xfrm>
          <a:prstGeom prst="rect">
            <a:avLst/>
          </a:prstGeom>
        </p:spPr>
      </p:pic>
      <p:pic>
        <p:nvPicPr>
          <p:cNvPr id="25" name="Picture 2">
            <a:extLst>
              <a:ext uri="{FF2B5EF4-FFF2-40B4-BE49-F238E27FC236}">
                <a16:creationId xmlns:a16="http://schemas.microsoft.com/office/drawing/2014/main" id="{A5BE7D61-1263-4ED2-9CBA-3F828FF44558}"/>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394297" y="447675"/>
            <a:ext cx="1568856"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8866805"/>
      </p:ext>
    </p:extLst>
  </p:cSld>
  <p:clrMap bg1="lt1" tx1="dk1" bg2="lt2" tx2="dk2" accent1="accent1" accent2="accent2" accent3="accent3" accent4="accent4" accent5="accent5" accent6="accent6" hlink="hlink" folHlink="folHlink"/>
  <p:sldLayoutIdLst>
    <p:sldLayoutId id="2147483663" r:id="rId1"/>
  </p:sldLayoutIdLst>
  <p:hf hdr="0"/>
  <p:txStyles>
    <p:titleStyle>
      <a:lvl1pPr algn="l" defTabSz="914400" rtl="0" eaLnBrk="1" latinLnBrk="0" hangingPunct="1">
        <a:spcBef>
          <a:spcPct val="0"/>
        </a:spcBef>
        <a:buNone/>
        <a:defRPr sz="1800" kern="1200" spc="20" baseline="0">
          <a:solidFill>
            <a:schemeClr val="tx1"/>
          </a:solidFill>
          <a:latin typeface="+mj-lt"/>
          <a:ea typeface="+mj-ea"/>
          <a:cs typeface="+mj-cs"/>
        </a:defRPr>
      </a:lvl1pPr>
    </p:titleStyle>
    <p:body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5465" userDrawn="1">
          <p15:clr>
            <a:srgbClr val="F26B43"/>
          </p15:clr>
        </p15:guide>
        <p15:guide id="3" pos="295" userDrawn="1">
          <p15:clr>
            <a:srgbClr val="F26B43"/>
          </p15:clr>
        </p15:guide>
        <p15:guide id="4" orient="horz" pos="2958" userDrawn="1">
          <p15:clr>
            <a:srgbClr val="F26B43"/>
          </p15:clr>
        </p15:guide>
        <p15:guide id="5" orient="horz" pos="282"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457200" y="205978"/>
            <a:ext cx="8229600" cy="857250"/>
          </a:xfrm>
          <a:prstGeom prst="rect">
            <a:avLst/>
          </a:prstGeom>
        </p:spPr>
        <p:txBody>
          <a:bodyPr vert="horz" lIns="0" tIns="0" rIns="0" bIns="0" rtlCol="0" anchor="ctr">
            <a:normAutofit/>
          </a:bodyPr>
          <a:lstStyle/>
          <a:p>
            <a:r>
              <a:rPr lang="de-DE" dirty="0"/>
              <a:t>Titelmasterformat durch Klicken bearbeiten</a:t>
            </a:r>
          </a:p>
        </p:txBody>
      </p:sp>
      <p:sp>
        <p:nvSpPr>
          <p:cNvPr id="3" name="Textplatzhalter 2"/>
          <p:cNvSpPr>
            <a:spLocks noGrp="1"/>
          </p:cNvSpPr>
          <p:nvPr>
            <p:ph type="body" idx="1"/>
          </p:nvPr>
        </p:nvSpPr>
        <p:spPr>
          <a:xfrm>
            <a:off x="457200" y="1200151"/>
            <a:ext cx="8229600" cy="1875655"/>
          </a:xfrm>
          <a:prstGeom prst="rect">
            <a:avLst/>
          </a:prstGeom>
        </p:spPr>
        <p:txBody>
          <a:bodyPr vert="horz" lIns="0" tIns="0" rIns="0" bIns="0" rtlCol="0">
            <a:normAutofit/>
          </a:bodyPr>
          <a:lstStyle/>
          <a:p>
            <a:pPr lvl="0"/>
            <a:r>
              <a:rPr lang="de-DE" dirty="0"/>
              <a:t>Textmasterformat bearbeiten</a:t>
            </a:r>
          </a:p>
          <a:p>
            <a:pPr lvl="1"/>
            <a:r>
              <a:rPr lang="de-DE" dirty="0"/>
              <a:t>Zweite Ebene</a:t>
            </a:r>
          </a:p>
          <a:p>
            <a:pPr lvl="2"/>
            <a:r>
              <a:rPr lang="de-DE" dirty="0"/>
              <a:t>Dritte Ebene</a:t>
            </a:r>
          </a:p>
          <a:p>
            <a:pPr lvl="3"/>
            <a:r>
              <a:rPr lang="de-DE" dirty="0"/>
              <a:t>Vierte Ebene</a:t>
            </a:r>
          </a:p>
          <a:p>
            <a:pPr lvl="4"/>
            <a:r>
              <a:rPr lang="de-DE" dirty="0"/>
              <a:t>»Fünfte Ebene mit Anführungszeichen«</a:t>
            </a:r>
          </a:p>
        </p:txBody>
      </p:sp>
      <p:sp>
        <p:nvSpPr>
          <p:cNvPr id="11" name="Rechteck 10"/>
          <p:cNvSpPr/>
          <p:nvPr userDrawn="1"/>
        </p:nvSpPr>
        <p:spPr>
          <a:xfrm>
            <a:off x="-1" y="4500000"/>
            <a:ext cx="9144000" cy="64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1026" name="Picture 2"/>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403822" y="4644000"/>
            <a:ext cx="1045904" cy="3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84529709"/>
      </p:ext>
    </p:extLst>
  </p:cSld>
  <p:clrMap bg1="lt1" tx1="dk1" bg2="lt2" tx2="dk2" accent1="accent1" accent2="accent2" accent3="accent3" accent4="accent4" accent5="accent5" accent6="accent6" hlink="hlink" folHlink="folHlink"/>
  <p:sldLayoutIdLst>
    <p:sldLayoutId id="2147483650" r:id="rId1"/>
    <p:sldLayoutId id="2147483658" r:id="rId2"/>
  </p:sldLayoutIdLst>
  <p:hf hdr="0"/>
  <p:txStyles>
    <p:titleStyle>
      <a:lvl1pPr algn="l" defTabSz="914400" rtl="0" eaLnBrk="1" latinLnBrk="0" hangingPunct="1">
        <a:spcBef>
          <a:spcPct val="0"/>
        </a:spcBef>
        <a:buNone/>
        <a:defRPr sz="1800" kern="1200" spc="20" baseline="0">
          <a:solidFill>
            <a:schemeClr val="tx1"/>
          </a:solidFill>
          <a:latin typeface="+mj-lt"/>
          <a:ea typeface="+mj-ea"/>
          <a:cs typeface="+mj-cs"/>
        </a:defRPr>
      </a:lvl1pPr>
    </p:titleStyle>
    <p:body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80">
          <p15:clr>
            <a:srgbClr val="F26B43"/>
          </p15:clr>
        </p15:guide>
        <p15:guide id="3" pos="3170">
          <p15:clr>
            <a:srgbClr val="F26B43"/>
          </p15:clr>
        </p15:guide>
        <p15:guide id="4" pos="3459">
          <p15:clr>
            <a:srgbClr val="F26B43"/>
          </p15:clr>
        </p15:guide>
        <p15:guide id="5" pos="3746">
          <p15:clr>
            <a:srgbClr val="F26B43"/>
          </p15:clr>
        </p15:guide>
        <p15:guide id="6" pos="4035">
          <p15:clr>
            <a:srgbClr val="F26B43"/>
          </p15:clr>
        </p15:guide>
        <p15:guide id="7" pos="4323">
          <p15:clr>
            <a:srgbClr val="F26B43"/>
          </p15:clr>
        </p15:guide>
        <p15:guide id="8" pos="4611">
          <p15:clr>
            <a:srgbClr val="F26B43"/>
          </p15:clr>
        </p15:guide>
        <p15:guide id="9" pos="4899">
          <p15:clr>
            <a:srgbClr val="F26B43"/>
          </p15:clr>
        </p15:guide>
        <p15:guide id="10" pos="5187">
          <p15:clr>
            <a:srgbClr val="F26B43"/>
          </p15:clr>
        </p15:guide>
        <p15:guide id="11" pos="5475">
          <p15:clr>
            <a:srgbClr val="F26B43"/>
          </p15:clr>
        </p15:guide>
        <p15:guide id="12" pos="2589">
          <p15:clr>
            <a:srgbClr val="F26B43"/>
          </p15:clr>
        </p15:guide>
        <p15:guide id="13" pos="2301">
          <p15:clr>
            <a:srgbClr val="F26B43"/>
          </p15:clr>
        </p15:guide>
        <p15:guide id="14" pos="2013">
          <p15:clr>
            <a:srgbClr val="F26B43"/>
          </p15:clr>
        </p15:guide>
        <p15:guide id="15" pos="1725">
          <p15:clr>
            <a:srgbClr val="F26B43"/>
          </p15:clr>
        </p15:guide>
        <p15:guide id="16" pos="1437">
          <p15:clr>
            <a:srgbClr val="F26B43"/>
          </p15:clr>
        </p15:guide>
        <p15:guide id="17" pos="1149">
          <p15:clr>
            <a:srgbClr val="F26B43"/>
          </p15:clr>
        </p15:guide>
        <p15:guide id="18" pos="862">
          <p15:clr>
            <a:srgbClr val="F26B43"/>
          </p15:clr>
        </p15:guide>
        <p15:guide id="19" pos="573">
          <p15:clr>
            <a:srgbClr val="F26B43"/>
          </p15:clr>
        </p15:guide>
        <p15:guide id="20" pos="285">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2" name="Rechteck 21">
            <a:extLst>
              <a:ext uri="{FF2B5EF4-FFF2-40B4-BE49-F238E27FC236}">
                <a16:creationId xmlns:a16="http://schemas.microsoft.com/office/drawing/2014/main" id="{0668A02D-DFF2-42B1-B020-E80114A2C164}"/>
              </a:ext>
            </a:extLst>
          </p:cNvPr>
          <p:cNvSpPr/>
          <p:nvPr userDrawn="1"/>
        </p:nvSpPr>
        <p:spPr>
          <a:xfrm>
            <a:off x="-1" y="3601863"/>
            <a:ext cx="9144000" cy="15416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3" name="Rechteck 22">
            <a:extLst>
              <a:ext uri="{FF2B5EF4-FFF2-40B4-BE49-F238E27FC236}">
                <a16:creationId xmlns:a16="http://schemas.microsoft.com/office/drawing/2014/main" id="{99A307A5-F3BD-449F-A720-99606ECBF1AE}"/>
              </a:ext>
            </a:extLst>
          </p:cNvPr>
          <p:cNvSpPr/>
          <p:nvPr userDrawn="1"/>
        </p:nvSpPr>
        <p:spPr>
          <a:xfrm flipV="1">
            <a:off x="-1" y="3522663"/>
            <a:ext cx="4590000" cy="79200"/>
          </a:xfrm>
          <a:prstGeom prst="rect">
            <a:avLst/>
          </a:pr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24" name="Grafik 23">
            <a:extLst>
              <a:ext uri="{FF2B5EF4-FFF2-40B4-BE49-F238E27FC236}">
                <a16:creationId xmlns:a16="http://schemas.microsoft.com/office/drawing/2014/main" id="{E0A91951-814D-4494-BDFC-29391A6A7ED9}"/>
              </a:ext>
            </a:extLst>
          </p:cNvPr>
          <p:cNvPicPr preferRelativeResize="0">
            <a:picLocks/>
          </p:cNvPicPr>
          <p:nvPr userDrawn="1"/>
        </p:nvPicPr>
        <p:blipFill>
          <a:blip r:embed="rId3" cstate="print">
            <a:extLst>
              <a:ext uri="{28A0092B-C50C-407E-A947-70E740481C1C}">
                <a14:useLocalDpi xmlns:a14="http://schemas.microsoft.com/office/drawing/2010/main" val="0"/>
              </a:ext>
            </a:extLst>
          </a:blip>
          <a:stretch>
            <a:fillRect/>
          </a:stretch>
        </p:blipFill>
        <p:spPr>
          <a:xfrm>
            <a:off x="4574382" y="3522663"/>
            <a:ext cx="4572000" cy="79200"/>
          </a:xfrm>
          <a:prstGeom prst="rect">
            <a:avLst/>
          </a:prstGeom>
        </p:spPr>
      </p:pic>
      <p:pic>
        <p:nvPicPr>
          <p:cNvPr id="25" name="Picture 2">
            <a:extLst>
              <a:ext uri="{FF2B5EF4-FFF2-40B4-BE49-F238E27FC236}">
                <a16:creationId xmlns:a16="http://schemas.microsoft.com/office/drawing/2014/main" id="{A5BE7D61-1263-4ED2-9CBA-3F828FF44558}"/>
              </a:ext>
            </a:extLst>
          </p:cNvPr>
          <p:cNvPicPr>
            <a:picLocks noChangeAspect="1" noChangeArrowheads="1"/>
          </p:cNvPicPr>
          <p:nvPr userDrawn="1"/>
        </p:nvPicPr>
        <p:blipFill>
          <a:blip r:embed="rId4" cstate="print">
            <a:extLst>
              <a:ext uri="{28A0092B-C50C-407E-A947-70E740481C1C}">
                <a14:useLocalDpi xmlns:a14="http://schemas.microsoft.com/office/drawing/2010/main" val="0"/>
              </a:ext>
            </a:extLst>
          </a:blip>
          <a:stretch>
            <a:fillRect/>
          </a:stretch>
        </p:blipFill>
        <p:spPr bwMode="auto">
          <a:xfrm>
            <a:off x="394297" y="447675"/>
            <a:ext cx="1568856" cy="54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242056"/>
      </p:ext>
    </p:extLst>
  </p:cSld>
  <p:clrMap bg1="lt1" tx1="dk1" bg2="lt2" tx2="dk2" accent1="accent1" accent2="accent2" accent3="accent3" accent4="accent4" accent5="accent5" accent6="accent6" hlink="hlink" folHlink="folHlink"/>
  <p:sldLayoutIdLst>
    <p:sldLayoutId id="2147483668" r:id="rId1"/>
  </p:sldLayoutIdLst>
  <p:hf hdr="0"/>
  <p:txStyles>
    <p:titleStyle>
      <a:lvl1pPr algn="l" defTabSz="914400" rtl="0" eaLnBrk="1" latinLnBrk="0" hangingPunct="1">
        <a:spcBef>
          <a:spcPct val="0"/>
        </a:spcBef>
        <a:buNone/>
        <a:defRPr sz="1800" kern="1200" spc="20" baseline="0">
          <a:solidFill>
            <a:schemeClr val="tx1"/>
          </a:solidFill>
          <a:latin typeface="+mj-lt"/>
          <a:ea typeface="+mj-ea"/>
          <a:cs typeface="+mj-cs"/>
        </a:defRPr>
      </a:lvl1pPr>
    </p:titleStyle>
    <p:body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5465">
          <p15:clr>
            <a:srgbClr val="F26B43"/>
          </p15:clr>
        </p15:guide>
        <p15:guide id="3" pos="295">
          <p15:clr>
            <a:srgbClr val="F26B43"/>
          </p15:clr>
        </p15:guide>
        <p15:guide id="4" orient="horz" pos="2958">
          <p15:clr>
            <a:srgbClr val="F26B43"/>
          </p15:clr>
        </p15:guide>
        <p15:guide id="5" orient="horz" pos="28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platzhalter 8">
            <a:extLst>
              <a:ext uri="{FF2B5EF4-FFF2-40B4-BE49-F238E27FC236}">
                <a16:creationId xmlns:a16="http://schemas.microsoft.com/office/drawing/2014/main" id="{E36428C4-C5C9-494A-A3F3-9E8E50CF1434}"/>
              </a:ext>
            </a:extLst>
          </p:cNvPr>
          <p:cNvSpPr>
            <a:spLocks noGrp="1"/>
          </p:cNvSpPr>
          <p:nvPr>
            <p:ph type="body" sz="quarter" idx="10"/>
          </p:nvPr>
        </p:nvSpPr>
        <p:spPr>
          <a:xfrm>
            <a:off x="468313" y="3351559"/>
            <a:ext cx="8207374" cy="350838"/>
          </a:xfrm>
        </p:spPr>
        <p:txBody>
          <a:bodyPr/>
          <a:lstStyle/>
          <a:p>
            <a:r>
              <a:rPr lang="de-DE" noProof="0" dirty="0"/>
              <a:t>Management </a:t>
            </a:r>
            <a:r>
              <a:rPr lang="de-DE" noProof="0" dirty="0" err="1"/>
              <a:t>of</a:t>
            </a:r>
            <a:r>
              <a:rPr lang="de-DE" noProof="0"/>
              <a:t> Scientific Data – Prüfung</a:t>
            </a:r>
            <a:endParaRPr lang="de-DE" sz="1800" noProof="0"/>
          </a:p>
          <a:p>
            <a:endParaRPr lang="de-DE" noProof="0"/>
          </a:p>
        </p:txBody>
      </p:sp>
      <p:sp>
        <p:nvSpPr>
          <p:cNvPr id="10" name="Inhaltsplatzhalter 9">
            <a:extLst>
              <a:ext uri="{FF2B5EF4-FFF2-40B4-BE49-F238E27FC236}">
                <a16:creationId xmlns:a16="http://schemas.microsoft.com/office/drawing/2014/main" id="{4D67665D-A8B7-4916-8278-DA9462A0A3E5}"/>
              </a:ext>
            </a:extLst>
          </p:cNvPr>
          <p:cNvSpPr>
            <a:spLocks noGrp="1"/>
          </p:cNvSpPr>
          <p:nvPr>
            <p:ph sz="quarter" idx="11"/>
          </p:nvPr>
        </p:nvSpPr>
        <p:spPr>
          <a:xfrm>
            <a:off x="146957" y="3780076"/>
            <a:ext cx="8528731" cy="630000"/>
          </a:xfrm>
        </p:spPr>
        <p:txBody>
          <a:bodyPr/>
          <a:lstStyle/>
          <a:p>
            <a:r>
              <a:rPr lang="de-DE" sz="1800" b="0" noProof="0"/>
              <a:t>Korrelation zwischen Testhäufigkeit und Anzahl der COVID-19 Fällen  </a:t>
            </a:r>
          </a:p>
        </p:txBody>
      </p:sp>
      <p:sp>
        <p:nvSpPr>
          <p:cNvPr id="11" name="Textplatzhalter 10">
            <a:extLst>
              <a:ext uri="{FF2B5EF4-FFF2-40B4-BE49-F238E27FC236}">
                <a16:creationId xmlns:a16="http://schemas.microsoft.com/office/drawing/2014/main" id="{69EC0D7E-4F82-4D7C-AA83-F13297649040}"/>
              </a:ext>
            </a:extLst>
          </p:cNvPr>
          <p:cNvSpPr>
            <a:spLocks noGrp="1"/>
          </p:cNvSpPr>
          <p:nvPr>
            <p:ph type="body" sz="quarter" idx="12"/>
          </p:nvPr>
        </p:nvSpPr>
        <p:spPr>
          <a:xfrm>
            <a:off x="468313" y="4565434"/>
            <a:ext cx="8207374" cy="350838"/>
          </a:xfrm>
        </p:spPr>
        <p:txBody>
          <a:bodyPr/>
          <a:lstStyle/>
          <a:p>
            <a:r>
              <a:rPr lang="de-DE" noProof="0">
                <a:solidFill>
                  <a:schemeClr val="tx2"/>
                </a:solidFill>
              </a:rPr>
              <a:t>19.07.2025</a:t>
            </a:r>
          </a:p>
        </p:txBody>
      </p:sp>
      <p:pic>
        <p:nvPicPr>
          <p:cNvPr id="3" name="Picture 2" descr="A qr code with black dots&#10;&#10;AI-generated content may be incorrect.">
            <a:extLst>
              <a:ext uri="{FF2B5EF4-FFF2-40B4-BE49-F238E27FC236}">
                <a16:creationId xmlns:a16="http://schemas.microsoft.com/office/drawing/2014/main" id="{66C2A90C-6FD3-305D-8818-96C6102A71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82879" y="1141331"/>
            <a:ext cx="1692808" cy="169280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28796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C999C-3D07-CD33-679C-D8E0F33AD592}"/>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73669520-75C7-3ABC-73F9-512ABD0D4E4C}"/>
              </a:ext>
            </a:extLst>
          </p:cNvPr>
          <p:cNvSpPr>
            <a:spLocks noGrp="1"/>
          </p:cNvSpPr>
          <p:nvPr>
            <p:ph type="body" idx="1"/>
          </p:nvPr>
        </p:nvSpPr>
        <p:spPr/>
        <p:txBody>
          <a:bodyPr/>
          <a:lstStyle/>
          <a:p>
            <a:r>
              <a:rPr lang="de-DE" dirty="0" err="1"/>
              <a:t>Assure</a:t>
            </a:r>
            <a:endParaRPr lang="de-DE" noProof="0" dirty="0"/>
          </a:p>
        </p:txBody>
      </p:sp>
      <p:sp>
        <p:nvSpPr>
          <p:cNvPr id="12" name="Textplatzhalter 1">
            <a:extLst>
              <a:ext uri="{FF2B5EF4-FFF2-40B4-BE49-F238E27FC236}">
                <a16:creationId xmlns:a16="http://schemas.microsoft.com/office/drawing/2014/main" id="{C75A9857-EF7C-85D3-41AC-FF89C0F83688}"/>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5FC37BB1-EA18-268E-80C7-1D82132A95E5}"/>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5" name="Content Placeholder 4">
            <a:extLst>
              <a:ext uri="{FF2B5EF4-FFF2-40B4-BE49-F238E27FC236}">
                <a16:creationId xmlns:a16="http://schemas.microsoft.com/office/drawing/2014/main" id="{4801446D-CF19-3F24-4F52-DC0BD3123E1E}"/>
              </a:ext>
            </a:extLst>
          </p:cNvPr>
          <p:cNvSpPr>
            <a:spLocks noGrp="1"/>
          </p:cNvSpPr>
          <p:nvPr>
            <p:ph sz="half" idx="2"/>
          </p:nvPr>
        </p:nvSpPr>
        <p:spPr>
          <a:xfrm>
            <a:off x="452438" y="1095375"/>
            <a:ext cx="8239125" cy="2952750"/>
          </a:xfrm>
        </p:spPr>
        <p:txBody>
          <a:bodyPr>
            <a:noAutofit/>
          </a:bodyPr>
          <a:lstStyle/>
          <a:p>
            <a:pPr marL="342900" indent="-342900">
              <a:buClr>
                <a:schemeClr val="accent2"/>
              </a:buClr>
              <a:buFont typeface="Arial" panose="020B0604020202020204" pitchFamily="34" charset="0"/>
              <a:buChar char="•"/>
            </a:pPr>
            <a:r>
              <a:rPr lang="en-US" sz="2000" b="1" dirty="0"/>
              <a:t>Validity</a:t>
            </a:r>
          </a:p>
          <a:p>
            <a:pPr marL="774900" lvl="1" indent="-342900">
              <a:buClr>
                <a:schemeClr val="accent2"/>
              </a:buClr>
            </a:pPr>
            <a:r>
              <a:rPr lang="en-US" dirty="0" err="1"/>
              <a:t>Spalten</a:t>
            </a:r>
            <a:r>
              <a:rPr lang="en-US" dirty="0"/>
              <a:t> </a:t>
            </a:r>
            <a:r>
              <a:rPr lang="en-US" dirty="0" err="1"/>
              <a:t>sind</a:t>
            </a:r>
            <a:r>
              <a:rPr lang="en-US" dirty="0"/>
              <a:t> </a:t>
            </a:r>
            <a:r>
              <a:rPr lang="en-US" dirty="0" err="1"/>
              <a:t>valide</a:t>
            </a:r>
            <a:r>
              <a:rPr lang="en-US" dirty="0"/>
              <a:t>, </a:t>
            </a:r>
            <a:r>
              <a:rPr lang="en-US" dirty="0" err="1"/>
              <a:t>konkret</a:t>
            </a:r>
            <a:r>
              <a:rPr lang="en-US" dirty="0"/>
              <a:t> und </a:t>
            </a:r>
            <a:r>
              <a:rPr lang="en-US" dirty="0" err="1"/>
              <a:t>selbsterklärend</a:t>
            </a:r>
            <a:endParaRPr lang="en-US" dirty="0"/>
          </a:p>
          <a:p>
            <a:pPr marL="774900" lvl="1" indent="-342900">
              <a:buClr>
                <a:schemeClr val="accent2"/>
              </a:buClr>
            </a:pPr>
            <a:r>
              <a:rPr lang="en-US" dirty="0"/>
              <a:t>Bei </a:t>
            </a:r>
            <a:r>
              <a:rPr lang="en-US" dirty="0" err="1"/>
              <a:t>fehlenden</a:t>
            </a:r>
            <a:r>
              <a:rPr lang="en-US" dirty="0"/>
              <a:t> </a:t>
            </a:r>
            <a:r>
              <a:rPr lang="en-US" dirty="0" err="1"/>
              <a:t>Werten</a:t>
            </a:r>
            <a:r>
              <a:rPr lang="en-US" dirty="0"/>
              <a:t> </a:t>
            </a:r>
            <a:r>
              <a:rPr lang="en-US" dirty="0" err="1"/>
              <a:t>wird</a:t>
            </a:r>
            <a:r>
              <a:rPr lang="en-US" dirty="0"/>
              <a:t> </a:t>
            </a:r>
            <a:r>
              <a:rPr lang="en-US" dirty="0" err="1"/>
              <a:t>konstant</a:t>
            </a:r>
            <a:r>
              <a:rPr lang="en-US" dirty="0"/>
              <a:t> NA</a:t>
            </a:r>
          </a:p>
          <a:p>
            <a:pPr marL="342900" indent="-342900">
              <a:buClr>
                <a:schemeClr val="accent2"/>
              </a:buClr>
              <a:buFont typeface="Arial" panose="020B0604020202020204" pitchFamily="34" charset="0"/>
              <a:buChar char="•"/>
            </a:pPr>
            <a:r>
              <a:rPr lang="en-US" sz="2000" b="1" dirty="0"/>
              <a:t>Accuracy</a:t>
            </a:r>
          </a:p>
          <a:p>
            <a:pPr marL="774900" lvl="1" indent="-342900">
              <a:buClr>
                <a:schemeClr val="accent2"/>
              </a:buClr>
            </a:pPr>
            <a:r>
              <a:rPr lang="en-US" dirty="0"/>
              <a:t>Keine </a:t>
            </a:r>
            <a:r>
              <a:rPr lang="en-US" dirty="0" err="1"/>
              <a:t>Duplikate</a:t>
            </a:r>
            <a:endParaRPr lang="en-US" dirty="0"/>
          </a:p>
          <a:p>
            <a:pPr marL="774900" lvl="1" indent="-342900">
              <a:buClr>
                <a:schemeClr val="accent2"/>
              </a:buClr>
            </a:pPr>
            <a:r>
              <a:rPr lang="en-US" dirty="0"/>
              <a:t>Alle </a:t>
            </a:r>
            <a:r>
              <a:rPr lang="en-US" dirty="0" err="1"/>
              <a:t>Spalten</a:t>
            </a:r>
            <a:r>
              <a:rPr lang="en-US" dirty="0"/>
              <a:t> </a:t>
            </a:r>
            <a:r>
              <a:rPr lang="en-US" dirty="0" err="1"/>
              <a:t>enthalten</a:t>
            </a:r>
            <a:r>
              <a:rPr lang="en-US" dirty="0"/>
              <a:t> </a:t>
            </a:r>
            <a:r>
              <a:rPr lang="en-US" dirty="0" err="1"/>
              <a:t>vernünftige</a:t>
            </a:r>
            <a:r>
              <a:rPr lang="en-US" dirty="0"/>
              <a:t>/</a:t>
            </a:r>
            <a:r>
              <a:rPr lang="en-US" dirty="0" err="1"/>
              <a:t>erwartbare</a:t>
            </a:r>
            <a:r>
              <a:rPr lang="en-US" dirty="0"/>
              <a:t> </a:t>
            </a:r>
            <a:r>
              <a:rPr lang="en-US" dirty="0" err="1"/>
              <a:t>Werte</a:t>
            </a:r>
            <a:endParaRPr lang="en-US" dirty="0"/>
          </a:p>
          <a:p>
            <a:pPr marL="342900" indent="-342900">
              <a:buClr>
                <a:schemeClr val="accent2"/>
              </a:buClr>
              <a:buFont typeface="Arial" panose="020B0604020202020204" pitchFamily="34" charset="0"/>
              <a:buChar char="•"/>
            </a:pPr>
            <a:r>
              <a:rPr lang="en-US" sz="2000" b="1" dirty="0"/>
              <a:t>Consistency</a:t>
            </a:r>
          </a:p>
          <a:p>
            <a:pPr marL="774900" lvl="1" indent="-342900">
              <a:buClr>
                <a:schemeClr val="accent2"/>
              </a:buClr>
            </a:pPr>
            <a:r>
              <a:rPr lang="en-US" dirty="0"/>
              <a:t>Gute </a:t>
            </a:r>
            <a:r>
              <a:rPr lang="en-US" dirty="0" err="1"/>
              <a:t>Konsistenz</a:t>
            </a:r>
            <a:endParaRPr lang="en-US" dirty="0"/>
          </a:p>
          <a:p>
            <a:pPr marL="774900" lvl="1" indent="-342900">
              <a:buClr>
                <a:schemeClr val="accent2"/>
              </a:buClr>
            </a:pPr>
            <a:r>
              <a:rPr lang="en-US" dirty="0" err="1"/>
              <a:t>Kleinere</a:t>
            </a:r>
            <a:r>
              <a:rPr lang="en-US" dirty="0"/>
              <a:t> </a:t>
            </a:r>
            <a:r>
              <a:rPr lang="en-US" dirty="0" err="1"/>
              <a:t>Inkonsistenzen</a:t>
            </a:r>
            <a:r>
              <a:rPr lang="en-US" dirty="0"/>
              <a:t> </a:t>
            </a:r>
            <a:r>
              <a:rPr lang="en-US" dirty="0" err="1"/>
              <a:t>zwischen</a:t>
            </a:r>
            <a:r>
              <a:rPr lang="en-US" dirty="0"/>
              <a:t> </a:t>
            </a:r>
            <a:r>
              <a:rPr lang="en-US" dirty="0" err="1"/>
              <a:t>Datensätzen</a:t>
            </a:r>
            <a:r>
              <a:rPr lang="en-US" dirty="0"/>
              <a:t> (</a:t>
            </a:r>
            <a:r>
              <a:rPr lang="en-US" dirty="0" err="1"/>
              <a:t>Ländercodes</a:t>
            </a:r>
            <a:r>
              <a:rPr lang="en-US" dirty="0"/>
              <a:t>: AUT/AT, ...)</a:t>
            </a:r>
          </a:p>
        </p:txBody>
      </p:sp>
    </p:spTree>
    <p:extLst>
      <p:ext uri="{BB962C8B-B14F-4D97-AF65-F5344CB8AC3E}">
        <p14:creationId xmlns:p14="http://schemas.microsoft.com/office/powerpoint/2010/main" val="3311695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94DB4-BA66-5A42-92FC-56DAF3ED0A91}"/>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392A1333-B239-426F-FF5E-601B17456639}"/>
              </a:ext>
            </a:extLst>
          </p:cNvPr>
          <p:cNvSpPr>
            <a:spLocks noGrp="1"/>
          </p:cNvSpPr>
          <p:nvPr>
            <p:ph type="body" idx="1"/>
          </p:nvPr>
        </p:nvSpPr>
        <p:spPr/>
        <p:txBody>
          <a:bodyPr/>
          <a:lstStyle/>
          <a:p>
            <a:r>
              <a:rPr lang="de-DE" dirty="0" err="1"/>
              <a:t>Describe</a:t>
            </a:r>
            <a:endParaRPr lang="de-DE" noProof="0" dirty="0"/>
          </a:p>
        </p:txBody>
      </p:sp>
      <p:sp>
        <p:nvSpPr>
          <p:cNvPr id="12" name="Textplatzhalter 1">
            <a:extLst>
              <a:ext uri="{FF2B5EF4-FFF2-40B4-BE49-F238E27FC236}">
                <a16:creationId xmlns:a16="http://schemas.microsoft.com/office/drawing/2014/main" id="{0A864301-EAB7-30A5-8A66-F0AB91BDD596}"/>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CEEB97D4-9FE5-37D6-1752-A62F33C31C72}"/>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7263F1B8-6CEE-AF26-522B-60D18F9CD6A8}"/>
              </a:ext>
            </a:extLst>
          </p:cNvPr>
          <p:cNvSpPr>
            <a:spLocks noGrp="1"/>
          </p:cNvSpPr>
          <p:nvPr>
            <p:ph sz="half" idx="2"/>
          </p:nvPr>
        </p:nvSpPr>
        <p:spPr>
          <a:xfrm>
            <a:off x="452438" y="1095376"/>
            <a:ext cx="8239125" cy="2195129"/>
          </a:xfrm>
        </p:spPr>
        <p:txBody>
          <a:bodyPr>
            <a:noAutofit/>
          </a:bodyPr>
          <a:lstStyle/>
          <a:p>
            <a:pPr marL="342900" indent="-342900">
              <a:buClr>
                <a:schemeClr val="accent2"/>
              </a:buClr>
              <a:buFont typeface="Arial" panose="020B0604020202020204" pitchFamily="34" charset="0"/>
              <a:buChar char="•"/>
            </a:pPr>
            <a:r>
              <a:rPr lang="en-US" sz="2000" dirty="0"/>
              <a:t>Website </a:t>
            </a:r>
            <a:r>
              <a:rPr lang="en-US" sz="2000" dirty="0" err="1"/>
              <a:t>bietet</a:t>
            </a:r>
            <a:r>
              <a:rPr lang="en-US" sz="2000" dirty="0"/>
              <a:t> für Deaths/Cases Dataset </a:t>
            </a:r>
            <a:r>
              <a:rPr lang="en-US" sz="2000" dirty="0" err="1"/>
              <a:t>wenig</a:t>
            </a:r>
            <a:r>
              <a:rPr lang="en-US" sz="2000" dirty="0"/>
              <a:t> </a:t>
            </a:r>
            <a:r>
              <a:rPr lang="en-US" sz="2000" dirty="0" err="1"/>
              <a:t>Informationen</a:t>
            </a:r>
            <a:endParaRPr lang="en-US" sz="2000" dirty="0"/>
          </a:p>
          <a:p>
            <a:pPr marL="342900" indent="-342900">
              <a:buClr>
                <a:schemeClr val="accent2"/>
              </a:buClr>
              <a:buFont typeface="Arial" panose="020B0604020202020204" pitchFamily="34" charset="0"/>
              <a:buChar char="•"/>
            </a:pPr>
            <a:r>
              <a:rPr lang="en-US" sz="2000" dirty="0"/>
              <a:t>Testing Volume Dataset </a:t>
            </a:r>
            <a:r>
              <a:rPr lang="en-US" sz="2000" dirty="0" err="1"/>
              <a:t>enthielt</a:t>
            </a:r>
            <a:r>
              <a:rPr lang="en-US" sz="2000" dirty="0"/>
              <a:t> </a:t>
            </a:r>
            <a:r>
              <a:rPr lang="en-US" sz="2000" dirty="0" err="1"/>
              <a:t>deutlich</a:t>
            </a:r>
            <a:r>
              <a:rPr lang="en-US" sz="2000" dirty="0"/>
              <a:t> </a:t>
            </a:r>
            <a:r>
              <a:rPr lang="en-US" sz="2000" dirty="0" err="1"/>
              <a:t>mehr</a:t>
            </a:r>
            <a:r>
              <a:rPr lang="en-US" sz="2000" dirty="0"/>
              <a:t> </a:t>
            </a:r>
            <a:r>
              <a:rPr lang="en-US" sz="2000" dirty="0" err="1"/>
              <a:t>Metadaten</a:t>
            </a:r>
            <a:endParaRPr lang="en-US" sz="2000" dirty="0"/>
          </a:p>
          <a:p>
            <a:pPr marL="342900" indent="-342900">
              <a:buClr>
                <a:schemeClr val="accent2"/>
              </a:buClr>
              <a:buFont typeface="Arial" panose="020B0604020202020204" pitchFamily="34" charset="0"/>
              <a:buChar char="•"/>
            </a:pPr>
            <a:r>
              <a:rPr lang="en-US" sz="2000" dirty="0"/>
              <a:t>GitHub Repository </a:t>
            </a:r>
            <a:r>
              <a:rPr lang="en-US" sz="2000" dirty="0" err="1"/>
              <a:t>enthält</a:t>
            </a:r>
            <a:r>
              <a:rPr lang="en-US" sz="2000" dirty="0"/>
              <a:t> </a:t>
            </a:r>
            <a:r>
              <a:rPr lang="en-US" sz="2000" dirty="0" err="1"/>
              <a:t>keine</a:t>
            </a:r>
            <a:r>
              <a:rPr lang="en-US" sz="2000" dirty="0"/>
              <a:t> </a:t>
            </a:r>
            <a:r>
              <a:rPr lang="en-US" sz="2000" dirty="0" err="1"/>
              <a:t>Metadaten</a:t>
            </a:r>
            <a:r>
              <a:rPr lang="en-US" sz="2000" dirty="0"/>
              <a:t> -&gt; </a:t>
            </a:r>
            <a:r>
              <a:rPr lang="en-US" sz="2000" dirty="0" err="1"/>
              <a:t>ausführliche</a:t>
            </a:r>
            <a:r>
              <a:rPr lang="en-US" sz="2000" dirty="0"/>
              <a:t> README </a:t>
            </a:r>
            <a:r>
              <a:rPr lang="en-US" sz="2000" dirty="0" err="1"/>
              <a:t>oder</a:t>
            </a:r>
            <a:r>
              <a:rPr lang="en-US" sz="2000" dirty="0"/>
              <a:t> </a:t>
            </a:r>
            <a:r>
              <a:rPr lang="en-US" sz="2000" dirty="0" err="1"/>
              <a:t>Dokumentation</a:t>
            </a:r>
            <a:r>
              <a:rPr lang="en-US" sz="2000" dirty="0"/>
              <a:t> </a:t>
            </a:r>
            <a:r>
              <a:rPr lang="en-US" sz="2000" dirty="0" err="1"/>
              <a:t>wäre</a:t>
            </a:r>
            <a:r>
              <a:rPr lang="en-US" sz="2000" dirty="0"/>
              <a:t> </a:t>
            </a:r>
            <a:r>
              <a:rPr lang="en-US" sz="2000" dirty="0" err="1"/>
              <a:t>hilfreich</a:t>
            </a:r>
            <a:endParaRPr lang="en-US" sz="2000" dirty="0"/>
          </a:p>
          <a:p>
            <a:pPr marL="342900" indent="-342900">
              <a:buClr>
                <a:schemeClr val="accent2"/>
              </a:buClr>
              <a:buFont typeface="Arial" panose="020B0604020202020204" pitchFamily="34" charset="0"/>
              <a:buChar char="•"/>
            </a:pPr>
            <a:r>
              <a:rPr lang="en-US" sz="2000" b="1" dirty="0"/>
              <a:t>Aber:</a:t>
            </a:r>
            <a:r>
              <a:rPr lang="en-US" sz="2000" dirty="0"/>
              <a:t> Daten </a:t>
            </a:r>
            <a:r>
              <a:rPr lang="en-US" sz="2000" dirty="0" err="1"/>
              <a:t>sind</a:t>
            </a:r>
            <a:r>
              <a:rPr lang="en-US" sz="2000" dirty="0"/>
              <a:t> </a:t>
            </a:r>
            <a:r>
              <a:rPr lang="en-US" sz="2000" dirty="0" err="1"/>
              <a:t>meist</a:t>
            </a:r>
            <a:r>
              <a:rPr lang="en-US" sz="2000" dirty="0"/>
              <a:t> </a:t>
            </a:r>
            <a:r>
              <a:rPr lang="en-US" sz="2000" dirty="0" err="1"/>
              <a:t>selbsterklärend</a:t>
            </a:r>
            <a:r>
              <a:rPr lang="en-US" sz="2000" dirty="0"/>
              <a:t>, </a:t>
            </a:r>
            <a:r>
              <a:rPr lang="en-US" sz="2000" dirty="0" err="1"/>
              <a:t>selbst</a:t>
            </a:r>
            <a:r>
              <a:rPr lang="en-US" sz="2000" dirty="0"/>
              <a:t> für Menschen </a:t>
            </a:r>
            <a:r>
              <a:rPr lang="en-US" sz="2000" dirty="0" err="1"/>
              <a:t>ohne</a:t>
            </a:r>
            <a:r>
              <a:rPr lang="en-US" sz="2000" dirty="0"/>
              <a:t> </a:t>
            </a:r>
            <a:r>
              <a:rPr lang="en-US" sz="2000" dirty="0" err="1"/>
              <a:t>medizinischen</a:t>
            </a:r>
            <a:r>
              <a:rPr lang="en-US" sz="2000" dirty="0"/>
              <a:t> </a:t>
            </a:r>
            <a:r>
              <a:rPr lang="en-US" sz="2000" dirty="0" err="1"/>
              <a:t>Hintergrund</a:t>
            </a:r>
            <a:r>
              <a:rPr lang="en-US" sz="2000" dirty="0"/>
              <a:t> -&gt; Arbeit </a:t>
            </a:r>
            <a:r>
              <a:rPr lang="en-US" sz="2000" dirty="0" err="1"/>
              <a:t>mit</a:t>
            </a:r>
            <a:r>
              <a:rPr lang="en-US" sz="2000" dirty="0"/>
              <a:t> Daten </a:t>
            </a:r>
            <a:r>
              <a:rPr lang="en-US" sz="2000" dirty="0" err="1"/>
              <a:t>ist</a:t>
            </a:r>
            <a:r>
              <a:rPr lang="en-US" sz="2000" dirty="0"/>
              <a:t> gut </a:t>
            </a:r>
            <a:r>
              <a:rPr lang="en-US" sz="2000" dirty="0" err="1"/>
              <a:t>möglich</a:t>
            </a:r>
            <a:endParaRPr lang="en-US" sz="2000" dirty="0"/>
          </a:p>
        </p:txBody>
      </p:sp>
    </p:spTree>
    <p:extLst>
      <p:ext uri="{BB962C8B-B14F-4D97-AF65-F5344CB8AC3E}">
        <p14:creationId xmlns:p14="http://schemas.microsoft.com/office/powerpoint/2010/main" val="2288861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2A90F-E3EB-79ED-204F-647287D85FB1}"/>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B512AE17-B6DF-2602-25A0-A350D23E6EE8}"/>
              </a:ext>
            </a:extLst>
          </p:cNvPr>
          <p:cNvSpPr>
            <a:spLocks noGrp="1"/>
          </p:cNvSpPr>
          <p:nvPr>
            <p:ph type="body" idx="1"/>
          </p:nvPr>
        </p:nvSpPr>
        <p:spPr/>
        <p:txBody>
          <a:bodyPr/>
          <a:lstStyle/>
          <a:p>
            <a:r>
              <a:rPr lang="de-DE" dirty="0" err="1"/>
              <a:t>Preserve</a:t>
            </a:r>
            <a:endParaRPr lang="de-DE" noProof="0" dirty="0"/>
          </a:p>
        </p:txBody>
      </p:sp>
      <p:sp>
        <p:nvSpPr>
          <p:cNvPr id="12" name="Textplatzhalter 1">
            <a:extLst>
              <a:ext uri="{FF2B5EF4-FFF2-40B4-BE49-F238E27FC236}">
                <a16:creationId xmlns:a16="http://schemas.microsoft.com/office/drawing/2014/main" id="{A866F54A-ABE9-2D11-1FE4-7FB6106EBBF4}"/>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54F89E70-9C47-0228-8C3A-A62A15E19179}"/>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AECD55A9-47C3-36FB-4207-CC032666747A}"/>
              </a:ext>
            </a:extLst>
          </p:cNvPr>
          <p:cNvSpPr>
            <a:spLocks noGrp="1"/>
          </p:cNvSpPr>
          <p:nvPr>
            <p:ph sz="half" idx="2"/>
          </p:nvPr>
        </p:nvSpPr>
        <p:spPr>
          <a:xfrm>
            <a:off x="452438" y="1095376"/>
            <a:ext cx="8239125" cy="2428735"/>
          </a:xfrm>
        </p:spPr>
        <p:txBody>
          <a:bodyPr>
            <a:normAutofit/>
          </a:bodyPr>
          <a:lstStyle/>
          <a:p>
            <a:pPr marL="342900" indent="-342900">
              <a:buClr>
                <a:schemeClr val="accent2"/>
              </a:buClr>
              <a:buFont typeface="Arial" panose="020B0604020202020204" pitchFamily="34" charset="0"/>
              <a:buChar char="•"/>
            </a:pPr>
            <a:r>
              <a:rPr lang="en-US" sz="2000" dirty="0"/>
              <a:t>Daten redundant auf Website &amp; GitHub </a:t>
            </a:r>
            <a:r>
              <a:rPr lang="en-US" sz="2000" dirty="0" err="1"/>
              <a:t>gespeichert</a:t>
            </a:r>
            <a:r>
              <a:rPr lang="en-US" sz="2000" dirty="0"/>
              <a:t> -&gt; gut</a:t>
            </a:r>
          </a:p>
          <a:p>
            <a:pPr marL="342900" indent="-342900">
              <a:buClr>
                <a:schemeClr val="accent2"/>
              </a:buClr>
              <a:buFont typeface="Arial" panose="020B0604020202020204" pitchFamily="34" charset="0"/>
              <a:buChar char="•"/>
            </a:pPr>
            <a:r>
              <a:rPr lang="en-US" sz="2000" dirty="0" err="1"/>
              <a:t>Zusätzlicher</a:t>
            </a:r>
            <a:r>
              <a:rPr lang="en-US" sz="2000" dirty="0"/>
              <a:t> Upload auf </a:t>
            </a:r>
            <a:r>
              <a:rPr lang="en-US" sz="2000" dirty="0" err="1"/>
              <a:t>Zenodo</a:t>
            </a:r>
            <a:r>
              <a:rPr lang="en-US" sz="2000" dirty="0"/>
              <a:t> </a:t>
            </a:r>
            <a:r>
              <a:rPr lang="en-US" sz="2000" dirty="0" err="1"/>
              <a:t>o.ä</a:t>
            </a:r>
            <a:r>
              <a:rPr lang="en-US" sz="2000" dirty="0"/>
              <a:t>. </a:t>
            </a:r>
            <a:r>
              <a:rPr lang="en-US" sz="2000" dirty="0" err="1"/>
              <a:t>Wünschenswert</a:t>
            </a:r>
            <a:endParaRPr lang="en-US" sz="2000" dirty="0"/>
          </a:p>
          <a:p>
            <a:pPr marL="342900" indent="-342900">
              <a:buClr>
                <a:schemeClr val="accent2"/>
              </a:buClr>
              <a:buFont typeface="Arial" panose="020B0604020202020204" pitchFamily="34" charset="0"/>
              <a:buChar char="•"/>
            </a:pPr>
            <a:r>
              <a:rPr lang="en-US" sz="2000" dirty="0"/>
              <a:t>Keine </a:t>
            </a:r>
            <a:r>
              <a:rPr lang="en-US" sz="2000" dirty="0" err="1"/>
              <a:t>Verbindung</a:t>
            </a:r>
            <a:r>
              <a:rPr lang="en-US" sz="2000" dirty="0"/>
              <a:t> </a:t>
            </a:r>
            <a:r>
              <a:rPr lang="en-US" sz="2000" dirty="0" err="1"/>
              <a:t>zu</a:t>
            </a:r>
            <a:r>
              <a:rPr lang="en-US" sz="2000" dirty="0"/>
              <a:t> </a:t>
            </a:r>
            <a:r>
              <a:rPr lang="en-US" sz="2000" dirty="0" err="1"/>
              <a:t>einem</a:t>
            </a:r>
            <a:r>
              <a:rPr lang="en-US" sz="2000" dirty="0"/>
              <a:t> Artikel &amp; </a:t>
            </a:r>
            <a:r>
              <a:rPr lang="en-US" sz="2000" dirty="0" err="1"/>
              <a:t>keine</a:t>
            </a:r>
            <a:r>
              <a:rPr lang="en-US" sz="2000" dirty="0"/>
              <a:t> Quality Features </a:t>
            </a:r>
            <a:r>
              <a:rPr lang="en-US" sz="2000" dirty="0" err="1"/>
              <a:t>angegeben</a:t>
            </a:r>
            <a:endParaRPr lang="en-US" sz="2000" dirty="0"/>
          </a:p>
          <a:p>
            <a:pPr marL="342900" indent="-342900">
              <a:buClr>
                <a:schemeClr val="accent2"/>
              </a:buClr>
              <a:buFont typeface="Arial" panose="020B0604020202020204" pitchFamily="34" charset="0"/>
              <a:buChar char="•"/>
            </a:pPr>
            <a:r>
              <a:rPr lang="en-US" sz="2000" dirty="0"/>
              <a:t>DOI </a:t>
            </a:r>
            <a:r>
              <a:rPr lang="en-US" sz="2000" dirty="0" err="1"/>
              <a:t>oder</a:t>
            </a:r>
            <a:r>
              <a:rPr lang="en-US" sz="2000" dirty="0"/>
              <a:t> </a:t>
            </a:r>
            <a:r>
              <a:rPr lang="en-US" sz="2000" dirty="0" err="1"/>
              <a:t>andere</a:t>
            </a:r>
            <a:r>
              <a:rPr lang="en-US" sz="2000" dirty="0"/>
              <a:t> PID </a:t>
            </a:r>
            <a:r>
              <a:rPr lang="en-US" sz="2000" dirty="0" err="1"/>
              <a:t>fehlen</a:t>
            </a:r>
            <a:endParaRPr lang="en-US" sz="2000" dirty="0"/>
          </a:p>
          <a:p>
            <a:pPr marL="342900" indent="-342900">
              <a:buClr>
                <a:schemeClr val="accent2"/>
              </a:buClr>
              <a:buFont typeface="Arial" panose="020B0604020202020204" pitchFamily="34" charset="0"/>
              <a:buChar char="•"/>
            </a:pPr>
            <a:r>
              <a:rPr lang="en-US" sz="2000" dirty="0"/>
              <a:t>Keine </a:t>
            </a:r>
            <a:r>
              <a:rPr lang="en-US" sz="2000" dirty="0" err="1"/>
              <a:t>Autoren</a:t>
            </a:r>
            <a:r>
              <a:rPr lang="en-US" sz="2000" dirty="0"/>
              <a:t>, </a:t>
            </a:r>
            <a:r>
              <a:rPr lang="en-US" sz="2000" dirty="0" err="1"/>
              <a:t>aber</a:t>
            </a:r>
            <a:r>
              <a:rPr lang="en-US" sz="2000" dirty="0"/>
              <a:t> Accounts </a:t>
            </a:r>
            <a:r>
              <a:rPr lang="en-US" sz="2000" dirty="0" err="1"/>
              <a:t>bei</a:t>
            </a:r>
            <a:r>
              <a:rPr lang="en-US" sz="2000" dirty="0"/>
              <a:t> GitHub </a:t>
            </a:r>
            <a:r>
              <a:rPr lang="en-US" sz="2000" dirty="0" err="1"/>
              <a:t>auffindbar</a:t>
            </a:r>
            <a:endParaRPr lang="en-US" sz="2000" dirty="0"/>
          </a:p>
        </p:txBody>
      </p:sp>
    </p:spTree>
    <p:extLst>
      <p:ext uri="{BB962C8B-B14F-4D97-AF65-F5344CB8AC3E}">
        <p14:creationId xmlns:p14="http://schemas.microsoft.com/office/powerpoint/2010/main" val="18897495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ABE66-FD10-D6F4-9098-28D577176198}"/>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5FCFC856-F992-3098-E614-46C21B3D9F64}"/>
              </a:ext>
            </a:extLst>
          </p:cNvPr>
          <p:cNvSpPr>
            <a:spLocks noGrp="1"/>
          </p:cNvSpPr>
          <p:nvPr>
            <p:ph type="body" idx="1"/>
          </p:nvPr>
        </p:nvSpPr>
        <p:spPr/>
        <p:txBody>
          <a:bodyPr/>
          <a:lstStyle/>
          <a:p>
            <a:r>
              <a:rPr lang="de-DE" dirty="0" err="1"/>
              <a:t>Preserve</a:t>
            </a:r>
            <a:endParaRPr lang="de-DE" noProof="0" dirty="0"/>
          </a:p>
        </p:txBody>
      </p:sp>
      <p:sp>
        <p:nvSpPr>
          <p:cNvPr id="12" name="Textplatzhalter 1">
            <a:extLst>
              <a:ext uri="{FF2B5EF4-FFF2-40B4-BE49-F238E27FC236}">
                <a16:creationId xmlns:a16="http://schemas.microsoft.com/office/drawing/2014/main" id="{B6C68799-A3E9-9E5C-AE1E-EA5135E288AE}"/>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4492A462-0D4D-43E9-B7A7-2EEDEDBAB83F}"/>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4DA4765B-7FAF-66B3-4840-F75A1E5F7F47}"/>
              </a:ext>
            </a:extLst>
          </p:cNvPr>
          <p:cNvSpPr>
            <a:spLocks noGrp="1"/>
          </p:cNvSpPr>
          <p:nvPr>
            <p:ph sz="half" idx="2"/>
          </p:nvPr>
        </p:nvSpPr>
        <p:spPr>
          <a:xfrm>
            <a:off x="452438" y="1095376"/>
            <a:ext cx="8239125" cy="2909296"/>
          </a:xfrm>
        </p:spPr>
        <p:txBody>
          <a:bodyPr>
            <a:normAutofit/>
          </a:bodyPr>
          <a:lstStyle/>
          <a:p>
            <a:pPr marL="342900" indent="-342900">
              <a:buClr>
                <a:schemeClr val="accent2"/>
              </a:buClr>
              <a:buFont typeface="Arial" panose="020B0604020202020204" pitchFamily="34" charset="0"/>
              <a:buChar char="•"/>
            </a:pPr>
            <a:r>
              <a:rPr lang="en-US" sz="2000" dirty="0"/>
              <a:t>Metadata </a:t>
            </a:r>
            <a:r>
              <a:rPr lang="en-US" sz="2000" dirty="0" err="1"/>
              <a:t>ist</a:t>
            </a:r>
            <a:r>
              <a:rPr lang="en-US" sz="2000" dirty="0"/>
              <a:t> </a:t>
            </a:r>
            <a:r>
              <a:rPr lang="en-US" sz="2000" dirty="0" err="1"/>
              <a:t>teilweise</a:t>
            </a:r>
            <a:r>
              <a:rPr lang="en-US" sz="2000" dirty="0"/>
              <a:t> </a:t>
            </a:r>
            <a:r>
              <a:rPr lang="en-US" sz="2000" dirty="0" err="1"/>
              <a:t>vorhanden</a:t>
            </a:r>
            <a:endParaRPr lang="en-US" sz="2000" dirty="0"/>
          </a:p>
          <a:p>
            <a:pPr marL="342900" indent="-342900">
              <a:buClr>
                <a:schemeClr val="accent2"/>
              </a:buClr>
              <a:buFont typeface="Arial" panose="020B0604020202020204" pitchFamily="34" charset="0"/>
              <a:buChar char="•"/>
            </a:pPr>
            <a:r>
              <a:rPr lang="en-US" sz="2000" dirty="0" err="1"/>
              <a:t>Öffentlicher</a:t>
            </a:r>
            <a:r>
              <a:rPr lang="en-US" sz="2000" dirty="0"/>
              <a:t> </a:t>
            </a:r>
            <a:r>
              <a:rPr lang="en-US" sz="2000" dirty="0" err="1"/>
              <a:t>Zugriff</a:t>
            </a:r>
            <a:r>
              <a:rPr lang="en-US" sz="2000" dirty="0"/>
              <a:t> auf Daten</a:t>
            </a:r>
          </a:p>
          <a:p>
            <a:pPr marL="342900" indent="-342900">
              <a:buClr>
                <a:schemeClr val="accent2"/>
              </a:buClr>
              <a:buFont typeface="Arial" panose="020B0604020202020204" pitchFamily="34" charset="0"/>
              <a:buChar char="•"/>
            </a:pPr>
            <a:r>
              <a:rPr lang="en-US" sz="2000" dirty="0"/>
              <a:t>Keine </a:t>
            </a:r>
            <a:r>
              <a:rPr lang="en-US" sz="2000" dirty="0" err="1"/>
              <a:t>direkte</a:t>
            </a:r>
            <a:r>
              <a:rPr lang="en-US" sz="2000" dirty="0"/>
              <a:t> </a:t>
            </a:r>
            <a:r>
              <a:rPr lang="en-US" sz="2000" dirty="0" err="1"/>
              <a:t>Lizenz</a:t>
            </a:r>
            <a:r>
              <a:rPr lang="en-US" sz="2000" dirty="0"/>
              <a:t>, </a:t>
            </a:r>
            <a:r>
              <a:rPr lang="en-US" sz="2000" dirty="0" err="1"/>
              <a:t>aber</a:t>
            </a:r>
            <a:r>
              <a:rPr lang="en-US" sz="2000" dirty="0"/>
              <a:t> </a:t>
            </a:r>
            <a:r>
              <a:rPr lang="en-US" sz="2000" dirty="0" err="1"/>
              <a:t>Verweis</a:t>
            </a:r>
            <a:r>
              <a:rPr lang="en-US" sz="2000" dirty="0"/>
              <a:t> auf ECDC Copyright (CC BY 4.0)</a:t>
            </a:r>
          </a:p>
          <a:p>
            <a:pPr marL="342900" indent="-342900">
              <a:buClr>
                <a:schemeClr val="accent2"/>
              </a:buClr>
              <a:buFont typeface="Arial" panose="020B0604020202020204" pitchFamily="34" charset="0"/>
              <a:buChar char="•"/>
            </a:pPr>
            <a:r>
              <a:rPr lang="en-US" sz="2000" dirty="0"/>
              <a:t>Kein </a:t>
            </a:r>
            <a:r>
              <a:rPr lang="en-US" sz="2000" dirty="0" err="1"/>
              <a:t>Überblick</a:t>
            </a:r>
            <a:r>
              <a:rPr lang="en-US" sz="2000" dirty="0"/>
              <a:t> auf die Daten/</a:t>
            </a:r>
            <a:r>
              <a:rPr lang="en-US" sz="2000" dirty="0" err="1"/>
              <a:t>Struktur</a:t>
            </a:r>
            <a:r>
              <a:rPr lang="en-US" sz="2000" dirty="0"/>
              <a:t> von der Website </a:t>
            </a:r>
            <a:r>
              <a:rPr lang="en-US" sz="2000" dirty="0" err="1"/>
              <a:t>aus</a:t>
            </a:r>
            <a:endParaRPr lang="en-US" sz="2000" dirty="0"/>
          </a:p>
          <a:p>
            <a:pPr marL="342900" indent="-342900">
              <a:buClr>
                <a:schemeClr val="accent2"/>
              </a:buClr>
              <a:buFont typeface="Arial" panose="020B0604020202020204" pitchFamily="34" charset="0"/>
              <a:buChar char="•"/>
            </a:pPr>
            <a:r>
              <a:rPr lang="en-US" sz="2000" dirty="0"/>
              <a:t>Archive von </a:t>
            </a:r>
            <a:r>
              <a:rPr lang="en-US" sz="2000" dirty="0" err="1"/>
              <a:t>früheren</a:t>
            </a:r>
            <a:r>
              <a:rPr lang="en-US" sz="2000" dirty="0"/>
              <a:t> </a:t>
            </a:r>
            <a:r>
              <a:rPr lang="en-US" sz="2000" dirty="0" err="1"/>
              <a:t>Zeitpunkten</a:t>
            </a:r>
            <a:r>
              <a:rPr lang="en-US" sz="2000" dirty="0"/>
              <a:t> </a:t>
            </a:r>
            <a:r>
              <a:rPr lang="en-US" sz="2000" dirty="0" err="1"/>
              <a:t>vorhanden</a:t>
            </a:r>
            <a:r>
              <a:rPr lang="en-US" sz="2000" dirty="0"/>
              <a:t> (Juni 2022)</a:t>
            </a:r>
          </a:p>
          <a:p>
            <a:pPr marL="342900" indent="-342900">
              <a:buClr>
                <a:schemeClr val="accent2"/>
              </a:buClr>
              <a:buFont typeface="Arial" panose="020B0604020202020204" pitchFamily="34" charset="0"/>
              <a:buChar char="•"/>
            </a:pPr>
            <a:r>
              <a:rPr lang="en-US" sz="2000" dirty="0"/>
              <a:t>Website </a:t>
            </a:r>
            <a:r>
              <a:rPr lang="en-US" sz="2000" dirty="0" err="1"/>
              <a:t>wurde</a:t>
            </a:r>
            <a:r>
              <a:rPr lang="en-US" sz="2000" dirty="0"/>
              <a:t> </a:t>
            </a:r>
            <a:r>
              <a:rPr lang="en-US" sz="2000" dirty="0" err="1"/>
              <a:t>indiziert</a:t>
            </a:r>
            <a:r>
              <a:rPr lang="en-US" sz="2000" dirty="0"/>
              <a:t> und </a:t>
            </a:r>
            <a:r>
              <a:rPr lang="en-US" sz="2000" dirty="0" err="1"/>
              <a:t>ist</a:t>
            </a:r>
            <a:r>
              <a:rPr lang="en-US" sz="2000" dirty="0"/>
              <a:t> gut </a:t>
            </a:r>
            <a:r>
              <a:rPr lang="en-US" sz="2000" dirty="0" err="1"/>
              <a:t>durch</a:t>
            </a:r>
            <a:r>
              <a:rPr lang="en-US" sz="2000" dirty="0"/>
              <a:t> </a:t>
            </a:r>
            <a:r>
              <a:rPr lang="en-US" sz="2000" dirty="0" err="1"/>
              <a:t>Suchmaschinen</a:t>
            </a:r>
            <a:r>
              <a:rPr lang="en-US" sz="2000" dirty="0"/>
              <a:t> </a:t>
            </a:r>
            <a:r>
              <a:rPr lang="en-US" sz="2000" dirty="0" err="1"/>
              <a:t>zu</a:t>
            </a:r>
            <a:r>
              <a:rPr lang="en-US" sz="2000" dirty="0"/>
              <a:t> </a:t>
            </a:r>
            <a:r>
              <a:rPr lang="en-US" sz="2000" dirty="0" err="1"/>
              <a:t>finden</a:t>
            </a:r>
            <a:endParaRPr lang="en-US" sz="2000" dirty="0"/>
          </a:p>
        </p:txBody>
      </p:sp>
    </p:spTree>
    <p:extLst>
      <p:ext uri="{BB962C8B-B14F-4D97-AF65-F5344CB8AC3E}">
        <p14:creationId xmlns:p14="http://schemas.microsoft.com/office/powerpoint/2010/main" val="1771799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BEA43-4089-BE6A-B3AA-EC1AF072EE30}"/>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889E3587-EA94-E6E5-0792-A8E5D18EE18C}"/>
              </a:ext>
            </a:extLst>
          </p:cNvPr>
          <p:cNvSpPr>
            <a:spLocks noGrp="1"/>
          </p:cNvSpPr>
          <p:nvPr>
            <p:ph type="body" idx="1"/>
          </p:nvPr>
        </p:nvSpPr>
        <p:spPr/>
        <p:txBody>
          <a:bodyPr/>
          <a:lstStyle/>
          <a:p>
            <a:r>
              <a:rPr lang="de-DE" dirty="0"/>
              <a:t>Discover</a:t>
            </a:r>
            <a:endParaRPr lang="de-DE" noProof="0" dirty="0"/>
          </a:p>
        </p:txBody>
      </p:sp>
      <p:sp>
        <p:nvSpPr>
          <p:cNvPr id="12" name="Textplatzhalter 1">
            <a:extLst>
              <a:ext uri="{FF2B5EF4-FFF2-40B4-BE49-F238E27FC236}">
                <a16:creationId xmlns:a16="http://schemas.microsoft.com/office/drawing/2014/main" id="{25C90BB2-4B9C-0B93-9C4C-A3620667F012}"/>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9C4A50B7-92AE-4F65-2BE5-9FA664495052}"/>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585FB4C1-F0A7-2A68-50B0-2E0650BF1A92}"/>
              </a:ext>
            </a:extLst>
          </p:cNvPr>
          <p:cNvSpPr>
            <a:spLocks noGrp="1"/>
          </p:cNvSpPr>
          <p:nvPr>
            <p:ph sz="half" idx="2"/>
          </p:nvPr>
        </p:nvSpPr>
        <p:spPr>
          <a:xfrm>
            <a:off x="452438" y="1095376"/>
            <a:ext cx="8239125" cy="3162925"/>
          </a:xfrm>
        </p:spPr>
        <p:txBody>
          <a:bodyPr>
            <a:normAutofit/>
          </a:bodyPr>
          <a:lstStyle/>
          <a:p>
            <a:pPr marL="342900" indent="-342900">
              <a:buClr>
                <a:schemeClr val="accent2"/>
              </a:buClr>
              <a:buFont typeface="Arial" panose="020B0604020202020204" pitchFamily="34" charset="0"/>
              <a:buChar char="•"/>
            </a:pPr>
            <a:r>
              <a:rPr lang="en-US" sz="2000" dirty="0"/>
              <a:t>Viele COVID-19 </a:t>
            </a:r>
            <a:r>
              <a:rPr lang="en-US" sz="2000" dirty="0" err="1"/>
              <a:t>Datensätze</a:t>
            </a:r>
            <a:r>
              <a:rPr lang="en-US" sz="2000" dirty="0"/>
              <a:t> </a:t>
            </a:r>
            <a:r>
              <a:rPr lang="en-US" sz="2000" dirty="0" err="1"/>
              <a:t>verfügbar</a:t>
            </a:r>
            <a:r>
              <a:rPr lang="en-US" sz="2000" dirty="0"/>
              <a:t> auf </a:t>
            </a:r>
            <a:r>
              <a:rPr lang="en-US" sz="2000" dirty="0" err="1"/>
              <a:t>Zenodo</a:t>
            </a:r>
            <a:r>
              <a:rPr lang="en-US" sz="2000" dirty="0"/>
              <a:t> </a:t>
            </a:r>
            <a:r>
              <a:rPr lang="en-US" sz="2000" dirty="0" err="1"/>
              <a:t>o.ä</a:t>
            </a:r>
            <a:r>
              <a:rPr lang="en-US" sz="2000" dirty="0"/>
              <a:t>.</a:t>
            </a:r>
          </a:p>
          <a:p>
            <a:pPr marL="774900" lvl="1" indent="-342900">
              <a:buClr>
                <a:schemeClr val="accent2"/>
              </a:buClr>
            </a:pPr>
            <a:r>
              <a:rPr lang="en-US" dirty="0" err="1"/>
              <a:t>Öffentliche</a:t>
            </a:r>
            <a:r>
              <a:rPr lang="en-US" dirty="0"/>
              <a:t> </a:t>
            </a:r>
            <a:r>
              <a:rPr lang="en-US" dirty="0" err="1"/>
              <a:t>Datensätze</a:t>
            </a:r>
            <a:r>
              <a:rPr lang="en-US" dirty="0"/>
              <a:t> </a:t>
            </a:r>
            <a:r>
              <a:rPr lang="en-US" dirty="0" err="1"/>
              <a:t>schränken</a:t>
            </a:r>
            <a:r>
              <a:rPr lang="en-US" dirty="0"/>
              <a:t> die </a:t>
            </a:r>
            <a:r>
              <a:rPr lang="en-US" dirty="0" err="1"/>
              <a:t>Anzahl</a:t>
            </a:r>
            <a:r>
              <a:rPr lang="en-US" dirty="0"/>
              <a:t> stark </a:t>
            </a:r>
            <a:r>
              <a:rPr lang="en-US" dirty="0" err="1"/>
              <a:t>ein</a:t>
            </a:r>
            <a:endParaRPr lang="en-US" dirty="0"/>
          </a:p>
          <a:p>
            <a:pPr marL="774900" lvl="1" indent="-342900">
              <a:buClr>
                <a:schemeClr val="accent2"/>
              </a:buClr>
            </a:pPr>
            <a:r>
              <a:rPr lang="en-US" dirty="0" err="1"/>
              <a:t>Regionale</a:t>
            </a:r>
            <a:r>
              <a:rPr lang="en-US" dirty="0"/>
              <a:t> </a:t>
            </a:r>
            <a:r>
              <a:rPr lang="en-US" dirty="0" err="1"/>
              <a:t>Probleme</a:t>
            </a:r>
            <a:r>
              <a:rPr lang="en-US" dirty="0"/>
              <a:t> -&gt; Viele Daten </a:t>
            </a:r>
            <a:r>
              <a:rPr lang="en-US" dirty="0" err="1"/>
              <a:t>sind</a:t>
            </a:r>
            <a:r>
              <a:rPr lang="en-US" dirty="0"/>
              <a:t> </a:t>
            </a:r>
            <a:r>
              <a:rPr lang="en-US" dirty="0" err="1"/>
              <a:t>nur</a:t>
            </a:r>
            <a:r>
              <a:rPr lang="en-US" dirty="0"/>
              <a:t> für </a:t>
            </a:r>
            <a:r>
              <a:rPr lang="en-US" dirty="0" err="1"/>
              <a:t>spezifische</a:t>
            </a:r>
            <a:r>
              <a:rPr lang="en-US" dirty="0"/>
              <a:t> </a:t>
            </a:r>
            <a:r>
              <a:rPr lang="en-US" dirty="0" err="1"/>
              <a:t>Regionen</a:t>
            </a:r>
            <a:endParaRPr lang="en-US" dirty="0"/>
          </a:p>
          <a:p>
            <a:pPr marL="342900" indent="-342900">
              <a:buClr>
                <a:schemeClr val="accent2"/>
              </a:buClr>
              <a:buFont typeface="Arial" panose="020B0604020202020204" pitchFamily="34" charset="0"/>
              <a:buChar char="•"/>
            </a:pPr>
            <a:r>
              <a:rPr lang="en-US" sz="2000" dirty="0"/>
              <a:t>Daten </a:t>
            </a:r>
            <a:r>
              <a:rPr lang="en-US" sz="2000" dirty="0" err="1"/>
              <a:t>unseres</a:t>
            </a:r>
            <a:r>
              <a:rPr lang="en-US" sz="2000" dirty="0"/>
              <a:t> </a:t>
            </a:r>
            <a:r>
              <a:rPr lang="en-US" sz="2000" dirty="0" err="1"/>
              <a:t>ReproHack</a:t>
            </a:r>
            <a:r>
              <a:rPr lang="en-US" sz="2000" dirty="0"/>
              <a:t>-Projekt </a:t>
            </a:r>
            <a:r>
              <a:rPr lang="en-US" sz="2000" dirty="0" err="1"/>
              <a:t>könnten</a:t>
            </a:r>
            <a:r>
              <a:rPr lang="en-US" sz="2000" dirty="0"/>
              <a:t> </a:t>
            </a:r>
            <a:r>
              <a:rPr lang="en-US" sz="2000" dirty="0" err="1"/>
              <a:t>genutzt</a:t>
            </a:r>
            <a:r>
              <a:rPr lang="en-US" sz="2000" dirty="0"/>
              <a:t> </a:t>
            </a:r>
            <a:r>
              <a:rPr lang="en-US" sz="2000" dirty="0" err="1"/>
              <a:t>werden</a:t>
            </a:r>
            <a:endParaRPr lang="en-US" sz="2000" dirty="0"/>
          </a:p>
          <a:p>
            <a:pPr marL="342900" indent="-342900">
              <a:buClr>
                <a:schemeClr val="accent2"/>
              </a:buClr>
              <a:buFont typeface="Arial" panose="020B0604020202020204" pitchFamily="34" charset="0"/>
              <a:buChar char="•"/>
            </a:pPr>
            <a:r>
              <a:rPr lang="en-US" sz="2000" dirty="0"/>
              <a:t>Mehr </a:t>
            </a:r>
            <a:r>
              <a:rPr lang="en-US" sz="2000" dirty="0" err="1"/>
              <a:t>Informationen</a:t>
            </a:r>
            <a:r>
              <a:rPr lang="en-US" sz="2000" dirty="0"/>
              <a:t> </a:t>
            </a:r>
            <a:r>
              <a:rPr lang="en-US" sz="2000" dirty="0" err="1"/>
              <a:t>dann</a:t>
            </a:r>
            <a:r>
              <a:rPr lang="en-US" sz="2000" dirty="0"/>
              <a:t> in Live Demo</a:t>
            </a:r>
          </a:p>
        </p:txBody>
      </p:sp>
    </p:spTree>
    <p:extLst>
      <p:ext uri="{BB962C8B-B14F-4D97-AF65-F5344CB8AC3E}">
        <p14:creationId xmlns:p14="http://schemas.microsoft.com/office/powerpoint/2010/main" val="6942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C5DDE3-4942-792B-21BA-70032E7A91E2}"/>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4D6BEE05-DE72-B728-49A0-58F7FEE24FF8}"/>
              </a:ext>
            </a:extLst>
          </p:cNvPr>
          <p:cNvSpPr>
            <a:spLocks noGrp="1"/>
          </p:cNvSpPr>
          <p:nvPr>
            <p:ph type="body" idx="1"/>
          </p:nvPr>
        </p:nvSpPr>
        <p:spPr/>
        <p:txBody>
          <a:bodyPr/>
          <a:lstStyle/>
          <a:p>
            <a:r>
              <a:rPr lang="de-DE" dirty="0" err="1"/>
              <a:t>Integrate</a:t>
            </a:r>
            <a:endParaRPr lang="de-DE" noProof="0" dirty="0"/>
          </a:p>
        </p:txBody>
      </p:sp>
      <p:sp>
        <p:nvSpPr>
          <p:cNvPr id="12" name="Textplatzhalter 1">
            <a:extLst>
              <a:ext uri="{FF2B5EF4-FFF2-40B4-BE49-F238E27FC236}">
                <a16:creationId xmlns:a16="http://schemas.microsoft.com/office/drawing/2014/main" id="{8F12146E-9DD7-76A2-ED63-143E77632CB4}"/>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0A64B4E4-B14E-0074-D84F-E0D6D11B3FAD}"/>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C755D369-9471-3047-A598-C5D132DBD247}"/>
              </a:ext>
            </a:extLst>
          </p:cNvPr>
          <p:cNvSpPr>
            <a:spLocks noGrp="1"/>
          </p:cNvSpPr>
          <p:nvPr>
            <p:ph sz="half" idx="2"/>
          </p:nvPr>
        </p:nvSpPr>
        <p:spPr>
          <a:xfrm>
            <a:off x="452438" y="1095376"/>
            <a:ext cx="8239125" cy="2969366"/>
          </a:xfrm>
        </p:spPr>
        <p:txBody>
          <a:bodyPr>
            <a:noAutofit/>
          </a:bodyPr>
          <a:lstStyle/>
          <a:p>
            <a:pPr marL="342900" indent="-342900">
              <a:buClr>
                <a:schemeClr val="accent2"/>
              </a:buClr>
              <a:buFont typeface="Arial" panose="020B0604020202020204" pitchFamily="34" charset="0"/>
              <a:buChar char="•"/>
            </a:pPr>
            <a:r>
              <a:rPr lang="en-US" sz="2000" dirty="0" err="1"/>
              <a:t>Datensätze</a:t>
            </a:r>
            <a:r>
              <a:rPr lang="en-US" sz="2000" dirty="0"/>
              <a:t> </a:t>
            </a:r>
            <a:r>
              <a:rPr lang="en-US" sz="2000" dirty="0" err="1"/>
              <a:t>waren</a:t>
            </a:r>
            <a:r>
              <a:rPr lang="en-US" sz="2000" dirty="0"/>
              <a:t> gut </a:t>
            </a:r>
            <a:r>
              <a:rPr lang="en-US" sz="2000" dirty="0" err="1"/>
              <a:t>zu</a:t>
            </a:r>
            <a:r>
              <a:rPr lang="en-US" sz="2000" dirty="0"/>
              <a:t> </a:t>
            </a:r>
            <a:r>
              <a:rPr lang="en-US" sz="2000" dirty="0" err="1"/>
              <a:t>kombinieren</a:t>
            </a:r>
            <a:endParaRPr lang="en-US" sz="2000" dirty="0"/>
          </a:p>
          <a:p>
            <a:pPr marL="342900" indent="-342900">
              <a:buClr>
                <a:schemeClr val="accent2"/>
              </a:buClr>
              <a:buFont typeface="Arial" panose="020B0604020202020204" pitchFamily="34" charset="0"/>
              <a:buChar char="•"/>
            </a:pPr>
            <a:r>
              <a:rPr lang="en-US" sz="2000" dirty="0" err="1"/>
              <a:t>Vorverarbeitung</a:t>
            </a:r>
            <a:r>
              <a:rPr lang="en-US" sz="2000" dirty="0"/>
              <a:t>:</a:t>
            </a:r>
          </a:p>
          <a:p>
            <a:pPr marL="774900" lvl="1" indent="-342900">
              <a:buClr>
                <a:schemeClr val="accent2"/>
              </a:buClr>
            </a:pPr>
            <a:r>
              <a:rPr lang="en-US" dirty="0" err="1"/>
              <a:t>Anpassung</a:t>
            </a:r>
            <a:r>
              <a:rPr lang="en-US" dirty="0"/>
              <a:t> des Datum-Formats</a:t>
            </a:r>
          </a:p>
          <a:p>
            <a:pPr marL="774900" lvl="1" indent="-342900">
              <a:buClr>
                <a:schemeClr val="accent2"/>
              </a:buClr>
            </a:pPr>
            <a:r>
              <a:rPr lang="en-US" dirty="0" err="1"/>
              <a:t>Zusammenführung</a:t>
            </a:r>
            <a:r>
              <a:rPr lang="en-US" dirty="0"/>
              <a:t> der </a:t>
            </a:r>
            <a:r>
              <a:rPr lang="en-US" dirty="0" err="1"/>
              <a:t>Datensätze</a:t>
            </a:r>
            <a:endParaRPr lang="en-US" dirty="0"/>
          </a:p>
          <a:p>
            <a:pPr marL="774900" lvl="1" indent="-342900">
              <a:buClr>
                <a:schemeClr val="accent2"/>
              </a:buClr>
            </a:pPr>
            <a:r>
              <a:rPr lang="en-US" dirty="0" err="1"/>
              <a:t>Entfernung</a:t>
            </a:r>
            <a:r>
              <a:rPr lang="en-US" dirty="0"/>
              <a:t> </a:t>
            </a:r>
            <a:r>
              <a:rPr lang="en-US" dirty="0" err="1"/>
              <a:t>nicht</a:t>
            </a:r>
            <a:r>
              <a:rPr lang="en-US" dirty="0"/>
              <a:t> </a:t>
            </a:r>
            <a:r>
              <a:rPr lang="en-US" dirty="0" err="1"/>
              <a:t>nötiger</a:t>
            </a:r>
            <a:r>
              <a:rPr lang="en-US" dirty="0"/>
              <a:t> und </a:t>
            </a:r>
            <a:r>
              <a:rPr lang="en-US" dirty="0" err="1"/>
              <a:t>redundanten</a:t>
            </a:r>
            <a:r>
              <a:rPr lang="en-US" dirty="0"/>
              <a:t> </a:t>
            </a:r>
            <a:r>
              <a:rPr lang="en-US" dirty="0" err="1"/>
              <a:t>Spalten</a:t>
            </a:r>
            <a:endParaRPr lang="en-US" dirty="0"/>
          </a:p>
          <a:p>
            <a:pPr marL="774900" lvl="1" indent="-342900">
              <a:buClr>
                <a:schemeClr val="accent2"/>
              </a:buClr>
            </a:pPr>
            <a:r>
              <a:rPr lang="en-US" dirty="0" err="1"/>
              <a:t>Entfernung</a:t>
            </a:r>
            <a:r>
              <a:rPr lang="en-US" dirty="0"/>
              <a:t> </a:t>
            </a:r>
            <a:r>
              <a:rPr lang="en-US" dirty="0" err="1"/>
              <a:t>aller</a:t>
            </a:r>
            <a:r>
              <a:rPr lang="en-US" dirty="0"/>
              <a:t> </a:t>
            </a:r>
            <a:r>
              <a:rPr lang="en-US" dirty="0" err="1"/>
              <a:t>Spalten</a:t>
            </a:r>
            <a:r>
              <a:rPr lang="en-US" dirty="0"/>
              <a:t> </a:t>
            </a:r>
            <a:r>
              <a:rPr lang="en-US" dirty="0" err="1"/>
              <a:t>mit</a:t>
            </a:r>
            <a:r>
              <a:rPr lang="en-US" dirty="0"/>
              <a:t> </a:t>
            </a:r>
            <a:r>
              <a:rPr lang="en-US" dirty="0" err="1"/>
              <a:t>NaN</a:t>
            </a:r>
            <a:r>
              <a:rPr lang="en-US" dirty="0"/>
              <a:t> </a:t>
            </a:r>
            <a:r>
              <a:rPr lang="en-US" dirty="0" err="1"/>
              <a:t>Werten</a:t>
            </a:r>
            <a:endParaRPr lang="en-US" dirty="0"/>
          </a:p>
          <a:p>
            <a:pPr marL="774900" lvl="1" indent="-342900">
              <a:buClr>
                <a:schemeClr val="accent2"/>
              </a:buClr>
            </a:pPr>
            <a:r>
              <a:rPr lang="en-US" dirty="0"/>
              <a:t>Export </a:t>
            </a:r>
            <a:r>
              <a:rPr lang="en-US" dirty="0" err="1"/>
              <a:t>nach</a:t>
            </a:r>
            <a:r>
              <a:rPr lang="en-US" dirty="0"/>
              <a:t> Land</a:t>
            </a:r>
          </a:p>
          <a:p>
            <a:pPr marL="342900" indent="-342900">
              <a:buClr>
                <a:schemeClr val="accent2"/>
              </a:buClr>
              <a:buFont typeface="Arial" panose="020B0604020202020204" pitchFamily="34" charset="0"/>
              <a:buChar char="•"/>
            </a:pPr>
            <a:r>
              <a:rPr lang="en-US" sz="2000" dirty="0" err="1"/>
              <a:t>Hilfe</a:t>
            </a:r>
            <a:r>
              <a:rPr lang="en-US" sz="2000" dirty="0"/>
              <a:t> von AI </a:t>
            </a:r>
            <a:r>
              <a:rPr lang="en-US" sz="2000" dirty="0" err="1"/>
              <a:t>bei</a:t>
            </a:r>
            <a:r>
              <a:rPr lang="en-US" sz="2000" dirty="0"/>
              <a:t> </a:t>
            </a:r>
            <a:r>
              <a:rPr lang="en-US" sz="2000" dirty="0" err="1"/>
              <a:t>Entwicklung</a:t>
            </a:r>
            <a:r>
              <a:rPr lang="en-US" sz="2000" dirty="0"/>
              <a:t> </a:t>
            </a:r>
            <a:r>
              <a:rPr lang="en-US" sz="2000" dirty="0" err="1"/>
              <a:t>hatte</a:t>
            </a:r>
            <a:r>
              <a:rPr lang="en-US" sz="2000" dirty="0"/>
              <a:t> </a:t>
            </a:r>
            <a:r>
              <a:rPr lang="en-US" sz="2000" dirty="0" err="1"/>
              <a:t>positiven</a:t>
            </a:r>
            <a:r>
              <a:rPr lang="en-US" sz="2000" dirty="0"/>
              <a:t> </a:t>
            </a:r>
            <a:r>
              <a:rPr lang="en-US" sz="2000" dirty="0" err="1"/>
              <a:t>Einfluss</a:t>
            </a:r>
            <a:endParaRPr lang="en-US" sz="2000" dirty="0"/>
          </a:p>
        </p:txBody>
      </p:sp>
    </p:spTree>
    <p:extLst>
      <p:ext uri="{BB962C8B-B14F-4D97-AF65-F5344CB8AC3E}">
        <p14:creationId xmlns:p14="http://schemas.microsoft.com/office/powerpoint/2010/main" val="335799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D8282-C563-6AE3-7479-7513668938C0}"/>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820BE2AA-414D-67AE-1F46-A97596F52FE1}"/>
              </a:ext>
            </a:extLst>
          </p:cNvPr>
          <p:cNvSpPr>
            <a:spLocks noGrp="1"/>
          </p:cNvSpPr>
          <p:nvPr>
            <p:ph type="body" idx="1"/>
          </p:nvPr>
        </p:nvSpPr>
        <p:spPr/>
        <p:txBody>
          <a:bodyPr/>
          <a:lstStyle/>
          <a:p>
            <a:r>
              <a:rPr lang="de-DE" dirty="0"/>
              <a:t>Analyze</a:t>
            </a:r>
            <a:endParaRPr lang="de-DE" noProof="0" dirty="0"/>
          </a:p>
        </p:txBody>
      </p:sp>
      <p:sp>
        <p:nvSpPr>
          <p:cNvPr id="12" name="Textplatzhalter 1">
            <a:extLst>
              <a:ext uri="{FF2B5EF4-FFF2-40B4-BE49-F238E27FC236}">
                <a16:creationId xmlns:a16="http://schemas.microsoft.com/office/drawing/2014/main" id="{778016EA-A6DA-61BE-579A-8D5939BB0C07}"/>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3C480327-4732-1933-CF0B-5AD4FC28E6A3}"/>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14BEB69E-FD3E-940B-0BD2-DCE11435AED6}"/>
              </a:ext>
            </a:extLst>
          </p:cNvPr>
          <p:cNvSpPr>
            <a:spLocks noGrp="1"/>
          </p:cNvSpPr>
          <p:nvPr>
            <p:ph sz="half" idx="2"/>
          </p:nvPr>
        </p:nvSpPr>
        <p:spPr>
          <a:xfrm>
            <a:off x="452438" y="1095376"/>
            <a:ext cx="8239125" cy="2795830"/>
          </a:xfrm>
        </p:spPr>
        <p:txBody>
          <a:bodyPr>
            <a:normAutofit/>
          </a:bodyPr>
          <a:lstStyle/>
          <a:p>
            <a:pPr marL="342900" indent="-342900">
              <a:buClr>
                <a:schemeClr val="accent2"/>
              </a:buClr>
              <a:buFont typeface="Arial" panose="020B0604020202020204" pitchFamily="34" charset="0"/>
              <a:buChar char="•"/>
            </a:pPr>
            <a:r>
              <a:rPr lang="en-US" sz="2000" dirty="0" err="1"/>
              <a:t>Arbeitsschritte</a:t>
            </a:r>
            <a:r>
              <a:rPr lang="en-US" sz="2000" dirty="0"/>
              <a:t>:</a:t>
            </a:r>
          </a:p>
          <a:p>
            <a:pPr marL="774900" lvl="1" indent="-342900">
              <a:buClr>
                <a:schemeClr val="accent2"/>
              </a:buClr>
            </a:pPr>
            <a:r>
              <a:rPr lang="en-US" sz="1800" dirty="0"/>
              <a:t>Iteration </a:t>
            </a:r>
            <a:r>
              <a:rPr lang="en-US" sz="1800" dirty="0" err="1"/>
              <a:t>über</a:t>
            </a:r>
            <a:r>
              <a:rPr lang="en-US" sz="1800" dirty="0"/>
              <a:t> alle </a:t>
            </a:r>
            <a:r>
              <a:rPr lang="en-US" sz="1800" dirty="0" err="1"/>
              <a:t>vorverarbeiteten</a:t>
            </a:r>
            <a:r>
              <a:rPr lang="en-US" sz="1800" dirty="0"/>
              <a:t> Länder-Daten</a:t>
            </a:r>
          </a:p>
          <a:p>
            <a:pPr marL="774900" lvl="1" indent="-342900">
              <a:buClr>
                <a:schemeClr val="accent2"/>
              </a:buClr>
            </a:pPr>
            <a:r>
              <a:rPr lang="en-US" sz="1800" dirty="0" err="1"/>
              <a:t>Aufteilung</a:t>
            </a:r>
            <a:r>
              <a:rPr lang="en-US" sz="1800" dirty="0"/>
              <a:t> in "Cases" und "Deaths"</a:t>
            </a:r>
          </a:p>
          <a:p>
            <a:pPr marL="774900" lvl="1" indent="-342900">
              <a:buClr>
                <a:schemeClr val="accent2"/>
              </a:buClr>
            </a:pPr>
            <a:r>
              <a:rPr lang="en-US" sz="1800" dirty="0"/>
              <a:t>Generation der Plots in </a:t>
            </a:r>
            <a:r>
              <a:rPr lang="en-US" sz="1800" dirty="0" err="1"/>
              <a:t>Kombination</a:t>
            </a:r>
            <a:r>
              <a:rPr lang="en-US" sz="1800" dirty="0"/>
              <a:t> </a:t>
            </a:r>
            <a:r>
              <a:rPr lang="en-US" sz="1800" dirty="0" err="1"/>
              <a:t>mit</a:t>
            </a:r>
            <a:r>
              <a:rPr lang="en-US" sz="1800" dirty="0"/>
              <a:t> der Test-Rate</a:t>
            </a:r>
          </a:p>
          <a:p>
            <a:pPr marL="774900" lvl="1" indent="-342900">
              <a:buClr>
                <a:schemeClr val="accent2"/>
              </a:buClr>
            </a:pPr>
            <a:r>
              <a:rPr lang="en-US" sz="1800" dirty="0" err="1"/>
              <a:t>Überprüfung</a:t>
            </a:r>
            <a:r>
              <a:rPr lang="en-US" sz="1800" dirty="0"/>
              <a:t> </a:t>
            </a:r>
            <a:r>
              <a:rPr lang="en-US" sz="1800" dirty="0" err="1"/>
              <a:t>ob</a:t>
            </a:r>
            <a:r>
              <a:rPr lang="en-US" sz="1800" dirty="0"/>
              <a:t> </a:t>
            </a:r>
            <a:r>
              <a:rPr lang="en-US" sz="1800" dirty="0" err="1"/>
              <a:t>Abhängigkeit</a:t>
            </a:r>
            <a:r>
              <a:rPr lang="en-US" sz="1800" dirty="0"/>
              <a:t> </a:t>
            </a:r>
            <a:r>
              <a:rPr lang="en-US" sz="1800" dirty="0" err="1"/>
              <a:t>besteht</a:t>
            </a:r>
            <a:endParaRPr lang="en-US" sz="1800" dirty="0"/>
          </a:p>
        </p:txBody>
      </p:sp>
    </p:spTree>
    <p:extLst>
      <p:ext uri="{BB962C8B-B14F-4D97-AF65-F5344CB8AC3E}">
        <p14:creationId xmlns:p14="http://schemas.microsoft.com/office/powerpoint/2010/main" val="3512368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5EE98-C9BD-5504-2081-A2E3F1FADA1A}"/>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DE3B860F-821B-57C5-9D21-F47F57C748E8}"/>
              </a:ext>
            </a:extLst>
          </p:cNvPr>
          <p:cNvSpPr>
            <a:spLocks noGrp="1"/>
          </p:cNvSpPr>
          <p:nvPr>
            <p:ph type="body" idx="1"/>
          </p:nvPr>
        </p:nvSpPr>
        <p:spPr/>
        <p:txBody>
          <a:bodyPr/>
          <a:lstStyle/>
          <a:p>
            <a:r>
              <a:rPr lang="de-DE" dirty="0"/>
              <a:t>Analyze</a:t>
            </a:r>
            <a:endParaRPr lang="de-DE" noProof="0" dirty="0"/>
          </a:p>
        </p:txBody>
      </p:sp>
      <p:sp>
        <p:nvSpPr>
          <p:cNvPr id="12" name="Textplatzhalter 1">
            <a:extLst>
              <a:ext uri="{FF2B5EF4-FFF2-40B4-BE49-F238E27FC236}">
                <a16:creationId xmlns:a16="http://schemas.microsoft.com/office/drawing/2014/main" id="{DF07BFB2-AD9F-6129-5BBF-A04EEC30C13B}"/>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CD6DEB6C-C3E7-2C93-EB52-3C7FF15CF46D}"/>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pic>
        <p:nvPicPr>
          <p:cNvPr id="3" name="Picture 2" descr="A graph of a graph showing the number of days&#10;&#10;AI-generated content may be incorrect.">
            <a:extLst>
              <a:ext uri="{FF2B5EF4-FFF2-40B4-BE49-F238E27FC236}">
                <a16:creationId xmlns:a16="http://schemas.microsoft.com/office/drawing/2014/main" id="{4D222238-ED78-EDAA-3E33-F0A4F19AF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2576" y="1132571"/>
            <a:ext cx="3927707" cy="2618471"/>
          </a:xfrm>
          <a:prstGeom prst="rect">
            <a:avLst/>
          </a:prstGeom>
        </p:spPr>
      </p:pic>
      <p:pic>
        <p:nvPicPr>
          <p:cNvPr id="8" name="Picture 7" descr="A graph with colored dots&#10;&#10;AI-generated content may be incorrect.">
            <a:extLst>
              <a:ext uri="{FF2B5EF4-FFF2-40B4-BE49-F238E27FC236}">
                <a16:creationId xmlns:a16="http://schemas.microsoft.com/office/drawing/2014/main" id="{B1BA25B5-4E20-6EAD-9B76-BAF422BEE732}"/>
              </a:ext>
            </a:extLst>
          </p:cNvPr>
          <p:cNvPicPr>
            <a:picLocks noChangeAspect="1"/>
          </p:cNvPicPr>
          <p:nvPr/>
        </p:nvPicPr>
        <p:blipFill>
          <a:blip r:embed="rId4">
            <a:extLst>
              <a:ext uri="{28A0092B-C50C-407E-A947-70E740481C1C}">
                <a14:useLocalDpi xmlns:a14="http://schemas.microsoft.com/office/drawing/2010/main" val="0"/>
              </a:ext>
            </a:extLst>
          </a:blip>
          <a:srcRect l="5187" t="5218" r="8216" b="2807"/>
          <a:stretch>
            <a:fillRect/>
          </a:stretch>
        </p:blipFill>
        <p:spPr>
          <a:xfrm>
            <a:off x="4677089" y="1092527"/>
            <a:ext cx="3594345" cy="2545051"/>
          </a:xfrm>
          <a:prstGeom prst="rect">
            <a:avLst/>
          </a:prstGeom>
        </p:spPr>
      </p:pic>
    </p:spTree>
    <p:extLst>
      <p:ext uri="{BB962C8B-B14F-4D97-AF65-F5344CB8AC3E}">
        <p14:creationId xmlns:p14="http://schemas.microsoft.com/office/powerpoint/2010/main" val="2917814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9F590-FAE6-8D87-EB84-A415F4D5B2D1}"/>
            </a:ext>
          </a:extLst>
        </p:cNvPr>
        <p:cNvGrpSpPr/>
        <p:nvPr/>
      </p:nvGrpSpPr>
      <p:grpSpPr>
        <a:xfrm>
          <a:off x="0" y="0"/>
          <a:ext cx="0" cy="0"/>
          <a:chOff x="0" y="0"/>
          <a:chExt cx="0" cy="0"/>
        </a:xfrm>
      </p:grpSpPr>
      <p:pic>
        <p:nvPicPr>
          <p:cNvPr id="2" name="Grafik 7" descr="Ein Bild, das Text, Screenshot, Schrift, Kreis enthält.&#10;&#10;Beschreibung automatisch generiert.">
            <a:extLst>
              <a:ext uri="{FF2B5EF4-FFF2-40B4-BE49-F238E27FC236}">
                <a16:creationId xmlns:a16="http://schemas.microsoft.com/office/drawing/2014/main" id="{DE9FA502-68F0-51D3-C12E-D57B6C921941}"/>
              </a:ext>
            </a:extLst>
          </p:cNvPr>
          <p:cNvPicPr>
            <a:picLocks noChangeAspect="1"/>
          </p:cNvPicPr>
          <p:nvPr/>
        </p:nvPicPr>
        <p:blipFill>
          <a:blip r:embed="rId3"/>
          <a:stretch>
            <a:fillRect/>
          </a:stretch>
        </p:blipFill>
        <p:spPr>
          <a:xfrm>
            <a:off x="1251882" y="933591"/>
            <a:ext cx="6640236" cy="3470343"/>
          </a:xfrm>
          <a:prstGeom prst="rect">
            <a:avLst/>
          </a:prstGeom>
        </p:spPr>
      </p:pic>
      <p:sp>
        <p:nvSpPr>
          <p:cNvPr id="4" name="Text Placeholder 3">
            <a:extLst>
              <a:ext uri="{FF2B5EF4-FFF2-40B4-BE49-F238E27FC236}">
                <a16:creationId xmlns:a16="http://schemas.microsoft.com/office/drawing/2014/main" id="{1C642C0A-C0EF-297F-93CD-694B5492DF23}"/>
              </a:ext>
            </a:extLst>
          </p:cNvPr>
          <p:cNvSpPr>
            <a:spLocks noGrp="1"/>
          </p:cNvSpPr>
          <p:nvPr>
            <p:ph type="body" idx="1"/>
          </p:nvPr>
        </p:nvSpPr>
        <p:spPr/>
        <p:txBody>
          <a:bodyPr/>
          <a:lstStyle/>
          <a:p>
            <a:r>
              <a:rPr lang="de-DE" dirty="0"/>
              <a:t>FAIR</a:t>
            </a:r>
            <a:endParaRPr lang="de-DE" noProof="0" dirty="0"/>
          </a:p>
        </p:txBody>
      </p:sp>
      <p:sp>
        <p:nvSpPr>
          <p:cNvPr id="12" name="Textplatzhalter 1">
            <a:extLst>
              <a:ext uri="{FF2B5EF4-FFF2-40B4-BE49-F238E27FC236}">
                <a16:creationId xmlns:a16="http://schemas.microsoft.com/office/drawing/2014/main" id="{111728B1-16D7-8739-9109-4AC822A69C90}"/>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FD584FFC-1A6F-0D21-853D-6A3B6E2072D2}"/>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3" name="Oval 2">
            <a:extLst>
              <a:ext uri="{FF2B5EF4-FFF2-40B4-BE49-F238E27FC236}">
                <a16:creationId xmlns:a16="http://schemas.microsoft.com/office/drawing/2014/main" id="{68AC62C3-7C8F-0931-2839-77F4F44EB79F}"/>
              </a:ext>
            </a:extLst>
          </p:cNvPr>
          <p:cNvSpPr/>
          <p:nvPr/>
        </p:nvSpPr>
        <p:spPr>
          <a:xfrm>
            <a:off x="1994621" y="368490"/>
            <a:ext cx="448328" cy="365731"/>
          </a:xfrm>
          <a:prstGeom prst="ellips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Oval 4">
            <a:extLst>
              <a:ext uri="{FF2B5EF4-FFF2-40B4-BE49-F238E27FC236}">
                <a16:creationId xmlns:a16="http://schemas.microsoft.com/office/drawing/2014/main" id="{5C299CD5-B237-64E6-F7B6-D81E2D15C24A}"/>
              </a:ext>
            </a:extLst>
          </p:cNvPr>
          <p:cNvSpPr>
            <a:spLocks noChangeAspect="1"/>
          </p:cNvSpPr>
          <p:nvPr/>
        </p:nvSpPr>
        <p:spPr>
          <a:xfrm>
            <a:off x="5035830" y="1836077"/>
            <a:ext cx="89563" cy="89563"/>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98276BD2-1A01-12C9-05F3-F533A9612ECB}"/>
              </a:ext>
            </a:extLst>
          </p:cNvPr>
          <p:cNvSpPr>
            <a:spLocks noChangeAspect="1"/>
          </p:cNvSpPr>
          <p:nvPr/>
        </p:nvSpPr>
        <p:spPr>
          <a:xfrm>
            <a:off x="1524837" y="2256284"/>
            <a:ext cx="82296" cy="82296"/>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04C551A-51C5-658F-5BCC-00B182F71C12}"/>
              </a:ext>
            </a:extLst>
          </p:cNvPr>
          <p:cNvSpPr>
            <a:spLocks noChangeAspect="1"/>
          </p:cNvSpPr>
          <p:nvPr/>
        </p:nvSpPr>
        <p:spPr>
          <a:xfrm>
            <a:off x="1524837" y="1984296"/>
            <a:ext cx="82296" cy="82296"/>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6D63ED6A-EC29-A6C0-D990-7E4A0BE558C3}"/>
              </a:ext>
            </a:extLst>
          </p:cNvPr>
          <p:cNvSpPr>
            <a:spLocks noChangeAspect="1"/>
          </p:cNvSpPr>
          <p:nvPr/>
        </p:nvSpPr>
        <p:spPr>
          <a:xfrm>
            <a:off x="1524837" y="1850718"/>
            <a:ext cx="82296" cy="82296"/>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D79EEA3-9275-34FA-89BA-D7F02C309BA8}"/>
              </a:ext>
            </a:extLst>
          </p:cNvPr>
          <p:cNvSpPr>
            <a:spLocks noChangeAspect="1"/>
          </p:cNvSpPr>
          <p:nvPr/>
        </p:nvSpPr>
        <p:spPr>
          <a:xfrm>
            <a:off x="1524076" y="1592950"/>
            <a:ext cx="89563" cy="8956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3FBEFA97-36E2-B9E1-DF3E-EA999F241D3D}"/>
              </a:ext>
            </a:extLst>
          </p:cNvPr>
          <p:cNvSpPr>
            <a:spLocks noChangeAspect="1"/>
          </p:cNvSpPr>
          <p:nvPr/>
        </p:nvSpPr>
        <p:spPr>
          <a:xfrm>
            <a:off x="5036861" y="1584920"/>
            <a:ext cx="89563" cy="89563"/>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3A7ADAD-0255-34F9-3ADC-FE653499C946}"/>
              </a:ext>
            </a:extLst>
          </p:cNvPr>
          <p:cNvSpPr>
            <a:spLocks noChangeAspect="1"/>
          </p:cNvSpPr>
          <p:nvPr/>
        </p:nvSpPr>
        <p:spPr>
          <a:xfrm>
            <a:off x="5031865" y="1977029"/>
            <a:ext cx="89563" cy="89563"/>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202C98D0-9942-D1E0-E60C-0885F079E804}"/>
              </a:ext>
            </a:extLst>
          </p:cNvPr>
          <p:cNvSpPr>
            <a:spLocks noChangeAspect="1"/>
          </p:cNvSpPr>
          <p:nvPr/>
        </p:nvSpPr>
        <p:spPr>
          <a:xfrm>
            <a:off x="5031865" y="2252650"/>
            <a:ext cx="89563" cy="89563"/>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594C412-3730-1968-023A-396317E06060}"/>
              </a:ext>
            </a:extLst>
          </p:cNvPr>
          <p:cNvSpPr>
            <a:spLocks noChangeAspect="1"/>
          </p:cNvSpPr>
          <p:nvPr/>
        </p:nvSpPr>
        <p:spPr>
          <a:xfrm>
            <a:off x="5021739" y="3283510"/>
            <a:ext cx="89563" cy="8956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8992838-B2D4-0DF0-CE57-47914E426F2B}"/>
              </a:ext>
            </a:extLst>
          </p:cNvPr>
          <p:cNvSpPr>
            <a:spLocks noChangeAspect="1"/>
          </p:cNvSpPr>
          <p:nvPr/>
        </p:nvSpPr>
        <p:spPr>
          <a:xfrm>
            <a:off x="1461809" y="3326475"/>
            <a:ext cx="89563" cy="8956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AD0D5098-534A-7247-BC31-7FFD6AFD80C4}"/>
              </a:ext>
            </a:extLst>
          </p:cNvPr>
          <p:cNvSpPr>
            <a:spLocks noChangeAspect="1"/>
          </p:cNvSpPr>
          <p:nvPr/>
        </p:nvSpPr>
        <p:spPr>
          <a:xfrm>
            <a:off x="5029006" y="3544272"/>
            <a:ext cx="82296" cy="82296"/>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5F32248-E275-8322-992A-D77DB09D89C2}"/>
              </a:ext>
            </a:extLst>
          </p:cNvPr>
          <p:cNvSpPr>
            <a:spLocks noChangeAspect="1"/>
          </p:cNvSpPr>
          <p:nvPr/>
        </p:nvSpPr>
        <p:spPr>
          <a:xfrm>
            <a:off x="5029006" y="3820870"/>
            <a:ext cx="82296" cy="82296"/>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0D4E682-BDFE-CA22-8F08-D919A37B5D6B}"/>
              </a:ext>
            </a:extLst>
          </p:cNvPr>
          <p:cNvSpPr>
            <a:spLocks noChangeAspect="1"/>
          </p:cNvSpPr>
          <p:nvPr/>
        </p:nvSpPr>
        <p:spPr>
          <a:xfrm>
            <a:off x="5029006" y="4089728"/>
            <a:ext cx="82296" cy="82296"/>
          </a:xfrm>
          <a:prstGeom prst="ellipse">
            <a:avLst/>
          </a:prstGeom>
          <a:solidFill>
            <a:srgbClr val="0887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2F959F16-AB26-2896-21BD-6BAC84FA5EE8}"/>
              </a:ext>
            </a:extLst>
          </p:cNvPr>
          <p:cNvSpPr>
            <a:spLocks noChangeAspect="1"/>
          </p:cNvSpPr>
          <p:nvPr/>
        </p:nvSpPr>
        <p:spPr>
          <a:xfrm>
            <a:off x="1461808" y="3581786"/>
            <a:ext cx="89563" cy="8956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4C2FA48-2D5A-F71B-095C-9A47483030E4}"/>
              </a:ext>
            </a:extLst>
          </p:cNvPr>
          <p:cNvSpPr>
            <a:spLocks noChangeAspect="1"/>
          </p:cNvSpPr>
          <p:nvPr/>
        </p:nvSpPr>
        <p:spPr>
          <a:xfrm>
            <a:off x="1461808" y="3852980"/>
            <a:ext cx="89563" cy="89563"/>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19D0FEC-34A8-A1E4-DBD3-6C0319E929AF}"/>
              </a:ext>
            </a:extLst>
          </p:cNvPr>
          <p:cNvSpPr>
            <a:spLocks noChangeAspect="1"/>
          </p:cNvSpPr>
          <p:nvPr/>
        </p:nvSpPr>
        <p:spPr>
          <a:xfrm>
            <a:off x="3990111" y="2048891"/>
            <a:ext cx="1045719" cy="1045719"/>
          </a:xfrm>
          <a:prstGeom prst="ellipse">
            <a:avLst/>
          </a:prstGeom>
          <a:solidFill>
            <a:schemeClr val="tx2">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lIns="0" rIns="0" rtlCol="0" anchor="ctr" anchorCtr="1">
            <a:noAutofit/>
          </a:bodyPr>
          <a:lstStyle/>
          <a:p>
            <a:pPr algn="ctr"/>
            <a:r>
              <a:rPr lang="en-US" dirty="0"/>
              <a:t>63.33%</a:t>
            </a:r>
          </a:p>
        </p:txBody>
      </p:sp>
    </p:spTree>
    <p:extLst>
      <p:ext uri="{BB962C8B-B14F-4D97-AF65-F5344CB8AC3E}">
        <p14:creationId xmlns:p14="http://schemas.microsoft.com/office/powerpoint/2010/main" val="2411593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Inhaltsplatzhalter 9">
            <a:extLst>
              <a:ext uri="{FF2B5EF4-FFF2-40B4-BE49-F238E27FC236}">
                <a16:creationId xmlns:a16="http://schemas.microsoft.com/office/drawing/2014/main" id="{4D67665D-A8B7-4916-8278-DA9462A0A3E5}"/>
              </a:ext>
            </a:extLst>
          </p:cNvPr>
          <p:cNvSpPr>
            <a:spLocks noGrp="1"/>
          </p:cNvSpPr>
          <p:nvPr>
            <p:ph sz="quarter" idx="11"/>
          </p:nvPr>
        </p:nvSpPr>
        <p:spPr/>
        <p:txBody>
          <a:bodyPr/>
          <a:lstStyle/>
          <a:p>
            <a:r>
              <a:rPr lang="de-DE" noProof="0" dirty="0"/>
              <a:t>Vielen Dank für Ihre Aufmerksamkeit!</a:t>
            </a:r>
          </a:p>
        </p:txBody>
      </p:sp>
      <p:sp>
        <p:nvSpPr>
          <p:cNvPr id="11" name="Textplatzhalter 10">
            <a:extLst>
              <a:ext uri="{FF2B5EF4-FFF2-40B4-BE49-F238E27FC236}">
                <a16:creationId xmlns:a16="http://schemas.microsoft.com/office/drawing/2014/main" id="{69EC0D7E-4F82-4D7C-AA83-F13297649040}"/>
              </a:ext>
            </a:extLst>
          </p:cNvPr>
          <p:cNvSpPr>
            <a:spLocks noGrp="1"/>
          </p:cNvSpPr>
          <p:nvPr>
            <p:ph type="body" sz="quarter" idx="12"/>
          </p:nvPr>
        </p:nvSpPr>
        <p:spPr/>
        <p:txBody>
          <a:bodyPr/>
          <a:lstStyle/>
          <a:p>
            <a:r>
              <a:rPr lang="de-DE" noProof="0"/>
              <a:t>Justin Bergmann</a:t>
            </a:r>
          </a:p>
        </p:txBody>
      </p:sp>
      <p:sp>
        <p:nvSpPr>
          <p:cNvPr id="2" name="TextBox 1">
            <a:extLst>
              <a:ext uri="{FF2B5EF4-FFF2-40B4-BE49-F238E27FC236}">
                <a16:creationId xmlns:a16="http://schemas.microsoft.com/office/drawing/2014/main" id="{AD11AAA0-5DDB-B68E-BCF0-1CE385F92136}"/>
              </a:ext>
            </a:extLst>
          </p:cNvPr>
          <p:cNvSpPr txBox="1"/>
          <p:nvPr/>
        </p:nvSpPr>
        <p:spPr>
          <a:xfrm>
            <a:off x="997743" y="1521619"/>
            <a:ext cx="7129463" cy="1538883"/>
          </a:xfrm>
          <a:prstGeom prst="rect">
            <a:avLst/>
          </a:prstGeom>
          <a:noFill/>
        </p:spPr>
        <p:txBody>
          <a:bodyPr wrap="square" rtlCol="0">
            <a:spAutoFit/>
          </a:bodyPr>
          <a:lstStyle/>
          <a:p>
            <a:pPr algn="ctr"/>
            <a:r>
              <a:rPr lang="en-US" sz="2000" dirty="0"/>
              <a:t>“</a:t>
            </a:r>
            <a:r>
              <a:rPr lang="en-US" sz="2000" b="1" dirty="0"/>
              <a:t>The only relevant test of the validity of a hypothesis is comparison of prediction with experience.”</a:t>
            </a:r>
          </a:p>
          <a:p>
            <a:pPr algn="ctr"/>
            <a:endParaRPr lang="en-US" b="1" dirty="0"/>
          </a:p>
          <a:p>
            <a:pPr algn="ctr"/>
            <a:r>
              <a:rPr lang="en-US" b="1" dirty="0"/>
              <a:t>- Milton Friedman -</a:t>
            </a:r>
          </a:p>
          <a:p>
            <a:pPr algn="ctr"/>
            <a:endParaRPr lang="en-US" b="1" dirty="0"/>
          </a:p>
        </p:txBody>
      </p:sp>
    </p:spTree>
    <p:extLst>
      <p:ext uri="{BB962C8B-B14F-4D97-AF65-F5344CB8AC3E}">
        <p14:creationId xmlns:p14="http://schemas.microsoft.com/office/powerpoint/2010/main" val="4061411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71AD577-0745-430E-A382-84DD4DC645B5}"/>
              </a:ext>
            </a:extLst>
          </p:cNvPr>
          <p:cNvSpPr>
            <a:spLocks noGrp="1"/>
          </p:cNvSpPr>
          <p:nvPr>
            <p:ph type="body" sz="quarter" idx="11"/>
          </p:nvPr>
        </p:nvSpPr>
        <p:spPr/>
        <p:txBody>
          <a:bodyPr/>
          <a:lstStyle/>
          <a:p>
            <a:r>
              <a:rPr lang="de-DE" noProof="0" dirty="0"/>
              <a:t>Korrelation zwischen Testhäufigkeit und Anzahl der COVID-19 Fällen</a:t>
            </a:r>
          </a:p>
        </p:txBody>
      </p:sp>
      <p:sp>
        <p:nvSpPr>
          <p:cNvPr id="3" name="Textplatzhalter 2">
            <a:extLst>
              <a:ext uri="{FF2B5EF4-FFF2-40B4-BE49-F238E27FC236}">
                <a16:creationId xmlns:a16="http://schemas.microsoft.com/office/drawing/2014/main" id="{5569F98F-435D-4ABB-AE40-FA2992426771}"/>
              </a:ext>
            </a:extLst>
          </p:cNvPr>
          <p:cNvSpPr>
            <a:spLocks noGrp="1"/>
          </p:cNvSpPr>
          <p:nvPr>
            <p:ph type="body" sz="quarter" idx="12"/>
          </p:nvPr>
        </p:nvSpPr>
        <p:spPr/>
        <p:txBody>
          <a:bodyPr/>
          <a:lstStyle/>
          <a:p>
            <a:r>
              <a:rPr lang="de-DE" noProof="0" dirty="0"/>
              <a:t>Justin Bergmann | 19.07.2025</a:t>
            </a:r>
          </a:p>
        </p:txBody>
      </p:sp>
      <p:sp>
        <p:nvSpPr>
          <p:cNvPr id="4" name="Textplatzhalter 3">
            <a:extLst>
              <a:ext uri="{FF2B5EF4-FFF2-40B4-BE49-F238E27FC236}">
                <a16:creationId xmlns:a16="http://schemas.microsoft.com/office/drawing/2014/main" id="{E1681234-D78A-45DE-B8D7-1D67513E985E}"/>
              </a:ext>
            </a:extLst>
          </p:cNvPr>
          <p:cNvSpPr>
            <a:spLocks noGrp="1"/>
          </p:cNvSpPr>
          <p:nvPr>
            <p:ph type="body" idx="1"/>
          </p:nvPr>
        </p:nvSpPr>
        <p:spPr/>
        <p:txBody>
          <a:bodyPr/>
          <a:lstStyle/>
          <a:p>
            <a:r>
              <a:rPr lang="de-DE" noProof="0" dirty="0"/>
              <a:t>Inhalt</a:t>
            </a:r>
          </a:p>
          <a:p>
            <a:endParaRPr lang="de-DE" noProof="0" dirty="0"/>
          </a:p>
          <a:p>
            <a:endParaRPr lang="de-DE" noProof="0" dirty="0"/>
          </a:p>
        </p:txBody>
      </p:sp>
      <p:sp>
        <p:nvSpPr>
          <p:cNvPr id="5" name="Inhaltsplatzhalter 4">
            <a:extLst>
              <a:ext uri="{FF2B5EF4-FFF2-40B4-BE49-F238E27FC236}">
                <a16:creationId xmlns:a16="http://schemas.microsoft.com/office/drawing/2014/main" id="{1CEA19B9-3E31-470C-B1E4-A3D745DC8BC9}"/>
              </a:ext>
            </a:extLst>
          </p:cNvPr>
          <p:cNvSpPr>
            <a:spLocks noGrp="1"/>
          </p:cNvSpPr>
          <p:nvPr>
            <p:ph sz="half" idx="2"/>
          </p:nvPr>
        </p:nvSpPr>
        <p:spPr/>
        <p:txBody>
          <a:bodyPr>
            <a:normAutofit/>
          </a:bodyPr>
          <a:lstStyle/>
          <a:p>
            <a:pPr marL="265113" indent="-265113">
              <a:buClr>
                <a:schemeClr val="accent2"/>
              </a:buClr>
              <a:buFont typeface="Arial" panose="020B0604020202020204" pitchFamily="34" charset="0"/>
              <a:buChar char="•"/>
            </a:pPr>
            <a:r>
              <a:rPr lang="de-DE" sz="2000" noProof="0" dirty="0"/>
              <a:t>Szenario &amp; Forschungsfrage</a:t>
            </a:r>
          </a:p>
          <a:p>
            <a:pPr marL="265113" indent="-265113">
              <a:buClr>
                <a:schemeClr val="accent2"/>
              </a:buClr>
              <a:buFont typeface="Arial" panose="020B0604020202020204" pitchFamily="34" charset="0"/>
              <a:buChar char="•"/>
            </a:pPr>
            <a:r>
              <a:rPr lang="de-DE" sz="1800" noProof="0" dirty="0"/>
              <a:t>Data</a:t>
            </a:r>
            <a:r>
              <a:rPr lang="de-DE" sz="2000" noProof="0" dirty="0"/>
              <a:t> Lifecycle</a:t>
            </a:r>
          </a:p>
          <a:p>
            <a:pPr marL="265113" indent="-265113">
              <a:buClr>
                <a:schemeClr val="accent2"/>
              </a:buClr>
              <a:buFont typeface="Arial" panose="020B0604020202020204" pitchFamily="34" charset="0"/>
              <a:buChar char="•"/>
            </a:pPr>
            <a:r>
              <a:rPr lang="de-DE" sz="2000" noProof="0" dirty="0"/>
              <a:t>FAIR Analyse</a:t>
            </a:r>
          </a:p>
          <a:p>
            <a:pPr marL="265113" indent="-265113">
              <a:buClr>
                <a:schemeClr val="accent2"/>
              </a:buClr>
              <a:buFont typeface="Arial" panose="020B0604020202020204" pitchFamily="34" charset="0"/>
              <a:buChar char="•"/>
            </a:pPr>
            <a:r>
              <a:rPr lang="de-DE" sz="2000" noProof="0" dirty="0"/>
              <a:t>Live Demo</a:t>
            </a:r>
          </a:p>
        </p:txBody>
      </p:sp>
    </p:spTree>
    <p:extLst>
      <p:ext uri="{BB962C8B-B14F-4D97-AF65-F5344CB8AC3E}">
        <p14:creationId xmlns:p14="http://schemas.microsoft.com/office/powerpoint/2010/main" val="1120622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E021CD9-D063-865F-1711-850B9E3A82FC}"/>
              </a:ext>
            </a:extLst>
          </p:cNvPr>
          <p:cNvSpPr>
            <a:spLocks noGrp="1"/>
          </p:cNvSpPr>
          <p:nvPr>
            <p:ph type="body" idx="1"/>
          </p:nvPr>
        </p:nvSpPr>
        <p:spPr/>
        <p:txBody>
          <a:bodyPr/>
          <a:lstStyle/>
          <a:p>
            <a:r>
              <a:rPr lang="de-DE" noProof="0" dirty="0"/>
              <a:t>Szenario</a:t>
            </a:r>
          </a:p>
        </p:txBody>
      </p:sp>
      <p:sp>
        <p:nvSpPr>
          <p:cNvPr id="12" name="Textplatzhalter 1">
            <a:extLst>
              <a:ext uri="{FF2B5EF4-FFF2-40B4-BE49-F238E27FC236}">
                <a16:creationId xmlns:a16="http://schemas.microsoft.com/office/drawing/2014/main" id="{E292307A-9B9B-F8DD-DC93-58F8C20DD24C}"/>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5621CC20-DB2E-4875-0AE8-539BDCD84A81}"/>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9" name="Inhaltsplatzhalter 4">
            <a:extLst>
              <a:ext uri="{FF2B5EF4-FFF2-40B4-BE49-F238E27FC236}">
                <a16:creationId xmlns:a16="http://schemas.microsoft.com/office/drawing/2014/main" id="{2BA9922B-13CA-2587-8842-4D42FE2E978A}"/>
              </a:ext>
            </a:extLst>
          </p:cNvPr>
          <p:cNvSpPr>
            <a:spLocks noGrp="1"/>
          </p:cNvSpPr>
          <p:nvPr>
            <p:ph sz="half" idx="2"/>
          </p:nvPr>
        </p:nvSpPr>
        <p:spPr/>
        <p:txBody>
          <a:bodyPr>
            <a:normAutofit/>
          </a:bodyPr>
          <a:lstStyle/>
          <a:p>
            <a:pPr marL="342900" indent="-342900">
              <a:buClr>
                <a:schemeClr val="accent2"/>
              </a:buClr>
              <a:buFont typeface="Arial" panose="020B0604020202020204" pitchFamily="34" charset="0"/>
              <a:buChar char="•"/>
            </a:pPr>
            <a:r>
              <a:rPr lang="de-DE" sz="2000" noProof="0" dirty="0"/>
              <a:t>Datensätze:</a:t>
            </a:r>
          </a:p>
          <a:p>
            <a:pPr marL="774900" lvl="1" indent="-342900">
              <a:buClr>
                <a:schemeClr val="accent2"/>
              </a:buClr>
            </a:pPr>
            <a:r>
              <a:rPr lang="de-DE" dirty="0"/>
              <a:t>COVID-19 Fälle und Tode – ca. 12600 Einträge</a:t>
            </a:r>
          </a:p>
          <a:p>
            <a:pPr marL="774900" lvl="1" indent="-342900">
              <a:buClr>
                <a:schemeClr val="accent2"/>
              </a:buClr>
            </a:pPr>
            <a:r>
              <a:rPr lang="de-DE" dirty="0"/>
              <a:t>COVID-19 Testhäufigkeit – ca. 6100 Einträge</a:t>
            </a:r>
            <a:endParaRPr lang="de-DE" sz="2000" dirty="0"/>
          </a:p>
          <a:p>
            <a:pPr marL="342900" indent="-342900">
              <a:buClr>
                <a:schemeClr val="accent2"/>
              </a:buClr>
              <a:buFont typeface="Arial" panose="020B0604020202020204" pitchFamily="34" charset="0"/>
              <a:buChar char="•"/>
            </a:pPr>
            <a:r>
              <a:rPr lang="de-DE" sz="2000" dirty="0"/>
              <a:t>Thema betrifft nach wie vor viele Menschen</a:t>
            </a:r>
          </a:p>
          <a:p>
            <a:pPr marL="342900" indent="-342900">
              <a:buClr>
                <a:schemeClr val="accent2"/>
              </a:buClr>
              <a:buFont typeface="Arial" panose="020B0604020202020204" pitchFamily="34" charset="0"/>
              <a:buChar char="•"/>
            </a:pPr>
            <a:r>
              <a:rPr lang="de-DE" sz="2000" dirty="0"/>
              <a:t>Relativ aktuelle Daten (Anfang 2020 -  Ende 2023)</a:t>
            </a:r>
          </a:p>
          <a:p>
            <a:pPr marL="774900" lvl="1" indent="-342900">
              <a:buClr>
                <a:schemeClr val="accent2"/>
              </a:buClr>
            </a:pPr>
            <a:endParaRPr lang="de-DE" dirty="0"/>
          </a:p>
          <a:p>
            <a:pPr marL="697113" lvl="1" indent="-265113">
              <a:buClr>
                <a:schemeClr val="accent2"/>
              </a:buClr>
            </a:pPr>
            <a:endParaRPr lang="de-DE" noProof="0" dirty="0"/>
          </a:p>
        </p:txBody>
      </p:sp>
    </p:spTree>
    <p:extLst>
      <p:ext uri="{BB962C8B-B14F-4D97-AF65-F5344CB8AC3E}">
        <p14:creationId xmlns:p14="http://schemas.microsoft.com/office/powerpoint/2010/main" val="366790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CFBF5-3C34-A81B-32A7-6A2C1DA53A2A}"/>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665EC1DF-ED7E-C2BC-D8B2-7D87BED60F0A}"/>
              </a:ext>
            </a:extLst>
          </p:cNvPr>
          <p:cNvSpPr>
            <a:spLocks noGrp="1"/>
          </p:cNvSpPr>
          <p:nvPr>
            <p:ph type="body" idx="1"/>
          </p:nvPr>
        </p:nvSpPr>
        <p:spPr/>
        <p:txBody>
          <a:bodyPr/>
          <a:lstStyle/>
          <a:p>
            <a:r>
              <a:rPr lang="de-DE" dirty="0"/>
              <a:t>Forschungsfrage</a:t>
            </a:r>
            <a:endParaRPr lang="de-DE" noProof="0" dirty="0"/>
          </a:p>
        </p:txBody>
      </p:sp>
      <p:sp>
        <p:nvSpPr>
          <p:cNvPr id="12" name="Textplatzhalter 1">
            <a:extLst>
              <a:ext uri="{FF2B5EF4-FFF2-40B4-BE49-F238E27FC236}">
                <a16:creationId xmlns:a16="http://schemas.microsoft.com/office/drawing/2014/main" id="{2F6DA890-6E52-C85F-A16F-94D3FBC630E0}"/>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73704AF7-7ACB-CB7A-DED0-66286C6E035A}"/>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16" name="Content Placeholder 15">
            <a:extLst>
              <a:ext uri="{FF2B5EF4-FFF2-40B4-BE49-F238E27FC236}">
                <a16:creationId xmlns:a16="http://schemas.microsoft.com/office/drawing/2014/main" id="{81E83C4B-25C4-F118-B3FB-4C3CBB8E656A}"/>
              </a:ext>
            </a:extLst>
          </p:cNvPr>
          <p:cNvSpPr>
            <a:spLocks noGrp="1"/>
          </p:cNvSpPr>
          <p:nvPr>
            <p:ph sz="half" idx="2"/>
          </p:nvPr>
        </p:nvSpPr>
        <p:spPr>
          <a:xfrm>
            <a:off x="2130878" y="1095374"/>
            <a:ext cx="4882243" cy="1069521"/>
          </a:xfrm>
        </p:spPr>
        <p:txBody>
          <a:bodyPr/>
          <a:lstStyle/>
          <a:p>
            <a:pPr algn="ctr"/>
            <a:r>
              <a:rPr lang="en-US" b="1" dirty="0" err="1"/>
              <a:t>Korreliert</a:t>
            </a:r>
            <a:r>
              <a:rPr lang="en-US" b="1" dirty="0"/>
              <a:t> die </a:t>
            </a:r>
            <a:r>
              <a:rPr lang="en-US" b="1" dirty="0" err="1"/>
              <a:t>Testhäufigkeit</a:t>
            </a:r>
            <a:r>
              <a:rPr lang="en-US" b="1" dirty="0"/>
              <a:t> </a:t>
            </a:r>
            <a:r>
              <a:rPr lang="en-US" b="1" dirty="0" err="1"/>
              <a:t>mit</a:t>
            </a:r>
            <a:r>
              <a:rPr lang="en-US" b="1" dirty="0"/>
              <a:t> der </a:t>
            </a:r>
            <a:r>
              <a:rPr lang="en-US" b="1" dirty="0" err="1"/>
              <a:t>Anzahl</a:t>
            </a:r>
            <a:r>
              <a:rPr lang="en-US" b="1" dirty="0"/>
              <a:t> </a:t>
            </a:r>
            <a:r>
              <a:rPr lang="en-US" b="1" dirty="0" err="1"/>
              <a:t>gemeldeter</a:t>
            </a:r>
            <a:r>
              <a:rPr lang="en-US" b="1" dirty="0"/>
              <a:t> COVID-19-Fälle?</a:t>
            </a:r>
          </a:p>
          <a:p>
            <a:pPr algn="ctr"/>
            <a:endParaRPr lang="en-US" b="1" dirty="0"/>
          </a:p>
        </p:txBody>
      </p:sp>
      <p:sp>
        <p:nvSpPr>
          <p:cNvPr id="2" name="Inhaltsplatzhalter 4">
            <a:extLst>
              <a:ext uri="{FF2B5EF4-FFF2-40B4-BE49-F238E27FC236}">
                <a16:creationId xmlns:a16="http://schemas.microsoft.com/office/drawing/2014/main" id="{AD800FAB-0D2C-66D8-AD31-4EB300875541}"/>
              </a:ext>
            </a:extLst>
          </p:cNvPr>
          <p:cNvSpPr txBox="1">
            <a:spLocks/>
          </p:cNvSpPr>
          <p:nvPr/>
        </p:nvSpPr>
        <p:spPr>
          <a:xfrm>
            <a:off x="452438" y="2241094"/>
            <a:ext cx="8239125" cy="1807032"/>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432000" indent="-216000" algn="l" defTabSz="914400" rtl="0" eaLnBrk="1" latinLnBrk="0" hangingPunct="1">
              <a:spcBef>
                <a:spcPct val="20000"/>
              </a:spcBef>
              <a:buClr>
                <a:schemeClr val="accent1"/>
              </a:buClr>
              <a:buFont typeface="Arial" pitchFamily="34" charset="0"/>
              <a:buChar char="•"/>
              <a:defRPr sz="2000" kern="1200">
                <a:solidFill>
                  <a:schemeClr val="tx1"/>
                </a:solidFill>
                <a:latin typeface="Roboto Condensed" pitchFamily="2" charset="0"/>
                <a:ea typeface="Roboto Condensed" pitchFamily="2" charset="0"/>
                <a:cs typeface="+mn-cs"/>
              </a:defRPr>
            </a:lvl2pPr>
            <a:lvl3pPr marL="684000" indent="-216000" algn="l" defTabSz="914400" rtl="0" eaLnBrk="1" latinLnBrk="0" hangingPunct="1">
              <a:spcBef>
                <a:spcPct val="20000"/>
              </a:spcBef>
              <a:buClr>
                <a:schemeClr val="accent3"/>
              </a:buClr>
              <a:buFont typeface="Arial" pitchFamily="34" charset="0"/>
              <a:buChar char="•"/>
              <a:defRPr sz="18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6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16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342900" indent="-342900">
              <a:buClr>
                <a:schemeClr val="accent2"/>
              </a:buClr>
              <a:buFont typeface="Arial" panose="020B0604020202020204" pitchFamily="34" charset="0"/>
              <a:buChar char="•"/>
            </a:pPr>
            <a:r>
              <a:rPr lang="de-DE" sz="2000" dirty="0"/>
              <a:t>Relativ triviale Forschungsfrage</a:t>
            </a:r>
          </a:p>
          <a:p>
            <a:pPr marL="342900" indent="-342900">
              <a:buClr>
                <a:schemeClr val="accent2"/>
              </a:buClr>
              <a:buFont typeface="Arial" panose="020B0604020202020204" pitchFamily="34" charset="0"/>
              <a:buChar char="•"/>
            </a:pPr>
            <a:r>
              <a:rPr lang="de-DE" sz="2000" dirty="0"/>
              <a:t>Bietet trotzdem genug Möglichkeiten der Datenverarbeitung und Analyse</a:t>
            </a:r>
          </a:p>
          <a:p>
            <a:pPr marL="342900" indent="-342900">
              <a:buClr>
                <a:schemeClr val="accent2"/>
              </a:buClr>
              <a:buFont typeface="Arial" panose="020B0604020202020204" pitchFamily="34" charset="0"/>
              <a:buChar char="•"/>
            </a:pPr>
            <a:r>
              <a:rPr lang="de-DE" sz="2000" dirty="0"/>
              <a:t>Fokus dieser Ausarbeitung liegt auf Management der Daten, nicht auf Analyse</a:t>
            </a:r>
          </a:p>
          <a:p>
            <a:pPr marL="342900" indent="-342900">
              <a:buClr>
                <a:schemeClr val="accent2"/>
              </a:buClr>
              <a:buFont typeface="Arial" panose="020B0604020202020204" pitchFamily="34" charset="0"/>
              <a:buChar char="•"/>
            </a:pPr>
            <a:r>
              <a:rPr lang="de-DE" sz="2000" b="1" dirty="0"/>
              <a:t>Hypothese: </a:t>
            </a:r>
            <a:r>
              <a:rPr lang="de-DE" sz="2000" dirty="0"/>
              <a:t>Die Anzahl der COVID-19-Fälle korreliert mit der Testhäufigkeit</a:t>
            </a:r>
          </a:p>
          <a:p>
            <a:pPr marL="342900" indent="-342900">
              <a:buClr>
                <a:schemeClr val="accent2"/>
              </a:buClr>
              <a:buFont typeface="Arial" panose="020B0604020202020204" pitchFamily="34" charset="0"/>
              <a:buChar char="•"/>
            </a:pPr>
            <a:endParaRPr lang="de-DE" sz="2000" dirty="0"/>
          </a:p>
          <a:p>
            <a:pPr marL="697113" lvl="1" indent="-265113">
              <a:buClr>
                <a:schemeClr val="accent2"/>
              </a:buClr>
            </a:pPr>
            <a:endParaRPr lang="de-DE" dirty="0"/>
          </a:p>
        </p:txBody>
      </p:sp>
    </p:spTree>
    <p:extLst>
      <p:ext uri="{BB962C8B-B14F-4D97-AF65-F5344CB8AC3E}">
        <p14:creationId xmlns:p14="http://schemas.microsoft.com/office/powerpoint/2010/main" val="2985754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BDD8E-DDAB-884D-7C08-FD8BCAF9DD7F}"/>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006DA349-4B90-DC32-E165-F17C956721E7}"/>
              </a:ext>
            </a:extLst>
          </p:cNvPr>
          <p:cNvSpPr>
            <a:spLocks noGrp="1"/>
          </p:cNvSpPr>
          <p:nvPr>
            <p:ph type="body" idx="1"/>
          </p:nvPr>
        </p:nvSpPr>
        <p:spPr/>
        <p:txBody>
          <a:bodyPr/>
          <a:lstStyle/>
          <a:p>
            <a:r>
              <a:rPr lang="de-DE" dirty="0"/>
              <a:t>Data Lifecycle</a:t>
            </a:r>
            <a:endParaRPr lang="de-DE" noProof="0" dirty="0"/>
          </a:p>
        </p:txBody>
      </p:sp>
      <p:sp>
        <p:nvSpPr>
          <p:cNvPr id="12" name="Textplatzhalter 1">
            <a:extLst>
              <a:ext uri="{FF2B5EF4-FFF2-40B4-BE49-F238E27FC236}">
                <a16:creationId xmlns:a16="http://schemas.microsoft.com/office/drawing/2014/main" id="{7CB8DD5E-E208-421A-F069-781C46D71A45}"/>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02AC5C48-4335-953A-4E5A-F2178A507198}"/>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pic>
        <p:nvPicPr>
          <p:cNvPr id="11" name="Picture 10" descr="A diagram of a diagram&#10;&#10;AI-generated content may be incorrect.">
            <a:extLst>
              <a:ext uri="{FF2B5EF4-FFF2-40B4-BE49-F238E27FC236}">
                <a16:creationId xmlns:a16="http://schemas.microsoft.com/office/drawing/2014/main" id="{4BBD91D2-B716-D765-C4BA-20C07492D534}"/>
              </a:ext>
            </a:extLst>
          </p:cNvPr>
          <p:cNvPicPr>
            <a:picLocks noChangeAspect="1"/>
          </p:cNvPicPr>
          <p:nvPr/>
        </p:nvPicPr>
        <p:blipFill>
          <a:blip r:embed="rId3">
            <a:extLst>
              <a:ext uri="{28A0092B-C50C-407E-A947-70E740481C1C}">
                <a14:useLocalDpi xmlns:a14="http://schemas.microsoft.com/office/drawing/2010/main" val="0"/>
              </a:ext>
            </a:extLst>
          </a:blip>
          <a:srcRect l="3134" t="1118" r="1882" b="1600"/>
          <a:stretch>
            <a:fillRect/>
          </a:stretch>
        </p:blipFill>
        <p:spPr>
          <a:xfrm>
            <a:off x="2432957" y="914400"/>
            <a:ext cx="4335236" cy="3298371"/>
          </a:xfrm>
          <a:prstGeom prst="rect">
            <a:avLst/>
          </a:prstGeom>
        </p:spPr>
      </p:pic>
    </p:spTree>
    <p:extLst>
      <p:ext uri="{BB962C8B-B14F-4D97-AF65-F5344CB8AC3E}">
        <p14:creationId xmlns:p14="http://schemas.microsoft.com/office/powerpoint/2010/main" val="2769242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7678E-5E05-A8EE-82C0-BF7F73DE73D3}"/>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211B8D21-87B7-405B-4B3A-1015476B5FBB}"/>
              </a:ext>
            </a:extLst>
          </p:cNvPr>
          <p:cNvSpPr>
            <a:spLocks noGrp="1"/>
          </p:cNvSpPr>
          <p:nvPr>
            <p:ph type="body" idx="1"/>
          </p:nvPr>
        </p:nvSpPr>
        <p:spPr/>
        <p:txBody>
          <a:bodyPr/>
          <a:lstStyle/>
          <a:p>
            <a:r>
              <a:rPr lang="de-DE" dirty="0"/>
              <a:t>Plan</a:t>
            </a:r>
            <a:endParaRPr lang="de-DE" noProof="0" dirty="0"/>
          </a:p>
        </p:txBody>
      </p:sp>
      <p:sp>
        <p:nvSpPr>
          <p:cNvPr id="12" name="Textplatzhalter 1">
            <a:extLst>
              <a:ext uri="{FF2B5EF4-FFF2-40B4-BE49-F238E27FC236}">
                <a16:creationId xmlns:a16="http://schemas.microsoft.com/office/drawing/2014/main" id="{ADF6311B-CBB0-EF12-9B26-740768472325}"/>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23EDC107-79E1-0BC1-B739-F47320B49D17}"/>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2" name="Inhaltsplatzhalter 4">
            <a:extLst>
              <a:ext uri="{FF2B5EF4-FFF2-40B4-BE49-F238E27FC236}">
                <a16:creationId xmlns:a16="http://schemas.microsoft.com/office/drawing/2014/main" id="{6E50EED1-78AD-A183-4BE1-61BFBDBC692A}"/>
              </a:ext>
            </a:extLst>
          </p:cNvPr>
          <p:cNvSpPr txBox="1">
            <a:spLocks/>
          </p:cNvSpPr>
          <p:nvPr/>
        </p:nvSpPr>
        <p:spPr>
          <a:xfrm>
            <a:off x="452438" y="1146689"/>
            <a:ext cx="8239125" cy="3091588"/>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432000" indent="-216000" algn="l" defTabSz="914400" rtl="0" eaLnBrk="1" latinLnBrk="0" hangingPunct="1">
              <a:spcBef>
                <a:spcPct val="20000"/>
              </a:spcBef>
              <a:buClr>
                <a:schemeClr val="accent1"/>
              </a:buClr>
              <a:buFont typeface="Arial" pitchFamily="34" charset="0"/>
              <a:buChar char="•"/>
              <a:defRPr sz="2000" kern="1200">
                <a:solidFill>
                  <a:schemeClr val="tx1"/>
                </a:solidFill>
                <a:latin typeface="Roboto Condensed" pitchFamily="2" charset="0"/>
                <a:ea typeface="Roboto Condensed" pitchFamily="2" charset="0"/>
                <a:cs typeface="+mn-cs"/>
              </a:defRPr>
            </a:lvl2pPr>
            <a:lvl3pPr marL="684000" indent="-216000" algn="l" defTabSz="914400" rtl="0" eaLnBrk="1" latinLnBrk="0" hangingPunct="1">
              <a:spcBef>
                <a:spcPct val="20000"/>
              </a:spcBef>
              <a:buClr>
                <a:schemeClr val="accent3"/>
              </a:buClr>
              <a:buFont typeface="Arial" pitchFamily="34" charset="0"/>
              <a:buChar char="•"/>
              <a:defRPr sz="18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6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16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342900" indent="-342900">
              <a:buClr>
                <a:schemeClr val="accent2"/>
              </a:buClr>
              <a:buFont typeface="Arial" panose="020B0604020202020204" pitchFamily="34" charset="0"/>
              <a:buChar char="•"/>
            </a:pPr>
            <a:r>
              <a:rPr lang="de-DE" sz="2000" b="1" dirty="0"/>
              <a:t>Data Management Plan</a:t>
            </a:r>
          </a:p>
          <a:p>
            <a:pPr marL="774900" lvl="1" indent="-342900">
              <a:buClr>
                <a:schemeClr val="accent2"/>
              </a:buClr>
            </a:pPr>
            <a:r>
              <a:rPr lang="de-DE" sz="1600" dirty="0"/>
              <a:t>Horizon Template als Vorlage</a:t>
            </a:r>
          </a:p>
          <a:p>
            <a:pPr marL="774900" lvl="1" indent="-342900">
              <a:buClr>
                <a:schemeClr val="accent2"/>
              </a:buClr>
            </a:pPr>
            <a:r>
              <a:rPr lang="de-DE" sz="1600" dirty="0"/>
              <a:t>Schneller und strukturierter Projektstart</a:t>
            </a:r>
          </a:p>
          <a:p>
            <a:pPr marL="342900" indent="-342900">
              <a:buClr>
                <a:schemeClr val="accent2"/>
              </a:buClr>
              <a:buFont typeface="Arial" panose="020B0604020202020204" pitchFamily="34" charset="0"/>
              <a:buChar char="•"/>
            </a:pPr>
            <a:r>
              <a:rPr lang="de-DE" sz="2000" b="1" dirty="0"/>
              <a:t>Dokumentation nach der Idee eines „</a:t>
            </a:r>
            <a:r>
              <a:rPr lang="de-DE" sz="2000" b="1" dirty="0" err="1"/>
              <a:t>living</a:t>
            </a:r>
            <a:r>
              <a:rPr lang="de-DE" sz="2000" b="1" dirty="0"/>
              <a:t> </a:t>
            </a:r>
            <a:r>
              <a:rPr lang="de-DE" sz="2000" b="1" dirty="0" err="1"/>
              <a:t>document</a:t>
            </a:r>
            <a:r>
              <a:rPr lang="de-DE" sz="2000" b="1" dirty="0"/>
              <a:t>“</a:t>
            </a:r>
          </a:p>
          <a:p>
            <a:pPr marL="774900" lvl="1" indent="-342900">
              <a:buClr>
                <a:schemeClr val="accent2"/>
              </a:buClr>
            </a:pPr>
            <a:r>
              <a:rPr lang="de-DE" sz="1800" dirty="0"/>
              <a:t>GitHub Repository mit README &amp; Open Source Lizenz – MIT Lizenz</a:t>
            </a:r>
          </a:p>
          <a:p>
            <a:pPr marL="774900" lvl="1" indent="-342900">
              <a:buClr>
                <a:schemeClr val="accent2"/>
              </a:buClr>
            </a:pPr>
            <a:r>
              <a:rPr lang="de-DE" sz="1800" dirty="0"/>
              <a:t>Workflow: Stufe des Data Life Cycle abarbeiten -&gt; Informationen einfügen -&gt; Nächste Stufe -&gt; bei evtl. späteren Änderungen Dokumentation aktualisieren</a:t>
            </a:r>
            <a:endParaRPr lang="de-DE" sz="2000" dirty="0"/>
          </a:p>
          <a:p>
            <a:pPr marL="697113" lvl="1" indent="-265113">
              <a:buClr>
                <a:schemeClr val="accent2"/>
              </a:buClr>
            </a:pPr>
            <a:endParaRPr lang="de-DE" dirty="0"/>
          </a:p>
        </p:txBody>
      </p:sp>
    </p:spTree>
    <p:extLst>
      <p:ext uri="{BB962C8B-B14F-4D97-AF65-F5344CB8AC3E}">
        <p14:creationId xmlns:p14="http://schemas.microsoft.com/office/powerpoint/2010/main" val="3186382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48B38-F625-EE72-8B4F-5A400C54280F}"/>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6426E240-44FF-24BC-9066-3678AAA00675}"/>
              </a:ext>
            </a:extLst>
          </p:cNvPr>
          <p:cNvSpPr>
            <a:spLocks noGrp="1"/>
          </p:cNvSpPr>
          <p:nvPr>
            <p:ph type="body" idx="1"/>
          </p:nvPr>
        </p:nvSpPr>
        <p:spPr/>
        <p:txBody>
          <a:bodyPr/>
          <a:lstStyle/>
          <a:p>
            <a:r>
              <a:rPr lang="de-DE" dirty="0" err="1"/>
              <a:t>Collect</a:t>
            </a:r>
            <a:endParaRPr lang="de-DE" noProof="0" dirty="0"/>
          </a:p>
        </p:txBody>
      </p:sp>
      <p:sp>
        <p:nvSpPr>
          <p:cNvPr id="12" name="Textplatzhalter 1">
            <a:extLst>
              <a:ext uri="{FF2B5EF4-FFF2-40B4-BE49-F238E27FC236}">
                <a16:creationId xmlns:a16="http://schemas.microsoft.com/office/drawing/2014/main" id="{DA7A7945-973E-B70E-DF88-FC5D686B0D12}"/>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83E8C297-BB54-1A07-54B0-BB20DC7BDB65}"/>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2" name="Inhaltsplatzhalter 4">
            <a:extLst>
              <a:ext uri="{FF2B5EF4-FFF2-40B4-BE49-F238E27FC236}">
                <a16:creationId xmlns:a16="http://schemas.microsoft.com/office/drawing/2014/main" id="{71C5E604-65F5-26E4-3135-5300D0AEF5B3}"/>
              </a:ext>
            </a:extLst>
          </p:cNvPr>
          <p:cNvSpPr txBox="1">
            <a:spLocks/>
          </p:cNvSpPr>
          <p:nvPr/>
        </p:nvSpPr>
        <p:spPr>
          <a:xfrm>
            <a:off x="452437" y="1477346"/>
            <a:ext cx="8411236" cy="1807032"/>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432000" indent="-216000" algn="l" defTabSz="914400" rtl="0" eaLnBrk="1" latinLnBrk="0" hangingPunct="1">
              <a:spcBef>
                <a:spcPct val="20000"/>
              </a:spcBef>
              <a:buClr>
                <a:schemeClr val="accent1"/>
              </a:buClr>
              <a:buFont typeface="Arial" pitchFamily="34" charset="0"/>
              <a:buChar char="•"/>
              <a:defRPr sz="2000" kern="1200">
                <a:solidFill>
                  <a:schemeClr val="tx1"/>
                </a:solidFill>
                <a:latin typeface="Roboto Condensed" pitchFamily="2" charset="0"/>
                <a:ea typeface="Roboto Condensed" pitchFamily="2" charset="0"/>
                <a:cs typeface="+mn-cs"/>
              </a:defRPr>
            </a:lvl2pPr>
            <a:lvl3pPr marL="684000" indent="-216000" algn="l" defTabSz="914400" rtl="0" eaLnBrk="1" latinLnBrk="0" hangingPunct="1">
              <a:spcBef>
                <a:spcPct val="20000"/>
              </a:spcBef>
              <a:buClr>
                <a:schemeClr val="accent3"/>
              </a:buClr>
              <a:buFont typeface="Arial" pitchFamily="34" charset="0"/>
              <a:buChar char="•"/>
              <a:defRPr sz="18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6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16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342900" indent="-342900">
              <a:buClr>
                <a:schemeClr val="accent2"/>
              </a:buClr>
              <a:buFont typeface="Arial" panose="020B0604020202020204" pitchFamily="34" charset="0"/>
              <a:buChar char="•"/>
            </a:pPr>
            <a:r>
              <a:rPr lang="en-US" sz="2000" dirty="0"/>
              <a:t>Die Daten </a:t>
            </a:r>
            <a:r>
              <a:rPr lang="en-US" sz="2000" dirty="0" err="1"/>
              <a:t>sind</a:t>
            </a:r>
            <a:r>
              <a:rPr lang="en-US" sz="2000" dirty="0"/>
              <a:t> </a:t>
            </a:r>
            <a:r>
              <a:rPr lang="en-US" sz="2000" dirty="0" err="1"/>
              <a:t>strukturiert</a:t>
            </a:r>
            <a:r>
              <a:rPr lang="en-US" sz="2000" dirty="0"/>
              <a:t>, </a:t>
            </a:r>
            <a:r>
              <a:rPr lang="en-US" sz="2000" dirty="0" err="1"/>
              <a:t>offiziell</a:t>
            </a:r>
            <a:r>
              <a:rPr lang="en-US" sz="2000" dirty="0"/>
              <a:t> und quantitative</a:t>
            </a:r>
          </a:p>
          <a:p>
            <a:pPr marL="342900" indent="-342900">
              <a:buClr>
                <a:schemeClr val="accent2"/>
              </a:buClr>
              <a:buFont typeface="Arial" panose="020B0604020202020204" pitchFamily="34" charset="0"/>
              <a:buChar char="•"/>
            </a:pPr>
            <a:r>
              <a:rPr lang="en-US" sz="2000" dirty="0"/>
              <a:t>Daten </a:t>
            </a:r>
            <a:r>
              <a:rPr lang="en-US" sz="2000" dirty="0" err="1"/>
              <a:t>sind</a:t>
            </a:r>
            <a:r>
              <a:rPr lang="en-US" sz="2000" dirty="0"/>
              <a:t> in </a:t>
            </a:r>
            <a:r>
              <a:rPr lang="en-US" sz="2000" dirty="0" err="1"/>
              <a:t>gängigen</a:t>
            </a:r>
            <a:r>
              <a:rPr lang="en-US" sz="2000" dirty="0"/>
              <a:t> </a:t>
            </a:r>
            <a:r>
              <a:rPr lang="en-US" sz="2000" dirty="0" err="1"/>
              <a:t>Formaten</a:t>
            </a:r>
            <a:r>
              <a:rPr lang="en-US" sz="2000" dirty="0"/>
              <a:t> </a:t>
            </a:r>
            <a:r>
              <a:rPr lang="en-US" sz="2000" dirty="0" err="1"/>
              <a:t>verfügbar</a:t>
            </a:r>
            <a:r>
              <a:rPr lang="en-US" sz="2000" dirty="0"/>
              <a:t> (CSV, JSON, XML, XLSX)</a:t>
            </a:r>
          </a:p>
          <a:p>
            <a:pPr marL="342900" indent="-342900">
              <a:buClr>
                <a:schemeClr val="accent2"/>
              </a:buClr>
              <a:buFont typeface="Arial" panose="020B0604020202020204" pitchFamily="34" charset="0"/>
              <a:buChar char="•"/>
            </a:pPr>
            <a:r>
              <a:rPr lang="en-US" sz="2000" dirty="0" err="1"/>
              <a:t>Automatisches</a:t>
            </a:r>
            <a:r>
              <a:rPr lang="en-US" sz="2000" dirty="0"/>
              <a:t> web-scraping der ECDC</a:t>
            </a:r>
          </a:p>
          <a:p>
            <a:pPr marL="342900" indent="-342900">
              <a:buClr>
                <a:schemeClr val="accent2"/>
              </a:buClr>
              <a:buFont typeface="Arial" panose="020B0604020202020204" pitchFamily="34" charset="0"/>
              <a:buChar char="•"/>
            </a:pPr>
            <a:r>
              <a:rPr lang="en-US" sz="2000" dirty="0" err="1"/>
              <a:t>Eindeutigkeit</a:t>
            </a:r>
            <a:r>
              <a:rPr lang="en-US" sz="2000" dirty="0"/>
              <a:t> </a:t>
            </a:r>
            <a:r>
              <a:rPr lang="en-US" sz="2000" dirty="0" err="1"/>
              <a:t>geht</a:t>
            </a:r>
            <a:r>
              <a:rPr lang="en-US" sz="2000" dirty="0"/>
              <a:t> </a:t>
            </a:r>
            <a:r>
              <a:rPr lang="en-US" sz="2000" dirty="0" err="1"/>
              <a:t>beim</a:t>
            </a:r>
            <a:r>
              <a:rPr lang="en-US" sz="2000" dirty="0"/>
              <a:t> </a:t>
            </a:r>
            <a:r>
              <a:rPr lang="en-US" sz="2000" dirty="0" err="1"/>
              <a:t>Herunterladen</a:t>
            </a:r>
            <a:r>
              <a:rPr lang="en-US" sz="2000" dirty="0"/>
              <a:t> </a:t>
            </a:r>
            <a:r>
              <a:rPr lang="en-US" sz="2000" dirty="0" err="1"/>
              <a:t>verloren</a:t>
            </a:r>
            <a:r>
              <a:rPr lang="en-US" sz="2000" dirty="0"/>
              <a:t> -&gt; </a:t>
            </a:r>
            <a:r>
              <a:rPr lang="en-US" sz="2000" dirty="0" err="1"/>
              <a:t>Bezeichnung</a:t>
            </a:r>
            <a:r>
              <a:rPr lang="en-US" sz="2000" dirty="0"/>
              <a:t> immer ”</a:t>
            </a:r>
            <a:r>
              <a:rPr lang="en-US" sz="2000" dirty="0" err="1"/>
              <a:t>data.csv</a:t>
            </a:r>
            <a:endParaRPr lang="en-US" sz="2000" dirty="0"/>
          </a:p>
          <a:p>
            <a:pPr marL="342900" indent="-342900">
              <a:buClr>
                <a:schemeClr val="accent2"/>
              </a:buClr>
              <a:buFont typeface="Arial" panose="020B0604020202020204" pitchFamily="34" charset="0"/>
              <a:buChar char="•"/>
            </a:pPr>
            <a:r>
              <a:rPr lang="en-US" sz="2000" dirty="0"/>
              <a:t>Auf Europa </a:t>
            </a:r>
            <a:r>
              <a:rPr lang="en-US" sz="2000" dirty="0" err="1"/>
              <a:t>beschränkt</a:t>
            </a:r>
            <a:r>
              <a:rPr lang="en-US" sz="2000" dirty="0"/>
              <a:t>, </a:t>
            </a:r>
            <a:r>
              <a:rPr lang="en-US" sz="2000" dirty="0" err="1"/>
              <a:t>daher</a:t>
            </a:r>
            <a:r>
              <a:rPr lang="en-US" sz="2000" dirty="0"/>
              <a:t> </a:t>
            </a:r>
            <a:r>
              <a:rPr lang="en-US" sz="2000" dirty="0" err="1"/>
              <a:t>nicht</a:t>
            </a:r>
            <a:r>
              <a:rPr lang="en-US" sz="2000" dirty="0"/>
              <a:t> </a:t>
            </a:r>
            <a:r>
              <a:rPr lang="en-US" sz="2000" dirty="0" err="1"/>
              <a:t>unbedingt</a:t>
            </a:r>
            <a:r>
              <a:rPr lang="en-US" sz="2000" dirty="0"/>
              <a:t> </a:t>
            </a:r>
            <a:r>
              <a:rPr lang="en-US" sz="2000" dirty="0" err="1"/>
              <a:t>repräsentativ</a:t>
            </a:r>
            <a:endParaRPr lang="en-US" sz="2000" dirty="0"/>
          </a:p>
          <a:p>
            <a:pPr>
              <a:buClr>
                <a:schemeClr val="accent2"/>
              </a:buClr>
            </a:pPr>
            <a:endParaRPr lang="de-DE" sz="2000" dirty="0"/>
          </a:p>
          <a:p>
            <a:pPr marL="697113" lvl="1" indent="-265113">
              <a:buClr>
                <a:schemeClr val="accent2"/>
              </a:buClr>
            </a:pPr>
            <a:endParaRPr lang="de-DE" dirty="0"/>
          </a:p>
        </p:txBody>
      </p:sp>
    </p:spTree>
    <p:extLst>
      <p:ext uri="{BB962C8B-B14F-4D97-AF65-F5344CB8AC3E}">
        <p14:creationId xmlns:p14="http://schemas.microsoft.com/office/powerpoint/2010/main" val="3806970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78825-525D-0A7C-6E68-B19CB15CAF87}"/>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275915B6-AFFA-CBBE-A924-25D9E10C1CFB}"/>
              </a:ext>
            </a:extLst>
          </p:cNvPr>
          <p:cNvSpPr>
            <a:spLocks noGrp="1"/>
          </p:cNvSpPr>
          <p:nvPr>
            <p:ph type="body" idx="1"/>
          </p:nvPr>
        </p:nvSpPr>
        <p:spPr/>
        <p:txBody>
          <a:bodyPr/>
          <a:lstStyle/>
          <a:p>
            <a:r>
              <a:rPr lang="de-DE" dirty="0" err="1"/>
              <a:t>Collect</a:t>
            </a:r>
            <a:endParaRPr lang="de-DE" noProof="0" dirty="0"/>
          </a:p>
        </p:txBody>
      </p:sp>
      <p:sp>
        <p:nvSpPr>
          <p:cNvPr id="12" name="Textplatzhalter 1">
            <a:extLst>
              <a:ext uri="{FF2B5EF4-FFF2-40B4-BE49-F238E27FC236}">
                <a16:creationId xmlns:a16="http://schemas.microsoft.com/office/drawing/2014/main" id="{FEEED11D-3198-864A-0465-CBCFF5ED98F3}"/>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873D4CD3-AD79-A2E8-9B54-B51736805C72}"/>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2" name="Inhaltsplatzhalter 4">
            <a:extLst>
              <a:ext uri="{FF2B5EF4-FFF2-40B4-BE49-F238E27FC236}">
                <a16:creationId xmlns:a16="http://schemas.microsoft.com/office/drawing/2014/main" id="{BE9D205B-279D-869F-BE0D-50C2ADC46349}"/>
              </a:ext>
            </a:extLst>
          </p:cNvPr>
          <p:cNvSpPr txBox="1">
            <a:spLocks/>
          </p:cNvSpPr>
          <p:nvPr/>
        </p:nvSpPr>
        <p:spPr>
          <a:xfrm>
            <a:off x="452438" y="1057679"/>
            <a:ext cx="8411236" cy="1807032"/>
          </a:xfrm>
          <a:prstGeom prst="rect">
            <a:avLst/>
          </a:prstGeom>
        </p:spPr>
        <p:txBody>
          <a:bodyPr vert="horz" lIns="0" tIns="0" rIns="0" bIns="0" rtlCol="0">
            <a:normAutofit/>
          </a:bodyPr>
          <a:lstStyle>
            <a:lvl1pPr marL="0" indent="0" algn="l" defTabSz="914400" rtl="0" eaLnBrk="1" latinLnBrk="0" hangingPunct="1">
              <a:spcBef>
                <a:spcPct val="20000"/>
              </a:spcBef>
              <a:buFontTx/>
              <a:buNone/>
              <a:defRPr sz="2200" kern="1200">
                <a:solidFill>
                  <a:schemeClr val="tx1"/>
                </a:solidFill>
                <a:latin typeface="Roboto Condensed" pitchFamily="2" charset="0"/>
                <a:ea typeface="Roboto Condensed" pitchFamily="2" charset="0"/>
                <a:cs typeface="+mn-cs"/>
              </a:defRPr>
            </a:lvl1pPr>
            <a:lvl2pPr marL="432000" indent="-216000" algn="l" defTabSz="914400" rtl="0" eaLnBrk="1" latinLnBrk="0" hangingPunct="1">
              <a:spcBef>
                <a:spcPct val="20000"/>
              </a:spcBef>
              <a:buClr>
                <a:schemeClr val="accent1"/>
              </a:buClr>
              <a:buFont typeface="Arial" pitchFamily="34" charset="0"/>
              <a:buChar char="•"/>
              <a:defRPr sz="2000" kern="1200">
                <a:solidFill>
                  <a:schemeClr val="tx1"/>
                </a:solidFill>
                <a:latin typeface="Roboto Condensed" pitchFamily="2" charset="0"/>
                <a:ea typeface="Roboto Condensed" pitchFamily="2" charset="0"/>
                <a:cs typeface="+mn-cs"/>
              </a:defRPr>
            </a:lvl2pPr>
            <a:lvl3pPr marL="684000" indent="-216000" algn="l" defTabSz="914400" rtl="0" eaLnBrk="1" latinLnBrk="0" hangingPunct="1">
              <a:spcBef>
                <a:spcPct val="20000"/>
              </a:spcBef>
              <a:buClr>
                <a:schemeClr val="accent3"/>
              </a:buClr>
              <a:buFont typeface="Arial" pitchFamily="34" charset="0"/>
              <a:buChar char="•"/>
              <a:defRPr sz="18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6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16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marL="342900" indent="-342900">
              <a:buFont typeface="Arial" panose="020B0604020202020204" pitchFamily="34" charset="0"/>
              <a:buChar char="•"/>
            </a:pPr>
            <a:r>
              <a:rPr lang="en-US" sz="2000" b="1" dirty="0" err="1"/>
              <a:t>Datenquellen</a:t>
            </a:r>
            <a:endParaRPr lang="en-US" sz="2000" b="1" dirty="0"/>
          </a:p>
          <a:p>
            <a:pPr marL="774900" lvl="1" indent="-342900">
              <a:buClr>
                <a:schemeClr val="accent2"/>
              </a:buClr>
            </a:pPr>
            <a:r>
              <a:rPr lang="en-US" dirty="0" err="1"/>
              <a:t>Primär</a:t>
            </a:r>
            <a:r>
              <a:rPr lang="en-US" dirty="0"/>
              <a:t>: European Surveillance System (</a:t>
            </a:r>
            <a:r>
              <a:rPr lang="en-US" dirty="0" err="1"/>
              <a:t>TESSy</a:t>
            </a:r>
            <a:r>
              <a:rPr lang="en-US" dirty="0"/>
              <a:t>)</a:t>
            </a:r>
          </a:p>
          <a:p>
            <a:pPr marL="774900" lvl="1" indent="-342900">
              <a:buClr>
                <a:schemeClr val="accent2"/>
              </a:buClr>
            </a:pPr>
            <a:r>
              <a:rPr lang="en-US" dirty="0" err="1"/>
              <a:t>Sekundär</a:t>
            </a:r>
            <a:r>
              <a:rPr lang="en-US" dirty="0"/>
              <a:t>: </a:t>
            </a:r>
            <a:r>
              <a:rPr lang="en-US" dirty="0" err="1"/>
              <a:t>Öffentliche</a:t>
            </a:r>
            <a:r>
              <a:rPr lang="en-US" dirty="0"/>
              <a:t> online </a:t>
            </a:r>
            <a:r>
              <a:rPr lang="en-US" dirty="0" err="1"/>
              <a:t>Quellen</a:t>
            </a:r>
            <a:r>
              <a:rPr lang="en-US" dirty="0"/>
              <a:t> -&gt; Kein </a:t>
            </a:r>
            <a:r>
              <a:rPr lang="en-US" dirty="0" err="1"/>
              <a:t>Hinweis</a:t>
            </a:r>
            <a:r>
              <a:rPr lang="en-US" dirty="0"/>
              <a:t> </a:t>
            </a:r>
            <a:r>
              <a:rPr lang="en-US" dirty="0" err="1"/>
              <a:t>zur</a:t>
            </a:r>
            <a:r>
              <a:rPr lang="en-US" dirty="0"/>
              <a:t> </a:t>
            </a:r>
            <a:r>
              <a:rPr lang="en-US" dirty="0" err="1"/>
              <a:t>Datenqualität</a:t>
            </a:r>
            <a:endParaRPr lang="en-US" dirty="0"/>
          </a:p>
          <a:p>
            <a:pPr lvl="1" indent="0">
              <a:buClr>
                <a:schemeClr val="accent2"/>
              </a:buClr>
              <a:buNone/>
            </a:pPr>
            <a:endParaRPr lang="en-US" dirty="0"/>
          </a:p>
          <a:p>
            <a:pPr>
              <a:buClr>
                <a:schemeClr val="accent2"/>
              </a:buClr>
            </a:pPr>
            <a:endParaRPr lang="de-DE" sz="2000" dirty="0"/>
          </a:p>
          <a:p>
            <a:pPr marL="697113" lvl="1" indent="-265113">
              <a:buClr>
                <a:schemeClr val="accent2"/>
              </a:buClr>
            </a:pPr>
            <a:endParaRPr lang="de-DE" dirty="0"/>
          </a:p>
        </p:txBody>
      </p:sp>
    </p:spTree>
    <p:extLst>
      <p:ext uri="{BB962C8B-B14F-4D97-AF65-F5344CB8AC3E}">
        <p14:creationId xmlns:p14="http://schemas.microsoft.com/office/powerpoint/2010/main" val="27841999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A12217-E027-C968-F2BA-9C7E22466547}"/>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41FAEF76-E333-A25B-7A96-5B0A52E8B9E5}"/>
              </a:ext>
            </a:extLst>
          </p:cNvPr>
          <p:cNvSpPr>
            <a:spLocks noGrp="1"/>
          </p:cNvSpPr>
          <p:nvPr>
            <p:ph type="body" idx="1"/>
          </p:nvPr>
        </p:nvSpPr>
        <p:spPr/>
        <p:txBody>
          <a:bodyPr/>
          <a:lstStyle/>
          <a:p>
            <a:r>
              <a:rPr lang="de-DE" dirty="0" err="1"/>
              <a:t>Assure</a:t>
            </a:r>
            <a:endParaRPr lang="de-DE" noProof="0" dirty="0"/>
          </a:p>
        </p:txBody>
      </p:sp>
      <p:sp>
        <p:nvSpPr>
          <p:cNvPr id="12" name="Textplatzhalter 1">
            <a:extLst>
              <a:ext uri="{FF2B5EF4-FFF2-40B4-BE49-F238E27FC236}">
                <a16:creationId xmlns:a16="http://schemas.microsoft.com/office/drawing/2014/main" id="{67A49027-DF9E-BECE-CF1F-D68EEA6E47A9}"/>
              </a:ext>
            </a:extLst>
          </p:cNvPr>
          <p:cNvSpPr txBox="1">
            <a:spLocks/>
          </p:cNvSpPr>
          <p:nvPr/>
        </p:nvSpPr>
        <p:spPr>
          <a:xfrm>
            <a:off x="2999580" y="4710243"/>
            <a:ext cx="5234783" cy="164805"/>
          </a:xfrm>
          <a:prstGeom prst="rect">
            <a:avLst/>
          </a:prstGeom>
        </p:spPr>
        <p:txBody>
          <a:bodyPr vert="horz" lIns="0" tIns="0" rIns="0" bIns="0" rtlCol="0">
            <a:noAutofit/>
          </a:bodyPr>
          <a:lstStyle>
            <a:lvl1pPr marL="0" indent="0" algn="r" defTabSz="914400" rtl="0" eaLnBrk="1" latinLnBrk="0" hangingPunct="1">
              <a:spcBef>
                <a:spcPct val="20000"/>
              </a:spcBef>
              <a:buFontTx/>
              <a:buNone/>
              <a:defRPr lang="de-DE" sz="1000" kern="1200" dirty="0">
                <a:solidFill>
                  <a:schemeClr val="tx1"/>
                </a:solidFill>
                <a:latin typeface="Roboto Condensed" panose="02000000000000000000" pitchFamily="2" charset="0"/>
                <a:ea typeface="Roboto Condensed" panose="02000000000000000000" pitchFamily="2" charset="0"/>
                <a:cs typeface="Roboto Condensed" panose="02000000000000000000" pitchFamily="2" charset="0"/>
              </a:defRPr>
            </a:lvl1pPr>
            <a:lvl2pPr marL="742950" indent="-285750" algn="l" defTabSz="914400" rtl="0" eaLnBrk="1" latinLnBrk="0" hangingPunct="1">
              <a:spcBef>
                <a:spcPct val="20000"/>
              </a:spcBef>
              <a:buClr>
                <a:schemeClr val="accent1"/>
              </a:buClr>
              <a:buFont typeface="Arial" panose="020B0604020202020204" pitchFamily="34" charset="0"/>
              <a:buChar char="•"/>
              <a:defRPr sz="1800" kern="1200">
                <a:solidFill>
                  <a:schemeClr val="tx1"/>
                </a:solidFill>
                <a:latin typeface="Roboto Condensed" pitchFamily="2" charset="0"/>
                <a:ea typeface="Roboto Condensed" pitchFamily="2" charset="0"/>
                <a:cs typeface="+mn-cs"/>
              </a:defRPr>
            </a:lvl2pPr>
            <a:lvl3pPr marL="1143000" indent="-228600" algn="l" defTabSz="914400" rtl="0" eaLnBrk="1" latinLnBrk="0" hangingPunct="1">
              <a:spcBef>
                <a:spcPct val="20000"/>
              </a:spcBef>
              <a:buClr>
                <a:schemeClr val="accent3"/>
              </a:buClr>
              <a:buFont typeface="Arial" panose="020B0604020202020204" pitchFamily="34" charset="0"/>
              <a:buChar char="•"/>
              <a:defRPr sz="1400" kern="1200">
                <a:solidFill>
                  <a:schemeClr val="tx1"/>
                </a:solidFill>
                <a:latin typeface="Roboto Condensed" pitchFamily="2" charset="0"/>
                <a:ea typeface="Roboto Condensed" pitchFamily="2" charset="0"/>
                <a:cs typeface="+mn-cs"/>
              </a:defRPr>
            </a:lvl3pPr>
            <a:lvl4pPr marL="1371600" indent="0" algn="l" defTabSz="914400" rtl="0" eaLnBrk="1" latinLnBrk="0" hangingPunct="1">
              <a:spcBef>
                <a:spcPct val="20000"/>
              </a:spcBef>
              <a:buFontTx/>
              <a:buNone/>
              <a:defRPr sz="1100" kern="1200">
                <a:solidFill>
                  <a:schemeClr val="tx1"/>
                </a:solidFill>
                <a:latin typeface="Roboto Condensed" pitchFamily="2" charset="0"/>
                <a:ea typeface="Roboto Condensed" pitchFamily="2" charset="0"/>
                <a:cs typeface="+mn-cs"/>
              </a:defRPr>
            </a:lvl4pPr>
            <a:lvl5pPr marL="1828800" indent="0" algn="l" defTabSz="914400" rtl="0" eaLnBrk="1" latinLnBrk="0" hangingPunct="1">
              <a:spcBef>
                <a:spcPct val="20000"/>
              </a:spcBef>
              <a:buFont typeface="Arial" panose="020B0604020202020204" pitchFamily="34" charset="0"/>
              <a:buNone/>
              <a:defRPr sz="900" kern="1200">
                <a:solidFill>
                  <a:schemeClr val="tx1"/>
                </a:solidFill>
                <a:latin typeface="Roboto Condensed" pitchFamily="2" charset="0"/>
                <a:ea typeface="Roboto Condensed" pitchFamily="2" charset="0"/>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a:t>Korrelation zwischen Testhäufigkeit und Anzahl der COVID-19 Fällen</a:t>
            </a:r>
          </a:p>
        </p:txBody>
      </p:sp>
      <p:sp>
        <p:nvSpPr>
          <p:cNvPr id="13" name="Textplatzhalter 2">
            <a:extLst>
              <a:ext uri="{FF2B5EF4-FFF2-40B4-BE49-F238E27FC236}">
                <a16:creationId xmlns:a16="http://schemas.microsoft.com/office/drawing/2014/main" id="{74FF2276-8907-147A-BEB0-C5933880B92E}"/>
              </a:ext>
            </a:extLst>
          </p:cNvPr>
          <p:cNvSpPr>
            <a:spLocks noGrp="1"/>
          </p:cNvSpPr>
          <p:nvPr>
            <p:ph type="body" sz="quarter" idx="12"/>
          </p:nvPr>
        </p:nvSpPr>
        <p:spPr>
          <a:xfrm>
            <a:off x="2999579" y="4888263"/>
            <a:ext cx="5234783" cy="164805"/>
          </a:xfrm>
        </p:spPr>
        <p:txBody>
          <a:bodyPr/>
          <a:lstStyle/>
          <a:p>
            <a:r>
              <a:rPr lang="de-DE" noProof="0" dirty="0"/>
              <a:t>Justin Bergmann | 19.07.2025</a:t>
            </a:r>
          </a:p>
        </p:txBody>
      </p:sp>
      <p:sp>
        <p:nvSpPr>
          <p:cNvPr id="5" name="Content Placeholder 4">
            <a:extLst>
              <a:ext uri="{FF2B5EF4-FFF2-40B4-BE49-F238E27FC236}">
                <a16:creationId xmlns:a16="http://schemas.microsoft.com/office/drawing/2014/main" id="{8985D7F0-D864-B7B5-F2F7-CF9DD97ABFDC}"/>
              </a:ext>
            </a:extLst>
          </p:cNvPr>
          <p:cNvSpPr>
            <a:spLocks noGrp="1"/>
          </p:cNvSpPr>
          <p:nvPr>
            <p:ph sz="half" idx="2"/>
          </p:nvPr>
        </p:nvSpPr>
        <p:spPr/>
        <p:txBody>
          <a:bodyPr>
            <a:normAutofit/>
          </a:bodyPr>
          <a:lstStyle/>
          <a:p>
            <a:pPr marL="342900" indent="-342900">
              <a:buClr>
                <a:schemeClr val="accent2"/>
              </a:buClr>
              <a:buFont typeface="Arial" panose="020B0604020202020204" pitchFamily="34" charset="0"/>
              <a:buChar char="•"/>
            </a:pPr>
            <a:r>
              <a:rPr lang="en-US" sz="2000" b="1" dirty="0"/>
              <a:t>Completeness</a:t>
            </a:r>
          </a:p>
          <a:p>
            <a:pPr marL="774900" lvl="1" indent="-342900">
              <a:buClr>
                <a:schemeClr val="accent2"/>
              </a:buClr>
            </a:pPr>
            <a:r>
              <a:rPr lang="en-US" dirty="0"/>
              <a:t>7.63% </a:t>
            </a:r>
            <a:r>
              <a:rPr lang="en-US" dirty="0" err="1"/>
              <a:t>aller</a:t>
            </a:r>
            <a:r>
              <a:rPr lang="en-US" dirty="0"/>
              <a:t> </a:t>
            </a:r>
            <a:r>
              <a:rPr lang="en-US" dirty="0" err="1"/>
              <a:t>Einträge</a:t>
            </a:r>
            <a:r>
              <a:rPr lang="en-US" dirty="0"/>
              <a:t> des Deaths/Cases </a:t>
            </a:r>
            <a:r>
              <a:rPr lang="en-US" dirty="0" err="1"/>
              <a:t>Datensatz</a:t>
            </a:r>
            <a:r>
              <a:rPr lang="en-US" dirty="0"/>
              <a:t> </a:t>
            </a:r>
            <a:r>
              <a:rPr lang="en-US" dirty="0" err="1"/>
              <a:t>haben</a:t>
            </a:r>
            <a:r>
              <a:rPr lang="en-US" dirty="0"/>
              <a:t> </a:t>
            </a:r>
            <a:r>
              <a:rPr lang="en-US" dirty="0" err="1"/>
              <a:t>NaN</a:t>
            </a:r>
            <a:r>
              <a:rPr lang="en-US" dirty="0"/>
              <a:t> </a:t>
            </a:r>
            <a:r>
              <a:rPr lang="en-US" dirty="0" err="1"/>
              <a:t>Werte</a:t>
            </a:r>
            <a:endParaRPr lang="en-US" dirty="0"/>
          </a:p>
          <a:p>
            <a:pPr marL="774900" lvl="1" indent="-342900">
              <a:buClr>
                <a:schemeClr val="accent2"/>
              </a:buClr>
            </a:pPr>
            <a:r>
              <a:rPr lang="en-US" dirty="0"/>
              <a:t>Bei Testing </a:t>
            </a:r>
            <a:r>
              <a:rPr lang="en-US" dirty="0" err="1"/>
              <a:t>Datensatz</a:t>
            </a:r>
            <a:r>
              <a:rPr lang="en-US" dirty="0"/>
              <a:t>: 18.86%</a:t>
            </a:r>
          </a:p>
          <a:p>
            <a:pPr marL="342900" indent="-342900">
              <a:buClr>
                <a:schemeClr val="accent2"/>
              </a:buClr>
              <a:buFont typeface="Arial" panose="020B0604020202020204" pitchFamily="34" charset="0"/>
              <a:buChar char="•"/>
            </a:pPr>
            <a:r>
              <a:rPr lang="en-US" sz="2000" b="1" dirty="0"/>
              <a:t>Uniqueness</a:t>
            </a:r>
          </a:p>
          <a:p>
            <a:pPr marL="774900" lvl="1" indent="-342900">
              <a:buClr>
                <a:schemeClr val="accent2"/>
              </a:buClr>
            </a:pPr>
            <a:r>
              <a:rPr lang="en-US" dirty="0" err="1"/>
              <a:t>Sortierung</a:t>
            </a:r>
            <a:r>
              <a:rPr lang="en-US" dirty="0"/>
              <a:t> </a:t>
            </a:r>
            <a:r>
              <a:rPr lang="en-US" dirty="0" err="1"/>
              <a:t>nach</a:t>
            </a:r>
            <a:r>
              <a:rPr lang="en-US" dirty="0"/>
              <a:t> Land und Datum </a:t>
            </a:r>
            <a:r>
              <a:rPr lang="en-US" dirty="0" err="1"/>
              <a:t>stellt</a:t>
            </a:r>
            <a:r>
              <a:rPr lang="en-US" dirty="0"/>
              <a:t> </a:t>
            </a:r>
            <a:r>
              <a:rPr lang="en-US" dirty="0" err="1"/>
              <a:t>Einzigartigkeit</a:t>
            </a:r>
            <a:r>
              <a:rPr lang="en-US" dirty="0"/>
              <a:t> </a:t>
            </a:r>
            <a:r>
              <a:rPr lang="en-US" dirty="0" err="1"/>
              <a:t>sicher</a:t>
            </a:r>
            <a:endParaRPr lang="en-US" b="1" dirty="0"/>
          </a:p>
          <a:p>
            <a:pPr marL="342900" indent="-342900">
              <a:buClr>
                <a:schemeClr val="accent2"/>
              </a:buClr>
              <a:buFont typeface="Arial" panose="020B0604020202020204" pitchFamily="34" charset="0"/>
              <a:buChar char="•"/>
            </a:pPr>
            <a:r>
              <a:rPr lang="en-US" sz="2000" b="1" dirty="0"/>
              <a:t>Timeliness</a:t>
            </a:r>
          </a:p>
          <a:p>
            <a:pPr marL="774900" lvl="1" indent="-342900">
              <a:buClr>
                <a:schemeClr val="accent2"/>
              </a:buClr>
            </a:pPr>
            <a:r>
              <a:rPr lang="en-US" dirty="0"/>
              <a:t>Pro Land </a:t>
            </a:r>
            <a:r>
              <a:rPr lang="en-US" dirty="0" err="1"/>
              <a:t>repräsentativ</a:t>
            </a:r>
            <a:endParaRPr lang="en-US" dirty="0"/>
          </a:p>
          <a:p>
            <a:pPr marL="774900" lvl="1" indent="-342900">
              <a:buClr>
                <a:schemeClr val="accent2"/>
              </a:buClr>
            </a:pPr>
            <a:r>
              <a:rPr lang="en-US" dirty="0" err="1"/>
              <a:t>Während</a:t>
            </a:r>
            <a:r>
              <a:rPr lang="en-US" dirty="0"/>
              <a:t> </a:t>
            </a:r>
            <a:r>
              <a:rPr lang="en-US" dirty="0" err="1"/>
              <a:t>Pandemie</a:t>
            </a:r>
            <a:r>
              <a:rPr lang="en-US" dirty="0"/>
              <a:t> </a:t>
            </a:r>
            <a:r>
              <a:rPr lang="en-US" dirty="0" err="1"/>
              <a:t>schwierig</a:t>
            </a:r>
            <a:r>
              <a:rPr lang="en-US" dirty="0"/>
              <a:t> </a:t>
            </a:r>
            <a:r>
              <a:rPr lang="en-US" dirty="0" err="1"/>
              <a:t>eine</a:t>
            </a:r>
            <a:r>
              <a:rPr lang="en-US" dirty="0"/>
              <a:t> 100% </a:t>
            </a:r>
            <a:r>
              <a:rPr lang="en-US" dirty="0" err="1"/>
              <a:t>Garantie</a:t>
            </a:r>
            <a:r>
              <a:rPr lang="en-US" dirty="0"/>
              <a:t> </a:t>
            </a:r>
            <a:r>
              <a:rPr lang="en-US" dirty="0" err="1"/>
              <a:t>zu</a:t>
            </a:r>
            <a:r>
              <a:rPr lang="en-US" dirty="0"/>
              <a:t> </a:t>
            </a:r>
            <a:r>
              <a:rPr lang="en-US" dirty="0" err="1"/>
              <a:t>geben</a:t>
            </a:r>
            <a:endParaRPr lang="en-US" dirty="0"/>
          </a:p>
        </p:txBody>
      </p:sp>
    </p:spTree>
    <p:extLst>
      <p:ext uri="{BB962C8B-B14F-4D97-AF65-F5344CB8AC3E}">
        <p14:creationId xmlns:p14="http://schemas.microsoft.com/office/powerpoint/2010/main" val="287430691"/>
      </p:ext>
    </p:extLst>
  </p:cSld>
  <p:clrMapOvr>
    <a:masterClrMapping/>
  </p:clrMapOvr>
</p:sld>
</file>

<file path=ppt/theme/theme1.xml><?xml version="1.0" encoding="utf-8"?>
<a:theme xmlns:a="http://schemas.openxmlformats.org/drawingml/2006/main" name="Master | Titelfolie">
  <a:themeElements>
    <a:clrScheme name="Universität">
      <a:dk1>
        <a:srgbClr val="002F5D"/>
      </a:dk1>
      <a:lt1>
        <a:srgbClr val="FFFFFF"/>
      </a:lt1>
      <a:dk2>
        <a:srgbClr val="002F5D"/>
      </a:dk2>
      <a:lt2>
        <a:srgbClr val="FFFFFF"/>
      </a:lt2>
      <a:accent1>
        <a:srgbClr val="AE9A63"/>
      </a:accent1>
      <a:accent2>
        <a:srgbClr val="7682A5"/>
      </a:accent2>
      <a:accent3>
        <a:srgbClr val="8E98B7"/>
      </a:accent3>
      <a:accent4>
        <a:srgbClr val="FFFFFF"/>
      </a:accent4>
      <a:accent5>
        <a:srgbClr val="FFFFFF"/>
      </a:accent5>
      <a:accent6>
        <a:srgbClr val="FFFFFF"/>
      </a:accent6>
      <a:hlink>
        <a:srgbClr val="7682A5"/>
      </a:hlink>
      <a:folHlink>
        <a:srgbClr val="A8AFC8"/>
      </a:folHlink>
    </a:clrScheme>
    <a:fontScheme name="UniJena_Hausschrift_Roboto">
      <a:majorFont>
        <a:latin typeface="Roboto Serif"/>
        <a:ea typeface=""/>
        <a:cs typeface=""/>
      </a:majorFont>
      <a:minorFont>
        <a:latin typeface="Roboto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Master | Inhaltseiten">
  <a:themeElements>
    <a:clrScheme name="Universität">
      <a:dk1>
        <a:srgbClr val="002F5D"/>
      </a:dk1>
      <a:lt1>
        <a:srgbClr val="FFFFFF"/>
      </a:lt1>
      <a:dk2>
        <a:srgbClr val="002F5D"/>
      </a:dk2>
      <a:lt2>
        <a:srgbClr val="FFFFFF"/>
      </a:lt2>
      <a:accent1>
        <a:srgbClr val="AE9A63"/>
      </a:accent1>
      <a:accent2>
        <a:srgbClr val="7682A5"/>
      </a:accent2>
      <a:accent3>
        <a:srgbClr val="8E98B7"/>
      </a:accent3>
      <a:accent4>
        <a:srgbClr val="FFFFFF"/>
      </a:accent4>
      <a:accent5>
        <a:srgbClr val="FFFFFF"/>
      </a:accent5>
      <a:accent6>
        <a:srgbClr val="FFFFFF"/>
      </a:accent6>
      <a:hlink>
        <a:srgbClr val="7682A5"/>
      </a:hlink>
      <a:folHlink>
        <a:srgbClr val="A8AFC8"/>
      </a:folHlink>
    </a:clrScheme>
    <a:fontScheme name="UniJena_Hausschrift_Roboto">
      <a:majorFont>
        <a:latin typeface="Roboto Serif"/>
        <a:ea typeface=""/>
        <a:cs typeface=""/>
      </a:majorFont>
      <a:minorFont>
        <a:latin typeface="Roboto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Master | Schlussfolie">
  <a:themeElements>
    <a:clrScheme name="Universität">
      <a:dk1>
        <a:srgbClr val="002F5D"/>
      </a:dk1>
      <a:lt1>
        <a:srgbClr val="FFFFFF"/>
      </a:lt1>
      <a:dk2>
        <a:srgbClr val="002F5D"/>
      </a:dk2>
      <a:lt2>
        <a:srgbClr val="FFFFFF"/>
      </a:lt2>
      <a:accent1>
        <a:srgbClr val="AE9A63"/>
      </a:accent1>
      <a:accent2>
        <a:srgbClr val="7682A5"/>
      </a:accent2>
      <a:accent3>
        <a:srgbClr val="8E98B7"/>
      </a:accent3>
      <a:accent4>
        <a:srgbClr val="FFFFFF"/>
      </a:accent4>
      <a:accent5>
        <a:srgbClr val="FFFFFF"/>
      </a:accent5>
      <a:accent6>
        <a:srgbClr val="FFFFFF"/>
      </a:accent6>
      <a:hlink>
        <a:srgbClr val="7682A5"/>
      </a:hlink>
      <a:folHlink>
        <a:srgbClr val="A8AFC8"/>
      </a:folHlink>
    </a:clrScheme>
    <a:fontScheme name="UniJena_Hausschrift_Roboto">
      <a:majorFont>
        <a:latin typeface="Roboto Serif"/>
        <a:ea typeface=""/>
        <a:cs typeface=""/>
      </a:majorFont>
      <a:minorFont>
        <a:latin typeface="Roboto Condensed"/>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alpha val="80000"/>
          </a:schemeClr>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4.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2561</TotalTime>
  <Words>1416</Words>
  <Application>Microsoft Macintosh PowerPoint</Application>
  <PresentationFormat>On-screen Show (16:9)</PresentationFormat>
  <Paragraphs>206</Paragraphs>
  <Slides>19</Slides>
  <Notes>17</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19</vt:i4>
      </vt:variant>
    </vt:vector>
  </HeadingPairs>
  <TitlesOfParts>
    <vt:vector size="26" baseType="lpstr">
      <vt:lpstr>Roboto Condensed</vt:lpstr>
      <vt:lpstr>Arial</vt:lpstr>
      <vt:lpstr>Calibri</vt:lpstr>
      <vt:lpstr>Roboto Serif</vt:lpstr>
      <vt:lpstr>Master | Titelfolie</vt:lpstr>
      <vt:lpstr>Master | Inhaltseiten</vt:lpstr>
      <vt:lpstr>Master | Schlussfolie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FSU Jena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Justin Bergmann</dc:creator>
  <cp:keywords/>
  <dc:description/>
  <cp:lastModifiedBy>Justin Bergmann</cp:lastModifiedBy>
  <cp:revision>555</cp:revision>
  <cp:lastPrinted>2017-04-12T09:06:57Z</cp:lastPrinted>
  <dcterms:created xsi:type="dcterms:W3CDTF">2017-03-23T10:34:48Z</dcterms:created>
  <dcterms:modified xsi:type="dcterms:W3CDTF">2025-07-21T21:01:38Z</dcterms:modified>
  <cp:category/>
</cp:coreProperties>
</file>