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60" r:id="rId1"/>
    <p:sldMasterId id="2147483648" r:id="rId2"/>
    <p:sldMasterId id="2147483666" r:id="rId3"/>
  </p:sldMasterIdLst>
  <p:notesMasterIdLst>
    <p:notesMasterId r:id="rId23"/>
  </p:notesMasterIdLst>
  <p:handoutMasterIdLst>
    <p:handoutMasterId r:id="rId24"/>
  </p:handoutMasterIdLst>
  <p:sldIdLst>
    <p:sldId id="290" r:id="rId4"/>
    <p:sldId id="289" r:id="rId5"/>
    <p:sldId id="294" r:id="rId6"/>
    <p:sldId id="306" r:id="rId7"/>
    <p:sldId id="307" r:id="rId8"/>
    <p:sldId id="316" r:id="rId9"/>
    <p:sldId id="308" r:id="rId10"/>
    <p:sldId id="317" r:id="rId11"/>
    <p:sldId id="310" r:id="rId12"/>
    <p:sldId id="318" r:id="rId13"/>
    <p:sldId id="309" r:id="rId14"/>
    <p:sldId id="311" r:id="rId15"/>
    <p:sldId id="312" r:id="rId16"/>
    <p:sldId id="313" r:id="rId17"/>
    <p:sldId id="314" r:id="rId18"/>
    <p:sldId id="315" r:id="rId19"/>
    <p:sldId id="319" r:id="rId20"/>
    <p:sldId id="320" r:id="rId21"/>
    <p:sldId id="292" r:id="rId22"/>
  </p:sldIdLst>
  <p:sldSz cx="9144000" cy="5143500" type="screen16x9"/>
  <p:notesSz cx="6858000" cy="9144000"/>
  <p:embeddedFontLst>
    <p:embeddedFont>
      <p:font typeface="Roboto Condensed" panose="020F0502020204030204" pitchFamily="34" charset="0"/>
      <p:regular r:id="rId25"/>
      <p:bold r:id="rId26"/>
      <p:italic r:id="rId27"/>
      <p:boldItalic r:id="rId28"/>
    </p:embeddedFont>
    <p:embeddedFont>
      <p:font typeface="Roboto Serif" pitchFamily="2" charset="77"/>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Bukatz" initials="SB" lastIdx="6" clrIdx="0">
    <p:extLst>
      <p:ext uri="{19B8F6BF-5375-455C-9EA6-DF929625EA0E}">
        <p15:presenceInfo xmlns:p15="http://schemas.microsoft.com/office/powerpoint/2012/main" userId="S-1-5-21-866499592-3592028529-3545064460-94181" providerId="AD"/>
      </p:ext>
    </p:extLst>
  </p:cmAuthor>
  <p:cmAuthor id="2" name="Susanne Bukatz" initials="SB [2]" lastIdx="15" clrIdx="1">
    <p:extLst>
      <p:ext uri="{19B8F6BF-5375-455C-9EA6-DF929625EA0E}">
        <p15:presenceInfo xmlns:p15="http://schemas.microsoft.com/office/powerpoint/2012/main" userId="Susanne Buka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F5D"/>
    <a:srgbClr val="08873C"/>
    <a:srgbClr val="049B45"/>
    <a:srgbClr val="FFC864"/>
    <a:srgbClr val="8A1878"/>
    <a:srgbClr val="FFFFFF"/>
    <a:srgbClr val="BD9F21"/>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1573" autoAdjust="0"/>
  </p:normalViewPr>
  <p:slideViewPr>
    <p:cSldViewPr snapToGrid="0" snapToObjects="1">
      <p:cViewPr varScale="1">
        <p:scale>
          <a:sx n="191" d="100"/>
          <a:sy n="191" d="100"/>
        </p:scale>
        <p:origin x="1560" y="1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96" d="100"/>
          <a:sy n="96" d="100"/>
        </p:scale>
        <p:origin x="2706" y="102"/>
      </p:cViewPr>
      <p:guideLst>
        <p:guide orient="horz" pos="2880"/>
        <p:guide pos="2160"/>
      </p:guideLst>
    </p:cSldViewPr>
  </p:notesViewPr>
  <p:gridSpacing cx="97200" cy="97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a:t>
            </a:fld>
            <a:endParaRPr lang="de-DE" dirty="0"/>
          </a:p>
        </p:txBody>
      </p:sp>
    </p:spTree>
    <p:extLst>
      <p:ext uri="{BB962C8B-B14F-4D97-AF65-F5344CB8AC3E}">
        <p14:creationId xmlns:p14="http://schemas.microsoft.com/office/powerpoint/2010/main" val="39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7EC4A-58F5-56FD-DA7F-EE5495AA5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802DB-62E8-FF20-F7BA-A719DAAD0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20613-C7E6-A82D-7CAA-B79DAACE0A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645D98-3C2B-9FF4-EF15-A432DDD9F221}"/>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72690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E58F-F08D-937B-D735-CEAE34AE3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FD19D-B3FF-18ED-FBBD-7B11B9271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92742-85B2-40EC-FFB2-A43DC798A0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5C48EE-81CF-0A94-BB4A-3203D9BD55CB}"/>
              </a:ext>
            </a:extLst>
          </p:cNvPr>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27520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4B17A-A964-64C3-E0DD-6A299056A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D6AEA-F4D6-BE59-19D7-D81A26905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F9338-1C08-0845-3C28-DC04E6F4DA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4A6132-1F9D-DB93-01C0-AD0949D06029}"/>
              </a:ext>
            </a:extLst>
          </p:cNvPr>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12450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94AE0-700E-DFEE-C1B9-24F91F194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7DD7B-F8F7-3042-A255-978CD8DB3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1E909-48B2-66B9-909D-2107C3ADAF2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64C5D0-90D7-F913-484B-80A1143AC5EC}"/>
              </a:ext>
            </a:extLst>
          </p:cNvPr>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8365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FBBE0-234B-9079-0111-FB2C9327D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96E38-DFEE-A1E4-E87C-93CAE6BE8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0E8F3-F24D-B0E7-506C-F59ECEFCEEF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E2CAF06-F23D-E5B4-AAD6-92460B4DE447}"/>
              </a:ext>
            </a:extLst>
          </p:cNvPr>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11535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B809-D8B5-9536-C7EE-25220B295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DB1C4E-3F4D-6DE6-5FB3-2B73FF2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E4541-C174-3AA8-D0D5-4D53EC496C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C01AA5-31D3-0B51-04FE-0994B2D2C90C}"/>
              </a:ext>
            </a:extLst>
          </p:cNvPr>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761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AC08-7656-7005-5FD9-E19BF9D599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87BC8-2DC3-65C8-E795-767A2AD38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169A8-1539-54A4-85A5-CC51E59BA2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56098F-E142-E621-67B4-9BE3232B2F59}"/>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37684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A75D5-07ED-B57B-0CD2-EAA9C538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83888-DD9B-8FFC-9696-3BB2F0B80E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B19941-006B-5771-187C-42A137DA61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2748EE-8A56-2FEE-CB24-3CA863C32CAC}"/>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40384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9903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3C8E-8D28-0110-CABA-62138EACC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1DDFD-8981-97D5-9F41-D9BAE88B2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16419-BDA8-AD7A-1D6C-777F931CFF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2DF7F44-903E-3438-D75E-FAB7FEE2D4CE}"/>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8797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3081-FFBD-7689-B098-E7959F937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7B621-A52A-8F0A-47A3-AD0775141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56595-05BC-4CD2-3C18-0E80562FCE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ABDDD9-79AF-2514-B92D-FA6F4FB67E71}"/>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75111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6CAB6-8104-C781-67ED-EDAFE2854B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5E6EF-C36B-D38F-1ECC-478A2D21C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7E7B6-AE99-1E38-4D5E-4053DA2765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36752EF-420D-BCE6-65A8-E34C51EB77B9}"/>
              </a:ext>
            </a:extLst>
          </p:cNvPr>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59416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EE9B3-C9BA-7F23-03A1-3C198C0D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FA2F7-8820-0D6A-CDE8-204B8623C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95AF2-4589-78AC-AFFA-0D675FE781B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C448BF4-D6F8-B99B-A3A8-5E15D958FB93}"/>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98638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6C85-D1E3-7C5D-816A-9E89D73B3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3FC64-23A8-6F76-07F7-0287C35FA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1FE0D7-8034-488E-C7B7-021E317B632A}"/>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Source: The figures displayed for weekly testing rate and weekly test positivity are based on multiple data sources. The main source is data submitted by Member States to the European Surveillance System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however, when not available, ECDC compiles data from public online sources. EU/EEA Member States report in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all tests performed (i.e. both PCR and antigen tests).</a:t>
            </a:r>
            <a:br>
              <a:rPr lang="en-US" dirty="0"/>
            </a:br>
            <a:endParaRPr lang="en-US" dirty="0"/>
          </a:p>
        </p:txBody>
      </p:sp>
      <p:sp>
        <p:nvSpPr>
          <p:cNvPr id="4" name="Slide Number Placeholder 3">
            <a:extLst>
              <a:ext uri="{FF2B5EF4-FFF2-40B4-BE49-F238E27FC236}">
                <a16:creationId xmlns:a16="http://schemas.microsoft.com/office/drawing/2014/main" id="{2D00F8F0-EAED-2578-0E43-DED79B0B25FD}"/>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411477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ADA54-EFCB-52AA-4803-5E3D71485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3CE79-181F-71ED-8F8B-4D435FEF6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086D1-C82A-E3D6-950C-18142E106D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547D29-5F3D-2E67-356D-51C439AF97AA}"/>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229392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55BA9-6F23-881A-6285-C5D04B312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8B385-A250-A5D1-3E91-EC91BBA65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CB8F2-0431-C15B-E2BA-E154A3CB89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888919-5897-EEAA-35C1-17D0C6F53B34}"/>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07911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Projekttitel">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37D85B5-8F26-48F9-9A40-02AA946E0081}"/>
              </a:ext>
            </a:extLst>
          </p:cNvPr>
          <p:cNvSpPr>
            <a:spLocks noGrp="1"/>
          </p:cNvSpPr>
          <p:nvPr>
            <p:ph type="body" sz="quarter" idx="10" hasCustomPrompt="1"/>
          </p:nvPr>
        </p:nvSpPr>
        <p:spPr>
          <a:xfrm>
            <a:off x="468313" y="3429237"/>
            <a:ext cx="8207374" cy="350838"/>
          </a:xfrm>
          <a:prstGeom prst="rect">
            <a:avLst/>
          </a:prstGeom>
        </p:spPr>
        <p:txBody>
          <a:bodyPr lIns="0" tIns="0" rIns="0" bIns="0"/>
          <a:lstStyle>
            <a:lvl1pPr algn="r">
              <a:defRPr sz="1800" spc="0" baseline="0">
                <a:solidFill>
                  <a:schemeClr val="tx2"/>
                </a:solidFill>
              </a:defRPr>
            </a:lvl1pPr>
          </a:lstStyle>
          <a:p>
            <a:r>
              <a:rPr lang="de-DE" dirty="0"/>
              <a:t>Prof. Dr. Mustermann oder Projekttitel</a:t>
            </a:r>
            <a:endParaRPr lang="de-DE" sz="1800" dirty="0"/>
          </a:p>
        </p:txBody>
      </p:sp>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62400"/>
            <a:ext cx="8207375" cy="447675"/>
          </a:xfrm>
          <a:prstGeom prst="rect">
            <a:avLst/>
          </a:prstGeom>
        </p:spPr>
        <p:txBody>
          <a:bodyPr lIns="0" tIns="0" rIns="0" bIns="0" anchor="ctr"/>
          <a:lstStyle>
            <a:lvl1pPr algn="r">
              <a:defRPr sz="3200" b="0">
                <a:latin typeface="+mj-lt"/>
              </a:defRPr>
            </a:lvl1pPr>
          </a:lstStyle>
          <a:p>
            <a:pPr lvl="0"/>
            <a:r>
              <a:rPr lang="de-DE" dirty="0"/>
              <a:t>Titel der Präsentation</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Datum</a:t>
            </a:r>
          </a:p>
        </p:txBody>
      </p:sp>
    </p:spTree>
    <p:extLst>
      <p:ext uri="{BB962C8B-B14F-4D97-AF65-F5344CB8AC3E}">
        <p14:creationId xmlns:p14="http://schemas.microsoft.com/office/powerpoint/2010/main" val="22776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und 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1" name="Textplatzhalter 2">
            <a:extLst>
              <a:ext uri="{FF2B5EF4-FFF2-40B4-BE49-F238E27FC236}">
                <a16:creationId xmlns:a16="http://schemas.microsoft.com/office/drawing/2014/main" id="{0F45C553-1950-485B-A6E2-DF7EBF7E0464}"/>
              </a:ext>
            </a:extLst>
          </p:cNvPr>
          <p:cNvSpPr>
            <a:spLocks noGrp="1"/>
          </p:cNvSpPr>
          <p:nvPr>
            <p:ph type="body" idx="1" hasCustomPrompt="1"/>
          </p:nvPr>
        </p:nvSpPr>
        <p:spPr>
          <a:xfrm>
            <a:off x="452438" y="447675"/>
            <a:ext cx="8239125" cy="571504"/>
          </a:xfrm>
        </p:spPr>
        <p:txBody>
          <a:bodyPr lIns="0" anchor="t">
            <a:normAutofit/>
          </a:bodyPr>
          <a:lstStyle>
            <a:lvl1pPr marL="0" indent="0">
              <a:lnSpc>
                <a:spcPct val="100000"/>
              </a:lnSpc>
              <a:buNone/>
              <a:defRPr sz="2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de-DE" dirty="0"/>
              <a:t>Text durch Klicken bearbeiten</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1095376"/>
            <a:ext cx="8239125" cy="2952750"/>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cxnSp>
        <p:nvCxnSpPr>
          <p:cNvPr id="13" name="Gerade Verbindung 9">
            <a:extLst>
              <a:ext uri="{FF2B5EF4-FFF2-40B4-BE49-F238E27FC236}">
                <a16:creationId xmlns:a16="http://schemas.microsoft.com/office/drawing/2014/main" id="{777BF0FE-2C6F-41A8-AB53-05C956AC5A2D}"/>
              </a:ext>
            </a:extLst>
          </p:cNvPr>
          <p:cNvCxnSpPr/>
          <p:nvPr userDrawn="1"/>
        </p:nvCxnSpPr>
        <p:spPr>
          <a:xfrm>
            <a:off x="449704" y="339502"/>
            <a:ext cx="45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41522"/>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447675"/>
            <a:ext cx="8239125" cy="3600451"/>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spTree>
    <p:extLst>
      <p:ext uri="{BB962C8B-B14F-4D97-AF65-F5344CB8AC3E}">
        <p14:creationId xmlns:p14="http://schemas.microsoft.com/office/powerpoint/2010/main" val="2776908598"/>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43350"/>
            <a:ext cx="8207375" cy="447675"/>
          </a:xfrm>
          <a:prstGeom prst="rect">
            <a:avLst/>
          </a:prstGeom>
        </p:spPr>
        <p:txBody>
          <a:bodyPr lIns="0" tIns="0" rIns="0" bIns="0" anchor="ctr"/>
          <a:lstStyle>
            <a:lvl1pPr algn="r">
              <a:defRPr sz="3200" b="0">
                <a:latin typeface="+mj-lt"/>
              </a:defRPr>
            </a:lvl1pPr>
          </a:lstStyle>
          <a:p>
            <a:pPr lvl="0"/>
            <a:r>
              <a:rPr lang="de-DE" dirty="0"/>
              <a:t>Vielen Dank für Ihre Aufmerksamkeit!</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Prof. Dr. Mustermann</a:t>
            </a:r>
          </a:p>
        </p:txBody>
      </p:sp>
    </p:spTree>
    <p:extLst>
      <p:ext uri="{BB962C8B-B14F-4D97-AF65-F5344CB8AC3E}">
        <p14:creationId xmlns:p14="http://schemas.microsoft.com/office/powerpoint/2010/main" val="2796292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001788"/>
            <a:ext cx="9144000" cy="2141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297021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297021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66805"/>
      </p:ext>
    </p:extLst>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userDrawn="1">
          <p15:clr>
            <a:srgbClr val="F26B43"/>
          </p15:clr>
        </p15:guide>
        <p15:guide id="3" pos="295" userDrawn="1">
          <p15:clr>
            <a:srgbClr val="F26B43"/>
          </p15:clr>
        </p15:guide>
        <p15:guide id="4" orient="horz" pos="2958" userDrawn="1">
          <p15:clr>
            <a:srgbClr val="F26B43"/>
          </p15:clr>
        </p15:guide>
        <p15:guide id="5" orient="horz" pos="2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82296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9144000" cy="6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3822" y="4644000"/>
            <a:ext cx="1045904"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29709"/>
      </p:ext>
    </p:extLst>
  </p:cSld>
  <p:clrMap bg1="lt1" tx1="dk1" bg2="lt2" tx2="dk2" accent1="accent1" accent2="accent2" accent3="accent3" accent4="accent4" accent5="accent5" accent6="accent6" hlink="hlink" folHlink="folHlink"/>
  <p:sldLayoutIdLst>
    <p:sldLayoutId id="2147483650" r:id="rId1"/>
    <p:sldLayoutId id="2147483658" r:id="rId2"/>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3" pos="3170">
          <p15:clr>
            <a:srgbClr val="F26B43"/>
          </p15:clr>
        </p15:guide>
        <p15:guide id="4" pos="3459">
          <p15:clr>
            <a:srgbClr val="F26B43"/>
          </p15:clr>
        </p15:guide>
        <p15:guide id="5" pos="3746">
          <p15:clr>
            <a:srgbClr val="F26B43"/>
          </p15:clr>
        </p15:guide>
        <p15:guide id="6" pos="4035">
          <p15:clr>
            <a:srgbClr val="F26B43"/>
          </p15:clr>
        </p15:guide>
        <p15:guide id="7" pos="4323">
          <p15:clr>
            <a:srgbClr val="F26B43"/>
          </p15:clr>
        </p15:guide>
        <p15:guide id="8" pos="4611">
          <p15:clr>
            <a:srgbClr val="F26B43"/>
          </p15:clr>
        </p15:guide>
        <p15:guide id="9" pos="4899">
          <p15:clr>
            <a:srgbClr val="F26B43"/>
          </p15:clr>
        </p15:guide>
        <p15:guide id="10" pos="5187">
          <p15:clr>
            <a:srgbClr val="F26B43"/>
          </p15:clr>
        </p15:guide>
        <p15:guide id="11" pos="5475">
          <p15:clr>
            <a:srgbClr val="F26B43"/>
          </p15:clr>
        </p15:guide>
        <p15:guide id="12" pos="2589">
          <p15:clr>
            <a:srgbClr val="F26B43"/>
          </p15:clr>
        </p15:guide>
        <p15:guide id="13" pos="2301">
          <p15:clr>
            <a:srgbClr val="F26B43"/>
          </p15:clr>
        </p15:guide>
        <p15:guide id="14" pos="2013">
          <p15:clr>
            <a:srgbClr val="F26B43"/>
          </p15:clr>
        </p15:guide>
        <p15:guide id="15" pos="1725">
          <p15:clr>
            <a:srgbClr val="F26B43"/>
          </p15:clr>
        </p15:guide>
        <p15:guide id="16" pos="1437">
          <p15:clr>
            <a:srgbClr val="F26B43"/>
          </p15:clr>
        </p15:guide>
        <p15:guide id="17" pos="1149">
          <p15:clr>
            <a:srgbClr val="F26B43"/>
          </p15:clr>
        </p15:guide>
        <p15:guide id="18" pos="862">
          <p15:clr>
            <a:srgbClr val="F26B43"/>
          </p15:clr>
        </p15:guide>
        <p15:guide id="19" pos="573">
          <p15:clr>
            <a:srgbClr val="F26B43"/>
          </p15:clr>
        </p15:guide>
        <p15:guide id="20" pos="2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601863"/>
            <a:ext cx="9144000" cy="15416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352266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352266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2056"/>
      </p:ext>
    </p:extLst>
  </p:cSld>
  <p:clrMap bg1="lt1" tx1="dk1" bg2="lt2" tx2="dk2" accent1="accent1" accent2="accent2" accent3="accent3" accent4="accent4" accent5="accent5" accent6="accent6" hlink="hlink" folHlink="folHlink"/>
  <p:sldLayoutIdLst>
    <p:sldLayoutId id="2147483668"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p15:clr>
            <a:srgbClr val="F26B43"/>
          </p15:clr>
        </p15:guide>
        <p15:guide id="3" pos="295">
          <p15:clr>
            <a:srgbClr val="F26B43"/>
          </p15:clr>
        </p15:guide>
        <p15:guide id="4" orient="horz" pos="2958">
          <p15:clr>
            <a:srgbClr val="F26B43"/>
          </p15:clr>
        </p15:guide>
        <p15:guide id="5" orient="horz" pos="2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E36428C4-C5C9-494A-A3F3-9E8E50CF1434}"/>
              </a:ext>
            </a:extLst>
          </p:cNvPr>
          <p:cNvSpPr>
            <a:spLocks noGrp="1"/>
          </p:cNvSpPr>
          <p:nvPr>
            <p:ph type="body" sz="quarter" idx="10"/>
          </p:nvPr>
        </p:nvSpPr>
        <p:spPr>
          <a:xfrm>
            <a:off x="468313" y="3351559"/>
            <a:ext cx="8207374" cy="350838"/>
          </a:xfrm>
        </p:spPr>
        <p:txBody>
          <a:bodyPr/>
          <a:lstStyle/>
          <a:p>
            <a:r>
              <a:rPr lang="de-DE" noProof="0" dirty="0"/>
              <a:t>Management </a:t>
            </a:r>
            <a:r>
              <a:rPr lang="de-DE" noProof="0" dirty="0" err="1"/>
              <a:t>of</a:t>
            </a:r>
            <a:r>
              <a:rPr lang="de-DE" noProof="0"/>
              <a:t> Scientific Data – Prüfung</a:t>
            </a:r>
            <a:endParaRPr lang="de-DE" sz="1800" noProof="0"/>
          </a:p>
          <a:p>
            <a:endParaRPr lang="de-DE" noProof="0"/>
          </a:p>
        </p:txBody>
      </p:sp>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a:xfrm>
            <a:off x="146957" y="3780076"/>
            <a:ext cx="8528731" cy="630000"/>
          </a:xfrm>
        </p:spPr>
        <p:txBody>
          <a:bodyPr/>
          <a:lstStyle/>
          <a:p>
            <a:r>
              <a:rPr lang="de-DE" sz="1800" b="0" noProof="0"/>
              <a:t>Korrelation zwischen Testhäufigkeit und Anzahl der COVID-19 Fällen  </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a:xfrm>
            <a:off x="468313" y="4565434"/>
            <a:ext cx="8207374" cy="350838"/>
          </a:xfrm>
        </p:spPr>
        <p:txBody>
          <a:bodyPr/>
          <a:lstStyle/>
          <a:p>
            <a:r>
              <a:rPr lang="de-DE" noProof="0">
                <a:solidFill>
                  <a:schemeClr val="tx2"/>
                </a:solidFill>
              </a:rPr>
              <a:t>19.07.2025</a:t>
            </a:r>
          </a:p>
        </p:txBody>
      </p:sp>
      <p:pic>
        <p:nvPicPr>
          <p:cNvPr id="3" name="Picture 2" descr="A qr code with black dots&#10;&#10;AI-generated content may be incorrect.">
            <a:extLst>
              <a:ext uri="{FF2B5EF4-FFF2-40B4-BE49-F238E27FC236}">
                <a16:creationId xmlns:a16="http://schemas.microsoft.com/office/drawing/2014/main" id="{66C2A90C-6FD3-305D-8818-96C6102A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879" y="1141331"/>
            <a:ext cx="1692808" cy="1692808"/>
          </a:xfrm>
          <a:prstGeom prst="rect">
            <a:avLst/>
          </a:prstGeom>
        </p:spPr>
      </p:pic>
    </p:spTree>
    <p:extLst>
      <p:ext uri="{BB962C8B-B14F-4D97-AF65-F5344CB8AC3E}">
        <p14:creationId xmlns:p14="http://schemas.microsoft.com/office/powerpoint/2010/main" val="362879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C999C-3D07-CD33-679C-D8E0F33AD59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669520-75C7-3ABC-73F9-512ABD0D4E4C}"/>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C75A9857-EF7C-85D3-41AC-FF89C0F83688}"/>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FC37BB1-EA18-268E-80C7-1D82132A95E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4801446D-CF19-3F24-4F52-DC0BD3123E1E}"/>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Validity</a:t>
            </a:r>
          </a:p>
          <a:p>
            <a:pPr marL="774900" lvl="1" indent="-342900">
              <a:buClr>
                <a:schemeClr val="accent2"/>
              </a:buClr>
            </a:pPr>
            <a:r>
              <a:rPr lang="en-US" sz="1800" dirty="0" err="1"/>
              <a:t>Spalten</a:t>
            </a:r>
            <a:r>
              <a:rPr lang="en-US" sz="1800" dirty="0"/>
              <a:t> </a:t>
            </a:r>
            <a:r>
              <a:rPr lang="en-US" sz="1800" dirty="0" err="1"/>
              <a:t>sind</a:t>
            </a:r>
            <a:r>
              <a:rPr lang="en-US" sz="1800" dirty="0"/>
              <a:t> </a:t>
            </a:r>
            <a:r>
              <a:rPr lang="en-US" sz="1800" dirty="0" err="1"/>
              <a:t>valide</a:t>
            </a:r>
            <a:r>
              <a:rPr lang="en-US" sz="1800" dirty="0"/>
              <a:t>, </a:t>
            </a:r>
            <a:r>
              <a:rPr lang="en-US" sz="1800" dirty="0" err="1"/>
              <a:t>konkret</a:t>
            </a:r>
            <a:r>
              <a:rPr lang="en-US" sz="1800" dirty="0"/>
              <a:t> und </a:t>
            </a:r>
            <a:r>
              <a:rPr lang="en-US" sz="1800" dirty="0" err="1"/>
              <a:t>selbsterklärend</a:t>
            </a:r>
            <a:endParaRPr lang="en-US" sz="1800" dirty="0"/>
          </a:p>
          <a:p>
            <a:pPr marL="774900" lvl="1" indent="-342900">
              <a:buClr>
                <a:schemeClr val="accent2"/>
              </a:buClr>
            </a:pPr>
            <a:r>
              <a:rPr lang="en-US" sz="1800" dirty="0"/>
              <a:t>Bei </a:t>
            </a:r>
            <a:r>
              <a:rPr lang="en-US" sz="1800" dirty="0" err="1"/>
              <a:t>fehlenden</a:t>
            </a:r>
            <a:r>
              <a:rPr lang="en-US" sz="1800" dirty="0"/>
              <a:t> </a:t>
            </a:r>
            <a:r>
              <a:rPr lang="en-US" sz="1800" dirty="0" err="1"/>
              <a:t>Werten</a:t>
            </a:r>
            <a:r>
              <a:rPr lang="en-US" sz="1800" dirty="0"/>
              <a:t> </a:t>
            </a:r>
            <a:r>
              <a:rPr lang="en-US" sz="1800" dirty="0" err="1"/>
              <a:t>wird</a:t>
            </a:r>
            <a:r>
              <a:rPr lang="en-US" sz="1800" dirty="0"/>
              <a:t> </a:t>
            </a:r>
            <a:r>
              <a:rPr lang="en-US" sz="1800" dirty="0" err="1"/>
              <a:t>konstant</a:t>
            </a:r>
            <a:r>
              <a:rPr lang="en-US" sz="1800" dirty="0"/>
              <a:t> NA</a:t>
            </a:r>
          </a:p>
          <a:p>
            <a:pPr marL="342900" indent="-342900">
              <a:buClr>
                <a:schemeClr val="accent2"/>
              </a:buClr>
              <a:buFont typeface="Arial" panose="020B0604020202020204" pitchFamily="34" charset="0"/>
              <a:buChar char="•"/>
            </a:pPr>
            <a:r>
              <a:rPr lang="en-US" sz="2000" b="1" dirty="0"/>
              <a:t>Accuracy</a:t>
            </a:r>
          </a:p>
          <a:p>
            <a:pPr marL="342900" indent="-342900">
              <a:buClr>
                <a:schemeClr val="accent2"/>
              </a:buClr>
              <a:buFont typeface="Arial" panose="020B0604020202020204" pitchFamily="34" charset="0"/>
              <a:buChar char="•"/>
            </a:pPr>
            <a:endParaRPr lang="en-US" sz="2000" b="1" dirty="0"/>
          </a:p>
          <a:p>
            <a:pPr marL="342900" indent="-342900">
              <a:buClr>
                <a:schemeClr val="accent2"/>
              </a:buClr>
              <a:buFont typeface="Arial" panose="020B0604020202020204" pitchFamily="34" charset="0"/>
              <a:buChar char="•"/>
            </a:pPr>
            <a:r>
              <a:rPr lang="en-US" sz="2000" b="1" dirty="0"/>
              <a:t>Consistency</a:t>
            </a:r>
          </a:p>
        </p:txBody>
      </p:sp>
    </p:spTree>
    <p:extLst>
      <p:ext uri="{BB962C8B-B14F-4D97-AF65-F5344CB8AC3E}">
        <p14:creationId xmlns:p14="http://schemas.microsoft.com/office/powerpoint/2010/main" val="331169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4DB4-BA66-5A42-92FC-56DAF3ED0A9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92A1333-B239-426F-FF5E-601B17456639}"/>
              </a:ext>
            </a:extLst>
          </p:cNvPr>
          <p:cNvSpPr>
            <a:spLocks noGrp="1"/>
          </p:cNvSpPr>
          <p:nvPr>
            <p:ph type="body" idx="1"/>
          </p:nvPr>
        </p:nvSpPr>
        <p:spPr/>
        <p:txBody>
          <a:bodyPr/>
          <a:lstStyle/>
          <a:p>
            <a:r>
              <a:rPr lang="de-DE" dirty="0" err="1"/>
              <a:t>Describe</a:t>
            </a:r>
            <a:endParaRPr lang="de-DE" noProof="0" dirty="0"/>
          </a:p>
        </p:txBody>
      </p:sp>
      <p:sp>
        <p:nvSpPr>
          <p:cNvPr id="12" name="Textplatzhalter 1">
            <a:extLst>
              <a:ext uri="{FF2B5EF4-FFF2-40B4-BE49-F238E27FC236}">
                <a16:creationId xmlns:a16="http://schemas.microsoft.com/office/drawing/2014/main" id="{0A864301-EAB7-30A5-8A66-F0AB91BDD596}"/>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EEB97D4-9FE5-37D6-1752-A62F33C31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7263F1B8-6CEE-AF26-522B-60D18F9CD6A8}"/>
              </a:ext>
            </a:extLst>
          </p:cNvPr>
          <p:cNvSpPr>
            <a:spLocks noGrp="1"/>
          </p:cNvSpPr>
          <p:nvPr>
            <p:ph sz="half" idx="2"/>
          </p:nvPr>
        </p:nvSpPr>
        <p:spPr>
          <a:xfrm>
            <a:off x="452438" y="1095376"/>
            <a:ext cx="8239125" cy="2195129"/>
          </a:xfrm>
        </p:spPr>
        <p:txBody>
          <a:bodyPr>
            <a:noAutofit/>
          </a:bodyPr>
          <a:lstStyle/>
          <a:p>
            <a:pPr marL="342900" indent="-342900">
              <a:buClr>
                <a:schemeClr val="accent2"/>
              </a:buClr>
              <a:buFont typeface="Arial" panose="020B0604020202020204" pitchFamily="34" charset="0"/>
              <a:buChar char="•"/>
            </a:pPr>
            <a:r>
              <a:rPr lang="en-US" sz="2000" dirty="0"/>
              <a:t>Website </a:t>
            </a:r>
            <a:r>
              <a:rPr lang="en-US" sz="2000" dirty="0" err="1"/>
              <a:t>bietet</a:t>
            </a:r>
            <a:r>
              <a:rPr lang="en-US" sz="2000" dirty="0"/>
              <a:t> für Deaths/Cases Dataset </a:t>
            </a:r>
            <a:r>
              <a:rPr lang="en-US" sz="2000" dirty="0" err="1"/>
              <a:t>wenig</a:t>
            </a:r>
            <a:r>
              <a:rPr lang="en-US" sz="2000" dirty="0"/>
              <a:t> </a:t>
            </a:r>
            <a:r>
              <a:rPr lang="en-US" sz="2000" dirty="0" err="1"/>
              <a:t>Informationen</a:t>
            </a:r>
            <a:endParaRPr lang="en-US" sz="2000" dirty="0"/>
          </a:p>
          <a:p>
            <a:pPr marL="342900" indent="-342900">
              <a:buClr>
                <a:schemeClr val="accent2"/>
              </a:buClr>
              <a:buFont typeface="Arial" panose="020B0604020202020204" pitchFamily="34" charset="0"/>
              <a:buChar char="•"/>
            </a:pPr>
            <a:r>
              <a:rPr lang="en-US" sz="2000" dirty="0"/>
              <a:t>Testing Volume Dataset </a:t>
            </a:r>
            <a:r>
              <a:rPr lang="en-US" sz="2000" dirty="0" err="1"/>
              <a:t>enthielt</a:t>
            </a:r>
            <a:r>
              <a:rPr lang="en-US" sz="2000" dirty="0"/>
              <a:t> </a:t>
            </a:r>
            <a:r>
              <a:rPr lang="en-US" sz="2000" dirty="0" err="1"/>
              <a:t>deutlich</a:t>
            </a:r>
            <a:r>
              <a:rPr lang="en-US" sz="2000" dirty="0"/>
              <a:t> </a:t>
            </a:r>
            <a:r>
              <a:rPr lang="en-US" sz="2000" dirty="0" err="1"/>
              <a:t>mehr</a:t>
            </a:r>
            <a:r>
              <a:rPr lang="en-US" sz="2000" dirty="0"/>
              <a:t> </a:t>
            </a:r>
            <a:r>
              <a:rPr lang="en-US" sz="2000" dirty="0" err="1"/>
              <a:t>Metadaten</a:t>
            </a:r>
            <a:endParaRPr lang="en-US" sz="2000" dirty="0"/>
          </a:p>
          <a:p>
            <a:pPr marL="342900" indent="-342900">
              <a:buClr>
                <a:schemeClr val="accent2"/>
              </a:buClr>
              <a:buFont typeface="Arial" panose="020B0604020202020204" pitchFamily="34" charset="0"/>
              <a:buChar char="•"/>
            </a:pPr>
            <a:r>
              <a:rPr lang="en-US" sz="2000" dirty="0"/>
              <a:t>GitHub Repository </a:t>
            </a:r>
            <a:r>
              <a:rPr lang="en-US" sz="2000" dirty="0" err="1"/>
              <a:t>enthält</a:t>
            </a:r>
            <a:r>
              <a:rPr lang="en-US" sz="2000" dirty="0"/>
              <a:t> </a:t>
            </a:r>
            <a:r>
              <a:rPr lang="en-US" sz="2000" dirty="0" err="1"/>
              <a:t>keine</a:t>
            </a:r>
            <a:r>
              <a:rPr lang="en-US" sz="2000" dirty="0"/>
              <a:t> </a:t>
            </a:r>
            <a:r>
              <a:rPr lang="en-US" sz="2000" dirty="0" err="1"/>
              <a:t>Metadaten</a:t>
            </a:r>
            <a:r>
              <a:rPr lang="en-US" sz="2000" dirty="0"/>
              <a:t> -&gt; </a:t>
            </a:r>
            <a:r>
              <a:rPr lang="en-US" sz="2000" dirty="0" err="1"/>
              <a:t>ausführliche</a:t>
            </a:r>
            <a:r>
              <a:rPr lang="en-US" sz="2000" dirty="0"/>
              <a:t> README </a:t>
            </a:r>
            <a:r>
              <a:rPr lang="en-US" sz="2000" dirty="0" err="1"/>
              <a:t>oder</a:t>
            </a:r>
            <a:r>
              <a:rPr lang="en-US" sz="2000" dirty="0"/>
              <a:t> </a:t>
            </a:r>
            <a:r>
              <a:rPr lang="en-US" sz="2000" dirty="0" err="1"/>
              <a:t>Dokumentation</a:t>
            </a:r>
            <a:r>
              <a:rPr lang="en-US" sz="2000" dirty="0"/>
              <a:t> </a:t>
            </a:r>
            <a:r>
              <a:rPr lang="en-US" sz="2000" dirty="0" err="1"/>
              <a:t>wäre</a:t>
            </a:r>
            <a:r>
              <a:rPr lang="en-US" sz="2000" dirty="0"/>
              <a:t> </a:t>
            </a:r>
            <a:r>
              <a:rPr lang="en-US" sz="2000" dirty="0" err="1"/>
              <a:t>hilfreich</a:t>
            </a:r>
            <a:endParaRPr lang="en-US" sz="2000" dirty="0"/>
          </a:p>
          <a:p>
            <a:pPr marL="342900" indent="-342900">
              <a:buClr>
                <a:schemeClr val="accent2"/>
              </a:buClr>
              <a:buFont typeface="Arial" panose="020B0604020202020204" pitchFamily="34" charset="0"/>
              <a:buChar char="•"/>
            </a:pPr>
            <a:r>
              <a:rPr lang="en-US" sz="2000" dirty="0"/>
              <a:t>Aber: Daten </a:t>
            </a:r>
            <a:r>
              <a:rPr lang="en-US" sz="2000" dirty="0" err="1"/>
              <a:t>sind</a:t>
            </a:r>
            <a:r>
              <a:rPr lang="en-US" sz="2000" dirty="0"/>
              <a:t> </a:t>
            </a:r>
            <a:r>
              <a:rPr lang="en-US" sz="2000" dirty="0" err="1"/>
              <a:t>meist</a:t>
            </a:r>
            <a:r>
              <a:rPr lang="en-US" sz="2000" dirty="0"/>
              <a:t> </a:t>
            </a:r>
            <a:r>
              <a:rPr lang="en-US" sz="2000" dirty="0" err="1"/>
              <a:t>selbsterklärend</a:t>
            </a:r>
            <a:r>
              <a:rPr lang="en-US" sz="2000" dirty="0"/>
              <a:t>, </a:t>
            </a:r>
            <a:r>
              <a:rPr lang="en-US" sz="2000" dirty="0" err="1"/>
              <a:t>selbst</a:t>
            </a:r>
            <a:r>
              <a:rPr lang="en-US" sz="2000" dirty="0"/>
              <a:t> für Menschen </a:t>
            </a:r>
            <a:r>
              <a:rPr lang="en-US" sz="2000" dirty="0" err="1"/>
              <a:t>ohne</a:t>
            </a:r>
            <a:r>
              <a:rPr lang="en-US" sz="2000" dirty="0"/>
              <a:t> </a:t>
            </a:r>
            <a:r>
              <a:rPr lang="en-US" sz="2000" dirty="0" err="1"/>
              <a:t>medizinischen</a:t>
            </a:r>
            <a:r>
              <a:rPr lang="en-US" sz="2000" dirty="0"/>
              <a:t> </a:t>
            </a:r>
            <a:r>
              <a:rPr lang="en-US" sz="2000" dirty="0" err="1"/>
              <a:t>Hintergrund</a:t>
            </a:r>
            <a:r>
              <a:rPr lang="en-US" sz="2000" dirty="0"/>
              <a:t> -&gt; Arbeit </a:t>
            </a:r>
            <a:r>
              <a:rPr lang="en-US" sz="2000" dirty="0" err="1"/>
              <a:t>mit</a:t>
            </a:r>
            <a:r>
              <a:rPr lang="en-US" sz="2000" dirty="0"/>
              <a:t> Daten </a:t>
            </a:r>
            <a:r>
              <a:rPr lang="en-US" sz="2000" dirty="0" err="1"/>
              <a:t>ist</a:t>
            </a:r>
            <a:r>
              <a:rPr lang="en-US" sz="2000" dirty="0"/>
              <a:t> gut </a:t>
            </a:r>
            <a:r>
              <a:rPr lang="en-US" sz="2000" dirty="0" err="1"/>
              <a:t>möglich</a:t>
            </a:r>
            <a:endParaRPr lang="en-US" sz="2000" dirty="0"/>
          </a:p>
        </p:txBody>
      </p:sp>
    </p:spTree>
    <p:extLst>
      <p:ext uri="{BB962C8B-B14F-4D97-AF65-F5344CB8AC3E}">
        <p14:creationId xmlns:p14="http://schemas.microsoft.com/office/powerpoint/2010/main" val="22888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2A90F-E3EB-79ED-204F-647287D85FB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B512AE17-B6DF-2602-25A0-A350D23E6EE8}"/>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A866F54A-ABE9-2D11-1FE4-7FB6106EBBF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4F89E70-9C47-0228-8C3A-A62A15E19179}"/>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AECD55A9-47C3-36FB-4207-CC032666747A}"/>
              </a:ext>
            </a:extLst>
          </p:cNvPr>
          <p:cNvSpPr>
            <a:spLocks noGrp="1"/>
          </p:cNvSpPr>
          <p:nvPr>
            <p:ph sz="half" idx="2"/>
          </p:nvPr>
        </p:nvSpPr>
        <p:spPr>
          <a:xfrm>
            <a:off x="452438" y="1095376"/>
            <a:ext cx="8239125" cy="2428735"/>
          </a:xfrm>
        </p:spPr>
        <p:txBody>
          <a:bodyPr>
            <a:normAutofit/>
          </a:bodyPr>
          <a:lstStyle/>
          <a:p>
            <a:pPr marL="342900" indent="-342900">
              <a:buClr>
                <a:schemeClr val="accent2"/>
              </a:buClr>
              <a:buFont typeface="Arial" panose="020B0604020202020204" pitchFamily="34" charset="0"/>
              <a:buChar char="•"/>
            </a:pPr>
            <a:r>
              <a:rPr lang="en-US" sz="2000" dirty="0"/>
              <a:t>Daten redundant auf Website &amp; GitHub </a:t>
            </a:r>
            <a:r>
              <a:rPr lang="en-US" sz="2000" dirty="0" err="1"/>
              <a:t>gespeichert</a:t>
            </a:r>
            <a:r>
              <a:rPr lang="en-US" sz="2000" dirty="0"/>
              <a:t> -&gt; gut</a:t>
            </a:r>
          </a:p>
          <a:p>
            <a:pPr marL="342900" indent="-342900">
              <a:buClr>
                <a:schemeClr val="accent2"/>
              </a:buClr>
              <a:buFont typeface="Arial" panose="020B0604020202020204" pitchFamily="34" charset="0"/>
              <a:buChar char="•"/>
            </a:pPr>
            <a:r>
              <a:rPr lang="en-US" sz="2000" dirty="0" err="1"/>
              <a:t>Zusätzlicher</a:t>
            </a:r>
            <a:r>
              <a:rPr lang="en-US" sz="2000" dirty="0"/>
              <a:t> Upload auf </a:t>
            </a:r>
            <a:r>
              <a:rPr lang="en-US" sz="2000" dirty="0" err="1"/>
              <a:t>Zenodo</a:t>
            </a:r>
            <a:r>
              <a:rPr lang="en-US" sz="2000" dirty="0"/>
              <a:t> </a:t>
            </a:r>
            <a:r>
              <a:rPr lang="en-US" sz="2000" dirty="0" err="1"/>
              <a:t>o.ä</a:t>
            </a:r>
            <a:r>
              <a:rPr lang="en-US" sz="2000" dirty="0"/>
              <a:t>. </a:t>
            </a:r>
            <a:r>
              <a:rPr lang="en-US" sz="2000" dirty="0" err="1"/>
              <a:t>Wünschenswert</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Verbindung</a:t>
            </a:r>
            <a:r>
              <a:rPr lang="en-US" sz="2000" dirty="0"/>
              <a:t> </a:t>
            </a:r>
            <a:r>
              <a:rPr lang="en-US" sz="2000" dirty="0" err="1"/>
              <a:t>zu</a:t>
            </a:r>
            <a:r>
              <a:rPr lang="en-US" sz="2000" dirty="0"/>
              <a:t> </a:t>
            </a:r>
            <a:r>
              <a:rPr lang="en-US" sz="2000" dirty="0" err="1"/>
              <a:t>einem</a:t>
            </a:r>
            <a:r>
              <a:rPr lang="en-US" sz="2000" dirty="0"/>
              <a:t> Artikel &amp; </a:t>
            </a:r>
            <a:r>
              <a:rPr lang="en-US" sz="2000" dirty="0" err="1"/>
              <a:t>keine</a:t>
            </a:r>
            <a:r>
              <a:rPr lang="en-US" sz="2000" dirty="0"/>
              <a:t> Quality Features </a:t>
            </a:r>
            <a:r>
              <a:rPr lang="en-US" sz="2000" dirty="0" err="1"/>
              <a:t>angegeben</a:t>
            </a:r>
            <a:endParaRPr lang="en-US" sz="2000" dirty="0"/>
          </a:p>
          <a:p>
            <a:pPr marL="342900" indent="-342900">
              <a:buClr>
                <a:schemeClr val="accent2"/>
              </a:buClr>
              <a:buFont typeface="Arial" panose="020B0604020202020204" pitchFamily="34" charset="0"/>
              <a:buChar char="•"/>
            </a:pPr>
            <a:r>
              <a:rPr lang="en-US" sz="2000" dirty="0"/>
              <a:t>DOI </a:t>
            </a:r>
            <a:r>
              <a:rPr lang="en-US" sz="2000" dirty="0" err="1"/>
              <a:t>oder</a:t>
            </a:r>
            <a:r>
              <a:rPr lang="en-US" sz="2000" dirty="0"/>
              <a:t> </a:t>
            </a:r>
            <a:r>
              <a:rPr lang="en-US" sz="2000" dirty="0" err="1"/>
              <a:t>andere</a:t>
            </a:r>
            <a:r>
              <a:rPr lang="en-US" sz="2000" dirty="0"/>
              <a:t> PID </a:t>
            </a:r>
            <a:r>
              <a:rPr lang="en-US" sz="2000" dirty="0" err="1"/>
              <a:t>fehlen</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Autoren</a:t>
            </a:r>
            <a:r>
              <a:rPr lang="en-US" sz="2000" dirty="0"/>
              <a:t>, </a:t>
            </a:r>
            <a:r>
              <a:rPr lang="en-US" sz="2000" dirty="0" err="1"/>
              <a:t>aber</a:t>
            </a:r>
            <a:r>
              <a:rPr lang="en-US" sz="2000" dirty="0"/>
              <a:t> Accounts </a:t>
            </a:r>
            <a:r>
              <a:rPr lang="en-US" sz="2000" dirty="0" err="1"/>
              <a:t>bei</a:t>
            </a:r>
            <a:r>
              <a:rPr lang="en-US" sz="2000" dirty="0"/>
              <a:t> GitHub </a:t>
            </a:r>
            <a:r>
              <a:rPr lang="en-US" sz="2000" dirty="0" err="1"/>
              <a:t>auffindbar</a:t>
            </a:r>
            <a:endParaRPr lang="en-US" sz="2000" dirty="0"/>
          </a:p>
        </p:txBody>
      </p:sp>
    </p:spTree>
    <p:extLst>
      <p:ext uri="{BB962C8B-B14F-4D97-AF65-F5344CB8AC3E}">
        <p14:creationId xmlns:p14="http://schemas.microsoft.com/office/powerpoint/2010/main" val="18897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BE66-FD10-D6F4-9098-28D57717619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FCFC856-F992-3098-E614-46C21B3D9F64}"/>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B6C68799-A3E9-9E5C-AE1E-EA5135E288AE}"/>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4492A462-0D4D-43E9-B7A7-2EEDEDBAB83F}"/>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4DA4765B-7FAF-66B3-4840-F75A1E5F7F47}"/>
              </a:ext>
            </a:extLst>
          </p:cNvPr>
          <p:cNvSpPr>
            <a:spLocks noGrp="1"/>
          </p:cNvSpPr>
          <p:nvPr>
            <p:ph sz="half" idx="2"/>
          </p:nvPr>
        </p:nvSpPr>
        <p:spPr>
          <a:xfrm>
            <a:off x="452438" y="1095376"/>
            <a:ext cx="8239125" cy="2909296"/>
          </a:xfrm>
        </p:spPr>
        <p:txBody>
          <a:bodyPr>
            <a:normAutofit/>
          </a:bodyPr>
          <a:lstStyle/>
          <a:p>
            <a:pPr marL="342900" indent="-342900">
              <a:buClr>
                <a:schemeClr val="accent2"/>
              </a:buClr>
              <a:buFont typeface="Arial" panose="020B0604020202020204" pitchFamily="34" charset="0"/>
              <a:buChar char="•"/>
            </a:pPr>
            <a:r>
              <a:rPr lang="en-US" sz="2000" dirty="0"/>
              <a:t>Metadata </a:t>
            </a:r>
            <a:r>
              <a:rPr lang="en-US" sz="2000" dirty="0" err="1"/>
              <a:t>ist</a:t>
            </a:r>
            <a:r>
              <a:rPr lang="en-US" sz="2000" dirty="0"/>
              <a:t> </a:t>
            </a:r>
            <a:r>
              <a:rPr lang="en-US" sz="2000" dirty="0" err="1"/>
              <a:t>teilweise</a:t>
            </a:r>
            <a:r>
              <a:rPr lang="en-US" sz="2000" dirty="0"/>
              <a:t> </a:t>
            </a:r>
            <a:r>
              <a:rPr lang="en-US" sz="2000" dirty="0" err="1"/>
              <a:t>vorhanden</a:t>
            </a:r>
            <a:endParaRPr lang="en-US" sz="2000" dirty="0"/>
          </a:p>
          <a:p>
            <a:pPr marL="342900" indent="-342900">
              <a:buClr>
                <a:schemeClr val="accent2"/>
              </a:buClr>
              <a:buFont typeface="Arial" panose="020B0604020202020204" pitchFamily="34" charset="0"/>
              <a:buChar char="•"/>
            </a:pPr>
            <a:r>
              <a:rPr lang="en-US" sz="2000" dirty="0" err="1"/>
              <a:t>Öffentlicher</a:t>
            </a:r>
            <a:r>
              <a:rPr lang="en-US" sz="2000" dirty="0"/>
              <a:t> </a:t>
            </a:r>
            <a:r>
              <a:rPr lang="en-US" sz="2000" dirty="0" err="1"/>
              <a:t>Zugriff</a:t>
            </a:r>
            <a:r>
              <a:rPr lang="en-US" sz="2000" dirty="0"/>
              <a:t> auf Daten</a:t>
            </a:r>
          </a:p>
          <a:p>
            <a:pPr marL="342900" indent="-342900">
              <a:buClr>
                <a:schemeClr val="accent2"/>
              </a:buClr>
              <a:buFont typeface="Arial" panose="020B0604020202020204" pitchFamily="34" charset="0"/>
              <a:buChar char="•"/>
            </a:pPr>
            <a:r>
              <a:rPr lang="en-US" sz="2000" dirty="0"/>
              <a:t>Keine </a:t>
            </a:r>
            <a:r>
              <a:rPr lang="en-US" sz="2000" dirty="0" err="1"/>
              <a:t>direkte</a:t>
            </a:r>
            <a:r>
              <a:rPr lang="en-US" sz="2000" dirty="0"/>
              <a:t> </a:t>
            </a:r>
            <a:r>
              <a:rPr lang="en-US" sz="2000" dirty="0" err="1"/>
              <a:t>Lizenz</a:t>
            </a:r>
            <a:r>
              <a:rPr lang="en-US" sz="2000" dirty="0"/>
              <a:t>, </a:t>
            </a:r>
            <a:r>
              <a:rPr lang="en-US" sz="2000" dirty="0" err="1"/>
              <a:t>aber</a:t>
            </a:r>
            <a:r>
              <a:rPr lang="en-US" sz="2000" dirty="0"/>
              <a:t> </a:t>
            </a:r>
            <a:r>
              <a:rPr lang="en-US" sz="2000" dirty="0" err="1"/>
              <a:t>Verweis</a:t>
            </a:r>
            <a:r>
              <a:rPr lang="en-US" sz="2000" dirty="0"/>
              <a:t> auf ECDC Copyright (CC BY 4.0)</a:t>
            </a:r>
          </a:p>
          <a:p>
            <a:pPr marL="342900" indent="-342900">
              <a:buClr>
                <a:schemeClr val="accent2"/>
              </a:buClr>
              <a:buFont typeface="Arial" panose="020B0604020202020204" pitchFamily="34" charset="0"/>
              <a:buChar char="•"/>
            </a:pPr>
            <a:r>
              <a:rPr lang="en-US" sz="2000" dirty="0"/>
              <a:t>Kein </a:t>
            </a:r>
            <a:r>
              <a:rPr lang="en-US" sz="2000" dirty="0" err="1"/>
              <a:t>Überblick</a:t>
            </a:r>
            <a:r>
              <a:rPr lang="en-US" sz="2000" dirty="0"/>
              <a:t> auf die Daten/</a:t>
            </a:r>
            <a:r>
              <a:rPr lang="en-US" sz="2000" dirty="0" err="1"/>
              <a:t>Struktur</a:t>
            </a:r>
            <a:r>
              <a:rPr lang="en-US" sz="2000" dirty="0"/>
              <a:t> von der Website </a:t>
            </a:r>
            <a:r>
              <a:rPr lang="en-US" sz="2000" dirty="0" err="1"/>
              <a:t>aus</a:t>
            </a:r>
            <a:endParaRPr lang="en-US" sz="2000" dirty="0"/>
          </a:p>
          <a:p>
            <a:pPr marL="342900" indent="-342900">
              <a:buClr>
                <a:schemeClr val="accent2"/>
              </a:buClr>
              <a:buFont typeface="Arial" panose="020B0604020202020204" pitchFamily="34" charset="0"/>
              <a:buChar char="•"/>
            </a:pPr>
            <a:r>
              <a:rPr lang="en-US" sz="2000" dirty="0"/>
              <a:t>Archive von </a:t>
            </a:r>
            <a:r>
              <a:rPr lang="en-US" sz="2000" dirty="0" err="1"/>
              <a:t>früheren</a:t>
            </a:r>
            <a:r>
              <a:rPr lang="en-US" sz="2000" dirty="0"/>
              <a:t> </a:t>
            </a:r>
            <a:r>
              <a:rPr lang="en-US" sz="2000" dirty="0" err="1"/>
              <a:t>Zeitpunkt</a:t>
            </a:r>
            <a:r>
              <a:rPr lang="en-US" sz="2000" dirty="0"/>
              <a:t> </a:t>
            </a:r>
            <a:r>
              <a:rPr lang="en-US" sz="2000" dirty="0" err="1"/>
              <a:t>vorhanden</a:t>
            </a:r>
            <a:r>
              <a:rPr lang="en-US" sz="2000" dirty="0"/>
              <a:t> (Juni 2022)</a:t>
            </a:r>
          </a:p>
          <a:p>
            <a:pPr marL="342900" indent="-342900">
              <a:buClr>
                <a:schemeClr val="accent2"/>
              </a:buClr>
              <a:buFont typeface="Arial" panose="020B0604020202020204" pitchFamily="34" charset="0"/>
              <a:buChar char="•"/>
            </a:pPr>
            <a:r>
              <a:rPr lang="en-US" sz="2000" dirty="0"/>
              <a:t>Website </a:t>
            </a:r>
            <a:r>
              <a:rPr lang="en-US" sz="2000" dirty="0" err="1"/>
              <a:t>wurde</a:t>
            </a:r>
            <a:r>
              <a:rPr lang="en-US" sz="2000" dirty="0"/>
              <a:t> </a:t>
            </a:r>
            <a:r>
              <a:rPr lang="en-US" sz="2000" dirty="0" err="1"/>
              <a:t>indiziert</a:t>
            </a:r>
            <a:r>
              <a:rPr lang="en-US" sz="2000" dirty="0"/>
              <a:t> und </a:t>
            </a:r>
            <a:r>
              <a:rPr lang="en-US" sz="2000" dirty="0" err="1"/>
              <a:t>ist</a:t>
            </a:r>
            <a:r>
              <a:rPr lang="en-US" sz="2000" dirty="0"/>
              <a:t> gut </a:t>
            </a:r>
            <a:r>
              <a:rPr lang="en-US" sz="2000" dirty="0" err="1"/>
              <a:t>bei</a:t>
            </a:r>
            <a:r>
              <a:rPr lang="en-US" sz="2000" dirty="0"/>
              <a:t> </a:t>
            </a:r>
            <a:r>
              <a:rPr lang="en-US" sz="2000" dirty="0" err="1"/>
              <a:t>Suchmaschinen</a:t>
            </a:r>
            <a:r>
              <a:rPr lang="en-US" sz="2000" dirty="0"/>
              <a:t> </a:t>
            </a:r>
            <a:r>
              <a:rPr lang="en-US" sz="2000" dirty="0" err="1"/>
              <a:t>zu</a:t>
            </a:r>
            <a:r>
              <a:rPr lang="en-US" sz="2000" dirty="0"/>
              <a:t> </a:t>
            </a:r>
            <a:r>
              <a:rPr lang="en-US" sz="2000" dirty="0" err="1"/>
              <a:t>finden</a:t>
            </a:r>
            <a:endParaRPr lang="en-US" sz="2000" dirty="0"/>
          </a:p>
        </p:txBody>
      </p:sp>
    </p:spTree>
    <p:extLst>
      <p:ext uri="{BB962C8B-B14F-4D97-AF65-F5344CB8AC3E}">
        <p14:creationId xmlns:p14="http://schemas.microsoft.com/office/powerpoint/2010/main" val="177179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EA43-4089-BE6A-B3AA-EC1AF072EE3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89E3587-EA94-E6E5-0792-A8E5D18EE18C}"/>
              </a:ext>
            </a:extLst>
          </p:cNvPr>
          <p:cNvSpPr>
            <a:spLocks noGrp="1"/>
          </p:cNvSpPr>
          <p:nvPr>
            <p:ph type="body" idx="1"/>
          </p:nvPr>
        </p:nvSpPr>
        <p:spPr/>
        <p:txBody>
          <a:bodyPr/>
          <a:lstStyle/>
          <a:p>
            <a:r>
              <a:rPr lang="de-DE" dirty="0"/>
              <a:t>Discover</a:t>
            </a:r>
            <a:endParaRPr lang="de-DE" noProof="0" dirty="0"/>
          </a:p>
        </p:txBody>
      </p:sp>
      <p:sp>
        <p:nvSpPr>
          <p:cNvPr id="12" name="Textplatzhalter 1">
            <a:extLst>
              <a:ext uri="{FF2B5EF4-FFF2-40B4-BE49-F238E27FC236}">
                <a16:creationId xmlns:a16="http://schemas.microsoft.com/office/drawing/2014/main" id="{25C90BB2-4B9C-0B93-9C4C-A3620667F0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9C4A50B7-92AE-4F65-2BE5-9FA66449505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585FB4C1-F0A7-2A68-50B0-2E0650BF1A92}"/>
              </a:ext>
            </a:extLst>
          </p:cNvPr>
          <p:cNvSpPr>
            <a:spLocks noGrp="1"/>
          </p:cNvSpPr>
          <p:nvPr>
            <p:ph sz="half" idx="2"/>
          </p:nvPr>
        </p:nvSpPr>
        <p:spPr>
          <a:xfrm>
            <a:off x="452438" y="1095376"/>
            <a:ext cx="8239125" cy="3162925"/>
          </a:xfrm>
        </p:spPr>
        <p:txBody>
          <a:bodyPr>
            <a:normAutofit/>
          </a:bodyPr>
          <a:lstStyle/>
          <a:p>
            <a:pPr marL="342900" indent="-342900">
              <a:buClr>
                <a:schemeClr val="accent2"/>
              </a:buClr>
              <a:buFont typeface="Arial" panose="020B0604020202020204" pitchFamily="34" charset="0"/>
              <a:buChar char="•"/>
            </a:pPr>
            <a:r>
              <a:rPr lang="en-US" sz="2000" dirty="0"/>
              <a:t>Viele COVID-19 </a:t>
            </a:r>
            <a:r>
              <a:rPr lang="en-US" sz="2000" dirty="0" err="1"/>
              <a:t>Datensätze</a:t>
            </a:r>
            <a:r>
              <a:rPr lang="en-US" sz="2000" dirty="0"/>
              <a:t> </a:t>
            </a:r>
            <a:r>
              <a:rPr lang="en-US" sz="2000" dirty="0" err="1"/>
              <a:t>verfügbar</a:t>
            </a:r>
            <a:r>
              <a:rPr lang="en-US" sz="2000" dirty="0"/>
              <a:t> auf </a:t>
            </a:r>
            <a:r>
              <a:rPr lang="en-US" sz="2000" dirty="0" err="1"/>
              <a:t>Zenodo</a:t>
            </a:r>
            <a:r>
              <a:rPr lang="en-US" sz="2000" dirty="0"/>
              <a:t> </a:t>
            </a:r>
            <a:r>
              <a:rPr lang="en-US" sz="2000" dirty="0" err="1"/>
              <a:t>o.ä</a:t>
            </a:r>
            <a:r>
              <a:rPr lang="en-US" sz="2000" dirty="0"/>
              <a:t>.</a:t>
            </a:r>
          </a:p>
          <a:p>
            <a:pPr marL="774900" lvl="1" indent="-342900">
              <a:buClr>
                <a:schemeClr val="accent2"/>
              </a:buClr>
            </a:pPr>
            <a:r>
              <a:rPr lang="en-US" dirty="0" err="1"/>
              <a:t>Öffentliche</a:t>
            </a:r>
            <a:r>
              <a:rPr lang="en-US" dirty="0"/>
              <a:t> </a:t>
            </a:r>
            <a:r>
              <a:rPr lang="en-US" dirty="0" err="1"/>
              <a:t>Datensätze</a:t>
            </a:r>
            <a:r>
              <a:rPr lang="en-US" dirty="0"/>
              <a:t> </a:t>
            </a:r>
            <a:r>
              <a:rPr lang="en-US" dirty="0" err="1"/>
              <a:t>schränken</a:t>
            </a:r>
            <a:r>
              <a:rPr lang="en-US" dirty="0"/>
              <a:t> die </a:t>
            </a:r>
            <a:r>
              <a:rPr lang="en-US" dirty="0" err="1"/>
              <a:t>Anzahl</a:t>
            </a:r>
            <a:r>
              <a:rPr lang="en-US" dirty="0"/>
              <a:t> stark </a:t>
            </a:r>
            <a:r>
              <a:rPr lang="en-US" dirty="0" err="1"/>
              <a:t>ein</a:t>
            </a:r>
            <a:endParaRPr lang="en-US" dirty="0"/>
          </a:p>
          <a:p>
            <a:pPr marL="774900" lvl="1" indent="-342900">
              <a:buClr>
                <a:schemeClr val="accent2"/>
              </a:buClr>
            </a:pPr>
            <a:r>
              <a:rPr lang="en-US" dirty="0" err="1"/>
              <a:t>Regionale</a:t>
            </a:r>
            <a:r>
              <a:rPr lang="en-US" dirty="0"/>
              <a:t> </a:t>
            </a:r>
            <a:r>
              <a:rPr lang="en-US" dirty="0" err="1"/>
              <a:t>Probleme</a:t>
            </a:r>
            <a:r>
              <a:rPr lang="en-US" dirty="0"/>
              <a:t> -&gt; Viele Daten </a:t>
            </a:r>
            <a:r>
              <a:rPr lang="en-US" dirty="0" err="1"/>
              <a:t>sind</a:t>
            </a:r>
            <a:r>
              <a:rPr lang="en-US" dirty="0"/>
              <a:t> </a:t>
            </a:r>
            <a:r>
              <a:rPr lang="en-US" dirty="0" err="1"/>
              <a:t>nur</a:t>
            </a:r>
            <a:r>
              <a:rPr lang="en-US" dirty="0"/>
              <a:t> für </a:t>
            </a:r>
            <a:r>
              <a:rPr lang="en-US" dirty="0" err="1"/>
              <a:t>spezifische</a:t>
            </a:r>
            <a:r>
              <a:rPr lang="en-US" dirty="0"/>
              <a:t> </a:t>
            </a:r>
            <a:r>
              <a:rPr lang="en-US" dirty="0" err="1"/>
              <a:t>Regionen</a:t>
            </a:r>
            <a:endParaRPr lang="en-US" dirty="0"/>
          </a:p>
          <a:p>
            <a:pPr marL="342900" indent="-342900">
              <a:buClr>
                <a:schemeClr val="accent2"/>
              </a:buClr>
              <a:buFont typeface="Arial" panose="020B0604020202020204" pitchFamily="34" charset="0"/>
              <a:buChar char="•"/>
            </a:pPr>
            <a:r>
              <a:rPr lang="en-US" sz="2000" dirty="0"/>
              <a:t>Daten </a:t>
            </a:r>
            <a:r>
              <a:rPr lang="en-US" sz="2000" dirty="0" err="1"/>
              <a:t>unseres</a:t>
            </a:r>
            <a:r>
              <a:rPr lang="en-US" sz="2000" dirty="0"/>
              <a:t> </a:t>
            </a:r>
            <a:r>
              <a:rPr lang="en-US" sz="2000" dirty="0" err="1"/>
              <a:t>ReproHack</a:t>
            </a:r>
            <a:r>
              <a:rPr lang="en-US" sz="2000" dirty="0"/>
              <a:t>-Projekt </a:t>
            </a:r>
            <a:r>
              <a:rPr lang="en-US" sz="2000" dirty="0" err="1"/>
              <a:t>könnten</a:t>
            </a:r>
            <a:r>
              <a:rPr lang="en-US" sz="2000" dirty="0"/>
              <a:t> </a:t>
            </a:r>
            <a:r>
              <a:rPr lang="en-US" sz="2000" dirty="0" err="1"/>
              <a:t>genutzt</a:t>
            </a:r>
            <a:r>
              <a:rPr lang="en-US" sz="2000" dirty="0"/>
              <a:t> </a:t>
            </a:r>
            <a:r>
              <a:rPr lang="en-US" sz="2000" dirty="0" err="1"/>
              <a:t>werden</a:t>
            </a:r>
            <a:endParaRPr lang="en-US" sz="2000" dirty="0"/>
          </a:p>
          <a:p>
            <a:pPr marL="342900" indent="-342900">
              <a:buClr>
                <a:schemeClr val="accent2"/>
              </a:buClr>
              <a:buFont typeface="Arial" panose="020B0604020202020204" pitchFamily="34" charset="0"/>
              <a:buChar char="•"/>
            </a:pPr>
            <a:r>
              <a:rPr lang="en-US" sz="2000" dirty="0"/>
              <a:t>Mehr </a:t>
            </a:r>
            <a:r>
              <a:rPr lang="en-US" sz="2000" dirty="0" err="1"/>
              <a:t>Informationen</a:t>
            </a:r>
            <a:r>
              <a:rPr lang="en-US" sz="2000" dirty="0"/>
              <a:t> </a:t>
            </a:r>
            <a:r>
              <a:rPr lang="en-US" sz="2000" dirty="0" err="1"/>
              <a:t>dann</a:t>
            </a:r>
            <a:r>
              <a:rPr lang="en-US" sz="2000" dirty="0"/>
              <a:t> in Live Demo</a:t>
            </a:r>
          </a:p>
        </p:txBody>
      </p:sp>
    </p:spTree>
    <p:extLst>
      <p:ext uri="{BB962C8B-B14F-4D97-AF65-F5344CB8AC3E}">
        <p14:creationId xmlns:p14="http://schemas.microsoft.com/office/powerpoint/2010/main" val="694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DDE3-4942-792B-21BA-70032E7A91E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D6BEE05-DE72-B728-49A0-58F7FEE24FF8}"/>
              </a:ext>
            </a:extLst>
          </p:cNvPr>
          <p:cNvSpPr>
            <a:spLocks noGrp="1"/>
          </p:cNvSpPr>
          <p:nvPr>
            <p:ph type="body" idx="1"/>
          </p:nvPr>
        </p:nvSpPr>
        <p:spPr/>
        <p:txBody>
          <a:bodyPr/>
          <a:lstStyle/>
          <a:p>
            <a:r>
              <a:rPr lang="de-DE" dirty="0" err="1"/>
              <a:t>Integrate</a:t>
            </a:r>
            <a:endParaRPr lang="de-DE" noProof="0" dirty="0"/>
          </a:p>
        </p:txBody>
      </p:sp>
      <p:sp>
        <p:nvSpPr>
          <p:cNvPr id="12" name="Textplatzhalter 1">
            <a:extLst>
              <a:ext uri="{FF2B5EF4-FFF2-40B4-BE49-F238E27FC236}">
                <a16:creationId xmlns:a16="http://schemas.microsoft.com/office/drawing/2014/main" id="{8F12146E-9DD7-76A2-ED63-143E77632CB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A64B4E4-B14E-0074-D84F-E0D6D11B3FA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C755D369-9471-3047-A598-C5D132DBD247}"/>
              </a:ext>
            </a:extLst>
          </p:cNvPr>
          <p:cNvSpPr>
            <a:spLocks noGrp="1"/>
          </p:cNvSpPr>
          <p:nvPr>
            <p:ph sz="half" idx="2"/>
          </p:nvPr>
        </p:nvSpPr>
        <p:spPr>
          <a:xfrm>
            <a:off x="452438" y="1095376"/>
            <a:ext cx="8239125" cy="2969366"/>
          </a:xfrm>
        </p:spPr>
        <p:txBody>
          <a:bodyPr>
            <a:noAutofit/>
          </a:bodyPr>
          <a:lstStyle/>
          <a:p>
            <a:pPr marL="342900" indent="-342900">
              <a:buClr>
                <a:schemeClr val="accent2"/>
              </a:buClr>
              <a:buFont typeface="Arial" panose="020B0604020202020204" pitchFamily="34" charset="0"/>
              <a:buChar char="•"/>
            </a:pPr>
            <a:r>
              <a:rPr lang="en-US" sz="2000" dirty="0" err="1"/>
              <a:t>Datensätze</a:t>
            </a:r>
            <a:r>
              <a:rPr lang="en-US" sz="2000" dirty="0"/>
              <a:t> </a:t>
            </a:r>
            <a:r>
              <a:rPr lang="en-US" sz="2000" dirty="0" err="1"/>
              <a:t>waren</a:t>
            </a:r>
            <a:r>
              <a:rPr lang="en-US" sz="2000" dirty="0"/>
              <a:t> gut </a:t>
            </a:r>
            <a:r>
              <a:rPr lang="en-US" sz="2000" dirty="0" err="1"/>
              <a:t>zu</a:t>
            </a:r>
            <a:r>
              <a:rPr lang="en-US" sz="2000" dirty="0"/>
              <a:t> </a:t>
            </a:r>
            <a:r>
              <a:rPr lang="en-US" sz="2000" dirty="0" err="1"/>
              <a:t>kombinieren</a:t>
            </a:r>
            <a:endParaRPr lang="en-US" sz="2000" dirty="0"/>
          </a:p>
          <a:p>
            <a:pPr marL="342900" indent="-342900">
              <a:buClr>
                <a:schemeClr val="accent2"/>
              </a:buClr>
              <a:buFont typeface="Arial" panose="020B0604020202020204" pitchFamily="34" charset="0"/>
              <a:buChar char="•"/>
            </a:pPr>
            <a:r>
              <a:rPr lang="en-US" sz="2000" dirty="0" err="1"/>
              <a:t>Vorverarbeitung</a:t>
            </a:r>
            <a:r>
              <a:rPr lang="en-US" sz="2000" dirty="0"/>
              <a:t>:</a:t>
            </a:r>
          </a:p>
          <a:p>
            <a:pPr marL="774900" lvl="1" indent="-342900">
              <a:buClr>
                <a:schemeClr val="accent2"/>
              </a:buClr>
            </a:pPr>
            <a:r>
              <a:rPr lang="en-US" dirty="0" err="1"/>
              <a:t>Anpassung</a:t>
            </a:r>
            <a:r>
              <a:rPr lang="en-US" dirty="0"/>
              <a:t> des Datum-Formats</a:t>
            </a:r>
          </a:p>
          <a:p>
            <a:pPr marL="774900" lvl="1" indent="-342900">
              <a:buClr>
                <a:schemeClr val="accent2"/>
              </a:buClr>
            </a:pPr>
            <a:r>
              <a:rPr lang="en-US" dirty="0" err="1"/>
              <a:t>Zusammenführung</a:t>
            </a:r>
            <a:r>
              <a:rPr lang="en-US" dirty="0"/>
              <a:t> der </a:t>
            </a:r>
            <a:r>
              <a:rPr lang="en-US" dirty="0" err="1"/>
              <a:t>Datensätze</a:t>
            </a:r>
            <a:endParaRPr lang="en-US" dirty="0"/>
          </a:p>
          <a:p>
            <a:pPr marL="774900" lvl="1" indent="-342900">
              <a:buClr>
                <a:schemeClr val="accent2"/>
              </a:buClr>
            </a:pPr>
            <a:r>
              <a:rPr lang="en-US" dirty="0" err="1"/>
              <a:t>Entfernung</a:t>
            </a:r>
            <a:r>
              <a:rPr lang="en-US" dirty="0"/>
              <a:t> </a:t>
            </a:r>
            <a:r>
              <a:rPr lang="en-US" dirty="0" err="1"/>
              <a:t>nicht</a:t>
            </a:r>
            <a:r>
              <a:rPr lang="en-US" dirty="0"/>
              <a:t> </a:t>
            </a:r>
            <a:r>
              <a:rPr lang="en-US" dirty="0" err="1"/>
              <a:t>nötiger</a:t>
            </a:r>
            <a:r>
              <a:rPr lang="en-US" dirty="0"/>
              <a:t> und </a:t>
            </a:r>
            <a:r>
              <a:rPr lang="en-US" dirty="0" err="1"/>
              <a:t>redundanten</a:t>
            </a:r>
            <a:r>
              <a:rPr lang="en-US" dirty="0"/>
              <a:t> </a:t>
            </a:r>
            <a:r>
              <a:rPr lang="en-US" dirty="0" err="1"/>
              <a:t>Spalten</a:t>
            </a:r>
            <a:endParaRPr lang="en-US" dirty="0"/>
          </a:p>
          <a:p>
            <a:pPr marL="774900" lvl="1" indent="-342900">
              <a:buClr>
                <a:schemeClr val="accent2"/>
              </a:buClr>
            </a:pPr>
            <a:r>
              <a:rPr lang="en-US" dirty="0" err="1"/>
              <a:t>Entfernung</a:t>
            </a:r>
            <a:r>
              <a:rPr lang="en-US" dirty="0"/>
              <a:t> </a:t>
            </a:r>
            <a:r>
              <a:rPr lang="en-US" dirty="0" err="1"/>
              <a:t>aller</a:t>
            </a:r>
            <a:r>
              <a:rPr lang="en-US" dirty="0"/>
              <a:t> </a:t>
            </a:r>
            <a:r>
              <a:rPr lang="en-US" dirty="0" err="1"/>
              <a:t>Spalten</a:t>
            </a:r>
            <a:r>
              <a:rPr lang="en-US" dirty="0"/>
              <a:t> </a:t>
            </a:r>
            <a:r>
              <a:rPr lang="en-US" dirty="0" err="1"/>
              <a:t>mit</a:t>
            </a:r>
            <a:r>
              <a:rPr lang="en-US" dirty="0"/>
              <a:t> </a:t>
            </a:r>
            <a:r>
              <a:rPr lang="en-US" dirty="0" err="1"/>
              <a:t>NaN</a:t>
            </a:r>
            <a:r>
              <a:rPr lang="en-US" dirty="0"/>
              <a:t> </a:t>
            </a:r>
            <a:r>
              <a:rPr lang="en-US" dirty="0" err="1"/>
              <a:t>Werten</a:t>
            </a:r>
            <a:endParaRPr lang="en-US" dirty="0"/>
          </a:p>
          <a:p>
            <a:pPr marL="774900" lvl="1" indent="-342900">
              <a:buClr>
                <a:schemeClr val="accent2"/>
              </a:buClr>
            </a:pPr>
            <a:r>
              <a:rPr lang="en-US" dirty="0"/>
              <a:t>Export </a:t>
            </a:r>
            <a:r>
              <a:rPr lang="en-US" dirty="0" err="1"/>
              <a:t>nach</a:t>
            </a:r>
            <a:r>
              <a:rPr lang="en-US" dirty="0"/>
              <a:t> Land</a:t>
            </a:r>
          </a:p>
          <a:p>
            <a:pPr marL="342900" indent="-342900">
              <a:buClr>
                <a:schemeClr val="accent2"/>
              </a:buClr>
              <a:buFont typeface="Arial" panose="020B0604020202020204" pitchFamily="34" charset="0"/>
              <a:buChar char="•"/>
            </a:pPr>
            <a:r>
              <a:rPr lang="en-US" sz="2000" dirty="0" err="1"/>
              <a:t>Hilfe</a:t>
            </a:r>
            <a:r>
              <a:rPr lang="en-US" sz="2000" dirty="0"/>
              <a:t> von AI </a:t>
            </a:r>
            <a:r>
              <a:rPr lang="en-US" sz="2000" dirty="0" err="1"/>
              <a:t>bei</a:t>
            </a:r>
            <a:r>
              <a:rPr lang="en-US" sz="2000" dirty="0"/>
              <a:t> </a:t>
            </a:r>
            <a:r>
              <a:rPr lang="en-US" sz="2000" dirty="0" err="1"/>
              <a:t>Entwicklung</a:t>
            </a:r>
            <a:r>
              <a:rPr lang="en-US" sz="2000" dirty="0"/>
              <a:t> </a:t>
            </a:r>
            <a:r>
              <a:rPr lang="en-US" sz="2000" dirty="0" err="1"/>
              <a:t>hatte</a:t>
            </a:r>
            <a:r>
              <a:rPr lang="en-US" sz="2000" dirty="0"/>
              <a:t> </a:t>
            </a:r>
            <a:r>
              <a:rPr lang="en-US" sz="2000" dirty="0" err="1"/>
              <a:t>positiven</a:t>
            </a:r>
            <a:r>
              <a:rPr lang="en-US" sz="2000" dirty="0"/>
              <a:t> </a:t>
            </a:r>
            <a:r>
              <a:rPr lang="en-US" sz="2000" dirty="0" err="1"/>
              <a:t>Einfluss</a:t>
            </a:r>
            <a:endParaRPr lang="en-US" sz="2000" dirty="0"/>
          </a:p>
        </p:txBody>
      </p:sp>
    </p:spTree>
    <p:extLst>
      <p:ext uri="{BB962C8B-B14F-4D97-AF65-F5344CB8AC3E}">
        <p14:creationId xmlns:p14="http://schemas.microsoft.com/office/powerpoint/2010/main" val="33579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8282-C563-6AE3-7479-7513668938C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20BE2AA-414D-67AE-1F46-A97596F52FE1}"/>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778016EA-A6DA-61BE-579A-8D5939BB0C07}"/>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3C480327-4732-1933-CF0B-5AD4FC28E6A3}"/>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14BEB69E-FD3E-940B-0BD2-DCE11435AED6}"/>
              </a:ext>
            </a:extLst>
          </p:cNvPr>
          <p:cNvSpPr>
            <a:spLocks noGrp="1"/>
          </p:cNvSpPr>
          <p:nvPr>
            <p:ph sz="half" idx="2"/>
          </p:nvPr>
        </p:nvSpPr>
        <p:spPr>
          <a:xfrm>
            <a:off x="452438" y="1095376"/>
            <a:ext cx="8239125" cy="2795830"/>
          </a:xfrm>
        </p:spPr>
        <p:txBody>
          <a:bodyPr>
            <a:normAutofit/>
          </a:bodyPr>
          <a:lstStyle/>
          <a:p>
            <a:pPr marL="342900" indent="-342900">
              <a:buClr>
                <a:schemeClr val="accent2"/>
              </a:buClr>
              <a:buFont typeface="Arial" panose="020B0604020202020204" pitchFamily="34" charset="0"/>
              <a:buChar char="•"/>
            </a:pPr>
            <a:r>
              <a:rPr lang="en-US" sz="2000" dirty="0" err="1"/>
              <a:t>Arbeitsschritte</a:t>
            </a:r>
            <a:r>
              <a:rPr lang="en-US" sz="2000" dirty="0"/>
              <a:t>:</a:t>
            </a:r>
          </a:p>
          <a:p>
            <a:pPr marL="774900" lvl="1" indent="-342900">
              <a:buClr>
                <a:schemeClr val="accent2"/>
              </a:buClr>
            </a:pPr>
            <a:r>
              <a:rPr lang="en-US" sz="1800" dirty="0"/>
              <a:t>Iteration </a:t>
            </a:r>
            <a:r>
              <a:rPr lang="en-US" sz="1800" dirty="0" err="1"/>
              <a:t>über</a:t>
            </a:r>
            <a:r>
              <a:rPr lang="en-US" sz="1800" dirty="0"/>
              <a:t> alle </a:t>
            </a:r>
            <a:r>
              <a:rPr lang="en-US" sz="1800" dirty="0" err="1"/>
              <a:t>vorverarbeiteten</a:t>
            </a:r>
            <a:r>
              <a:rPr lang="en-US" sz="1800" dirty="0"/>
              <a:t> Länder-Daten</a:t>
            </a:r>
          </a:p>
          <a:p>
            <a:pPr marL="774900" lvl="1" indent="-342900">
              <a:buClr>
                <a:schemeClr val="accent2"/>
              </a:buClr>
            </a:pPr>
            <a:r>
              <a:rPr lang="en-US" sz="1800" dirty="0" err="1"/>
              <a:t>Aufteilung</a:t>
            </a:r>
            <a:r>
              <a:rPr lang="en-US" sz="1800" dirty="0"/>
              <a:t> in "Cases" und "Deaths"</a:t>
            </a:r>
          </a:p>
          <a:p>
            <a:pPr marL="774900" lvl="1" indent="-342900">
              <a:buClr>
                <a:schemeClr val="accent2"/>
              </a:buClr>
            </a:pPr>
            <a:r>
              <a:rPr lang="en-US" sz="1800" dirty="0"/>
              <a:t>Generation der Plots in </a:t>
            </a:r>
            <a:r>
              <a:rPr lang="en-US" sz="1800" dirty="0" err="1"/>
              <a:t>Kombination</a:t>
            </a:r>
            <a:r>
              <a:rPr lang="en-US" sz="1800" dirty="0"/>
              <a:t> </a:t>
            </a:r>
            <a:r>
              <a:rPr lang="en-US" sz="1800" dirty="0" err="1"/>
              <a:t>mit</a:t>
            </a:r>
            <a:r>
              <a:rPr lang="en-US" sz="1800" dirty="0"/>
              <a:t> der Test-Rate</a:t>
            </a:r>
          </a:p>
          <a:p>
            <a:pPr marL="774900" lvl="1" indent="-342900">
              <a:buClr>
                <a:schemeClr val="accent2"/>
              </a:buClr>
            </a:pPr>
            <a:r>
              <a:rPr lang="en-US" sz="1800" dirty="0" err="1"/>
              <a:t>Überprüfung</a:t>
            </a:r>
            <a:r>
              <a:rPr lang="en-US" sz="1800" dirty="0"/>
              <a:t> </a:t>
            </a:r>
            <a:r>
              <a:rPr lang="en-US" sz="1800" dirty="0" err="1"/>
              <a:t>ob</a:t>
            </a:r>
            <a:r>
              <a:rPr lang="en-US" sz="1800" dirty="0"/>
              <a:t> </a:t>
            </a:r>
            <a:r>
              <a:rPr lang="en-US" sz="1800" dirty="0" err="1"/>
              <a:t>Abhängigkeit</a:t>
            </a:r>
            <a:r>
              <a:rPr lang="en-US" sz="1800" dirty="0"/>
              <a:t> </a:t>
            </a:r>
            <a:r>
              <a:rPr lang="en-US" sz="1800" dirty="0" err="1"/>
              <a:t>besteht</a:t>
            </a:r>
            <a:endParaRPr lang="en-US" sz="1800" dirty="0"/>
          </a:p>
        </p:txBody>
      </p:sp>
    </p:spTree>
    <p:extLst>
      <p:ext uri="{BB962C8B-B14F-4D97-AF65-F5344CB8AC3E}">
        <p14:creationId xmlns:p14="http://schemas.microsoft.com/office/powerpoint/2010/main" val="3512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EE98-C9BD-5504-2081-A2E3F1FADA1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E3B860F-821B-57C5-9D21-F47F57C748E8}"/>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DF07BFB2-AD9F-6129-5BBF-A04EEC30C13B}"/>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D6DEB6C-C3E7-2C93-EB52-3C7FF15CF46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23" name="Picture 22" descr="A graph with red and blue lines&#10;&#10;AI-generated content may be incorrect.">
            <a:extLst>
              <a:ext uri="{FF2B5EF4-FFF2-40B4-BE49-F238E27FC236}">
                <a16:creationId xmlns:a16="http://schemas.microsoft.com/office/drawing/2014/main" id="{E7816FAA-4ECF-82D5-03D6-319054529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88" y="1019179"/>
            <a:ext cx="4162348" cy="2774899"/>
          </a:xfrm>
          <a:prstGeom prst="rect">
            <a:avLst/>
          </a:prstGeom>
        </p:spPr>
      </p:pic>
      <p:pic>
        <p:nvPicPr>
          <p:cNvPr id="25" name="Picture 24" descr="A graph with colored dots&#10;&#10;AI-generated content may be incorrect.">
            <a:extLst>
              <a:ext uri="{FF2B5EF4-FFF2-40B4-BE49-F238E27FC236}">
                <a16:creationId xmlns:a16="http://schemas.microsoft.com/office/drawing/2014/main" id="{442DEC0C-4850-0B0E-C249-8A7017DBF549}"/>
              </a:ext>
            </a:extLst>
          </p:cNvPr>
          <p:cNvPicPr>
            <a:picLocks noChangeAspect="1"/>
          </p:cNvPicPr>
          <p:nvPr/>
        </p:nvPicPr>
        <p:blipFill>
          <a:blip r:embed="rId4">
            <a:extLst>
              <a:ext uri="{28A0092B-C50C-407E-A947-70E740481C1C}">
                <a14:useLocalDpi xmlns:a14="http://schemas.microsoft.com/office/drawing/2010/main" val="0"/>
              </a:ext>
            </a:extLst>
          </a:blip>
          <a:srcRect l="6012" t="6694" r="8854" b="3055"/>
          <a:stretch>
            <a:fillRect/>
          </a:stretch>
        </p:blipFill>
        <p:spPr>
          <a:xfrm>
            <a:off x="4628567" y="1019179"/>
            <a:ext cx="4062995" cy="2584263"/>
          </a:xfrm>
          <a:prstGeom prst="rect">
            <a:avLst/>
          </a:prstGeom>
        </p:spPr>
      </p:pic>
    </p:spTree>
    <p:extLst>
      <p:ext uri="{BB962C8B-B14F-4D97-AF65-F5344CB8AC3E}">
        <p14:creationId xmlns:p14="http://schemas.microsoft.com/office/powerpoint/2010/main" val="29178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F590-FAE6-8D87-EB84-A415F4D5B2D1}"/>
            </a:ext>
          </a:extLst>
        </p:cNvPr>
        <p:cNvGrpSpPr/>
        <p:nvPr/>
      </p:nvGrpSpPr>
      <p:grpSpPr>
        <a:xfrm>
          <a:off x="0" y="0"/>
          <a:ext cx="0" cy="0"/>
          <a:chOff x="0" y="0"/>
          <a:chExt cx="0" cy="0"/>
        </a:xfrm>
      </p:grpSpPr>
      <p:pic>
        <p:nvPicPr>
          <p:cNvPr id="2" name="Grafik 7" descr="Ein Bild, das Text, Screenshot, Schrift, Kreis enthält.&#10;&#10;Beschreibung automatisch generiert.">
            <a:extLst>
              <a:ext uri="{FF2B5EF4-FFF2-40B4-BE49-F238E27FC236}">
                <a16:creationId xmlns:a16="http://schemas.microsoft.com/office/drawing/2014/main" id="{DE9FA502-68F0-51D3-C12E-D57B6C921941}"/>
              </a:ext>
            </a:extLst>
          </p:cNvPr>
          <p:cNvPicPr>
            <a:picLocks noChangeAspect="1"/>
          </p:cNvPicPr>
          <p:nvPr/>
        </p:nvPicPr>
        <p:blipFill>
          <a:blip r:embed="rId3"/>
          <a:stretch>
            <a:fillRect/>
          </a:stretch>
        </p:blipFill>
        <p:spPr>
          <a:xfrm>
            <a:off x="1251882" y="933591"/>
            <a:ext cx="6640236" cy="3470343"/>
          </a:xfrm>
          <a:prstGeom prst="rect">
            <a:avLst/>
          </a:prstGeom>
        </p:spPr>
      </p:pic>
      <p:sp>
        <p:nvSpPr>
          <p:cNvPr id="4" name="Text Placeholder 3">
            <a:extLst>
              <a:ext uri="{FF2B5EF4-FFF2-40B4-BE49-F238E27FC236}">
                <a16:creationId xmlns:a16="http://schemas.microsoft.com/office/drawing/2014/main" id="{1C642C0A-C0EF-297F-93CD-694B5492DF23}"/>
              </a:ext>
            </a:extLst>
          </p:cNvPr>
          <p:cNvSpPr>
            <a:spLocks noGrp="1"/>
          </p:cNvSpPr>
          <p:nvPr>
            <p:ph type="body" idx="1"/>
          </p:nvPr>
        </p:nvSpPr>
        <p:spPr/>
        <p:txBody>
          <a:bodyPr/>
          <a:lstStyle/>
          <a:p>
            <a:r>
              <a:rPr lang="de-DE" dirty="0"/>
              <a:t>FAIR</a:t>
            </a:r>
            <a:endParaRPr lang="de-DE" noProof="0" dirty="0"/>
          </a:p>
        </p:txBody>
      </p:sp>
      <p:sp>
        <p:nvSpPr>
          <p:cNvPr id="12" name="Textplatzhalter 1">
            <a:extLst>
              <a:ext uri="{FF2B5EF4-FFF2-40B4-BE49-F238E27FC236}">
                <a16:creationId xmlns:a16="http://schemas.microsoft.com/office/drawing/2014/main" id="{111728B1-16D7-8739-9109-4AC822A69C9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FD584FFC-1A6F-0D21-853D-6A3B6E2072D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3" name="Oval 2">
            <a:extLst>
              <a:ext uri="{FF2B5EF4-FFF2-40B4-BE49-F238E27FC236}">
                <a16:creationId xmlns:a16="http://schemas.microsoft.com/office/drawing/2014/main" id="{68AC62C3-7C8F-0931-2839-77F4F44EB79F}"/>
              </a:ext>
            </a:extLst>
          </p:cNvPr>
          <p:cNvSpPr/>
          <p:nvPr/>
        </p:nvSpPr>
        <p:spPr>
          <a:xfrm>
            <a:off x="1994621" y="368490"/>
            <a:ext cx="448328" cy="365731"/>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299CD5-B237-64E6-F7B6-D81E2D15C24A}"/>
              </a:ext>
            </a:extLst>
          </p:cNvPr>
          <p:cNvSpPr>
            <a:spLocks noChangeAspect="1"/>
          </p:cNvSpPr>
          <p:nvPr/>
        </p:nvSpPr>
        <p:spPr>
          <a:xfrm>
            <a:off x="5035830" y="1836077"/>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276BD2-1A01-12C9-05F3-F533A9612ECB}"/>
              </a:ext>
            </a:extLst>
          </p:cNvPr>
          <p:cNvSpPr>
            <a:spLocks noChangeAspect="1"/>
          </p:cNvSpPr>
          <p:nvPr/>
        </p:nvSpPr>
        <p:spPr>
          <a:xfrm>
            <a:off x="1524837" y="2256284"/>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04C551A-51C5-658F-5BCC-00B182F71C12}"/>
              </a:ext>
            </a:extLst>
          </p:cNvPr>
          <p:cNvSpPr>
            <a:spLocks noChangeAspect="1"/>
          </p:cNvSpPr>
          <p:nvPr/>
        </p:nvSpPr>
        <p:spPr>
          <a:xfrm>
            <a:off x="1524837" y="1984296"/>
            <a:ext cx="82296" cy="8229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D63ED6A-EC29-A6C0-D990-7E4A0BE558C3}"/>
              </a:ext>
            </a:extLst>
          </p:cNvPr>
          <p:cNvSpPr>
            <a:spLocks noChangeAspect="1"/>
          </p:cNvSpPr>
          <p:nvPr/>
        </p:nvSpPr>
        <p:spPr>
          <a:xfrm>
            <a:off x="1524837" y="1850718"/>
            <a:ext cx="82296" cy="822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79EEA3-9275-34FA-89BA-D7F02C309BA8}"/>
              </a:ext>
            </a:extLst>
          </p:cNvPr>
          <p:cNvSpPr>
            <a:spLocks noChangeAspect="1"/>
          </p:cNvSpPr>
          <p:nvPr/>
        </p:nvSpPr>
        <p:spPr>
          <a:xfrm>
            <a:off x="1524076" y="159295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EFA97-36E2-B9E1-DF3E-EA999F241D3D}"/>
              </a:ext>
            </a:extLst>
          </p:cNvPr>
          <p:cNvSpPr>
            <a:spLocks noChangeAspect="1"/>
          </p:cNvSpPr>
          <p:nvPr/>
        </p:nvSpPr>
        <p:spPr>
          <a:xfrm>
            <a:off x="5036861" y="158492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3A7ADAD-0255-34F9-3ADC-FE653499C946}"/>
              </a:ext>
            </a:extLst>
          </p:cNvPr>
          <p:cNvSpPr>
            <a:spLocks noChangeAspect="1"/>
          </p:cNvSpPr>
          <p:nvPr/>
        </p:nvSpPr>
        <p:spPr>
          <a:xfrm>
            <a:off x="5031865" y="1977029"/>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2C98D0-9942-D1E0-E60C-0885F079E804}"/>
              </a:ext>
            </a:extLst>
          </p:cNvPr>
          <p:cNvSpPr>
            <a:spLocks noChangeAspect="1"/>
          </p:cNvSpPr>
          <p:nvPr/>
        </p:nvSpPr>
        <p:spPr>
          <a:xfrm>
            <a:off x="5031865" y="2252650"/>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594C412-3730-1968-023A-396317E06060}"/>
              </a:ext>
            </a:extLst>
          </p:cNvPr>
          <p:cNvSpPr>
            <a:spLocks noChangeAspect="1"/>
          </p:cNvSpPr>
          <p:nvPr/>
        </p:nvSpPr>
        <p:spPr>
          <a:xfrm>
            <a:off x="5021739" y="328351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92838-B2D4-0DF0-CE57-47914E426F2B}"/>
              </a:ext>
            </a:extLst>
          </p:cNvPr>
          <p:cNvSpPr>
            <a:spLocks noChangeAspect="1"/>
          </p:cNvSpPr>
          <p:nvPr/>
        </p:nvSpPr>
        <p:spPr>
          <a:xfrm>
            <a:off x="1461809" y="3326475"/>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0D5098-534A-7247-BC31-7FFD6AFD80C4}"/>
              </a:ext>
            </a:extLst>
          </p:cNvPr>
          <p:cNvSpPr>
            <a:spLocks noChangeAspect="1"/>
          </p:cNvSpPr>
          <p:nvPr/>
        </p:nvSpPr>
        <p:spPr>
          <a:xfrm>
            <a:off x="5029006" y="3544272"/>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F32248-E275-8322-992A-D77DB09D89C2}"/>
              </a:ext>
            </a:extLst>
          </p:cNvPr>
          <p:cNvSpPr>
            <a:spLocks noChangeAspect="1"/>
          </p:cNvSpPr>
          <p:nvPr/>
        </p:nvSpPr>
        <p:spPr>
          <a:xfrm>
            <a:off x="5029006" y="3820870"/>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D4E682-BDFE-CA22-8F08-D919A37B5D6B}"/>
              </a:ext>
            </a:extLst>
          </p:cNvPr>
          <p:cNvSpPr>
            <a:spLocks noChangeAspect="1"/>
          </p:cNvSpPr>
          <p:nvPr/>
        </p:nvSpPr>
        <p:spPr>
          <a:xfrm>
            <a:off x="5029006" y="4089728"/>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959F16-AB26-2896-21BD-6BAC84FA5EE8}"/>
              </a:ext>
            </a:extLst>
          </p:cNvPr>
          <p:cNvSpPr>
            <a:spLocks noChangeAspect="1"/>
          </p:cNvSpPr>
          <p:nvPr/>
        </p:nvSpPr>
        <p:spPr>
          <a:xfrm>
            <a:off x="1461808" y="3581786"/>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4C2FA48-2D5A-F71B-095C-9A47483030E4}"/>
              </a:ext>
            </a:extLst>
          </p:cNvPr>
          <p:cNvSpPr>
            <a:spLocks noChangeAspect="1"/>
          </p:cNvSpPr>
          <p:nvPr/>
        </p:nvSpPr>
        <p:spPr>
          <a:xfrm>
            <a:off x="1461808" y="385298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9D0FEC-34A8-A1E4-DBD3-6C0319E929AF}"/>
              </a:ext>
            </a:extLst>
          </p:cNvPr>
          <p:cNvSpPr>
            <a:spLocks noChangeAspect="1"/>
          </p:cNvSpPr>
          <p:nvPr/>
        </p:nvSpPr>
        <p:spPr>
          <a:xfrm>
            <a:off x="3990111" y="2048891"/>
            <a:ext cx="1045719" cy="1045719"/>
          </a:xfrm>
          <a:prstGeom prst="ellipse">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1">
            <a:noAutofit/>
          </a:bodyPr>
          <a:lstStyle/>
          <a:p>
            <a:pPr algn="ctr"/>
            <a:r>
              <a:rPr lang="en-US" dirty="0"/>
              <a:t>63.33%</a:t>
            </a:r>
          </a:p>
        </p:txBody>
      </p:sp>
    </p:spTree>
    <p:extLst>
      <p:ext uri="{BB962C8B-B14F-4D97-AF65-F5344CB8AC3E}">
        <p14:creationId xmlns:p14="http://schemas.microsoft.com/office/powerpoint/2010/main" val="241159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p:txBody>
          <a:bodyPr/>
          <a:lstStyle/>
          <a:p>
            <a:r>
              <a:rPr lang="de-DE" noProof="0" dirty="0"/>
              <a:t>Vielen Dank für Ihre Aufmerksamkeit!</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p:txBody>
          <a:bodyPr/>
          <a:lstStyle/>
          <a:p>
            <a:r>
              <a:rPr lang="de-DE" noProof="0"/>
              <a:t>Justin Bergmann</a:t>
            </a:r>
          </a:p>
        </p:txBody>
      </p:sp>
    </p:spTree>
    <p:extLst>
      <p:ext uri="{BB962C8B-B14F-4D97-AF65-F5344CB8AC3E}">
        <p14:creationId xmlns:p14="http://schemas.microsoft.com/office/powerpoint/2010/main" val="406141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71AD577-0745-430E-A382-84DD4DC645B5}"/>
              </a:ext>
            </a:extLst>
          </p:cNvPr>
          <p:cNvSpPr>
            <a:spLocks noGrp="1"/>
          </p:cNvSpPr>
          <p:nvPr>
            <p:ph type="body" sz="quarter" idx="11"/>
          </p:nvPr>
        </p:nvSpPr>
        <p:spPr/>
        <p:txBody>
          <a:bodyPr/>
          <a:lstStyle/>
          <a:p>
            <a:r>
              <a:rPr lang="de-DE" noProof="0" dirty="0"/>
              <a:t>Korrelation zwischen Testhäufigkeit und Anzahl der COVID-19 Fällen</a:t>
            </a:r>
          </a:p>
        </p:txBody>
      </p:sp>
      <p:sp>
        <p:nvSpPr>
          <p:cNvPr id="3" name="Textplatzhalter 2">
            <a:extLst>
              <a:ext uri="{FF2B5EF4-FFF2-40B4-BE49-F238E27FC236}">
                <a16:creationId xmlns:a16="http://schemas.microsoft.com/office/drawing/2014/main" id="{5569F98F-435D-4ABB-AE40-FA2992426771}"/>
              </a:ext>
            </a:extLst>
          </p:cNvPr>
          <p:cNvSpPr>
            <a:spLocks noGrp="1"/>
          </p:cNvSpPr>
          <p:nvPr>
            <p:ph type="body" sz="quarter" idx="12"/>
          </p:nvPr>
        </p:nvSpPr>
        <p:spPr/>
        <p:txBody>
          <a:bodyPr/>
          <a:lstStyle/>
          <a:p>
            <a:r>
              <a:rPr lang="de-DE" noProof="0" dirty="0"/>
              <a:t>Justin Bergmann | 19.07.2025</a:t>
            </a:r>
          </a:p>
        </p:txBody>
      </p:sp>
      <p:sp>
        <p:nvSpPr>
          <p:cNvPr id="4" name="Textplatzhalter 3">
            <a:extLst>
              <a:ext uri="{FF2B5EF4-FFF2-40B4-BE49-F238E27FC236}">
                <a16:creationId xmlns:a16="http://schemas.microsoft.com/office/drawing/2014/main" id="{E1681234-D78A-45DE-B8D7-1D67513E985E}"/>
              </a:ext>
            </a:extLst>
          </p:cNvPr>
          <p:cNvSpPr>
            <a:spLocks noGrp="1"/>
          </p:cNvSpPr>
          <p:nvPr>
            <p:ph type="body" idx="1"/>
          </p:nvPr>
        </p:nvSpPr>
        <p:spPr/>
        <p:txBody>
          <a:bodyPr/>
          <a:lstStyle/>
          <a:p>
            <a:r>
              <a:rPr lang="de-DE" noProof="0" dirty="0"/>
              <a:t>Inhalt</a:t>
            </a:r>
          </a:p>
          <a:p>
            <a:endParaRPr lang="de-DE" noProof="0" dirty="0"/>
          </a:p>
          <a:p>
            <a:endParaRPr lang="de-DE" noProof="0" dirty="0"/>
          </a:p>
        </p:txBody>
      </p:sp>
      <p:sp>
        <p:nvSpPr>
          <p:cNvPr id="5" name="Inhaltsplatzhalter 4">
            <a:extLst>
              <a:ext uri="{FF2B5EF4-FFF2-40B4-BE49-F238E27FC236}">
                <a16:creationId xmlns:a16="http://schemas.microsoft.com/office/drawing/2014/main" id="{1CEA19B9-3E31-470C-B1E4-A3D745DC8BC9}"/>
              </a:ext>
            </a:extLst>
          </p:cNvPr>
          <p:cNvSpPr>
            <a:spLocks noGrp="1"/>
          </p:cNvSpPr>
          <p:nvPr>
            <p:ph sz="half" idx="2"/>
          </p:nvPr>
        </p:nvSpPr>
        <p:spPr/>
        <p:txBody>
          <a:bodyPr>
            <a:normAutofit/>
          </a:bodyPr>
          <a:lstStyle/>
          <a:p>
            <a:pPr marL="265113" indent="-265113">
              <a:buClr>
                <a:schemeClr val="accent2"/>
              </a:buClr>
              <a:buFont typeface="Arial" panose="020B0604020202020204" pitchFamily="34" charset="0"/>
              <a:buChar char="•"/>
            </a:pPr>
            <a:r>
              <a:rPr lang="de-DE" sz="2000" noProof="0" dirty="0"/>
              <a:t>Szenario &amp; Forschungsfrage</a:t>
            </a:r>
          </a:p>
          <a:p>
            <a:pPr marL="265113" indent="-265113">
              <a:buClr>
                <a:schemeClr val="accent2"/>
              </a:buClr>
              <a:buFont typeface="Arial" panose="020B0604020202020204" pitchFamily="34" charset="0"/>
              <a:buChar char="•"/>
            </a:pPr>
            <a:r>
              <a:rPr lang="de-DE" sz="1800" noProof="0" dirty="0"/>
              <a:t>Data</a:t>
            </a:r>
            <a:r>
              <a:rPr lang="de-DE" sz="2000" noProof="0" dirty="0"/>
              <a:t> Lifecycle</a:t>
            </a:r>
          </a:p>
          <a:p>
            <a:pPr marL="265113" indent="-265113">
              <a:buClr>
                <a:schemeClr val="accent2"/>
              </a:buClr>
              <a:buFont typeface="Arial" panose="020B0604020202020204" pitchFamily="34" charset="0"/>
              <a:buChar char="•"/>
            </a:pPr>
            <a:r>
              <a:rPr lang="de-DE" sz="2000" noProof="0" dirty="0"/>
              <a:t>FAIR Analyse</a:t>
            </a:r>
          </a:p>
          <a:p>
            <a:pPr marL="265113" indent="-265113">
              <a:buClr>
                <a:schemeClr val="accent2"/>
              </a:buClr>
              <a:buFont typeface="Arial" panose="020B0604020202020204" pitchFamily="34" charset="0"/>
              <a:buChar char="•"/>
            </a:pPr>
            <a:r>
              <a:rPr lang="de-DE" sz="2000" noProof="0" dirty="0"/>
              <a:t>Live Demo</a:t>
            </a:r>
          </a:p>
        </p:txBody>
      </p:sp>
    </p:spTree>
    <p:extLst>
      <p:ext uri="{BB962C8B-B14F-4D97-AF65-F5344CB8AC3E}">
        <p14:creationId xmlns:p14="http://schemas.microsoft.com/office/powerpoint/2010/main" val="1120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021CD9-D063-865F-1711-850B9E3A82FC}"/>
              </a:ext>
            </a:extLst>
          </p:cNvPr>
          <p:cNvSpPr>
            <a:spLocks noGrp="1"/>
          </p:cNvSpPr>
          <p:nvPr>
            <p:ph type="body" idx="1"/>
          </p:nvPr>
        </p:nvSpPr>
        <p:spPr/>
        <p:txBody>
          <a:bodyPr/>
          <a:lstStyle/>
          <a:p>
            <a:r>
              <a:rPr lang="de-DE" noProof="0" dirty="0"/>
              <a:t>Szenario</a:t>
            </a:r>
          </a:p>
        </p:txBody>
      </p:sp>
      <p:sp>
        <p:nvSpPr>
          <p:cNvPr id="12" name="Textplatzhalter 1">
            <a:extLst>
              <a:ext uri="{FF2B5EF4-FFF2-40B4-BE49-F238E27FC236}">
                <a16:creationId xmlns:a16="http://schemas.microsoft.com/office/drawing/2014/main" id="{E292307A-9B9B-F8DD-DC93-58F8C20DD24C}"/>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621CC20-DB2E-4875-0AE8-539BDCD84A81}"/>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9" name="Inhaltsplatzhalter 4">
            <a:extLst>
              <a:ext uri="{FF2B5EF4-FFF2-40B4-BE49-F238E27FC236}">
                <a16:creationId xmlns:a16="http://schemas.microsoft.com/office/drawing/2014/main" id="{2BA9922B-13CA-2587-8842-4D42FE2E978A}"/>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de-DE" sz="2000" noProof="0" dirty="0"/>
              <a:t>Datensätze:</a:t>
            </a:r>
          </a:p>
          <a:p>
            <a:pPr marL="774900" lvl="1" indent="-342900">
              <a:buClr>
                <a:schemeClr val="accent2"/>
              </a:buClr>
            </a:pPr>
            <a:r>
              <a:rPr lang="de-DE" dirty="0"/>
              <a:t>COVID-19 Fälle und Tode – ca. 12600 Einträge</a:t>
            </a:r>
          </a:p>
          <a:p>
            <a:pPr marL="774900" lvl="1" indent="-342900">
              <a:buClr>
                <a:schemeClr val="accent2"/>
              </a:buClr>
            </a:pPr>
            <a:r>
              <a:rPr lang="de-DE" dirty="0"/>
              <a:t>COVID-19 Testhäufigkeit – ca. 6100 Einträge</a:t>
            </a:r>
          </a:p>
          <a:p>
            <a:pPr marL="342900" indent="-342900">
              <a:buClr>
                <a:schemeClr val="accent2"/>
              </a:buClr>
              <a:buFont typeface="Arial" panose="020B0604020202020204" pitchFamily="34" charset="0"/>
              <a:buChar char="•"/>
            </a:pPr>
            <a:endParaRPr lang="de-DE" sz="2000" dirty="0"/>
          </a:p>
          <a:p>
            <a:pPr marL="342900" indent="-342900">
              <a:buClr>
                <a:schemeClr val="accent2"/>
              </a:buClr>
              <a:buFont typeface="Arial" panose="020B0604020202020204" pitchFamily="34" charset="0"/>
              <a:buChar char="•"/>
            </a:pPr>
            <a:r>
              <a:rPr lang="de-DE" sz="2000" dirty="0"/>
              <a:t>Thema betrifft nach wie vor viele Menschen</a:t>
            </a:r>
          </a:p>
          <a:p>
            <a:pPr marL="342900" indent="-342900">
              <a:buClr>
                <a:schemeClr val="accent2"/>
              </a:buClr>
              <a:buFont typeface="Arial" panose="020B0604020202020204" pitchFamily="34" charset="0"/>
              <a:buChar char="•"/>
            </a:pPr>
            <a:r>
              <a:rPr lang="de-DE" sz="2000" dirty="0"/>
              <a:t>Relativ aktuelle Daten (Anfang 2020 -  Ende 2023)</a:t>
            </a:r>
          </a:p>
          <a:p>
            <a:pPr marL="774900" lvl="1" indent="-342900">
              <a:buClr>
                <a:schemeClr val="accent2"/>
              </a:buClr>
            </a:pPr>
            <a:endParaRPr lang="de-DE" dirty="0"/>
          </a:p>
          <a:p>
            <a:pPr marL="697113" lvl="1" indent="-265113">
              <a:buClr>
                <a:schemeClr val="accent2"/>
              </a:buClr>
            </a:pPr>
            <a:endParaRPr lang="de-DE" noProof="0" dirty="0"/>
          </a:p>
        </p:txBody>
      </p:sp>
    </p:spTree>
    <p:extLst>
      <p:ext uri="{BB962C8B-B14F-4D97-AF65-F5344CB8AC3E}">
        <p14:creationId xmlns:p14="http://schemas.microsoft.com/office/powerpoint/2010/main" val="366790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FBF5-3C34-A81B-32A7-6A2C1DA53A2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65EC1DF-ED7E-C2BC-D8B2-7D87BED60F0A}"/>
              </a:ext>
            </a:extLst>
          </p:cNvPr>
          <p:cNvSpPr>
            <a:spLocks noGrp="1"/>
          </p:cNvSpPr>
          <p:nvPr>
            <p:ph type="body" idx="1"/>
          </p:nvPr>
        </p:nvSpPr>
        <p:spPr/>
        <p:txBody>
          <a:bodyPr/>
          <a:lstStyle/>
          <a:p>
            <a:r>
              <a:rPr lang="de-DE" dirty="0"/>
              <a:t>Forschungsfrage</a:t>
            </a:r>
            <a:endParaRPr lang="de-DE" noProof="0" dirty="0"/>
          </a:p>
        </p:txBody>
      </p:sp>
      <p:sp>
        <p:nvSpPr>
          <p:cNvPr id="12" name="Textplatzhalter 1">
            <a:extLst>
              <a:ext uri="{FF2B5EF4-FFF2-40B4-BE49-F238E27FC236}">
                <a16:creationId xmlns:a16="http://schemas.microsoft.com/office/drawing/2014/main" id="{2F6DA890-6E52-C85F-A16F-94D3FBC630E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3704AF7-7ACB-CB7A-DED0-66286C6E035A}"/>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81E83C4B-25C4-F118-B3FB-4C3CBB8E656A}"/>
              </a:ext>
            </a:extLst>
          </p:cNvPr>
          <p:cNvSpPr>
            <a:spLocks noGrp="1"/>
          </p:cNvSpPr>
          <p:nvPr>
            <p:ph sz="half" idx="2"/>
          </p:nvPr>
        </p:nvSpPr>
        <p:spPr>
          <a:xfrm>
            <a:off x="2130878" y="1095374"/>
            <a:ext cx="4882243" cy="1069521"/>
          </a:xfrm>
        </p:spPr>
        <p:txBody>
          <a:bodyPr/>
          <a:lstStyle/>
          <a:p>
            <a:pPr algn="ctr"/>
            <a:r>
              <a:rPr lang="en-US" b="1" dirty="0" err="1"/>
              <a:t>Korreliert</a:t>
            </a:r>
            <a:r>
              <a:rPr lang="en-US" b="1" dirty="0"/>
              <a:t> die </a:t>
            </a:r>
            <a:r>
              <a:rPr lang="en-US" b="1" dirty="0" err="1"/>
              <a:t>Testhäufigkeit</a:t>
            </a:r>
            <a:r>
              <a:rPr lang="en-US" b="1" dirty="0"/>
              <a:t> </a:t>
            </a:r>
            <a:r>
              <a:rPr lang="en-US" b="1" dirty="0" err="1"/>
              <a:t>mit</a:t>
            </a:r>
            <a:r>
              <a:rPr lang="en-US" b="1" dirty="0"/>
              <a:t> der </a:t>
            </a:r>
            <a:r>
              <a:rPr lang="en-US" b="1" dirty="0" err="1"/>
              <a:t>Anzahl</a:t>
            </a:r>
            <a:r>
              <a:rPr lang="en-US" b="1" dirty="0"/>
              <a:t> </a:t>
            </a:r>
            <a:r>
              <a:rPr lang="en-US" b="1" dirty="0" err="1"/>
              <a:t>gemeldeter</a:t>
            </a:r>
            <a:r>
              <a:rPr lang="en-US" b="1" dirty="0"/>
              <a:t> COVID-19-Fälle?</a:t>
            </a:r>
          </a:p>
          <a:p>
            <a:pPr algn="ctr"/>
            <a:endParaRPr lang="en-US" b="1" dirty="0"/>
          </a:p>
        </p:txBody>
      </p:sp>
      <p:sp>
        <p:nvSpPr>
          <p:cNvPr id="2" name="Inhaltsplatzhalter 4">
            <a:extLst>
              <a:ext uri="{FF2B5EF4-FFF2-40B4-BE49-F238E27FC236}">
                <a16:creationId xmlns:a16="http://schemas.microsoft.com/office/drawing/2014/main" id="{AD800FAB-0D2C-66D8-AD31-4EB300875541}"/>
              </a:ext>
            </a:extLst>
          </p:cNvPr>
          <p:cNvSpPr txBox="1">
            <a:spLocks/>
          </p:cNvSpPr>
          <p:nvPr/>
        </p:nvSpPr>
        <p:spPr>
          <a:xfrm>
            <a:off x="452438" y="2241094"/>
            <a:ext cx="8239125"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dirty="0"/>
              <a:t>Relativ triviale Forschungsfrage</a:t>
            </a:r>
          </a:p>
          <a:p>
            <a:pPr marL="342900" indent="-342900">
              <a:buClr>
                <a:schemeClr val="accent2"/>
              </a:buClr>
              <a:buFont typeface="Arial" panose="020B0604020202020204" pitchFamily="34" charset="0"/>
              <a:buChar char="•"/>
            </a:pPr>
            <a:r>
              <a:rPr lang="de-DE" sz="2000" dirty="0"/>
              <a:t>Bietet trotzdem genug Möglichkeiten der Datenverarbeitung und Analyse</a:t>
            </a:r>
          </a:p>
          <a:p>
            <a:pPr marL="342900" indent="-342900">
              <a:buClr>
                <a:schemeClr val="accent2"/>
              </a:buClr>
              <a:buFont typeface="Arial" panose="020B0604020202020204" pitchFamily="34" charset="0"/>
              <a:buChar char="•"/>
            </a:pPr>
            <a:r>
              <a:rPr lang="de-DE" sz="2000" dirty="0"/>
              <a:t>Fokus dieser Ausarbeitung liegt auf Management der Daten, nicht auf Analyse</a:t>
            </a:r>
          </a:p>
          <a:p>
            <a:pPr marL="342900" indent="-342900">
              <a:buClr>
                <a:schemeClr val="accent2"/>
              </a:buClr>
              <a:buFont typeface="Arial" panose="020B0604020202020204" pitchFamily="34" charset="0"/>
              <a:buChar char="•"/>
            </a:pPr>
            <a:r>
              <a:rPr lang="de-DE" sz="2000" b="1" dirty="0"/>
              <a:t>Hypothese: </a:t>
            </a:r>
            <a:r>
              <a:rPr lang="de-DE" sz="2000" dirty="0"/>
              <a:t>Die Anzahl der COVID-19-Fälle korreliert mit der Testhäufigkeit</a:t>
            </a:r>
          </a:p>
          <a:p>
            <a:pPr marL="342900" indent="-342900">
              <a:buClr>
                <a:schemeClr val="accent2"/>
              </a:buClr>
              <a:buFont typeface="Arial" panose="020B0604020202020204" pitchFamily="34" charset="0"/>
              <a:buChar cha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98575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BDD8E-DDAB-884D-7C08-FD8BCAF9DD7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06DA349-4B90-DC32-E165-F17C956721E7}"/>
              </a:ext>
            </a:extLst>
          </p:cNvPr>
          <p:cNvSpPr>
            <a:spLocks noGrp="1"/>
          </p:cNvSpPr>
          <p:nvPr>
            <p:ph type="body" idx="1"/>
          </p:nvPr>
        </p:nvSpPr>
        <p:spPr/>
        <p:txBody>
          <a:bodyPr/>
          <a:lstStyle/>
          <a:p>
            <a:r>
              <a:rPr lang="de-DE" dirty="0"/>
              <a:t>Data Lifecycle</a:t>
            </a:r>
            <a:endParaRPr lang="de-DE" noProof="0" dirty="0"/>
          </a:p>
        </p:txBody>
      </p:sp>
      <p:sp>
        <p:nvSpPr>
          <p:cNvPr id="12" name="Textplatzhalter 1">
            <a:extLst>
              <a:ext uri="{FF2B5EF4-FFF2-40B4-BE49-F238E27FC236}">
                <a16:creationId xmlns:a16="http://schemas.microsoft.com/office/drawing/2014/main" id="{7CB8DD5E-E208-421A-F069-781C46D71A4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2AC5C48-4335-953A-4E5A-F2178A507198}"/>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11" name="Picture 10" descr="A diagram of a diagram&#10;&#10;AI-generated content may be incorrect.">
            <a:extLst>
              <a:ext uri="{FF2B5EF4-FFF2-40B4-BE49-F238E27FC236}">
                <a16:creationId xmlns:a16="http://schemas.microsoft.com/office/drawing/2014/main" id="{4BBD91D2-B716-D765-C4BA-20C07492D534}"/>
              </a:ext>
            </a:extLst>
          </p:cNvPr>
          <p:cNvPicPr>
            <a:picLocks noChangeAspect="1"/>
          </p:cNvPicPr>
          <p:nvPr/>
        </p:nvPicPr>
        <p:blipFill>
          <a:blip r:embed="rId3">
            <a:extLst>
              <a:ext uri="{28A0092B-C50C-407E-A947-70E740481C1C}">
                <a14:useLocalDpi xmlns:a14="http://schemas.microsoft.com/office/drawing/2010/main" val="0"/>
              </a:ext>
            </a:extLst>
          </a:blip>
          <a:srcRect l="3134" t="1118" r="1882" b="1600"/>
          <a:stretch>
            <a:fillRect/>
          </a:stretch>
        </p:blipFill>
        <p:spPr>
          <a:xfrm>
            <a:off x="2432957" y="914400"/>
            <a:ext cx="4335236" cy="3298371"/>
          </a:xfrm>
          <a:prstGeom prst="rect">
            <a:avLst/>
          </a:prstGeom>
        </p:spPr>
      </p:pic>
    </p:spTree>
    <p:extLst>
      <p:ext uri="{BB962C8B-B14F-4D97-AF65-F5344CB8AC3E}">
        <p14:creationId xmlns:p14="http://schemas.microsoft.com/office/powerpoint/2010/main" val="276924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678E-5E05-A8EE-82C0-BF7F73DE73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11B8D21-87B7-405B-4B3A-1015476B5FBB}"/>
              </a:ext>
            </a:extLst>
          </p:cNvPr>
          <p:cNvSpPr>
            <a:spLocks noGrp="1"/>
          </p:cNvSpPr>
          <p:nvPr>
            <p:ph type="body" idx="1"/>
          </p:nvPr>
        </p:nvSpPr>
        <p:spPr/>
        <p:txBody>
          <a:bodyPr/>
          <a:lstStyle/>
          <a:p>
            <a:r>
              <a:rPr lang="de-DE" dirty="0"/>
              <a:t>Plan</a:t>
            </a:r>
            <a:endParaRPr lang="de-DE" noProof="0" dirty="0"/>
          </a:p>
        </p:txBody>
      </p:sp>
      <p:sp>
        <p:nvSpPr>
          <p:cNvPr id="12" name="Textplatzhalter 1">
            <a:extLst>
              <a:ext uri="{FF2B5EF4-FFF2-40B4-BE49-F238E27FC236}">
                <a16:creationId xmlns:a16="http://schemas.microsoft.com/office/drawing/2014/main" id="{ADF6311B-CBB0-EF12-9B26-74076847232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23EDC107-79E1-0BC1-B739-F47320B49D17}"/>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6E50EED1-78AD-A183-4BE1-61BFBDBC692A}"/>
              </a:ext>
            </a:extLst>
          </p:cNvPr>
          <p:cNvSpPr txBox="1">
            <a:spLocks/>
          </p:cNvSpPr>
          <p:nvPr/>
        </p:nvSpPr>
        <p:spPr>
          <a:xfrm>
            <a:off x="452438" y="1146689"/>
            <a:ext cx="8239125" cy="3091588"/>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b="1" dirty="0"/>
              <a:t>Data Management Plan</a:t>
            </a:r>
          </a:p>
          <a:p>
            <a:pPr marL="774900" lvl="1" indent="-342900">
              <a:buClr>
                <a:schemeClr val="accent2"/>
              </a:buClr>
            </a:pPr>
            <a:r>
              <a:rPr lang="de-DE" sz="1600" dirty="0"/>
              <a:t>Horizon Template als Vorlage</a:t>
            </a:r>
          </a:p>
          <a:p>
            <a:pPr marL="774900" lvl="1" indent="-342900">
              <a:buClr>
                <a:schemeClr val="accent2"/>
              </a:buClr>
            </a:pPr>
            <a:r>
              <a:rPr lang="de-DE" sz="1600" dirty="0"/>
              <a:t>Schneller und strukturierter Projektstart</a:t>
            </a:r>
          </a:p>
          <a:p>
            <a:pPr marL="342900" indent="-342900">
              <a:buClr>
                <a:schemeClr val="accent2"/>
              </a:buClr>
              <a:buFont typeface="Arial" panose="020B0604020202020204" pitchFamily="34" charset="0"/>
              <a:buChar char="•"/>
            </a:pPr>
            <a:r>
              <a:rPr lang="de-DE" sz="2000" b="1" dirty="0"/>
              <a:t>Dokumentation nach der Idee eines „</a:t>
            </a:r>
            <a:r>
              <a:rPr lang="de-DE" sz="2000" b="1" dirty="0" err="1"/>
              <a:t>living</a:t>
            </a:r>
            <a:r>
              <a:rPr lang="de-DE" sz="2000" b="1" dirty="0"/>
              <a:t> </a:t>
            </a:r>
            <a:r>
              <a:rPr lang="de-DE" sz="2000" b="1" dirty="0" err="1"/>
              <a:t>document</a:t>
            </a:r>
            <a:r>
              <a:rPr lang="de-DE" sz="2000" b="1" dirty="0"/>
              <a:t>“</a:t>
            </a:r>
          </a:p>
          <a:p>
            <a:pPr marL="774900" lvl="1" indent="-342900">
              <a:buClr>
                <a:schemeClr val="accent2"/>
              </a:buClr>
            </a:pPr>
            <a:r>
              <a:rPr lang="de-DE" sz="1800" dirty="0"/>
              <a:t>GitHub Repository mit README &amp; Open Source Lizenz – MIT Lizenz</a:t>
            </a:r>
          </a:p>
          <a:p>
            <a:pPr marL="774900" lvl="1" indent="-342900">
              <a:buClr>
                <a:schemeClr val="accent2"/>
              </a:buClr>
            </a:pPr>
            <a:r>
              <a:rPr lang="de-DE" sz="1800" dirty="0"/>
              <a:t>Workflow: Stufe des Data Life Cycle abarbeiten -&gt; Informationen einfügen -&gt; Nächste Stufe -&gt; bei evtl. späteren Änderungen Dokumentation aktualisieren</a:t>
            </a: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1863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8B38-F625-EE72-8B4F-5A400C54280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426E240-44FF-24BC-9066-3678AAA00675}"/>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DA7A7945-973E-B70E-DF88-FC5D686B0D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3E8C297-BB54-1A07-54B0-BB20DC7BDB6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71C5E604-65F5-26E4-3135-5300D0AEF5B3}"/>
              </a:ext>
            </a:extLst>
          </p:cNvPr>
          <p:cNvSpPr txBox="1">
            <a:spLocks/>
          </p:cNvSpPr>
          <p:nvPr/>
        </p:nvSpPr>
        <p:spPr>
          <a:xfrm>
            <a:off x="452437" y="1477346"/>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sz="2000" dirty="0"/>
              <a:t>Die Daten </a:t>
            </a:r>
            <a:r>
              <a:rPr lang="en-US" sz="2000" dirty="0" err="1"/>
              <a:t>sind</a:t>
            </a:r>
            <a:r>
              <a:rPr lang="en-US" sz="2000" dirty="0"/>
              <a:t> </a:t>
            </a:r>
            <a:r>
              <a:rPr lang="en-US" sz="2000" dirty="0" err="1"/>
              <a:t>strukturiert</a:t>
            </a:r>
            <a:r>
              <a:rPr lang="en-US" sz="2000" dirty="0"/>
              <a:t>, </a:t>
            </a:r>
            <a:r>
              <a:rPr lang="en-US" sz="2000" dirty="0" err="1"/>
              <a:t>offiziell</a:t>
            </a:r>
            <a:r>
              <a:rPr lang="en-US" sz="2000" dirty="0"/>
              <a:t> und quantitative</a:t>
            </a:r>
          </a:p>
          <a:p>
            <a:pPr marL="342900" indent="-342900">
              <a:buClr>
                <a:schemeClr val="accent2"/>
              </a:buClr>
              <a:buFont typeface="Arial" panose="020B0604020202020204" pitchFamily="34" charset="0"/>
              <a:buChar char="•"/>
            </a:pPr>
            <a:r>
              <a:rPr lang="en-US" sz="2000" dirty="0"/>
              <a:t>Daten </a:t>
            </a:r>
            <a:r>
              <a:rPr lang="en-US" sz="2000" dirty="0" err="1"/>
              <a:t>sind</a:t>
            </a:r>
            <a:r>
              <a:rPr lang="en-US" sz="2000" dirty="0"/>
              <a:t> in </a:t>
            </a:r>
            <a:r>
              <a:rPr lang="en-US" sz="2000" dirty="0" err="1"/>
              <a:t>gängigen</a:t>
            </a:r>
            <a:r>
              <a:rPr lang="en-US" sz="2000" dirty="0"/>
              <a:t> </a:t>
            </a:r>
            <a:r>
              <a:rPr lang="en-US" sz="2000" dirty="0" err="1"/>
              <a:t>Formaten</a:t>
            </a:r>
            <a:r>
              <a:rPr lang="en-US" sz="2000" dirty="0"/>
              <a:t> </a:t>
            </a:r>
            <a:r>
              <a:rPr lang="en-US" sz="2000" dirty="0" err="1"/>
              <a:t>verfügbar</a:t>
            </a:r>
            <a:r>
              <a:rPr lang="en-US" sz="2000" dirty="0"/>
              <a:t> (CSV, JSON, XML, XLSX)</a:t>
            </a:r>
          </a:p>
          <a:p>
            <a:pPr marL="342900" indent="-342900">
              <a:buClr>
                <a:schemeClr val="accent2"/>
              </a:buClr>
              <a:buFont typeface="Arial" panose="020B0604020202020204" pitchFamily="34" charset="0"/>
              <a:buChar char="•"/>
            </a:pPr>
            <a:r>
              <a:rPr lang="en-US" sz="2000" dirty="0" err="1"/>
              <a:t>Automatisches</a:t>
            </a:r>
            <a:r>
              <a:rPr lang="en-US" sz="2000" dirty="0"/>
              <a:t> web-scraping der ECDC</a:t>
            </a:r>
          </a:p>
          <a:p>
            <a:pPr marL="342900" indent="-342900">
              <a:buClr>
                <a:schemeClr val="accent2"/>
              </a:buClr>
              <a:buFont typeface="Arial" panose="020B0604020202020204" pitchFamily="34" charset="0"/>
              <a:buChar char="•"/>
            </a:pPr>
            <a:r>
              <a:rPr lang="en-US" sz="2000" dirty="0" err="1"/>
              <a:t>Eindeutigkeit</a:t>
            </a:r>
            <a:r>
              <a:rPr lang="en-US" sz="2000" dirty="0"/>
              <a:t> </a:t>
            </a:r>
            <a:r>
              <a:rPr lang="en-US" sz="2000" dirty="0" err="1"/>
              <a:t>geht</a:t>
            </a:r>
            <a:r>
              <a:rPr lang="en-US" sz="2000" dirty="0"/>
              <a:t> </a:t>
            </a:r>
            <a:r>
              <a:rPr lang="en-US" sz="2000" dirty="0" err="1"/>
              <a:t>beim</a:t>
            </a:r>
            <a:r>
              <a:rPr lang="en-US" sz="2000" dirty="0"/>
              <a:t> </a:t>
            </a:r>
            <a:r>
              <a:rPr lang="en-US" sz="2000" dirty="0" err="1"/>
              <a:t>Herunterladen</a:t>
            </a:r>
            <a:r>
              <a:rPr lang="en-US" sz="2000" dirty="0"/>
              <a:t> </a:t>
            </a:r>
            <a:r>
              <a:rPr lang="en-US" sz="2000" dirty="0" err="1"/>
              <a:t>verloren</a:t>
            </a:r>
            <a:r>
              <a:rPr lang="en-US" sz="2000" dirty="0"/>
              <a:t> -&gt; </a:t>
            </a:r>
            <a:r>
              <a:rPr lang="en-US" sz="2000" dirty="0" err="1"/>
              <a:t>Bezeichnung</a:t>
            </a:r>
            <a:r>
              <a:rPr lang="en-US" sz="2000" dirty="0"/>
              <a:t> immer ”</a:t>
            </a:r>
            <a:r>
              <a:rPr lang="en-US" sz="2000" dirty="0" err="1"/>
              <a:t>data.csv</a:t>
            </a:r>
            <a:endParaRPr lang="en-US" sz="2000" dirty="0"/>
          </a:p>
          <a:p>
            <a:pPr marL="342900" indent="-342900">
              <a:buClr>
                <a:schemeClr val="accent2"/>
              </a:buClr>
              <a:buFont typeface="Arial" panose="020B0604020202020204" pitchFamily="34" charset="0"/>
              <a:buChar char="•"/>
            </a:pPr>
            <a:r>
              <a:rPr lang="en-US" sz="2000" dirty="0"/>
              <a:t>Auf Europa </a:t>
            </a:r>
            <a:r>
              <a:rPr lang="en-US" sz="2000" dirty="0" err="1"/>
              <a:t>beschränkt</a:t>
            </a:r>
            <a:r>
              <a:rPr lang="en-US" sz="2000" dirty="0"/>
              <a:t>, </a:t>
            </a:r>
            <a:r>
              <a:rPr lang="en-US" sz="2000" dirty="0" err="1"/>
              <a:t>daher</a:t>
            </a:r>
            <a:r>
              <a:rPr lang="en-US" sz="2000" dirty="0"/>
              <a:t> </a:t>
            </a:r>
            <a:r>
              <a:rPr lang="en-US" sz="2000" dirty="0" err="1"/>
              <a:t>nicht</a:t>
            </a:r>
            <a:r>
              <a:rPr lang="en-US" sz="2000" dirty="0"/>
              <a:t> </a:t>
            </a:r>
            <a:r>
              <a:rPr lang="en-US" sz="2000" dirty="0" err="1"/>
              <a:t>unbedingt</a:t>
            </a:r>
            <a:r>
              <a:rPr lang="en-US" sz="2000" dirty="0"/>
              <a:t> </a:t>
            </a:r>
            <a:r>
              <a:rPr lang="en-US" sz="2000" dirty="0" err="1"/>
              <a:t>repräsentativ</a:t>
            </a:r>
            <a:endParaRPr lang="en-US" sz="2000"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80697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8825-525D-0A7C-6E68-B19CB15CAF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75915B6-AFFA-CBBE-A924-25D9E10C1CFB}"/>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FEEED11D-3198-864A-0465-CBCFF5ED98F3}"/>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73D4CD3-AD79-A2E8-9B54-B51736805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BE9D205B-279D-869F-BE0D-50C2ADC46349}"/>
              </a:ext>
            </a:extLst>
          </p:cNvPr>
          <p:cNvSpPr txBox="1">
            <a:spLocks/>
          </p:cNvSpPr>
          <p:nvPr/>
        </p:nvSpPr>
        <p:spPr>
          <a:xfrm>
            <a:off x="452438" y="1057679"/>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err="1"/>
              <a:t>Datenquellen</a:t>
            </a:r>
            <a:endParaRPr lang="en-US" sz="2000" b="1" dirty="0"/>
          </a:p>
          <a:p>
            <a:pPr marL="774900" lvl="1" indent="-342900">
              <a:buClr>
                <a:schemeClr val="accent2"/>
              </a:buClr>
            </a:pPr>
            <a:r>
              <a:rPr lang="en-US" dirty="0" err="1"/>
              <a:t>Primär</a:t>
            </a:r>
            <a:r>
              <a:rPr lang="en-US" dirty="0"/>
              <a:t>: European Surveillance System (</a:t>
            </a:r>
            <a:r>
              <a:rPr lang="en-US" dirty="0" err="1"/>
              <a:t>TESSy</a:t>
            </a:r>
            <a:r>
              <a:rPr lang="en-US" dirty="0"/>
              <a:t>)</a:t>
            </a:r>
          </a:p>
          <a:p>
            <a:pPr marL="774900" lvl="1" indent="-342900">
              <a:buClr>
                <a:schemeClr val="accent2"/>
              </a:buClr>
            </a:pPr>
            <a:r>
              <a:rPr lang="en-US" dirty="0" err="1"/>
              <a:t>Sekundär</a:t>
            </a:r>
            <a:r>
              <a:rPr lang="en-US" dirty="0"/>
              <a:t>: </a:t>
            </a:r>
            <a:r>
              <a:rPr lang="en-US" dirty="0" err="1"/>
              <a:t>Öffentliche</a:t>
            </a:r>
            <a:r>
              <a:rPr lang="en-US" dirty="0"/>
              <a:t> online </a:t>
            </a:r>
            <a:r>
              <a:rPr lang="en-US" dirty="0" err="1"/>
              <a:t>Quellen</a:t>
            </a:r>
            <a:r>
              <a:rPr lang="en-US" dirty="0"/>
              <a:t> -&gt; Kein </a:t>
            </a:r>
            <a:r>
              <a:rPr lang="en-US" dirty="0" err="1"/>
              <a:t>Hinweis</a:t>
            </a:r>
            <a:r>
              <a:rPr lang="en-US" dirty="0"/>
              <a:t> </a:t>
            </a:r>
            <a:r>
              <a:rPr lang="en-US" dirty="0" err="1"/>
              <a:t>zur</a:t>
            </a:r>
            <a:r>
              <a:rPr lang="en-US" dirty="0"/>
              <a:t> </a:t>
            </a:r>
            <a:r>
              <a:rPr lang="en-US" dirty="0" err="1"/>
              <a:t>Datenqualität</a:t>
            </a:r>
            <a:endParaRPr lang="en-US" dirty="0"/>
          </a:p>
          <a:p>
            <a:pPr lvl="1" indent="0">
              <a:buClr>
                <a:schemeClr val="accent2"/>
              </a:buClr>
              <a:buNone/>
            </a:pPr>
            <a:endParaRPr lang="en-US"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78419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2217-E027-C968-F2BA-9C7E2246654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FAEF76-E333-A25B-7A96-5B0A52E8B9E5}"/>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67A49027-DF9E-BECE-CF1F-D68EEA6E47A9}"/>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4FF2276-8907-147A-BEB0-C5933880B92E}"/>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8985D7F0-D864-B7B5-F2F7-CF9DD97ABFDC}"/>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Completeness</a:t>
            </a:r>
          </a:p>
          <a:p>
            <a:pPr marL="342900" indent="-342900">
              <a:buClr>
                <a:schemeClr val="accent2"/>
              </a:buClr>
              <a:buFont typeface="Arial" panose="020B0604020202020204" pitchFamily="34" charset="0"/>
              <a:buChar char="•"/>
            </a:pPr>
            <a:endParaRPr lang="en-US" sz="2000" b="1" dirty="0"/>
          </a:p>
          <a:p>
            <a:pPr marL="342900" indent="-342900">
              <a:buClr>
                <a:schemeClr val="accent2"/>
              </a:buClr>
              <a:buFont typeface="Arial" panose="020B0604020202020204" pitchFamily="34" charset="0"/>
              <a:buChar char="•"/>
            </a:pPr>
            <a:r>
              <a:rPr lang="en-US" sz="2000" b="1" dirty="0"/>
              <a:t>Uniqueness</a:t>
            </a:r>
          </a:p>
          <a:p>
            <a:pPr marL="774900" lvl="1" indent="-342900">
              <a:buClr>
                <a:schemeClr val="accent2"/>
              </a:buClr>
            </a:pPr>
            <a:r>
              <a:rPr lang="en-US" sz="1800" dirty="0" err="1"/>
              <a:t>Sortierung</a:t>
            </a:r>
            <a:r>
              <a:rPr lang="en-US" sz="1800" dirty="0"/>
              <a:t> </a:t>
            </a:r>
            <a:r>
              <a:rPr lang="en-US" sz="1800" dirty="0" err="1"/>
              <a:t>nach</a:t>
            </a:r>
            <a:r>
              <a:rPr lang="en-US" sz="1800" dirty="0"/>
              <a:t> Land und Datum </a:t>
            </a:r>
            <a:r>
              <a:rPr lang="en-US" sz="1800" dirty="0" err="1"/>
              <a:t>stellt</a:t>
            </a:r>
            <a:r>
              <a:rPr lang="en-US" sz="1800" dirty="0"/>
              <a:t> </a:t>
            </a:r>
            <a:r>
              <a:rPr lang="en-US" sz="1800" dirty="0" err="1"/>
              <a:t>Einzigartigkeit</a:t>
            </a:r>
            <a:r>
              <a:rPr lang="en-US" sz="1800" dirty="0"/>
              <a:t> </a:t>
            </a:r>
            <a:r>
              <a:rPr lang="en-US" sz="1800" dirty="0" err="1"/>
              <a:t>sicher</a:t>
            </a:r>
            <a:endParaRPr lang="en-US" sz="2000" b="1" dirty="0"/>
          </a:p>
          <a:p>
            <a:pPr marL="342900" indent="-342900">
              <a:buClr>
                <a:schemeClr val="accent2"/>
              </a:buClr>
              <a:buFont typeface="Arial" panose="020B0604020202020204" pitchFamily="34" charset="0"/>
              <a:buChar char="•"/>
            </a:pPr>
            <a:r>
              <a:rPr lang="en-US" sz="2000" b="1" dirty="0"/>
              <a:t>Timeliness</a:t>
            </a:r>
          </a:p>
          <a:p>
            <a:pPr marL="774900" lvl="1" indent="-342900">
              <a:buClr>
                <a:schemeClr val="accent2"/>
              </a:buClr>
            </a:pPr>
            <a:r>
              <a:rPr lang="en-US" sz="1800" dirty="0"/>
              <a:t>Pro Land </a:t>
            </a:r>
            <a:r>
              <a:rPr lang="en-US" sz="1800" dirty="0" err="1"/>
              <a:t>repräsentativ</a:t>
            </a:r>
            <a:endParaRPr lang="en-US" sz="1800" dirty="0"/>
          </a:p>
          <a:p>
            <a:pPr marL="774900" lvl="1" indent="-342900">
              <a:buClr>
                <a:schemeClr val="accent2"/>
              </a:buClr>
            </a:pPr>
            <a:r>
              <a:rPr lang="en-US" sz="1800" dirty="0" err="1"/>
              <a:t>Während</a:t>
            </a:r>
            <a:r>
              <a:rPr lang="en-US" sz="1800" dirty="0"/>
              <a:t> </a:t>
            </a:r>
            <a:r>
              <a:rPr lang="en-US" sz="1800" dirty="0" err="1"/>
              <a:t>Pandemie</a:t>
            </a:r>
            <a:r>
              <a:rPr lang="en-US" sz="1800" dirty="0"/>
              <a:t> </a:t>
            </a:r>
            <a:r>
              <a:rPr lang="en-US" sz="1800" dirty="0" err="1"/>
              <a:t>schwierig</a:t>
            </a:r>
            <a:r>
              <a:rPr lang="en-US" sz="1800" dirty="0"/>
              <a:t> </a:t>
            </a:r>
            <a:r>
              <a:rPr lang="en-US" sz="1800" dirty="0" err="1"/>
              <a:t>eine</a:t>
            </a:r>
            <a:r>
              <a:rPr lang="en-US" sz="1800" dirty="0"/>
              <a:t> 100% </a:t>
            </a:r>
            <a:r>
              <a:rPr lang="en-US" sz="1800" dirty="0" err="1"/>
              <a:t>Garantie</a:t>
            </a:r>
            <a:r>
              <a:rPr lang="en-US" sz="1800" dirty="0"/>
              <a:t> </a:t>
            </a:r>
            <a:r>
              <a:rPr lang="en-US" sz="1800" dirty="0" err="1"/>
              <a:t>zu</a:t>
            </a:r>
            <a:r>
              <a:rPr lang="en-US" sz="1800" dirty="0"/>
              <a:t> </a:t>
            </a:r>
            <a:r>
              <a:rPr lang="en-US" sz="1800" dirty="0" err="1"/>
              <a:t>geben</a:t>
            </a:r>
            <a:endParaRPr lang="en-US" sz="1800" dirty="0"/>
          </a:p>
        </p:txBody>
      </p:sp>
    </p:spTree>
    <p:extLst>
      <p:ext uri="{BB962C8B-B14F-4D97-AF65-F5344CB8AC3E}">
        <p14:creationId xmlns:p14="http://schemas.microsoft.com/office/powerpoint/2010/main" val="287430691"/>
      </p:ext>
    </p:extLst>
  </p:cSld>
  <p:clrMapOvr>
    <a:masterClrMapping/>
  </p:clrMapOvr>
</p:sld>
</file>

<file path=ppt/theme/theme1.xml><?xml version="1.0" encoding="utf-8"?>
<a:theme xmlns:a="http://schemas.openxmlformats.org/drawingml/2006/main" name="Master | Titel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aster | Inhaltseiten">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aster | Schluss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2489</TotalTime>
  <Words>826</Words>
  <Application>Microsoft Macintosh PowerPoint</Application>
  <PresentationFormat>On-screen Show (16:9)</PresentationFormat>
  <Paragraphs>151</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Roboto Condensed</vt:lpstr>
      <vt:lpstr>Arial</vt:lpstr>
      <vt:lpstr>Calibri</vt:lpstr>
      <vt:lpstr>Roboto Serif</vt:lpstr>
      <vt:lpstr>Master | Titelfolie</vt:lpstr>
      <vt:lpstr>Master | Inhaltseiten</vt:lpstr>
      <vt:lpstr>Master | Schlussfolie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FSU Jena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Justin Bergmann</dc:creator>
  <cp:keywords/>
  <dc:description/>
  <cp:lastModifiedBy>Justin Bergmann</cp:lastModifiedBy>
  <cp:revision>536</cp:revision>
  <cp:lastPrinted>2017-04-12T09:06:57Z</cp:lastPrinted>
  <dcterms:created xsi:type="dcterms:W3CDTF">2017-03-23T10:34:48Z</dcterms:created>
  <dcterms:modified xsi:type="dcterms:W3CDTF">2025-07-21T18:42:21Z</dcterms:modified>
  <cp:category/>
</cp:coreProperties>
</file>