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7772400" cy="10058400"/>
  <p:embeddedFontLst>
    <p:embeddedFont>
      <p:font typeface="Ramb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mbla-italic.fntdata"/><Relationship Id="rId20" Type="http://schemas.openxmlformats.org/officeDocument/2006/relationships/slide" Target="slides/slide16.xml"/><Relationship Id="rId41" Type="http://schemas.openxmlformats.org/officeDocument/2006/relationships/font" Target="fonts/Ramb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mbla-bold.fntdata"/><Relationship Id="rId16" Type="http://schemas.openxmlformats.org/officeDocument/2006/relationships/slide" Target="slides/slide12.xml"/><Relationship Id="rId38" Type="http://schemas.openxmlformats.org/officeDocument/2006/relationships/font" Target="fonts/Ramb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368674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402137" y="0"/>
            <a:ext cx="3368674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754062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553575"/>
            <a:ext cx="3368674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402137" y="9553575"/>
            <a:ext cx="3368674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going on here?</a:t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371600" y="754062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371600" y="754063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AG: what does this mean?</a:t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4402137" y="9553575"/>
            <a:ext cx="3368674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1" y="4664146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6400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x="-3765" y="4953000"/>
            <a:ext cx="9147765" cy="1912086"/>
            <a:chOff x="-3765" y="4832896"/>
            <a:chExt cx="9147765" cy="2032190"/>
          </a:xfrm>
        </p:grpSpPr>
        <p:sp>
          <p:nvSpPr>
            <p:cNvPr id="24" name="Shape 24"/>
            <p:cNvSpPr/>
            <p:nvPr/>
          </p:nvSpPr>
          <p:spPr>
            <a:xfrm>
              <a:off x="1687513" y="4832896"/>
              <a:ext cx="7456486" cy="51881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5442" y="5135526"/>
              <a:ext cx="9108557" cy="838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4883887"/>
              <a:ext cx="9144000" cy="1981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Shape 27"/>
            <p:cNvCxnSpPr/>
            <p:nvPr/>
          </p:nvCxnSpPr>
          <p:spPr>
            <a:xfrm>
              <a:off x="-3765" y="4880373"/>
              <a:ext cx="9147764" cy="839942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sp>
        <p:nvSpPr>
          <p:cNvPr id="28" name="Shape 2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F0F4"/>
              </a:buClr>
              <a:buSzPts val="1000"/>
              <a:buFont typeface="Rambla"/>
              <a:buNone/>
              <a:defRPr b="0" i="0" sz="1000" u="none" cap="none" strike="noStrike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378964" y="-440435"/>
            <a:ext cx="438607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936367" y="2182285"/>
            <a:ext cx="5592760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823119" y="-91279"/>
            <a:ext cx="5592759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922712" y="2931711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636680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450264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504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8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504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5410200"/>
            <a:ext cx="404018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645026" y="5410200"/>
            <a:ext cx="4041774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57200" y="1444294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2232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1444294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22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14400" y="4876800"/>
            <a:ext cx="748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419600" y="5355101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914400" y="274319"/>
            <a:ext cx="747979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677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41232" y="5443401"/>
            <a:ext cx="7162799" cy="648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1828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228600" y="189968"/>
            <a:ext cx="8686800" cy="438911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28600" y="4865121"/>
            <a:ext cx="8075431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8664111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477696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83601" y="6407944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diDnF54Hgb8&amp;index=2&amp;list=PLQ1OVCqw6RUMX2JzPw2G15s5mZovuav8-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fcABEUQyXrQ&amp;index=4&amp;list=PLQ1OVCqw6RUMX2JzPw2G15s5mZovuav8-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GJRssGzgoXI&amp;index=3&amp;list=PLQ1OVCqw6RUMX2JzPw2G15s5mZovuav8-" TargetMode="External"/><Relationship Id="rId4" Type="http://schemas.openxmlformats.org/officeDocument/2006/relationships/hyperlink" Target="https://www.youtube.com/watch?v=GJRssGzgoXI&amp;index=3&amp;list=PLQ1OVCqw6RUMX2JzPw2G15s5mZovuav8-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st.eecs.berkeley.edu/~ee16b/sp18/lab/oscilloscope-cheatsheet.pdf" TargetMode="External"/><Relationship Id="rId4" Type="http://schemas.openxmlformats.org/officeDocument/2006/relationships/hyperlink" Target="https://www.youtube.com/watch?v=Cw9QGrS6JZM&amp;index=1&amp;list=PLQ1OVCqw6RUMX2JzPw2G15s5mZovuav8-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52600"/>
            <a:ext cx="7772400" cy="1829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mbla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Guide to Debugging</a:t>
            </a:r>
            <a:endParaRPr b="1" i="0" sz="48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85800" y="3611607"/>
            <a:ext cx="7772400" cy="11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EE 16B</a:t>
            </a:r>
            <a:endParaRPr/>
          </a:p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</a:pPr>
            <a:r>
              <a:rPr lang="en-US"/>
              <a:t>Spring</a:t>
            </a:r>
            <a:r>
              <a:rPr b="0" i="0" lang="en-US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201</a:t>
            </a:r>
            <a:r>
              <a:rPr lang="en-US"/>
              <a:t>8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Time and Voltage are too small</a:t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Note the Division Scale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6450960" cy="43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609600" y="2057400"/>
            <a:ext cx="838199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267200" y="2057400"/>
            <a:ext cx="1066799" cy="533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Zoom Out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79" y="1447920"/>
            <a:ext cx="6651299" cy="49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Zoom Out More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20" y="1523879"/>
            <a:ext cx="6705360" cy="50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If you see this, something is not grounded and is picking up noise.</a:t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60 Hz Noise from </a:t>
            </a:r>
            <a:r>
              <a:rPr lang="en-US"/>
              <a:t>building power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90800"/>
            <a:ext cx="5867159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4191000" y="5867400"/>
            <a:ext cx="1828800" cy="685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6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Stupid Happens. But, it happens less with two brains.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4"/>
              <a:buFont typeface="Verdana"/>
              <a:buChar char="◦"/>
            </a:pPr>
            <a:r>
              <a:rPr b="0" i="0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Let your partner rebuild the circuit. Step back and check each other’s thinking. Don’t get stuck in a rut.</a:t>
            </a:r>
            <a:endParaRPr/>
          </a:p>
          <a:p>
            <a:pPr indent="-264160" lvl="0" marL="36576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6"/>
              <a:buFont typeface="Noto Sans Symbols"/>
              <a:buChar char="●"/>
            </a:pPr>
            <a:r>
              <a:rPr b="0" i="0" lang="en-US" sz="249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Don’t give up! </a:t>
            </a:r>
            <a:endParaRPr/>
          </a:p>
          <a:p>
            <a:pPr indent="-240791" lvl="1" marL="621792" marR="0" rtl="0" algn="l">
              <a:lnSpc>
                <a:spcPct val="14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54"/>
              <a:buFont typeface="Noto Sans Symbols"/>
              <a:buChar char="◦"/>
            </a:pPr>
            <a:r>
              <a:rPr b="0" i="0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Engineering requires</a:t>
            </a:r>
            <a:r>
              <a:rPr b="0" i="1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Truck Loads of Stubborn</a:t>
            </a:r>
            <a:r>
              <a:rPr b="0" i="0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b="0" i="1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The Belief That it Will Work Eventually</a:t>
            </a:r>
            <a:r>
              <a:rPr b="0" i="0" lang="en-US" sz="2127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. Because it will work. You just have to keep looking for clues until you get there.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6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Most Important</a:t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685800" y="1752600"/>
            <a:ext cx="7772400" cy="1829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mbla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Breadboard Layout</a:t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 rot="5400000">
            <a:off x="5419999" y="4981524"/>
            <a:ext cx="579000" cy="4683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rot="5400000">
            <a:off x="8043249" y="4981524"/>
            <a:ext cx="579000" cy="4683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 rot="5400000">
            <a:off x="6330949" y="107400"/>
            <a:ext cx="1401600" cy="18072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Breadboards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57075" y="987725"/>
            <a:ext cx="4961700" cy="53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274" lvl="0" marL="4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Terminal strips (rows) are connected in groups of 5</a:t>
            </a:r>
            <a:endParaRPr/>
          </a:p>
          <a:p>
            <a:pPr indent="-49274" lvl="0" marL="4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Rails (side columns) are for power/ground</a:t>
            </a:r>
            <a:endParaRPr/>
          </a:p>
          <a:p>
            <a:pPr indent="-342900" lvl="1" marL="9646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◦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Rambla"/>
                <a:ea typeface="Rambla"/>
                <a:cs typeface="Rambla"/>
                <a:sym typeface="Rambla"/>
              </a:rPr>
              <a:t>red wire</a:t>
            </a: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for power</a:t>
            </a:r>
            <a:endParaRPr/>
          </a:p>
          <a:p>
            <a:pPr indent="-342900" lvl="1" marL="9646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◦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black wire</a:t>
            </a: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for ground.  All grounds should be connected together</a:t>
            </a:r>
            <a:endParaRPr/>
          </a:p>
          <a:p>
            <a:pPr indent="-49274" lvl="0" marL="4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Chips should straddle the notch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31124" y="1297949"/>
            <a:ext cx="4720200" cy="3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172537" y="-30150"/>
            <a:ext cx="1677000" cy="5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Strips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144525" y="6227525"/>
            <a:ext cx="1677000" cy="5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</a:t>
            </a:r>
            <a:endParaRPr/>
          </a:p>
        </p:txBody>
      </p:sp>
      <p:cxnSp>
        <p:nvCxnSpPr>
          <p:cNvPr id="239" name="Shape 239"/>
          <p:cNvCxnSpPr>
            <a:endCxn id="231" idx="3"/>
          </p:cNvCxnSpPr>
          <p:nvPr/>
        </p:nvCxnSpPr>
        <p:spPr>
          <a:xfrm rot="10800000">
            <a:off x="5709499" y="5505174"/>
            <a:ext cx="9954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endCxn id="232" idx="3"/>
          </p:cNvCxnSpPr>
          <p:nvPr/>
        </p:nvCxnSpPr>
        <p:spPr>
          <a:xfrm flipH="1" rot="10800000">
            <a:off x="7280349" y="5505174"/>
            <a:ext cx="1052400" cy="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6144525" y="5637287"/>
            <a:ext cx="1677000" cy="5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Notch</a:t>
            </a:r>
            <a:endParaRPr/>
          </a:p>
        </p:txBody>
      </p:sp>
      <p:cxnSp>
        <p:nvCxnSpPr>
          <p:cNvPr id="242" name="Shape 242"/>
          <p:cNvCxnSpPr>
            <a:stCxn id="241" idx="0"/>
            <a:endCxn id="236" idx="3"/>
          </p:cNvCxnSpPr>
          <p:nvPr/>
        </p:nvCxnSpPr>
        <p:spPr>
          <a:xfrm flipH="1" rot="10800000">
            <a:off x="6983025" y="5297387"/>
            <a:ext cx="81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3" name="Shape 243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718718" y="795350"/>
            <a:ext cx="179999" cy="4216799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 flipH="1">
            <a:off x="6172549" y="1066165"/>
            <a:ext cx="663300" cy="155099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303950" y="1252868"/>
            <a:ext cx="1455599" cy="482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945902" y="2780112"/>
            <a:ext cx="1455599" cy="482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Breadboard Layout Guidelines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57075" y="1151350"/>
            <a:ext cx="8490900" cy="51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175" lvl="0" marL="3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Plan ahead</a:t>
            </a:r>
            <a:endParaRPr/>
          </a:p>
          <a:p>
            <a:pPr indent="-11175" lvl="0" marL="3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Shorten leads</a:t>
            </a:r>
            <a:endParaRPr/>
          </a:p>
          <a:p>
            <a:pPr indent="-11175" lvl="0" marL="3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Color code your wires</a:t>
            </a:r>
            <a:endParaRPr/>
          </a:p>
          <a:p>
            <a:pPr indent="-11175" lvl="0" marL="3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Reduce length and number of wires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51600" y="4057400"/>
            <a:ext cx="844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If you wish to receive help, you must first check that your breadboard follows these guidelines.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Otherwise, you will not receive help debugging.</a:t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Plan Ahead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1036637"/>
            <a:ext cx="50863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1" type="body"/>
          </p:nvPr>
        </p:nvSpPr>
        <p:spPr>
          <a:xfrm>
            <a:off x="351600" y="3814725"/>
            <a:ext cx="8440800" cy="221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Before you begin, take a few minutes to get a good idea of how to fit your project onto the breadboard.  This will avoid space management problems in the future. </a:t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Shorten uninsulated leads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51600" y="4286000"/>
            <a:ext cx="844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Long uninsulated leads can easily contact each other.  This causes undesired short circuits and may even burn out your components.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449" y="1451400"/>
            <a:ext cx="3391701" cy="22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359925" y="1070400"/>
            <a:ext cx="2286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Shape 273"/>
          <p:cNvCxnSpPr/>
          <p:nvPr/>
        </p:nvCxnSpPr>
        <p:spPr>
          <a:xfrm flipH="1">
            <a:off x="4217374" y="1381375"/>
            <a:ext cx="3569700" cy="2591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4217224" y="1451499"/>
            <a:ext cx="3643200" cy="237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681324" y="1406999"/>
            <a:ext cx="3643200" cy="237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 flipH="1">
            <a:off x="718074" y="1254150"/>
            <a:ext cx="3569700" cy="2591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Your Lab Bench Setup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787" y="1352437"/>
            <a:ext cx="6663575" cy="4997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 flipH="1" rot="10800000">
            <a:off x="1237650" y="3472649"/>
            <a:ext cx="1132200" cy="1113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flipH="1" rot="10800000">
            <a:off x="1218775" y="2500300"/>
            <a:ext cx="1065900" cy="701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1448050" y="1706575"/>
            <a:ext cx="837000" cy="170099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8" name="Shape 118"/>
          <p:cNvCxnSpPr>
            <a:stCxn id="119" idx="1"/>
          </p:cNvCxnSpPr>
          <p:nvPr/>
        </p:nvCxnSpPr>
        <p:spPr>
          <a:xfrm flipH="1">
            <a:off x="5794800" y="1091000"/>
            <a:ext cx="1406700" cy="157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7201500" y="697850"/>
            <a:ext cx="1942499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Oscilloscope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-58250" y="1484150"/>
            <a:ext cx="2154899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Generator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0" y="4301775"/>
            <a:ext cx="1348499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Supply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0" y="2953175"/>
            <a:ext cx="2154899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Multimeter</a:t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687975" y="73725"/>
            <a:ext cx="2959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Somebody’s Hand</a:t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 flipH="1">
            <a:off x="5479300" y="660325"/>
            <a:ext cx="1007999" cy="1123799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Shorten uninsulated leads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51600" y="4743200"/>
            <a:ext cx="8792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Cut leads and wires to be only as long as necessary.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(Planning ahead is important before you cut the wires)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436" y="1145850"/>
            <a:ext cx="6837124" cy="30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Color code your wires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57075" y="1151350"/>
            <a:ext cx="8329799" cy="51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274" lvl="0" marL="4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Mandatory color convention</a:t>
            </a:r>
            <a:endParaRPr/>
          </a:p>
          <a:p>
            <a:pPr indent="-342900" lvl="1" marL="9646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Verdana"/>
              <a:buChar char="◦"/>
            </a:pPr>
            <a:r>
              <a:rPr b="0" i="0" lang="en-US" sz="3000" u="none" cap="none" strike="noStrike">
                <a:solidFill>
                  <a:srgbClr val="FF0000"/>
                </a:solidFill>
                <a:latin typeface="Rambla"/>
                <a:ea typeface="Rambla"/>
                <a:cs typeface="Rambla"/>
                <a:sym typeface="Rambla"/>
              </a:rPr>
              <a:t>Red = power</a:t>
            </a:r>
            <a:endParaRPr/>
          </a:p>
          <a:p>
            <a:pPr indent="-342900" lvl="1" marL="9646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◦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Black = ground</a:t>
            </a:r>
            <a:endParaRPr/>
          </a:p>
          <a:p>
            <a:pPr indent="-342900" lvl="1" marL="9646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◦"/>
            </a:pPr>
            <a:r>
              <a:rPr b="1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If you don’t follow this convention, we will not help you debug</a:t>
            </a:r>
            <a:endParaRPr/>
          </a:p>
          <a:p>
            <a:pPr indent="-49274" lvl="0" marL="4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 colors used for all other connections, but should organized, clear, and methodical</a:t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175" y="122250"/>
            <a:ext cx="2711099" cy="2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Reduce length/number of wires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51600" y="4613600"/>
            <a:ext cx="844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Nobody can figure out what’s going on here.  A messy breadboard will give you a headache.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450" y="1188900"/>
            <a:ext cx="4818124" cy="3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Reduce length/number of wires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4613600"/>
            <a:ext cx="82296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You should use as few wires as possible and make them as short as possible</a:t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600" y="1129100"/>
            <a:ext cx="457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685800" y="1752600"/>
            <a:ext cx="7772400" cy="1829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mbla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Debugging Circuits</a:t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How do we track down mistakes?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You can’t debug what you don’t understand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Always know what you expect to happen</a:t>
            </a:r>
            <a:endParaRPr sz="3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Debugging is Detective Work</a:t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52400" y="2819400"/>
            <a:ext cx="8839199" cy="257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Circuits are building blocks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Start with the smallest part of the circuit (e.g., connect power rails)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Build up once the first blocks work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Take your time, check your work over and over as you go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 might seem slow, but you save time later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First Step: Build the Circuit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959" y="1219200"/>
            <a:ext cx="2250441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You were careful building your circuit, but your scope isn't showing the right output. What now?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wrong answer is not necessarily useless. 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Think about what in your circuit might cause the output you are getting.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Collect clues!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The Inevitable Bug</a:t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Flow Chart!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133719" y="1447920"/>
            <a:ext cx="1828440" cy="1142639"/>
          </a:xfrm>
          <a:prstGeom prst="roundRect">
            <a:avLst>
              <a:gd fmla="val 16667" name="adj"/>
            </a:avLst>
          </a:prstGeom>
          <a:solidFill>
            <a:srgbClr val="2DA2BF"/>
          </a:solidFill>
          <a:ln cap="flat" cmpd="sng" w="55075">
            <a:solidFill>
              <a:srgbClr val="2177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Is the output what you expect?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362319" y="5334119"/>
            <a:ext cx="4495320" cy="761759"/>
          </a:xfrm>
          <a:prstGeom prst="roundRect">
            <a:avLst>
              <a:gd fmla="val 16667" name="adj"/>
            </a:avLst>
          </a:prstGeom>
          <a:solidFill>
            <a:srgbClr val="2DA2BF"/>
          </a:solidFill>
          <a:ln cap="flat" cmpd="sng" w="55075">
            <a:solidFill>
              <a:srgbClr val="2177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DONE!</a:t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05519" y="1447920"/>
            <a:ext cx="1828440" cy="1142639"/>
          </a:xfrm>
          <a:prstGeom prst="roundRect">
            <a:avLst>
              <a:gd fmla="val 16667" name="adj"/>
            </a:avLst>
          </a:prstGeom>
          <a:solidFill>
            <a:srgbClr val="2DA2BF"/>
          </a:solidFill>
          <a:ln cap="flat" cmpd="sng" w="55075">
            <a:solidFill>
              <a:srgbClr val="2177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Is the next step back what you expect?</a:t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05519" y="3581280"/>
            <a:ext cx="1904760" cy="837720"/>
          </a:xfrm>
          <a:prstGeom prst="roundRect">
            <a:avLst>
              <a:gd fmla="val 16667" name="adj"/>
            </a:avLst>
          </a:prstGeom>
          <a:solidFill>
            <a:srgbClr val="2DA2BF"/>
          </a:solidFill>
          <a:ln cap="flat" cmpd="sng" w="55075">
            <a:solidFill>
              <a:srgbClr val="2177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Fix it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7403400" y="2362319"/>
            <a:ext cx="54971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Yes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 flipH="1">
            <a:off x="3352800" y="2743200"/>
            <a:ext cx="1600199" cy="1295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8" name="Shape 348"/>
          <p:cNvSpPr/>
          <p:nvPr/>
        </p:nvSpPr>
        <p:spPr>
          <a:xfrm rot="-5400000">
            <a:off x="7010400" y="1523999"/>
            <a:ext cx="914400" cy="762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114800" y="1676400"/>
            <a:ext cx="838199" cy="533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No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62600" y="2743200"/>
            <a:ext cx="1066799" cy="685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No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438400" y="2743200"/>
            <a:ext cx="685799" cy="23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Y</a:t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scope is your best friend!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Power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Check that each chip is actually getting power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Check that your source is </a:t>
            </a:r>
            <a:r>
              <a:rPr b="1" i="0" lang="en-US" sz="2300" u="none" cap="none" strike="noStrike">
                <a:solidFill>
                  <a:schemeClr val="dk1"/>
                </a:solidFill>
              </a:rPr>
              <a:t>not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2300" u="none" cap="none" strike="noStrike">
                <a:solidFill>
                  <a:schemeClr val="dk1"/>
                </a:solidFill>
              </a:rPr>
              <a:t>current limited</a:t>
            </a:r>
            <a:endParaRPr b="1"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Previous signals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If an earlier signal is what you expect, then something after that point in your circuit is the problem</a:t>
            </a:r>
            <a:endParaRPr/>
          </a:p>
          <a:p>
            <a:pPr indent="-237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Back it Up</a:t>
            </a:r>
            <a:endParaRPr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Power Supply Checklist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70475" y="1115650"/>
            <a:ext cx="7942500" cy="53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8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supply is turned on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on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your voltages appropriately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limit is set appropriately (0.1A)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terminal connected to the appropriate breadboard power rails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terminal connected to all breadboard ground rails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Video: </a:t>
            </a:r>
            <a:r>
              <a:rPr lang="en-US" sz="3000" u="sng">
                <a:solidFill>
                  <a:schemeClr val="hlink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Power Supply Video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Are the wires in the right row?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Check that each wire is actually connected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Are your wire connections in securely?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Press and wiggle wires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Check connectivity using DMM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Worst case: use the multimeter or replace the wires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Back Back it Up</a:t>
            </a:r>
            <a:endParaRPr/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Back all the way up to the function generator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Use the scope to make sure the input signal is correct.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Are the wires really REALLY correct?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Try tearing up a messy circuit and just trying again.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Back all the way up to your schematic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Check the datasheet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Is your wiring diagram correct?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Back Back Back it Up</a:t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Is the hardware broken?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Change components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Change wires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Change pins on launchpad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Check probe is not broken by connecting to the test signal on the scope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Rebuild the circuit</a:t>
            </a:r>
            <a:endParaRPr/>
          </a:p>
          <a:p>
            <a: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Tear everything up and retry. There is a very good chance that this will fix everything.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Last Resort</a:t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757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Take the lab quiz</a:t>
            </a:r>
            <a:r>
              <a:rPr lang="en-US"/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linked in IPython notebook</a:t>
            </a:r>
            <a:endParaRPr/>
          </a:p>
          <a:p>
            <a:pPr indent="-147572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You must get 100% to be checked off!</a:t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Rambl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Digital Multimeter (DMM) Checklist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71150" y="1265250"/>
            <a:ext cx="7001699" cy="53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DMM is set to measure correct unit (i.e. V, A, R, etc.)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Probes are connected to the correct plugs</a:t>
            </a:r>
            <a:endParaRPr/>
          </a:p>
          <a:p>
            <a:pPr indent="-49274" lvl="0" marL="4150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Probes placed in parallel to measure voltage, series to measure current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Video: </a:t>
            </a:r>
            <a:r>
              <a:rPr lang="en-US" sz="3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DMM Video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Function Generator Checklist</a:t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071150" y="823750"/>
            <a:ext cx="7001699" cy="53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Turned on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terminal connected to designated input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terminal connected to all breadboard ground rails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impedance is set to High-Z</a:t>
            </a:r>
            <a:endParaRPr b="1"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on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waveform is as expected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Video: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</a:t>
            </a: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unction Generator Video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22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Oscilloscope Checklist</a:t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071150" y="1265250"/>
            <a:ext cx="7001700" cy="5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 ground clips are connected to a breadboard ground rail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and time scales are appropriate and reasonable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green “Run” button is lit up</a:t>
            </a:r>
            <a:endParaRPr/>
          </a:p>
          <a:p>
            <a:pPr indent="-49274" lvl="0" marL="4150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 level is appropriately set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Guide: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Oscilloscope Cheatsheet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Oscilloscope Video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3000" u="sng" cap="none" strike="noStrike">
              <a:solidFill>
                <a:srgbClr val="439FE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mbla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Becoming Better Friends With Your Scope</a:t>
            </a:r>
            <a:endParaRPr/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685800" y="3611607"/>
            <a:ext cx="77724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3289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Knowing how to use your scope will help you track down clues.</a:t>
            </a:r>
            <a:endParaRPr/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Collecting clues only matters if you know what you are looking at</a:t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Oscilloscope</a:t>
            </a:r>
            <a:endParaRPr/>
          </a:p>
        </p:txBody>
      </p:sp>
      <p:pic>
        <p:nvPicPr>
          <p:cNvPr descr="http://images.batronix.com/products/accessories/ScopeProbe-c-695-600.jpg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950" y="3429000"/>
            <a:ext cx="39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923125" y="5269000"/>
            <a:ext cx="324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Rambla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Hook-shaped tip detachable. Connect this to a wire instead of probing breadboard directly.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923125" y="4151525"/>
            <a:ext cx="22097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Rambl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Goes to ground. No excuses.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196425" y="4151525"/>
            <a:ext cx="3124199" cy="533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799525" y="6192400"/>
            <a:ext cx="2133599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5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Auto Scale can be Dumb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752600"/>
            <a:ext cx="6519299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2" type="sldNum"/>
          </p:nvPr>
        </p:nvSpPr>
        <p:spPr>
          <a:xfrm>
            <a:off x="8647271" y="6407944"/>
            <a:ext cx="365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