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973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973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Shape 53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13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973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Shape 70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EE 16B Prelab Instructions: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 a 2-student team (same team for the whole semester!)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a station (16B stations are 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125-14 to -35 and -45 to -50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Download the lab material (course website)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Introduce yourself to your neighbors!</a:t>
            </a:r>
            <a:endParaRPr/>
          </a:p>
          <a:p>
            <a:pPr indent="-53339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Reminder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You will need your parts kits next week!</a:t>
            </a:r>
            <a:endParaRPr/>
          </a:p>
          <a:p>
            <a:pPr indent="-53339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Debugging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Bugs happen (often) – need to learn skills to find/fix them</a:t>
            </a:r>
            <a:endParaRPr/>
          </a:p>
          <a:p>
            <a:pPr indent="-182880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way is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often!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small chunks of a circuit, then test</a:t>
            </a:r>
            <a:endParaRPr/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you know what to expect</a:t>
            </a:r>
            <a:endParaRPr/>
          </a:p>
          <a:p>
            <a:pPr indent="-182880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Oscilloscope and DMM are your friends!</a:t>
            </a:r>
            <a:endParaRPr/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them to collect clues as to what has gone wrong.</a:t>
            </a:r>
            <a:endParaRPr/>
          </a:p>
          <a:p>
            <a:pPr indent="-182880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cleanly – GSIs will NOT help debug spaghetti!!</a:t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3021" y="4444211"/>
            <a:ext cx="3485551" cy="2032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Checkoffs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/>
              <a:t>Checkoff request link: lab.ee16b.org 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for Checkoffs:</a:t>
            </a:r>
            <a:endParaRPr/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input and output signals simultaneously on the oscilloscope</a:t>
            </a:r>
            <a:endParaRPr/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ready to answer questions about your circuit</a:t>
            </a:r>
            <a:endParaRPr/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your completed debugging quiz</a:t>
            </a:r>
            <a:endParaRPr/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your order confirmation for op-amps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Needed components are usually in your kit</a:t>
            </a:r>
            <a:endParaRPr/>
          </a:p>
          <a:p>
            <a:pPr indent="-355600" lvl="0" marL="457200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Get extra resistors only after looking through your kit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Kits do not include capacitors because they’re hard to read</a:t>
            </a:r>
            <a:endParaRPr sz="2000"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</a:rPr>
              <a:t>Make sure you’re marked as checked off before leaving!</a:t>
            </a:r>
            <a:endParaRPr b="1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02" name="Shape 102"/>
          <p:cNvSpPr txBox="1"/>
          <p:nvPr>
            <p:ph type="ctrTitle"/>
          </p:nvPr>
        </p:nvSpPr>
        <p:spPr>
          <a:xfrm>
            <a:off x="685800" y="1371600"/>
            <a:ext cx="78486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LAB 1: DEBUGGING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</a:t>
            </a:r>
            <a:r>
              <a:rPr lang="en-US"/>
              <a:t>Hierarchy</a:t>
            </a:r>
            <a:endParaRPr/>
          </a:p>
        </p:txBody>
      </p:sp>
      <p:cxnSp>
        <p:nvCxnSpPr>
          <p:cNvPr id="109" name="Shape 109"/>
          <p:cNvCxnSpPr>
            <a:stCxn id="110" idx="0"/>
            <a:endCxn id="111" idx="2"/>
          </p:cNvCxnSpPr>
          <p:nvPr/>
        </p:nvCxnSpPr>
        <p:spPr>
          <a:xfrm rot="-5400000">
            <a:off x="4468500" y="2618050"/>
            <a:ext cx="207600" cy="6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rgbClr val="0F9D58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12" name="Shape 112"/>
          <p:cNvCxnSpPr>
            <a:stCxn id="113" idx="0"/>
            <a:endCxn id="110" idx="2"/>
          </p:cNvCxnSpPr>
          <p:nvPr/>
        </p:nvCxnSpPr>
        <p:spPr>
          <a:xfrm rot="-5400000">
            <a:off x="4468500" y="3816200"/>
            <a:ext cx="207600" cy="6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rgbClr val="0F9D58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11" name="Shape 111"/>
          <p:cNvSpPr txBox="1"/>
          <p:nvPr/>
        </p:nvSpPr>
        <p:spPr>
          <a:xfrm>
            <a:off x="3094350" y="1524000"/>
            <a:ext cx="2955300" cy="9906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Professors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(Michel Maharbiz, Jaijeet Roychowdhury)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3094350" y="2722150"/>
            <a:ext cx="2955300" cy="9906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Administrative TAs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(Arda, Karina, Andrew, Peter)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Scheduling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Logistics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3094350" y="3920300"/>
            <a:ext cx="2955300" cy="9906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Lab TAs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Run lab sections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Lab-related administrative responsibilities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094350" y="5118450"/>
            <a:ext cx="2955300" cy="9906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Lab Assistants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Answer lab-related questions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Check-off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" name="Shape 115"/>
          <p:cNvCxnSpPr>
            <a:stCxn id="114" idx="0"/>
            <a:endCxn id="113" idx="2"/>
          </p:cNvCxnSpPr>
          <p:nvPr/>
        </p:nvCxnSpPr>
        <p:spPr>
          <a:xfrm rot="-5400000">
            <a:off x="4468500" y="5014350"/>
            <a:ext cx="207600" cy="6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rgbClr val="0F9D58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Goal of Lab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Physically apply concepts learned in lecture</a:t>
            </a:r>
            <a:endParaRPr/>
          </a:p>
          <a:p>
            <a:pPr indent="-182880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intuition as to how systems respond</a:t>
            </a:r>
            <a:endParaRPr/>
          </a:p>
          <a:p>
            <a:pPr indent="-182880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critical thinking and problem solving skills</a:t>
            </a:r>
            <a:endParaRPr/>
          </a:p>
          <a:p>
            <a:pPr indent="-182880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interpersonal skills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FUN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Rules of Lab	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FOOD OR DRINK AT LAB STATIONS</a:t>
            </a:r>
            <a:endParaRPr/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Seriously! No exceptions</a:t>
            </a:r>
            <a:endParaRPr/>
          </a:p>
          <a:p>
            <a:pPr indent="-182880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Treat lab equipment with respect</a:t>
            </a:r>
            <a:endParaRPr/>
          </a:p>
          <a:p>
            <a:pPr indent="-182880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 up after yourself</a:t>
            </a:r>
            <a:endParaRPr/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leads to appropriate locations</a:t>
            </a:r>
            <a:endParaRPr/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 off all equipment (</a:t>
            </a:r>
            <a:r>
              <a:rPr lang="en-US"/>
              <a:t>only logout of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computers)</a:t>
            </a:r>
            <a:endParaRPr/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Sweep up any wire clippings/trash/etc. from lab station</a:t>
            </a:r>
            <a:endParaRPr/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 TO CLEAN UP WILL RESULT IN LOST POINTS!</a:t>
            </a:r>
            <a:endParaRPr/>
          </a:p>
          <a:p>
            <a:pPr indent="-182880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patient</a:t>
            </a:r>
            <a:endParaRPr/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GSI/AIs are trying to answer everyone’s questions as quickly as possible</a:t>
            </a:r>
            <a:endParaRPr/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will be some wait time – try asking a neighbor!</a:t>
            </a:r>
            <a:endParaRPr/>
          </a:p>
          <a:p>
            <a:pPr indent="-8255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Attending Other Sections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is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Mandatory!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must attend the section that you are enrolled in through CalCentral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Acceptable reasons to miss lab: interview, family emergency, etc.</a:t>
            </a:r>
            <a:endParaRPr/>
          </a:p>
          <a:p>
            <a:pPr indent="-1905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acceptable reasons to miss lab: sleeping, the midterm is this week, etc.</a:t>
            </a:r>
            <a:endParaRPr/>
          </a:p>
          <a:p>
            <a:pPr indent="-1905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will miss lab, you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let your GSI know AHEAD of time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need to switch sections, and the section is full, you must find a student willing to switch with you</a:t>
            </a:r>
            <a:endParaRPr/>
          </a:p>
          <a:p>
            <a:pPr indent="-53339" lvl="0" marL="18288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wish to attend another section, you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email your home GSI and the GSI of the other section</a:t>
            </a:r>
            <a:r>
              <a:rPr i="0" lang="en-US" sz="2400" u="none" cap="none" strike="noStrike">
                <a:solidFill>
                  <a:schemeClr val="dk1"/>
                </a:solidFill>
              </a:rPr>
              <a:t> and </a:t>
            </a:r>
            <a:r>
              <a:rPr lang="en-US"/>
              <a:t>receive</a:t>
            </a:r>
            <a:r>
              <a:rPr i="0" lang="en-US" sz="2400" u="none" cap="none" strike="noStrike">
                <a:solidFill>
                  <a:schemeClr val="dk1"/>
                </a:solidFill>
              </a:rPr>
              <a:t> confirmation that </a:t>
            </a:r>
            <a:r>
              <a:rPr lang="en-US"/>
              <a:t>your switch is okay</a:t>
            </a:r>
            <a:endParaRPr i="0" sz="2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Grading	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is 30% of your total grade. That is broken down as:</a:t>
            </a:r>
            <a:endParaRPr/>
          </a:p>
          <a:p>
            <a:pPr indent="-182563" lvl="0" marL="1833563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Labs (6)	40%</a:t>
            </a:r>
            <a:endParaRPr/>
          </a:p>
          <a:p>
            <a:pPr indent="-182563" lvl="0" marL="1833563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	60%</a:t>
            </a:r>
            <a:endParaRPr/>
          </a:p>
          <a:p>
            <a:pPr indent="-182563" lvl="0" marL="182563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Labs are done in pairs of 2</a:t>
            </a:r>
            <a:endParaRPr/>
          </a:p>
          <a:p>
            <a:pPr indent="-182563" lvl="0" marL="182563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lab is graded on completion (all or nothing)</a:t>
            </a:r>
            <a:endParaRPr/>
          </a:p>
          <a:p>
            <a:pPr indent="-182563" lvl="0" marL="182563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Labs must be checked off by a GSI within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week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assignment</a:t>
            </a:r>
            <a:endParaRPr/>
          </a:p>
          <a:p>
            <a:pPr indent="-190183" lvl="1" marL="45688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Checkoffs must be complete by the start of the next lab!</a:t>
            </a:r>
            <a:endParaRPr/>
          </a:p>
          <a:p>
            <a:pPr indent="-190183" lvl="1" marL="45688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 labs will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accepted for credit!</a:t>
            </a:r>
            <a:endParaRPr/>
          </a:p>
          <a:p>
            <a:pPr indent="-182563" lvl="0" marL="182563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has its own breakdown</a:t>
            </a:r>
            <a:r>
              <a:rPr lang="en-US"/>
              <a:t> (more information as the semester goes on)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Today’s Lab: Debugging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parts:</a:t>
            </a:r>
            <a:endParaRPr/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equipment overview/debugging </a:t>
            </a:r>
            <a:r>
              <a:rPr lang="en-US"/>
              <a:t>slides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the Debugging quiz (link in iP</a:t>
            </a:r>
            <a:r>
              <a:rPr lang="en-US"/>
              <a:t>ython Notebook)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2" marL="7315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with 100% (show GSI)</a:t>
            </a:r>
            <a:endParaRPr/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an inverting amplifier</a:t>
            </a:r>
            <a:endParaRPr/>
          </a:p>
          <a:p>
            <a:pPr indent="-185419" lvl="2" marL="73152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 with a partner and practice finding bugs</a:t>
            </a:r>
            <a:endParaRPr/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your free op-amp samples from TI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Breadboards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600200"/>
            <a:ext cx="2772229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Review: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1504602" y="5966116"/>
            <a:ext cx="812214" cy="340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Notch</a:t>
            </a: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817944" y="2415862"/>
            <a:ext cx="2185529" cy="3925068"/>
            <a:chOff x="5684237" y="1066165"/>
            <a:chExt cx="3278400" cy="5461505"/>
          </a:xfrm>
        </p:grpSpPr>
        <p:grpSp>
          <p:nvGrpSpPr>
            <p:cNvPr id="154" name="Shape 154"/>
            <p:cNvGrpSpPr/>
            <p:nvPr/>
          </p:nvGrpSpPr>
          <p:grpSpPr>
            <a:xfrm>
              <a:off x="5684237" y="1066165"/>
              <a:ext cx="3278400" cy="5461505"/>
              <a:chOff x="5684237" y="1066165"/>
              <a:chExt cx="3278400" cy="5461505"/>
            </a:xfrm>
          </p:grpSpPr>
          <p:grpSp>
            <p:nvGrpSpPr>
              <p:cNvPr id="155" name="Shape 155"/>
              <p:cNvGrpSpPr/>
              <p:nvPr/>
            </p:nvGrpSpPr>
            <p:grpSpPr>
              <a:xfrm>
                <a:off x="5684237" y="1066165"/>
                <a:ext cx="3278400" cy="5461505"/>
                <a:chOff x="5684237" y="1066165"/>
                <a:chExt cx="3278400" cy="5461505"/>
              </a:xfrm>
            </p:grpSpPr>
            <p:pic>
              <p:nvPicPr>
                <p:cNvPr id="156" name="Shape 15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rot="5400000">
                  <a:off x="4963337" y="1787065"/>
                  <a:ext cx="4720200" cy="3278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57" name="Shape 157"/>
                <p:cNvGrpSpPr/>
                <p:nvPr/>
              </p:nvGrpSpPr>
              <p:grpSpPr>
                <a:xfrm>
                  <a:off x="6050931" y="5501538"/>
                  <a:ext cx="2545997" cy="1026132"/>
                  <a:chOff x="6050931" y="5501538"/>
                  <a:chExt cx="2545997" cy="1026132"/>
                </a:xfrm>
              </p:grpSpPr>
              <p:cxnSp>
                <p:nvCxnSpPr>
                  <p:cNvPr id="158" name="Shape 158"/>
                  <p:cNvCxnSpPr/>
                  <p:nvPr/>
                </p:nvCxnSpPr>
                <p:spPr>
                  <a:xfrm rot="10800000">
                    <a:off x="6050931" y="5973792"/>
                    <a:ext cx="801284" cy="5538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lg" w="lg" type="triangle"/>
                  </a:ln>
                </p:spPr>
              </p:cxnSp>
              <p:cxnSp>
                <p:nvCxnSpPr>
                  <p:cNvPr id="159" name="Shape 159"/>
                  <p:cNvCxnSpPr/>
                  <p:nvPr/>
                </p:nvCxnSpPr>
                <p:spPr>
                  <a:xfrm flipH="1" rot="10800000">
                    <a:off x="7763924" y="6006138"/>
                    <a:ext cx="833004" cy="52153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lg" w="lg" type="triangle"/>
                  </a:ln>
                </p:spPr>
              </p:cxnSp>
              <p:cxnSp>
                <p:nvCxnSpPr>
                  <p:cNvPr id="160" name="Shape 160"/>
                  <p:cNvCxnSpPr>
                    <a:stCxn id="152" idx="0"/>
                  </p:cNvCxnSpPr>
                  <p:nvPr/>
                </p:nvCxnSpPr>
                <p:spPr>
                  <a:xfrm rot="10800000">
                    <a:off x="7323438" y="5501538"/>
                    <a:ext cx="0" cy="504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lg" w="lg" type="triangle"/>
                  </a:ln>
                </p:spPr>
              </p:cxnSp>
            </p:grpSp>
          </p:grpSp>
          <p:sp>
            <p:nvSpPr>
              <p:cNvPr id="161" name="Shape 161"/>
              <p:cNvSpPr/>
              <p:nvPr/>
            </p:nvSpPr>
            <p:spPr>
              <a:xfrm>
                <a:off x="6050931" y="1284466"/>
                <a:ext cx="179999" cy="4216799"/>
              </a:xfrm>
              <a:prstGeom prst="rect">
                <a:avLst/>
              </a:prstGeom>
              <a:noFill/>
              <a:ln cap="flat" cmpd="sng" w="3810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" name="Shape 162"/>
            <p:cNvSpPr/>
            <p:nvPr/>
          </p:nvSpPr>
          <p:spPr>
            <a:xfrm flipH="1">
              <a:off x="6504762" y="1555281"/>
              <a:ext cx="663300" cy="155099"/>
            </a:xfrm>
            <a:prstGeom prst="rect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Shape 163"/>
          <p:cNvSpPr txBox="1"/>
          <p:nvPr/>
        </p:nvSpPr>
        <p:spPr>
          <a:xfrm>
            <a:off x="1520837" y="2891658"/>
            <a:ext cx="1367039" cy="2686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Connected</a:t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1290890" y="4040299"/>
            <a:ext cx="1403324" cy="3956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Connected</a:t>
            </a:r>
            <a:endParaRPr/>
          </a:p>
        </p:txBody>
      </p:sp>
      <p:sp>
        <p:nvSpPr>
          <p:cNvPr id="165" name="Shape 165"/>
          <p:cNvSpPr/>
          <p:nvPr/>
        </p:nvSpPr>
        <p:spPr>
          <a:xfrm rot="-5400000">
            <a:off x="2679735" y="5592490"/>
            <a:ext cx="190501" cy="45698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64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 rot="-5400000">
            <a:off x="967149" y="5589604"/>
            <a:ext cx="190501" cy="45698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64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3147786" y="1752600"/>
            <a:ext cx="5823857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39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‘Rows’ are connected</a:t>
            </a:r>
            <a:endParaRPr/>
          </a:p>
          <a:p>
            <a:pPr indent="-185419" lvl="2" marL="73152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Rails are connected </a:t>
            </a:r>
            <a:endParaRPr/>
          </a:p>
          <a:p>
            <a:pPr indent="-185419" lvl="2" marL="73152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the two red rails are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connected together!</a:t>
            </a:r>
            <a:endParaRPr/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 chips (ie: op amps) should straddle the notch in the middle of the board</a:t>
            </a:r>
            <a:endParaRPr/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remove ~1/4” of insulation</a:t>
            </a:r>
            <a:endParaRPr/>
          </a:p>
          <a:p>
            <a:pPr indent="-185419" lvl="2" marL="73152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shove a bunch of wire into the board – this will damage it!</a:t>
            </a:r>
            <a:endParaRPr/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plug oscilloscope probe directly into the board</a:t>
            </a:r>
            <a:endParaRPr/>
          </a:p>
          <a:p>
            <a:pPr indent="-1905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 code your wires to make debugging easier</a:t>
            </a:r>
            <a:endParaRPr/>
          </a:p>
          <a:p>
            <a:pPr indent="-8255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504602" y="6340930"/>
            <a:ext cx="812214" cy="340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Rails</a:t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1748650" y="3497300"/>
            <a:ext cx="336900" cy="3825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Shape 170"/>
          <p:cNvCxnSpPr/>
          <p:nvPr/>
        </p:nvCxnSpPr>
        <p:spPr>
          <a:xfrm rot="10800000">
            <a:off x="1939675" y="3688550"/>
            <a:ext cx="1530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Golden Bears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340BD"/>
      </a:accent1>
      <a:accent2>
        <a:srgbClr val="F5AD38"/>
      </a:accent2>
      <a:accent3>
        <a:srgbClr val="BFE4E9"/>
      </a:accent3>
      <a:accent4>
        <a:srgbClr val="ECE29B"/>
      </a:accent4>
      <a:accent5>
        <a:srgbClr val="522CC6"/>
      </a:accent5>
      <a:accent6>
        <a:srgbClr val="418F21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