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58" r:id="rId5"/>
    <p:sldId id="259" r:id="rId6"/>
    <p:sldId id="260" r:id="rId7"/>
    <p:sldId id="261" r:id="rId8"/>
    <p:sldId id="262" r:id="rId9"/>
    <p:sldId id="263" r:id="rId10"/>
    <p:sldId id="266" r:id="rId11"/>
    <p:sldId id="264"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6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8ACDB3CC-F982-40F9-8DD6-BCC9AFBF44BD}" type="datetime1">
              <a:rPr lang="en-US" smtClean="0"/>
              <a:pPr/>
              <a:t>1/30/15</a:t>
            </a:fld>
            <a:endParaRPr lang="en-US" dirty="0"/>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dirty="0"/>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AC5B1FEA-406A-7749-A5C3-DDCB5F67A4CE}" type="slidenum">
              <a:rPr lang="en-US" smtClean="0"/>
              <a:pPr/>
              <a:t>‹#›</a:t>
            </a:fld>
            <a:endParaRPr lang="en-US" dirty="0"/>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71C1A-CAFA-43FD-A579-55B116A1448A}" type="datetime1">
              <a:rPr lang="en-US" smtClean="0"/>
              <a:pPr/>
              <a:t>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1BC03-21BF-4F6B-A3BE-29C937D452B1}" type="datetime1">
              <a:rPr lang="en-US" smtClean="0"/>
              <a:pPr/>
              <a:t>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08867-0964-49C4-9DE5-8FBB189497BC}" type="datetime1">
              <a:rPr lang="en-US" smtClean="0"/>
              <a:pPr/>
              <a:t>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DAE5B-B07C-441A-8026-C23A427A74DC}" type="datetime1">
              <a:rPr lang="en-US" smtClean="0"/>
              <a:pPr/>
              <a:t>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151D5B8-D9C5-419F-913D-2186935717ED}" type="datetime1">
              <a:rPr lang="en-US" smtClean="0"/>
              <a:pPr/>
              <a:t>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B1FEA-406A-7749-A5C3-DDCB5F67A4CE}" type="slidenum">
              <a:rPr lang="en-US" smtClean="0"/>
              <a:pPr/>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86F952F-F888-4FB8-9CB7-51D5F02FA3C8}" type="datetime1">
              <a:rPr lang="en-US" smtClean="0"/>
              <a:pPr/>
              <a:t>1/30/15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5B1FEA-406A-7749-A5C3-DDCB5F67A4CE}" type="slidenum">
              <a:rPr lang="en-US" smtClean="0"/>
              <a:pPr/>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88DB32-6162-43C0-9325-230E0A9B0177}" type="datetime1">
              <a:rPr lang="en-US" smtClean="0"/>
              <a:pPr/>
              <a:t>1/30/15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19B57-0E9E-4DE4-A7F5-9A169EF1CEE0}" type="datetime1">
              <a:rPr lang="en-US" smtClean="0"/>
              <a:pPr/>
              <a:t>1/30/15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8F86C-0F1B-4333-B99B-B3B2B1F87225}" type="datetime1">
              <a:rPr lang="en-US" smtClean="0"/>
              <a:pPr/>
              <a:t>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7FCD9-7699-43D6-8D62-436E2DD234FF}" type="datetime1">
              <a:rPr lang="en-US" smtClean="0"/>
              <a:pPr/>
              <a:t>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610FC3EB-42FB-4C38-8CAE-7A1293B83421}" type="datetime1">
              <a:rPr lang="en-US" smtClean="0"/>
              <a:pPr/>
              <a:t>1/30/15</a:t>
            </a:fld>
            <a:endParaRPr lang="en-US" dirty="0"/>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dirty="0"/>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AC5B1FEA-406A-7749-A5C3-DDCB5F67A4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www.lexisnexis.com.oclc.fullsail.edu:81/hottopics/lnacademic/" TargetMode="External"/><Relationship Id="rId4" Type="http://schemas.openxmlformats.org/officeDocument/2006/relationships/hyperlink" Target="http://www.w3schools.com/js/js_window.asp" TargetMode="External"/><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84653" cy="6858000"/>
          </a:xfrm>
          <a:prstGeom prst="rect">
            <a:avLst/>
          </a:prstGeom>
        </p:spPr>
      </p:pic>
      <p:sp>
        <p:nvSpPr>
          <p:cNvPr id="2" name="Title 1"/>
          <p:cNvSpPr>
            <a:spLocks noGrp="1"/>
          </p:cNvSpPr>
          <p:nvPr>
            <p:ph type="ctrTitle"/>
          </p:nvPr>
        </p:nvSpPr>
        <p:spPr/>
        <p:txBody>
          <a:bodyPr/>
          <a:lstStyle/>
          <a:p>
            <a:r>
              <a:rPr lang="en-US" b="1" spc="50" dirty="0" smtClean="0">
                <a:ln w="12700" cmpd="sng">
                  <a:solidFill>
                    <a:schemeClr val="accent6">
                      <a:satMod val="120000"/>
                      <a:shade val="80000"/>
                    </a:schemeClr>
                  </a:solidFill>
                  <a:prstDash val="solid"/>
                </a:ln>
                <a:solidFill>
                  <a:schemeClr val="accent6">
                    <a:tint val="1000"/>
                  </a:schemeClr>
                </a:solidFill>
                <a:effectLst>
                  <a:glow rad="228600">
                    <a:schemeClr val="accent1">
                      <a:satMod val="175000"/>
                      <a:alpha val="40000"/>
                    </a:schemeClr>
                  </a:glow>
                </a:effectLst>
              </a:rPr>
              <a:t>JavaScript Window Object</a:t>
            </a:r>
            <a:endParaRPr lang="en-US" b="1" spc="50" dirty="0">
              <a:ln w="12700" cmpd="sng">
                <a:solidFill>
                  <a:schemeClr val="accent6">
                    <a:satMod val="120000"/>
                    <a:shade val="80000"/>
                  </a:schemeClr>
                </a:solidFill>
                <a:prstDash val="solid"/>
              </a:ln>
              <a:solidFill>
                <a:schemeClr val="accent6">
                  <a:tint val="1000"/>
                </a:schemeClr>
              </a:solidFill>
              <a:effectLst>
                <a:glow rad="228600">
                  <a:schemeClr val="accent1">
                    <a:satMod val="175000"/>
                    <a:alpha val="40000"/>
                  </a:schemeClr>
                </a:glow>
              </a:effectLst>
            </a:endParaRPr>
          </a:p>
        </p:txBody>
      </p:sp>
      <p:sp>
        <p:nvSpPr>
          <p:cNvPr id="3" name="Subtitle 2"/>
          <p:cNvSpPr>
            <a:spLocks noGrp="1"/>
          </p:cNvSpPr>
          <p:nvPr>
            <p:ph type="subTitle" idx="1"/>
          </p:nvPr>
        </p:nvSpPr>
        <p:spPr/>
        <p:txBody>
          <a:bodyPr>
            <a:noAutofit/>
          </a:bodyPr>
          <a:lstStyle/>
          <a:p>
            <a:r>
              <a:rPr lang="en-US" sz="2400" dirty="0" smtClean="0">
                <a:solidFill>
                  <a:schemeClr val="bg1"/>
                </a:solidFill>
              </a:rPr>
              <a:t>Selena Vargas</a:t>
            </a:r>
          </a:p>
          <a:p>
            <a:r>
              <a:rPr lang="en-US" sz="2400" dirty="0" smtClean="0">
                <a:solidFill>
                  <a:schemeClr val="bg1"/>
                </a:solidFill>
              </a:rPr>
              <a:t>PWA1</a:t>
            </a:r>
          </a:p>
          <a:p>
            <a:r>
              <a:rPr lang="en-US" sz="2400" dirty="0" smtClean="0">
                <a:solidFill>
                  <a:schemeClr val="bg1"/>
                </a:solidFill>
              </a:rPr>
              <a:t>1/30/14</a:t>
            </a:r>
            <a:endParaRPr lang="en-US" sz="2400" dirty="0">
              <a:solidFill>
                <a:schemeClr val="bg1"/>
              </a:solidFill>
            </a:endParaRPr>
          </a:p>
        </p:txBody>
      </p:sp>
    </p:spTree>
    <p:extLst>
      <p:ext uri="{BB962C8B-B14F-4D97-AF65-F5344CB8AC3E}">
        <p14:creationId xmlns:p14="http://schemas.microsoft.com/office/powerpoint/2010/main" val="30041948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84653" cy="6858000"/>
          </a:xfrm>
          <a:prstGeom prst="rect">
            <a:avLst/>
          </a:prstGeom>
        </p:spPr>
      </p:pic>
      <p:sp>
        <p:nvSpPr>
          <p:cNvPr id="2" name="Title 1"/>
          <p:cNvSpPr>
            <a:spLocks noGrp="1"/>
          </p:cNvSpPr>
          <p:nvPr>
            <p:ph type="title"/>
          </p:nvPr>
        </p:nvSpPr>
        <p:spPr/>
        <p:txBody>
          <a:bodyPr/>
          <a:lstStyle/>
          <a:p>
            <a:r>
              <a:rPr lang="en-US" dirty="0" smtClean="0">
                <a:solidFill>
                  <a:srgbClr val="FFFFFF"/>
                </a:solidFill>
              </a:rPr>
              <a:t>Methods</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a:t>
            </a:r>
            <a:r>
              <a:rPr lang="en-US" sz="3200" dirty="0" smtClean="0">
                <a:solidFill>
                  <a:srgbClr val="FFFFFF"/>
                </a:solidFill>
              </a:rPr>
              <a:t>Alert</a:t>
            </a:r>
          </a:p>
          <a:p>
            <a:r>
              <a:rPr lang="en-US" sz="3200" dirty="0" smtClean="0">
                <a:solidFill>
                  <a:srgbClr val="FFFFFF"/>
                </a:solidFill>
              </a:rPr>
              <a:t>-Close</a:t>
            </a:r>
          </a:p>
          <a:p>
            <a:r>
              <a:rPr lang="en-US" sz="3200" dirty="0" smtClean="0">
                <a:solidFill>
                  <a:srgbClr val="FFFFFF"/>
                </a:solidFill>
              </a:rPr>
              <a:t>-Confirm</a:t>
            </a:r>
          </a:p>
          <a:p>
            <a:r>
              <a:rPr lang="en-US" sz="3200" dirty="0" smtClean="0">
                <a:solidFill>
                  <a:srgbClr val="FFFFFF"/>
                </a:solidFill>
              </a:rPr>
              <a:t>-Open</a:t>
            </a:r>
          </a:p>
          <a:p>
            <a:r>
              <a:rPr lang="en-US" sz="3200" dirty="0" smtClean="0">
                <a:solidFill>
                  <a:srgbClr val="FFFFFF"/>
                </a:solidFill>
              </a:rPr>
              <a:t>-Prompt</a:t>
            </a:r>
          </a:p>
          <a:p>
            <a:r>
              <a:rPr lang="en-US" sz="3200" dirty="0" err="1" smtClean="0">
                <a:solidFill>
                  <a:srgbClr val="FFFFFF"/>
                </a:solidFill>
              </a:rPr>
              <a:t>setTimeOut</a:t>
            </a:r>
            <a:endParaRPr lang="en-US" sz="3200" dirty="0">
              <a:solidFill>
                <a:srgbClr val="FFFFFF"/>
              </a:solidFill>
            </a:endParaRPr>
          </a:p>
        </p:txBody>
      </p:sp>
      <p:pic>
        <p:nvPicPr>
          <p:cNvPr id="5" name="Picture 4" descr="java-script-15-6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5692" y="1733397"/>
            <a:ext cx="5858308" cy="5124604"/>
          </a:xfrm>
          <a:prstGeom prst="rect">
            <a:avLst/>
          </a:prstGeom>
        </p:spPr>
      </p:pic>
    </p:spTree>
    <p:extLst>
      <p:ext uri="{BB962C8B-B14F-4D97-AF65-F5344CB8AC3E}">
        <p14:creationId xmlns:p14="http://schemas.microsoft.com/office/powerpoint/2010/main" val="32300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84653" cy="6858000"/>
          </a:xfrm>
          <a:prstGeom prst="rect">
            <a:avLst/>
          </a:prstGeom>
        </p:spPr>
      </p:pic>
      <p:sp>
        <p:nvSpPr>
          <p:cNvPr id="2" name="Title 1"/>
          <p:cNvSpPr>
            <a:spLocks noGrp="1"/>
          </p:cNvSpPr>
          <p:nvPr>
            <p:ph type="title"/>
          </p:nvPr>
        </p:nvSpPr>
        <p:spPr/>
        <p:txBody>
          <a:bodyPr/>
          <a:lstStyle/>
          <a:p>
            <a:pPr lvl="0"/>
            <a:r>
              <a:rPr lang="es-US" dirty="0">
                <a:solidFill>
                  <a:srgbClr val="FFFFFF"/>
                </a:solidFill>
              </a:rPr>
              <a:t>Conclusion</a:t>
            </a:r>
            <a:r>
              <a:rPr lang="en-US" dirty="0">
                <a:solidFill>
                  <a:srgbClr val="FFFFFF"/>
                </a:solidFill>
              </a:rPr>
              <a:t/>
            </a:r>
            <a:br>
              <a:rPr lang="en-US" dirty="0">
                <a:solidFill>
                  <a:srgbClr val="FFFFFF"/>
                </a:solidFill>
              </a:rPr>
            </a:br>
            <a:endParaRPr lang="en-US" dirty="0">
              <a:solidFill>
                <a:srgbClr val="FFFFFF"/>
              </a:solidFill>
            </a:endParaRPr>
          </a:p>
        </p:txBody>
      </p:sp>
      <p:sp>
        <p:nvSpPr>
          <p:cNvPr id="3" name="Content Placeholder 2"/>
          <p:cNvSpPr>
            <a:spLocks noGrp="1"/>
          </p:cNvSpPr>
          <p:nvPr>
            <p:ph idx="1"/>
          </p:nvPr>
        </p:nvSpPr>
        <p:spPr/>
        <p:txBody>
          <a:bodyPr/>
          <a:lstStyle/>
          <a:p>
            <a:pPr marL="0" lvl="0" indent="0">
              <a:buNone/>
            </a:pPr>
            <a:r>
              <a:rPr lang="en-US" dirty="0" smtClean="0">
                <a:solidFill>
                  <a:srgbClr val="FFFFFF"/>
                </a:solidFill>
              </a:rPr>
              <a:t>The window object is a code you  write without having to reference any other code again. Every reference to other objects is used with window object. </a:t>
            </a:r>
            <a:r>
              <a:rPr lang="en-US" dirty="0" smtClean="0">
                <a:solidFill>
                  <a:srgbClr val="FFFFFF"/>
                </a:solidFill>
              </a:rPr>
              <a:t>This is not only one of the highest levels of JavaScript but it is also one of the most non time consuming methods because of it</a:t>
            </a:r>
            <a:r>
              <a:rPr lang="fr-FR" dirty="0" smtClean="0">
                <a:solidFill>
                  <a:srgbClr val="FFFFFF"/>
                </a:solidFill>
              </a:rPr>
              <a:t>’</a:t>
            </a:r>
            <a:r>
              <a:rPr lang="en-US" dirty="0" smtClean="0">
                <a:solidFill>
                  <a:srgbClr val="FFFFFF"/>
                </a:solidFill>
              </a:rPr>
              <a:t>s easy to write code without having to rewrite the html code. Window object sets itself to being available on every browser along with letting the user interact with everything on it. </a:t>
            </a:r>
            <a:endParaRPr lang="en-US" dirty="0">
              <a:solidFill>
                <a:srgbClr val="FFFFFF"/>
              </a:solidFill>
            </a:endParaRPr>
          </a:p>
          <a:p>
            <a:pPr marL="0" indent="0">
              <a:buNone/>
            </a:pPr>
            <a:endParaRPr lang="en-US" dirty="0"/>
          </a:p>
        </p:txBody>
      </p:sp>
    </p:spTree>
    <p:extLst>
      <p:ext uri="{BB962C8B-B14F-4D97-AF65-F5344CB8AC3E}">
        <p14:creationId xmlns:p14="http://schemas.microsoft.com/office/powerpoint/2010/main" val="2236123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84653" cy="6858000"/>
          </a:xfrm>
          <a:prstGeom prst="rect">
            <a:avLst/>
          </a:prstGeom>
        </p:spPr>
      </p:pic>
      <p:sp>
        <p:nvSpPr>
          <p:cNvPr id="2" name="Title 1"/>
          <p:cNvSpPr>
            <a:spLocks noGrp="1"/>
          </p:cNvSpPr>
          <p:nvPr>
            <p:ph type="title"/>
          </p:nvPr>
        </p:nvSpPr>
        <p:spPr/>
        <p:txBody>
          <a:bodyPr/>
          <a:lstStyle/>
          <a:p>
            <a:r>
              <a:rPr lang="en-US" dirty="0" smtClean="0">
                <a:solidFill>
                  <a:srgbClr val="FFFFFF"/>
                </a:solidFill>
              </a:rPr>
              <a:t>Sources</a:t>
            </a:r>
            <a:endParaRPr lang="en-US" dirty="0">
              <a:solidFill>
                <a:srgbClr val="FFFFFF"/>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solidFill>
                  <a:srgbClr val="FFFFFF"/>
                </a:solidFill>
              </a:rPr>
              <a:t>-JavaScript</a:t>
            </a:r>
            <a:r>
              <a:rPr lang="en-US" b="1" dirty="0">
                <a:solidFill>
                  <a:srgbClr val="FFFFFF"/>
                </a:solidFill>
              </a:rPr>
              <a:t>:</a:t>
            </a:r>
            <a:r>
              <a:rPr lang="en-US" dirty="0">
                <a:solidFill>
                  <a:srgbClr val="FFFFFF"/>
                </a:solidFill>
              </a:rPr>
              <a:t> Dressing up Web pages with </a:t>
            </a:r>
            <a:r>
              <a:rPr lang="en-US" dirty="0" smtClean="0">
                <a:solidFill>
                  <a:srgbClr val="FFFFFF"/>
                </a:solidFill>
              </a:rPr>
              <a:t>ease</a:t>
            </a:r>
          </a:p>
          <a:p>
            <a:pPr marL="0" indent="0">
              <a:buNone/>
            </a:pPr>
            <a:r>
              <a:rPr lang="en-US" dirty="0" smtClean="0">
                <a:solidFill>
                  <a:srgbClr val="FFFFFF"/>
                </a:solidFill>
                <a:hlinkClick r:id="rId3"/>
              </a:rPr>
              <a:t>http</a:t>
            </a:r>
            <a:r>
              <a:rPr lang="en-US" dirty="0">
                <a:solidFill>
                  <a:srgbClr val="FFFFFF"/>
                </a:solidFill>
                <a:hlinkClick r:id="rId3"/>
              </a:rPr>
              <a:t>://www.lexisnexis.com.oclc.fullsail.edu:81/hottopics/lnacademic</a:t>
            </a:r>
            <a:r>
              <a:rPr lang="en-US" dirty="0" smtClean="0">
                <a:solidFill>
                  <a:srgbClr val="FFFFFF"/>
                </a:solidFill>
                <a:hlinkClick r:id="rId3"/>
              </a:rPr>
              <a:t>/</a:t>
            </a:r>
            <a:endParaRPr lang="en-US" dirty="0" smtClean="0">
              <a:solidFill>
                <a:srgbClr val="FFFFFF"/>
              </a:solidFill>
            </a:endParaRPr>
          </a:p>
          <a:p>
            <a:pPr marL="0" indent="0">
              <a:buNone/>
            </a:pPr>
            <a:endParaRPr lang="en-US" dirty="0" smtClean="0">
              <a:solidFill>
                <a:srgbClr val="FFFFFF"/>
              </a:solidFill>
            </a:endParaRPr>
          </a:p>
          <a:p>
            <a:pPr marL="0" indent="0">
              <a:buNone/>
            </a:pPr>
            <a:r>
              <a:rPr lang="en-US" b="1" dirty="0" smtClean="0">
                <a:solidFill>
                  <a:srgbClr val="FFFFFF"/>
                </a:solidFill>
              </a:rPr>
              <a:t>-JavaScript</a:t>
            </a:r>
            <a:r>
              <a:rPr lang="en-US" dirty="0" smtClean="0">
                <a:solidFill>
                  <a:srgbClr val="FFFFFF"/>
                </a:solidFill>
              </a:rPr>
              <a:t> </a:t>
            </a:r>
            <a:r>
              <a:rPr lang="en-US" dirty="0">
                <a:solidFill>
                  <a:srgbClr val="FFFFFF"/>
                </a:solidFill>
              </a:rPr>
              <a:t>editor; Acadia Infuse injects interactivity into Web pages; Visual editing tool enhances your HTML apps by using scripting </a:t>
            </a:r>
            <a:r>
              <a:rPr lang="en-US" dirty="0" smtClean="0">
                <a:solidFill>
                  <a:srgbClr val="FFFFFF"/>
                </a:solidFill>
              </a:rPr>
              <a:t>language</a:t>
            </a:r>
          </a:p>
          <a:p>
            <a:pPr marL="0" indent="0">
              <a:buNone/>
            </a:pPr>
            <a:r>
              <a:rPr lang="en-US" dirty="0">
                <a:solidFill>
                  <a:srgbClr val="FFFFFF"/>
                </a:solidFill>
                <a:hlinkClick r:id="rId3"/>
              </a:rPr>
              <a:t>http://www.lexisnexis.com.oclc.fullsail.edu:81/hottopics/lnacademic</a:t>
            </a:r>
            <a:r>
              <a:rPr lang="en-US" dirty="0" smtClean="0">
                <a:solidFill>
                  <a:srgbClr val="FFFFFF"/>
                </a:solidFill>
                <a:hlinkClick r:id="rId3"/>
              </a:rPr>
              <a:t>/</a:t>
            </a:r>
            <a:endParaRPr lang="en-US" dirty="0" smtClean="0">
              <a:solidFill>
                <a:srgbClr val="FFFFFF"/>
              </a:solidFill>
            </a:endParaRPr>
          </a:p>
          <a:p>
            <a:pPr marL="0" indent="0">
              <a:buNone/>
            </a:pPr>
            <a:endParaRPr lang="en-US" dirty="0" smtClean="0">
              <a:solidFill>
                <a:srgbClr val="FFFFFF"/>
              </a:solidFill>
            </a:endParaRPr>
          </a:p>
          <a:p>
            <a:pPr marL="0" indent="0">
              <a:buNone/>
            </a:pPr>
            <a:r>
              <a:rPr lang="en-US" dirty="0" smtClean="0">
                <a:solidFill>
                  <a:srgbClr val="FFFFFF"/>
                </a:solidFill>
              </a:rPr>
              <a:t>-JavaScript </a:t>
            </a:r>
            <a:r>
              <a:rPr lang="en-US" dirty="0">
                <a:solidFill>
                  <a:srgbClr val="FFFFFF"/>
                </a:solidFill>
              </a:rPr>
              <a:t>Window - The Browser Object Model</a:t>
            </a:r>
          </a:p>
          <a:p>
            <a:pPr marL="0" indent="0">
              <a:buNone/>
            </a:pPr>
            <a:r>
              <a:rPr lang="en-US" dirty="0">
                <a:solidFill>
                  <a:srgbClr val="FFFFFF"/>
                </a:solidFill>
                <a:hlinkClick r:id="rId4"/>
              </a:rPr>
              <a:t>http://www.w3schools.com/js/</a:t>
            </a:r>
            <a:r>
              <a:rPr lang="en-US" dirty="0" smtClean="0">
                <a:solidFill>
                  <a:srgbClr val="FFFFFF"/>
                </a:solidFill>
                <a:hlinkClick r:id="rId4"/>
              </a:rPr>
              <a:t>js_window.asp</a:t>
            </a:r>
            <a:endParaRPr lang="en-US" dirty="0" smtClean="0">
              <a:solidFill>
                <a:srgbClr val="FFFFFF"/>
              </a:solidFill>
            </a:endParaRPr>
          </a:p>
          <a:p>
            <a:pPr marL="0" indent="0">
              <a:buNone/>
            </a:pPr>
            <a:endParaRPr lang="en-US" dirty="0" smtClean="0">
              <a:solidFill>
                <a:srgbClr val="FFFFFF"/>
              </a:solidFill>
            </a:endParaRPr>
          </a:p>
          <a:p>
            <a:pPr marL="0" indent="0">
              <a:buNone/>
            </a:pPr>
            <a:endParaRPr lang="en-US" dirty="0">
              <a:solidFill>
                <a:srgbClr val="FFFFFF"/>
              </a:solidFill>
            </a:endParaRPr>
          </a:p>
          <a:p>
            <a:pPr marL="0" indent="0">
              <a:buNone/>
            </a:pPr>
            <a:endParaRPr lang="en-US" dirty="0">
              <a:solidFill>
                <a:srgbClr val="FFFFFF"/>
              </a:solidFill>
            </a:endParaRPr>
          </a:p>
          <a:p>
            <a:endParaRPr lang="en-US" dirty="0"/>
          </a:p>
        </p:txBody>
      </p:sp>
    </p:spTree>
    <p:extLst>
      <p:ext uri="{BB962C8B-B14F-4D97-AF65-F5344CB8AC3E}">
        <p14:creationId xmlns:p14="http://schemas.microsoft.com/office/powerpoint/2010/main" val="154531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84653" cy="6858000"/>
          </a:xfrm>
          <a:prstGeom prst="rect">
            <a:avLst/>
          </a:prstGeom>
        </p:spPr>
      </p:pic>
      <p:sp>
        <p:nvSpPr>
          <p:cNvPr id="2" name="Title 1"/>
          <p:cNvSpPr>
            <a:spLocks noGrp="1"/>
          </p:cNvSpPr>
          <p:nvPr>
            <p:ph type="title"/>
          </p:nvPr>
        </p:nvSpPr>
        <p:spPr/>
        <p:txBody>
          <a:bodyPr/>
          <a:lstStyle/>
          <a:p>
            <a:r>
              <a:rPr lang="en-US" sz="2400" dirty="0" smtClean="0">
                <a:solidFill>
                  <a:srgbClr val="FFFFFF"/>
                </a:solidFill>
              </a:rPr>
              <a:t>Introduction</a:t>
            </a:r>
            <a:endParaRPr lang="en-US" sz="2400" dirty="0">
              <a:solidFill>
                <a:srgbClr val="FFFFFF"/>
              </a:solidFill>
            </a:endParaRPr>
          </a:p>
        </p:txBody>
      </p:sp>
      <p:sp>
        <p:nvSpPr>
          <p:cNvPr id="3" name="Content Placeholder 2"/>
          <p:cNvSpPr>
            <a:spLocks noGrp="1"/>
          </p:cNvSpPr>
          <p:nvPr>
            <p:ph idx="1"/>
          </p:nvPr>
        </p:nvSpPr>
        <p:spPr/>
        <p:txBody>
          <a:bodyPr/>
          <a:lstStyle/>
          <a:p>
            <a:pPr marL="0" indent="0">
              <a:buNone/>
            </a:pPr>
            <a:r>
              <a:rPr lang="en-US" dirty="0">
                <a:solidFill>
                  <a:srgbClr val="FFFFFF"/>
                </a:solidFill>
              </a:rPr>
              <a:t>I am intrigued about JavaScript and its’ Window Object. I have yet to learn more information about it and the way it works in the java world. Furthermore here is what Window Object is about. </a:t>
            </a:r>
          </a:p>
        </p:txBody>
      </p:sp>
      <p:pic>
        <p:nvPicPr>
          <p:cNvPr id="5" name="Picture 4" descr="j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301" y="4242286"/>
            <a:ext cx="4286351" cy="2615714"/>
          </a:xfrm>
          <a:prstGeom prst="rect">
            <a:avLst/>
          </a:prstGeom>
        </p:spPr>
      </p:pic>
    </p:spTree>
    <p:extLst>
      <p:ext uri="{BB962C8B-B14F-4D97-AF65-F5344CB8AC3E}">
        <p14:creationId xmlns:p14="http://schemas.microsoft.com/office/powerpoint/2010/main" val="3989023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84653" cy="6858000"/>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descr="intro-to-javascript-37-72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9144001" cy="6858001"/>
          </a:xfrm>
          <a:prstGeom prst="rect">
            <a:avLst/>
          </a:prstGeom>
        </p:spPr>
      </p:pic>
    </p:spTree>
    <p:extLst>
      <p:ext uri="{BB962C8B-B14F-4D97-AF65-F5344CB8AC3E}">
        <p14:creationId xmlns:p14="http://schemas.microsoft.com/office/powerpoint/2010/main" val="2874066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84653" cy="6858000"/>
          </a:xfrm>
          <a:prstGeom prst="rect">
            <a:avLst/>
          </a:prstGeom>
        </p:spPr>
      </p:pic>
      <p:sp>
        <p:nvSpPr>
          <p:cNvPr id="2" name="Title 1"/>
          <p:cNvSpPr>
            <a:spLocks noGrp="1"/>
          </p:cNvSpPr>
          <p:nvPr>
            <p:ph type="title"/>
          </p:nvPr>
        </p:nvSpPr>
        <p:spPr/>
        <p:txBody>
          <a:bodyPr/>
          <a:lstStyle/>
          <a:p>
            <a:pPr lvl="0"/>
            <a:r>
              <a:rPr lang="en-US" sz="3600" dirty="0">
                <a:solidFill>
                  <a:srgbClr val="FFFFFF"/>
                </a:solidFill>
              </a:rPr>
              <a:t>Topic/Point A: Explaining </a:t>
            </a:r>
            <a:r>
              <a:rPr lang="en-US" sz="3600" dirty="0" smtClean="0">
                <a:solidFill>
                  <a:srgbClr val="FFFFFF"/>
                </a:solidFill>
              </a:rPr>
              <a:t>What </a:t>
            </a:r>
            <a:r>
              <a:rPr lang="en-US" sz="3600" dirty="0">
                <a:solidFill>
                  <a:srgbClr val="FFFFFF"/>
                </a:solidFill>
              </a:rPr>
              <a:t>I</a:t>
            </a:r>
            <a:r>
              <a:rPr lang="en-US" sz="3600" dirty="0" smtClean="0">
                <a:solidFill>
                  <a:srgbClr val="FFFFFF"/>
                </a:solidFill>
              </a:rPr>
              <a:t>t </a:t>
            </a:r>
            <a:r>
              <a:rPr lang="en-US" sz="3600" dirty="0">
                <a:solidFill>
                  <a:srgbClr val="FFFFFF"/>
                </a:solidFill>
              </a:rPr>
              <a:t>I</a:t>
            </a:r>
            <a:r>
              <a:rPr lang="en-US" sz="3600" dirty="0" smtClean="0">
                <a:solidFill>
                  <a:srgbClr val="FFFFFF"/>
                </a:solidFill>
              </a:rPr>
              <a:t>s</a:t>
            </a:r>
            <a:r>
              <a:rPr lang="en-US" sz="3600" dirty="0">
                <a:solidFill>
                  <a:srgbClr val="FFFFFF"/>
                </a:solidFill>
              </a:rPr>
              <a:t/>
            </a:r>
            <a:br>
              <a:rPr lang="en-US" sz="3600" dirty="0">
                <a:solidFill>
                  <a:srgbClr val="FFFFFF"/>
                </a:solidFill>
              </a:rPr>
            </a:br>
            <a:endParaRPr lang="en-US" sz="3600" dirty="0">
              <a:solidFill>
                <a:srgbClr val="FFFFFF"/>
              </a:solidFill>
            </a:endParaRPr>
          </a:p>
        </p:txBody>
      </p:sp>
      <p:sp>
        <p:nvSpPr>
          <p:cNvPr id="3" name="Content Placeholder 2"/>
          <p:cNvSpPr>
            <a:spLocks noGrp="1"/>
          </p:cNvSpPr>
          <p:nvPr>
            <p:ph idx="1"/>
          </p:nvPr>
        </p:nvSpPr>
        <p:spPr/>
        <p:txBody>
          <a:bodyPr/>
          <a:lstStyle/>
          <a:p>
            <a:pPr marL="0" lvl="0" indent="0">
              <a:buNone/>
            </a:pPr>
            <a:r>
              <a:rPr lang="en-US" dirty="0">
                <a:solidFill>
                  <a:srgbClr val="FFFFFF"/>
                </a:solidFill>
              </a:rPr>
              <a:t>The window object as defined by w3schools.com is supported by all browsers. It represents the windows browser. It is also known as the BOM (Browser Object </a:t>
            </a:r>
            <a:r>
              <a:rPr lang="en-US" dirty="0" smtClean="0">
                <a:solidFill>
                  <a:srgbClr val="FFFFFF"/>
                </a:solidFill>
              </a:rPr>
              <a:t>Model).</a:t>
            </a:r>
            <a:endParaRPr lang="en-US" dirty="0">
              <a:solidFill>
                <a:srgbClr val="FFFFFF"/>
              </a:solidFill>
            </a:endParaRPr>
          </a:p>
          <a:p>
            <a:endParaRPr lang="en-US" dirty="0"/>
          </a:p>
        </p:txBody>
      </p:sp>
      <p:pic>
        <p:nvPicPr>
          <p:cNvPr id="5" name="Picture 4" descr="stock-photo-abstract-binary-code-background-322399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6725" y="3979325"/>
            <a:ext cx="4487927" cy="2884319"/>
          </a:xfrm>
          <a:prstGeom prst="rect">
            <a:avLst/>
          </a:prstGeom>
        </p:spPr>
      </p:pic>
    </p:spTree>
    <p:extLst>
      <p:ext uri="{BB962C8B-B14F-4D97-AF65-F5344CB8AC3E}">
        <p14:creationId xmlns:p14="http://schemas.microsoft.com/office/powerpoint/2010/main" val="144939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84653" cy="6858000"/>
          </a:xfrm>
          <a:prstGeom prst="rect">
            <a:avLst/>
          </a:prstGeom>
        </p:spPr>
      </p:pic>
      <p:sp>
        <p:nvSpPr>
          <p:cNvPr id="2" name="Title 1"/>
          <p:cNvSpPr>
            <a:spLocks noGrp="1"/>
          </p:cNvSpPr>
          <p:nvPr>
            <p:ph type="title"/>
          </p:nvPr>
        </p:nvSpPr>
        <p:spPr/>
        <p:txBody>
          <a:bodyPr/>
          <a:lstStyle/>
          <a:p>
            <a:r>
              <a:rPr lang="en-US" dirty="0">
                <a:solidFill>
                  <a:srgbClr val="FFFFFF"/>
                </a:solidFill>
              </a:rPr>
              <a:t>-Details: Main concept</a:t>
            </a:r>
            <a:br>
              <a:rPr lang="en-US" dirty="0">
                <a:solidFill>
                  <a:srgbClr val="FFFFFF"/>
                </a:solidFill>
              </a:rPr>
            </a:br>
            <a:endParaRPr lang="en-US" dirty="0">
              <a:solidFill>
                <a:srgbClr val="FFFFFF"/>
              </a:solidFill>
            </a:endParaRPr>
          </a:p>
        </p:txBody>
      </p:sp>
      <p:sp>
        <p:nvSpPr>
          <p:cNvPr id="3" name="Content Placeholder 2"/>
          <p:cNvSpPr>
            <a:spLocks noGrp="1"/>
          </p:cNvSpPr>
          <p:nvPr>
            <p:ph idx="1"/>
          </p:nvPr>
        </p:nvSpPr>
        <p:spPr/>
        <p:txBody>
          <a:bodyPr/>
          <a:lstStyle/>
          <a:p>
            <a:pPr marL="0" lvl="0" indent="0">
              <a:buNone/>
            </a:pPr>
            <a:r>
              <a:rPr lang="en-US" dirty="0">
                <a:solidFill>
                  <a:srgbClr val="FFFFFF"/>
                </a:solidFill>
              </a:rPr>
              <a:t>It is the highest level of JavaScript object which corresponds to the web browser window.</a:t>
            </a:r>
          </a:p>
          <a:p>
            <a:endParaRPr lang="en-US" dirty="0"/>
          </a:p>
        </p:txBody>
      </p:sp>
      <p:pic>
        <p:nvPicPr>
          <p:cNvPr id="6" name="Picture 5" descr="objects.d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983054"/>
            <a:ext cx="9184653" cy="3874946"/>
          </a:xfrm>
          <a:prstGeom prst="rect">
            <a:avLst/>
          </a:prstGeom>
        </p:spPr>
      </p:pic>
    </p:spTree>
    <p:extLst>
      <p:ext uri="{BB962C8B-B14F-4D97-AF65-F5344CB8AC3E}">
        <p14:creationId xmlns:p14="http://schemas.microsoft.com/office/powerpoint/2010/main" val="83024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84653" cy="6858000"/>
          </a:xfrm>
          <a:prstGeom prst="rect">
            <a:avLst/>
          </a:prstGeom>
        </p:spPr>
      </p:pic>
      <p:sp>
        <p:nvSpPr>
          <p:cNvPr id="2" name="Title 1"/>
          <p:cNvSpPr>
            <a:spLocks noGrp="1"/>
          </p:cNvSpPr>
          <p:nvPr>
            <p:ph type="title"/>
          </p:nvPr>
        </p:nvSpPr>
        <p:spPr/>
        <p:txBody>
          <a:bodyPr/>
          <a:lstStyle/>
          <a:p>
            <a:r>
              <a:rPr lang="en-US" dirty="0">
                <a:solidFill>
                  <a:srgbClr val="FFFFFF"/>
                </a:solidFill>
              </a:rPr>
              <a:t>-Details: Properties, etc.</a:t>
            </a:r>
            <a:br>
              <a:rPr lang="en-US" dirty="0">
                <a:solidFill>
                  <a:srgbClr val="FFFFFF"/>
                </a:solidFill>
              </a:rPr>
            </a:br>
            <a:endParaRPr lang="en-US" dirty="0">
              <a:solidFill>
                <a:srgbClr val="FFFFFF"/>
              </a:solidFill>
            </a:endParaRPr>
          </a:p>
        </p:txBody>
      </p:sp>
      <p:sp>
        <p:nvSpPr>
          <p:cNvPr id="3" name="Content Placeholder 2"/>
          <p:cNvSpPr>
            <a:spLocks noGrp="1"/>
          </p:cNvSpPr>
          <p:nvPr>
            <p:ph idx="1"/>
          </p:nvPr>
        </p:nvSpPr>
        <p:spPr/>
        <p:txBody>
          <a:bodyPr>
            <a:normAutofit/>
          </a:bodyPr>
          <a:lstStyle/>
          <a:p>
            <a:pPr marL="0" lvl="0" indent="0">
              <a:buNone/>
            </a:pPr>
            <a:r>
              <a:rPr lang="en-US" dirty="0">
                <a:solidFill>
                  <a:srgbClr val="FFFFFF"/>
                </a:solidFill>
              </a:rPr>
              <a:t>There are a few different properties that entail with Window Object. </a:t>
            </a:r>
            <a:br>
              <a:rPr lang="en-US" dirty="0">
                <a:solidFill>
                  <a:srgbClr val="FFFFFF"/>
                </a:solidFill>
              </a:rPr>
            </a:br>
            <a:r>
              <a:rPr lang="en-US" dirty="0">
                <a:solidFill>
                  <a:srgbClr val="FFFFFF"/>
                </a:solidFill>
              </a:rPr>
              <a:t>These properties include: </a:t>
            </a:r>
          </a:p>
          <a:p>
            <a:pPr marL="0" indent="0">
              <a:buNone/>
            </a:pPr>
            <a:r>
              <a:rPr lang="en-US" dirty="0">
                <a:solidFill>
                  <a:srgbClr val="FFFFFF"/>
                </a:solidFill>
              </a:rPr>
              <a:t>-</a:t>
            </a:r>
            <a:r>
              <a:rPr lang="en-US" dirty="0" smtClean="0">
                <a:solidFill>
                  <a:srgbClr val="FFFFFF"/>
                </a:solidFill>
              </a:rPr>
              <a:t>Client </a:t>
            </a:r>
            <a:r>
              <a:rPr lang="en-US" dirty="0">
                <a:solidFill>
                  <a:srgbClr val="FFFFFF"/>
                </a:solidFill>
              </a:rPr>
              <a:t>Information</a:t>
            </a:r>
            <a:br>
              <a:rPr lang="en-US" dirty="0">
                <a:solidFill>
                  <a:srgbClr val="FFFFFF"/>
                </a:solidFill>
              </a:rPr>
            </a:br>
            <a:r>
              <a:rPr lang="en-US" dirty="0">
                <a:solidFill>
                  <a:srgbClr val="FFFFFF"/>
                </a:solidFill>
              </a:rPr>
              <a:t>-Closed (Boolean value that indicates whether the window is closed)</a:t>
            </a:r>
          </a:p>
          <a:p>
            <a:pPr marL="0" indent="0">
              <a:buNone/>
            </a:pPr>
            <a:r>
              <a:rPr lang="en-US" dirty="0">
                <a:solidFill>
                  <a:srgbClr val="FFFFFF"/>
                </a:solidFill>
              </a:rPr>
              <a:t>-Default Status</a:t>
            </a:r>
          </a:p>
          <a:p>
            <a:pPr marL="0" indent="0">
              <a:buNone/>
            </a:pPr>
            <a:r>
              <a:rPr lang="en-US" dirty="0">
                <a:solidFill>
                  <a:srgbClr val="FFFFFF"/>
                </a:solidFill>
              </a:rPr>
              <a:t>-Status</a:t>
            </a:r>
          </a:p>
          <a:p>
            <a:pPr marL="0" indent="0">
              <a:buNone/>
            </a:pPr>
            <a:r>
              <a:rPr lang="en-US" dirty="0">
                <a:solidFill>
                  <a:srgbClr val="FFFFFF"/>
                </a:solidFill>
              </a:rPr>
              <a:t>Etc</a:t>
            </a:r>
          </a:p>
          <a:p>
            <a:pPr marL="0" indent="0">
              <a:buNone/>
            </a:pPr>
            <a:endParaRPr lang="en-US" dirty="0"/>
          </a:p>
        </p:txBody>
      </p:sp>
      <p:pic>
        <p:nvPicPr>
          <p:cNvPr id="8" name="Picture 7" descr="jsobjects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480" y="4013200"/>
            <a:ext cx="5757520" cy="2844800"/>
          </a:xfrm>
          <a:prstGeom prst="rect">
            <a:avLst/>
          </a:prstGeom>
        </p:spPr>
      </p:pic>
    </p:spTree>
    <p:extLst>
      <p:ext uri="{BB962C8B-B14F-4D97-AF65-F5344CB8AC3E}">
        <p14:creationId xmlns:p14="http://schemas.microsoft.com/office/powerpoint/2010/main" val="113099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84653" cy="6858000"/>
          </a:xfrm>
          <a:prstGeom prst="rect">
            <a:avLst/>
          </a:prstGeom>
        </p:spPr>
      </p:pic>
      <p:sp>
        <p:nvSpPr>
          <p:cNvPr id="2" name="Title 1"/>
          <p:cNvSpPr>
            <a:spLocks noGrp="1"/>
          </p:cNvSpPr>
          <p:nvPr>
            <p:ph type="title"/>
          </p:nvPr>
        </p:nvSpPr>
        <p:spPr/>
        <p:txBody>
          <a:bodyPr/>
          <a:lstStyle/>
          <a:p>
            <a:pPr lvl="0"/>
            <a:r>
              <a:rPr lang="en-US" dirty="0">
                <a:solidFill>
                  <a:srgbClr val="FFFFFF"/>
                </a:solidFill>
              </a:rPr>
              <a:t>Topic/Point </a:t>
            </a:r>
            <a:r>
              <a:rPr lang="es-US" dirty="0">
                <a:solidFill>
                  <a:srgbClr val="FFFFFF"/>
                </a:solidFill>
              </a:rPr>
              <a:t>B: Compatibility</a:t>
            </a:r>
            <a:r>
              <a:rPr lang="en-US" dirty="0">
                <a:solidFill>
                  <a:srgbClr val="FFFFFF"/>
                </a:solidFill>
              </a:rPr>
              <a:t/>
            </a:r>
            <a:br>
              <a:rPr lang="en-US" dirty="0">
                <a:solidFill>
                  <a:srgbClr val="FFFFFF"/>
                </a:solidFill>
              </a:rPr>
            </a:br>
            <a:endParaRPr lang="en-US" dirty="0">
              <a:solidFill>
                <a:srgbClr val="FFFFFF"/>
              </a:solidFill>
            </a:endParaRPr>
          </a:p>
        </p:txBody>
      </p:sp>
      <p:sp>
        <p:nvSpPr>
          <p:cNvPr id="3" name="Content Placeholder 2"/>
          <p:cNvSpPr>
            <a:spLocks noGrp="1"/>
          </p:cNvSpPr>
          <p:nvPr>
            <p:ph idx="1"/>
          </p:nvPr>
        </p:nvSpPr>
        <p:spPr/>
        <p:txBody>
          <a:bodyPr/>
          <a:lstStyle/>
          <a:p>
            <a:pPr marL="0" lvl="0" indent="0">
              <a:buNone/>
            </a:pPr>
            <a:r>
              <a:rPr lang="en-US" dirty="0">
                <a:solidFill>
                  <a:srgbClr val="FFFFFF"/>
                </a:solidFill>
              </a:rPr>
              <a:t>As was stated earlier, it Works with every browser.</a:t>
            </a:r>
          </a:p>
          <a:p>
            <a:pPr marL="0" indent="0">
              <a:buNone/>
            </a:pPr>
            <a:endParaRPr lang="en-US" dirty="0"/>
          </a:p>
        </p:txBody>
      </p:sp>
      <p:pic>
        <p:nvPicPr>
          <p:cNvPr id="5" name="Picture 4" descr="image_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82403"/>
            <a:ext cx="9144000" cy="3475597"/>
          </a:xfrm>
          <a:prstGeom prst="rect">
            <a:avLst/>
          </a:prstGeom>
        </p:spPr>
      </p:pic>
    </p:spTree>
    <p:extLst>
      <p:ext uri="{BB962C8B-B14F-4D97-AF65-F5344CB8AC3E}">
        <p14:creationId xmlns:p14="http://schemas.microsoft.com/office/powerpoint/2010/main" val="104053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84653" cy="6858000"/>
          </a:xfrm>
          <a:prstGeom prst="rect">
            <a:avLst/>
          </a:prstGeom>
        </p:spPr>
      </p:pic>
      <p:sp>
        <p:nvSpPr>
          <p:cNvPr id="2" name="Title 1"/>
          <p:cNvSpPr>
            <a:spLocks noGrp="1"/>
          </p:cNvSpPr>
          <p:nvPr>
            <p:ph type="title"/>
          </p:nvPr>
        </p:nvSpPr>
        <p:spPr/>
        <p:txBody>
          <a:bodyPr/>
          <a:lstStyle/>
          <a:p>
            <a:r>
              <a:rPr lang="es-US" dirty="0">
                <a:solidFill>
                  <a:srgbClr val="FFFFFF"/>
                </a:solidFill>
              </a:rPr>
              <a:t>-Details: How it Works</a:t>
            </a:r>
            <a:r>
              <a:rPr lang="en-US" dirty="0">
                <a:solidFill>
                  <a:srgbClr val="FFFFFF"/>
                </a:solidFill>
              </a:rPr>
              <a:t/>
            </a:r>
            <a:br>
              <a:rPr lang="en-US" dirty="0">
                <a:solidFill>
                  <a:srgbClr val="FFFFFF"/>
                </a:solidFill>
              </a:rPr>
            </a:br>
            <a:endParaRPr lang="en-US" dirty="0">
              <a:solidFill>
                <a:srgbClr val="FFFFFF"/>
              </a:solidFill>
            </a:endParaRPr>
          </a:p>
        </p:txBody>
      </p:sp>
      <p:sp>
        <p:nvSpPr>
          <p:cNvPr id="3" name="Content Placeholder 2"/>
          <p:cNvSpPr>
            <a:spLocks noGrp="1"/>
          </p:cNvSpPr>
          <p:nvPr>
            <p:ph idx="1"/>
          </p:nvPr>
        </p:nvSpPr>
        <p:spPr/>
        <p:txBody>
          <a:bodyPr/>
          <a:lstStyle/>
          <a:p>
            <a:pPr marL="0" lvl="0" indent="0">
              <a:buNone/>
            </a:pPr>
            <a:r>
              <a:rPr lang="en-US" dirty="0">
                <a:solidFill>
                  <a:srgbClr val="FFFFFF"/>
                </a:solidFill>
              </a:rPr>
              <a:t>You use the window object in JavaScript to retrieve code from the html without having to retype the JavaScript Code. These examples will help to further understand the concept of how it works.  </a:t>
            </a:r>
          </a:p>
          <a:p>
            <a:endParaRPr lang="en-US" dirty="0"/>
          </a:p>
        </p:txBody>
      </p:sp>
      <p:pic>
        <p:nvPicPr>
          <p:cNvPr id="5" name="Picture 4" descr="N45G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28817"/>
            <a:ext cx="9144000" cy="3129183"/>
          </a:xfrm>
          <a:prstGeom prst="rect">
            <a:avLst/>
          </a:prstGeom>
        </p:spPr>
      </p:pic>
    </p:spTree>
    <p:extLst>
      <p:ext uri="{BB962C8B-B14F-4D97-AF65-F5344CB8AC3E}">
        <p14:creationId xmlns:p14="http://schemas.microsoft.com/office/powerpoint/2010/main" val="78297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84653" cy="6858000"/>
          </a:xfrm>
          <a:prstGeom prst="rect">
            <a:avLst/>
          </a:prstGeom>
        </p:spPr>
      </p:pic>
      <p:sp>
        <p:nvSpPr>
          <p:cNvPr id="2" name="Title 1"/>
          <p:cNvSpPr>
            <a:spLocks noGrp="1"/>
          </p:cNvSpPr>
          <p:nvPr>
            <p:ph type="title"/>
          </p:nvPr>
        </p:nvSpPr>
        <p:spPr/>
        <p:txBody>
          <a:bodyPr/>
          <a:lstStyle/>
          <a:p>
            <a:r>
              <a:rPr lang="en-US" dirty="0" smtClean="0">
                <a:solidFill>
                  <a:srgbClr val="FFFFFF"/>
                </a:solidFill>
              </a:rPr>
              <a:t>Examples</a:t>
            </a:r>
            <a:endParaRPr lang="en-US" dirty="0">
              <a:solidFill>
                <a:srgbClr val="FFFFFF"/>
              </a:solidFill>
            </a:endParaRPr>
          </a:p>
        </p:txBody>
      </p:sp>
      <p:sp>
        <p:nvSpPr>
          <p:cNvPr id="3" name="Content Placeholder 2"/>
          <p:cNvSpPr>
            <a:spLocks noGrp="1"/>
          </p:cNvSpPr>
          <p:nvPr>
            <p:ph idx="1"/>
          </p:nvPr>
        </p:nvSpPr>
        <p:spPr/>
        <p:txBody>
          <a:bodyPr/>
          <a:lstStyle/>
          <a:p>
            <a:pPr marL="0" indent="0">
              <a:buNone/>
            </a:pPr>
            <a:r>
              <a:rPr lang="en-US" dirty="0">
                <a:solidFill>
                  <a:srgbClr val="FFFFFF"/>
                </a:solidFill>
              </a:rPr>
              <a:t>-Example A: </a:t>
            </a:r>
            <a:r>
              <a:rPr lang="en-US" dirty="0" err="1">
                <a:solidFill>
                  <a:srgbClr val="FFFFFF"/>
                </a:solidFill>
              </a:rPr>
              <a:t>W</a:t>
            </a:r>
            <a:r>
              <a:rPr lang="en-US" dirty="0" err="1" smtClean="0">
                <a:solidFill>
                  <a:srgbClr val="FFFFFF"/>
                </a:solidFill>
              </a:rPr>
              <a:t>indow.document.getElementById</a:t>
            </a:r>
            <a:r>
              <a:rPr lang="en-US" dirty="0">
                <a:solidFill>
                  <a:srgbClr val="FFFFFF"/>
                </a:solidFill>
              </a:rPr>
              <a:t>("header");</a:t>
            </a:r>
          </a:p>
          <a:p>
            <a:pPr marL="0" indent="0">
              <a:buNone/>
            </a:pPr>
            <a:r>
              <a:rPr lang="en-US" dirty="0" smtClean="0">
                <a:solidFill>
                  <a:schemeClr val="bg1"/>
                </a:solidFill>
              </a:rPr>
              <a:t>-Example B</a:t>
            </a:r>
          </a:p>
          <a:p>
            <a:pPr marL="0" indent="0">
              <a:buNone/>
            </a:pPr>
            <a:r>
              <a:rPr lang="en-US" dirty="0" err="1" smtClean="0">
                <a:solidFill>
                  <a:schemeClr val="bg1"/>
                </a:solidFill>
              </a:rPr>
              <a:t>Window.document.form.height.value</a:t>
            </a:r>
            <a:r>
              <a:rPr lang="en-US" dirty="0" smtClean="0">
                <a:solidFill>
                  <a:schemeClr val="bg1"/>
                </a:solidFill>
              </a:rPr>
              <a:t> =</a:t>
            </a:r>
            <a:endParaRPr lang="en-US" dirty="0">
              <a:solidFill>
                <a:schemeClr val="bg1"/>
              </a:solidFill>
            </a:endParaRPr>
          </a:p>
          <a:p>
            <a:pPr marL="0" indent="0">
              <a:buNone/>
            </a:pPr>
            <a:r>
              <a:rPr lang="en-US" dirty="0" smtClean="0">
                <a:solidFill>
                  <a:schemeClr val="bg1"/>
                </a:solidFill>
              </a:rPr>
              <a:t>-Example C</a:t>
            </a:r>
          </a:p>
          <a:p>
            <a:pPr marL="0" indent="0">
              <a:buNone/>
            </a:pPr>
            <a:r>
              <a:rPr lang="en-US" dirty="0" err="1">
                <a:solidFill>
                  <a:schemeClr val="bg1"/>
                </a:solidFill>
              </a:rPr>
              <a:t>d</a:t>
            </a:r>
            <a:r>
              <a:rPr lang="en-US" dirty="0" err="1" smtClean="0">
                <a:solidFill>
                  <a:schemeClr val="bg1"/>
                </a:solidFill>
              </a:rPr>
              <a:t>ocument.form.height.value</a:t>
            </a:r>
            <a:endParaRPr lang="en-US" dirty="0" smtClean="0">
              <a:solidFill>
                <a:schemeClr val="bg1"/>
              </a:solidFill>
            </a:endParaRPr>
          </a:p>
        </p:txBody>
      </p:sp>
      <p:pic>
        <p:nvPicPr>
          <p:cNvPr id="5" name="Picture 4" descr="window_innerHeight.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4575360"/>
            <a:ext cx="9184653" cy="2282640"/>
          </a:xfrm>
          <a:prstGeom prst="rect">
            <a:avLst/>
          </a:prstGeom>
        </p:spPr>
      </p:pic>
    </p:spTree>
    <p:extLst>
      <p:ext uri="{BB962C8B-B14F-4D97-AF65-F5344CB8AC3E}">
        <p14:creationId xmlns:p14="http://schemas.microsoft.com/office/powerpoint/2010/main" val="2162762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Sketchbook.thmx</Template>
  <TotalTime>266</TotalTime>
  <Words>385</Words>
  <Application>Microsoft Macintosh PowerPoint</Application>
  <PresentationFormat>On-screen Show (4:3)</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Sketchbook</vt:lpstr>
      <vt:lpstr>JavaScript Window Object</vt:lpstr>
      <vt:lpstr>Introduction</vt:lpstr>
      <vt:lpstr>PowerPoint Presentation</vt:lpstr>
      <vt:lpstr>Topic/Point A: Explaining What It Is </vt:lpstr>
      <vt:lpstr>-Details: Main concept </vt:lpstr>
      <vt:lpstr>-Details: Properties, etc. </vt:lpstr>
      <vt:lpstr>Topic/Point B: Compatibility </vt:lpstr>
      <vt:lpstr>-Details: How it Works </vt:lpstr>
      <vt:lpstr>Examples</vt:lpstr>
      <vt:lpstr>Methods</vt:lpstr>
      <vt:lpstr>Conclusion </vt:lpstr>
      <vt:lpstr>Sources</vt:lpstr>
    </vt:vector>
  </TitlesOfParts>
  <Company>Project F.O.E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Window Object</dc:title>
  <dc:creator>Selena Vargas</dc:creator>
  <cp:lastModifiedBy>Selena Vargas</cp:lastModifiedBy>
  <cp:revision>15</cp:revision>
  <dcterms:created xsi:type="dcterms:W3CDTF">2015-01-30T05:37:26Z</dcterms:created>
  <dcterms:modified xsi:type="dcterms:W3CDTF">2015-01-30T18:17:19Z</dcterms:modified>
</cp:coreProperties>
</file>