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600" dirty="0" smtClean="0"/>
              <a:t>网络围棋对弈平台</a:t>
            </a:r>
            <a:endParaRPr lang="zh-CN" altLang="en-US" sz="6600" dirty="0"/>
          </a:p>
        </p:txBody>
      </p:sp>
      <p:sp>
        <p:nvSpPr>
          <p:cNvPr id="3" name="副标题 2"/>
          <p:cNvSpPr>
            <a:spLocks noGrp="1"/>
          </p:cNvSpPr>
          <p:nvPr>
            <p:ph type="subTitle" idx="1"/>
          </p:nvPr>
        </p:nvSpPr>
        <p:spPr/>
        <p:txBody>
          <a:bodyPr>
            <a:noAutofit/>
          </a:bodyPr>
          <a:lstStyle/>
          <a:p>
            <a:r>
              <a:rPr lang="zh-CN" altLang="en-US" sz="3600" dirty="0" smtClean="0"/>
              <a:t>弈币子系统</a:t>
            </a:r>
            <a:endParaRPr lang="en-US" altLang="zh-CN" sz="3600" dirty="0" smtClean="0"/>
          </a:p>
          <a:p>
            <a:r>
              <a:rPr lang="zh-CN" altLang="en-US" sz="3600" dirty="0"/>
              <a:t>梁致</a:t>
            </a:r>
            <a:r>
              <a:rPr lang="zh-CN" altLang="en-US" sz="3600" dirty="0" smtClean="0"/>
              <a:t>远</a:t>
            </a:r>
            <a:endParaRPr lang="zh-CN" altLang="en-US" sz="3600" dirty="0"/>
          </a:p>
        </p:txBody>
      </p:sp>
    </p:spTree>
    <p:extLst>
      <p:ext uri="{BB962C8B-B14F-4D97-AF65-F5344CB8AC3E}">
        <p14:creationId xmlns:p14="http://schemas.microsoft.com/office/powerpoint/2010/main" val="1441293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弈币子系时序图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5757233" y="4417453"/>
            <a:ext cx="4010743"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a:t>学生</a:t>
            </a:r>
            <a:r>
              <a:rPr lang="zh-CN" altLang="en-US" sz="3200" dirty="0" smtClean="0"/>
              <a:t>用户购买课程</a:t>
            </a:r>
            <a:endParaRPr lang="zh-CN" altLang="en-US" sz="3200" dirty="0"/>
          </a:p>
        </p:txBody>
      </p:sp>
      <p:pic>
        <p:nvPicPr>
          <p:cNvPr id="5" name="图片 4"/>
          <p:cNvPicPr>
            <a:picLocks noChangeAspect="1"/>
          </p:cNvPicPr>
          <p:nvPr/>
        </p:nvPicPr>
        <p:blipFill>
          <a:blip r:embed="rId2"/>
          <a:stretch>
            <a:fillRect/>
          </a:stretch>
        </p:blipFill>
        <p:spPr>
          <a:xfrm>
            <a:off x="1230139" y="1300096"/>
            <a:ext cx="3895725" cy="5557904"/>
          </a:xfrm>
          <a:prstGeom prst="rect">
            <a:avLst/>
          </a:prstGeom>
        </p:spPr>
      </p:pic>
    </p:spTree>
    <p:extLst>
      <p:ext uri="{BB962C8B-B14F-4D97-AF65-F5344CB8AC3E}">
        <p14:creationId xmlns:p14="http://schemas.microsoft.com/office/powerpoint/2010/main" val="1620138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a:t>
            </a:r>
            <a:r>
              <a:rPr lang="zh-CN" altLang="en-US" sz="6000" dirty="0"/>
              <a:t>统</a:t>
            </a:r>
            <a:r>
              <a:rPr lang="zh-CN" altLang="en-US" sz="6000" dirty="0" smtClean="0"/>
              <a:t>时序图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3935522" y="6014434"/>
            <a:ext cx="4010743"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教师用户评价学生</a:t>
            </a:r>
            <a:endParaRPr lang="zh-CN" altLang="en-US" sz="3200" dirty="0"/>
          </a:p>
        </p:txBody>
      </p:sp>
      <p:pic>
        <p:nvPicPr>
          <p:cNvPr id="3" name="图片 2"/>
          <p:cNvPicPr>
            <a:picLocks noChangeAspect="1"/>
          </p:cNvPicPr>
          <p:nvPr/>
        </p:nvPicPr>
        <p:blipFill>
          <a:blip r:embed="rId2"/>
          <a:stretch>
            <a:fillRect/>
          </a:stretch>
        </p:blipFill>
        <p:spPr>
          <a:xfrm>
            <a:off x="2976770" y="1545108"/>
            <a:ext cx="5560925" cy="4456446"/>
          </a:xfrm>
          <a:prstGeom prst="rect">
            <a:avLst/>
          </a:prstGeom>
        </p:spPr>
      </p:pic>
    </p:spTree>
    <p:extLst>
      <p:ext uri="{BB962C8B-B14F-4D97-AF65-F5344CB8AC3E}">
        <p14:creationId xmlns:p14="http://schemas.microsoft.com/office/powerpoint/2010/main" val="4190345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a:t>
            </a:r>
            <a:r>
              <a:rPr lang="zh-CN" altLang="en-US" sz="6000" dirty="0"/>
              <a:t>统</a:t>
            </a:r>
            <a:r>
              <a:rPr lang="zh-CN" altLang="en-US" sz="6000" dirty="0" smtClean="0"/>
              <a:t>时序图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3935522" y="6014434"/>
            <a:ext cx="4010743"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a:t>学生</a:t>
            </a:r>
            <a:r>
              <a:rPr lang="zh-CN" altLang="en-US" sz="3200" dirty="0" smtClean="0"/>
              <a:t>用户评价教师</a:t>
            </a:r>
            <a:endParaRPr lang="zh-CN" altLang="en-US" sz="3200" dirty="0"/>
          </a:p>
        </p:txBody>
      </p:sp>
      <p:pic>
        <p:nvPicPr>
          <p:cNvPr id="5" name="图片 4"/>
          <p:cNvPicPr>
            <a:picLocks noChangeAspect="1"/>
          </p:cNvPicPr>
          <p:nvPr/>
        </p:nvPicPr>
        <p:blipFill>
          <a:blip r:embed="rId2"/>
          <a:stretch>
            <a:fillRect/>
          </a:stretch>
        </p:blipFill>
        <p:spPr>
          <a:xfrm>
            <a:off x="3240063" y="1443241"/>
            <a:ext cx="4842260" cy="4571192"/>
          </a:xfrm>
          <a:prstGeom prst="rect">
            <a:avLst/>
          </a:prstGeom>
        </p:spPr>
      </p:pic>
    </p:spTree>
    <p:extLst>
      <p:ext uri="{BB962C8B-B14F-4D97-AF65-F5344CB8AC3E}">
        <p14:creationId xmlns:p14="http://schemas.microsoft.com/office/powerpoint/2010/main" val="1491579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弈币子系统时序图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3729458" y="6014434"/>
            <a:ext cx="4397109"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教师用户查看学生评价</a:t>
            </a:r>
            <a:endParaRPr lang="zh-CN" altLang="en-US" sz="3200" dirty="0"/>
          </a:p>
        </p:txBody>
      </p:sp>
      <p:pic>
        <p:nvPicPr>
          <p:cNvPr id="3" name="图片 2"/>
          <p:cNvPicPr>
            <a:picLocks noChangeAspect="1"/>
          </p:cNvPicPr>
          <p:nvPr/>
        </p:nvPicPr>
        <p:blipFill>
          <a:blip r:embed="rId2"/>
          <a:stretch>
            <a:fillRect/>
          </a:stretch>
        </p:blipFill>
        <p:spPr>
          <a:xfrm>
            <a:off x="2820369" y="1532584"/>
            <a:ext cx="5873728" cy="4481849"/>
          </a:xfrm>
          <a:prstGeom prst="rect">
            <a:avLst/>
          </a:prstGeom>
        </p:spPr>
      </p:pic>
    </p:spTree>
    <p:extLst>
      <p:ext uri="{BB962C8B-B14F-4D97-AF65-F5344CB8AC3E}">
        <p14:creationId xmlns:p14="http://schemas.microsoft.com/office/powerpoint/2010/main" val="2796088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a:t>
            </a:r>
            <a:r>
              <a:rPr lang="zh-CN" altLang="en-US" sz="6000" dirty="0"/>
              <a:t>统</a:t>
            </a:r>
            <a:r>
              <a:rPr lang="zh-CN" altLang="en-US" sz="6000" dirty="0" smtClean="0"/>
              <a:t>时序图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3729460" y="6014433"/>
            <a:ext cx="4255441"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学生用户查看教师评价</a:t>
            </a:r>
            <a:endParaRPr lang="zh-CN" altLang="en-US" sz="3200" dirty="0"/>
          </a:p>
        </p:txBody>
      </p:sp>
      <p:pic>
        <p:nvPicPr>
          <p:cNvPr id="8" name="图片 7"/>
          <p:cNvPicPr>
            <a:picLocks noChangeAspect="1"/>
          </p:cNvPicPr>
          <p:nvPr/>
        </p:nvPicPr>
        <p:blipFill>
          <a:blip r:embed="rId2"/>
          <a:stretch>
            <a:fillRect/>
          </a:stretch>
        </p:blipFill>
        <p:spPr>
          <a:xfrm>
            <a:off x="2829881" y="1584098"/>
            <a:ext cx="6506182" cy="4430334"/>
          </a:xfrm>
          <a:prstGeom prst="rect">
            <a:avLst/>
          </a:prstGeom>
        </p:spPr>
      </p:pic>
    </p:spTree>
    <p:extLst>
      <p:ext uri="{BB962C8B-B14F-4D97-AF65-F5344CB8AC3E}">
        <p14:creationId xmlns:p14="http://schemas.microsoft.com/office/powerpoint/2010/main" val="685608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a:t>弈币子系统状态图</a:t>
            </a:r>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4975668" y="5894260"/>
            <a:ext cx="4255441"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学生用户</a:t>
            </a:r>
            <a:endParaRPr lang="zh-CN" altLang="en-US" sz="3200" dirty="0"/>
          </a:p>
        </p:txBody>
      </p:sp>
      <p:pic>
        <p:nvPicPr>
          <p:cNvPr id="6" name="图片 5"/>
          <p:cNvPicPr>
            <a:picLocks noChangeAspect="1"/>
          </p:cNvPicPr>
          <p:nvPr/>
        </p:nvPicPr>
        <p:blipFill>
          <a:blip r:embed="rId2"/>
          <a:stretch>
            <a:fillRect/>
          </a:stretch>
        </p:blipFill>
        <p:spPr>
          <a:xfrm>
            <a:off x="2130577" y="1403796"/>
            <a:ext cx="7465397" cy="4490464"/>
          </a:xfrm>
          <a:prstGeom prst="rect">
            <a:avLst/>
          </a:prstGeom>
        </p:spPr>
      </p:pic>
    </p:spTree>
    <p:extLst>
      <p:ext uri="{BB962C8B-B14F-4D97-AF65-F5344CB8AC3E}">
        <p14:creationId xmlns:p14="http://schemas.microsoft.com/office/powerpoint/2010/main" val="4027300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a:t>弈币子系统状态图</a:t>
            </a:r>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6598406" y="4696525"/>
            <a:ext cx="4255441"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a:t>教师</a:t>
            </a:r>
            <a:r>
              <a:rPr lang="zh-CN" altLang="en-US" sz="3200" dirty="0" smtClean="0"/>
              <a:t>用户</a:t>
            </a:r>
            <a:endParaRPr lang="zh-CN" altLang="en-US" sz="3200" dirty="0"/>
          </a:p>
        </p:txBody>
      </p:sp>
      <p:pic>
        <p:nvPicPr>
          <p:cNvPr id="3" name="图片 2"/>
          <p:cNvPicPr>
            <a:picLocks noChangeAspect="1"/>
          </p:cNvPicPr>
          <p:nvPr/>
        </p:nvPicPr>
        <p:blipFill>
          <a:blip r:embed="rId2"/>
          <a:stretch>
            <a:fillRect/>
          </a:stretch>
        </p:blipFill>
        <p:spPr>
          <a:xfrm>
            <a:off x="153963" y="1403796"/>
            <a:ext cx="6172200" cy="5293218"/>
          </a:xfrm>
          <a:prstGeom prst="rect">
            <a:avLst/>
          </a:prstGeom>
        </p:spPr>
      </p:pic>
    </p:spTree>
    <p:extLst>
      <p:ext uri="{BB962C8B-B14F-4D97-AF65-F5344CB8AC3E}">
        <p14:creationId xmlns:p14="http://schemas.microsoft.com/office/powerpoint/2010/main" val="3793960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a:t>弈币子系统状态图</a:t>
            </a:r>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4708256" y="5909125"/>
            <a:ext cx="4255441"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弈币代理商</a:t>
            </a:r>
            <a:endParaRPr lang="zh-CN" altLang="en-US" sz="3200" dirty="0"/>
          </a:p>
        </p:txBody>
      </p:sp>
      <p:pic>
        <p:nvPicPr>
          <p:cNvPr id="3" name="图片 2"/>
          <p:cNvPicPr>
            <a:picLocks noChangeAspect="1"/>
          </p:cNvPicPr>
          <p:nvPr/>
        </p:nvPicPr>
        <p:blipFill>
          <a:blip r:embed="rId2"/>
          <a:stretch>
            <a:fillRect/>
          </a:stretch>
        </p:blipFill>
        <p:spPr>
          <a:xfrm>
            <a:off x="2427667" y="1403796"/>
            <a:ext cx="6664817" cy="4505329"/>
          </a:xfrm>
          <a:prstGeom prst="rect">
            <a:avLst/>
          </a:prstGeom>
        </p:spPr>
      </p:pic>
    </p:spTree>
    <p:extLst>
      <p:ext uri="{BB962C8B-B14F-4D97-AF65-F5344CB8AC3E}">
        <p14:creationId xmlns:p14="http://schemas.microsoft.com/office/powerpoint/2010/main" val="2327141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a:t>
            </a:r>
            <a:r>
              <a:rPr lang="zh-CN" altLang="en-US" sz="6000" dirty="0"/>
              <a:t>币子系统</a:t>
            </a:r>
            <a:r>
              <a:rPr lang="zh-CN" altLang="en-US" sz="6000" dirty="0" smtClean="0"/>
              <a:t>状态图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4244614" y="5908019"/>
            <a:ext cx="4255441"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系统管理员</a:t>
            </a:r>
            <a:endParaRPr lang="zh-CN" altLang="en-US" sz="3200" dirty="0"/>
          </a:p>
        </p:txBody>
      </p:sp>
      <p:pic>
        <p:nvPicPr>
          <p:cNvPr id="5" name="图片 4"/>
          <p:cNvPicPr>
            <a:picLocks noChangeAspect="1"/>
          </p:cNvPicPr>
          <p:nvPr/>
        </p:nvPicPr>
        <p:blipFill>
          <a:blip r:embed="rId2"/>
          <a:stretch>
            <a:fillRect/>
          </a:stretch>
        </p:blipFill>
        <p:spPr>
          <a:xfrm>
            <a:off x="1808093" y="1712216"/>
            <a:ext cx="7078330" cy="4195803"/>
          </a:xfrm>
          <a:prstGeom prst="rect">
            <a:avLst/>
          </a:prstGeom>
        </p:spPr>
      </p:pic>
    </p:spTree>
    <p:extLst>
      <p:ext uri="{BB962C8B-B14F-4D97-AF65-F5344CB8AC3E}">
        <p14:creationId xmlns:p14="http://schemas.microsoft.com/office/powerpoint/2010/main" val="3759850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弈币子系统界面</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4244614" y="5908019"/>
            <a:ext cx="4255441"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系统管理员</a:t>
            </a:r>
            <a:endParaRPr lang="zh-CN" altLang="en-US" sz="3200" dirty="0"/>
          </a:p>
        </p:txBody>
      </p:sp>
      <p:pic>
        <p:nvPicPr>
          <p:cNvPr id="3" name="图片 2"/>
          <p:cNvPicPr>
            <a:picLocks noChangeAspect="1"/>
          </p:cNvPicPr>
          <p:nvPr/>
        </p:nvPicPr>
        <p:blipFill>
          <a:blip r:embed="rId2"/>
          <a:stretch>
            <a:fillRect/>
          </a:stretch>
        </p:blipFill>
        <p:spPr>
          <a:xfrm>
            <a:off x="1189831" y="1219669"/>
            <a:ext cx="8084171" cy="4688349"/>
          </a:xfrm>
          <a:prstGeom prst="rect">
            <a:avLst/>
          </a:prstGeom>
        </p:spPr>
      </p:pic>
    </p:spTree>
    <p:extLst>
      <p:ext uri="{BB962C8B-B14F-4D97-AF65-F5344CB8AC3E}">
        <p14:creationId xmlns:p14="http://schemas.microsoft.com/office/powerpoint/2010/main" val="10669410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320800"/>
          </a:xfrm>
        </p:spPr>
        <p:txBody>
          <a:bodyPr>
            <a:normAutofit/>
          </a:bodyPr>
          <a:lstStyle/>
          <a:p>
            <a:r>
              <a:rPr lang="zh-CN" altLang="en-US" sz="6000" dirty="0" smtClean="0"/>
              <a:t>弈币子系统概述</a:t>
            </a:r>
            <a:endParaRPr lang="zh-CN" altLang="en-US" sz="6000" dirty="0"/>
          </a:p>
        </p:txBody>
      </p:sp>
      <p:sp>
        <p:nvSpPr>
          <p:cNvPr id="3" name="内容占位符 2"/>
          <p:cNvSpPr>
            <a:spLocks noGrp="1"/>
          </p:cNvSpPr>
          <p:nvPr>
            <p:ph idx="1"/>
          </p:nvPr>
        </p:nvSpPr>
        <p:spPr>
          <a:xfrm>
            <a:off x="677334" y="1645434"/>
            <a:ext cx="8596668" cy="4742487"/>
          </a:xfrm>
        </p:spPr>
        <p:txBody>
          <a:bodyPr>
            <a:normAutofit lnSpcReduction="10000"/>
          </a:bodyPr>
          <a:lstStyle/>
          <a:p>
            <a:r>
              <a:rPr lang="zh-CN" altLang="zh-CN" sz="2800" dirty="0"/>
              <a:t>弈币子系统项主要实现的功能是：现实货币和虚拟货币的兑换，弈币交易的记录和账号权限更改等。涉及的参与者有</a:t>
            </a:r>
            <a:r>
              <a:rPr lang="zh-CN" altLang="zh-CN" sz="2800" dirty="0">
                <a:solidFill>
                  <a:srgbClr val="FF0000"/>
                </a:solidFill>
              </a:rPr>
              <a:t>学生用户</a:t>
            </a:r>
            <a:r>
              <a:rPr lang="zh-CN" altLang="zh-CN" sz="2800" dirty="0"/>
              <a:t>、</a:t>
            </a:r>
            <a:r>
              <a:rPr lang="zh-CN" altLang="zh-CN" sz="2800" dirty="0">
                <a:solidFill>
                  <a:srgbClr val="FF0000"/>
                </a:solidFill>
              </a:rPr>
              <a:t>教师用户</a:t>
            </a:r>
            <a:r>
              <a:rPr lang="zh-CN" altLang="zh-CN" sz="2800" dirty="0"/>
              <a:t>、</a:t>
            </a:r>
            <a:r>
              <a:rPr lang="zh-CN" altLang="zh-CN" sz="2800" dirty="0">
                <a:solidFill>
                  <a:srgbClr val="FF0000"/>
                </a:solidFill>
              </a:rPr>
              <a:t>系统管理员</a:t>
            </a:r>
            <a:r>
              <a:rPr lang="zh-CN" altLang="zh-CN" sz="2800" dirty="0"/>
              <a:t>和</a:t>
            </a:r>
            <a:r>
              <a:rPr lang="zh-CN" altLang="zh-CN" sz="2800" dirty="0">
                <a:solidFill>
                  <a:srgbClr val="FF0000"/>
                </a:solidFill>
              </a:rPr>
              <a:t>弈币代理商</a:t>
            </a:r>
            <a:r>
              <a:rPr lang="zh-CN" altLang="zh-CN" sz="2800" dirty="0" smtClean="0"/>
              <a:t>。</a:t>
            </a:r>
            <a:endParaRPr lang="en-US" altLang="zh-CN" sz="2800" dirty="0" smtClean="0"/>
          </a:p>
          <a:p>
            <a:r>
              <a:rPr lang="zh-CN" altLang="zh-CN" sz="2800" dirty="0"/>
              <a:t>学生用户：弈币充值、弈币消费、教师评价等权限。</a:t>
            </a:r>
          </a:p>
          <a:p>
            <a:r>
              <a:rPr lang="zh-CN" altLang="zh-CN" sz="2800" dirty="0"/>
              <a:t>教师用户：弈币消费、兑换现金、评价反馈、设置辅导价格等权限。</a:t>
            </a:r>
          </a:p>
          <a:p>
            <a:r>
              <a:rPr lang="zh-CN" altLang="zh-CN" sz="2800" dirty="0"/>
              <a:t>弈币代理商：代理充值、支付充值费用等权限。</a:t>
            </a:r>
          </a:p>
          <a:p>
            <a:r>
              <a:rPr lang="zh-CN" altLang="zh-CN" sz="2800" dirty="0"/>
              <a:t>系统管理员：查询用户充值记录、消费记录，系统盈利信息等权限。</a:t>
            </a:r>
          </a:p>
          <a:p>
            <a:endParaRPr lang="zh-CN" altLang="en-US" dirty="0"/>
          </a:p>
        </p:txBody>
      </p:sp>
    </p:spTree>
    <p:extLst>
      <p:ext uri="{BB962C8B-B14F-4D97-AF65-F5344CB8AC3E}">
        <p14:creationId xmlns:p14="http://schemas.microsoft.com/office/powerpoint/2010/main" val="2013124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弈币子系统界面</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4244614" y="5908019"/>
            <a:ext cx="4255441"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a:t>弈</a:t>
            </a:r>
            <a:r>
              <a:rPr lang="zh-CN" altLang="en-US" sz="3200" dirty="0" smtClean="0"/>
              <a:t>币代理商</a:t>
            </a:r>
            <a:endParaRPr lang="zh-CN" altLang="en-US" sz="3200" dirty="0"/>
          </a:p>
        </p:txBody>
      </p:sp>
      <p:pic>
        <p:nvPicPr>
          <p:cNvPr id="5" name="图片 4"/>
          <p:cNvPicPr>
            <a:picLocks noChangeAspect="1"/>
          </p:cNvPicPr>
          <p:nvPr/>
        </p:nvPicPr>
        <p:blipFill>
          <a:blip r:embed="rId2"/>
          <a:stretch>
            <a:fillRect/>
          </a:stretch>
        </p:blipFill>
        <p:spPr>
          <a:xfrm>
            <a:off x="1890845" y="1240205"/>
            <a:ext cx="6458827" cy="4757966"/>
          </a:xfrm>
          <a:prstGeom prst="rect">
            <a:avLst/>
          </a:prstGeom>
        </p:spPr>
      </p:pic>
    </p:spTree>
    <p:extLst>
      <p:ext uri="{BB962C8B-B14F-4D97-AF65-F5344CB8AC3E}">
        <p14:creationId xmlns:p14="http://schemas.microsoft.com/office/powerpoint/2010/main" val="3086073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弈币子系统界面</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3780975" y="6082923"/>
            <a:ext cx="4255441"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开设课程</a:t>
            </a:r>
            <a:endParaRPr lang="zh-CN" altLang="en-US" sz="3200" dirty="0"/>
          </a:p>
        </p:txBody>
      </p:sp>
      <p:pic>
        <p:nvPicPr>
          <p:cNvPr id="3" name="图片 2"/>
          <p:cNvPicPr>
            <a:picLocks noChangeAspect="1"/>
          </p:cNvPicPr>
          <p:nvPr/>
        </p:nvPicPr>
        <p:blipFill>
          <a:blip r:embed="rId2"/>
          <a:stretch>
            <a:fillRect/>
          </a:stretch>
        </p:blipFill>
        <p:spPr>
          <a:xfrm>
            <a:off x="953726" y="1403796"/>
            <a:ext cx="7791029" cy="4679127"/>
          </a:xfrm>
          <a:prstGeom prst="rect">
            <a:avLst/>
          </a:prstGeom>
        </p:spPr>
      </p:pic>
    </p:spTree>
    <p:extLst>
      <p:ext uri="{BB962C8B-B14F-4D97-AF65-F5344CB8AC3E}">
        <p14:creationId xmlns:p14="http://schemas.microsoft.com/office/powerpoint/2010/main" val="3805345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工作量陈诉</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419590" y="1712216"/>
            <a:ext cx="9149414" cy="770742"/>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负责弈币子系统所有工作以及对需求分析文档和系统设计文档的排版审查工作</a:t>
            </a:r>
            <a:endParaRPr lang="zh-CN" altLang="en-US" sz="3200" dirty="0"/>
          </a:p>
        </p:txBody>
      </p:sp>
      <p:pic>
        <p:nvPicPr>
          <p:cNvPr id="5" name="图片 4"/>
          <p:cNvPicPr>
            <a:picLocks noChangeAspect="1"/>
          </p:cNvPicPr>
          <p:nvPr/>
        </p:nvPicPr>
        <p:blipFill>
          <a:blip r:embed="rId2"/>
          <a:stretch>
            <a:fillRect/>
          </a:stretch>
        </p:blipFill>
        <p:spPr>
          <a:xfrm>
            <a:off x="2082285" y="2482958"/>
            <a:ext cx="7087473" cy="4192799"/>
          </a:xfrm>
          <a:prstGeom prst="rect">
            <a:avLst/>
          </a:prstGeom>
        </p:spPr>
      </p:pic>
    </p:spTree>
    <p:extLst>
      <p:ext uri="{BB962C8B-B14F-4D97-AF65-F5344CB8AC3E}">
        <p14:creationId xmlns:p14="http://schemas.microsoft.com/office/powerpoint/2010/main" val="2535684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弈币子系统用例图</a:t>
            </a:r>
            <a:endParaRPr lang="zh-CN" altLang="en-US" sz="6000" dirty="0"/>
          </a:p>
        </p:txBody>
      </p:sp>
      <p:sp>
        <p:nvSpPr>
          <p:cNvPr id="9"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262416410"/>
              </p:ext>
            </p:extLst>
          </p:nvPr>
        </p:nvGraphicFramePr>
        <p:xfrm>
          <a:off x="905944" y="1392733"/>
          <a:ext cx="8139448" cy="5465267"/>
        </p:xfrm>
        <a:graphic>
          <a:graphicData uri="http://schemas.openxmlformats.org/presentationml/2006/ole">
            <mc:AlternateContent xmlns:mc="http://schemas.openxmlformats.org/markup-compatibility/2006">
              <mc:Choice xmlns:v="urn:schemas-microsoft-com:vml" Requires="v">
                <p:oleObj spid="_x0000_s1042" name="Visio" r:id="rId3" imgW="8248816" imgH="5543484" progId="Visio.Drawing.15">
                  <p:embed/>
                </p:oleObj>
              </mc:Choice>
              <mc:Fallback>
                <p:oleObj name="Visio" r:id="rId3" imgW="8248816" imgH="5543484" progId="Visio.Drawing.15">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944" y="1392733"/>
                        <a:ext cx="8139448" cy="5465267"/>
                      </a:xfrm>
                      <a:prstGeom prst="rect">
                        <a:avLst/>
                      </a:prstGeom>
                      <a:noFill/>
                    </p:spPr>
                  </p:pic>
                </p:oleObj>
              </mc:Fallback>
            </mc:AlternateContent>
          </a:graphicData>
        </a:graphic>
      </p:graphicFrame>
    </p:spTree>
    <p:extLst>
      <p:ext uri="{BB962C8B-B14F-4D97-AF65-F5344CB8AC3E}">
        <p14:creationId xmlns:p14="http://schemas.microsoft.com/office/powerpoint/2010/main" val="1019469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弈币子系统类图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159069973"/>
              </p:ext>
            </p:extLst>
          </p:nvPr>
        </p:nvGraphicFramePr>
        <p:xfrm>
          <a:off x="3433246" y="1403795"/>
          <a:ext cx="4938022" cy="5363561"/>
        </p:xfrm>
        <a:graphic>
          <a:graphicData uri="http://schemas.openxmlformats.org/presentationml/2006/ole">
            <mc:AlternateContent xmlns:mc="http://schemas.openxmlformats.org/markup-compatibility/2006">
              <mc:Choice xmlns:v="urn:schemas-microsoft-com:vml" Requires="v">
                <p:oleObj spid="_x0000_s2058" r:id="rId3" imgW="8734313" imgH="9486926" progId="Visio.Drawing.15">
                  <p:embed/>
                </p:oleObj>
              </mc:Choice>
              <mc:Fallback>
                <p:oleObj r:id="rId3" imgW="8734313" imgH="9486926"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246" y="1403795"/>
                        <a:ext cx="4938022" cy="5363561"/>
                      </a:xfrm>
                      <a:prstGeom prst="rect">
                        <a:avLst/>
                      </a:prstGeom>
                      <a:noFill/>
                    </p:spPr>
                  </p:pic>
                </p:oleObj>
              </mc:Fallback>
            </mc:AlternateContent>
          </a:graphicData>
        </a:graphic>
      </p:graphicFrame>
    </p:spTree>
    <p:extLst>
      <p:ext uri="{BB962C8B-B14F-4D97-AF65-F5344CB8AC3E}">
        <p14:creationId xmlns:p14="http://schemas.microsoft.com/office/powerpoint/2010/main" val="2789780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弈币子系统时序图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2"/>
          <a:stretch>
            <a:fillRect/>
          </a:stretch>
        </p:blipFill>
        <p:spPr>
          <a:xfrm>
            <a:off x="1033195" y="1378034"/>
            <a:ext cx="9873525" cy="4881098"/>
          </a:xfrm>
          <a:prstGeom prst="rect">
            <a:avLst/>
          </a:prstGeom>
        </p:spPr>
      </p:pic>
      <p:sp>
        <p:nvSpPr>
          <p:cNvPr id="7" name="标题 1"/>
          <p:cNvSpPr txBox="1">
            <a:spLocks/>
          </p:cNvSpPr>
          <p:nvPr/>
        </p:nvSpPr>
        <p:spPr>
          <a:xfrm>
            <a:off x="3240063" y="5681570"/>
            <a:ext cx="3595689"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学生用户弈币交易</a:t>
            </a:r>
            <a:endParaRPr lang="zh-CN" altLang="en-US" sz="3200" dirty="0"/>
          </a:p>
        </p:txBody>
      </p:sp>
    </p:spTree>
    <p:extLst>
      <p:ext uri="{BB962C8B-B14F-4D97-AF65-F5344CB8AC3E}">
        <p14:creationId xmlns:p14="http://schemas.microsoft.com/office/powerpoint/2010/main" val="2605890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a:t>
            </a:r>
            <a:r>
              <a:rPr lang="zh-CN" altLang="en-US" sz="6000" dirty="0"/>
              <a:t>统</a:t>
            </a:r>
            <a:r>
              <a:rPr lang="zh-CN" altLang="en-US" sz="6000" dirty="0" smtClean="0"/>
              <a:t>时序图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3240063" y="5681570"/>
            <a:ext cx="3595689"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a:t>教师</a:t>
            </a:r>
            <a:r>
              <a:rPr lang="zh-CN" altLang="en-US" sz="3200" dirty="0" smtClean="0"/>
              <a:t>用户弈币交易</a:t>
            </a:r>
            <a:endParaRPr lang="zh-CN" altLang="en-US" sz="3200" dirty="0"/>
          </a:p>
        </p:txBody>
      </p:sp>
      <p:pic>
        <p:nvPicPr>
          <p:cNvPr id="5" name="图片 4"/>
          <p:cNvPicPr>
            <a:picLocks noChangeAspect="1"/>
          </p:cNvPicPr>
          <p:nvPr/>
        </p:nvPicPr>
        <p:blipFill>
          <a:blip r:embed="rId2"/>
          <a:stretch>
            <a:fillRect/>
          </a:stretch>
        </p:blipFill>
        <p:spPr>
          <a:xfrm>
            <a:off x="223367" y="1529287"/>
            <a:ext cx="7752147" cy="3843862"/>
          </a:xfrm>
          <a:prstGeom prst="rect">
            <a:avLst/>
          </a:prstGeom>
        </p:spPr>
      </p:pic>
      <p:pic>
        <p:nvPicPr>
          <p:cNvPr id="6" name="图片 5"/>
          <p:cNvPicPr>
            <a:picLocks noChangeAspect="1"/>
          </p:cNvPicPr>
          <p:nvPr/>
        </p:nvPicPr>
        <p:blipFill>
          <a:blip r:embed="rId3"/>
          <a:stretch>
            <a:fillRect/>
          </a:stretch>
        </p:blipFill>
        <p:spPr>
          <a:xfrm>
            <a:off x="7975515" y="1529286"/>
            <a:ext cx="4216486" cy="4066309"/>
          </a:xfrm>
          <a:prstGeom prst="rect">
            <a:avLst/>
          </a:prstGeom>
        </p:spPr>
      </p:pic>
    </p:spTree>
    <p:extLst>
      <p:ext uri="{BB962C8B-B14F-4D97-AF65-F5344CB8AC3E}">
        <p14:creationId xmlns:p14="http://schemas.microsoft.com/office/powerpoint/2010/main" val="1958690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a:t>
            </a:r>
            <a:r>
              <a:rPr lang="zh-CN" altLang="en-US" sz="6000" dirty="0"/>
              <a:t>统</a:t>
            </a:r>
            <a:r>
              <a:rPr lang="zh-CN" altLang="en-US" sz="6000" dirty="0" smtClean="0"/>
              <a:t>时序图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3935522" y="6014434"/>
            <a:ext cx="4010743"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代理商查询弈币交易</a:t>
            </a:r>
            <a:endParaRPr lang="zh-CN" altLang="en-US" sz="3200" dirty="0"/>
          </a:p>
        </p:txBody>
      </p:sp>
      <p:pic>
        <p:nvPicPr>
          <p:cNvPr id="3" name="图片 2"/>
          <p:cNvPicPr>
            <a:picLocks noChangeAspect="1"/>
          </p:cNvPicPr>
          <p:nvPr/>
        </p:nvPicPr>
        <p:blipFill>
          <a:blip r:embed="rId2"/>
          <a:stretch>
            <a:fillRect/>
          </a:stretch>
        </p:blipFill>
        <p:spPr>
          <a:xfrm>
            <a:off x="3318833" y="1279168"/>
            <a:ext cx="5436000" cy="4735266"/>
          </a:xfrm>
          <a:prstGeom prst="rect">
            <a:avLst/>
          </a:prstGeom>
        </p:spPr>
      </p:pic>
    </p:spTree>
    <p:extLst>
      <p:ext uri="{BB962C8B-B14F-4D97-AF65-F5344CB8AC3E}">
        <p14:creationId xmlns:p14="http://schemas.microsoft.com/office/powerpoint/2010/main" val="3216848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a:t>
            </a:r>
            <a:r>
              <a:rPr lang="zh-CN" altLang="en-US" sz="6000" dirty="0"/>
              <a:t>统</a:t>
            </a:r>
            <a:r>
              <a:rPr lang="zh-CN" altLang="en-US" sz="6000" dirty="0" smtClean="0"/>
              <a:t>时序图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3935522" y="6014434"/>
            <a:ext cx="4010743"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管理员查看交易明细</a:t>
            </a:r>
            <a:endParaRPr lang="zh-CN" altLang="en-US" sz="3200" dirty="0"/>
          </a:p>
        </p:txBody>
      </p:sp>
      <p:pic>
        <p:nvPicPr>
          <p:cNvPr id="5" name="图片 4"/>
          <p:cNvPicPr>
            <a:picLocks noChangeAspect="1"/>
          </p:cNvPicPr>
          <p:nvPr/>
        </p:nvPicPr>
        <p:blipFill>
          <a:blip r:embed="rId2"/>
          <a:stretch>
            <a:fillRect/>
          </a:stretch>
        </p:blipFill>
        <p:spPr>
          <a:xfrm>
            <a:off x="2742165" y="1403796"/>
            <a:ext cx="6397455" cy="4502360"/>
          </a:xfrm>
          <a:prstGeom prst="rect">
            <a:avLst/>
          </a:prstGeom>
        </p:spPr>
      </p:pic>
    </p:spTree>
    <p:extLst>
      <p:ext uri="{BB962C8B-B14F-4D97-AF65-F5344CB8AC3E}">
        <p14:creationId xmlns:p14="http://schemas.microsoft.com/office/powerpoint/2010/main" val="2756288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324634"/>
            <a:ext cx="8596668" cy="1079162"/>
          </a:xfrm>
        </p:spPr>
        <p:txBody>
          <a:bodyPr>
            <a:normAutofit/>
          </a:bodyPr>
          <a:lstStyle/>
          <a:p>
            <a:r>
              <a:rPr lang="zh-CN" altLang="en-US" sz="6000" dirty="0" smtClean="0"/>
              <a:t>弈币子系</a:t>
            </a:r>
            <a:r>
              <a:rPr lang="zh-CN" altLang="en-US" sz="6000" dirty="0"/>
              <a:t>统</a:t>
            </a:r>
            <a:r>
              <a:rPr lang="zh-CN" altLang="en-US" sz="6000" dirty="0" smtClean="0"/>
              <a:t>时序图</a:t>
            </a:r>
            <a:endParaRPr lang="zh-CN" altLang="en-US" sz="6000" dirty="0"/>
          </a:p>
        </p:txBody>
      </p:sp>
      <p:sp>
        <p:nvSpPr>
          <p:cNvPr id="9" name="Rectangle 12"/>
          <p:cNvSpPr>
            <a:spLocks noChangeArrowheads="1"/>
          </p:cNvSpPr>
          <p:nvPr/>
        </p:nvSpPr>
        <p:spPr bwMode="auto">
          <a:xfrm>
            <a:off x="-338767" y="14037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3240063" y="109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标题 1"/>
          <p:cNvSpPr txBox="1">
            <a:spLocks/>
          </p:cNvSpPr>
          <p:nvPr/>
        </p:nvSpPr>
        <p:spPr>
          <a:xfrm>
            <a:off x="5757233" y="4417453"/>
            <a:ext cx="4010743" cy="7070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200" dirty="0" smtClean="0"/>
              <a:t>教师用户开设课程</a:t>
            </a:r>
            <a:endParaRPr lang="zh-CN" altLang="en-US" sz="3200" dirty="0"/>
          </a:p>
        </p:txBody>
      </p:sp>
      <p:pic>
        <p:nvPicPr>
          <p:cNvPr id="3" name="图片 2"/>
          <p:cNvPicPr>
            <a:picLocks noChangeAspect="1"/>
          </p:cNvPicPr>
          <p:nvPr/>
        </p:nvPicPr>
        <p:blipFill>
          <a:blip r:embed="rId2"/>
          <a:stretch>
            <a:fillRect/>
          </a:stretch>
        </p:blipFill>
        <p:spPr>
          <a:xfrm>
            <a:off x="957601" y="1403795"/>
            <a:ext cx="4610100" cy="5306097"/>
          </a:xfrm>
          <a:prstGeom prst="rect">
            <a:avLst/>
          </a:prstGeom>
        </p:spPr>
      </p:pic>
    </p:spTree>
    <p:extLst>
      <p:ext uri="{BB962C8B-B14F-4D97-AF65-F5344CB8AC3E}">
        <p14:creationId xmlns:p14="http://schemas.microsoft.com/office/powerpoint/2010/main" val="2392679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TotalTime>
  <Words>298</Words>
  <Application>Microsoft Office PowerPoint</Application>
  <PresentationFormat>宽屏</PresentationFormat>
  <Paragraphs>47</Paragraphs>
  <Slides>22</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0" baseType="lpstr">
      <vt:lpstr>方正姚体</vt:lpstr>
      <vt:lpstr>华文新魏</vt:lpstr>
      <vt:lpstr>Arial</vt:lpstr>
      <vt:lpstr>Trebuchet MS</vt:lpstr>
      <vt:lpstr>Wingdings 3</vt:lpstr>
      <vt:lpstr>平面</vt:lpstr>
      <vt:lpstr>Visio</vt:lpstr>
      <vt:lpstr>Microsoft Visio 绘图</vt:lpstr>
      <vt:lpstr>网络围棋对弈平台</vt:lpstr>
      <vt:lpstr>弈币子系统概述</vt:lpstr>
      <vt:lpstr>弈币子系统用例图</vt:lpstr>
      <vt:lpstr>弈币子系统类图</vt:lpstr>
      <vt:lpstr>弈币子系统时序图</vt:lpstr>
      <vt:lpstr>弈币子系统时序图</vt:lpstr>
      <vt:lpstr>弈币子系统时序图</vt:lpstr>
      <vt:lpstr>弈币子系统时序图</vt:lpstr>
      <vt:lpstr>弈币子系统时序图</vt:lpstr>
      <vt:lpstr>弈币子系时序图</vt:lpstr>
      <vt:lpstr>弈币子系统时序图</vt:lpstr>
      <vt:lpstr>弈币子系统时序图</vt:lpstr>
      <vt:lpstr>弈币子系统时序图</vt:lpstr>
      <vt:lpstr>弈币子系统时序图</vt:lpstr>
      <vt:lpstr>弈币子系统状态图</vt:lpstr>
      <vt:lpstr>弈币子系统状态图</vt:lpstr>
      <vt:lpstr>弈币子系统状态图</vt:lpstr>
      <vt:lpstr>弈币子系统状态图</vt:lpstr>
      <vt:lpstr>弈币子系统界面</vt:lpstr>
      <vt:lpstr>弈币子系统界面</vt:lpstr>
      <vt:lpstr>弈币子系统界面</vt:lpstr>
      <vt:lpstr>工作量陈诉</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Lawrence</dc:creator>
  <cp:lastModifiedBy>Lawrence</cp:lastModifiedBy>
  <cp:revision>9</cp:revision>
  <dcterms:created xsi:type="dcterms:W3CDTF">2015-12-04T15:01:38Z</dcterms:created>
  <dcterms:modified xsi:type="dcterms:W3CDTF">2015-12-06T11:39:42Z</dcterms:modified>
</cp:coreProperties>
</file>