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56" r:id="rId2"/>
    <p:sldId id="257" r:id="rId3"/>
    <p:sldId id="283" r:id="rId4"/>
    <p:sldId id="258" r:id="rId5"/>
    <p:sldId id="260" r:id="rId6"/>
    <p:sldId id="285" r:id="rId7"/>
    <p:sldId id="286" r:id="rId8"/>
    <p:sldId id="308" r:id="rId9"/>
    <p:sldId id="288" r:id="rId10"/>
    <p:sldId id="289" r:id="rId11"/>
    <p:sldId id="262" r:id="rId12"/>
    <p:sldId id="282" r:id="rId13"/>
    <p:sldId id="263" r:id="rId14"/>
    <p:sldId id="293" r:id="rId15"/>
    <p:sldId id="323" r:id="rId16"/>
    <p:sldId id="294" r:id="rId17"/>
    <p:sldId id="261" r:id="rId18"/>
    <p:sldId id="309" r:id="rId19"/>
    <p:sldId id="266" r:id="rId20"/>
    <p:sldId id="264" r:id="rId21"/>
    <p:sldId id="269" r:id="rId22"/>
    <p:sldId id="290" r:id="rId23"/>
    <p:sldId id="270" r:id="rId24"/>
    <p:sldId id="271" r:id="rId25"/>
    <p:sldId id="296" r:id="rId26"/>
    <p:sldId id="299" r:id="rId27"/>
    <p:sldId id="300" r:id="rId28"/>
    <p:sldId id="298" r:id="rId29"/>
    <p:sldId id="278" r:id="rId30"/>
    <p:sldId id="276" r:id="rId31"/>
    <p:sldId id="26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1322"/>
  </p:normalViewPr>
  <p:slideViewPr>
    <p:cSldViewPr snapToGrid="0">
      <p:cViewPr varScale="1">
        <p:scale>
          <a:sx n="80" d="100"/>
          <a:sy n="80" d="100"/>
        </p:scale>
        <p:origin x="528" y="57"/>
      </p:cViewPr>
      <p:guideLst/>
    </p:cSldViewPr>
  </p:slideViewPr>
  <p:notesTextViewPr>
    <p:cViewPr>
      <p:scale>
        <a:sx n="1" d="1"/>
        <a:sy n="1" d="1"/>
      </p:scale>
      <p:origin x="0" y="0"/>
    </p:cViewPr>
  </p:notesTextViewPr>
  <p:notesViewPr>
    <p:cSldViewPr snapToGrid="0">
      <p:cViewPr varScale="1">
        <p:scale>
          <a:sx n="95" d="100"/>
          <a:sy n="95" d="100"/>
        </p:scale>
        <p:origin x="400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35FE5-A4DB-134D-B024-2FEBF9C2B74B}" type="doc">
      <dgm:prSet loTypeId="urn:microsoft.com/office/officeart/2005/8/layout/process4" loCatId="" qsTypeId="urn:microsoft.com/office/officeart/2005/8/quickstyle/simple1" qsCatId="simple" csTypeId="urn:microsoft.com/office/officeart/2005/8/colors/accent1_2" csCatId="accent1" phldr="1"/>
      <dgm:spPr/>
      <dgm:t>
        <a:bodyPr/>
        <a:lstStyle/>
        <a:p>
          <a:endParaRPr lang="en-US"/>
        </a:p>
      </dgm:t>
    </dgm:pt>
    <dgm:pt modelId="{64D6EFE8-F732-3E4A-90CA-ED0CE452E013}">
      <dgm:prSet phldrT="[Text]"/>
      <dgm:spPr/>
      <dgm:t>
        <a:bodyPr/>
        <a:lstStyle/>
        <a:p>
          <a:r>
            <a:rPr lang="en-US" dirty="0"/>
            <a:t>Understand Language Structure</a:t>
          </a:r>
        </a:p>
      </dgm:t>
    </dgm:pt>
    <dgm:pt modelId="{D9ADBDBA-376D-604A-9007-E4903F8D3DE6}" type="parTrans" cxnId="{5CCF58AB-9D94-0842-A718-9A16988BCDC8}">
      <dgm:prSet/>
      <dgm:spPr/>
      <dgm:t>
        <a:bodyPr/>
        <a:lstStyle/>
        <a:p>
          <a:endParaRPr lang="en-US"/>
        </a:p>
      </dgm:t>
    </dgm:pt>
    <dgm:pt modelId="{26584870-11FE-674A-89E7-B97EE88362B0}" type="sibTrans" cxnId="{5CCF58AB-9D94-0842-A718-9A16988BCDC8}">
      <dgm:prSet/>
      <dgm:spPr/>
      <dgm:t>
        <a:bodyPr/>
        <a:lstStyle/>
        <a:p>
          <a:endParaRPr lang="en-US"/>
        </a:p>
      </dgm:t>
    </dgm:pt>
    <dgm:pt modelId="{6CD038DA-B580-CB41-B55B-60B81291BCC5}">
      <dgm:prSet phldrT="[Text]"/>
      <dgm:spPr/>
      <dgm:t>
        <a:bodyPr/>
        <a:lstStyle/>
        <a:p>
          <a:r>
            <a:rPr lang="en-US" dirty="0"/>
            <a:t>Using Dictionaries and Word Patterns</a:t>
          </a:r>
        </a:p>
      </dgm:t>
    </dgm:pt>
    <dgm:pt modelId="{897E4CD6-C660-9845-80E1-0CB0184CC18C}" type="parTrans" cxnId="{AEC9399D-0D5A-1C48-8977-1163B9111F03}">
      <dgm:prSet/>
      <dgm:spPr/>
      <dgm:t>
        <a:bodyPr/>
        <a:lstStyle/>
        <a:p>
          <a:endParaRPr lang="en-US"/>
        </a:p>
      </dgm:t>
    </dgm:pt>
    <dgm:pt modelId="{220A605B-5715-7443-AFC3-D376352F5B77}" type="sibTrans" cxnId="{AEC9399D-0D5A-1C48-8977-1163B9111F03}">
      <dgm:prSet/>
      <dgm:spPr/>
      <dgm:t>
        <a:bodyPr/>
        <a:lstStyle/>
        <a:p>
          <a:endParaRPr lang="en-US"/>
        </a:p>
      </dgm:t>
    </dgm:pt>
    <dgm:pt modelId="{A17EEAF8-9CCD-AB45-B495-60C4602A448D}">
      <dgm:prSet phldrT="[Text]"/>
      <dgm:spPr/>
      <dgm:t>
        <a:bodyPr/>
        <a:lstStyle/>
        <a:p>
          <a:r>
            <a:rPr lang="en-US" dirty="0"/>
            <a:t>Extract Meaning from Text</a:t>
          </a:r>
        </a:p>
      </dgm:t>
    </dgm:pt>
    <dgm:pt modelId="{253E1303-E489-0341-B7E6-FE49447FB5E6}" type="parTrans" cxnId="{5B04D350-6CE5-CC49-B6D8-57022E700C4D}">
      <dgm:prSet/>
      <dgm:spPr/>
      <dgm:t>
        <a:bodyPr/>
        <a:lstStyle/>
        <a:p>
          <a:endParaRPr lang="en-US"/>
        </a:p>
      </dgm:t>
    </dgm:pt>
    <dgm:pt modelId="{D52427B7-F1D4-5C4E-BB46-AC8BAEA0D4F0}" type="sibTrans" cxnId="{5B04D350-6CE5-CC49-B6D8-57022E700C4D}">
      <dgm:prSet/>
      <dgm:spPr/>
      <dgm:t>
        <a:bodyPr/>
        <a:lstStyle/>
        <a:p>
          <a:endParaRPr lang="en-US"/>
        </a:p>
      </dgm:t>
    </dgm:pt>
    <dgm:pt modelId="{D1D123AD-15D0-B340-A783-326E203FD842}">
      <dgm:prSet phldrT="[Text]"/>
      <dgm:spPr/>
      <dgm:t>
        <a:bodyPr/>
        <a:lstStyle/>
        <a:p>
          <a:r>
            <a:rPr lang="en-US" dirty="0"/>
            <a:t>Analyzing Multiple Documents</a:t>
          </a:r>
        </a:p>
      </dgm:t>
    </dgm:pt>
    <dgm:pt modelId="{6FB9B60C-2D78-3446-A2C6-FB250792CD99}" type="parTrans" cxnId="{9A97C1E2-39FB-E242-8A5C-04A930727C7B}">
      <dgm:prSet/>
      <dgm:spPr/>
      <dgm:t>
        <a:bodyPr/>
        <a:lstStyle/>
        <a:p>
          <a:endParaRPr lang="en-US"/>
        </a:p>
      </dgm:t>
    </dgm:pt>
    <dgm:pt modelId="{4A04DC92-83B4-0143-A0B5-F6314D98F5C4}" type="sibTrans" cxnId="{9A97C1E2-39FB-E242-8A5C-04A930727C7B}">
      <dgm:prSet/>
      <dgm:spPr/>
      <dgm:t>
        <a:bodyPr/>
        <a:lstStyle/>
        <a:p>
          <a:endParaRPr lang="en-US"/>
        </a:p>
      </dgm:t>
    </dgm:pt>
    <dgm:pt modelId="{FD3632FD-9C57-E746-8F2D-365FA3C473BC}" type="pres">
      <dgm:prSet presAssocID="{0B835FE5-A4DB-134D-B024-2FEBF9C2B74B}" presName="Name0" presStyleCnt="0">
        <dgm:presLayoutVars>
          <dgm:dir/>
          <dgm:animLvl val="lvl"/>
          <dgm:resizeHandles val="exact"/>
        </dgm:presLayoutVars>
      </dgm:prSet>
      <dgm:spPr/>
    </dgm:pt>
    <dgm:pt modelId="{33722EEA-EE0B-2E48-AF4F-A83EFBB6CDB8}" type="pres">
      <dgm:prSet presAssocID="{D1D123AD-15D0-B340-A783-326E203FD842}" presName="boxAndChildren" presStyleCnt="0"/>
      <dgm:spPr/>
    </dgm:pt>
    <dgm:pt modelId="{5307DB1B-FA84-BC42-BA5E-212CFA0B0469}" type="pres">
      <dgm:prSet presAssocID="{D1D123AD-15D0-B340-A783-326E203FD842}" presName="parentTextBox" presStyleLbl="node1" presStyleIdx="0" presStyleCnt="4"/>
      <dgm:spPr/>
    </dgm:pt>
    <dgm:pt modelId="{28A18CD4-C202-0F46-A7EA-0A27EEA8E6EE}" type="pres">
      <dgm:prSet presAssocID="{D52427B7-F1D4-5C4E-BB46-AC8BAEA0D4F0}" presName="sp" presStyleCnt="0"/>
      <dgm:spPr/>
    </dgm:pt>
    <dgm:pt modelId="{6CF2B5F8-0444-364E-8ABE-BFD968177C84}" type="pres">
      <dgm:prSet presAssocID="{A17EEAF8-9CCD-AB45-B495-60C4602A448D}" presName="arrowAndChildren" presStyleCnt="0"/>
      <dgm:spPr/>
    </dgm:pt>
    <dgm:pt modelId="{E7885B6B-3EBC-6E47-B446-4F5BC6213D27}" type="pres">
      <dgm:prSet presAssocID="{A17EEAF8-9CCD-AB45-B495-60C4602A448D}" presName="parentTextArrow" presStyleLbl="node1" presStyleIdx="1" presStyleCnt="4"/>
      <dgm:spPr/>
    </dgm:pt>
    <dgm:pt modelId="{A00DA54D-39B8-8D45-B359-0D5F07EFD19D}" type="pres">
      <dgm:prSet presAssocID="{220A605B-5715-7443-AFC3-D376352F5B77}" presName="sp" presStyleCnt="0"/>
      <dgm:spPr/>
    </dgm:pt>
    <dgm:pt modelId="{F37860FB-DC95-D145-90A9-5E00AEFAB875}" type="pres">
      <dgm:prSet presAssocID="{6CD038DA-B580-CB41-B55B-60B81291BCC5}" presName="arrowAndChildren" presStyleCnt="0"/>
      <dgm:spPr/>
    </dgm:pt>
    <dgm:pt modelId="{0C3D7F00-E89C-FC48-9984-AC63E29D4744}" type="pres">
      <dgm:prSet presAssocID="{6CD038DA-B580-CB41-B55B-60B81291BCC5}" presName="parentTextArrow" presStyleLbl="node1" presStyleIdx="2" presStyleCnt="4"/>
      <dgm:spPr/>
    </dgm:pt>
    <dgm:pt modelId="{2F093783-B9EC-1C43-842C-3ACF7FFAA57B}" type="pres">
      <dgm:prSet presAssocID="{26584870-11FE-674A-89E7-B97EE88362B0}" presName="sp" presStyleCnt="0"/>
      <dgm:spPr/>
    </dgm:pt>
    <dgm:pt modelId="{80935951-92A2-E748-BF7B-DD059B2DC0F8}" type="pres">
      <dgm:prSet presAssocID="{64D6EFE8-F732-3E4A-90CA-ED0CE452E013}" presName="arrowAndChildren" presStyleCnt="0"/>
      <dgm:spPr/>
    </dgm:pt>
    <dgm:pt modelId="{0517A402-5D3C-9241-B022-7499B799DCF8}" type="pres">
      <dgm:prSet presAssocID="{64D6EFE8-F732-3E4A-90CA-ED0CE452E013}" presName="parentTextArrow" presStyleLbl="node1" presStyleIdx="3" presStyleCnt="4" custLinFactNeighborX="-282" custLinFactNeighborY="-24216"/>
      <dgm:spPr/>
    </dgm:pt>
  </dgm:ptLst>
  <dgm:cxnLst>
    <dgm:cxn modelId="{6A8DC72D-22A8-5A4B-BD0A-869E7BDB1829}" type="presOf" srcId="{64D6EFE8-F732-3E4A-90CA-ED0CE452E013}" destId="{0517A402-5D3C-9241-B022-7499B799DCF8}" srcOrd="0" destOrd="0" presId="urn:microsoft.com/office/officeart/2005/8/layout/process4"/>
    <dgm:cxn modelId="{5B04D350-6CE5-CC49-B6D8-57022E700C4D}" srcId="{0B835FE5-A4DB-134D-B024-2FEBF9C2B74B}" destId="{A17EEAF8-9CCD-AB45-B495-60C4602A448D}" srcOrd="2" destOrd="0" parTransId="{253E1303-E489-0341-B7E6-FE49447FB5E6}" sibTransId="{D52427B7-F1D4-5C4E-BB46-AC8BAEA0D4F0}"/>
    <dgm:cxn modelId="{7FA61478-7DC8-5A42-BD6C-8625014A8AB7}" type="presOf" srcId="{D1D123AD-15D0-B340-A783-326E203FD842}" destId="{5307DB1B-FA84-BC42-BA5E-212CFA0B0469}" srcOrd="0" destOrd="0" presId="urn:microsoft.com/office/officeart/2005/8/layout/process4"/>
    <dgm:cxn modelId="{AEC9399D-0D5A-1C48-8977-1163B9111F03}" srcId="{0B835FE5-A4DB-134D-B024-2FEBF9C2B74B}" destId="{6CD038DA-B580-CB41-B55B-60B81291BCC5}" srcOrd="1" destOrd="0" parTransId="{897E4CD6-C660-9845-80E1-0CB0184CC18C}" sibTransId="{220A605B-5715-7443-AFC3-D376352F5B77}"/>
    <dgm:cxn modelId="{5CCF58AB-9D94-0842-A718-9A16988BCDC8}" srcId="{0B835FE5-A4DB-134D-B024-2FEBF9C2B74B}" destId="{64D6EFE8-F732-3E4A-90CA-ED0CE452E013}" srcOrd="0" destOrd="0" parTransId="{D9ADBDBA-376D-604A-9007-E4903F8D3DE6}" sibTransId="{26584870-11FE-674A-89E7-B97EE88362B0}"/>
    <dgm:cxn modelId="{2CDD8DB1-D2A5-914D-9911-244B40103FC5}" type="presOf" srcId="{A17EEAF8-9CCD-AB45-B495-60C4602A448D}" destId="{E7885B6B-3EBC-6E47-B446-4F5BC6213D27}" srcOrd="0" destOrd="0" presId="urn:microsoft.com/office/officeart/2005/8/layout/process4"/>
    <dgm:cxn modelId="{150115D3-648E-D34A-A1C2-69CC5DE5E7D7}" type="presOf" srcId="{0B835FE5-A4DB-134D-B024-2FEBF9C2B74B}" destId="{FD3632FD-9C57-E746-8F2D-365FA3C473BC}" srcOrd="0" destOrd="0" presId="urn:microsoft.com/office/officeart/2005/8/layout/process4"/>
    <dgm:cxn modelId="{9A97C1E2-39FB-E242-8A5C-04A930727C7B}" srcId="{0B835FE5-A4DB-134D-B024-2FEBF9C2B74B}" destId="{D1D123AD-15D0-B340-A783-326E203FD842}" srcOrd="3" destOrd="0" parTransId="{6FB9B60C-2D78-3446-A2C6-FB250792CD99}" sibTransId="{4A04DC92-83B4-0143-A0B5-F6314D98F5C4}"/>
    <dgm:cxn modelId="{DCD155E4-B3D6-194B-9148-D7FEA449E2D1}" type="presOf" srcId="{6CD038DA-B580-CB41-B55B-60B81291BCC5}" destId="{0C3D7F00-E89C-FC48-9984-AC63E29D4744}" srcOrd="0" destOrd="0" presId="urn:microsoft.com/office/officeart/2005/8/layout/process4"/>
    <dgm:cxn modelId="{27899C80-283F-B549-9319-C09AA52D3C71}" type="presParOf" srcId="{FD3632FD-9C57-E746-8F2D-365FA3C473BC}" destId="{33722EEA-EE0B-2E48-AF4F-A83EFBB6CDB8}" srcOrd="0" destOrd="0" presId="urn:microsoft.com/office/officeart/2005/8/layout/process4"/>
    <dgm:cxn modelId="{D9C9E6B7-6C66-3147-8254-14DEFEB3770B}" type="presParOf" srcId="{33722EEA-EE0B-2E48-AF4F-A83EFBB6CDB8}" destId="{5307DB1B-FA84-BC42-BA5E-212CFA0B0469}" srcOrd="0" destOrd="0" presId="urn:microsoft.com/office/officeart/2005/8/layout/process4"/>
    <dgm:cxn modelId="{A8914071-4AF3-E347-BE4B-AACC44F688A1}" type="presParOf" srcId="{FD3632FD-9C57-E746-8F2D-365FA3C473BC}" destId="{28A18CD4-C202-0F46-A7EA-0A27EEA8E6EE}" srcOrd="1" destOrd="0" presId="urn:microsoft.com/office/officeart/2005/8/layout/process4"/>
    <dgm:cxn modelId="{73D21CE5-7DA4-EC48-BBE5-516E94875C1C}" type="presParOf" srcId="{FD3632FD-9C57-E746-8F2D-365FA3C473BC}" destId="{6CF2B5F8-0444-364E-8ABE-BFD968177C84}" srcOrd="2" destOrd="0" presId="urn:microsoft.com/office/officeart/2005/8/layout/process4"/>
    <dgm:cxn modelId="{68D925CE-1A5C-3A4C-9865-7E8DBB2FA202}" type="presParOf" srcId="{6CF2B5F8-0444-364E-8ABE-BFD968177C84}" destId="{E7885B6B-3EBC-6E47-B446-4F5BC6213D27}" srcOrd="0" destOrd="0" presId="urn:microsoft.com/office/officeart/2005/8/layout/process4"/>
    <dgm:cxn modelId="{53DD4DC4-FAFC-D849-8E38-0563D4BB212F}" type="presParOf" srcId="{FD3632FD-9C57-E746-8F2D-365FA3C473BC}" destId="{A00DA54D-39B8-8D45-B359-0D5F07EFD19D}" srcOrd="3" destOrd="0" presId="urn:microsoft.com/office/officeart/2005/8/layout/process4"/>
    <dgm:cxn modelId="{BB1531BF-01FA-EE40-99A9-18798295F004}" type="presParOf" srcId="{FD3632FD-9C57-E746-8F2D-365FA3C473BC}" destId="{F37860FB-DC95-D145-90A9-5E00AEFAB875}" srcOrd="4" destOrd="0" presId="urn:microsoft.com/office/officeart/2005/8/layout/process4"/>
    <dgm:cxn modelId="{7FD5F957-2C3C-5549-9F3A-E1FB841E0C57}" type="presParOf" srcId="{F37860FB-DC95-D145-90A9-5E00AEFAB875}" destId="{0C3D7F00-E89C-FC48-9984-AC63E29D4744}" srcOrd="0" destOrd="0" presId="urn:microsoft.com/office/officeart/2005/8/layout/process4"/>
    <dgm:cxn modelId="{9EDFE3CE-5848-E24C-9478-16620CE9E960}" type="presParOf" srcId="{FD3632FD-9C57-E746-8F2D-365FA3C473BC}" destId="{2F093783-B9EC-1C43-842C-3ACF7FFAA57B}" srcOrd="5" destOrd="0" presId="urn:microsoft.com/office/officeart/2005/8/layout/process4"/>
    <dgm:cxn modelId="{A5551A52-F243-374D-A9E3-3B6E0DC79BFE}" type="presParOf" srcId="{FD3632FD-9C57-E746-8F2D-365FA3C473BC}" destId="{80935951-92A2-E748-BF7B-DD059B2DC0F8}" srcOrd="6" destOrd="0" presId="urn:microsoft.com/office/officeart/2005/8/layout/process4"/>
    <dgm:cxn modelId="{A9EB7B13-7FB7-144A-941D-11430ABFEA91}" type="presParOf" srcId="{80935951-92A2-E748-BF7B-DD059B2DC0F8}" destId="{0517A402-5D3C-9241-B022-7499B799DCF8}"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4CB22F-D44C-3A4A-AD56-3AAAD3B2AC6D}"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FF548AF6-10EA-4743-87A2-6AC7F09448D4}">
      <dgm:prSet phldrT="[Text]"/>
      <dgm:spPr/>
      <dgm:t>
        <a:bodyPr/>
        <a:lstStyle/>
        <a:p>
          <a:r>
            <a:rPr lang="en-US" dirty="0"/>
            <a:t>NLP</a:t>
          </a:r>
        </a:p>
      </dgm:t>
    </dgm:pt>
    <dgm:pt modelId="{01AB0B5E-AEBA-3745-9F77-5EE044F23865}" type="parTrans" cxnId="{F9828521-7918-5F44-9EDB-1BA7159001DD}">
      <dgm:prSet/>
      <dgm:spPr/>
      <dgm:t>
        <a:bodyPr/>
        <a:lstStyle/>
        <a:p>
          <a:endParaRPr lang="en-US"/>
        </a:p>
      </dgm:t>
    </dgm:pt>
    <dgm:pt modelId="{71179A03-FB49-1646-9F04-3945ED102FA3}" type="sibTrans" cxnId="{F9828521-7918-5F44-9EDB-1BA7159001DD}">
      <dgm:prSet/>
      <dgm:spPr/>
      <dgm:t>
        <a:bodyPr/>
        <a:lstStyle/>
        <a:p>
          <a:endParaRPr lang="en-US"/>
        </a:p>
      </dgm:t>
    </dgm:pt>
    <dgm:pt modelId="{163B04D9-1F83-DA4D-9992-D3AD7AF153D9}">
      <dgm:prSet phldrT="[Text]"/>
      <dgm:spPr/>
      <dgm:t>
        <a:bodyPr/>
        <a:lstStyle/>
        <a:p>
          <a:r>
            <a:rPr lang="en-US" dirty="0"/>
            <a:t>Natural Language Understanding (NLU)</a:t>
          </a:r>
        </a:p>
      </dgm:t>
    </dgm:pt>
    <dgm:pt modelId="{9A0E0977-817F-4B43-93A1-703EEA3B0BAE}" type="parTrans" cxnId="{15D6F4AA-4D38-A34C-9FEC-CE68CBC6650A}">
      <dgm:prSet/>
      <dgm:spPr/>
      <dgm:t>
        <a:bodyPr/>
        <a:lstStyle/>
        <a:p>
          <a:endParaRPr lang="en-US"/>
        </a:p>
      </dgm:t>
    </dgm:pt>
    <dgm:pt modelId="{8AE7EE2B-41C9-3444-9A54-34B1D4AD37B3}" type="sibTrans" cxnId="{15D6F4AA-4D38-A34C-9FEC-CE68CBC6650A}">
      <dgm:prSet/>
      <dgm:spPr/>
      <dgm:t>
        <a:bodyPr/>
        <a:lstStyle/>
        <a:p>
          <a:endParaRPr lang="en-US"/>
        </a:p>
      </dgm:t>
    </dgm:pt>
    <dgm:pt modelId="{3676FE9A-FED4-334F-B692-A3EE5D0423EE}">
      <dgm:prSet phldrT="[Text]" custT="1"/>
      <dgm:spPr/>
      <dgm:t>
        <a:bodyPr/>
        <a:lstStyle/>
        <a:p>
          <a:pPr marL="0" lvl="0" indent="0" algn="ctr" defTabSz="1377950">
            <a:lnSpc>
              <a:spcPct val="90000"/>
            </a:lnSpc>
            <a:spcBef>
              <a:spcPct val="0"/>
            </a:spcBef>
            <a:spcAft>
              <a:spcPct val="35000"/>
            </a:spcAft>
            <a:buNone/>
          </a:pPr>
          <a:r>
            <a:rPr lang="en-US" sz="3100" kern="1200" dirty="0">
              <a:solidFill>
                <a:prstClr val="white"/>
              </a:solidFill>
              <a:latin typeface="Calibri" panose="020F0502020204030204"/>
              <a:ea typeface="+mn-ea"/>
              <a:cs typeface="+mn-cs"/>
            </a:rPr>
            <a:t>Natural Language Generation </a:t>
          </a:r>
        </a:p>
        <a:p>
          <a:pPr marL="0" lvl="0" indent="0" algn="ctr" defTabSz="1377950">
            <a:lnSpc>
              <a:spcPct val="90000"/>
            </a:lnSpc>
            <a:spcBef>
              <a:spcPct val="0"/>
            </a:spcBef>
            <a:spcAft>
              <a:spcPct val="35000"/>
            </a:spcAft>
            <a:buNone/>
          </a:pPr>
          <a:r>
            <a:rPr lang="en-US" sz="3100" kern="1200" dirty="0">
              <a:solidFill>
                <a:prstClr val="white"/>
              </a:solidFill>
              <a:latin typeface="Calibri" panose="020F0502020204030204"/>
              <a:ea typeface="+mn-ea"/>
              <a:cs typeface="+mn-cs"/>
            </a:rPr>
            <a:t>(NLG)</a:t>
          </a:r>
        </a:p>
      </dgm:t>
    </dgm:pt>
    <dgm:pt modelId="{21622D75-391D-3F49-8F44-A5FAC9F42862}" type="parTrans" cxnId="{B7AD76E4-7E1C-1040-8DC0-A52316FDE979}">
      <dgm:prSet/>
      <dgm:spPr/>
      <dgm:t>
        <a:bodyPr/>
        <a:lstStyle/>
        <a:p>
          <a:endParaRPr lang="en-US"/>
        </a:p>
      </dgm:t>
    </dgm:pt>
    <dgm:pt modelId="{2651CAC8-182D-1E43-9A23-B02AA891C673}" type="sibTrans" cxnId="{B7AD76E4-7E1C-1040-8DC0-A52316FDE979}">
      <dgm:prSet/>
      <dgm:spPr/>
      <dgm:t>
        <a:bodyPr/>
        <a:lstStyle/>
        <a:p>
          <a:endParaRPr lang="en-US"/>
        </a:p>
      </dgm:t>
    </dgm:pt>
    <dgm:pt modelId="{BEA74A54-E1B3-2444-B9BA-0E12E20D1D94}" type="pres">
      <dgm:prSet presAssocID="{014CB22F-D44C-3A4A-AD56-3AAAD3B2AC6D}" presName="hierChild1" presStyleCnt="0">
        <dgm:presLayoutVars>
          <dgm:orgChart val="1"/>
          <dgm:chPref val="1"/>
          <dgm:dir/>
          <dgm:animOne val="branch"/>
          <dgm:animLvl val="lvl"/>
          <dgm:resizeHandles/>
        </dgm:presLayoutVars>
      </dgm:prSet>
      <dgm:spPr/>
    </dgm:pt>
    <dgm:pt modelId="{14D2F7FB-1B4D-5C4E-93DB-C7AC0398ACC2}" type="pres">
      <dgm:prSet presAssocID="{FF548AF6-10EA-4743-87A2-6AC7F09448D4}" presName="hierRoot1" presStyleCnt="0">
        <dgm:presLayoutVars>
          <dgm:hierBranch val="init"/>
        </dgm:presLayoutVars>
      </dgm:prSet>
      <dgm:spPr/>
    </dgm:pt>
    <dgm:pt modelId="{D113A031-86BC-E243-999B-368FB35FA56D}" type="pres">
      <dgm:prSet presAssocID="{FF548AF6-10EA-4743-87A2-6AC7F09448D4}" presName="rootComposite1" presStyleCnt="0"/>
      <dgm:spPr/>
    </dgm:pt>
    <dgm:pt modelId="{1B76460F-E78B-5640-9D1B-4EF351D91955}" type="pres">
      <dgm:prSet presAssocID="{FF548AF6-10EA-4743-87A2-6AC7F09448D4}" presName="rootText1" presStyleLbl="node0" presStyleIdx="0" presStyleCnt="1" custScaleY="68497">
        <dgm:presLayoutVars>
          <dgm:chPref val="3"/>
        </dgm:presLayoutVars>
      </dgm:prSet>
      <dgm:spPr/>
    </dgm:pt>
    <dgm:pt modelId="{216FAD1C-97D7-CC4D-8138-2C6B1A001DA2}" type="pres">
      <dgm:prSet presAssocID="{FF548AF6-10EA-4743-87A2-6AC7F09448D4}" presName="rootConnector1" presStyleLbl="node1" presStyleIdx="0" presStyleCnt="0"/>
      <dgm:spPr/>
    </dgm:pt>
    <dgm:pt modelId="{3247AAB9-9BDE-634F-BB26-ED3D7DB09A3A}" type="pres">
      <dgm:prSet presAssocID="{FF548AF6-10EA-4743-87A2-6AC7F09448D4}" presName="hierChild2" presStyleCnt="0"/>
      <dgm:spPr/>
    </dgm:pt>
    <dgm:pt modelId="{439BCEAB-FB91-EA48-8BD5-46B7EEF81700}" type="pres">
      <dgm:prSet presAssocID="{9A0E0977-817F-4B43-93A1-703EEA3B0BAE}" presName="Name37" presStyleLbl="parChTrans1D2" presStyleIdx="0" presStyleCnt="2"/>
      <dgm:spPr/>
    </dgm:pt>
    <dgm:pt modelId="{A793A4DB-C529-2C45-94D1-3A9B5120FC97}" type="pres">
      <dgm:prSet presAssocID="{163B04D9-1F83-DA4D-9992-D3AD7AF153D9}" presName="hierRoot2" presStyleCnt="0">
        <dgm:presLayoutVars>
          <dgm:hierBranch val="init"/>
        </dgm:presLayoutVars>
      </dgm:prSet>
      <dgm:spPr/>
    </dgm:pt>
    <dgm:pt modelId="{7BDCD6D9-1EB4-F645-A648-D7F36E39D94D}" type="pres">
      <dgm:prSet presAssocID="{163B04D9-1F83-DA4D-9992-D3AD7AF153D9}" presName="rootComposite" presStyleCnt="0"/>
      <dgm:spPr/>
    </dgm:pt>
    <dgm:pt modelId="{167C8017-1B24-BC43-8775-AE7F03608A7E}" type="pres">
      <dgm:prSet presAssocID="{163B04D9-1F83-DA4D-9992-D3AD7AF153D9}" presName="rootText" presStyleLbl="node2" presStyleIdx="0" presStyleCnt="2">
        <dgm:presLayoutVars>
          <dgm:chPref val="3"/>
        </dgm:presLayoutVars>
      </dgm:prSet>
      <dgm:spPr/>
    </dgm:pt>
    <dgm:pt modelId="{964B36A3-7F76-0440-998D-DFDB8B60BB35}" type="pres">
      <dgm:prSet presAssocID="{163B04D9-1F83-DA4D-9992-D3AD7AF153D9}" presName="rootConnector" presStyleLbl="node2" presStyleIdx="0" presStyleCnt="2"/>
      <dgm:spPr/>
    </dgm:pt>
    <dgm:pt modelId="{A111AE0D-668C-A24B-9E26-C013116E7B84}" type="pres">
      <dgm:prSet presAssocID="{163B04D9-1F83-DA4D-9992-D3AD7AF153D9}" presName="hierChild4" presStyleCnt="0"/>
      <dgm:spPr/>
    </dgm:pt>
    <dgm:pt modelId="{7C137D84-7693-414E-95CB-40FE241667BC}" type="pres">
      <dgm:prSet presAssocID="{163B04D9-1F83-DA4D-9992-D3AD7AF153D9}" presName="hierChild5" presStyleCnt="0"/>
      <dgm:spPr/>
    </dgm:pt>
    <dgm:pt modelId="{FC1DBDB2-6019-BD46-8FA9-527E0385ADF9}" type="pres">
      <dgm:prSet presAssocID="{21622D75-391D-3F49-8F44-A5FAC9F42862}" presName="Name37" presStyleLbl="parChTrans1D2" presStyleIdx="1" presStyleCnt="2"/>
      <dgm:spPr/>
    </dgm:pt>
    <dgm:pt modelId="{A2D2B6DB-6EF4-0640-84BC-0A6BD9E01401}" type="pres">
      <dgm:prSet presAssocID="{3676FE9A-FED4-334F-B692-A3EE5D0423EE}" presName="hierRoot2" presStyleCnt="0">
        <dgm:presLayoutVars>
          <dgm:hierBranch val="init"/>
        </dgm:presLayoutVars>
      </dgm:prSet>
      <dgm:spPr/>
    </dgm:pt>
    <dgm:pt modelId="{AB11861D-628D-0740-9A0D-874F95DA1C5A}" type="pres">
      <dgm:prSet presAssocID="{3676FE9A-FED4-334F-B692-A3EE5D0423EE}" presName="rootComposite" presStyleCnt="0"/>
      <dgm:spPr/>
    </dgm:pt>
    <dgm:pt modelId="{F6835E5A-A5B6-EC4D-971E-307342CFE98A}" type="pres">
      <dgm:prSet presAssocID="{3676FE9A-FED4-334F-B692-A3EE5D0423EE}" presName="rootText" presStyleLbl="node2" presStyleIdx="1" presStyleCnt="2">
        <dgm:presLayoutVars>
          <dgm:chPref val="3"/>
        </dgm:presLayoutVars>
      </dgm:prSet>
      <dgm:spPr/>
    </dgm:pt>
    <dgm:pt modelId="{BD775EA0-F3EB-6247-9734-7E33758FAA00}" type="pres">
      <dgm:prSet presAssocID="{3676FE9A-FED4-334F-B692-A3EE5D0423EE}" presName="rootConnector" presStyleLbl="node2" presStyleIdx="1" presStyleCnt="2"/>
      <dgm:spPr/>
    </dgm:pt>
    <dgm:pt modelId="{4506473B-BC16-4D44-85D8-996BF535CBA5}" type="pres">
      <dgm:prSet presAssocID="{3676FE9A-FED4-334F-B692-A3EE5D0423EE}" presName="hierChild4" presStyleCnt="0"/>
      <dgm:spPr/>
    </dgm:pt>
    <dgm:pt modelId="{0C81B41C-433B-4B47-90CD-0A8A80FDCB8B}" type="pres">
      <dgm:prSet presAssocID="{3676FE9A-FED4-334F-B692-A3EE5D0423EE}" presName="hierChild5" presStyleCnt="0"/>
      <dgm:spPr/>
    </dgm:pt>
    <dgm:pt modelId="{832BA494-8E08-C247-8981-108513E7E84C}" type="pres">
      <dgm:prSet presAssocID="{FF548AF6-10EA-4743-87A2-6AC7F09448D4}" presName="hierChild3" presStyleCnt="0"/>
      <dgm:spPr/>
    </dgm:pt>
  </dgm:ptLst>
  <dgm:cxnLst>
    <dgm:cxn modelId="{A9A34509-AB33-2248-BAE4-ABFF902F9424}" type="presOf" srcId="{FF548AF6-10EA-4743-87A2-6AC7F09448D4}" destId="{216FAD1C-97D7-CC4D-8138-2C6B1A001DA2}" srcOrd="1" destOrd="0" presId="urn:microsoft.com/office/officeart/2005/8/layout/orgChart1"/>
    <dgm:cxn modelId="{F9828521-7918-5F44-9EDB-1BA7159001DD}" srcId="{014CB22F-D44C-3A4A-AD56-3AAAD3B2AC6D}" destId="{FF548AF6-10EA-4743-87A2-6AC7F09448D4}" srcOrd="0" destOrd="0" parTransId="{01AB0B5E-AEBA-3745-9F77-5EE044F23865}" sibTransId="{71179A03-FB49-1646-9F04-3945ED102FA3}"/>
    <dgm:cxn modelId="{0B2A762F-551B-474D-AC9F-293D8D01D3B4}" type="presOf" srcId="{3676FE9A-FED4-334F-B692-A3EE5D0423EE}" destId="{BD775EA0-F3EB-6247-9734-7E33758FAA00}" srcOrd="1" destOrd="0" presId="urn:microsoft.com/office/officeart/2005/8/layout/orgChart1"/>
    <dgm:cxn modelId="{50ECAD3A-B33E-404D-B4EC-A6C55990CFD3}" type="presOf" srcId="{3676FE9A-FED4-334F-B692-A3EE5D0423EE}" destId="{F6835E5A-A5B6-EC4D-971E-307342CFE98A}" srcOrd="0" destOrd="0" presId="urn:microsoft.com/office/officeart/2005/8/layout/orgChart1"/>
    <dgm:cxn modelId="{13F9BE3F-C332-A845-8C03-AFA1BB88FDF0}" type="presOf" srcId="{163B04D9-1F83-DA4D-9992-D3AD7AF153D9}" destId="{167C8017-1B24-BC43-8775-AE7F03608A7E}" srcOrd="0" destOrd="0" presId="urn:microsoft.com/office/officeart/2005/8/layout/orgChart1"/>
    <dgm:cxn modelId="{F36D9592-4A2D-B24A-A5F3-2BFAEAC52DBC}" type="presOf" srcId="{014CB22F-D44C-3A4A-AD56-3AAAD3B2AC6D}" destId="{BEA74A54-E1B3-2444-B9BA-0E12E20D1D94}" srcOrd="0" destOrd="0" presId="urn:microsoft.com/office/officeart/2005/8/layout/orgChart1"/>
    <dgm:cxn modelId="{15D6F4AA-4D38-A34C-9FEC-CE68CBC6650A}" srcId="{FF548AF6-10EA-4743-87A2-6AC7F09448D4}" destId="{163B04D9-1F83-DA4D-9992-D3AD7AF153D9}" srcOrd="0" destOrd="0" parTransId="{9A0E0977-817F-4B43-93A1-703EEA3B0BAE}" sibTransId="{8AE7EE2B-41C9-3444-9A54-34B1D4AD37B3}"/>
    <dgm:cxn modelId="{E81B44B3-5D49-7640-93C5-C7B1422238B8}" type="presOf" srcId="{FF548AF6-10EA-4743-87A2-6AC7F09448D4}" destId="{1B76460F-E78B-5640-9D1B-4EF351D91955}" srcOrd="0" destOrd="0" presId="urn:microsoft.com/office/officeart/2005/8/layout/orgChart1"/>
    <dgm:cxn modelId="{4BC0F2E3-DA6E-9F46-B5C1-4DCDC43A908C}" type="presOf" srcId="{163B04D9-1F83-DA4D-9992-D3AD7AF153D9}" destId="{964B36A3-7F76-0440-998D-DFDB8B60BB35}" srcOrd="1" destOrd="0" presId="urn:microsoft.com/office/officeart/2005/8/layout/orgChart1"/>
    <dgm:cxn modelId="{B7AD76E4-7E1C-1040-8DC0-A52316FDE979}" srcId="{FF548AF6-10EA-4743-87A2-6AC7F09448D4}" destId="{3676FE9A-FED4-334F-B692-A3EE5D0423EE}" srcOrd="1" destOrd="0" parTransId="{21622D75-391D-3F49-8F44-A5FAC9F42862}" sibTransId="{2651CAC8-182D-1E43-9A23-B02AA891C673}"/>
    <dgm:cxn modelId="{600B4CF1-39F3-2445-B629-874D639F84A9}" type="presOf" srcId="{21622D75-391D-3F49-8F44-A5FAC9F42862}" destId="{FC1DBDB2-6019-BD46-8FA9-527E0385ADF9}" srcOrd="0" destOrd="0" presId="urn:microsoft.com/office/officeart/2005/8/layout/orgChart1"/>
    <dgm:cxn modelId="{9A98CCF6-E196-E943-B5FF-5BE755D0015A}" type="presOf" srcId="{9A0E0977-817F-4B43-93A1-703EEA3B0BAE}" destId="{439BCEAB-FB91-EA48-8BD5-46B7EEF81700}" srcOrd="0" destOrd="0" presId="urn:microsoft.com/office/officeart/2005/8/layout/orgChart1"/>
    <dgm:cxn modelId="{5DB0B8DB-B2B7-1943-8C47-C62575C52993}" type="presParOf" srcId="{BEA74A54-E1B3-2444-B9BA-0E12E20D1D94}" destId="{14D2F7FB-1B4D-5C4E-93DB-C7AC0398ACC2}" srcOrd="0" destOrd="0" presId="urn:microsoft.com/office/officeart/2005/8/layout/orgChart1"/>
    <dgm:cxn modelId="{41A57F9B-D944-654A-B163-1E874F41D912}" type="presParOf" srcId="{14D2F7FB-1B4D-5C4E-93DB-C7AC0398ACC2}" destId="{D113A031-86BC-E243-999B-368FB35FA56D}" srcOrd="0" destOrd="0" presId="urn:microsoft.com/office/officeart/2005/8/layout/orgChart1"/>
    <dgm:cxn modelId="{33174EB3-6E0A-504B-8872-6D4CAF302080}" type="presParOf" srcId="{D113A031-86BC-E243-999B-368FB35FA56D}" destId="{1B76460F-E78B-5640-9D1B-4EF351D91955}" srcOrd="0" destOrd="0" presId="urn:microsoft.com/office/officeart/2005/8/layout/orgChart1"/>
    <dgm:cxn modelId="{FA75A8CF-2210-7E40-8826-2DBDC8413608}" type="presParOf" srcId="{D113A031-86BC-E243-999B-368FB35FA56D}" destId="{216FAD1C-97D7-CC4D-8138-2C6B1A001DA2}" srcOrd="1" destOrd="0" presId="urn:microsoft.com/office/officeart/2005/8/layout/orgChart1"/>
    <dgm:cxn modelId="{96601898-7DD7-2B44-B05B-8035E6BB973A}" type="presParOf" srcId="{14D2F7FB-1B4D-5C4E-93DB-C7AC0398ACC2}" destId="{3247AAB9-9BDE-634F-BB26-ED3D7DB09A3A}" srcOrd="1" destOrd="0" presId="urn:microsoft.com/office/officeart/2005/8/layout/orgChart1"/>
    <dgm:cxn modelId="{5BBBF410-6129-8E49-A545-C76D9A1C2A04}" type="presParOf" srcId="{3247AAB9-9BDE-634F-BB26-ED3D7DB09A3A}" destId="{439BCEAB-FB91-EA48-8BD5-46B7EEF81700}" srcOrd="0" destOrd="0" presId="urn:microsoft.com/office/officeart/2005/8/layout/orgChart1"/>
    <dgm:cxn modelId="{903902D6-B0ED-2347-A4A8-20A995B4BCAD}" type="presParOf" srcId="{3247AAB9-9BDE-634F-BB26-ED3D7DB09A3A}" destId="{A793A4DB-C529-2C45-94D1-3A9B5120FC97}" srcOrd="1" destOrd="0" presId="urn:microsoft.com/office/officeart/2005/8/layout/orgChart1"/>
    <dgm:cxn modelId="{299CD551-CABA-6C48-BC58-E1B61750960B}" type="presParOf" srcId="{A793A4DB-C529-2C45-94D1-3A9B5120FC97}" destId="{7BDCD6D9-1EB4-F645-A648-D7F36E39D94D}" srcOrd="0" destOrd="0" presId="urn:microsoft.com/office/officeart/2005/8/layout/orgChart1"/>
    <dgm:cxn modelId="{5CE15BBA-E7E1-2E47-B6F4-0CA4DE4D2014}" type="presParOf" srcId="{7BDCD6D9-1EB4-F645-A648-D7F36E39D94D}" destId="{167C8017-1B24-BC43-8775-AE7F03608A7E}" srcOrd="0" destOrd="0" presId="urn:microsoft.com/office/officeart/2005/8/layout/orgChart1"/>
    <dgm:cxn modelId="{1F97BB4D-F2D6-1B44-A96A-4FF9CA06A399}" type="presParOf" srcId="{7BDCD6D9-1EB4-F645-A648-D7F36E39D94D}" destId="{964B36A3-7F76-0440-998D-DFDB8B60BB35}" srcOrd="1" destOrd="0" presId="urn:microsoft.com/office/officeart/2005/8/layout/orgChart1"/>
    <dgm:cxn modelId="{D0763FC5-E513-6D4F-848B-63C60BB5C30E}" type="presParOf" srcId="{A793A4DB-C529-2C45-94D1-3A9B5120FC97}" destId="{A111AE0D-668C-A24B-9E26-C013116E7B84}" srcOrd="1" destOrd="0" presId="urn:microsoft.com/office/officeart/2005/8/layout/orgChart1"/>
    <dgm:cxn modelId="{22F40688-5D48-A74C-A5E2-DD03F3881385}" type="presParOf" srcId="{A793A4DB-C529-2C45-94D1-3A9B5120FC97}" destId="{7C137D84-7693-414E-95CB-40FE241667BC}" srcOrd="2" destOrd="0" presId="urn:microsoft.com/office/officeart/2005/8/layout/orgChart1"/>
    <dgm:cxn modelId="{6FEA5995-1D14-5941-A0BD-C567FD65C4D2}" type="presParOf" srcId="{3247AAB9-9BDE-634F-BB26-ED3D7DB09A3A}" destId="{FC1DBDB2-6019-BD46-8FA9-527E0385ADF9}" srcOrd="2" destOrd="0" presId="urn:microsoft.com/office/officeart/2005/8/layout/orgChart1"/>
    <dgm:cxn modelId="{3E2FBDF4-E108-274D-9B89-A19548D9B3C5}" type="presParOf" srcId="{3247AAB9-9BDE-634F-BB26-ED3D7DB09A3A}" destId="{A2D2B6DB-6EF4-0640-84BC-0A6BD9E01401}" srcOrd="3" destOrd="0" presId="urn:microsoft.com/office/officeart/2005/8/layout/orgChart1"/>
    <dgm:cxn modelId="{42521B02-C1A8-9045-93F9-B59620C095A7}" type="presParOf" srcId="{A2D2B6DB-6EF4-0640-84BC-0A6BD9E01401}" destId="{AB11861D-628D-0740-9A0D-874F95DA1C5A}" srcOrd="0" destOrd="0" presId="urn:microsoft.com/office/officeart/2005/8/layout/orgChart1"/>
    <dgm:cxn modelId="{FEE898A1-34E1-6744-8CED-8FA2C6DB38FE}" type="presParOf" srcId="{AB11861D-628D-0740-9A0D-874F95DA1C5A}" destId="{F6835E5A-A5B6-EC4D-971E-307342CFE98A}" srcOrd="0" destOrd="0" presId="urn:microsoft.com/office/officeart/2005/8/layout/orgChart1"/>
    <dgm:cxn modelId="{DDAF9552-47DF-874F-8269-DE1E84B708B7}" type="presParOf" srcId="{AB11861D-628D-0740-9A0D-874F95DA1C5A}" destId="{BD775EA0-F3EB-6247-9734-7E33758FAA00}" srcOrd="1" destOrd="0" presId="urn:microsoft.com/office/officeart/2005/8/layout/orgChart1"/>
    <dgm:cxn modelId="{F76300D9-B0F1-564B-80F6-87579EC2978C}" type="presParOf" srcId="{A2D2B6DB-6EF4-0640-84BC-0A6BD9E01401}" destId="{4506473B-BC16-4D44-85D8-996BF535CBA5}" srcOrd="1" destOrd="0" presId="urn:microsoft.com/office/officeart/2005/8/layout/orgChart1"/>
    <dgm:cxn modelId="{9087A00C-3A36-5C44-A9AE-CF2894D06EBA}" type="presParOf" srcId="{A2D2B6DB-6EF4-0640-84BC-0A6BD9E01401}" destId="{0C81B41C-433B-4B47-90CD-0A8A80FDCB8B}" srcOrd="2" destOrd="0" presId="urn:microsoft.com/office/officeart/2005/8/layout/orgChart1"/>
    <dgm:cxn modelId="{7C4509A6-F74A-5940-B63C-8606B7E89C87}" type="presParOf" srcId="{14D2F7FB-1B4D-5C4E-93DB-C7AC0398ACC2}" destId="{832BA494-8E08-C247-8981-108513E7E84C}"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7DB1B-FA84-BC42-BA5E-212CFA0B0469}">
      <dsp:nvSpPr>
        <dsp:cNvPr id="0" name=""/>
        <dsp:cNvSpPr/>
      </dsp:nvSpPr>
      <dsp:spPr>
        <a:xfrm>
          <a:off x="0" y="4338329"/>
          <a:ext cx="3754505" cy="9491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Analyzing Multiple Documents</a:t>
          </a:r>
        </a:p>
      </dsp:txBody>
      <dsp:txXfrm>
        <a:off x="0" y="4338329"/>
        <a:ext cx="3754505" cy="949120"/>
      </dsp:txXfrm>
    </dsp:sp>
    <dsp:sp modelId="{E7885B6B-3EBC-6E47-B446-4F5BC6213D27}">
      <dsp:nvSpPr>
        <dsp:cNvPr id="0" name=""/>
        <dsp:cNvSpPr/>
      </dsp:nvSpPr>
      <dsp:spPr>
        <a:xfrm rot="10800000">
          <a:off x="0" y="2892818"/>
          <a:ext cx="3754505" cy="145974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Extract Meaning from Text</a:t>
          </a:r>
        </a:p>
      </dsp:txBody>
      <dsp:txXfrm rot="10800000">
        <a:off x="0" y="2892818"/>
        <a:ext cx="3754505" cy="948500"/>
      </dsp:txXfrm>
    </dsp:sp>
    <dsp:sp modelId="{0C3D7F00-E89C-FC48-9984-AC63E29D4744}">
      <dsp:nvSpPr>
        <dsp:cNvPr id="0" name=""/>
        <dsp:cNvSpPr/>
      </dsp:nvSpPr>
      <dsp:spPr>
        <a:xfrm rot="10800000">
          <a:off x="0" y="1447308"/>
          <a:ext cx="3754505" cy="145974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Using Dictionaries and Word Patterns</a:t>
          </a:r>
        </a:p>
      </dsp:txBody>
      <dsp:txXfrm rot="10800000">
        <a:off x="0" y="1447308"/>
        <a:ext cx="3754505" cy="948500"/>
      </dsp:txXfrm>
    </dsp:sp>
    <dsp:sp modelId="{0517A402-5D3C-9241-B022-7499B799DCF8}">
      <dsp:nvSpPr>
        <dsp:cNvPr id="0" name=""/>
        <dsp:cNvSpPr/>
      </dsp:nvSpPr>
      <dsp:spPr>
        <a:xfrm rot="10800000">
          <a:off x="0" y="0"/>
          <a:ext cx="3754505" cy="1459747"/>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Understand Language Structure</a:t>
          </a:r>
        </a:p>
      </dsp:txBody>
      <dsp:txXfrm rot="10800000">
        <a:off x="0" y="0"/>
        <a:ext cx="3754505" cy="948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DBDB2-6019-BD46-8FA9-527E0385ADF9}">
      <dsp:nvSpPr>
        <dsp:cNvPr id="0" name=""/>
        <dsp:cNvSpPr/>
      </dsp:nvSpPr>
      <dsp:spPr>
        <a:xfrm>
          <a:off x="3835571" y="1067004"/>
          <a:ext cx="1883723" cy="653854"/>
        </a:xfrm>
        <a:custGeom>
          <a:avLst/>
          <a:gdLst/>
          <a:ahLst/>
          <a:cxnLst/>
          <a:rect l="0" t="0" r="0" b="0"/>
          <a:pathLst>
            <a:path>
              <a:moveTo>
                <a:pt x="0" y="0"/>
              </a:moveTo>
              <a:lnTo>
                <a:pt x="0" y="326927"/>
              </a:lnTo>
              <a:lnTo>
                <a:pt x="1883723" y="326927"/>
              </a:lnTo>
              <a:lnTo>
                <a:pt x="1883723" y="653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39BCEAB-FB91-EA48-8BD5-46B7EEF81700}">
      <dsp:nvSpPr>
        <dsp:cNvPr id="0" name=""/>
        <dsp:cNvSpPr/>
      </dsp:nvSpPr>
      <dsp:spPr>
        <a:xfrm>
          <a:off x="1951847" y="1067004"/>
          <a:ext cx="1883723" cy="653854"/>
        </a:xfrm>
        <a:custGeom>
          <a:avLst/>
          <a:gdLst/>
          <a:ahLst/>
          <a:cxnLst/>
          <a:rect l="0" t="0" r="0" b="0"/>
          <a:pathLst>
            <a:path>
              <a:moveTo>
                <a:pt x="1883723" y="0"/>
              </a:moveTo>
              <a:lnTo>
                <a:pt x="1883723" y="326927"/>
              </a:lnTo>
              <a:lnTo>
                <a:pt x="0" y="326927"/>
              </a:lnTo>
              <a:lnTo>
                <a:pt x="0" y="65385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76460F-E78B-5640-9D1B-4EF351D91955}">
      <dsp:nvSpPr>
        <dsp:cNvPr id="0" name=""/>
        <dsp:cNvSpPr/>
      </dsp:nvSpPr>
      <dsp:spPr>
        <a:xfrm>
          <a:off x="2278774" y="645"/>
          <a:ext cx="3113592" cy="106635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NLP</a:t>
          </a:r>
        </a:p>
      </dsp:txBody>
      <dsp:txXfrm>
        <a:off x="2278774" y="645"/>
        <a:ext cx="3113592" cy="1066358"/>
      </dsp:txXfrm>
    </dsp:sp>
    <dsp:sp modelId="{167C8017-1B24-BC43-8775-AE7F03608A7E}">
      <dsp:nvSpPr>
        <dsp:cNvPr id="0" name=""/>
        <dsp:cNvSpPr/>
      </dsp:nvSpPr>
      <dsp:spPr>
        <a:xfrm>
          <a:off x="395051" y="1720858"/>
          <a:ext cx="3113592" cy="15567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kern="1200" dirty="0"/>
            <a:t>Natural Language Understanding (NLU)</a:t>
          </a:r>
        </a:p>
      </dsp:txBody>
      <dsp:txXfrm>
        <a:off x="395051" y="1720858"/>
        <a:ext cx="3113592" cy="1556796"/>
      </dsp:txXfrm>
    </dsp:sp>
    <dsp:sp modelId="{F6835E5A-A5B6-EC4D-971E-307342CFE98A}">
      <dsp:nvSpPr>
        <dsp:cNvPr id="0" name=""/>
        <dsp:cNvSpPr/>
      </dsp:nvSpPr>
      <dsp:spPr>
        <a:xfrm>
          <a:off x="4162498" y="1720858"/>
          <a:ext cx="3113592" cy="155679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685" tIns="19685" rIns="19685" bIns="19685" numCol="1" spcCol="1270" anchor="ctr" anchorCtr="0">
          <a:noAutofit/>
        </a:bodyPr>
        <a:lstStyle/>
        <a:p>
          <a:pPr marL="0" lvl="0" indent="0" algn="ctr" defTabSz="1377950">
            <a:lnSpc>
              <a:spcPct val="90000"/>
            </a:lnSpc>
            <a:spcBef>
              <a:spcPct val="0"/>
            </a:spcBef>
            <a:spcAft>
              <a:spcPct val="35000"/>
            </a:spcAft>
            <a:buNone/>
          </a:pPr>
          <a:r>
            <a:rPr lang="en-US" sz="3100" kern="1200" dirty="0">
              <a:solidFill>
                <a:prstClr val="white"/>
              </a:solidFill>
              <a:latin typeface="Calibri" panose="020F0502020204030204"/>
              <a:ea typeface="+mn-ea"/>
              <a:cs typeface="+mn-cs"/>
            </a:rPr>
            <a:t>Natural Language Generation </a:t>
          </a:r>
        </a:p>
        <a:p>
          <a:pPr marL="0" lvl="0" indent="0" algn="ctr" defTabSz="1377950">
            <a:lnSpc>
              <a:spcPct val="90000"/>
            </a:lnSpc>
            <a:spcBef>
              <a:spcPct val="0"/>
            </a:spcBef>
            <a:spcAft>
              <a:spcPct val="35000"/>
            </a:spcAft>
            <a:buNone/>
          </a:pPr>
          <a:r>
            <a:rPr lang="en-US" sz="3100" kern="1200" dirty="0">
              <a:solidFill>
                <a:prstClr val="white"/>
              </a:solidFill>
              <a:latin typeface="Calibri" panose="020F0502020204030204"/>
              <a:ea typeface="+mn-ea"/>
              <a:cs typeface="+mn-cs"/>
            </a:rPr>
            <a:t>(NLG)</a:t>
          </a:r>
        </a:p>
      </dsp:txBody>
      <dsp:txXfrm>
        <a:off x="4162498" y="1720858"/>
        <a:ext cx="3113592" cy="1556796"/>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6784B8-FFCA-4942-9985-DF6981C90962}"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55730-052D-4E83-A43B-D31F72E89C5B}" type="slidenum">
              <a:rPr lang="en-IN" smtClean="0"/>
              <a:t>‹#›</a:t>
            </a:fld>
            <a:endParaRPr lang="en-IN"/>
          </a:p>
        </p:txBody>
      </p:sp>
    </p:spTree>
    <p:extLst>
      <p:ext uri="{BB962C8B-B14F-4D97-AF65-F5344CB8AC3E}">
        <p14:creationId xmlns:p14="http://schemas.microsoft.com/office/powerpoint/2010/main" val="921804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Linguistics -  </a:t>
            </a:r>
            <a:r>
              <a:rPr lang="en-US" b="0" i="0" dirty="0">
                <a:solidFill>
                  <a:srgbClr val="081819"/>
                </a:solidFill>
                <a:effectLst/>
                <a:latin typeface="archia"/>
              </a:rPr>
              <a:t>The rule-based modeling of human languages</a:t>
            </a:r>
            <a:endParaRPr lang="en-US" dirty="0"/>
          </a:p>
        </p:txBody>
      </p:sp>
      <p:sp>
        <p:nvSpPr>
          <p:cNvPr id="4" name="Slide Number Placeholder 3"/>
          <p:cNvSpPr>
            <a:spLocks noGrp="1"/>
          </p:cNvSpPr>
          <p:nvPr>
            <p:ph type="sldNum" sz="quarter" idx="5"/>
          </p:nvPr>
        </p:nvSpPr>
        <p:spPr/>
        <p:txBody>
          <a:bodyPr/>
          <a:lstStyle/>
          <a:p>
            <a:fld id="{AD055730-052D-4E83-A43B-D31F72E89C5B}" type="slidenum">
              <a:rPr lang="en-IN" smtClean="0"/>
              <a:t>4</a:t>
            </a:fld>
            <a:endParaRPr lang="en-IN"/>
          </a:p>
        </p:txBody>
      </p:sp>
    </p:spTree>
    <p:extLst>
      <p:ext uri="{BB962C8B-B14F-4D97-AF65-F5344CB8AC3E}">
        <p14:creationId xmlns:p14="http://schemas.microsoft.com/office/powerpoint/2010/main" val="4276349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6AD7A-FC22-1F59-14C8-FF557132FE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F608AB-BC95-83C7-4994-AD576CCAD3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752ECB-D496-F1A2-B136-CD25BFE659A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B5C8D9-ADB4-3C64-1B6E-9A04172A25B2}"/>
              </a:ext>
            </a:extLst>
          </p:cNvPr>
          <p:cNvSpPr>
            <a:spLocks noGrp="1"/>
          </p:cNvSpPr>
          <p:nvPr>
            <p:ph type="sldNum" sz="quarter" idx="5"/>
          </p:nvPr>
        </p:nvSpPr>
        <p:spPr/>
        <p:txBody>
          <a:bodyPr/>
          <a:lstStyle/>
          <a:p>
            <a:fld id="{AD055730-052D-4E83-A43B-D31F72E89C5B}" type="slidenum">
              <a:rPr lang="en-IN" smtClean="0"/>
              <a:t>21</a:t>
            </a:fld>
            <a:endParaRPr lang="en-IN"/>
          </a:p>
        </p:txBody>
      </p:sp>
    </p:spTree>
    <p:extLst>
      <p:ext uri="{BB962C8B-B14F-4D97-AF65-F5344CB8AC3E}">
        <p14:creationId xmlns:p14="http://schemas.microsoft.com/office/powerpoint/2010/main" val="42194146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E3F51-E903-0B98-FB6F-048D419B5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208D6-0CC6-5161-B13C-46A22365CA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D7E2DE-8D44-1A79-739C-77FCD78A67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0FD83C-2BE1-363C-B7DE-11CBAE018E11}"/>
              </a:ext>
            </a:extLst>
          </p:cNvPr>
          <p:cNvSpPr>
            <a:spLocks noGrp="1"/>
          </p:cNvSpPr>
          <p:nvPr>
            <p:ph type="sldNum" sz="quarter" idx="5"/>
          </p:nvPr>
        </p:nvSpPr>
        <p:spPr/>
        <p:txBody>
          <a:bodyPr/>
          <a:lstStyle/>
          <a:p>
            <a:fld id="{AD055730-052D-4E83-A43B-D31F72E89C5B}" type="slidenum">
              <a:rPr lang="en-IN" smtClean="0"/>
              <a:t>22</a:t>
            </a:fld>
            <a:endParaRPr lang="en-IN"/>
          </a:p>
        </p:txBody>
      </p:sp>
    </p:spTree>
    <p:extLst>
      <p:ext uri="{BB962C8B-B14F-4D97-AF65-F5344CB8AC3E}">
        <p14:creationId xmlns:p14="http://schemas.microsoft.com/office/powerpoint/2010/main" val="963418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AF6AE-2F25-1C3A-1609-57B20904B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4B757-E72A-DC17-E91A-6369E6D0E1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5C10B7-7CD7-EF71-80DB-3FAC01D37B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38A67-E821-37D9-5B39-DF2A1C71366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055730-052D-4E83-A43B-D31F72E89C5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7049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F2EE6-905B-DAAD-060D-3813BF9F11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2E16BE-DBB2-A55B-78AB-7D8C10CA9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940EFD-3167-1A18-0591-F6A684C4B33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Sentence Segmentation and Tokenization, Stemming and lemmatization, Stop word removal</a:t>
            </a:r>
            <a:endParaRPr lang="en-US" dirty="0"/>
          </a:p>
          <a:p>
            <a:endParaRPr lang="en-US" dirty="0"/>
          </a:p>
        </p:txBody>
      </p:sp>
      <p:sp>
        <p:nvSpPr>
          <p:cNvPr id="4" name="Slide Number Placeholder 3">
            <a:extLst>
              <a:ext uri="{FF2B5EF4-FFF2-40B4-BE49-F238E27FC236}">
                <a16:creationId xmlns:a16="http://schemas.microsoft.com/office/drawing/2014/main" id="{FB82AFF9-0D81-8F13-6A98-A32AAE235A9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055730-052D-4E83-A43B-D31F72E89C5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2970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7B2BE-FAB1-6B08-8293-A32659AA59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79490-0AC3-580D-28BB-F1DAE0FD34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58CC47-F34D-80DB-643F-AA15676B1F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5755E0-341D-DC0B-9A50-239233B7E6C2}"/>
              </a:ext>
            </a:extLst>
          </p:cNvPr>
          <p:cNvSpPr>
            <a:spLocks noGrp="1"/>
          </p:cNvSpPr>
          <p:nvPr>
            <p:ph type="sldNum" sz="quarter" idx="5"/>
          </p:nvPr>
        </p:nvSpPr>
        <p:spPr/>
        <p:txBody>
          <a:bodyPr/>
          <a:lstStyle/>
          <a:p>
            <a:fld id="{AD055730-052D-4E83-A43B-D31F72E89C5B}" type="slidenum">
              <a:rPr lang="en-IN" smtClean="0"/>
              <a:t>25</a:t>
            </a:fld>
            <a:endParaRPr lang="en-IN"/>
          </a:p>
        </p:txBody>
      </p:sp>
    </p:spTree>
    <p:extLst>
      <p:ext uri="{BB962C8B-B14F-4D97-AF65-F5344CB8AC3E}">
        <p14:creationId xmlns:p14="http://schemas.microsoft.com/office/powerpoint/2010/main" val="2557534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75ACC-058D-4476-A575-9863E7ABB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7970F-7164-6FA9-2FC6-3FE1EAC1B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55AD2A-BDA3-B967-C503-C3B509584D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DC68A1-E898-E9BA-28F6-F2BF73A9ADB7}"/>
              </a:ext>
            </a:extLst>
          </p:cNvPr>
          <p:cNvSpPr>
            <a:spLocks noGrp="1"/>
          </p:cNvSpPr>
          <p:nvPr>
            <p:ph type="sldNum" sz="quarter" idx="5"/>
          </p:nvPr>
        </p:nvSpPr>
        <p:spPr/>
        <p:txBody>
          <a:bodyPr/>
          <a:lstStyle/>
          <a:p>
            <a:fld id="{AD055730-052D-4E83-A43B-D31F72E89C5B}" type="slidenum">
              <a:rPr lang="en-IN" smtClean="0"/>
              <a:t>26</a:t>
            </a:fld>
            <a:endParaRPr lang="en-IN"/>
          </a:p>
        </p:txBody>
      </p:sp>
    </p:spTree>
    <p:extLst>
      <p:ext uri="{BB962C8B-B14F-4D97-AF65-F5344CB8AC3E}">
        <p14:creationId xmlns:p14="http://schemas.microsoft.com/office/powerpoint/2010/main" val="1268125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486C4-3608-0F54-8CCE-C1D8327BEC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458EB5-0F8F-DCF2-A54A-F8DB1AF535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F29853-7AC5-0A16-1FF3-CF063ED0F7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9F665D-E95B-DC81-9AAC-29AC864E82FC}"/>
              </a:ext>
            </a:extLst>
          </p:cNvPr>
          <p:cNvSpPr>
            <a:spLocks noGrp="1"/>
          </p:cNvSpPr>
          <p:nvPr>
            <p:ph type="sldNum" sz="quarter" idx="5"/>
          </p:nvPr>
        </p:nvSpPr>
        <p:spPr/>
        <p:txBody>
          <a:bodyPr/>
          <a:lstStyle/>
          <a:p>
            <a:fld id="{AD055730-052D-4E83-A43B-D31F72E89C5B}" type="slidenum">
              <a:rPr lang="en-IN" smtClean="0"/>
              <a:t>27</a:t>
            </a:fld>
            <a:endParaRPr lang="en-IN"/>
          </a:p>
        </p:txBody>
      </p:sp>
    </p:spTree>
    <p:extLst>
      <p:ext uri="{BB962C8B-B14F-4D97-AF65-F5344CB8AC3E}">
        <p14:creationId xmlns:p14="http://schemas.microsoft.com/office/powerpoint/2010/main" val="4035123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7FD4F-6BE9-7819-54B3-5D731D1656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73331E-8051-F744-776C-E83559F3A4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02B7A9-C761-5E62-4FBD-8CA9624AC8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1C5BE3-EC98-F733-3021-6A8B102176B8}"/>
              </a:ext>
            </a:extLst>
          </p:cNvPr>
          <p:cNvSpPr>
            <a:spLocks noGrp="1"/>
          </p:cNvSpPr>
          <p:nvPr>
            <p:ph type="sldNum" sz="quarter" idx="5"/>
          </p:nvPr>
        </p:nvSpPr>
        <p:spPr/>
        <p:txBody>
          <a:bodyPr/>
          <a:lstStyle/>
          <a:p>
            <a:fld id="{AD055730-052D-4E83-A43B-D31F72E89C5B}" type="slidenum">
              <a:rPr lang="en-IN" smtClean="0"/>
              <a:t>28</a:t>
            </a:fld>
            <a:endParaRPr lang="en-IN"/>
          </a:p>
        </p:txBody>
      </p:sp>
    </p:spTree>
    <p:extLst>
      <p:ext uri="{BB962C8B-B14F-4D97-AF65-F5344CB8AC3E}">
        <p14:creationId xmlns:p14="http://schemas.microsoft.com/office/powerpoint/2010/main" val="311600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effectLst/>
                <a:latin typeface="Arial Narrow" panose="020B0604020202020204" pitchFamily="34" charset="0"/>
                <a:cs typeface="Arial Narrow" panose="020B0604020202020204" pitchFamily="34" charset="0"/>
              </a:rPr>
              <a:t>Some NLP pipelines will flag them as stop words —that is, words that you might want to filter out before doing any statistical analysis.</a:t>
            </a:r>
          </a:p>
          <a:p>
            <a:endParaRPr lang="en-US" dirty="0"/>
          </a:p>
        </p:txBody>
      </p:sp>
      <p:sp>
        <p:nvSpPr>
          <p:cNvPr id="4" name="Slide Number Placeholder 3"/>
          <p:cNvSpPr>
            <a:spLocks noGrp="1"/>
          </p:cNvSpPr>
          <p:nvPr>
            <p:ph type="sldNum" sz="quarter" idx="5"/>
          </p:nvPr>
        </p:nvSpPr>
        <p:spPr/>
        <p:txBody>
          <a:bodyPr/>
          <a:lstStyle/>
          <a:p>
            <a:fld id="{AD055730-052D-4E83-A43B-D31F72E89C5B}" type="slidenum">
              <a:rPr lang="en-IN" smtClean="0"/>
              <a:t>30</a:t>
            </a:fld>
            <a:endParaRPr lang="en-IN"/>
          </a:p>
        </p:txBody>
      </p:sp>
    </p:spTree>
    <p:extLst>
      <p:ext uri="{BB962C8B-B14F-4D97-AF65-F5344CB8AC3E}">
        <p14:creationId xmlns:p14="http://schemas.microsoft.com/office/powerpoint/2010/main" val="3310997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63625-F3C8-CC2F-DE22-155CD5AB1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9F45B7-1D64-064E-3F4F-2D68EC3398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9B11D-38BE-8BF8-707A-188A824685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CAF90E-278C-2AFF-2F09-A2A73D82F2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D055730-052D-4E83-A43B-D31F72E89C5B}"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44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Syntactic processing</a:t>
            </a:r>
            <a:r>
              <a:rPr lang="en-US" dirty="0"/>
              <a:t> (understanding sentence structure). </a:t>
            </a:r>
            <a:r>
              <a:rPr lang="en-US" b="1" dirty="0"/>
              <a:t>Semantic processing</a:t>
            </a:r>
            <a:r>
              <a:rPr lang="en-US" dirty="0"/>
              <a:t> (understanding meaning and context). Direct word-for-word translation often led to incorrect or unnatural sentences.</a:t>
            </a:r>
          </a:p>
          <a:p>
            <a:endParaRPr lang="en-US" dirty="0"/>
          </a:p>
          <a:p>
            <a:pPr>
              <a:buNone/>
            </a:pPr>
            <a:r>
              <a:rPr lang="en-US" b="1" dirty="0"/>
              <a:t>The 1980s: Shift to Computational Approaches</a:t>
            </a:r>
          </a:p>
          <a:p>
            <a:pPr>
              <a:buFont typeface="Arial" panose="020B0604020202020204" pitchFamily="34" charset="0"/>
              <a:buChar char="•"/>
            </a:pPr>
            <a:r>
              <a:rPr lang="en-US" b="1" dirty="0"/>
              <a:t>Key Advancements:</a:t>
            </a:r>
            <a:r>
              <a:rPr lang="en-US" dirty="0"/>
              <a:t> </a:t>
            </a:r>
          </a:p>
          <a:p>
            <a:pPr marL="742950" lvl="1" indent="-285750">
              <a:buFont typeface="Arial" panose="020B0604020202020204" pitchFamily="34" charset="0"/>
              <a:buChar char="•"/>
            </a:pPr>
            <a:r>
              <a:rPr lang="en-US" b="1" dirty="0"/>
              <a:t>Parsers &amp; Grammars</a:t>
            </a:r>
            <a:r>
              <a:rPr lang="en-US" dirty="0"/>
              <a:t> – Systems began analyzing not just words but also sentence structure and rules.</a:t>
            </a:r>
          </a:p>
          <a:p>
            <a:pPr marL="742950" lvl="1" indent="-285750">
              <a:buFont typeface="Arial" panose="020B0604020202020204" pitchFamily="34" charset="0"/>
              <a:buChar char="•"/>
            </a:pPr>
            <a:r>
              <a:rPr lang="en-US" b="1" dirty="0"/>
              <a:t>Word Sense Disambiguation (WSD)</a:t>
            </a:r>
            <a:r>
              <a:rPr lang="en-US" dirty="0"/>
              <a:t> – Understanding words with multiple meanings (e.g., "bank" as a financial institution vs. "bank" of a river).</a:t>
            </a:r>
          </a:p>
          <a:p>
            <a:pPr marL="742950" lvl="1" indent="-285750">
              <a:buFont typeface="Arial" panose="020B0604020202020204" pitchFamily="34" charset="0"/>
              <a:buChar char="•"/>
            </a:pPr>
            <a:r>
              <a:rPr lang="en-US" b="1" dirty="0"/>
              <a:t>Probabilistic Models &amp; Statistical Methods</a:t>
            </a:r>
            <a:r>
              <a:rPr lang="en-US" dirty="0"/>
              <a:t> – Instead of relying on fixed rules, systems used probabilities to improve accuracy.</a:t>
            </a:r>
          </a:p>
          <a:p>
            <a:pPr>
              <a:buFont typeface="Arial" panose="020B0604020202020204" pitchFamily="34" charset="0"/>
              <a:buChar char="•"/>
            </a:pPr>
            <a:r>
              <a:rPr lang="en-US" b="1" dirty="0"/>
              <a:t>Impact:</a:t>
            </a:r>
            <a:r>
              <a:rPr lang="en-US" dirty="0"/>
              <a:t> Marked the transition from a </a:t>
            </a:r>
            <a:r>
              <a:rPr lang="en-US" b="1" dirty="0"/>
              <a:t>mechanical approach</a:t>
            </a:r>
            <a:r>
              <a:rPr lang="en-US" dirty="0"/>
              <a:t> (rule-based translation) to a </a:t>
            </a:r>
            <a:r>
              <a:rPr lang="en-US" b="1" dirty="0"/>
              <a:t>computational and semantic approach</a:t>
            </a:r>
            <a:r>
              <a:rPr lang="en-US" dirty="0"/>
              <a:t> (understanding meaning and context).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Language engineering is about </a:t>
            </a:r>
            <a:r>
              <a:rPr lang="en-US" b="1" dirty="0"/>
              <a:t>applying NLP techniques</a:t>
            </a:r>
            <a:r>
              <a:rPr lang="en-US" dirty="0"/>
              <a:t> to create </a:t>
            </a:r>
            <a:r>
              <a:rPr lang="en-US" b="1" dirty="0"/>
              <a:t>functional, real-world language tools</a:t>
            </a:r>
            <a:r>
              <a:rPr lang="en-US" dirty="0"/>
              <a:t>. It plays a critical role in </a:t>
            </a:r>
            <a:r>
              <a:rPr lang="en-US" b="1" dirty="0"/>
              <a:t>AI-powered communication</a:t>
            </a:r>
            <a:r>
              <a:rPr lang="en-US" dirty="0"/>
              <a:t>, making human-computer interactions more natural and efficient. 🚀</a:t>
            </a:r>
          </a:p>
          <a:p>
            <a:endParaRPr lang="en-US" dirty="0"/>
          </a:p>
        </p:txBody>
      </p:sp>
      <p:sp>
        <p:nvSpPr>
          <p:cNvPr id="4" name="Slide Number Placeholder 3"/>
          <p:cNvSpPr>
            <a:spLocks noGrp="1"/>
          </p:cNvSpPr>
          <p:nvPr>
            <p:ph type="sldNum" sz="quarter" idx="5"/>
          </p:nvPr>
        </p:nvSpPr>
        <p:spPr/>
        <p:txBody>
          <a:bodyPr/>
          <a:lstStyle/>
          <a:p>
            <a:fld id="{AD055730-052D-4E83-A43B-D31F72E89C5B}" type="slidenum">
              <a:rPr lang="en-IN" smtClean="0"/>
              <a:t>5</a:t>
            </a:fld>
            <a:endParaRPr lang="en-IN"/>
          </a:p>
        </p:txBody>
      </p:sp>
    </p:spTree>
    <p:extLst>
      <p:ext uri="{BB962C8B-B14F-4D97-AF65-F5344CB8AC3E}">
        <p14:creationId xmlns:p14="http://schemas.microsoft.com/office/powerpoint/2010/main" val="341670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7D468-1B67-B5E6-C6B4-7B408B550C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3F3AC9-48D6-0553-7050-6CB221CFEE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7F6307-ED0C-9CE7-F184-8EF0BF635B0A}"/>
              </a:ext>
            </a:extLst>
          </p:cNvPr>
          <p:cNvSpPr>
            <a:spLocks noGrp="1"/>
          </p:cNvSpPr>
          <p:nvPr>
            <p:ph type="body" idx="1"/>
          </p:nvPr>
        </p:nvSpPr>
        <p:spPr/>
        <p:txBody>
          <a:bodyPr/>
          <a:lstStyle/>
          <a:p>
            <a:r>
              <a:rPr lang="en-US" b="1" dirty="0"/>
              <a:t>Syntactic processing</a:t>
            </a:r>
            <a:r>
              <a:rPr lang="en-US" dirty="0"/>
              <a:t> (understanding sentence structure). </a:t>
            </a:r>
            <a:r>
              <a:rPr lang="en-US" b="1" dirty="0"/>
              <a:t>Semantic processing</a:t>
            </a:r>
            <a:r>
              <a:rPr lang="en-US" dirty="0"/>
              <a:t> (understanding meaning and context). Direct word-for-word translation often led to incorrect or unnatural sentences.</a:t>
            </a:r>
          </a:p>
          <a:p>
            <a:endParaRPr lang="en-US" dirty="0"/>
          </a:p>
          <a:p>
            <a:pPr>
              <a:buNone/>
            </a:pPr>
            <a:r>
              <a:rPr lang="en-US" b="1" dirty="0"/>
              <a:t>The 1980s: Shift to Computational Approaches</a:t>
            </a:r>
          </a:p>
          <a:p>
            <a:pPr>
              <a:buFont typeface="Arial" panose="020B0604020202020204" pitchFamily="34" charset="0"/>
              <a:buChar char="•"/>
            </a:pPr>
            <a:r>
              <a:rPr lang="en-US" b="1" dirty="0"/>
              <a:t>Key Advancements:</a:t>
            </a:r>
            <a:r>
              <a:rPr lang="en-US" dirty="0"/>
              <a:t> </a:t>
            </a:r>
          </a:p>
          <a:p>
            <a:pPr marL="742950" lvl="1" indent="-285750">
              <a:buFont typeface="Arial" panose="020B0604020202020204" pitchFamily="34" charset="0"/>
              <a:buChar char="•"/>
            </a:pPr>
            <a:r>
              <a:rPr lang="en-US" b="1" dirty="0"/>
              <a:t>Parsers &amp; Grammars</a:t>
            </a:r>
            <a:r>
              <a:rPr lang="en-US" dirty="0"/>
              <a:t> – Systems began analyzing not just words but also sentence structure and rules.</a:t>
            </a:r>
          </a:p>
          <a:p>
            <a:pPr marL="742950" lvl="1" indent="-285750">
              <a:buFont typeface="Arial" panose="020B0604020202020204" pitchFamily="34" charset="0"/>
              <a:buChar char="•"/>
            </a:pPr>
            <a:r>
              <a:rPr lang="en-US" b="1" dirty="0"/>
              <a:t>Word Sense Disambiguation (WSD)</a:t>
            </a:r>
            <a:r>
              <a:rPr lang="en-US" dirty="0"/>
              <a:t> – Understanding words with multiple meanings (e.g., "bank" as a financial institution vs. "bank" of a river).</a:t>
            </a:r>
          </a:p>
          <a:p>
            <a:pPr marL="742950" lvl="1" indent="-285750">
              <a:buFont typeface="Arial" panose="020B0604020202020204" pitchFamily="34" charset="0"/>
              <a:buChar char="•"/>
            </a:pPr>
            <a:r>
              <a:rPr lang="en-US" b="1" dirty="0"/>
              <a:t>Probabilistic Models &amp; Statistical Methods</a:t>
            </a:r>
            <a:r>
              <a:rPr lang="en-US" dirty="0"/>
              <a:t> – Instead of relying on fixed rules, systems used probabilities to improve accuracy.</a:t>
            </a:r>
          </a:p>
          <a:p>
            <a:pPr>
              <a:buFont typeface="Arial" panose="020B0604020202020204" pitchFamily="34" charset="0"/>
              <a:buChar char="•"/>
            </a:pPr>
            <a:r>
              <a:rPr lang="en-US" b="1" dirty="0"/>
              <a:t>Impact:</a:t>
            </a:r>
            <a:r>
              <a:rPr lang="en-US" dirty="0"/>
              <a:t> Marked the transition from a </a:t>
            </a:r>
            <a:r>
              <a:rPr lang="en-US" b="1" dirty="0"/>
              <a:t>mechanical approach</a:t>
            </a:r>
            <a:r>
              <a:rPr lang="en-US" dirty="0"/>
              <a:t> (rule-based translation) to a </a:t>
            </a:r>
            <a:r>
              <a:rPr lang="en-US" b="1" dirty="0"/>
              <a:t>computational and semantic approach</a:t>
            </a:r>
            <a:r>
              <a:rPr lang="en-US" dirty="0"/>
              <a:t> (understanding meaning and context).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Language engineering is about </a:t>
            </a:r>
            <a:r>
              <a:rPr lang="en-US" b="1" dirty="0"/>
              <a:t>applying NLP techniques</a:t>
            </a:r>
            <a:r>
              <a:rPr lang="en-US" dirty="0"/>
              <a:t> to create </a:t>
            </a:r>
            <a:r>
              <a:rPr lang="en-US" b="1" dirty="0"/>
              <a:t>functional, real-world language tools</a:t>
            </a:r>
            <a:r>
              <a:rPr lang="en-US" dirty="0"/>
              <a:t>. It plays a critical role in </a:t>
            </a:r>
            <a:r>
              <a:rPr lang="en-US" b="1" dirty="0"/>
              <a:t>AI-powered communication</a:t>
            </a:r>
            <a:r>
              <a:rPr lang="en-US" dirty="0"/>
              <a:t>, making human-computer interactions more natural and efficient. 🚀</a:t>
            </a:r>
          </a:p>
          <a:p>
            <a:endParaRPr lang="en-US" dirty="0"/>
          </a:p>
        </p:txBody>
      </p:sp>
      <p:sp>
        <p:nvSpPr>
          <p:cNvPr id="4" name="Slide Number Placeholder 3">
            <a:extLst>
              <a:ext uri="{FF2B5EF4-FFF2-40B4-BE49-F238E27FC236}">
                <a16:creationId xmlns:a16="http://schemas.microsoft.com/office/drawing/2014/main" id="{5D803171-876F-8951-76CF-5C79BB2A73F8}"/>
              </a:ext>
            </a:extLst>
          </p:cNvPr>
          <p:cNvSpPr>
            <a:spLocks noGrp="1"/>
          </p:cNvSpPr>
          <p:nvPr>
            <p:ph type="sldNum" sz="quarter" idx="5"/>
          </p:nvPr>
        </p:nvSpPr>
        <p:spPr/>
        <p:txBody>
          <a:bodyPr/>
          <a:lstStyle/>
          <a:p>
            <a:fld id="{AD055730-052D-4E83-A43B-D31F72E89C5B}" type="slidenum">
              <a:rPr lang="en-IN" smtClean="0"/>
              <a:t>6</a:t>
            </a:fld>
            <a:endParaRPr lang="en-IN"/>
          </a:p>
        </p:txBody>
      </p:sp>
    </p:spTree>
    <p:extLst>
      <p:ext uri="{BB962C8B-B14F-4D97-AF65-F5344CB8AC3E}">
        <p14:creationId xmlns:p14="http://schemas.microsoft.com/office/powerpoint/2010/main" val="258705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B1690-A695-2397-9596-F83A17312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214560-9901-6423-671C-5B36F4C84B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3F35F-F4FA-D3A5-D786-69514FD77EFA}"/>
              </a:ext>
            </a:extLst>
          </p:cNvPr>
          <p:cNvSpPr>
            <a:spLocks noGrp="1"/>
          </p:cNvSpPr>
          <p:nvPr>
            <p:ph type="body" idx="1"/>
          </p:nvPr>
        </p:nvSpPr>
        <p:spPr/>
        <p:txBody>
          <a:bodyPr/>
          <a:lstStyle/>
          <a:p>
            <a:endParaRPr lang="en-US" dirty="0"/>
          </a:p>
          <a:p>
            <a:pPr>
              <a:buNone/>
            </a:pPr>
            <a:r>
              <a:rPr lang="en-US" b="1" dirty="0"/>
              <a:t>The 1980s: Shift to Computational Approaches</a:t>
            </a:r>
          </a:p>
          <a:p>
            <a:pPr>
              <a:buFont typeface="Arial" panose="020B0604020202020204" pitchFamily="34" charset="0"/>
              <a:buChar char="•"/>
            </a:pPr>
            <a:r>
              <a:rPr lang="en-US" b="1" dirty="0"/>
              <a:t>Key Advancements:</a:t>
            </a:r>
            <a:r>
              <a:rPr lang="en-US" dirty="0"/>
              <a:t> </a:t>
            </a:r>
          </a:p>
          <a:p>
            <a:pPr marL="742950" lvl="1" indent="-285750">
              <a:buFont typeface="Arial" panose="020B0604020202020204" pitchFamily="34" charset="0"/>
              <a:buChar char="•"/>
            </a:pPr>
            <a:r>
              <a:rPr lang="en-US" b="1" dirty="0"/>
              <a:t>Parsers &amp; Grammars</a:t>
            </a:r>
            <a:r>
              <a:rPr lang="en-US" dirty="0"/>
              <a:t> – Systems began analyzing not just words but also sentence structure and rules.</a:t>
            </a:r>
          </a:p>
          <a:p>
            <a:pPr marL="742950" lvl="1" indent="-285750">
              <a:buFont typeface="Arial" panose="020B0604020202020204" pitchFamily="34" charset="0"/>
              <a:buChar char="•"/>
            </a:pPr>
            <a:r>
              <a:rPr lang="en-US" b="1" dirty="0"/>
              <a:t>Word Sense Disambiguation (WSD)</a:t>
            </a:r>
            <a:r>
              <a:rPr lang="en-US" dirty="0"/>
              <a:t> – Understanding words with multiple meanings (e.g., "bank" as a financial institution vs. "bank" of a river).</a:t>
            </a:r>
          </a:p>
          <a:p>
            <a:pPr marL="742950" lvl="1" indent="-285750">
              <a:buFont typeface="Arial" panose="020B0604020202020204" pitchFamily="34" charset="0"/>
              <a:buChar char="•"/>
            </a:pPr>
            <a:r>
              <a:rPr lang="en-US" b="1" dirty="0"/>
              <a:t>Probabilistic Models &amp; Statistical Methods</a:t>
            </a:r>
            <a:r>
              <a:rPr lang="en-US" dirty="0"/>
              <a:t> – Instead of relying on fixed rules, systems used probabilities to improve accuracy.</a:t>
            </a:r>
          </a:p>
          <a:p>
            <a:pPr>
              <a:buFont typeface="Arial" panose="020B0604020202020204" pitchFamily="34" charset="0"/>
              <a:buChar char="•"/>
            </a:pPr>
            <a:r>
              <a:rPr lang="en-US" b="1" dirty="0"/>
              <a:t>Impact:</a:t>
            </a:r>
            <a:r>
              <a:rPr lang="en-US" dirty="0"/>
              <a:t> Marked the transition from a </a:t>
            </a:r>
            <a:r>
              <a:rPr lang="en-US" b="1" dirty="0"/>
              <a:t>mechanical approach</a:t>
            </a:r>
            <a:r>
              <a:rPr lang="en-US" dirty="0"/>
              <a:t> (rule-based translation) to a </a:t>
            </a:r>
            <a:r>
              <a:rPr lang="en-US" b="1" dirty="0"/>
              <a:t>computational and semantic approach</a:t>
            </a:r>
            <a:r>
              <a:rPr lang="en-US" dirty="0"/>
              <a:t> (understanding meaning and context).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Language engineering is about </a:t>
            </a:r>
            <a:r>
              <a:rPr lang="en-US" b="1" dirty="0"/>
              <a:t>applying NLP techniques</a:t>
            </a:r>
            <a:r>
              <a:rPr lang="en-US" dirty="0"/>
              <a:t> to create </a:t>
            </a:r>
            <a:r>
              <a:rPr lang="en-US" b="1" dirty="0"/>
              <a:t>functional, real-world language tools</a:t>
            </a:r>
            <a:r>
              <a:rPr lang="en-US" dirty="0"/>
              <a:t>. It plays a critical role in </a:t>
            </a:r>
            <a:r>
              <a:rPr lang="en-US" b="1" dirty="0"/>
              <a:t>AI-powered communication</a:t>
            </a:r>
            <a:r>
              <a:rPr lang="en-US" dirty="0"/>
              <a:t>, making human-computer interactions more natural and efficient. 🚀</a:t>
            </a:r>
          </a:p>
          <a:p>
            <a:endParaRPr lang="en-US" dirty="0"/>
          </a:p>
        </p:txBody>
      </p:sp>
      <p:sp>
        <p:nvSpPr>
          <p:cNvPr id="4" name="Slide Number Placeholder 3">
            <a:extLst>
              <a:ext uri="{FF2B5EF4-FFF2-40B4-BE49-F238E27FC236}">
                <a16:creationId xmlns:a16="http://schemas.microsoft.com/office/drawing/2014/main" id="{AF9C35F6-D248-C87E-2CC0-700607E9719E}"/>
              </a:ext>
            </a:extLst>
          </p:cNvPr>
          <p:cNvSpPr>
            <a:spLocks noGrp="1"/>
          </p:cNvSpPr>
          <p:nvPr>
            <p:ph type="sldNum" sz="quarter" idx="5"/>
          </p:nvPr>
        </p:nvSpPr>
        <p:spPr/>
        <p:txBody>
          <a:bodyPr/>
          <a:lstStyle/>
          <a:p>
            <a:fld id="{AD055730-052D-4E83-A43B-D31F72E89C5B}" type="slidenum">
              <a:rPr lang="en-IN" smtClean="0"/>
              <a:t>7</a:t>
            </a:fld>
            <a:endParaRPr lang="en-IN"/>
          </a:p>
        </p:txBody>
      </p:sp>
    </p:spTree>
    <p:extLst>
      <p:ext uri="{BB962C8B-B14F-4D97-AF65-F5344CB8AC3E}">
        <p14:creationId xmlns:p14="http://schemas.microsoft.com/office/powerpoint/2010/main" val="1653986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4B2D4-B6E4-E1CC-6338-1EC12C970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96B351-93B4-FDCE-CE13-5239947A5A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019E2-3176-11C1-A8B4-B8A7457CE469}"/>
              </a:ext>
            </a:extLst>
          </p:cNvPr>
          <p:cNvSpPr>
            <a:spLocks noGrp="1"/>
          </p:cNvSpPr>
          <p:nvPr>
            <p:ph type="body" idx="1"/>
          </p:nvPr>
        </p:nvSpPr>
        <p:spPr/>
        <p:txBody>
          <a:bodyPr/>
          <a:lstStyle/>
          <a:p>
            <a:r>
              <a:rPr lang="en-US" b="1" dirty="0"/>
              <a:t>Syntactic processing</a:t>
            </a:r>
            <a:r>
              <a:rPr lang="en-US" dirty="0"/>
              <a:t> (understanding sentence structure). </a:t>
            </a:r>
            <a:r>
              <a:rPr lang="en-US" b="1" dirty="0"/>
              <a:t>Semantic processing</a:t>
            </a:r>
            <a:r>
              <a:rPr lang="en-US" dirty="0"/>
              <a:t> (understanding meaning and context). Direct word-for-word translation often led to incorrect or unnatural sentences.</a:t>
            </a:r>
          </a:p>
          <a:p>
            <a:endParaRPr lang="en-US" dirty="0"/>
          </a:p>
          <a:p>
            <a:pPr>
              <a:buNone/>
            </a:pPr>
            <a:r>
              <a:rPr lang="en-US" b="1" dirty="0"/>
              <a:t>The 1980s: Shift to Computational Approaches</a:t>
            </a:r>
          </a:p>
          <a:p>
            <a:pPr>
              <a:buFont typeface="Arial" panose="020B0604020202020204" pitchFamily="34" charset="0"/>
              <a:buChar char="•"/>
            </a:pPr>
            <a:r>
              <a:rPr lang="en-US" b="1" dirty="0"/>
              <a:t>Key Advancements:</a:t>
            </a:r>
            <a:r>
              <a:rPr lang="en-US" dirty="0"/>
              <a:t> </a:t>
            </a:r>
          </a:p>
          <a:p>
            <a:pPr marL="742950" lvl="1" indent="-285750">
              <a:buFont typeface="Arial" panose="020B0604020202020204" pitchFamily="34" charset="0"/>
              <a:buChar char="•"/>
            </a:pPr>
            <a:r>
              <a:rPr lang="en-US" b="1" dirty="0"/>
              <a:t>Parsers &amp; Grammars</a:t>
            </a:r>
            <a:r>
              <a:rPr lang="en-US" dirty="0"/>
              <a:t> – Systems began analyzing not just words but also sentence structure and rules.</a:t>
            </a:r>
          </a:p>
          <a:p>
            <a:pPr marL="742950" lvl="1" indent="-285750">
              <a:buFont typeface="Arial" panose="020B0604020202020204" pitchFamily="34" charset="0"/>
              <a:buChar char="•"/>
            </a:pPr>
            <a:r>
              <a:rPr lang="en-US" b="1" dirty="0"/>
              <a:t>Word Sense Disambiguation (WSD)</a:t>
            </a:r>
            <a:r>
              <a:rPr lang="en-US" dirty="0"/>
              <a:t> – Understanding words with multiple meanings (e.g., "bank" as a financial institution vs. "bank" of a river).</a:t>
            </a:r>
          </a:p>
          <a:p>
            <a:pPr marL="742950" lvl="1" indent="-285750">
              <a:buFont typeface="Arial" panose="020B0604020202020204" pitchFamily="34" charset="0"/>
              <a:buChar char="•"/>
            </a:pPr>
            <a:r>
              <a:rPr lang="en-US" b="1" dirty="0"/>
              <a:t>Probabilistic Models &amp; Statistical Methods</a:t>
            </a:r>
            <a:r>
              <a:rPr lang="en-US" dirty="0"/>
              <a:t> – Instead of relying on fixed rules, systems used probabilities to improve accuracy.</a:t>
            </a:r>
          </a:p>
          <a:p>
            <a:pPr>
              <a:buFont typeface="Arial" panose="020B0604020202020204" pitchFamily="34" charset="0"/>
              <a:buChar char="•"/>
            </a:pPr>
            <a:r>
              <a:rPr lang="en-US" b="1" dirty="0"/>
              <a:t>Impact:</a:t>
            </a:r>
            <a:r>
              <a:rPr lang="en-US" dirty="0"/>
              <a:t> Marked the transition from a </a:t>
            </a:r>
            <a:r>
              <a:rPr lang="en-US" b="1" dirty="0"/>
              <a:t>mechanical approach</a:t>
            </a:r>
            <a:r>
              <a:rPr lang="en-US" dirty="0"/>
              <a:t> (rule-based translation) to a </a:t>
            </a:r>
            <a:r>
              <a:rPr lang="en-US" b="1" dirty="0"/>
              <a:t>computational and semantic approach</a:t>
            </a:r>
            <a:r>
              <a:rPr lang="en-US" dirty="0"/>
              <a:t> (understanding meaning and context).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Language engineering is about </a:t>
            </a:r>
            <a:r>
              <a:rPr lang="en-US" b="1" dirty="0"/>
              <a:t>applying NLP techniques</a:t>
            </a:r>
            <a:r>
              <a:rPr lang="en-US" dirty="0"/>
              <a:t> to create </a:t>
            </a:r>
            <a:r>
              <a:rPr lang="en-US" b="1" dirty="0"/>
              <a:t>functional, real-world language tools</a:t>
            </a:r>
            <a:r>
              <a:rPr lang="en-US" dirty="0"/>
              <a:t>. It plays a critical role in </a:t>
            </a:r>
            <a:r>
              <a:rPr lang="en-US" b="1" dirty="0"/>
              <a:t>AI-powered communication</a:t>
            </a:r>
            <a:r>
              <a:rPr lang="en-US" dirty="0"/>
              <a:t>, making human-computer interactions more natural and efficient. 🚀</a:t>
            </a:r>
          </a:p>
          <a:p>
            <a:endParaRPr lang="en-US" dirty="0"/>
          </a:p>
        </p:txBody>
      </p:sp>
      <p:sp>
        <p:nvSpPr>
          <p:cNvPr id="4" name="Slide Number Placeholder 3">
            <a:extLst>
              <a:ext uri="{FF2B5EF4-FFF2-40B4-BE49-F238E27FC236}">
                <a16:creationId xmlns:a16="http://schemas.microsoft.com/office/drawing/2014/main" id="{0ABED0A2-B974-9117-DDF8-FCA40A1EE46B}"/>
              </a:ext>
            </a:extLst>
          </p:cNvPr>
          <p:cNvSpPr>
            <a:spLocks noGrp="1"/>
          </p:cNvSpPr>
          <p:nvPr>
            <p:ph type="sldNum" sz="quarter" idx="5"/>
          </p:nvPr>
        </p:nvSpPr>
        <p:spPr/>
        <p:txBody>
          <a:bodyPr/>
          <a:lstStyle/>
          <a:p>
            <a:fld id="{AD055730-052D-4E83-A43B-D31F72E89C5B}" type="slidenum">
              <a:rPr lang="en-IN" smtClean="0"/>
              <a:t>8</a:t>
            </a:fld>
            <a:endParaRPr lang="en-IN"/>
          </a:p>
        </p:txBody>
      </p:sp>
    </p:spTree>
    <p:extLst>
      <p:ext uri="{BB962C8B-B14F-4D97-AF65-F5344CB8AC3E}">
        <p14:creationId xmlns:p14="http://schemas.microsoft.com/office/powerpoint/2010/main" val="412769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69B02-EE69-9FAB-C53C-1BDD5CB2C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031BE-2A30-E645-8808-B79E92FEF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A68BE-3B5A-5305-DBEC-1DA6B100AE08}"/>
              </a:ext>
            </a:extLst>
          </p:cNvPr>
          <p:cNvSpPr>
            <a:spLocks noGrp="1"/>
          </p:cNvSpPr>
          <p:nvPr>
            <p:ph type="body" idx="1"/>
          </p:nvPr>
        </p:nvSpPr>
        <p:spPr/>
        <p:txBody>
          <a:bodyPr/>
          <a:lstStyle/>
          <a:p>
            <a:r>
              <a:rPr lang="en-US" b="1" dirty="0"/>
              <a:t>Syntactic processing</a:t>
            </a:r>
            <a:r>
              <a:rPr lang="en-US" dirty="0"/>
              <a:t> (understanding sentence structure). </a:t>
            </a:r>
            <a:r>
              <a:rPr lang="en-US" b="1" dirty="0"/>
              <a:t>Semantic processing</a:t>
            </a:r>
            <a:r>
              <a:rPr lang="en-US" dirty="0"/>
              <a:t> (understanding meaning and context). Direct word-for-word translation often led to incorrect or unnatural sentences.</a:t>
            </a:r>
          </a:p>
          <a:p>
            <a:endParaRPr lang="en-US" dirty="0"/>
          </a:p>
          <a:p>
            <a:pPr>
              <a:buNone/>
            </a:pPr>
            <a:r>
              <a:rPr lang="en-US" b="1" dirty="0"/>
              <a:t>The 1980s: Shift to Computational Approaches</a:t>
            </a:r>
          </a:p>
          <a:p>
            <a:pPr>
              <a:buFont typeface="Arial" panose="020B0604020202020204" pitchFamily="34" charset="0"/>
              <a:buChar char="•"/>
            </a:pPr>
            <a:r>
              <a:rPr lang="en-US" b="1" dirty="0"/>
              <a:t>Key Advancements:</a:t>
            </a:r>
            <a:r>
              <a:rPr lang="en-US" dirty="0"/>
              <a:t> </a:t>
            </a:r>
          </a:p>
          <a:p>
            <a:pPr marL="742950" lvl="1" indent="-285750">
              <a:buFont typeface="Arial" panose="020B0604020202020204" pitchFamily="34" charset="0"/>
              <a:buChar char="•"/>
            </a:pPr>
            <a:r>
              <a:rPr lang="en-US" b="1" dirty="0"/>
              <a:t>Parsers &amp; Grammars</a:t>
            </a:r>
            <a:r>
              <a:rPr lang="en-US" dirty="0"/>
              <a:t> – Systems began analyzing not just words but also sentence structure and rules.</a:t>
            </a:r>
          </a:p>
          <a:p>
            <a:pPr marL="742950" lvl="1" indent="-285750">
              <a:buFont typeface="Arial" panose="020B0604020202020204" pitchFamily="34" charset="0"/>
              <a:buChar char="•"/>
            </a:pPr>
            <a:r>
              <a:rPr lang="en-US" b="1" dirty="0"/>
              <a:t>Word Sense Disambiguation (WSD)</a:t>
            </a:r>
            <a:r>
              <a:rPr lang="en-US" dirty="0"/>
              <a:t> – Understanding words with multiple meanings (e.g., "bank" as a financial institution vs. "bank" of a river).</a:t>
            </a:r>
          </a:p>
          <a:p>
            <a:pPr marL="742950" lvl="1" indent="-285750">
              <a:buFont typeface="Arial" panose="020B0604020202020204" pitchFamily="34" charset="0"/>
              <a:buChar char="•"/>
            </a:pPr>
            <a:r>
              <a:rPr lang="en-US" b="1" dirty="0"/>
              <a:t>Probabilistic Models &amp; Statistical Methods</a:t>
            </a:r>
            <a:r>
              <a:rPr lang="en-US" dirty="0"/>
              <a:t> – Instead of relying on fixed rules, systems used probabilities to improve accuracy.</a:t>
            </a:r>
          </a:p>
          <a:p>
            <a:pPr>
              <a:buFont typeface="Arial" panose="020B0604020202020204" pitchFamily="34" charset="0"/>
              <a:buChar char="•"/>
            </a:pPr>
            <a:r>
              <a:rPr lang="en-US" b="1" dirty="0"/>
              <a:t>Impact:</a:t>
            </a:r>
            <a:r>
              <a:rPr lang="en-US" dirty="0"/>
              <a:t> Marked the transition from a </a:t>
            </a:r>
            <a:r>
              <a:rPr lang="en-US" b="1" dirty="0"/>
              <a:t>mechanical approach</a:t>
            </a:r>
            <a:r>
              <a:rPr lang="en-US" dirty="0"/>
              <a:t> (rule-based translation) to a </a:t>
            </a:r>
            <a:r>
              <a:rPr lang="en-US" b="1" dirty="0"/>
              <a:t>computational and semantic approach</a:t>
            </a:r>
            <a:r>
              <a:rPr lang="en-US" dirty="0"/>
              <a:t> (understanding meaning and context).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Language engineering is about </a:t>
            </a:r>
            <a:r>
              <a:rPr lang="en-US" b="1" dirty="0"/>
              <a:t>applying NLP techniques</a:t>
            </a:r>
            <a:r>
              <a:rPr lang="en-US" dirty="0"/>
              <a:t> to create </a:t>
            </a:r>
            <a:r>
              <a:rPr lang="en-US" b="1" dirty="0"/>
              <a:t>functional, real-world language tools</a:t>
            </a:r>
            <a:r>
              <a:rPr lang="en-US" dirty="0"/>
              <a:t>. It plays a critical role in </a:t>
            </a:r>
            <a:r>
              <a:rPr lang="en-US" b="1" dirty="0"/>
              <a:t>AI-powered communication</a:t>
            </a:r>
            <a:r>
              <a:rPr lang="en-US" dirty="0"/>
              <a:t>, making human-computer interactions more natural and efficient. 🚀</a:t>
            </a:r>
          </a:p>
          <a:p>
            <a:endParaRPr lang="en-US" dirty="0"/>
          </a:p>
        </p:txBody>
      </p:sp>
      <p:sp>
        <p:nvSpPr>
          <p:cNvPr id="4" name="Slide Number Placeholder 3">
            <a:extLst>
              <a:ext uri="{FF2B5EF4-FFF2-40B4-BE49-F238E27FC236}">
                <a16:creationId xmlns:a16="http://schemas.microsoft.com/office/drawing/2014/main" id="{8A754C21-DA53-AAFF-8B38-681840161549}"/>
              </a:ext>
            </a:extLst>
          </p:cNvPr>
          <p:cNvSpPr>
            <a:spLocks noGrp="1"/>
          </p:cNvSpPr>
          <p:nvPr>
            <p:ph type="sldNum" sz="quarter" idx="5"/>
          </p:nvPr>
        </p:nvSpPr>
        <p:spPr/>
        <p:txBody>
          <a:bodyPr/>
          <a:lstStyle/>
          <a:p>
            <a:fld id="{AD055730-052D-4E83-A43B-D31F72E89C5B}" type="slidenum">
              <a:rPr lang="en-IN" smtClean="0"/>
              <a:t>9</a:t>
            </a:fld>
            <a:endParaRPr lang="en-IN"/>
          </a:p>
        </p:txBody>
      </p:sp>
    </p:spTree>
    <p:extLst>
      <p:ext uri="{BB962C8B-B14F-4D97-AF65-F5344CB8AC3E}">
        <p14:creationId xmlns:p14="http://schemas.microsoft.com/office/powerpoint/2010/main" val="37489957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E9C22-5584-DFB9-3D0A-2843EBB205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957611-1742-1434-39E2-E93A98778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30B2E5-5B83-7806-D149-4A5ACB2F1684}"/>
              </a:ext>
            </a:extLst>
          </p:cNvPr>
          <p:cNvSpPr>
            <a:spLocks noGrp="1"/>
          </p:cNvSpPr>
          <p:nvPr>
            <p:ph type="body" idx="1"/>
          </p:nvPr>
        </p:nvSpPr>
        <p:spPr/>
        <p:txBody>
          <a:bodyPr/>
          <a:lstStyle/>
          <a:p>
            <a:r>
              <a:rPr lang="en-US" b="1" dirty="0"/>
              <a:t>Syntactic processing</a:t>
            </a:r>
            <a:r>
              <a:rPr lang="en-US" dirty="0"/>
              <a:t> (understanding sentence structure). </a:t>
            </a:r>
            <a:r>
              <a:rPr lang="en-US" b="1" dirty="0"/>
              <a:t>Semantic processing</a:t>
            </a:r>
            <a:r>
              <a:rPr lang="en-US" dirty="0"/>
              <a:t> (understanding meaning and context). Direct word-for-word translation often led to incorrect or unnatural sentences.</a:t>
            </a:r>
          </a:p>
          <a:p>
            <a:endParaRPr lang="en-US" dirty="0"/>
          </a:p>
          <a:p>
            <a:pPr>
              <a:buNone/>
            </a:pPr>
            <a:r>
              <a:rPr lang="en-US" b="1" dirty="0"/>
              <a:t>The 1980s: Shift to Computational Approaches</a:t>
            </a:r>
          </a:p>
          <a:p>
            <a:pPr>
              <a:buFont typeface="Arial" panose="020B0604020202020204" pitchFamily="34" charset="0"/>
              <a:buChar char="•"/>
            </a:pPr>
            <a:r>
              <a:rPr lang="en-US" b="1" dirty="0"/>
              <a:t>Key Advancements:</a:t>
            </a:r>
            <a:r>
              <a:rPr lang="en-US" dirty="0"/>
              <a:t> </a:t>
            </a:r>
          </a:p>
          <a:p>
            <a:pPr marL="742950" lvl="1" indent="-285750">
              <a:buFont typeface="Arial" panose="020B0604020202020204" pitchFamily="34" charset="0"/>
              <a:buChar char="•"/>
            </a:pPr>
            <a:r>
              <a:rPr lang="en-US" b="1" dirty="0"/>
              <a:t>Parsers &amp; Grammars</a:t>
            </a:r>
            <a:r>
              <a:rPr lang="en-US" dirty="0"/>
              <a:t> – Systems began analyzing not just words but also sentence structure and rules.</a:t>
            </a:r>
          </a:p>
          <a:p>
            <a:pPr marL="742950" lvl="1" indent="-285750">
              <a:buFont typeface="Arial" panose="020B0604020202020204" pitchFamily="34" charset="0"/>
              <a:buChar char="•"/>
            </a:pPr>
            <a:r>
              <a:rPr lang="en-US" b="1" dirty="0"/>
              <a:t>Word Sense Disambiguation (WSD)</a:t>
            </a:r>
            <a:r>
              <a:rPr lang="en-US" dirty="0"/>
              <a:t> – Understanding words with multiple meanings (e.g., "bank" as a financial institution vs. "bank" of a river).</a:t>
            </a:r>
          </a:p>
          <a:p>
            <a:pPr marL="742950" lvl="1" indent="-285750">
              <a:buFont typeface="Arial" panose="020B0604020202020204" pitchFamily="34" charset="0"/>
              <a:buChar char="•"/>
            </a:pPr>
            <a:r>
              <a:rPr lang="en-US" b="1" dirty="0"/>
              <a:t>Probabilistic Models &amp; Statistical Methods</a:t>
            </a:r>
            <a:r>
              <a:rPr lang="en-US" dirty="0"/>
              <a:t> – Instead of relying on fixed rules, systems used probabilities to improve accuracy.</a:t>
            </a:r>
          </a:p>
          <a:p>
            <a:pPr>
              <a:buFont typeface="Arial" panose="020B0604020202020204" pitchFamily="34" charset="0"/>
              <a:buChar char="•"/>
            </a:pPr>
            <a:r>
              <a:rPr lang="en-US" b="1" dirty="0"/>
              <a:t>Impact:</a:t>
            </a:r>
            <a:r>
              <a:rPr lang="en-US" dirty="0"/>
              <a:t> Marked the transition from a </a:t>
            </a:r>
            <a:r>
              <a:rPr lang="en-US" b="1" dirty="0"/>
              <a:t>mechanical approach</a:t>
            </a:r>
            <a:r>
              <a:rPr lang="en-US" dirty="0"/>
              <a:t> (rule-based translation) to a </a:t>
            </a:r>
            <a:r>
              <a:rPr lang="en-US" b="1" dirty="0"/>
              <a:t>computational and semantic approach</a:t>
            </a:r>
            <a:r>
              <a:rPr lang="en-US" dirty="0"/>
              <a:t> (understanding meaning and context).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Language engineering is about </a:t>
            </a:r>
            <a:r>
              <a:rPr lang="en-US" b="1" dirty="0"/>
              <a:t>applying NLP techniques</a:t>
            </a:r>
            <a:r>
              <a:rPr lang="en-US" dirty="0"/>
              <a:t> to create </a:t>
            </a:r>
            <a:r>
              <a:rPr lang="en-US" b="1" dirty="0"/>
              <a:t>functional, real-world language tools</a:t>
            </a:r>
            <a:r>
              <a:rPr lang="en-US" dirty="0"/>
              <a:t>. It plays a critical role in </a:t>
            </a:r>
            <a:r>
              <a:rPr lang="en-US" b="1" dirty="0"/>
              <a:t>AI-powered communication</a:t>
            </a:r>
            <a:r>
              <a:rPr lang="en-US" dirty="0"/>
              <a:t>, making human-computer interactions more natural and efficient. 🚀</a:t>
            </a:r>
          </a:p>
          <a:p>
            <a:endParaRPr lang="en-US" dirty="0"/>
          </a:p>
        </p:txBody>
      </p:sp>
      <p:sp>
        <p:nvSpPr>
          <p:cNvPr id="4" name="Slide Number Placeholder 3">
            <a:extLst>
              <a:ext uri="{FF2B5EF4-FFF2-40B4-BE49-F238E27FC236}">
                <a16:creationId xmlns:a16="http://schemas.microsoft.com/office/drawing/2014/main" id="{3EBDBE65-5042-F6A5-AF32-1B9A51E49F05}"/>
              </a:ext>
            </a:extLst>
          </p:cNvPr>
          <p:cNvSpPr>
            <a:spLocks noGrp="1"/>
          </p:cNvSpPr>
          <p:nvPr>
            <p:ph type="sldNum" sz="quarter" idx="5"/>
          </p:nvPr>
        </p:nvSpPr>
        <p:spPr/>
        <p:txBody>
          <a:bodyPr/>
          <a:lstStyle/>
          <a:p>
            <a:fld id="{AD055730-052D-4E83-A43B-D31F72E89C5B}" type="slidenum">
              <a:rPr lang="en-IN" smtClean="0"/>
              <a:t>10</a:t>
            </a:fld>
            <a:endParaRPr lang="en-IN"/>
          </a:p>
        </p:txBody>
      </p:sp>
    </p:spTree>
    <p:extLst>
      <p:ext uri="{BB962C8B-B14F-4D97-AF65-F5344CB8AC3E}">
        <p14:creationId xmlns:p14="http://schemas.microsoft.com/office/powerpoint/2010/main" val="976372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Types of Morphemes:</a:t>
            </a:r>
            <a:r>
              <a:rPr lang="en-US" dirty="0"/>
              <a:t> </a:t>
            </a:r>
            <a:r>
              <a:rPr lang="en-US" b="1" dirty="0"/>
              <a:t>Root Morpheme:</a:t>
            </a:r>
            <a:r>
              <a:rPr lang="en-US" dirty="0"/>
              <a:t> The base word (e.g., "happy" in "unhappiness").</a:t>
            </a:r>
          </a:p>
          <a:p>
            <a:pPr>
              <a:buFont typeface="Arial" panose="020B0604020202020204" pitchFamily="34" charset="0"/>
              <a:buChar char="•"/>
            </a:pPr>
            <a:r>
              <a:rPr lang="en-US" b="1" dirty="0"/>
              <a:t>Affixes:</a:t>
            </a:r>
            <a:r>
              <a:rPr lang="en-US" dirty="0"/>
              <a:t> Prefixes and suffixes that modify meaning (e.g., "un-" (prefix) and "-ness" (suffix) in "unhappiness").</a:t>
            </a:r>
          </a:p>
          <a:p>
            <a:endParaRPr lang="en-US" dirty="0"/>
          </a:p>
          <a:p>
            <a:endParaRPr lang="en-US" dirty="0"/>
          </a:p>
          <a:p>
            <a:r>
              <a:rPr lang="en-US" b="1" dirty="0"/>
              <a:t>Correct Syntax:</a:t>
            </a:r>
            <a:r>
              <a:rPr lang="en-US" dirty="0"/>
              <a:t> "She loves music." </a:t>
            </a:r>
            <a:r>
              <a:rPr lang="en-US" b="1" dirty="0"/>
              <a:t>Incorrect Syntax:</a:t>
            </a:r>
            <a:r>
              <a:rPr lang="en-US" dirty="0"/>
              <a:t> "Loves she music." (Wrong word order in English but acceptable in some languages).</a:t>
            </a:r>
          </a:p>
        </p:txBody>
      </p:sp>
      <p:sp>
        <p:nvSpPr>
          <p:cNvPr id="4" name="Slide Number Placeholder 3"/>
          <p:cNvSpPr>
            <a:spLocks noGrp="1"/>
          </p:cNvSpPr>
          <p:nvPr>
            <p:ph type="sldNum" sz="quarter" idx="5"/>
          </p:nvPr>
        </p:nvSpPr>
        <p:spPr/>
        <p:txBody>
          <a:bodyPr/>
          <a:lstStyle/>
          <a:p>
            <a:fld id="{AD055730-052D-4E83-A43B-D31F72E89C5B}" type="slidenum">
              <a:rPr lang="en-IN" smtClean="0"/>
              <a:t>18</a:t>
            </a:fld>
            <a:endParaRPr lang="en-IN"/>
          </a:p>
        </p:txBody>
      </p:sp>
    </p:spTree>
    <p:extLst>
      <p:ext uri="{BB962C8B-B14F-4D97-AF65-F5344CB8AC3E}">
        <p14:creationId xmlns:p14="http://schemas.microsoft.com/office/powerpoint/2010/main" val="19136088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055730-052D-4E83-A43B-D31F72E89C5B}" type="slidenum">
              <a:rPr lang="en-IN" smtClean="0"/>
              <a:t>19</a:t>
            </a:fld>
            <a:endParaRPr lang="en-IN"/>
          </a:p>
        </p:txBody>
      </p:sp>
    </p:spTree>
    <p:extLst>
      <p:ext uri="{BB962C8B-B14F-4D97-AF65-F5344CB8AC3E}">
        <p14:creationId xmlns:p14="http://schemas.microsoft.com/office/powerpoint/2010/main" val="2528708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91B6-E1D2-113B-3C01-BDCFB1C6D1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CBBE70-0093-08A5-B622-D360FC7F9F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3FBB17-BF9C-BADB-2BBC-6DB40034D0C7}"/>
              </a:ext>
            </a:extLst>
          </p:cNvPr>
          <p:cNvSpPr>
            <a:spLocks noGrp="1"/>
          </p:cNvSpPr>
          <p:nvPr>
            <p:ph type="dt" sz="half" idx="10"/>
          </p:nvPr>
        </p:nvSpPr>
        <p:spPr/>
        <p:txBody>
          <a:bodyPr/>
          <a:lstStyle/>
          <a:p>
            <a:fld id="{571B4A1F-D582-4856-AF90-832DA96AE587}" type="datetime1">
              <a:rPr lang="en-IN" smtClean="0"/>
              <a:t>27-03-2025</a:t>
            </a:fld>
            <a:endParaRPr lang="en-IN"/>
          </a:p>
        </p:txBody>
      </p:sp>
      <p:sp>
        <p:nvSpPr>
          <p:cNvPr id="5" name="Footer Placeholder 4">
            <a:extLst>
              <a:ext uri="{FF2B5EF4-FFF2-40B4-BE49-F238E27FC236}">
                <a16:creationId xmlns:a16="http://schemas.microsoft.com/office/drawing/2014/main" id="{013956F6-48EA-F8FD-38A6-CA93D23AF6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397C4-E43E-D977-3E5D-4880CFC5DFC4}"/>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1744715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3162-C100-6E4F-669F-2635217D6B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1E4B00-7AA3-A110-D3A4-F5DEDDBF9E0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BC3335-3852-2883-8861-5E627D1ED840}"/>
              </a:ext>
            </a:extLst>
          </p:cNvPr>
          <p:cNvSpPr>
            <a:spLocks noGrp="1"/>
          </p:cNvSpPr>
          <p:nvPr>
            <p:ph type="dt" sz="half" idx="10"/>
          </p:nvPr>
        </p:nvSpPr>
        <p:spPr/>
        <p:txBody>
          <a:bodyPr/>
          <a:lstStyle/>
          <a:p>
            <a:fld id="{EE46F5A3-02BE-4C8B-B31A-CCEE9CDE3D10}" type="datetime1">
              <a:rPr lang="en-IN" smtClean="0"/>
              <a:t>27-03-2025</a:t>
            </a:fld>
            <a:endParaRPr lang="en-IN"/>
          </a:p>
        </p:txBody>
      </p:sp>
      <p:sp>
        <p:nvSpPr>
          <p:cNvPr id="5" name="Footer Placeholder 4">
            <a:extLst>
              <a:ext uri="{FF2B5EF4-FFF2-40B4-BE49-F238E27FC236}">
                <a16:creationId xmlns:a16="http://schemas.microsoft.com/office/drawing/2014/main" id="{AE44CC5F-26F3-D85A-443B-690FF6DD2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71AD9E-F2EF-24D9-2368-7EC017478BA6}"/>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4011682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EBAA2D-DCD6-7EAA-022C-F52DAB422C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FD8B49-51A0-7990-9D46-434CD31F7D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897365-422C-4A43-220A-4C4FAD6C1CA4}"/>
              </a:ext>
            </a:extLst>
          </p:cNvPr>
          <p:cNvSpPr>
            <a:spLocks noGrp="1"/>
          </p:cNvSpPr>
          <p:nvPr>
            <p:ph type="dt" sz="half" idx="10"/>
          </p:nvPr>
        </p:nvSpPr>
        <p:spPr/>
        <p:txBody>
          <a:bodyPr/>
          <a:lstStyle/>
          <a:p>
            <a:fld id="{E230B203-6D5C-4EF4-AAAC-AD14E7CE9A1F}" type="datetime1">
              <a:rPr lang="en-IN" smtClean="0"/>
              <a:t>27-03-2025</a:t>
            </a:fld>
            <a:endParaRPr lang="en-IN"/>
          </a:p>
        </p:txBody>
      </p:sp>
      <p:sp>
        <p:nvSpPr>
          <p:cNvPr id="5" name="Footer Placeholder 4">
            <a:extLst>
              <a:ext uri="{FF2B5EF4-FFF2-40B4-BE49-F238E27FC236}">
                <a16:creationId xmlns:a16="http://schemas.microsoft.com/office/drawing/2014/main" id="{858EBC6B-CC8C-17B5-78B4-F2FB6E3151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2E271-B861-A166-819B-4159D0652438}"/>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1151665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CBB3-8530-FF2A-A1F4-0A37C48666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611D20C-277F-6B94-290A-B15C8F9503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498725-88F7-E0A6-645C-24FE240B345C}"/>
              </a:ext>
            </a:extLst>
          </p:cNvPr>
          <p:cNvSpPr>
            <a:spLocks noGrp="1"/>
          </p:cNvSpPr>
          <p:nvPr>
            <p:ph type="dt" sz="half" idx="10"/>
          </p:nvPr>
        </p:nvSpPr>
        <p:spPr/>
        <p:txBody>
          <a:bodyPr/>
          <a:lstStyle/>
          <a:p>
            <a:fld id="{64D1CCE3-9407-49A2-AC96-5657B1F2C25B}" type="datetime1">
              <a:rPr lang="en-IN" smtClean="0"/>
              <a:t>27-03-2025</a:t>
            </a:fld>
            <a:endParaRPr lang="en-IN"/>
          </a:p>
        </p:txBody>
      </p:sp>
      <p:sp>
        <p:nvSpPr>
          <p:cNvPr id="5" name="Footer Placeholder 4">
            <a:extLst>
              <a:ext uri="{FF2B5EF4-FFF2-40B4-BE49-F238E27FC236}">
                <a16:creationId xmlns:a16="http://schemas.microsoft.com/office/drawing/2014/main" id="{869EAF1B-282C-1001-2536-FC51BF8801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56670D8-742D-B519-F868-2FFEC634A860}"/>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312723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3FCE-1F58-C830-DD13-E348B4A616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ABC1D5-53C5-FE3E-BEFD-8E38BA2713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7DA2FF-C1D9-D5FF-DD37-5CA0084A3BCE}"/>
              </a:ext>
            </a:extLst>
          </p:cNvPr>
          <p:cNvSpPr>
            <a:spLocks noGrp="1"/>
          </p:cNvSpPr>
          <p:nvPr>
            <p:ph type="dt" sz="half" idx="10"/>
          </p:nvPr>
        </p:nvSpPr>
        <p:spPr/>
        <p:txBody>
          <a:bodyPr/>
          <a:lstStyle/>
          <a:p>
            <a:fld id="{1A0669CF-43CE-40AA-AD0F-22E7C897BA53}" type="datetime1">
              <a:rPr lang="en-IN" smtClean="0"/>
              <a:t>27-03-2025</a:t>
            </a:fld>
            <a:endParaRPr lang="en-IN"/>
          </a:p>
        </p:txBody>
      </p:sp>
      <p:sp>
        <p:nvSpPr>
          <p:cNvPr id="5" name="Footer Placeholder 4">
            <a:extLst>
              <a:ext uri="{FF2B5EF4-FFF2-40B4-BE49-F238E27FC236}">
                <a16:creationId xmlns:a16="http://schemas.microsoft.com/office/drawing/2014/main" id="{A9C95FF8-C917-D5A9-C04C-B6DC36180C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3D88A8-402A-B350-F174-EAEBF5D9E9D3}"/>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12528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46744-1C8D-37CA-E845-28082314E1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C0B2CF-39C8-60AF-587C-1D132BEF62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BA797F-4224-EE2F-CAA8-601B2FC4B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8601E5-F0DF-E38C-5228-34B5F09E0215}"/>
              </a:ext>
            </a:extLst>
          </p:cNvPr>
          <p:cNvSpPr>
            <a:spLocks noGrp="1"/>
          </p:cNvSpPr>
          <p:nvPr>
            <p:ph type="dt" sz="half" idx="10"/>
          </p:nvPr>
        </p:nvSpPr>
        <p:spPr/>
        <p:txBody>
          <a:bodyPr/>
          <a:lstStyle/>
          <a:p>
            <a:fld id="{411BBAAE-96D2-4B42-9F83-9774DEB4AFA8}" type="datetime1">
              <a:rPr lang="en-IN" smtClean="0"/>
              <a:t>27-03-2025</a:t>
            </a:fld>
            <a:endParaRPr lang="en-IN"/>
          </a:p>
        </p:txBody>
      </p:sp>
      <p:sp>
        <p:nvSpPr>
          <p:cNvPr id="6" name="Footer Placeholder 5">
            <a:extLst>
              <a:ext uri="{FF2B5EF4-FFF2-40B4-BE49-F238E27FC236}">
                <a16:creationId xmlns:a16="http://schemas.microsoft.com/office/drawing/2014/main" id="{DEE22612-EAA2-2E2E-A6E8-5C5BDA2A9A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719684-206D-8E97-0F70-EE850DDE55F8}"/>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318488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96A23-15F5-CB52-5A53-2A57603FAB6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973D81-C4B7-1216-7720-39F31B2D7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9BE99-BEA2-A045-6CAE-051DA6F2EE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7902B81-6C13-F95B-E295-EC66A090A1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AB3D7D-BD62-5000-7F54-C6791D47FE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4575E8A-8C49-A5F4-46FE-5518E614768E}"/>
              </a:ext>
            </a:extLst>
          </p:cNvPr>
          <p:cNvSpPr>
            <a:spLocks noGrp="1"/>
          </p:cNvSpPr>
          <p:nvPr>
            <p:ph type="dt" sz="half" idx="10"/>
          </p:nvPr>
        </p:nvSpPr>
        <p:spPr/>
        <p:txBody>
          <a:bodyPr/>
          <a:lstStyle/>
          <a:p>
            <a:fld id="{B33D695C-DE0E-48AA-B847-5FD54E8E0317}" type="datetime1">
              <a:rPr lang="en-IN" smtClean="0"/>
              <a:t>27-03-2025</a:t>
            </a:fld>
            <a:endParaRPr lang="en-IN"/>
          </a:p>
        </p:txBody>
      </p:sp>
      <p:sp>
        <p:nvSpPr>
          <p:cNvPr id="8" name="Footer Placeholder 7">
            <a:extLst>
              <a:ext uri="{FF2B5EF4-FFF2-40B4-BE49-F238E27FC236}">
                <a16:creationId xmlns:a16="http://schemas.microsoft.com/office/drawing/2014/main" id="{59D9ABFC-2077-2ACC-F097-0A9BEA0CDF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8151128-B173-5CFB-245F-B271AAE10643}"/>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3221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B701-EA9A-B0FA-2669-783580185D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F0DCDB-04D8-ADB1-2464-BCB14D307BEE}"/>
              </a:ext>
            </a:extLst>
          </p:cNvPr>
          <p:cNvSpPr>
            <a:spLocks noGrp="1"/>
          </p:cNvSpPr>
          <p:nvPr>
            <p:ph type="dt" sz="half" idx="10"/>
          </p:nvPr>
        </p:nvSpPr>
        <p:spPr/>
        <p:txBody>
          <a:bodyPr/>
          <a:lstStyle/>
          <a:p>
            <a:fld id="{F708CDCD-8846-4EAE-B341-4CB685FD1AFE}" type="datetime1">
              <a:rPr lang="en-IN" smtClean="0"/>
              <a:t>27-03-2025</a:t>
            </a:fld>
            <a:endParaRPr lang="en-IN"/>
          </a:p>
        </p:txBody>
      </p:sp>
      <p:sp>
        <p:nvSpPr>
          <p:cNvPr id="4" name="Footer Placeholder 3">
            <a:extLst>
              <a:ext uri="{FF2B5EF4-FFF2-40B4-BE49-F238E27FC236}">
                <a16:creationId xmlns:a16="http://schemas.microsoft.com/office/drawing/2014/main" id="{033B3F57-4D54-E431-D95C-0F3BE936B8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EA98FB-6D3C-E2A7-3DF4-3C1AA054BB8F}"/>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2274429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AA0C7A-182B-832D-152B-C2DD4D704D01}"/>
              </a:ext>
            </a:extLst>
          </p:cNvPr>
          <p:cNvSpPr>
            <a:spLocks noGrp="1"/>
          </p:cNvSpPr>
          <p:nvPr>
            <p:ph type="dt" sz="half" idx="10"/>
          </p:nvPr>
        </p:nvSpPr>
        <p:spPr/>
        <p:txBody>
          <a:bodyPr/>
          <a:lstStyle/>
          <a:p>
            <a:fld id="{419F78A3-9677-4049-8637-D1CB3A097DCC}" type="datetime1">
              <a:rPr lang="en-IN" smtClean="0"/>
              <a:t>27-03-2025</a:t>
            </a:fld>
            <a:endParaRPr lang="en-IN"/>
          </a:p>
        </p:txBody>
      </p:sp>
      <p:sp>
        <p:nvSpPr>
          <p:cNvPr id="3" name="Footer Placeholder 2">
            <a:extLst>
              <a:ext uri="{FF2B5EF4-FFF2-40B4-BE49-F238E27FC236}">
                <a16:creationId xmlns:a16="http://schemas.microsoft.com/office/drawing/2014/main" id="{573DB4EB-0407-D1CF-76EF-3B2239034A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EA5DAC1-E49F-36A1-FF1F-0E822225B407}"/>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889391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5B3C0-B806-270F-851F-9153A9F44C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4E301C-93E1-E2BB-AE4E-F8A3B5B263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CC8A358-6C92-4FC8-8D84-569F0A3B5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92573-0556-6731-DA16-88FF8BF8F058}"/>
              </a:ext>
            </a:extLst>
          </p:cNvPr>
          <p:cNvSpPr>
            <a:spLocks noGrp="1"/>
          </p:cNvSpPr>
          <p:nvPr>
            <p:ph type="dt" sz="half" idx="10"/>
          </p:nvPr>
        </p:nvSpPr>
        <p:spPr/>
        <p:txBody>
          <a:bodyPr/>
          <a:lstStyle/>
          <a:p>
            <a:fld id="{7B9CA0AE-2F7A-4F1D-A13B-E8CC763F6EF6}" type="datetime1">
              <a:rPr lang="en-IN" smtClean="0"/>
              <a:t>27-03-2025</a:t>
            </a:fld>
            <a:endParaRPr lang="en-IN"/>
          </a:p>
        </p:txBody>
      </p:sp>
      <p:sp>
        <p:nvSpPr>
          <p:cNvPr id="6" name="Footer Placeholder 5">
            <a:extLst>
              <a:ext uri="{FF2B5EF4-FFF2-40B4-BE49-F238E27FC236}">
                <a16:creationId xmlns:a16="http://schemas.microsoft.com/office/drawing/2014/main" id="{29E1E0E8-C568-9601-7C82-E6E26F56D0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A3CFC-D910-07AA-23DA-B3CAF495E236}"/>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700291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D8734-581D-80D6-E7B7-BD89D77BC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6FB6730-FECF-ED17-0630-80408A31A4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81F6E5A-E4D6-F4E7-5A3E-B6E92630C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CDC945-74DB-DF48-BD30-F9120C63401C}"/>
              </a:ext>
            </a:extLst>
          </p:cNvPr>
          <p:cNvSpPr>
            <a:spLocks noGrp="1"/>
          </p:cNvSpPr>
          <p:nvPr>
            <p:ph type="dt" sz="half" idx="10"/>
          </p:nvPr>
        </p:nvSpPr>
        <p:spPr/>
        <p:txBody>
          <a:bodyPr/>
          <a:lstStyle/>
          <a:p>
            <a:fld id="{B889AB62-7FA3-409F-BAA3-46E59057212D}" type="datetime1">
              <a:rPr lang="en-IN" smtClean="0"/>
              <a:t>27-03-2025</a:t>
            </a:fld>
            <a:endParaRPr lang="en-IN"/>
          </a:p>
        </p:txBody>
      </p:sp>
      <p:sp>
        <p:nvSpPr>
          <p:cNvPr id="6" name="Footer Placeholder 5">
            <a:extLst>
              <a:ext uri="{FF2B5EF4-FFF2-40B4-BE49-F238E27FC236}">
                <a16:creationId xmlns:a16="http://schemas.microsoft.com/office/drawing/2014/main" id="{2053DF23-6144-110D-928B-1729AA43A0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694ED9-7E46-5B2D-C8AF-C9340E759551}"/>
              </a:ext>
            </a:extLst>
          </p:cNvPr>
          <p:cNvSpPr>
            <a:spLocks noGrp="1"/>
          </p:cNvSpPr>
          <p:nvPr>
            <p:ph type="sldNum" sz="quarter" idx="12"/>
          </p:nvPr>
        </p:nvSpPr>
        <p:spPr/>
        <p:txBody>
          <a:bodyPr/>
          <a:lstStyle/>
          <a:p>
            <a:fld id="{85A754DB-8C14-4A50-A02C-24A30BC0C394}" type="slidenum">
              <a:rPr lang="en-IN" smtClean="0"/>
              <a:t>‹#›</a:t>
            </a:fld>
            <a:endParaRPr lang="en-IN"/>
          </a:p>
        </p:txBody>
      </p:sp>
    </p:spTree>
    <p:extLst>
      <p:ext uri="{BB962C8B-B14F-4D97-AF65-F5344CB8AC3E}">
        <p14:creationId xmlns:p14="http://schemas.microsoft.com/office/powerpoint/2010/main" val="3923061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6212B-AF28-B1F3-9CCA-D364E3CD29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F4AEFD-E98D-145B-785F-D83BE8219E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0D41A1-7AB0-FA60-2716-E7A356EAD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5DBEA2-18DE-4424-8AFB-A6B1331FED64}" type="datetime1">
              <a:rPr lang="en-IN" smtClean="0"/>
              <a:t>27-03-2025</a:t>
            </a:fld>
            <a:endParaRPr lang="en-IN"/>
          </a:p>
        </p:txBody>
      </p:sp>
      <p:sp>
        <p:nvSpPr>
          <p:cNvPr id="5" name="Footer Placeholder 4">
            <a:extLst>
              <a:ext uri="{FF2B5EF4-FFF2-40B4-BE49-F238E27FC236}">
                <a16:creationId xmlns:a16="http://schemas.microsoft.com/office/drawing/2014/main" id="{FD0FE5D0-9F5A-856D-257C-229D68E604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C9AEDDF-AAE5-235C-D961-E8E972ACAB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A754DB-8C14-4A50-A02C-24A30BC0C394}" type="slidenum">
              <a:rPr lang="en-IN" smtClean="0"/>
              <a:t>‹#›</a:t>
            </a:fld>
            <a:endParaRPr lang="en-IN"/>
          </a:p>
        </p:txBody>
      </p:sp>
    </p:spTree>
    <p:extLst>
      <p:ext uri="{BB962C8B-B14F-4D97-AF65-F5344CB8AC3E}">
        <p14:creationId xmlns:p14="http://schemas.microsoft.com/office/powerpoint/2010/main" val="914713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ibm.com/products/natural-language-understanding" TargetMode="External"/><Relationship Id="rId3" Type="http://schemas.openxmlformats.org/officeDocument/2006/relationships/diagramLayout" Target="../diagrams/layout2.xml"/><Relationship Id="rId7" Type="http://schemas.openxmlformats.org/officeDocument/2006/relationships/image" Target="../media/image6.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CA7A9-CAAF-274F-4BD2-AC96CA1D4367}"/>
              </a:ext>
            </a:extLst>
          </p:cNvPr>
          <p:cNvSpPr>
            <a:spLocks noGrp="1"/>
          </p:cNvSpPr>
          <p:nvPr>
            <p:ph type="ctrTitle"/>
          </p:nvPr>
        </p:nvSpPr>
        <p:spPr/>
        <p:txBody>
          <a:bodyPr/>
          <a:lstStyle/>
          <a:p>
            <a:r>
              <a:rPr lang="en-IN" dirty="0"/>
              <a:t>Cognitive Computing</a:t>
            </a:r>
          </a:p>
        </p:txBody>
      </p:sp>
      <p:sp>
        <p:nvSpPr>
          <p:cNvPr id="3" name="Subtitle 2">
            <a:extLst>
              <a:ext uri="{FF2B5EF4-FFF2-40B4-BE49-F238E27FC236}">
                <a16:creationId xmlns:a16="http://schemas.microsoft.com/office/drawing/2014/main" id="{B335CE2A-008D-AC5F-1558-5DBE659D9725}"/>
              </a:ext>
            </a:extLst>
          </p:cNvPr>
          <p:cNvSpPr>
            <a:spLocks noGrp="1"/>
          </p:cNvSpPr>
          <p:nvPr>
            <p:ph type="subTitle" idx="1"/>
          </p:nvPr>
        </p:nvSpPr>
        <p:spPr/>
        <p:txBody>
          <a:bodyPr>
            <a:normAutofit/>
          </a:bodyPr>
          <a:lstStyle/>
          <a:p>
            <a:r>
              <a:rPr lang="en-IN" sz="3200" b="1" dirty="0"/>
              <a:t>Introduction to Natural language processing (NLP)</a:t>
            </a:r>
            <a:endParaRPr lang="en-IN" sz="1800" b="1" dirty="0"/>
          </a:p>
        </p:txBody>
      </p:sp>
    </p:spTree>
    <p:extLst>
      <p:ext uri="{BB962C8B-B14F-4D97-AF65-F5344CB8AC3E}">
        <p14:creationId xmlns:p14="http://schemas.microsoft.com/office/powerpoint/2010/main" val="616378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F97F0-DB8F-1E05-2E0F-8E4AD9D1DD8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A3932B2-4636-4390-4DC5-E9050253D66A}"/>
              </a:ext>
            </a:extLst>
          </p:cNvPr>
          <p:cNvPicPr>
            <a:picLocks noChangeAspect="1"/>
          </p:cNvPicPr>
          <p:nvPr/>
        </p:nvPicPr>
        <p:blipFill>
          <a:blip r:embed="rId3"/>
          <a:srcRect t="12543"/>
          <a:stretch/>
        </p:blipFill>
        <p:spPr>
          <a:xfrm>
            <a:off x="-22860" y="1469658"/>
            <a:ext cx="12237720" cy="5374435"/>
          </a:xfrm>
          <a:prstGeom prst="rect">
            <a:avLst/>
          </a:prstGeom>
        </p:spPr>
      </p:pic>
      <p:sp>
        <p:nvSpPr>
          <p:cNvPr id="8" name="TextBox 7">
            <a:extLst>
              <a:ext uri="{FF2B5EF4-FFF2-40B4-BE49-F238E27FC236}">
                <a16:creationId xmlns:a16="http://schemas.microsoft.com/office/drawing/2014/main" id="{EB43CCDA-3B4A-52AA-0493-5B9242448341}"/>
              </a:ext>
            </a:extLst>
          </p:cNvPr>
          <p:cNvSpPr txBox="1"/>
          <p:nvPr/>
        </p:nvSpPr>
        <p:spPr>
          <a:xfrm>
            <a:off x="118334" y="237318"/>
            <a:ext cx="6121100" cy="707886"/>
          </a:xfrm>
          <a:prstGeom prst="rect">
            <a:avLst/>
          </a:prstGeom>
          <a:noFill/>
        </p:spPr>
        <p:txBody>
          <a:bodyPr wrap="square">
            <a:spAutoFit/>
          </a:bodyPr>
          <a:lstStyle/>
          <a:p>
            <a:r>
              <a:rPr lang="en-US" sz="4000" b="1" dirty="0">
                <a:effectLst/>
                <a:latin typeface="MyriadPro"/>
              </a:rPr>
              <a:t>THE HISTORY OF NLP </a:t>
            </a:r>
            <a:endParaRPr lang="en-US" sz="4000" dirty="0"/>
          </a:p>
        </p:txBody>
      </p:sp>
      <p:sp>
        <p:nvSpPr>
          <p:cNvPr id="5" name="TextBox 4">
            <a:extLst>
              <a:ext uri="{FF2B5EF4-FFF2-40B4-BE49-F238E27FC236}">
                <a16:creationId xmlns:a16="http://schemas.microsoft.com/office/drawing/2014/main" id="{BECECEBC-0673-116A-2A61-C04AB8C9D008}"/>
              </a:ext>
            </a:extLst>
          </p:cNvPr>
          <p:cNvSpPr txBox="1"/>
          <p:nvPr/>
        </p:nvSpPr>
        <p:spPr>
          <a:xfrm>
            <a:off x="9657397" y="869493"/>
            <a:ext cx="2557463" cy="1200329"/>
          </a:xfrm>
          <a:prstGeom prst="rect">
            <a:avLst/>
          </a:prstGeom>
          <a:noFill/>
        </p:spPr>
        <p:txBody>
          <a:bodyPr wrap="square">
            <a:spAutoFit/>
          </a:bodyPr>
          <a:lstStyle/>
          <a:p>
            <a:r>
              <a:rPr lang="en-US" b="1" i="1" dirty="0">
                <a:latin typeface="Arial Narrow" panose="020B0604020202020204" pitchFamily="34" charset="0"/>
                <a:cs typeface="Arial Narrow" panose="020B0604020202020204" pitchFamily="34" charset="0"/>
              </a:rPr>
              <a:t>About applying NLP techniques to create functional, real-world language tools</a:t>
            </a:r>
          </a:p>
        </p:txBody>
      </p:sp>
      <p:sp>
        <p:nvSpPr>
          <p:cNvPr id="2" name="Slide Number Placeholder 1">
            <a:extLst>
              <a:ext uri="{FF2B5EF4-FFF2-40B4-BE49-F238E27FC236}">
                <a16:creationId xmlns:a16="http://schemas.microsoft.com/office/drawing/2014/main" id="{21B1A805-A393-CE2B-2163-3D3DBFB93E49}"/>
              </a:ext>
            </a:extLst>
          </p:cNvPr>
          <p:cNvSpPr>
            <a:spLocks noGrp="1"/>
          </p:cNvSpPr>
          <p:nvPr>
            <p:ph type="sldNum" sz="quarter" idx="12"/>
          </p:nvPr>
        </p:nvSpPr>
        <p:spPr/>
        <p:txBody>
          <a:bodyPr/>
          <a:lstStyle/>
          <a:p>
            <a:fld id="{85A754DB-8C14-4A50-A02C-24A30BC0C394}" type="slidenum">
              <a:rPr lang="en-IN" smtClean="0"/>
              <a:t>10</a:t>
            </a:fld>
            <a:endParaRPr lang="en-IN"/>
          </a:p>
        </p:txBody>
      </p:sp>
    </p:spTree>
    <p:extLst>
      <p:ext uri="{BB962C8B-B14F-4D97-AF65-F5344CB8AC3E}">
        <p14:creationId xmlns:p14="http://schemas.microsoft.com/office/powerpoint/2010/main" val="93801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52654-A82C-C3AE-97C3-C19ED9B14DD2}"/>
              </a:ext>
            </a:extLst>
          </p:cNvPr>
          <p:cNvSpPr>
            <a:spLocks noGrp="1"/>
          </p:cNvSpPr>
          <p:nvPr>
            <p:ph type="title"/>
          </p:nvPr>
        </p:nvSpPr>
        <p:spPr>
          <a:xfrm>
            <a:off x="273375" y="0"/>
            <a:ext cx="8946776" cy="1325563"/>
          </a:xfrm>
        </p:spPr>
        <p:txBody>
          <a:bodyPr>
            <a:normAutofit/>
          </a:bodyPr>
          <a:lstStyle/>
          <a:p>
            <a:r>
              <a:rPr lang="en-US" sz="4000" dirty="0"/>
              <a:t>How does NLP work? General Framework</a:t>
            </a:r>
          </a:p>
        </p:txBody>
      </p:sp>
      <p:graphicFrame>
        <p:nvGraphicFramePr>
          <p:cNvPr id="4" name="Content Placeholder 3">
            <a:extLst>
              <a:ext uri="{FF2B5EF4-FFF2-40B4-BE49-F238E27FC236}">
                <a16:creationId xmlns:a16="http://schemas.microsoft.com/office/drawing/2014/main" id="{700DEE04-A0E1-3CDF-37DE-2A919524E7ED}"/>
              </a:ext>
            </a:extLst>
          </p:cNvPr>
          <p:cNvGraphicFramePr>
            <a:graphicFrameLocks noGrp="1"/>
          </p:cNvGraphicFramePr>
          <p:nvPr>
            <p:ph idx="1"/>
            <p:extLst>
              <p:ext uri="{D42A27DB-BD31-4B8C-83A1-F6EECF244321}">
                <p14:modId xmlns:p14="http://schemas.microsoft.com/office/powerpoint/2010/main" val="2289668199"/>
              </p:ext>
            </p:extLst>
          </p:nvPr>
        </p:nvGraphicFramePr>
        <p:xfrm>
          <a:off x="537796" y="1151076"/>
          <a:ext cx="3754505" cy="5289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C6A24139-EC31-A91F-D5DF-C14AF2A00D02}"/>
              </a:ext>
            </a:extLst>
          </p:cNvPr>
          <p:cNvSpPr txBox="1"/>
          <p:nvPr/>
        </p:nvSpPr>
        <p:spPr>
          <a:xfrm>
            <a:off x="4475181" y="1041137"/>
            <a:ext cx="7519595" cy="1477328"/>
          </a:xfrm>
          <a:prstGeom prst="rect">
            <a:avLst/>
          </a:prstGeom>
          <a:noFill/>
        </p:spPr>
        <p:txBody>
          <a:bodyPr wrap="square">
            <a:spAutoFit/>
          </a:bodyPr>
          <a:lstStyle/>
          <a:p>
            <a:pPr algn="just"/>
            <a:r>
              <a:rPr lang="en-US" dirty="0">
                <a:latin typeface="Arial Narrow" panose="020B0604020202020204" pitchFamily="34" charset="0"/>
                <a:cs typeface="Arial Narrow" panose="020B0604020202020204" pitchFamily="34" charset="0"/>
              </a:rPr>
              <a:t>NLP systems analyze language by recognizing patterns, structures, and meanings in words and sentences.</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Example: "The cat is sleeping on the mat."</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NLP identifies "cat" as a noun, "sleeping" as a verb, and "on the mat" as location information.</a:t>
            </a:r>
          </a:p>
        </p:txBody>
      </p:sp>
      <p:sp>
        <p:nvSpPr>
          <p:cNvPr id="8" name="TextBox 7">
            <a:extLst>
              <a:ext uri="{FF2B5EF4-FFF2-40B4-BE49-F238E27FC236}">
                <a16:creationId xmlns:a16="http://schemas.microsoft.com/office/drawing/2014/main" id="{E518F201-45E5-3A94-E092-70F393A43189}"/>
              </a:ext>
            </a:extLst>
          </p:cNvPr>
          <p:cNvSpPr txBox="1"/>
          <p:nvPr/>
        </p:nvSpPr>
        <p:spPr>
          <a:xfrm>
            <a:off x="4485178" y="2518465"/>
            <a:ext cx="7285441" cy="1477328"/>
          </a:xfrm>
          <a:prstGeom prst="rect">
            <a:avLst/>
          </a:prstGeom>
          <a:noFill/>
        </p:spPr>
        <p:txBody>
          <a:bodyPr wrap="square">
            <a:spAutoFit/>
          </a:bodyPr>
          <a:lstStyle/>
          <a:p>
            <a:pPr algn="just"/>
            <a:r>
              <a:rPr lang="en-US" dirty="0">
                <a:latin typeface="Arial Narrow" panose="020B0604020202020204" pitchFamily="34" charset="0"/>
                <a:cs typeface="Arial Narrow" panose="020B0604020202020204" pitchFamily="34" charset="0"/>
              </a:rPr>
              <a:t>Computers use dictionaries (word meanings) and patterns of how words appear together to understand context. </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Example: "Apple is a fruit." 🍏 → Here, Apple refers to food.</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"Apple released a new iPhone." 📱 → Here, Apple is a company.</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NLP can recognize the difference using context!</a:t>
            </a:r>
          </a:p>
        </p:txBody>
      </p:sp>
      <p:sp>
        <p:nvSpPr>
          <p:cNvPr id="10" name="TextBox 9">
            <a:extLst>
              <a:ext uri="{FF2B5EF4-FFF2-40B4-BE49-F238E27FC236}">
                <a16:creationId xmlns:a16="http://schemas.microsoft.com/office/drawing/2014/main" id="{91226E47-CA43-F455-38E4-4F3516782C93}"/>
              </a:ext>
            </a:extLst>
          </p:cNvPr>
          <p:cNvSpPr txBox="1"/>
          <p:nvPr/>
        </p:nvSpPr>
        <p:spPr>
          <a:xfrm>
            <a:off x="4496426" y="4094792"/>
            <a:ext cx="7021945" cy="1200329"/>
          </a:xfrm>
          <a:prstGeom prst="rect">
            <a:avLst/>
          </a:prstGeom>
          <a:noFill/>
        </p:spPr>
        <p:txBody>
          <a:bodyPr wrap="square">
            <a:spAutoFit/>
          </a:bodyPr>
          <a:lstStyle/>
          <a:p>
            <a:pPr algn="just"/>
            <a:r>
              <a:rPr lang="en-US" dirty="0">
                <a:latin typeface="Arial Narrow" panose="020B0604020202020204" pitchFamily="34" charset="0"/>
                <a:cs typeface="Arial Narrow" panose="020B0604020202020204" pitchFamily="34" charset="0"/>
              </a:rPr>
              <a:t>NLP can find important information like names, locations, events, and actions from a document. Example: If you give a computer a news article about "Elon Musk launching a SpaceX rocket from Florida", NLP can extract: </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Person: Elon Musk; Company: SpaceX; Action: Launching; Location: Florida</a:t>
            </a:r>
          </a:p>
        </p:txBody>
      </p:sp>
      <p:sp>
        <p:nvSpPr>
          <p:cNvPr id="12" name="TextBox 11">
            <a:extLst>
              <a:ext uri="{FF2B5EF4-FFF2-40B4-BE49-F238E27FC236}">
                <a16:creationId xmlns:a16="http://schemas.microsoft.com/office/drawing/2014/main" id="{37F24D80-DF82-CC64-E26D-A1DF9E36D0A7}"/>
              </a:ext>
            </a:extLst>
          </p:cNvPr>
          <p:cNvSpPr txBox="1"/>
          <p:nvPr/>
        </p:nvSpPr>
        <p:spPr>
          <a:xfrm>
            <a:off x="4492472" y="5473121"/>
            <a:ext cx="7114571" cy="1200329"/>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NLP is not limited to one sentence—it can compare and analyze multiple documents!</a:t>
            </a:r>
          </a:p>
          <a:p>
            <a:pPr marL="285750" indent="-285750" algn="just">
              <a:buFont typeface="Arial" panose="020B0604020202020204" pitchFamily="34" charset="0"/>
              <a:buChar char="•"/>
            </a:pPr>
            <a:r>
              <a:rPr lang="en-US" dirty="0">
                <a:latin typeface="Arial Narrow" panose="020B0604020202020204" pitchFamily="34" charset="0"/>
                <a:cs typeface="Arial Narrow" panose="020B0604020202020204" pitchFamily="34" charset="0"/>
              </a:rPr>
              <a:t>Example: If two news articles mention "the same accident but use different wording", NLP can still identify it’s the same event.</a:t>
            </a:r>
          </a:p>
        </p:txBody>
      </p:sp>
      <p:sp>
        <p:nvSpPr>
          <p:cNvPr id="3" name="Slide Number Placeholder 2">
            <a:extLst>
              <a:ext uri="{FF2B5EF4-FFF2-40B4-BE49-F238E27FC236}">
                <a16:creationId xmlns:a16="http://schemas.microsoft.com/office/drawing/2014/main" id="{2D42476C-BAD7-D3C2-EEBF-FE2B6101EE76}"/>
              </a:ext>
            </a:extLst>
          </p:cNvPr>
          <p:cNvSpPr>
            <a:spLocks noGrp="1"/>
          </p:cNvSpPr>
          <p:nvPr>
            <p:ph type="sldNum" sz="quarter" idx="12"/>
          </p:nvPr>
        </p:nvSpPr>
        <p:spPr/>
        <p:txBody>
          <a:bodyPr/>
          <a:lstStyle/>
          <a:p>
            <a:fld id="{85A754DB-8C14-4A50-A02C-24A30BC0C394}" type="slidenum">
              <a:rPr lang="en-IN" smtClean="0"/>
              <a:t>11</a:t>
            </a:fld>
            <a:endParaRPr lang="en-IN"/>
          </a:p>
        </p:txBody>
      </p:sp>
    </p:spTree>
    <p:extLst>
      <p:ext uri="{BB962C8B-B14F-4D97-AF65-F5344CB8AC3E}">
        <p14:creationId xmlns:p14="http://schemas.microsoft.com/office/powerpoint/2010/main" val="534235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graphicEl>
                                              <a:dgm id="{0517A402-5D3C-9241-B022-7499B799DCF8}"/>
                                            </p:graphicEl>
                                          </p:spTgt>
                                        </p:tgtEl>
                                        <p:attrNameLst>
                                          <p:attrName>style.visibility</p:attrName>
                                        </p:attrNameLst>
                                      </p:cBhvr>
                                      <p:to>
                                        <p:strVal val="visible"/>
                                      </p:to>
                                    </p:set>
                                    <p:animEffect transition="in" filter="wipe(up)">
                                      <p:cBhvr>
                                        <p:cTn id="7" dur="500"/>
                                        <p:tgtEl>
                                          <p:spTgt spid="4">
                                            <p:graphicEl>
                                              <a:dgm id="{0517A402-5D3C-9241-B022-7499B799DCF8}"/>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
                                            <p:graphicEl>
                                              <a:dgm id="{0C3D7F00-E89C-FC48-9984-AC63E29D4744}"/>
                                            </p:graphicEl>
                                          </p:spTgt>
                                        </p:tgtEl>
                                        <p:attrNameLst>
                                          <p:attrName>style.visibility</p:attrName>
                                        </p:attrNameLst>
                                      </p:cBhvr>
                                      <p:to>
                                        <p:strVal val="visible"/>
                                      </p:to>
                                    </p:set>
                                    <p:animEffect transition="in" filter="wipe(up)">
                                      <p:cBhvr>
                                        <p:cTn id="17" dur="500"/>
                                        <p:tgtEl>
                                          <p:spTgt spid="4">
                                            <p:graphicEl>
                                              <a:dgm id="{0C3D7F00-E89C-FC48-9984-AC63E29D4744}"/>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
                                            <p:graphicEl>
                                              <a:dgm id="{E7885B6B-3EBC-6E47-B446-4F5BC6213D27}"/>
                                            </p:graphicEl>
                                          </p:spTgt>
                                        </p:tgtEl>
                                        <p:attrNameLst>
                                          <p:attrName>style.visibility</p:attrName>
                                        </p:attrNameLst>
                                      </p:cBhvr>
                                      <p:to>
                                        <p:strVal val="visible"/>
                                      </p:to>
                                    </p:set>
                                    <p:animEffect transition="in" filter="wipe(up)">
                                      <p:cBhvr>
                                        <p:cTn id="27" dur="500"/>
                                        <p:tgtEl>
                                          <p:spTgt spid="4">
                                            <p:graphicEl>
                                              <a:dgm id="{E7885B6B-3EBC-6E47-B446-4F5BC6213D27}"/>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4">
                                            <p:graphicEl>
                                              <a:dgm id="{5307DB1B-FA84-BC42-BA5E-212CFA0B0469}"/>
                                            </p:graphicEl>
                                          </p:spTgt>
                                        </p:tgtEl>
                                        <p:attrNameLst>
                                          <p:attrName>style.visibility</p:attrName>
                                        </p:attrNameLst>
                                      </p:cBhvr>
                                      <p:to>
                                        <p:strVal val="visible"/>
                                      </p:to>
                                    </p:set>
                                    <p:animEffect transition="in" filter="wipe(up)">
                                      <p:cBhvr>
                                        <p:cTn id="37" dur="500"/>
                                        <p:tgtEl>
                                          <p:spTgt spid="4">
                                            <p:graphicEl>
                                              <a:dgm id="{5307DB1B-FA84-BC42-BA5E-212CFA0B0469}"/>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right)">
                                      <p:cBhvr>
                                        <p:cTn id="4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Dgm bld="one"/>
        </p:bldSub>
      </p:bldGraphic>
      <p:bldP spid="6" grpId="0"/>
      <p:bldP spid="8" grpId="0"/>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E12BB-9295-31C2-4E29-B379794DD0DF}"/>
              </a:ext>
            </a:extLst>
          </p:cNvPr>
          <p:cNvSpPr>
            <a:spLocks noGrp="1"/>
          </p:cNvSpPr>
          <p:nvPr>
            <p:ph type="title"/>
          </p:nvPr>
        </p:nvSpPr>
        <p:spPr/>
        <p:txBody>
          <a:bodyPr/>
          <a:lstStyle/>
          <a:p>
            <a:r>
              <a:rPr lang="en-US" dirty="0"/>
              <a:t>Example</a:t>
            </a:r>
          </a:p>
        </p:txBody>
      </p:sp>
      <p:pic>
        <p:nvPicPr>
          <p:cNvPr id="2050" name="Picture 2">
            <a:extLst>
              <a:ext uri="{FF2B5EF4-FFF2-40B4-BE49-F238E27FC236}">
                <a16:creationId xmlns:a16="http://schemas.microsoft.com/office/drawing/2014/main" id="{D6141EF3-D9CA-EB83-A679-531C1BE5C77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122" y="2152676"/>
            <a:ext cx="11795878" cy="337362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F3044AD-4832-C637-D9D5-6331A7D67F20}"/>
              </a:ext>
            </a:extLst>
          </p:cNvPr>
          <p:cNvSpPr>
            <a:spLocks noGrp="1"/>
          </p:cNvSpPr>
          <p:nvPr>
            <p:ph type="sldNum" sz="quarter" idx="12"/>
          </p:nvPr>
        </p:nvSpPr>
        <p:spPr/>
        <p:txBody>
          <a:bodyPr/>
          <a:lstStyle/>
          <a:p>
            <a:fld id="{85A754DB-8C14-4A50-A02C-24A30BC0C394}" type="slidenum">
              <a:rPr lang="en-IN" smtClean="0"/>
              <a:t>12</a:t>
            </a:fld>
            <a:endParaRPr lang="en-IN"/>
          </a:p>
        </p:txBody>
      </p:sp>
    </p:spTree>
    <p:extLst>
      <p:ext uri="{BB962C8B-B14F-4D97-AF65-F5344CB8AC3E}">
        <p14:creationId xmlns:p14="http://schemas.microsoft.com/office/powerpoint/2010/main" val="360186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4B9AE15-8CF2-D4E5-5665-3A9559D97499}"/>
              </a:ext>
            </a:extLst>
          </p:cNvPr>
          <p:cNvPicPr>
            <a:picLocks noGrp="1" noChangeAspect="1"/>
          </p:cNvPicPr>
          <p:nvPr>
            <p:ph idx="1"/>
          </p:nvPr>
        </p:nvPicPr>
        <p:blipFill>
          <a:blip r:embed="rId2"/>
          <a:srcRect t="17436"/>
          <a:stretch/>
        </p:blipFill>
        <p:spPr>
          <a:xfrm>
            <a:off x="1428376" y="1336431"/>
            <a:ext cx="9386162" cy="5443327"/>
          </a:xfrm>
          <a:prstGeom prst="rect">
            <a:avLst/>
          </a:prstGeom>
        </p:spPr>
      </p:pic>
      <p:sp>
        <p:nvSpPr>
          <p:cNvPr id="2" name="Title 1">
            <a:extLst>
              <a:ext uri="{FF2B5EF4-FFF2-40B4-BE49-F238E27FC236}">
                <a16:creationId xmlns:a16="http://schemas.microsoft.com/office/drawing/2014/main" id="{9D5DE368-4642-4673-C2D3-C1E6D197C648}"/>
              </a:ext>
            </a:extLst>
          </p:cNvPr>
          <p:cNvSpPr>
            <a:spLocks noGrp="1"/>
          </p:cNvSpPr>
          <p:nvPr>
            <p:ph type="title"/>
          </p:nvPr>
        </p:nvSpPr>
        <p:spPr>
          <a:xfrm>
            <a:off x="298938" y="142386"/>
            <a:ext cx="10515600" cy="1325563"/>
          </a:xfrm>
        </p:spPr>
        <p:txBody>
          <a:bodyPr/>
          <a:lstStyle/>
          <a:p>
            <a:r>
              <a:rPr lang="en-US" dirty="0"/>
              <a:t>Applications of NLP</a:t>
            </a:r>
          </a:p>
        </p:txBody>
      </p:sp>
      <p:sp>
        <p:nvSpPr>
          <p:cNvPr id="3" name="Slide Number Placeholder 2">
            <a:extLst>
              <a:ext uri="{FF2B5EF4-FFF2-40B4-BE49-F238E27FC236}">
                <a16:creationId xmlns:a16="http://schemas.microsoft.com/office/drawing/2014/main" id="{456395C5-21DC-4A2B-E05F-B86AE95E1E7A}"/>
              </a:ext>
            </a:extLst>
          </p:cNvPr>
          <p:cNvSpPr>
            <a:spLocks noGrp="1"/>
          </p:cNvSpPr>
          <p:nvPr>
            <p:ph type="sldNum" sz="quarter" idx="12"/>
          </p:nvPr>
        </p:nvSpPr>
        <p:spPr/>
        <p:txBody>
          <a:bodyPr/>
          <a:lstStyle/>
          <a:p>
            <a:fld id="{85A754DB-8C14-4A50-A02C-24A30BC0C394}" type="slidenum">
              <a:rPr lang="en-IN" smtClean="0"/>
              <a:t>13</a:t>
            </a:fld>
            <a:endParaRPr lang="en-IN"/>
          </a:p>
        </p:txBody>
      </p:sp>
    </p:spTree>
    <p:extLst>
      <p:ext uri="{BB962C8B-B14F-4D97-AF65-F5344CB8AC3E}">
        <p14:creationId xmlns:p14="http://schemas.microsoft.com/office/powerpoint/2010/main" val="295694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64A2-9F07-68CE-B4A9-2C14FC4E5B86}"/>
              </a:ext>
            </a:extLst>
          </p:cNvPr>
          <p:cNvSpPr>
            <a:spLocks noGrp="1"/>
          </p:cNvSpPr>
          <p:nvPr>
            <p:ph type="title"/>
          </p:nvPr>
        </p:nvSpPr>
        <p:spPr/>
        <p:txBody>
          <a:bodyPr/>
          <a:lstStyle/>
          <a:p>
            <a:r>
              <a:rPr lang="en-US" dirty="0"/>
              <a:t>Broad Categories of NLP</a:t>
            </a:r>
          </a:p>
        </p:txBody>
      </p:sp>
      <p:graphicFrame>
        <p:nvGraphicFramePr>
          <p:cNvPr id="4" name="Content Placeholder 3">
            <a:extLst>
              <a:ext uri="{FF2B5EF4-FFF2-40B4-BE49-F238E27FC236}">
                <a16:creationId xmlns:a16="http://schemas.microsoft.com/office/drawing/2014/main" id="{9700C71E-05CE-4081-BA4B-0B322ECBC27E}"/>
              </a:ext>
            </a:extLst>
          </p:cNvPr>
          <p:cNvGraphicFramePr>
            <a:graphicFrameLocks noGrp="1"/>
          </p:cNvGraphicFramePr>
          <p:nvPr>
            <p:ph idx="1"/>
            <p:extLst>
              <p:ext uri="{D42A27DB-BD31-4B8C-83A1-F6EECF244321}">
                <p14:modId xmlns:p14="http://schemas.microsoft.com/office/powerpoint/2010/main" val="1993026753"/>
              </p:ext>
            </p:extLst>
          </p:nvPr>
        </p:nvGraphicFramePr>
        <p:xfrm>
          <a:off x="2221562" y="1594409"/>
          <a:ext cx="7671142" cy="3278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2CB79398-112A-BA3A-58A3-6CED7F5FF5D0}"/>
              </a:ext>
            </a:extLst>
          </p:cNvPr>
          <p:cNvPicPr>
            <a:picLocks noChangeAspect="1"/>
          </p:cNvPicPr>
          <p:nvPr/>
        </p:nvPicPr>
        <p:blipFill>
          <a:blip r:embed="rId7"/>
          <a:stretch>
            <a:fillRect/>
          </a:stretch>
        </p:blipFill>
        <p:spPr>
          <a:xfrm>
            <a:off x="12850907" y="1383842"/>
            <a:ext cx="7772400" cy="2799455"/>
          </a:xfrm>
          <a:prstGeom prst="rect">
            <a:avLst/>
          </a:prstGeom>
        </p:spPr>
      </p:pic>
      <p:sp>
        <p:nvSpPr>
          <p:cNvPr id="7" name="TextBox 6">
            <a:extLst>
              <a:ext uri="{FF2B5EF4-FFF2-40B4-BE49-F238E27FC236}">
                <a16:creationId xmlns:a16="http://schemas.microsoft.com/office/drawing/2014/main" id="{D4973D7F-7F8A-5C47-50E7-FE92048D258F}"/>
              </a:ext>
            </a:extLst>
          </p:cNvPr>
          <p:cNvSpPr txBox="1"/>
          <p:nvPr/>
        </p:nvSpPr>
        <p:spPr>
          <a:xfrm>
            <a:off x="1414151" y="5101751"/>
            <a:ext cx="4633331" cy="1200329"/>
          </a:xfrm>
          <a:prstGeom prst="rect">
            <a:avLst/>
          </a:prstGeom>
          <a:noFill/>
        </p:spPr>
        <p:txBody>
          <a:bodyPr wrap="square">
            <a:spAutoFit/>
          </a:bodyPr>
          <a:lstStyle/>
          <a:p>
            <a:pPr marL="285750" indent="-285750" algn="just">
              <a:buFont typeface="Arial" panose="020B0604020202020204" pitchFamily="34" charset="0"/>
              <a:buChar char="•"/>
            </a:pPr>
            <a:r>
              <a:rPr lang="en-IN" dirty="0"/>
              <a:t>Understanding human input.</a:t>
            </a:r>
            <a:endParaRPr lang="en-US" dirty="0"/>
          </a:p>
          <a:p>
            <a:pPr marL="285750" indent="-285750" algn="just">
              <a:buFont typeface="Arial" panose="020B0604020202020204" pitchFamily="34" charset="0"/>
              <a:buChar char="•"/>
            </a:pPr>
            <a:r>
              <a:rPr lang="en-US" dirty="0"/>
              <a:t>NLU refers to a process by which an inanimate object with computing power is able to comprehend spoken language</a:t>
            </a:r>
          </a:p>
        </p:txBody>
      </p:sp>
      <p:sp>
        <p:nvSpPr>
          <p:cNvPr id="8" name="TextBox 7">
            <a:extLst>
              <a:ext uri="{FF2B5EF4-FFF2-40B4-BE49-F238E27FC236}">
                <a16:creationId xmlns:a16="http://schemas.microsoft.com/office/drawing/2014/main" id="{667EFEA2-4E06-09EA-B1E1-5D590000187D}"/>
              </a:ext>
            </a:extLst>
          </p:cNvPr>
          <p:cNvSpPr txBox="1"/>
          <p:nvPr/>
        </p:nvSpPr>
        <p:spPr>
          <a:xfrm>
            <a:off x="6383201" y="5058791"/>
            <a:ext cx="4927131" cy="1477328"/>
          </a:xfrm>
          <a:prstGeom prst="rect">
            <a:avLst/>
          </a:prstGeom>
          <a:noFill/>
        </p:spPr>
        <p:txBody>
          <a:bodyPr wrap="square">
            <a:spAutoFit/>
          </a:bodyPr>
          <a:lstStyle/>
          <a:p>
            <a:pPr marL="285750" indent="-285750" algn="just">
              <a:buFont typeface="Arial" panose="020B0604020202020204" pitchFamily="34" charset="0"/>
              <a:buChar char="•"/>
            </a:pPr>
            <a:r>
              <a:rPr lang="en-IN" dirty="0"/>
              <a:t>Generating meaningful responses.</a:t>
            </a:r>
            <a:endParaRPr lang="en-US" dirty="0"/>
          </a:p>
          <a:p>
            <a:pPr marL="285750" indent="-285750" algn="just">
              <a:buFont typeface="Arial" panose="020B0604020202020204" pitchFamily="34" charset="0"/>
              <a:buChar char="•"/>
            </a:pPr>
            <a:r>
              <a:rPr lang="en-US" dirty="0"/>
              <a:t>NLG refers to a process by which an inanimate object with computing power is able to manifest its thoughts in a language that humans are able to understand</a:t>
            </a:r>
          </a:p>
        </p:txBody>
      </p:sp>
      <p:sp>
        <p:nvSpPr>
          <p:cNvPr id="10" name="TextBox 9">
            <a:extLst>
              <a:ext uri="{FF2B5EF4-FFF2-40B4-BE49-F238E27FC236}">
                <a16:creationId xmlns:a16="http://schemas.microsoft.com/office/drawing/2014/main" id="{B5DDE06A-EADE-F896-8165-B0153FF72CD3}"/>
              </a:ext>
            </a:extLst>
          </p:cNvPr>
          <p:cNvSpPr txBox="1"/>
          <p:nvPr/>
        </p:nvSpPr>
        <p:spPr>
          <a:xfrm>
            <a:off x="12737162" y="1720840"/>
            <a:ext cx="6137816" cy="3416320"/>
          </a:xfrm>
          <a:prstGeom prst="rect">
            <a:avLst/>
          </a:prstGeom>
          <a:noFill/>
        </p:spPr>
        <p:txBody>
          <a:bodyPr wrap="square">
            <a:spAutoFit/>
          </a:bodyPr>
          <a:lstStyle/>
          <a:p>
            <a:r>
              <a:rPr lang="en-US" b="0" i="0" dirty="0">
                <a:solidFill>
                  <a:srgbClr val="161616"/>
                </a:solidFill>
                <a:effectLst/>
                <a:latin typeface="IBM Plex Sans" panose="020F0502020204030204" pitchFamily="34" charset="0"/>
              </a:rPr>
              <a:t>NLP seeks to convert unstructured language data into a structured data format to enable machines to understand speech and text and formulate relevant, contextual responses. Its subtopics include natural language processing and natural language generation</a:t>
            </a:r>
          </a:p>
          <a:p>
            <a:pPr algn="l" fontAlgn="base">
              <a:buFont typeface="Arial" panose="020B0604020202020204" pitchFamily="34" charset="0"/>
              <a:buChar char="•"/>
            </a:pPr>
            <a:r>
              <a:rPr lang="en-US" b="1" i="0" u="none" strike="noStrike" dirty="0">
                <a:solidFill>
                  <a:srgbClr val="161616"/>
                </a:solidFill>
                <a:effectLst/>
                <a:latin typeface="inherit"/>
                <a:hlinkClick r:id="rId8"/>
              </a:rPr>
              <a:t>Natural language understanding (NLU)</a:t>
            </a:r>
            <a:r>
              <a:rPr lang="en-US" b="0" i="0" dirty="0">
                <a:solidFill>
                  <a:srgbClr val="161616"/>
                </a:solidFill>
                <a:effectLst/>
                <a:latin typeface="inherit"/>
              </a:rPr>
              <a:t> focuses on machine reading comprehension through grammar and context, enabling it to determine the intended meaning of a sentence.</a:t>
            </a:r>
          </a:p>
          <a:p>
            <a:pPr algn="l" fontAlgn="base">
              <a:buFont typeface="Arial" panose="020B0604020202020204" pitchFamily="34" charset="0"/>
              <a:buChar char="•"/>
            </a:pPr>
            <a:r>
              <a:rPr lang="en-US" b="1" i="0" dirty="0">
                <a:solidFill>
                  <a:srgbClr val="161616"/>
                </a:solidFill>
                <a:effectLst/>
                <a:latin typeface="inherit"/>
              </a:rPr>
              <a:t>Natural language generation (NLG)</a:t>
            </a:r>
            <a:r>
              <a:rPr lang="en-US" b="0" i="0" dirty="0">
                <a:solidFill>
                  <a:srgbClr val="161616"/>
                </a:solidFill>
                <a:effectLst/>
                <a:latin typeface="inherit"/>
              </a:rPr>
              <a:t> focuses on text generation, or the construction of text in English or other languages, by a machine and based on a given dataset.</a:t>
            </a:r>
          </a:p>
          <a:p>
            <a:endParaRPr lang="en-US" dirty="0"/>
          </a:p>
        </p:txBody>
      </p:sp>
      <p:sp>
        <p:nvSpPr>
          <p:cNvPr id="3" name="Slide Number Placeholder 2">
            <a:extLst>
              <a:ext uri="{FF2B5EF4-FFF2-40B4-BE49-F238E27FC236}">
                <a16:creationId xmlns:a16="http://schemas.microsoft.com/office/drawing/2014/main" id="{D3FEFF75-342A-A7A0-FFCF-DA268069FEFC}"/>
              </a:ext>
            </a:extLst>
          </p:cNvPr>
          <p:cNvSpPr>
            <a:spLocks noGrp="1"/>
          </p:cNvSpPr>
          <p:nvPr>
            <p:ph type="sldNum" sz="quarter" idx="12"/>
          </p:nvPr>
        </p:nvSpPr>
        <p:spPr/>
        <p:txBody>
          <a:bodyPr/>
          <a:lstStyle/>
          <a:p>
            <a:fld id="{85A754DB-8C14-4A50-A02C-24A30BC0C394}" type="slidenum">
              <a:rPr lang="en-IN" smtClean="0"/>
              <a:t>14</a:t>
            </a:fld>
            <a:endParaRPr lang="en-IN"/>
          </a:p>
        </p:txBody>
      </p:sp>
    </p:spTree>
    <p:extLst>
      <p:ext uri="{BB962C8B-B14F-4D97-AF65-F5344CB8AC3E}">
        <p14:creationId xmlns:p14="http://schemas.microsoft.com/office/powerpoint/2010/main" val="606695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8EFF5-AEE1-2D5E-1063-4B401CDD46AF}"/>
              </a:ext>
            </a:extLst>
          </p:cNvPr>
          <p:cNvSpPr>
            <a:spLocks noGrp="1"/>
          </p:cNvSpPr>
          <p:nvPr>
            <p:ph type="title"/>
          </p:nvPr>
        </p:nvSpPr>
        <p:spPr/>
        <p:txBody>
          <a:bodyPr/>
          <a:lstStyle/>
          <a:p>
            <a:r>
              <a:rPr lang="en-US" dirty="0"/>
              <a:t>NLP as the Parent Field</a:t>
            </a:r>
            <a:endParaRPr lang="en-IN" dirty="0"/>
          </a:p>
        </p:txBody>
      </p:sp>
      <p:sp>
        <p:nvSpPr>
          <p:cNvPr id="3" name="Content Placeholder 2">
            <a:extLst>
              <a:ext uri="{FF2B5EF4-FFF2-40B4-BE49-F238E27FC236}">
                <a16:creationId xmlns:a16="http://schemas.microsoft.com/office/drawing/2014/main" id="{F70401EF-6E84-67B5-3703-0289800BC9C0}"/>
              </a:ext>
            </a:extLst>
          </p:cNvPr>
          <p:cNvSpPr>
            <a:spLocks noGrp="1"/>
          </p:cNvSpPr>
          <p:nvPr>
            <p:ph idx="1"/>
          </p:nvPr>
        </p:nvSpPr>
        <p:spPr>
          <a:xfrm>
            <a:off x="838200" y="1643530"/>
            <a:ext cx="10851776" cy="4712820"/>
          </a:xfrm>
        </p:spPr>
        <p:txBody>
          <a:bodyPr>
            <a:normAutofit fontScale="92500" lnSpcReduction="10000"/>
          </a:bodyPr>
          <a:lstStyle/>
          <a:p>
            <a:pPr algn="just">
              <a:buFont typeface="Arial" panose="020B0604020202020204" pitchFamily="34" charset="0"/>
              <a:buChar char="•"/>
            </a:pPr>
            <a:r>
              <a:rPr lang="en-US" b="1" dirty="0"/>
              <a:t>NLP</a:t>
            </a:r>
            <a:r>
              <a:rPr lang="en-US" dirty="0"/>
              <a:t> encompasses both </a:t>
            </a:r>
            <a:r>
              <a:rPr lang="en-US" b="1" dirty="0"/>
              <a:t>NLU</a:t>
            </a:r>
            <a:r>
              <a:rPr lang="en-US" dirty="0"/>
              <a:t> and </a:t>
            </a:r>
            <a:r>
              <a:rPr lang="en-US" b="1" dirty="0"/>
              <a:t>NLG</a:t>
            </a:r>
            <a:r>
              <a:rPr lang="en-US" dirty="0"/>
              <a:t>, along with </a:t>
            </a:r>
            <a:r>
              <a:rPr lang="en-US" b="1" dirty="0"/>
              <a:t>other subfields</a:t>
            </a:r>
            <a:r>
              <a:rPr lang="en-US" dirty="0"/>
              <a:t> like speech recognition, translation, and information retrieval.</a:t>
            </a:r>
          </a:p>
          <a:p>
            <a:pPr algn="just">
              <a:buFont typeface="Arial" panose="020B0604020202020204" pitchFamily="34" charset="0"/>
              <a:buChar char="•"/>
            </a:pPr>
            <a:r>
              <a:rPr lang="en-US" b="1" dirty="0"/>
              <a:t>NLU</a:t>
            </a:r>
            <a:r>
              <a:rPr lang="en-US" dirty="0"/>
              <a:t> and </a:t>
            </a:r>
            <a:r>
              <a:rPr lang="en-US" b="1" dirty="0"/>
              <a:t>NLG</a:t>
            </a:r>
            <a:r>
              <a:rPr lang="en-US" dirty="0"/>
              <a:t> work together to create a seamless human-computer interaction experience.</a:t>
            </a:r>
          </a:p>
          <a:p>
            <a:pPr>
              <a:buNone/>
            </a:pPr>
            <a:r>
              <a:rPr lang="en-US" dirty="0"/>
              <a:t>🔹 </a:t>
            </a:r>
            <a:r>
              <a:rPr lang="en-US" b="1" dirty="0"/>
              <a:t>Relation in a Chatbot Example</a:t>
            </a:r>
            <a:endParaRPr lang="en-US" dirty="0"/>
          </a:p>
          <a:p>
            <a:pPr>
              <a:buFont typeface="+mj-lt"/>
              <a:buAutoNum type="arabicPeriod"/>
            </a:pPr>
            <a:r>
              <a:rPr lang="en-US" b="1" dirty="0"/>
              <a:t>NLU (Understanding User Input)</a:t>
            </a:r>
            <a:endParaRPr lang="en-US" dirty="0"/>
          </a:p>
          <a:p>
            <a:pPr marL="742950" lvl="1" indent="-285750">
              <a:buFont typeface="+mj-lt"/>
              <a:buAutoNum type="arabicPeriod"/>
            </a:pPr>
            <a:r>
              <a:rPr lang="en-US" dirty="0"/>
              <a:t>User: "What’s the weather in Paris today?"</a:t>
            </a:r>
          </a:p>
          <a:p>
            <a:pPr marL="742950" lvl="1" indent="-285750">
              <a:buFont typeface="+mj-lt"/>
              <a:buAutoNum type="arabicPeriod"/>
            </a:pPr>
            <a:r>
              <a:rPr lang="en-US" dirty="0"/>
              <a:t>NLU extracts: </a:t>
            </a:r>
            <a:r>
              <a:rPr lang="en-US" b="1" dirty="0"/>
              <a:t>Intent</a:t>
            </a:r>
            <a:r>
              <a:rPr lang="en-US" dirty="0"/>
              <a:t> = Weather Inquiry, </a:t>
            </a:r>
            <a:r>
              <a:rPr lang="en-US" b="1" dirty="0"/>
              <a:t>Entity</a:t>
            </a:r>
            <a:r>
              <a:rPr lang="en-US" dirty="0"/>
              <a:t> = Paris, </a:t>
            </a:r>
            <a:r>
              <a:rPr lang="en-US" b="1" dirty="0"/>
              <a:t>Date</a:t>
            </a:r>
            <a:r>
              <a:rPr lang="en-US" dirty="0"/>
              <a:t> = Today.</a:t>
            </a:r>
          </a:p>
          <a:p>
            <a:pPr>
              <a:buFont typeface="+mj-lt"/>
              <a:buAutoNum type="arabicPeriod"/>
            </a:pPr>
            <a:r>
              <a:rPr lang="en-US" b="1" dirty="0"/>
              <a:t>NLP (Processing and Decision Making)</a:t>
            </a:r>
            <a:endParaRPr lang="en-US" dirty="0"/>
          </a:p>
          <a:p>
            <a:pPr marL="742950" lvl="1" indent="-285750">
              <a:buFont typeface="+mj-lt"/>
              <a:buAutoNum type="arabicPeriod"/>
            </a:pPr>
            <a:r>
              <a:rPr lang="en-US" dirty="0"/>
              <a:t>The system retrieves weather data from an API.</a:t>
            </a:r>
          </a:p>
          <a:p>
            <a:pPr>
              <a:buFont typeface="+mj-lt"/>
              <a:buAutoNum type="arabicPeriod"/>
            </a:pPr>
            <a:r>
              <a:rPr lang="en-US" b="1" dirty="0"/>
              <a:t>NLG (Generating a Response)</a:t>
            </a:r>
            <a:endParaRPr lang="en-US" dirty="0"/>
          </a:p>
          <a:p>
            <a:pPr marL="742950" lvl="1" indent="-285750">
              <a:buFont typeface="+mj-lt"/>
              <a:buAutoNum type="arabicPeriod"/>
            </a:pPr>
            <a:r>
              <a:rPr lang="en-US" dirty="0"/>
              <a:t>Chatbot: "Today’s weather in Paris is sunny with a temperature of 22°C."</a:t>
            </a:r>
          </a:p>
          <a:p>
            <a:endParaRPr lang="en-IN" dirty="0"/>
          </a:p>
        </p:txBody>
      </p:sp>
      <p:sp>
        <p:nvSpPr>
          <p:cNvPr id="4" name="Slide Number Placeholder 3">
            <a:extLst>
              <a:ext uri="{FF2B5EF4-FFF2-40B4-BE49-F238E27FC236}">
                <a16:creationId xmlns:a16="http://schemas.microsoft.com/office/drawing/2014/main" id="{7DCBC0D7-B197-1F36-716A-6FA9858B2BEE}"/>
              </a:ext>
            </a:extLst>
          </p:cNvPr>
          <p:cNvSpPr>
            <a:spLocks noGrp="1"/>
          </p:cNvSpPr>
          <p:nvPr>
            <p:ph type="sldNum" sz="quarter" idx="12"/>
          </p:nvPr>
        </p:nvSpPr>
        <p:spPr/>
        <p:txBody>
          <a:bodyPr/>
          <a:lstStyle/>
          <a:p>
            <a:fld id="{85A754DB-8C14-4A50-A02C-24A30BC0C394}" type="slidenum">
              <a:rPr lang="en-IN" smtClean="0"/>
              <a:t>15</a:t>
            </a:fld>
            <a:endParaRPr lang="en-IN"/>
          </a:p>
        </p:txBody>
      </p:sp>
    </p:spTree>
    <p:extLst>
      <p:ext uri="{BB962C8B-B14F-4D97-AF65-F5344CB8AC3E}">
        <p14:creationId xmlns:p14="http://schemas.microsoft.com/office/powerpoint/2010/main" val="115463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DFD9-C0AD-D0C4-5467-4C3744721843}"/>
              </a:ext>
            </a:extLst>
          </p:cNvPr>
          <p:cNvSpPr>
            <a:spLocks noGrp="1"/>
          </p:cNvSpPr>
          <p:nvPr>
            <p:ph type="title"/>
          </p:nvPr>
        </p:nvSpPr>
        <p:spPr/>
        <p:txBody>
          <a:bodyPr/>
          <a:lstStyle/>
          <a:p>
            <a:r>
              <a:rPr lang="en-US" dirty="0"/>
              <a:t>Text Analytics vs NLP</a:t>
            </a:r>
          </a:p>
        </p:txBody>
      </p:sp>
      <p:sp>
        <p:nvSpPr>
          <p:cNvPr id="3" name="Content Placeholder 2">
            <a:extLst>
              <a:ext uri="{FF2B5EF4-FFF2-40B4-BE49-F238E27FC236}">
                <a16:creationId xmlns:a16="http://schemas.microsoft.com/office/drawing/2014/main" id="{1BF53428-147E-DC45-94B2-A5632B3296BE}"/>
              </a:ext>
            </a:extLst>
          </p:cNvPr>
          <p:cNvSpPr>
            <a:spLocks noGrp="1"/>
          </p:cNvSpPr>
          <p:nvPr>
            <p:ph idx="1"/>
          </p:nvPr>
        </p:nvSpPr>
        <p:spPr/>
        <p:txBody>
          <a:bodyPr/>
          <a:lstStyle/>
          <a:p>
            <a:r>
              <a:rPr lang="en-US" dirty="0"/>
              <a:t>Text Analytics -  The art of extracting useful insights and answering questions from any given text data.</a:t>
            </a:r>
          </a:p>
          <a:p>
            <a:r>
              <a:rPr lang="en-US" dirty="0"/>
              <a:t>NLP – Not just restricted to text data. Voice (speech) recognition and analysis also come under domain of NLP.</a:t>
            </a:r>
          </a:p>
        </p:txBody>
      </p:sp>
      <p:pic>
        <p:nvPicPr>
          <p:cNvPr id="1026" name="Picture 2">
            <a:extLst>
              <a:ext uri="{FF2B5EF4-FFF2-40B4-BE49-F238E27FC236}">
                <a16:creationId xmlns:a16="http://schemas.microsoft.com/office/drawing/2014/main" id="{08B3FAD8-AC9E-BDEA-D2BF-1FD871C93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036" y="3469440"/>
            <a:ext cx="3777146" cy="3250823"/>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219F86E-2C6D-B38F-2C6C-DA0F0996C6B9}"/>
              </a:ext>
            </a:extLst>
          </p:cNvPr>
          <p:cNvSpPr>
            <a:spLocks noGrp="1"/>
          </p:cNvSpPr>
          <p:nvPr>
            <p:ph type="sldNum" sz="quarter" idx="12"/>
          </p:nvPr>
        </p:nvSpPr>
        <p:spPr/>
        <p:txBody>
          <a:bodyPr/>
          <a:lstStyle/>
          <a:p>
            <a:fld id="{85A754DB-8C14-4A50-A02C-24A30BC0C394}" type="slidenum">
              <a:rPr lang="en-IN" smtClean="0"/>
              <a:t>16</a:t>
            </a:fld>
            <a:endParaRPr lang="en-IN"/>
          </a:p>
        </p:txBody>
      </p:sp>
    </p:spTree>
    <p:extLst>
      <p:ext uri="{BB962C8B-B14F-4D97-AF65-F5344CB8AC3E}">
        <p14:creationId xmlns:p14="http://schemas.microsoft.com/office/powerpoint/2010/main" val="1787106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C488-F0C9-4D1B-C809-B6203AC3B472}"/>
              </a:ext>
            </a:extLst>
          </p:cNvPr>
          <p:cNvSpPr>
            <a:spLocks noGrp="1"/>
          </p:cNvSpPr>
          <p:nvPr>
            <p:ph type="title"/>
          </p:nvPr>
        </p:nvSpPr>
        <p:spPr>
          <a:xfrm>
            <a:off x="416169" y="450574"/>
            <a:ext cx="10515600" cy="1325563"/>
          </a:xfrm>
        </p:spPr>
        <p:txBody>
          <a:bodyPr/>
          <a:lstStyle/>
          <a:p>
            <a:r>
              <a:rPr lang="en-US" dirty="0"/>
              <a:t>Understanding Linguistics</a:t>
            </a:r>
          </a:p>
        </p:txBody>
      </p:sp>
      <p:sp>
        <p:nvSpPr>
          <p:cNvPr id="3" name="Content Placeholder 2">
            <a:extLst>
              <a:ext uri="{FF2B5EF4-FFF2-40B4-BE49-F238E27FC236}">
                <a16:creationId xmlns:a16="http://schemas.microsoft.com/office/drawing/2014/main" id="{246EB79E-C146-2B6B-8B54-6F294B12252B}"/>
              </a:ext>
            </a:extLst>
          </p:cNvPr>
          <p:cNvSpPr>
            <a:spLocks noGrp="1"/>
          </p:cNvSpPr>
          <p:nvPr>
            <p:ph idx="1"/>
          </p:nvPr>
        </p:nvSpPr>
        <p:spPr>
          <a:xfrm>
            <a:off x="627184" y="2024706"/>
            <a:ext cx="10937631" cy="5334000"/>
          </a:xfrm>
        </p:spPr>
        <p:txBody>
          <a:bodyPr>
            <a:normAutofit/>
          </a:bodyPr>
          <a:lstStyle/>
          <a:p>
            <a:pPr>
              <a:spcBef>
                <a:spcPts val="1800"/>
              </a:spcBef>
            </a:pPr>
            <a:r>
              <a:rPr lang="en-US" dirty="0">
                <a:latin typeface="Arial Narrow" panose="020B0604020202020204" pitchFamily="34" charset="0"/>
                <a:cs typeface="Arial Narrow" panose="020B0604020202020204" pitchFamily="34" charset="0"/>
              </a:rPr>
              <a:t>NLP = Linguistics + ML + Computational Techniques</a:t>
            </a:r>
          </a:p>
          <a:p>
            <a:pPr>
              <a:spcBef>
                <a:spcPts val="1800"/>
              </a:spcBef>
            </a:pPr>
            <a:r>
              <a:rPr lang="en-US" dirty="0">
                <a:latin typeface="Arial Narrow" panose="020B0604020202020204" pitchFamily="34" charset="0"/>
                <a:cs typeface="Arial Narrow" panose="020B0604020202020204" pitchFamily="34" charset="0"/>
              </a:rPr>
              <a:t>Linguistics – The Study of Language</a:t>
            </a:r>
          </a:p>
          <a:p>
            <a:pPr lvl="1" algn="just">
              <a:spcBef>
                <a:spcPts val="1800"/>
              </a:spcBef>
            </a:pPr>
            <a:r>
              <a:rPr lang="en-US" dirty="0">
                <a:latin typeface="Arial Narrow" panose="020B0604020202020204" pitchFamily="34" charset="0"/>
                <a:cs typeface="Arial Narrow" panose="020B0604020202020204" pitchFamily="34" charset="0"/>
              </a:rPr>
              <a:t>Linguistics is the scientific study of language and its structure, including how it is formed, used, and understood. </a:t>
            </a:r>
          </a:p>
          <a:p>
            <a:pPr lvl="1" algn="just">
              <a:spcBef>
                <a:spcPts val="1800"/>
              </a:spcBef>
            </a:pPr>
            <a:r>
              <a:rPr lang="en-US" dirty="0">
                <a:latin typeface="Arial Narrow" panose="020B0604020202020204" pitchFamily="34" charset="0"/>
                <a:cs typeface="Arial Narrow" panose="020B0604020202020204" pitchFamily="34" charset="0"/>
              </a:rPr>
              <a:t>It explores both the rules that govern languages and how humans acquire and process them.</a:t>
            </a:r>
          </a:p>
          <a:p>
            <a:endParaRPr lang="en-US" dirty="0">
              <a:latin typeface="Arial Narrow" panose="020B0604020202020204" pitchFamily="34" charset="0"/>
              <a:cs typeface="Arial Narrow" panose="020B0604020202020204" pitchFamily="34" charset="0"/>
            </a:endParaRPr>
          </a:p>
        </p:txBody>
      </p:sp>
      <p:sp>
        <p:nvSpPr>
          <p:cNvPr id="4" name="Slide Number Placeholder 3">
            <a:extLst>
              <a:ext uri="{FF2B5EF4-FFF2-40B4-BE49-F238E27FC236}">
                <a16:creationId xmlns:a16="http://schemas.microsoft.com/office/drawing/2014/main" id="{07D9056F-A002-BA33-2AE8-8ADD6D379081}"/>
              </a:ext>
            </a:extLst>
          </p:cNvPr>
          <p:cNvSpPr>
            <a:spLocks noGrp="1"/>
          </p:cNvSpPr>
          <p:nvPr>
            <p:ph type="sldNum" sz="quarter" idx="12"/>
          </p:nvPr>
        </p:nvSpPr>
        <p:spPr/>
        <p:txBody>
          <a:bodyPr/>
          <a:lstStyle/>
          <a:p>
            <a:fld id="{85A754DB-8C14-4A50-A02C-24A30BC0C394}" type="slidenum">
              <a:rPr lang="en-IN" smtClean="0"/>
              <a:t>17</a:t>
            </a:fld>
            <a:endParaRPr lang="en-IN"/>
          </a:p>
        </p:txBody>
      </p:sp>
    </p:spTree>
    <p:extLst>
      <p:ext uri="{BB962C8B-B14F-4D97-AF65-F5344CB8AC3E}">
        <p14:creationId xmlns:p14="http://schemas.microsoft.com/office/powerpoint/2010/main" val="90272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446B-F953-580F-6674-0ECD531B7212}"/>
              </a:ext>
            </a:extLst>
          </p:cNvPr>
          <p:cNvSpPr>
            <a:spLocks noGrp="1"/>
          </p:cNvSpPr>
          <p:nvPr>
            <p:ph type="title"/>
          </p:nvPr>
        </p:nvSpPr>
        <p:spPr>
          <a:xfrm>
            <a:off x="252046" y="0"/>
            <a:ext cx="10515600" cy="1325563"/>
          </a:xfrm>
        </p:spPr>
        <p:txBody>
          <a:bodyPr/>
          <a:lstStyle/>
          <a:p>
            <a:r>
              <a:rPr lang="en-US" dirty="0"/>
              <a:t>Branches of Linguistics/NLP Terminology</a:t>
            </a:r>
          </a:p>
        </p:txBody>
      </p:sp>
      <p:pic>
        <p:nvPicPr>
          <p:cNvPr id="4" name="Content Placeholder 3">
            <a:extLst>
              <a:ext uri="{FF2B5EF4-FFF2-40B4-BE49-F238E27FC236}">
                <a16:creationId xmlns:a16="http://schemas.microsoft.com/office/drawing/2014/main" id="{C9A65C63-EC2E-2A30-1F72-9612C43883AD}"/>
              </a:ext>
            </a:extLst>
          </p:cNvPr>
          <p:cNvPicPr>
            <a:picLocks noGrp="1" noChangeAspect="1"/>
          </p:cNvPicPr>
          <p:nvPr>
            <p:ph idx="1"/>
          </p:nvPr>
        </p:nvPicPr>
        <p:blipFill>
          <a:blip r:embed="rId3"/>
          <a:srcRect t="11453"/>
          <a:stretch/>
        </p:blipFill>
        <p:spPr>
          <a:xfrm>
            <a:off x="2078817" y="1384706"/>
            <a:ext cx="8720686" cy="5455822"/>
          </a:xfrm>
          <a:prstGeom prst="rect">
            <a:avLst/>
          </a:prstGeom>
        </p:spPr>
      </p:pic>
      <p:sp>
        <p:nvSpPr>
          <p:cNvPr id="78" name="TextBox 77">
            <a:extLst>
              <a:ext uri="{FF2B5EF4-FFF2-40B4-BE49-F238E27FC236}">
                <a16:creationId xmlns:a16="http://schemas.microsoft.com/office/drawing/2014/main" id="{E9D9618F-516E-BCEA-B286-57CF3B3B4E89}"/>
              </a:ext>
            </a:extLst>
          </p:cNvPr>
          <p:cNvSpPr txBox="1"/>
          <p:nvPr/>
        </p:nvSpPr>
        <p:spPr>
          <a:xfrm>
            <a:off x="418476" y="2546834"/>
            <a:ext cx="2673977" cy="738664"/>
          </a:xfrm>
          <a:prstGeom prst="rect">
            <a:avLst/>
          </a:prstGeom>
          <a:noFill/>
        </p:spPr>
        <p:txBody>
          <a:bodyPr wrap="square">
            <a:spAutoFit/>
          </a:bodyPr>
          <a:lstStyle/>
          <a:p>
            <a:r>
              <a:rPr lang="en-US" sz="1400" b="1" dirty="0"/>
              <a:t>In English, "ng" appears at the end of words (e.g., "sing") but never at the beginning.</a:t>
            </a:r>
          </a:p>
        </p:txBody>
      </p:sp>
      <p:sp>
        <p:nvSpPr>
          <p:cNvPr id="80" name="TextBox 79">
            <a:extLst>
              <a:ext uri="{FF2B5EF4-FFF2-40B4-BE49-F238E27FC236}">
                <a16:creationId xmlns:a16="http://schemas.microsoft.com/office/drawing/2014/main" id="{551C3BC0-9336-2DA2-4C8E-B92B963F3D9D}"/>
              </a:ext>
            </a:extLst>
          </p:cNvPr>
          <p:cNvSpPr txBox="1"/>
          <p:nvPr/>
        </p:nvSpPr>
        <p:spPr>
          <a:xfrm>
            <a:off x="3048000" y="1221271"/>
            <a:ext cx="6096000" cy="369332"/>
          </a:xfrm>
          <a:prstGeom prst="rect">
            <a:avLst/>
          </a:prstGeom>
          <a:noFill/>
        </p:spPr>
        <p:txBody>
          <a:bodyPr wrap="square">
            <a:spAutoFit/>
          </a:bodyPr>
          <a:lstStyle/>
          <a:p>
            <a:r>
              <a:rPr lang="en-US" b="1" dirty="0"/>
              <a:t>Replaying" → "re-" (prefix) + "play" (root) + "-</a:t>
            </a:r>
            <a:r>
              <a:rPr lang="en-US" b="1" dirty="0" err="1"/>
              <a:t>ing</a:t>
            </a:r>
            <a:r>
              <a:rPr lang="en-US" b="1" dirty="0"/>
              <a:t>" (suffix).</a:t>
            </a:r>
          </a:p>
        </p:txBody>
      </p:sp>
      <p:sp>
        <p:nvSpPr>
          <p:cNvPr id="82" name="TextBox 81">
            <a:extLst>
              <a:ext uri="{FF2B5EF4-FFF2-40B4-BE49-F238E27FC236}">
                <a16:creationId xmlns:a16="http://schemas.microsoft.com/office/drawing/2014/main" id="{064D14EB-3AD7-7534-AC10-448B2E24E161}"/>
              </a:ext>
            </a:extLst>
          </p:cNvPr>
          <p:cNvSpPr txBox="1"/>
          <p:nvPr/>
        </p:nvSpPr>
        <p:spPr>
          <a:xfrm>
            <a:off x="9817067" y="1647522"/>
            <a:ext cx="2345635" cy="1323439"/>
          </a:xfrm>
          <a:prstGeom prst="rect">
            <a:avLst/>
          </a:prstGeom>
          <a:noFill/>
        </p:spPr>
        <p:txBody>
          <a:bodyPr wrap="square">
            <a:spAutoFit/>
          </a:bodyPr>
          <a:lstStyle/>
          <a:p>
            <a:r>
              <a:rPr lang="en-US" sz="1600" b="1" dirty="0"/>
              <a:t>"The cat chased the mouse" vs. "The mouse chased the cat" (same words, different meanings).</a:t>
            </a:r>
          </a:p>
        </p:txBody>
      </p:sp>
      <p:sp>
        <p:nvSpPr>
          <p:cNvPr id="84" name="TextBox 83">
            <a:extLst>
              <a:ext uri="{FF2B5EF4-FFF2-40B4-BE49-F238E27FC236}">
                <a16:creationId xmlns:a16="http://schemas.microsoft.com/office/drawing/2014/main" id="{5DDC6B9E-A981-B245-B566-9BC8DE4A9C8A}"/>
              </a:ext>
            </a:extLst>
          </p:cNvPr>
          <p:cNvSpPr txBox="1"/>
          <p:nvPr/>
        </p:nvSpPr>
        <p:spPr>
          <a:xfrm>
            <a:off x="9301253" y="4735535"/>
            <a:ext cx="2692448" cy="2062103"/>
          </a:xfrm>
          <a:prstGeom prst="rect">
            <a:avLst/>
          </a:prstGeom>
          <a:noFill/>
        </p:spPr>
        <p:txBody>
          <a:bodyPr wrap="square">
            <a:spAutoFit/>
          </a:bodyPr>
          <a:lstStyle/>
          <a:p>
            <a:r>
              <a:rPr lang="en-US" sz="1600" b="1" dirty="0"/>
              <a:t>"Can you open the window?" is a request, not just a question about ability.</a:t>
            </a:r>
          </a:p>
          <a:p>
            <a:r>
              <a:rPr lang="en-US" sz="1600" dirty="0">
                <a:solidFill>
                  <a:srgbClr val="FF0000"/>
                </a:solidFill>
              </a:rPr>
              <a:t>It goes beyond the literal meaning of words to understand </a:t>
            </a:r>
            <a:r>
              <a:rPr lang="en-US" sz="1600" b="1" dirty="0">
                <a:solidFill>
                  <a:srgbClr val="FF0000"/>
                </a:solidFill>
              </a:rPr>
              <a:t>how language is used in real-world situations.</a:t>
            </a:r>
            <a:endParaRPr lang="en-US" sz="1600" dirty="0">
              <a:solidFill>
                <a:srgbClr val="FF0000"/>
              </a:solidFill>
            </a:endParaRPr>
          </a:p>
          <a:p>
            <a:endParaRPr lang="en-US" sz="1600" b="1" dirty="0"/>
          </a:p>
        </p:txBody>
      </p:sp>
      <p:sp>
        <p:nvSpPr>
          <p:cNvPr id="3" name="TextBox 2">
            <a:extLst>
              <a:ext uri="{FF2B5EF4-FFF2-40B4-BE49-F238E27FC236}">
                <a16:creationId xmlns:a16="http://schemas.microsoft.com/office/drawing/2014/main" id="{7906047E-E994-5A3E-E5B9-72F411026861}"/>
              </a:ext>
            </a:extLst>
          </p:cNvPr>
          <p:cNvSpPr txBox="1"/>
          <p:nvPr/>
        </p:nvSpPr>
        <p:spPr>
          <a:xfrm>
            <a:off x="55508" y="4137437"/>
            <a:ext cx="2364963" cy="1169551"/>
          </a:xfrm>
          <a:prstGeom prst="rect">
            <a:avLst/>
          </a:prstGeom>
          <a:noFill/>
        </p:spPr>
        <p:txBody>
          <a:bodyPr wrap="square">
            <a:spAutoFit/>
          </a:bodyPr>
          <a:lstStyle/>
          <a:p>
            <a:r>
              <a:rPr lang="en-US" sz="1400" b="1" dirty="0"/>
              <a:t>difference between pronouncing "p" (with a puff of air) and "b" (without a puff of air).</a:t>
            </a:r>
          </a:p>
          <a:p>
            <a:r>
              <a:rPr lang="en-US" sz="1400" b="1" dirty="0"/>
              <a:t>pitch, loudness, frequency</a:t>
            </a:r>
          </a:p>
        </p:txBody>
      </p:sp>
      <p:sp>
        <p:nvSpPr>
          <p:cNvPr id="5" name="Slide Number Placeholder 4">
            <a:extLst>
              <a:ext uri="{FF2B5EF4-FFF2-40B4-BE49-F238E27FC236}">
                <a16:creationId xmlns:a16="http://schemas.microsoft.com/office/drawing/2014/main" id="{B0277FC0-66D3-E5D1-7B7D-D2C3B18A9744}"/>
              </a:ext>
            </a:extLst>
          </p:cNvPr>
          <p:cNvSpPr>
            <a:spLocks noGrp="1"/>
          </p:cNvSpPr>
          <p:nvPr>
            <p:ph type="sldNum" sz="quarter" idx="12"/>
          </p:nvPr>
        </p:nvSpPr>
        <p:spPr/>
        <p:txBody>
          <a:bodyPr/>
          <a:lstStyle/>
          <a:p>
            <a:fld id="{85A754DB-8C14-4A50-A02C-24A30BC0C394}" type="slidenum">
              <a:rPr lang="en-IN" smtClean="0"/>
              <a:t>18</a:t>
            </a:fld>
            <a:endParaRPr lang="en-IN"/>
          </a:p>
        </p:txBody>
      </p:sp>
    </p:spTree>
    <p:extLst>
      <p:ext uri="{BB962C8B-B14F-4D97-AF65-F5344CB8AC3E}">
        <p14:creationId xmlns:p14="http://schemas.microsoft.com/office/powerpoint/2010/main" val="276222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8"/>
                                        </p:tgtEl>
                                        <p:attrNameLst>
                                          <p:attrName>style.visibility</p:attrName>
                                        </p:attrNameLst>
                                      </p:cBhvr>
                                      <p:to>
                                        <p:strVal val="visible"/>
                                      </p:to>
                                    </p:set>
                                    <p:anim calcmode="lin" valueType="num">
                                      <p:cBhvr>
                                        <p:cTn id="14" dur="500" fill="hold"/>
                                        <p:tgtEl>
                                          <p:spTgt spid="78"/>
                                        </p:tgtEl>
                                        <p:attrNameLst>
                                          <p:attrName>ppt_w</p:attrName>
                                        </p:attrNameLst>
                                      </p:cBhvr>
                                      <p:tavLst>
                                        <p:tav tm="0">
                                          <p:val>
                                            <p:fltVal val="0"/>
                                          </p:val>
                                        </p:tav>
                                        <p:tav tm="100000">
                                          <p:val>
                                            <p:strVal val="#ppt_w"/>
                                          </p:val>
                                        </p:tav>
                                      </p:tavLst>
                                    </p:anim>
                                    <p:anim calcmode="lin" valueType="num">
                                      <p:cBhvr>
                                        <p:cTn id="15" dur="500" fill="hold"/>
                                        <p:tgtEl>
                                          <p:spTgt spid="78"/>
                                        </p:tgtEl>
                                        <p:attrNameLst>
                                          <p:attrName>ppt_h</p:attrName>
                                        </p:attrNameLst>
                                      </p:cBhvr>
                                      <p:tavLst>
                                        <p:tav tm="0">
                                          <p:val>
                                            <p:fltVal val="0"/>
                                          </p:val>
                                        </p:tav>
                                        <p:tav tm="100000">
                                          <p:val>
                                            <p:strVal val="#ppt_h"/>
                                          </p:val>
                                        </p:tav>
                                      </p:tavLst>
                                    </p:anim>
                                    <p:animEffect transition="in" filter="fade">
                                      <p:cBhvr>
                                        <p:cTn id="16" dur="500"/>
                                        <p:tgtEl>
                                          <p:spTgt spid="78"/>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80"/>
                                        </p:tgtEl>
                                        <p:attrNameLst>
                                          <p:attrName>style.visibility</p:attrName>
                                        </p:attrNameLst>
                                      </p:cBhvr>
                                      <p:to>
                                        <p:strVal val="visible"/>
                                      </p:to>
                                    </p:set>
                                    <p:anim calcmode="lin" valueType="num">
                                      <p:cBhvr>
                                        <p:cTn id="21" dur="500" fill="hold"/>
                                        <p:tgtEl>
                                          <p:spTgt spid="80"/>
                                        </p:tgtEl>
                                        <p:attrNameLst>
                                          <p:attrName>ppt_w</p:attrName>
                                        </p:attrNameLst>
                                      </p:cBhvr>
                                      <p:tavLst>
                                        <p:tav tm="0">
                                          <p:val>
                                            <p:fltVal val="0"/>
                                          </p:val>
                                        </p:tav>
                                        <p:tav tm="100000">
                                          <p:val>
                                            <p:strVal val="#ppt_w"/>
                                          </p:val>
                                        </p:tav>
                                      </p:tavLst>
                                    </p:anim>
                                    <p:anim calcmode="lin" valueType="num">
                                      <p:cBhvr>
                                        <p:cTn id="22" dur="500" fill="hold"/>
                                        <p:tgtEl>
                                          <p:spTgt spid="80"/>
                                        </p:tgtEl>
                                        <p:attrNameLst>
                                          <p:attrName>ppt_h</p:attrName>
                                        </p:attrNameLst>
                                      </p:cBhvr>
                                      <p:tavLst>
                                        <p:tav tm="0">
                                          <p:val>
                                            <p:fltVal val="0"/>
                                          </p:val>
                                        </p:tav>
                                        <p:tav tm="100000">
                                          <p:val>
                                            <p:strVal val="#ppt_h"/>
                                          </p:val>
                                        </p:tav>
                                      </p:tavLst>
                                    </p:anim>
                                    <p:animEffect transition="in" filter="fade">
                                      <p:cBhvr>
                                        <p:cTn id="23" dur="500"/>
                                        <p:tgtEl>
                                          <p:spTgt spid="8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82"/>
                                        </p:tgtEl>
                                        <p:attrNameLst>
                                          <p:attrName>style.visibility</p:attrName>
                                        </p:attrNameLst>
                                      </p:cBhvr>
                                      <p:to>
                                        <p:strVal val="visible"/>
                                      </p:to>
                                    </p:set>
                                    <p:anim calcmode="lin" valueType="num">
                                      <p:cBhvr>
                                        <p:cTn id="28" dur="500" fill="hold"/>
                                        <p:tgtEl>
                                          <p:spTgt spid="82"/>
                                        </p:tgtEl>
                                        <p:attrNameLst>
                                          <p:attrName>ppt_w</p:attrName>
                                        </p:attrNameLst>
                                      </p:cBhvr>
                                      <p:tavLst>
                                        <p:tav tm="0">
                                          <p:val>
                                            <p:fltVal val="0"/>
                                          </p:val>
                                        </p:tav>
                                        <p:tav tm="100000">
                                          <p:val>
                                            <p:strVal val="#ppt_w"/>
                                          </p:val>
                                        </p:tav>
                                      </p:tavLst>
                                    </p:anim>
                                    <p:anim calcmode="lin" valueType="num">
                                      <p:cBhvr>
                                        <p:cTn id="29" dur="500" fill="hold"/>
                                        <p:tgtEl>
                                          <p:spTgt spid="82"/>
                                        </p:tgtEl>
                                        <p:attrNameLst>
                                          <p:attrName>ppt_h</p:attrName>
                                        </p:attrNameLst>
                                      </p:cBhvr>
                                      <p:tavLst>
                                        <p:tav tm="0">
                                          <p:val>
                                            <p:fltVal val="0"/>
                                          </p:val>
                                        </p:tav>
                                        <p:tav tm="100000">
                                          <p:val>
                                            <p:strVal val="#ppt_h"/>
                                          </p:val>
                                        </p:tav>
                                      </p:tavLst>
                                    </p:anim>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4"/>
                                        </p:tgtEl>
                                        <p:attrNameLst>
                                          <p:attrName>style.visibility</p:attrName>
                                        </p:attrNameLst>
                                      </p:cBhvr>
                                      <p:to>
                                        <p:strVal val="visible"/>
                                      </p:to>
                                    </p:set>
                                    <p:anim calcmode="lin" valueType="num">
                                      <p:cBhvr>
                                        <p:cTn id="35" dur="500" fill="hold"/>
                                        <p:tgtEl>
                                          <p:spTgt spid="84"/>
                                        </p:tgtEl>
                                        <p:attrNameLst>
                                          <p:attrName>ppt_w</p:attrName>
                                        </p:attrNameLst>
                                      </p:cBhvr>
                                      <p:tavLst>
                                        <p:tav tm="0">
                                          <p:val>
                                            <p:fltVal val="0"/>
                                          </p:val>
                                        </p:tav>
                                        <p:tav tm="100000">
                                          <p:val>
                                            <p:strVal val="#ppt_w"/>
                                          </p:val>
                                        </p:tav>
                                      </p:tavLst>
                                    </p:anim>
                                    <p:anim calcmode="lin" valueType="num">
                                      <p:cBhvr>
                                        <p:cTn id="36" dur="500" fill="hold"/>
                                        <p:tgtEl>
                                          <p:spTgt spid="84"/>
                                        </p:tgtEl>
                                        <p:attrNameLst>
                                          <p:attrName>ppt_h</p:attrName>
                                        </p:attrNameLst>
                                      </p:cBhvr>
                                      <p:tavLst>
                                        <p:tav tm="0">
                                          <p:val>
                                            <p:fltVal val="0"/>
                                          </p:val>
                                        </p:tav>
                                        <p:tav tm="100000">
                                          <p:val>
                                            <p:strVal val="#ppt_h"/>
                                          </p:val>
                                        </p:tav>
                                      </p:tavLst>
                                    </p:anim>
                                    <p:animEffect transition="in" filter="fade">
                                      <p:cBhvr>
                                        <p:cTn id="37"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80" grpId="0"/>
      <p:bldP spid="82" grpId="0"/>
      <p:bldP spid="84" grpId="0"/>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ABBB-D06C-A80F-FE3B-63348B883B21}"/>
              </a:ext>
            </a:extLst>
          </p:cNvPr>
          <p:cNvSpPr>
            <a:spLocks noGrp="1"/>
          </p:cNvSpPr>
          <p:nvPr>
            <p:ph type="title"/>
          </p:nvPr>
        </p:nvSpPr>
        <p:spPr/>
        <p:txBody>
          <a:bodyPr/>
          <a:lstStyle/>
          <a:p>
            <a:r>
              <a:rPr lang="en-US" dirty="0"/>
              <a:t>Role of Linguistics in NLP</a:t>
            </a:r>
          </a:p>
        </p:txBody>
      </p:sp>
      <p:sp>
        <p:nvSpPr>
          <p:cNvPr id="3" name="Content Placeholder 2">
            <a:extLst>
              <a:ext uri="{FF2B5EF4-FFF2-40B4-BE49-F238E27FC236}">
                <a16:creationId xmlns:a16="http://schemas.microsoft.com/office/drawing/2014/main" id="{D1F8A19A-4022-3004-5964-124D12867D37}"/>
              </a:ext>
            </a:extLst>
          </p:cNvPr>
          <p:cNvSpPr>
            <a:spLocks noGrp="1"/>
          </p:cNvSpPr>
          <p:nvPr>
            <p:ph idx="1"/>
          </p:nvPr>
        </p:nvSpPr>
        <p:spPr/>
        <p:txBody>
          <a:bodyPr>
            <a:normAutofit/>
          </a:bodyPr>
          <a:lstStyle/>
          <a:p>
            <a:pPr marL="0" indent="0" algn="just">
              <a:spcBef>
                <a:spcPts val="1800"/>
              </a:spcBef>
              <a:buNone/>
              <a:defRPr/>
            </a:pPr>
            <a:r>
              <a:rPr kumimoji="0" lang="en-US" b="0" i="0" u="none" strike="noStrike" kern="1200" cap="none" spc="0" normalizeH="0" baseline="0" noProof="0" dirty="0">
                <a:ln>
                  <a:noFill/>
                </a:ln>
                <a:solidFill>
                  <a:srgbClr val="C00000"/>
                </a:solidFill>
                <a:effectLst/>
                <a:uLnTx/>
                <a:uFillTx/>
                <a:latin typeface="Arial Narrow" panose="020B0604020202020204" pitchFamily="34" charset="0"/>
                <a:ea typeface="+mn-ea"/>
                <a:cs typeface="Arial Narrow" panose="020B0604020202020204" pitchFamily="34" charset="0"/>
              </a:rPr>
              <a:t>Role in NLP : </a:t>
            </a:r>
          </a:p>
          <a:p>
            <a:pPr marL="685800" marR="0" lvl="1" indent="-228600" algn="just"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lang="en-US" dirty="0">
                <a:solidFill>
                  <a:srgbClr val="C00000"/>
                </a:solidFill>
                <a:latin typeface="Arial Narrow" panose="020B0604020202020204" pitchFamily="34" charset="0"/>
                <a:cs typeface="Arial Narrow" panose="020B0604020202020204" pitchFamily="34" charset="0"/>
              </a:rPr>
              <a:t>Linguistic analysis breaks down the text to provide meaning. </a:t>
            </a:r>
          </a:p>
          <a:p>
            <a:pPr marL="685800" marR="0" lvl="1" indent="-228600" algn="just"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C00000"/>
                </a:solidFill>
                <a:effectLst/>
                <a:uLnTx/>
                <a:uFillTx/>
                <a:latin typeface="Arial Narrow" panose="020B0604020202020204" pitchFamily="34" charset="0"/>
                <a:ea typeface="+mn-ea"/>
                <a:cs typeface="Arial Narrow" panose="020B0604020202020204" pitchFamily="34" charset="0"/>
              </a:rPr>
              <a:t>Linguistics provide rules and structures in NLP that help AI systems understand and generate human language.</a:t>
            </a:r>
          </a:p>
          <a:p>
            <a:pPr marL="1143000" marR="0" lvl="2" indent="-228600" algn="just"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Narrow" panose="020B0604020202020204" pitchFamily="34" charset="0"/>
                <a:ea typeface="+mn-ea"/>
                <a:cs typeface="Arial Narrow" panose="020B0604020202020204" pitchFamily="34" charset="0"/>
              </a:rPr>
              <a:t>For example:</a:t>
            </a:r>
          </a:p>
          <a:p>
            <a:pPr marL="1600200" marR="0" lvl="3" indent="-228600" algn="just"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Narrow" panose="020B0604020202020204" pitchFamily="34" charset="0"/>
                <a:ea typeface="+mn-ea"/>
                <a:cs typeface="Arial Narrow" panose="020B0604020202020204" pitchFamily="34" charset="0"/>
              </a:rPr>
              <a:t>Syntax &amp; Parsing help computers understand sentence structure.</a:t>
            </a:r>
          </a:p>
          <a:p>
            <a:pPr marL="1600200" marR="0" lvl="3" indent="-228600" algn="just"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Narrow" panose="020B0604020202020204" pitchFamily="34" charset="0"/>
                <a:ea typeface="+mn-ea"/>
                <a:cs typeface="Arial Narrow" panose="020B0604020202020204" pitchFamily="34" charset="0"/>
              </a:rPr>
              <a:t>Semantics improves meaning extraction in chatbots.</a:t>
            </a:r>
          </a:p>
          <a:p>
            <a:pPr marL="1600200" marR="0" lvl="3" indent="-228600" algn="just" defTabSz="914400" rtl="0" eaLnBrk="1" fontAlgn="auto" latinLnBrk="0" hangingPunct="1">
              <a:lnSpc>
                <a:spcPct val="90000"/>
              </a:lnSpc>
              <a:spcBef>
                <a:spcPts val="18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Arial Narrow" panose="020B0604020202020204" pitchFamily="34" charset="0"/>
                <a:ea typeface="+mn-ea"/>
                <a:cs typeface="Arial Narrow" panose="020B0604020202020204" pitchFamily="34" charset="0"/>
              </a:rPr>
              <a:t>Phonetics &amp; Speech Processing aid in voice recognition technologies.</a:t>
            </a:r>
            <a:endParaRPr kumimoji="0" lang="en-US" sz="1800" b="0" i="0" u="none" strike="noStrike" kern="1200" cap="none" spc="0" normalizeH="0" baseline="0" noProof="0" dirty="0">
              <a:ln>
                <a:noFill/>
              </a:ln>
              <a:solidFill>
                <a:srgbClr val="C00000"/>
              </a:solidFill>
              <a:effectLst/>
              <a:uLnTx/>
              <a:uFillTx/>
              <a:latin typeface="Arial Narrow" panose="020B0604020202020204" pitchFamily="34" charset="0"/>
              <a:ea typeface="+mn-ea"/>
              <a:cs typeface="Arial Narrow" panose="020B0604020202020204" pitchFamily="34" charset="0"/>
            </a:endParaRPr>
          </a:p>
          <a:p>
            <a:endParaRPr lang="en-US" dirty="0"/>
          </a:p>
        </p:txBody>
      </p:sp>
      <p:sp>
        <p:nvSpPr>
          <p:cNvPr id="4" name="Slide Number Placeholder 3">
            <a:extLst>
              <a:ext uri="{FF2B5EF4-FFF2-40B4-BE49-F238E27FC236}">
                <a16:creationId xmlns:a16="http://schemas.microsoft.com/office/drawing/2014/main" id="{2520FE50-88F0-4CCD-BCAD-A1C849968E54}"/>
              </a:ext>
            </a:extLst>
          </p:cNvPr>
          <p:cNvSpPr>
            <a:spLocks noGrp="1"/>
          </p:cNvSpPr>
          <p:nvPr>
            <p:ph type="sldNum" sz="quarter" idx="12"/>
          </p:nvPr>
        </p:nvSpPr>
        <p:spPr/>
        <p:txBody>
          <a:bodyPr/>
          <a:lstStyle/>
          <a:p>
            <a:fld id="{85A754DB-8C14-4A50-A02C-24A30BC0C394}" type="slidenum">
              <a:rPr lang="en-IN" smtClean="0"/>
              <a:t>19</a:t>
            </a:fld>
            <a:endParaRPr lang="en-IN"/>
          </a:p>
        </p:txBody>
      </p:sp>
    </p:spTree>
    <p:extLst>
      <p:ext uri="{BB962C8B-B14F-4D97-AF65-F5344CB8AC3E}">
        <p14:creationId xmlns:p14="http://schemas.microsoft.com/office/powerpoint/2010/main" val="187264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BA93E-8A18-1B84-3A2A-DDF3735DC144}"/>
              </a:ext>
            </a:extLst>
          </p:cNvPr>
          <p:cNvSpPr>
            <a:spLocks noGrp="1"/>
          </p:cNvSpPr>
          <p:nvPr>
            <p:ph type="title"/>
          </p:nvPr>
        </p:nvSpPr>
        <p:spPr>
          <a:xfrm>
            <a:off x="492369" y="177556"/>
            <a:ext cx="10515600" cy="1325563"/>
          </a:xfrm>
        </p:spPr>
        <p:txBody>
          <a:bodyPr/>
          <a:lstStyle/>
          <a:p>
            <a:r>
              <a:rPr lang="en-US" dirty="0"/>
              <a:t>Role of NLP in Cognitive System</a:t>
            </a:r>
          </a:p>
        </p:txBody>
      </p:sp>
      <p:sp>
        <p:nvSpPr>
          <p:cNvPr id="3" name="Content Placeholder 2">
            <a:extLst>
              <a:ext uri="{FF2B5EF4-FFF2-40B4-BE49-F238E27FC236}">
                <a16:creationId xmlns:a16="http://schemas.microsoft.com/office/drawing/2014/main" id="{7F85E939-7DB4-D67B-71E1-2FB3DE698CFC}"/>
              </a:ext>
            </a:extLst>
          </p:cNvPr>
          <p:cNvSpPr>
            <a:spLocks noGrp="1"/>
          </p:cNvSpPr>
          <p:nvPr>
            <p:ph idx="1"/>
          </p:nvPr>
        </p:nvSpPr>
        <p:spPr>
          <a:xfrm>
            <a:off x="492369" y="1262932"/>
            <a:ext cx="10832123" cy="1891695"/>
          </a:xfrm>
        </p:spPr>
        <p:txBody>
          <a:bodyPr>
            <a:normAutofit/>
          </a:bodyPr>
          <a:lstStyle/>
          <a:p>
            <a:pPr algn="just">
              <a:spcAft>
                <a:spcPts val="1200"/>
              </a:spcAft>
            </a:pPr>
            <a:r>
              <a:rPr lang="en-US" sz="2400" b="1" dirty="0">
                <a:effectLst/>
                <a:latin typeface="Arial Narrow" panose="020B0604020202020204" pitchFamily="34" charset="0"/>
                <a:cs typeface="Arial Narrow" panose="020B0604020202020204" pitchFamily="34" charset="0"/>
              </a:rPr>
              <a:t>Cognitive System</a:t>
            </a:r>
          </a:p>
          <a:p>
            <a:pPr lvl="1" algn="just"/>
            <a:r>
              <a:rPr lang="en-US" i="1" dirty="0">
                <a:effectLst/>
                <a:latin typeface="Arial Narrow" panose="020B0604020202020204" pitchFamily="34" charset="0"/>
                <a:cs typeface="Arial Narrow" panose="020B0604020202020204" pitchFamily="34" charset="0"/>
              </a:rPr>
              <a:t>Mimic human-like reasoning and decision making</a:t>
            </a:r>
          </a:p>
          <a:p>
            <a:pPr lvl="1" algn="just"/>
            <a:r>
              <a:rPr lang="en-US" i="1" dirty="0">
                <a:latin typeface="Arial Narrow" panose="020B0604020202020204" pitchFamily="34" charset="0"/>
                <a:cs typeface="Arial Narrow" panose="020B0604020202020204" pitchFamily="34" charset="0"/>
              </a:rPr>
              <a:t>Generate and Score Hypothesis</a:t>
            </a:r>
          </a:p>
          <a:p>
            <a:pPr lvl="1" algn="just"/>
            <a:r>
              <a:rPr lang="en-US" i="1" dirty="0">
                <a:latin typeface="Arial Narrow" panose="020B0604020202020204" pitchFamily="34" charset="0"/>
                <a:cs typeface="Arial Narrow" panose="020B0604020202020204" pitchFamily="34" charset="0"/>
              </a:rPr>
              <a:t>Alternative answers – each with a degree of confidence</a:t>
            </a:r>
            <a:endParaRPr lang="en-US" i="1" dirty="0">
              <a:effectLst/>
              <a:latin typeface="Arial Narrow" panose="020B0604020202020204" pitchFamily="34" charset="0"/>
              <a:cs typeface="Arial Narrow" panose="020B0604020202020204" pitchFamily="34" charset="0"/>
            </a:endParaRPr>
          </a:p>
        </p:txBody>
      </p:sp>
      <p:pic>
        <p:nvPicPr>
          <p:cNvPr id="4098" name="Picture 2" descr="Cognitive Systems | UBC Science">
            <a:extLst>
              <a:ext uri="{FF2B5EF4-FFF2-40B4-BE49-F238E27FC236}">
                <a16:creationId xmlns:a16="http://schemas.microsoft.com/office/drawing/2014/main" id="{1A7E1CA4-7C31-E810-8A83-530A8C5ECC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776" y="160103"/>
            <a:ext cx="3877895" cy="2168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C0301B52-BEF6-0384-13B3-8544885D1054}"/>
              </a:ext>
            </a:extLst>
          </p:cNvPr>
          <p:cNvSpPr txBox="1"/>
          <p:nvPr/>
        </p:nvSpPr>
        <p:spPr>
          <a:xfrm>
            <a:off x="3302916" y="3140643"/>
            <a:ext cx="7362645" cy="424732"/>
          </a:xfrm>
          <a:prstGeom prst="rect">
            <a:avLst/>
          </a:prstGeom>
          <a:noFill/>
        </p:spPr>
        <p:txBody>
          <a:bodyPr wrap="square">
            <a:spAutoFit/>
          </a:bodyPr>
          <a:lstStyle/>
          <a:p>
            <a:pPr marR="0" lvl="0" algn="ctr" defTabSz="914400" rtl="0" eaLnBrk="1" fontAlgn="auto" latinLnBrk="0" hangingPunct="1">
              <a:lnSpc>
                <a:spcPct val="90000"/>
              </a:lnSpc>
              <a:spcBef>
                <a:spcPts val="1000"/>
              </a:spcBef>
              <a:spcAft>
                <a:spcPts val="1200"/>
              </a:spcAft>
              <a:buClrTx/>
              <a:buSzTx/>
              <a:tabLst/>
              <a:defRPr/>
            </a:pPr>
            <a:r>
              <a:rPr kumimoji="0" lang="en-US" sz="2400" b="1" i="0" u="none" strike="noStrike" kern="1200" cap="none" spc="0" normalizeH="0" baseline="0" noProof="0" dirty="0">
                <a:ln>
                  <a:noFill/>
                </a:ln>
                <a:solidFill>
                  <a:srgbClr val="C00000"/>
                </a:solidFill>
                <a:effectLst/>
                <a:uLnTx/>
                <a:uFillTx/>
                <a:latin typeface="Arial Narrow" panose="020B0604020202020204" pitchFamily="34" charset="0"/>
                <a:ea typeface="+mn-ea"/>
                <a:cs typeface="Arial Narrow" panose="020B0604020202020204" pitchFamily="34" charset="0"/>
              </a:rPr>
              <a:t>Cognitive system vs other data‐driven techniques </a:t>
            </a:r>
          </a:p>
        </p:txBody>
      </p:sp>
      <p:sp>
        <p:nvSpPr>
          <p:cNvPr id="9" name="TextBox 8">
            <a:extLst>
              <a:ext uri="{FF2B5EF4-FFF2-40B4-BE49-F238E27FC236}">
                <a16:creationId xmlns:a16="http://schemas.microsoft.com/office/drawing/2014/main" id="{1C8AEE85-E7F0-2C43-496C-45FB1D6CDACE}"/>
              </a:ext>
            </a:extLst>
          </p:cNvPr>
          <p:cNvSpPr txBox="1"/>
          <p:nvPr/>
        </p:nvSpPr>
        <p:spPr>
          <a:xfrm>
            <a:off x="492369" y="3613180"/>
            <a:ext cx="6141000" cy="3264483"/>
          </a:xfrm>
          <a:prstGeom prst="rect">
            <a:avLst/>
          </a:prstGeom>
          <a:noFill/>
        </p:spPr>
        <p:txBody>
          <a:bodyPr wrap="square">
            <a:spAutoFit/>
          </a:bodyPr>
          <a:lstStyle/>
          <a:p>
            <a:pPr marL="228600" marR="0" lvl="0" indent="-228600" algn="just" defTabSz="914400" rtl="0" eaLnBrk="1" fontAlgn="auto" latinLnBrk="0" hangingPunct="1">
              <a:lnSpc>
                <a:spcPct val="90000"/>
              </a:lnSpc>
              <a:spcBef>
                <a:spcPts val="1000"/>
              </a:spcBef>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Capability to manage, understand, and analyze unstructured data in context with the questions being asked. (rely on large amount of text data)</a:t>
            </a:r>
          </a:p>
          <a:p>
            <a:pPr marL="228600" marR="0" lvl="0" indent="-228600" algn="just" defTabSz="914400" rtl="0" eaLnBrk="1" fontAlgn="auto" latinLnBrk="0" hangingPunct="1">
              <a:lnSpc>
                <a:spcPct val="90000"/>
              </a:lnSpc>
              <a:spcBef>
                <a:spcPts val="1000"/>
              </a:spcBef>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Unstructured information must be parsed and tagged to find the elements of meaning</a:t>
            </a:r>
          </a:p>
          <a:p>
            <a:pPr marL="228600" marR="0" lvl="0" indent="-228600" algn="just" defTabSz="914400" rtl="0" eaLnBrk="1" fontAlgn="auto" latinLnBrk="0" hangingPunct="1">
              <a:lnSpc>
                <a:spcPct val="90000"/>
              </a:lnSpc>
              <a:spcBef>
                <a:spcPts val="1000"/>
              </a:spcBef>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Understand meaning and intent behind text</a:t>
            </a:r>
          </a:p>
          <a:p>
            <a:pPr marL="228600" marR="0" lvl="0" indent="-228600" algn="just" defTabSz="914400" rtl="0" eaLnBrk="1" fontAlgn="auto" latinLnBrk="0" hangingPunct="1">
              <a:lnSpc>
                <a:spcPct val="90000"/>
              </a:lnSpc>
              <a:spcBef>
                <a:spcPts val="1000"/>
              </a:spcBef>
              <a:buClrTx/>
              <a:buSzTx/>
              <a:buFont typeface="Arial" panose="020B0604020202020204" pitchFamily="34" charset="0"/>
              <a:buChar char="•"/>
              <a:tabLst/>
              <a:defRPr/>
            </a:pPr>
            <a:r>
              <a:rPr lang="en-US" sz="2300" b="1" dirty="0">
                <a:solidFill>
                  <a:prstClr val="black"/>
                </a:solidFill>
                <a:latin typeface="Arial Narrow" panose="020B0604020202020204" pitchFamily="34" charset="0"/>
                <a:cs typeface="Arial Narrow" panose="020B0604020202020204" pitchFamily="34" charset="0"/>
              </a:rPr>
              <a:t>Extensive NLP for human like responses</a:t>
            </a:r>
          </a:p>
          <a:p>
            <a:pPr marL="228600" marR="0" lvl="0" indent="-228600" algn="just" defTabSz="914400" rtl="0" eaLnBrk="1" fontAlgn="auto" latinLnBrk="0" hangingPunct="1">
              <a:lnSpc>
                <a:spcPct val="90000"/>
              </a:lnSpc>
              <a:spcBef>
                <a:spcPts val="1000"/>
              </a:spcBef>
              <a:buClrTx/>
              <a:buSzTx/>
              <a:buFont typeface="Arial" panose="020B0604020202020204" pitchFamily="34" charset="0"/>
              <a:buChar char="•"/>
              <a:tabLst/>
              <a:defRPr/>
            </a:pPr>
            <a:r>
              <a:rPr kumimoji="0" lang="en-US" sz="2300" b="1" i="0"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E.g.: I</a:t>
            </a:r>
            <a:r>
              <a:rPr lang="en-US" sz="2300" b="1" dirty="0">
                <a:solidFill>
                  <a:prstClr val="black"/>
                </a:solidFill>
                <a:latin typeface="Arial Narrow" panose="020B0604020202020204" pitchFamily="34" charset="0"/>
                <a:cs typeface="Arial Narrow" panose="020B0604020202020204" pitchFamily="34" charset="0"/>
              </a:rPr>
              <a:t>BM Watson, ChatGPT</a:t>
            </a:r>
            <a:endParaRPr kumimoji="0" lang="en-US" sz="2300" b="1" i="0"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endParaRPr>
          </a:p>
        </p:txBody>
      </p:sp>
      <p:sp>
        <p:nvSpPr>
          <p:cNvPr id="11" name="TextBox 10">
            <a:extLst>
              <a:ext uri="{FF2B5EF4-FFF2-40B4-BE49-F238E27FC236}">
                <a16:creationId xmlns:a16="http://schemas.microsoft.com/office/drawing/2014/main" id="{45B8681E-32D7-743C-F041-7F5A6355C155}"/>
              </a:ext>
            </a:extLst>
          </p:cNvPr>
          <p:cNvSpPr txBox="1"/>
          <p:nvPr/>
        </p:nvSpPr>
        <p:spPr>
          <a:xfrm>
            <a:off x="6728714" y="3655952"/>
            <a:ext cx="4970917" cy="2803844"/>
          </a:xfrm>
          <a:prstGeom prst="rect">
            <a:avLst/>
          </a:prstGeom>
          <a:noFill/>
        </p:spPr>
        <p:txBody>
          <a:bodyPr wrap="square">
            <a:spAutoFit/>
          </a:bodyPr>
          <a:lstStyle/>
          <a:p>
            <a:pPr marL="228600" indent="-228600" algn="just">
              <a:lnSpc>
                <a:spcPct val="90000"/>
              </a:lnSpc>
              <a:spcBef>
                <a:spcPts val="1000"/>
              </a:spcBef>
              <a:buFont typeface="Arial" panose="020B0604020202020204" pitchFamily="34" charset="0"/>
              <a:buChar char="•"/>
              <a:defRPr/>
            </a:pPr>
            <a:r>
              <a:rPr lang="en-US" sz="2300" b="1" dirty="0">
                <a:solidFill>
                  <a:srgbClr val="002060"/>
                </a:solidFill>
                <a:effectLst/>
                <a:latin typeface="Arial Narrow" panose="020B0604020202020204" pitchFamily="34" charset="0"/>
                <a:cs typeface="Arial Narrow" panose="020B0604020202020204" pitchFamily="34" charset="0"/>
              </a:rPr>
              <a:t>Works with </a:t>
            </a:r>
            <a:r>
              <a:rPr kumimoji="0" lang="en-US" sz="2300" b="1" i="0" u="none" strike="noStrike" kern="1200" cap="none" spc="0" normalizeH="0" baseline="0" noProof="0" dirty="0">
                <a:ln>
                  <a:noFill/>
                </a:ln>
                <a:solidFill>
                  <a:srgbClr val="002060"/>
                </a:solidFill>
                <a:effectLst/>
                <a:uLnTx/>
                <a:uFillTx/>
                <a:latin typeface="Arial Narrow" panose="020B0604020202020204" pitchFamily="34" charset="0"/>
                <a:cs typeface="Arial Narrow" panose="020B0604020202020204" pitchFamily="34" charset="0"/>
              </a:rPr>
              <a:t>Structured Data (like tables) and </a:t>
            </a:r>
            <a:r>
              <a:rPr kumimoji="0" lang="en-US" sz="2300" b="1" i="0" u="none" strike="noStrike" kern="1200" cap="none" spc="0" normalizeH="0" baseline="0" noProof="0" dirty="0">
                <a:ln>
                  <a:noFill/>
                </a:ln>
                <a:solidFill>
                  <a:srgbClr val="002060"/>
                </a:solidFill>
                <a:uLnTx/>
                <a:uFillTx/>
                <a:latin typeface="Arial Narrow" panose="020B0604020202020204" pitchFamily="34" charset="0"/>
                <a:cs typeface="Arial Narrow" panose="020B0604020202020204" pitchFamily="34" charset="0"/>
              </a:rPr>
              <a:t>r</a:t>
            </a:r>
            <a:r>
              <a:rPr lang="en-US" sz="2300" b="1" dirty="0" err="1">
                <a:solidFill>
                  <a:srgbClr val="002060"/>
                </a:solidFill>
                <a:effectLst/>
                <a:latin typeface="Arial Narrow" panose="020B0604020202020204" pitchFamily="34" charset="0"/>
                <a:cs typeface="Arial Narrow" panose="020B0604020202020204" pitchFamily="34" charset="0"/>
              </a:rPr>
              <a:t>elies</a:t>
            </a:r>
            <a:r>
              <a:rPr lang="en-US" sz="2300" b="1" dirty="0">
                <a:solidFill>
                  <a:srgbClr val="002060"/>
                </a:solidFill>
                <a:latin typeface="Arial Narrow" panose="020B0604020202020204" pitchFamily="34" charset="0"/>
                <a:cs typeface="Arial Narrow" panose="020B0604020202020204" pitchFamily="34" charset="0"/>
              </a:rPr>
              <a:t> </a:t>
            </a:r>
            <a:r>
              <a:rPr lang="en-US" sz="2300" b="1" dirty="0">
                <a:solidFill>
                  <a:srgbClr val="002060"/>
                </a:solidFill>
                <a:effectLst/>
                <a:latin typeface="Arial Narrow" panose="020B0604020202020204" pitchFamily="34" charset="0"/>
                <a:cs typeface="Arial Narrow" panose="020B0604020202020204" pitchFamily="34" charset="0"/>
              </a:rPr>
              <a:t>on schemas to add context and meaning to data</a:t>
            </a:r>
          </a:p>
          <a:p>
            <a:pPr marL="228600" indent="-228600" algn="just">
              <a:lnSpc>
                <a:spcPct val="90000"/>
              </a:lnSpc>
              <a:spcBef>
                <a:spcPts val="1000"/>
              </a:spcBef>
              <a:buFont typeface="Arial" panose="020B0604020202020204" pitchFamily="34" charset="0"/>
              <a:buChar char="•"/>
              <a:defRPr/>
            </a:pPr>
            <a:r>
              <a:rPr lang="en-US" sz="2300" b="1" dirty="0">
                <a:solidFill>
                  <a:srgbClr val="002060"/>
                </a:solidFill>
                <a:latin typeface="Arial Narrow" panose="020B0604020202020204" pitchFamily="34" charset="0"/>
                <a:cs typeface="Arial Narrow" panose="020B0604020202020204" pitchFamily="34" charset="0"/>
              </a:rPr>
              <a:t>Identifies patterns but lacks deeper understanding</a:t>
            </a:r>
          </a:p>
          <a:p>
            <a:pPr marL="228600" indent="-228600" algn="just">
              <a:lnSpc>
                <a:spcPct val="90000"/>
              </a:lnSpc>
              <a:spcBef>
                <a:spcPts val="1000"/>
              </a:spcBef>
              <a:buFont typeface="Arial" panose="020B0604020202020204" pitchFamily="34" charset="0"/>
              <a:buChar char="•"/>
              <a:defRPr/>
            </a:pPr>
            <a:r>
              <a:rPr lang="en-US" sz="2300" b="1" dirty="0">
                <a:solidFill>
                  <a:srgbClr val="002060"/>
                </a:solidFill>
                <a:effectLst/>
                <a:latin typeface="Arial Narrow" panose="020B0604020202020204" pitchFamily="34" charset="0"/>
                <a:cs typeface="Arial Narrow" panose="020B0604020202020204" pitchFamily="34" charset="0"/>
              </a:rPr>
              <a:t>Limited NLP</a:t>
            </a:r>
          </a:p>
          <a:p>
            <a:pPr marL="228600" indent="-228600" algn="just">
              <a:lnSpc>
                <a:spcPct val="90000"/>
              </a:lnSpc>
              <a:spcBef>
                <a:spcPts val="1000"/>
              </a:spcBef>
              <a:buFont typeface="Arial" panose="020B0604020202020204" pitchFamily="34" charset="0"/>
              <a:buChar char="•"/>
              <a:defRPr/>
            </a:pPr>
            <a:r>
              <a:rPr lang="en-US" sz="2300" b="1" dirty="0">
                <a:solidFill>
                  <a:srgbClr val="002060"/>
                </a:solidFill>
                <a:latin typeface="Arial Narrow" panose="020B0604020202020204" pitchFamily="34" charset="0"/>
                <a:cs typeface="Arial Narrow" panose="020B0604020202020204" pitchFamily="34" charset="0"/>
              </a:rPr>
              <a:t>SQL-based systems, basic ML models</a:t>
            </a:r>
            <a:endParaRPr lang="en-US" sz="2300" b="1" dirty="0">
              <a:solidFill>
                <a:srgbClr val="002060"/>
              </a:solidFill>
              <a:effectLst/>
              <a:latin typeface="Arial Narrow" panose="020B0604020202020204" pitchFamily="34" charset="0"/>
              <a:cs typeface="Arial Narrow" panose="020B0604020202020204" pitchFamily="34" charset="0"/>
            </a:endParaRPr>
          </a:p>
        </p:txBody>
      </p:sp>
      <p:sp>
        <p:nvSpPr>
          <p:cNvPr id="4" name="Slide Number Placeholder 3">
            <a:extLst>
              <a:ext uri="{FF2B5EF4-FFF2-40B4-BE49-F238E27FC236}">
                <a16:creationId xmlns:a16="http://schemas.microsoft.com/office/drawing/2014/main" id="{CA072A95-6DF1-B71B-BD84-109CF4D33956}"/>
              </a:ext>
            </a:extLst>
          </p:cNvPr>
          <p:cNvSpPr>
            <a:spLocks noGrp="1"/>
          </p:cNvSpPr>
          <p:nvPr>
            <p:ph type="sldNum" sz="quarter" idx="12"/>
          </p:nvPr>
        </p:nvSpPr>
        <p:spPr/>
        <p:txBody>
          <a:bodyPr/>
          <a:lstStyle/>
          <a:p>
            <a:fld id="{85A754DB-8C14-4A50-A02C-24A30BC0C394}" type="slidenum">
              <a:rPr lang="en-IN" smtClean="0"/>
              <a:t>2</a:t>
            </a:fld>
            <a:endParaRPr lang="en-IN"/>
          </a:p>
        </p:txBody>
      </p:sp>
    </p:spTree>
    <p:extLst>
      <p:ext uri="{BB962C8B-B14F-4D97-AF65-F5344CB8AC3E}">
        <p14:creationId xmlns:p14="http://schemas.microsoft.com/office/powerpoint/2010/main" val="362576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wipe(left)">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xEl>
                                              <p:pRg st="0" end="0"/>
                                            </p:txEl>
                                          </p:spTgt>
                                        </p:tgtEl>
                                        <p:attrNameLst>
                                          <p:attrName>style.visibility</p:attrName>
                                        </p:attrNameLst>
                                      </p:cBhvr>
                                      <p:to>
                                        <p:strVal val="visible"/>
                                      </p:to>
                                    </p:set>
                                    <p:animEffect transition="in" filter="wipe(left)">
                                      <p:cBhvr>
                                        <p:cTn id="18" dur="500"/>
                                        <p:tgtEl>
                                          <p:spTgt spid="11">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wipe(left)">
                                      <p:cBhvr>
                                        <p:cTn id="23" dur="500"/>
                                        <p:tgtEl>
                                          <p:spTgt spid="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wipe(left)">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animEffect transition="in" filter="wipe(left)">
                                      <p:cBhvr>
                                        <p:cTn id="33" dur="500"/>
                                        <p:tgtEl>
                                          <p:spTgt spid="11">
                                            <p:txEl>
                                              <p:pRg st="1" end="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9">
                                            <p:txEl>
                                              <p:pRg st="3" end="3"/>
                                            </p:txEl>
                                          </p:spTgt>
                                        </p:tgtEl>
                                        <p:attrNameLst>
                                          <p:attrName>style.visibility</p:attrName>
                                        </p:attrNameLst>
                                      </p:cBhvr>
                                      <p:to>
                                        <p:strVal val="visible"/>
                                      </p:to>
                                    </p:set>
                                    <p:animEffect transition="in" filter="wipe(left)">
                                      <p:cBhvr>
                                        <p:cTn id="38" dur="500"/>
                                        <p:tgtEl>
                                          <p:spTgt spid="9">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wipe(left)">
                                      <p:cBhvr>
                                        <p:cTn id="43" dur="500"/>
                                        <p:tgtEl>
                                          <p:spTgt spid="11">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9">
                                            <p:txEl>
                                              <p:pRg st="4" end="4"/>
                                            </p:txEl>
                                          </p:spTgt>
                                        </p:tgtEl>
                                        <p:attrNameLst>
                                          <p:attrName>style.visibility</p:attrName>
                                        </p:attrNameLst>
                                      </p:cBhvr>
                                      <p:to>
                                        <p:strVal val="visible"/>
                                      </p:to>
                                    </p:set>
                                    <p:animEffect transition="in" filter="wipe(left)">
                                      <p:cBhvr>
                                        <p:cTn id="48" dur="500"/>
                                        <p:tgtEl>
                                          <p:spTgt spid="9">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11">
                                            <p:txEl>
                                              <p:pRg st="3" end="3"/>
                                            </p:txEl>
                                          </p:spTgt>
                                        </p:tgtEl>
                                        <p:attrNameLst>
                                          <p:attrName>style.visibility</p:attrName>
                                        </p:attrNameLst>
                                      </p:cBhvr>
                                      <p:to>
                                        <p:strVal val="visible"/>
                                      </p:to>
                                    </p:set>
                                    <p:animEffect transition="in" filter="wipe(left)">
                                      <p:cBhvr>
                                        <p:cTn id="53"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CB258A-3603-24DC-2CF2-0032E101C2A6}"/>
              </a:ext>
            </a:extLst>
          </p:cNvPr>
          <p:cNvPicPr>
            <a:picLocks noChangeAspect="1"/>
          </p:cNvPicPr>
          <p:nvPr/>
        </p:nvPicPr>
        <p:blipFill>
          <a:blip r:embed="rId2"/>
          <a:srcRect t="10085"/>
          <a:stretch/>
        </p:blipFill>
        <p:spPr>
          <a:xfrm>
            <a:off x="5103907" y="1544224"/>
            <a:ext cx="7003970" cy="4857973"/>
          </a:xfrm>
          <a:prstGeom prst="rect">
            <a:avLst/>
          </a:prstGeom>
        </p:spPr>
      </p:pic>
      <p:sp>
        <p:nvSpPr>
          <p:cNvPr id="2" name="Title 1">
            <a:extLst>
              <a:ext uri="{FF2B5EF4-FFF2-40B4-BE49-F238E27FC236}">
                <a16:creationId xmlns:a16="http://schemas.microsoft.com/office/drawing/2014/main" id="{138DE397-4655-DD7F-9EEE-C350A7DBD478}"/>
              </a:ext>
            </a:extLst>
          </p:cNvPr>
          <p:cNvSpPr>
            <a:spLocks noGrp="1"/>
          </p:cNvSpPr>
          <p:nvPr>
            <p:ph type="title"/>
          </p:nvPr>
        </p:nvSpPr>
        <p:spPr>
          <a:xfrm>
            <a:off x="358690" y="218662"/>
            <a:ext cx="11820058" cy="1325563"/>
          </a:xfrm>
        </p:spPr>
        <p:txBody>
          <a:bodyPr/>
          <a:lstStyle/>
          <a:p>
            <a:r>
              <a:rPr kumimoji="0" lang="en-US" sz="4400" b="1" i="0" u="none" strike="noStrike" kern="1200" cap="none" spc="0" normalizeH="0" baseline="0" noProof="0" dirty="0">
                <a:ln>
                  <a:noFill/>
                </a:ln>
                <a:solidFill>
                  <a:srgbClr val="C00000"/>
                </a:solidFill>
                <a:effectLst/>
                <a:uLnTx/>
                <a:uFillTx/>
                <a:latin typeface="Calibri Light" panose="020F0302020204030204"/>
                <a:ea typeface="+mj-ea"/>
                <a:cs typeface="+mj-cs"/>
              </a:rPr>
              <a:t>Main Steps/Phases/Levels of NLP</a:t>
            </a:r>
            <a:endParaRPr lang="en-US" sz="1800" b="1" dirty="0"/>
          </a:p>
        </p:txBody>
      </p:sp>
      <p:sp>
        <p:nvSpPr>
          <p:cNvPr id="3" name="Content Placeholder 2">
            <a:extLst>
              <a:ext uri="{FF2B5EF4-FFF2-40B4-BE49-F238E27FC236}">
                <a16:creationId xmlns:a16="http://schemas.microsoft.com/office/drawing/2014/main" id="{71487FDC-0D71-167B-7E30-160DC443D9D7}"/>
              </a:ext>
            </a:extLst>
          </p:cNvPr>
          <p:cNvSpPr>
            <a:spLocks noGrp="1"/>
          </p:cNvSpPr>
          <p:nvPr>
            <p:ph idx="1"/>
          </p:nvPr>
        </p:nvSpPr>
        <p:spPr>
          <a:xfrm>
            <a:off x="1028435" y="1693100"/>
            <a:ext cx="9659954" cy="4954588"/>
          </a:xfrm>
        </p:spPr>
        <p:txBody>
          <a:bodyPr>
            <a:normAutofit/>
          </a:bodyPr>
          <a:lstStyle/>
          <a:p>
            <a:pPr marL="514350" indent="-514350">
              <a:spcBef>
                <a:spcPts val="2200"/>
              </a:spcBef>
              <a:buFont typeface="+mj-lt"/>
              <a:buAutoNum type="arabicPeriod"/>
            </a:pPr>
            <a:r>
              <a:rPr lang="en-US" dirty="0"/>
              <a:t>Phonology</a:t>
            </a:r>
          </a:p>
          <a:p>
            <a:pPr marL="514350" indent="-514350">
              <a:spcBef>
                <a:spcPts val="2200"/>
              </a:spcBef>
              <a:buFont typeface="+mj-lt"/>
              <a:buAutoNum type="arabicPeriod"/>
            </a:pPr>
            <a:r>
              <a:rPr lang="en-US" dirty="0"/>
              <a:t>Morphology</a:t>
            </a:r>
          </a:p>
          <a:p>
            <a:pPr marL="514350" indent="-514350">
              <a:spcBef>
                <a:spcPts val="2200"/>
              </a:spcBef>
              <a:buFont typeface="+mj-lt"/>
              <a:buAutoNum type="arabicPeriod"/>
            </a:pPr>
            <a:r>
              <a:rPr lang="en-US" dirty="0"/>
              <a:t>Lexical Analysis </a:t>
            </a:r>
          </a:p>
          <a:p>
            <a:pPr marL="514350" indent="-514350">
              <a:spcBef>
                <a:spcPts val="2200"/>
              </a:spcBef>
              <a:buFont typeface="+mj-lt"/>
              <a:buAutoNum type="arabicPeriod"/>
            </a:pPr>
            <a:r>
              <a:rPr lang="en-US" dirty="0"/>
              <a:t>Syntax Analysis</a:t>
            </a:r>
          </a:p>
          <a:p>
            <a:pPr marL="514350" indent="-514350">
              <a:spcBef>
                <a:spcPts val="2200"/>
              </a:spcBef>
              <a:buFont typeface="+mj-lt"/>
              <a:buAutoNum type="arabicPeriod"/>
            </a:pPr>
            <a:r>
              <a:rPr lang="en-US" dirty="0"/>
              <a:t>Semantic Analysis</a:t>
            </a:r>
          </a:p>
          <a:p>
            <a:pPr marL="514350" indent="-514350">
              <a:spcBef>
                <a:spcPts val="2200"/>
              </a:spcBef>
              <a:buFont typeface="+mj-lt"/>
              <a:buAutoNum type="arabicPeriod"/>
            </a:pPr>
            <a:r>
              <a:rPr lang="en-US" dirty="0"/>
              <a:t>Discourse Integration</a:t>
            </a:r>
          </a:p>
          <a:p>
            <a:pPr marL="514350" indent="-514350">
              <a:spcBef>
                <a:spcPts val="2200"/>
              </a:spcBef>
              <a:buFont typeface="+mj-lt"/>
              <a:buAutoNum type="arabicPeriod"/>
            </a:pPr>
            <a:r>
              <a:rPr lang="en-US" dirty="0"/>
              <a:t>Pragmatics Analysis</a:t>
            </a:r>
          </a:p>
          <a:p>
            <a:pPr marL="514350" indent="-514350">
              <a:spcBef>
                <a:spcPts val="2200"/>
              </a:spcBef>
              <a:buFont typeface="+mj-lt"/>
              <a:buAutoNum type="arabicPeriod"/>
            </a:pPr>
            <a:endParaRPr lang="en-US" dirty="0"/>
          </a:p>
          <a:p>
            <a:pPr marL="514350" indent="-514350">
              <a:spcBef>
                <a:spcPts val="2200"/>
              </a:spcBef>
              <a:buFont typeface="+mj-lt"/>
              <a:buAutoNum type="arabicPeriod"/>
            </a:pPr>
            <a:endParaRPr lang="en-US" dirty="0"/>
          </a:p>
        </p:txBody>
      </p:sp>
      <p:sp>
        <p:nvSpPr>
          <p:cNvPr id="5" name="Rectangle 4">
            <a:extLst>
              <a:ext uri="{FF2B5EF4-FFF2-40B4-BE49-F238E27FC236}">
                <a16:creationId xmlns:a16="http://schemas.microsoft.com/office/drawing/2014/main" id="{42BADE8B-F327-364F-73C3-733D1CB5C475}"/>
              </a:ext>
            </a:extLst>
          </p:cNvPr>
          <p:cNvSpPr/>
          <p:nvPr/>
        </p:nvSpPr>
        <p:spPr>
          <a:xfrm>
            <a:off x="747080" y="3012831"/>
            <a:ext cx="4399351" cy="334942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E1C6DF41-5C6B-1D02-94A0-76979ADC451A}"/>
              </a:ext>
            </a:extLst>
          </p:cNvPr>
          <p:cNvSpPr>
            <a:spLocks noGrp="1"/>
          </p:cNvSpPr>
          <p:nvPr>
            <p:ph type="sldNum" sz="quarter" idx="12"/>
          </p:nvPr>
        </p:nvSpPr>
        <p:spPr/>
        <p:txBody>
          <a:bodyPr/>
          <a:lstStyle/>
          <a:p>
            <a:fld id="{85A754DB-8C14-4A50-A02C-24A30BC0C394}" type="slidenum">
              <a:rPr lang="en-IN" smtClean="0"/>
              <a:t>20</a:t>
            </a:fld>
            <a:endParaRPr lang="en-IN"/>
          </a:p>
        </p:txBody>
      </p:sp>
      <p:sp>
        <p:nvSpPr>
          <p:cNvPr id="7" name="Right Brace 6">
            <a:extLst>
              <a:ext uri="{FF2B5EF4-FFF2-40B4-BE49-F238E27FC236}">
                <a16:creationId xmlns:a16="http://schemas.microsoft.com/office/drawing/2014/main" id="{09041FF0-E5DE-D485-5CC4-D104F71EBC63}"/>
              </a:ext>
            </a:extLst>
          </p:cNvPr>
          <p:cNvSpPr/>
          <p:nvPr/>
        </p:nvSpPr>
        <p:spPr>
          <a:xfrm>
            <a:off x="3789082" y="1757082"/>
            <a:ext cx="256989" cy="1027953"/>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8" name="Rectangle 7">
            <a:extLst>
              <a:ext uri="{FF2B5EF4-FFF2-40B4-BE49-F238E27FC236}">
                <a16:creationId xmlns:a16="http://schemas.microsoft.com/office/drawing/2014/main" id="{CF000863-3D1F-D258-10E7-135B40523F4E}"/>
              </a:ext>
            </a:extLst>
          </p:cNvPr>
          <p:cNvSpPr/>
          <p:nvPr/>
        </p:nvSpPr>
        <p:spPr>
          <a:xfrm>
            <a:off x="4046071" y="1757082"/>
            <a:ext cx="3221317" cy="9703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Deal with the </a:t>
            </a:r>
            <a:r>
              <a:rPr lang="en-US" b="1" dirty="0"/>
              <a:t>lower-level processing</a:t>
            </a:r>
            <a:r>
              <a:rPr lang="en-US" dirty="0"/>
              <a:t> of language, focusing on sounds and word structures </a:t>
            </a:r>
            <a:endParaRPr lang="en-IN" dirty="0"/>
          </a:p>
        </p:txBody>
      </p:sp>
      <p:sp>
        <p:nvSpPr>
          <p:cNvPr id="9" name="Right Brace 8">
            <a:extLst>
              <a:ext uri="{FF2B5EF4-FFF2-40B4-BE49-F238E27FC236}">
                <a16:creationId xmlns:a16="http://schemas.microsoft.com/office/drawing/2014/main" id="{AB4AFFCF-CB39-A0D7-197A-ACB053A70694}"/>
              </a:ext>
            </a:extLst>
          </p:cNvPr>
          <p:cNvSpPr/>
          <p:nvPr/>
        </p:nvSpPr>
        <p:spPr>
          <a:xfrm>
            <a:off x="5222147" y="3102648"/>
            <a:ext cx="2933109" cy="3349426"/>
          </a:xfrm>
          <a:prstGeom prst="rightBrace">
            <a:avLst>
              <a:gd name="adj1" fmla="val 8333"/>
              <a:gd name="adj2" fmla="val 50181"/>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en-IN"/>
          </a:p>
        </p:txBody>
      </p:sp>
      <p:sp>
        <p:nvSpPr>
          <p:cNvPr id="10" name="Rectangle 9">
            <a:extLst>
              <a:ext uri="{FF2B5EF4-FFF2-40B4-BE49-F238E27FC236}">
                <a16:creationId xmlns:a16="http://schemas.microsoft.com/office/drawing/2014/main" id="{5AD4ACF2-C047-441D-BECE-E114561ECCA2}"/>
              </a:ext>
            </a:extLst>
          </p:cNvPr>
          <p:cNvSpPr/>
          <p:nvPr/>
        </p:nvSpPr>
        <p:spPr>
          <a:xfrm>
            <a:off x="8226127" y="4426735"/>
            <a:ext cx="3127673" cy="7828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Deal with higher-level meaning and context understanding</a:t>
            </a:r>
            <a:endParaRPr lang="en-IN" dirty="0"/>
          </a:p>
        </p:txBody>
      </p:sp>
    </p:spTree>
    <p:extLst>
      <p:ext uri="{BB962C8B-B14F-4D97-AF65-F5344CB8AC3E}">
        <p14:creationId xmlns:p14="http://schemas.microsoft.com/office/powerpoint/2010/main" val="284650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51C00-1B3C-B959-0BFA-9158B2AD8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8B9AB-8ED7-9275-A88A-90A4C56C943B}"/>
              </a:ext>
            </a:extLst>
          </p:cNvPr>
          <p:cNvSpPr>
            <a:spLocks noGrp="1"/>
          </p:cNvSpPr>
          <p:nvPr>
            <p:ph type="title"/>
          </p:nvPr>
        </p:nvSpPr>
        <p:spPr>
          <a:xfrm>
            <a:off x="386249" y="233361"/>
            <a:ext cx="11595652" cy="1325563"/>
          </a:xfrm>
        </p:spPr>
        <p:txBody>
          <a:bodyPr>
            <a:normAutofit/>
          </a:bodyPr>
          <a:lstStyle/>
          <a:p>
            <a:r>
              <a:rPr lang="en-US" sz="4000" dirty="0">
                <a:latin typeface="+mn-lt"/>
                <a:cs typeface="Arial Narrow" panose="020B0604020202020204" pitchFamily="34" charset="0"/>
              </a:rPr>
              <a:t>Phonology in NLP</a:t>
            </a:r>
          </a:p>
        </p:txBody>
      </p:sp>
      <p:sp>
        <p:nvSpPr>
          <p:cNvPr id="3" name="Content Placeholder 2">
            <a:extLst>
              <a:ext uri="{FF2B5EF4-FFF2-40B4-BE49-F238E27FC236}">
                <a16:creationId xmlns:a16="http://schemas.microsoft.com/office/drawing/2014/main" id="{52CD48EC-8283-3CA5-6EA5-6F96BB73E41C}"/>
              </a:ext>
            </a:extLst>
          </p:cNvPr>
          <p:cNvSpPr>
            <a:spLocks noGrp="1"/>
          </p:cNvSpPr>
          <p:nvPr>
            <p:ph idx="1"/>
          </p:nvPr>
        </p:nvSpPr>
        <p:spPr>
          <a:xfrm>
            <a:off x="838200" y="1558924"/>
            <a:ext cx="10515600" cy="5067163"/>
          </a:xfrm>
        </p:spPr>
        <p:txBody>
          <a:bodyPr>
            <a:normAutofit fontScale="85000" lnSpcReduction="10000"/>
          </a:bodyPr>
          <a:lstStyle/>
          <a:p>
            <a:pPr algn="just">
              <a:spcAft>
                <a:spcPts val="1200"/>
              </a:spcAft>
            </a:pPr>
            <a:r>
              <a:rPr lang="en-US" dirty="0">
                <a:cs typeface="Arial Narrow" panose="020B0604020202020204" pitchFamily="34" charset="0"/>
              </a:rPr>
              <a:t>Phonology is the study of the physical sounds of a language and how those sounds are uttered in a particular language. </a:t>
            </a:r>
          </a:p>
          <a:p>
            <a:pPr algn="just">
              <a:spcAft>
                <a:spcPts val="1200"/>
              </a:spcAft>
            </a:pPr>
            <a:r>
              <a:rPr lang="en-US" dirty="0">
                <a:cs typeface="Arial Narrow" panose="020B0604020202020204" pitchFamily="34" charset="0"/>
              </a:rPr>
              <a:t>This area is important for speech recognition and speech synthesis but is not important for interpreting written text. </a:t>
            </a:r>
          </a:p>
          <a:p>
            <a:pPr algn="just">
              <a:spcAft>
                <a:spcPts val="1200"/>
              </a:spcAft>
            </a:pPr>
            <a:r>
              <a:rPr lang="en-US" dirty="0">
                <a:cs typeface="Arial Narrow" panose="020B0604020202020204" pitchFamily="34" charset="0"/>
              </a:rPr>
              <a:t>However, to understand, for instance, the soundtrack of a video, or the recording of a call center call, not only is the pronunciation of the words important (regional accents such as British English or Southern United States), but the intonation patterns. </a:t>
            </a:r>
          </a:p>
          <a:p>
            <a:pPr algn="just">
              <a:spcAft>
                <a:spcPts val="1200"/>
              </a:spcAft>
            </a:pPr>
            <a:r>
              <a:rPr lang="en-US" dirty="0">
                <a:cs typeface="Arial Narrow" panose="020B0604020202020204" pitchFamily="34" charset="0"/>
              </a:rPr>
              <a:t>A person who is angry may use the same words as a person who is confused; however, differences in intonation will convey differences in emotion. </a:t>
            </a:r>
          </a:p>
          <a:p>
            <a:pPr algn="just">
              <a:spcAft>
                <a:spcPts val="1200"/>
              </a:spcAft>
            </a:pPr>
            <a:r>
              <a:rPr lang="en-US" dirty="0">
                <a:cs typeface="Arial Narrow" panose="020B0604020202020204" pitchFamily="34" charset="0"/>
              </a:rPr>
              <a:t>When using speech recognition in a cognitive system, it is important to understand the nuances of how words are said and the meaning that articulation or emphasis conveys. </a:t>
            </a:r>
          </a:p>
        </p:txBody>
      </p:sp>
      <p:sp>
        <p:nvSpPr>
          <p:cNvPr id="4" name="Slide Number Placeholder 3">
            <a:extLst>
              <a:ext uri="{FF2B5EF4-FFF2-40B4-BE49-F238E27FC236}">
                <a16:creationId xmlns:a16="http://schemas.microsoft.com/office/drawing/2014/main" id="{1A3F51D8-0692-41FC-1704-2BA72F1D4212}"/>
              </a:ext>
            </a:extLst>
          </p:cNvPr>
          <p:cNvSpPr>
            <a:spLocks noGrp="1"/>
          </p:cNvSpPr>
          <p:nvPr>
            <p:ph type="sldNum" sz="quarter" idx="12"/>
          </p:nvPr>
        </p:nvSpPr>
        <p:spPr/>
        <p:txBody>
          <a:bodyPr/>
          <a:lstStyle/>
          <a:p>
            <a:fld id="{85A754DB-8C14-4A50-A02C-24A30BC0C394}" type="slidenum">
              <a:rPr lang="en-IN" smtClean="0"/>
              <a:t>21</a:t>
            </a:fld>
            <a:endParaRPr lang="en-IN"/>
          </a:p>
        </p:txBody>
      </p:sp>
    </p:spTree>
    <p:extLst>
      <p:ext uri="{BB962C8B-B14F-4D97-AF65-F5344CB8AC3E}">
        <p14:creationId xmlns:p14="http://schemas.microsoft.com/office/powerpoint/2010/main" val="145252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7828A1-E334-85C8-A99D-CFAEEFC51F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F6449-9235-99B8-CD0A-B2AFEADA9B58}"/>
              </a:ext>
            </a:extLst>
          </p:cNvPr>
          <p:cNvSpPr>
            <a:spLocks noGrp="1"/>
          </p:cNvSpPr>
          <p:nvPr>
            <p:ph type="title"/>
          </p:nvPr>
        </p:nvSpPr>
        <p:spPr>
          <a:xfrm>
            <a:off x="386249" y="233361"/>
            <a:ext cx="11595652" cy="1325563"/>
          </a:xfrm>
        </p:spPr>
        <p:txBody>
          <a:bodyPr>
            <a:normAutofit/>
          </a:bodyPr>
          <a:lstStyle/>
          <a:p>
            <a:r>
              <a:rPr lang="en-US" sz="4000" dirty="0">
                <a:latin typeface="+mn-lt"/>
                <a:cs typeface="Arial Narrow" panose="020B0604020202020204" pitchFamily="34" charset="0"/>
              </a:rPr>
              <a:t>Phonology in NLP</a:t>
            </a:r>
          </a:p>
        </p:txBody>
      </p:sp>
      <p:sp>
        <p:nvSpPr>
          <p:cNvPr id="3" name="Content Placeholder 2">
            <a:extLst>
              <a:ext uri="{FF2B5EF4-FFF2-40B4-BE49-F238E27FC236}">
                <a16:creationId xmlns:a16="http://schemas.microsoft.com/office/drawing/2014/main" id="{856D85D7-B3E1-917B-1FB5-796092A07E4B}"/>
              </a:ext>
            </a:extLst>
          </p:cNvPr>
          <p:cNvSpPr>
            <a:spLocks noGrp="1"/>
          </p:cNvSpPr>
          <p:nvPr>
            <p:ph idx="1"/>
          </p:nvPr>
        </p:nvSpPr>
        <p:spPr>
          <a:xfrm>
            <a:off x="838200" y="1558924"/>
            <a:ext cx="10515600" cy="5067163"/>
          </a:xfrm>
        </p:spPr>
        <p:txBody>
          <a:bodyPr>
            <a:normAutofit/>
          </a:bodyPr>
          <a:lstStyle/>
          <a:p>
            <a:r>
              <a:rPr lang="en-US" b="1" dirty="0"/>
              <a:t>Phonemes</a:t>
            </a:r>
            <a:r>
              <a:rPr lang="en-US" dirty="0"/>
              <a:t> – The smallest unit of sound that can change meaning.</a:t>
            </a:r>
          </a:p>
          <a:p>
            <a:pPr lvl="2"/>
            <a:r>
              <a:rPr lang="en-US" sz="2800" dirty="0"/>
              <a:t>Example: In English, </a:t>
            </a:r>
            <a:r>
              <a:rPr lang="en-US" sz="2800" b="1" dirty="0"/>
              <a:t>/p/</a:t>
            </a:r>
            <a:r>
              <a:rPr lang="en-US" sz="2800" dirty="0"/>
              <a:t> and </a:t>
            </a:r>
            <a:r>
              <a:rPr lang="en-US" sz="2800" b="1" dirty="0"/>
              <a:t>/b/</a:t>
            </a:r>
            <a:r>
              <a:rPr lang="en-US" sz="2800" dirty="0"/>
              <a:t> are phonemes because they distinguish words like </a:t>
            </a:r>
            <a:r>
              <a:rPr lang="en-US" sz="2800" i="1" dirty="0"/>
              <a:t>pat</a:t>
            </a:r>
            <a:r>
              <a:rPr lang="en-US" sz="2800" dirty="0"/>
              <a:t> and </a:t>
            </a:r>
            <a:r>
              <a:rPr lang="en-US" sz="2800" i="1" dirty="0"/>
              <a:t>bat</a:t>
            </a:r>
            <a:r>
              <a:rPr lang="en-US" sz="2800" dirty="0"/>
              <a:t>.</a:t>
            </a:r>
          </a:p>
          <a:p>
            <a:pPr>
              <a:buFont typeface="Arial" panose="020B0604020202020204" pitchFamily="34" charset="0"/>
              <a:buChar char="•"/>
            </a:pPr>
            <a:endParaRPr lang="en-US" dirty="0"/>
          </a:p>
          <a:p>
            <a:pPr>
              <a:buFont typeface="Arial" panose="020B0604020202020204" pitchFamily="34" charset="0"/>
              <a:buChar char="•"/>
            </a:pPr>
            <a:r>
              <a:rPr lang="en-US" dirty="0"/>
              <a:t>Why is Phonology important?</a:t>
            </a:r>
          </a:p>
          <a:p>
            <a:pPr lvl="1"/>
            <a:r>
              <a:rPr lang="en-US" dirty="0"/>
              <a:t>Helps in understanding </a:t>
            </a:r>
            <a:r>
              <a:rPr lang="en-US" b="1" dirty="0"/>
              <a:t>speech patterns</a:t>
            </a:r>
            <a:r>
              <a:rPr lang="en-US" dirty="0"/>
              <a:t> and </a:t>
            </a:r>
            <a:r>
              <a:rPr lang="en-US" b="1" dirty="0"/>
              <a:t>accents</a:t>
            </a:r>
            <a:r>
              <a:rPr lang="en-US" dirty="0"/>
              <a:t>.</a:t>
            </a:r>
          </a:p>
          <a:p>
            <a:pPr lvl="1"/>
            <a:r>
              <a:rPr lang="en-US" dirty="0"/>
              <a:t>Essential for </a:t>
            </a:r>
            <a:r>
              <a:rPr lang="en-US" b="1" dirty="0"/>
              <a:t>language learning</a:t>
            </a:r>
            <a:r>
              <a:rPr lang="en-US" dirty="0"/>
              <a:t> and </a:t>
            </a:r>
            <a:r>
              <a:rPr lang="en-US" b="1" dirty="0"/>
              <a:t>speech therapy</a:t>
            </a:r>
            <a:r>
              <a:rPr lang="en-US" dirty="0"/>
              <a:t>.</a:t>
            </a:r>
          </a:p>
          <a:p>
            <a:pPr lvl="1"/>
            <a:r>
              <a:rPr lang="en-US" dirty="0"/>
              <a:t>Useful in </a:t>
            </a:r>
            <a:r>
              <a:rPr lang="en-US" b="1" dirty="0"/>
              <a:t>speech recognition</a:t>
            </a:r>
            <a:r>
              <a:rPr lang="en-US" dirty="0"/>
              <a:t> and </a:t>
            </a:r>
            <a:r>
              <a:rPr lang="en-US" b="1" dirty="0"/>
              <a:t>text-to-speech</a:t>
            </a:r>
            <a:r>
              <a:rPr lang="en-US" dirty="0"/>
              <a:t> systems (e.g., Alexa, Google Assistant).</a:t>
            </a:r>
          </a:p>
        </p:txBody>
      </p:sp>
      <p:sp>
        <p:nvSpPr>
          <p:cNvPr id="4" name="Slide Number Placeholder 3">
            <a:extLst>
              <a:ext uri="{FF2B5EF4-FFF2-40B4-BE49-F238E27FC236}">
                <a16:creationId xmlns:a16="http://schemas.microsoft.com/office/drawing/2014/main" id="{7858F757-8967-BE39-3CED-F8CBA46C16C4}"/>
              </a:ext>
            </a:extLst>
          </p:cNvPr>
          <p:cNvSpPr>
            <a:spLocks noGrp="1"/>
          </p:cNvSpPr>
          <p:nvPr>
            <p:ph type="sldNum" sz="quarter" idx="12"/>
          </p:nvPr>
        </p:nvSpPr>
        <p:spPr>
          <a:xfrm>
            <a:off x="8610600" y="6344398"/>
            <a:ext cx="2743200" cy="365125"/>
          </a:xfrm>
        </p:spPr>
        <p:txBody>
          <a:bodyPr/>
          <a:lstStyle/>
          <a:p>
            <a:fld id="{85A754DB-8C14-4A50-A02C-24A30BC0C394}" type="slidenum">
              <a:rPr lang="en-IN" smtClean="0"/>
              <a:t>22</a:t>
            </a:fld>
            <a:endParaRPr lang="en-IN"/>
          </a:p>
        </p:txBody>
      </p:sp>
    </p:spTree>
    <p:extLst>
      <p:ext uri="{BB962C8B-B14F-4D97-AF65-F5344CB8AC3E}">
        <p14:creationId xmlns:p14="http://schemas.microsoft.com/office/powerpoint/2010/main" val="1849379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EF52E-CFDA-590F-F98F-41730E81C6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FAAA32-D737-9304-5F26-44F5D34D21E5}"/>
              </a:ext>
            </a:extLst>
          </p:cNvPr>
          <p:cNvSpPr>
            <a:spLocks noGrp="1"/>
          </p:cNvSpPr>
          <p:nvPr>
            <p:ph type="title"/>
          </p:nvPr>
        </p:nvSpPr>
        <p:spPr>
          <a:xfrm>
            <a:off x="596348" y="365125"/>
            <a:ext cx="11595652" cy="1325563"/>
          </a:xfrm>
        </p:spPr>
        <p:txBody>
          <a:bodyPr>
            <a:normAutofit/>
          </a:bodyPr>
          <a:lstStyle/>
          <a:p>
            <a:r>
              <a:rPr lang="en-US" sz="4000" b="1" dirty="0">
                <a:latin typeface="Arial Narrow" panose="020B0604020202020204" pitchFamily="34" charset="0"/>
                <a:cs typeface="Arial Narrow" panose="020B0604020202020204" pitchFamily="34" charset="0"/>
              </a:rPr>
              <a:t>Morphology</a:t>
            </a:r>
          </a:p>
        </p:txBody>
      </p:sp>
      <p:sp>
        <p:nvSpPr>
          <p:cNvPr id="3" name="Content Placeholder 2">
            <a:extLst>
              <a:ext uri="{FF2B5EF4-FFF2-40B4-BE49-F238E27FC236}">
                <a16:creationId xmlns:a16="http://schemas.microsoft.com/office/drawing/2014/main" id="{F512B9BD-E472-CBA5-9530-3EB44DA832C0}"/>
              </a:ext>
            </a:extLst>
          </p:cNvPr>
          <p:cNvSpPr>
            <a:spLocks noGrp="1"/>
          </p:cNvSpPr>
          <p:nvPr>
            <p:ph idx="1"/>
          </p:nvPr>
        </p:nvSpPr>
        <p:spPr>
          <a:xfrm>
            <a:off x="596348" y="1690688"/>
            <a:ext cx="10515600" cy="4667251"/>
          </a:xfrm>
        </p:spPr>
        <p:txBody>
          <a:bodyPr>
            <a:normAutofit/>
          </a:bodyPr>
          <a:lstStyle/>
          <a:p>
            <a:pPr algn="just">
              <a:spcAft>
                <a:spcPts val="1200"/>
              </a:spcAft>
            </a:pPr>
            <a:r>
              <a:rPr lang="en-US" b="1" dirty="0">
                <a:effectLst/>
                <a:cs typeface="Arial Narrow" panose="020B0604020202020204" pitchFamily="34" charset="0"/>
              </a:rPr>
              <a:t>Morphology refers to the structure of a word. </a:t>
            </a:r>
          </a:p>
          <a:p>
            <a:pPr algn="just">
              <a:spcAft>
                <a:spcPts val="1200"/>
              </a:spcAft>
            </a:pPr>
            <a:r>
              <a:rPr lang="en-US" b="1" dirty="0">
                <a:effectLst/>
                <a:cs typeface="Arial Narrow" panose="020B0604020202020204" pitchFamily="34" charset="0"/>
              </a:rPr>
              <a:t>It </a:t>
            </a:r>
            <a:r>
              <a:rPr lang="en-US" b="1" dirty="0">
                <a:cs typeface="Arial Narrow" panose="020B0604020202020204" pitchFamily="34" charset="0"/>
              </a:rPr>
              <a:t>b</a:t>
            </a:r>
            <a:r>
              <a:rPr lang="en-US" b="1" dirty="0">
                <a:effectLst/>
                <a:cs typeface="Arial Narrow" panose="020B0604020202020204" pitchFamily="34" charset="0"/>
              </a:rPr>
              <a:t>reaks words into morphemes (smallest units of meaning).</a:t>
            </a:r>
          </a:p>
          <a:p>
            <a:pPr algn="just">
              <a:spcAft>
                <a:spcPts val="1200"/>
              </a:spcAft>
            </a:pPr>
            <a:r>
              <a:rPr kumimoji="0" lang="en-US" sz="2800" b="1" u="none" strike="noStrike" kern="1200" cap="none" spc="0" normalizeH="0" baseline="0" noProof="0" dirty="0">
                <a:ln>
                  <a:noFill/>
                </a:ln>
                <a:solidFill>
                  <a:prstClr val="black"/>
                </a:solidFill>
                <a:effectLst/>
                <a:uLnTx/>
                <a:uFillTx/>
                <a:cs typeface="Arial Narrow" panose="020B0604020202020204" pitchFamily="34" charset="0"/>
              </a:rPr>
              <a:t>Types of Morphemes: </a:t>
            </a:r>
            <a:endParaRPr lang="en-US" sz="1800" i="1" dirty="0">
              <a:effectLst/>
            </a:endParaRPr>
          </a:p>
          <a:p>
            <a:pPr lvl="1" algn="just">
              <a:spcAft>
                <a:spcPts val="1200"/>
              </a:spcAft>
            </a:pPr>
            <a:r>
              <a:rPr lang="en-US" sz="2800" b="1" i="1" dirty="0">
                <a:effectLst/>
              </a:rPr>
              <a:t>Root Morpheme: </a:t>
            </a:r>
            <a:r>
              <a:rPr lang="en-US" sz="2800" i="1" dirty="0">
                <a:effectLst/>
              </a:rPr>
              <a:t>The base word (e.g., "happy" in "unhappiness").</a:t>
            </a:r>
          </a:p>
          <a:p>
            <a:pPr lvl="1" algn="just">
              <a:spcAft>
                <a:spcPts val="1200"/>
              </a:spcAft>
            </a:pPr>
            <a:r>
              <a:rPr lang="en-US" sz="2800" b="1" i="1" dirty="0">
                <a:effectLst/>
              </a:rPr>
              <a:t>Affixes:</a:t>
            </a:r>
            <a:r>
              <a:rPr lang="en-US" sz="2800" i="1" dirty="0">
                <a:effectLst/>
              </a:rPr>
              <a:t> Prefixes and suffixes that modify meaning (e.g., "un-" (prefix) and "-ness" (suffix) in "unhappiness").</a:t>
            </a:r>
          </a:p>
        </p:txBody>
      </p:sp>
      <p:sp>
        <p:nvSpPr>
          <p:cNvPr id="4" name="Slide Number Placeholder 3">
            <a:extLst>
              <a:ext uri="{FF2B5EF4-FFF2-40B4-BE49-F238E27FC236}">
                <a16:creationId xmlns:a16="http://schemas.microsoft.com/office/drawing/2014/main" id="{589B8F3F-A044-CF7A-7EAD-78DE2BB78800}"/>
              </a:ext>
            </a:extLst>
          </p:cNvPr>
          <p:cNvSpPr>
            <a:spLocks noGrp="1"/>
          </p:cNvSpPr>
          <p:nvPr>
            <p:ph type="sldNum" sz="quarter" idx="12"/>
          </p:nvPr>
        </p:nvSpPr>
        <p:spPr/>
        <p:txBody>
          <a:bodyPr/>
          <a:lstStyle/>
          <a:p>
            <a:fld id="{85A754DB-8C14-4A50-A02C-24A30BC0C394}" type="slidenum">
              <a:rPr lang="en-IN" smtClean="0"/>
              <a:t>23</a:t>
            </a:fld>
            <a:endParaRPr lang="en-IN"/>
          </a:p>
        </p:txBody>
      </p:sp>
    </p:spTree>
    <p:extLst>
      <p:ext uri="{BB962C8B-B14F-4D97-AF65-F5344CB8AC3E}">
        <p14:creationId xmlns:p14="http://schemas.microsoft.com/office/powerpoint/2010/main" val="2971646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A4AC6-1E8C-4D06-3C30-D53FAD2AC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48EF5-3CDA-3644-1893-5A8B64FAFD81}"/>
              </a:ext>
            </a:extLst>
          </p:cNvPr>
          <p:cNvSpPr>
            <a:spLocks noGrp="1"/>
          </p:cNvSpPr>
          <p:nvPr>
            <p:ph type="title"/>
          </p:nvPr>
        </p:nvSpPr>
        <p:spPr>
          <a:xfrm>
            <a:off x="385333" y="189497"/>
            <a:ext cx="11595652" cy="1325563"/>
          </a:xfrm>
        </p:spPr>
        <p:txBody>
          <a:bodyPr>
            <a:normAutofit/>
          </a:bodyPr>
          <a:lstStyle/>
          <a:p>
            <a:r>
              <a:rPr lang="en-US" sz="4000" b="1" dirty="0">
                <a:latin typeface="Arial Narrow" panose="020B0604020202020204" pitchFamily="34" charset="0"/>
                <a:cs typeface="Arial Narrow" panose="020B0604020202020204" pitchFamily="34" charset="0"/>
              </a:rPr>
              <a:t>Step 1. Lexical Analysis/ Text Preprocessing </a:t>
            </a:r>
          </a:p>
        </p:txBody>
      </p:sp>
      <p:sp>
        <p:nvSpPr>
          <p:cNvPr id="3" name="Content Placeholder 2">
            <a:extLst>
              <a:ext uri="{FF2B5EF4-FFF2-40B4-BE49-F238E27FC236}">
                <a16:creationId xmlns:a16="http://schemas.microsoft.com/office/drawing/2014/main" id="{1689804B-63F7-A626-E917-8FFBBD02824A}"/>
              </a:ext>
            </a:extLst>
          </p:cNvPr>
          <p:cNvSpPr>
            <a:spLocks noGrp="1"/>
          </p:cNvSpPr>
          <p:nvPr>
            <p:ph idx="1"/>
          </p:nvPr>
        </p:nvSpPr>
        <p:spPr>
          <a:xfrm>
            <a:off x="524107" y="1513554"/>
            <a:ext cx="11282560" cy="4667251"/>
          </a:xfrm>
        </p:spPr>
        <p:txBody>
          <a:bodyPr>
            <a:normAutofit/>
          </a:bodyPr>
          <a:lstStyle/>
          <a:p>
            <a:pPr algn="just"/>
            <a:r>
              <a:rPr lang="en-US" sz="2400" b="1" dirty="0">
                <a:cs typeface="Arial Narrow" panose="020B0604020202020204" pitchFamily="34" charset="0"/>
              </a:rPr>
              <a:t>In any analysis of incoming text, the first process is to identify which language the text is written in and then to </a:t>
            </a:r>
            <a:r>
              <a:rPr lang="en-US" sz="2400" b="1" dirty="0">
                <a:solidFill>
                  <a:srgbClr val="242424"/>
                </a:solidFill>
                <a:effectLst/>
                <a:cs typeface="Arial Narrow" panose="020B0604020202020204" pitchFamily="34" charset="0"/>
              </a:rPr>
              <a:t>break the text apart into separate sentences.</a:t>
            </a:r>
          </a:p>
          <a:p>
            <a:pPr algn="just"/>
            <a:r>
              <a:rPr lang="en-US" sz="2400" b="1" dirty="0">
                <a:solidFill>
                  <a:srgbClr val="242424"/>
                </a:solidFill>
                <a:cs typeface="Arial Narrow" panose="020B0604020202020204" pitchFamily="34" charset="0"/>
              </a:rPr>
              <a:t>Later, </a:t>
            </a:r>
            <a:r>
              <a:rPr lang="en-US" sz="2400" b="1" dirty="0">
                <a:cs typeface="Arial Narrow" panose="020B0604020202020204" pitchFamily="34" charset="0"/>
              </a:rPr>
              <a:t>separate the sentences into words (Tokenization). </a:t>
            </a:r>
          </a:p>
          <a:p>
            <a:pPr algn="just"/>
            <a:r>
              <a:rPr lang="en-US" sz="2400" b="1" u="sng" dirty="0">
                <a:solidFill>
                  <a:srgbClr val="C00000"/>
                </a:solidFill>
                <a:latin typeface="Arial Narrow" panose="020B0604020202020204" pitchFamily="34" charset="0"/>
                <a:cs typeface="Arial Narrow" panose="020B0604020202020204" pitchFamily="34" charset="0"/>
              </a:rPr>
              <a:t>Step 1.1 </a:t>
            </a:r>
            <a:r>
              <a:rPr lang="en-US" sz="2400" b="1" dirty="0">
                <a:solidFill>
                  <a:srgbClr val="C00000"/>
                </a:solidFill>
                <a:latin typeface="Arial Narrow" panose="020B0604020202020204" pitchFamily="34" charset="0"/>
                <a:cs typeface="Arial Narrow" panose="020B0604020202020204" pitchFamily="34" charset="0"/>
              </a:rPr>
              <a:t>Tokenization: Process of splitting a sentence into its constituents i.e. separate words or tokens. </a:t>
            </a:r>
          </a:p>
          <a:p>
            <a:pPr algn="just"/>
            <a:r>
              <a:rPr lang="en-US" sz="2400" b="1" dirty="0" err="1">
                <a:latin typeface="Arial Narrow" panose="020B0604020202020204" pitchFamily="34" charset="0"/>
                <a:cs typeface="Arial Narrow" panose="020B0604020202020204" pitchFamily="34" charset="0"/>
              </a:rPr>
              <a:t>Eg.</a:t>
            </a:r>
            <a:r>
              <a:rPr lang="en-US" sz="2400" b="1" dirty="0">
                <a:latin typeface="Arial Narrow" panose="020B0604020202020204" pitchFamily="34" charset="0"/>
                <a:cs typeface="Arial Narrow" panose="020B0604020202020204" pitchFamily="34" charset="0"/>
              </a:rPr>
              <a:t> “I am reading a book.” ---------------------------------&gt; “I”, “am”, “reading”, “a”, “book”, “.”</a:t>
            </a:r>
          </a:p>
        </p:txBody>
      </p:sp>
      <p:sp>
        <p:nvSpPr>
          <p:cNvPr id="7" name="TextBox 6">
            <a:extLst>
              <a:ext uri="{FF2B5EF4-FFF2-40B4-BE49-F238E27FC236}">
                <a16:creationId xmlns:a16="http://schemas.microsoft.com/office/drawing/2014/main" id="{45475946-274F-2918-78F4-0CEC8B804415}"/>
              </a:ext>
            </a:extLst>
          </p:cNvPr>
          <p:cNvSpPr txBox="1"/>
          <p:nvPr/>
        </p:nvSpPr>
        <p:spPr>
          <a:xfrm>
            <a:off x="7591929" y="4289195"/>
            <a:ext cx="4301897" cy="646331"/>
          </a:xfrm>
          <a:prstGeom prst="rect">
            <a:avLst/>
          </a:prstGeom>
          <a:noFill/>
        </p:spPr>
        <p:txBody>
          <a:bodyPr wrap="square">
            <a:spAutoFit/>
          </a:bodyPr>
          <a:lstStyle/>
          <a:p>
            <a:r>
              <a:rPr lang="en-US" dirty="0">
                <a:solidFill>
                  <a:srgbClr val="C00000"/>
                </a:solidFill>
              </a:rPr>
              <a:t>These tokens are called Unigrams (one token at a time)</a:t>
            </a:r>
          </a:p>
        </p:txBody>
      </p:sp>
      <p:sp>
        <p:nvSpPr>
          <p:cNvPr id="8" name="Right Brace 7">
            <a:extLst>
              <a:ext uri="{FF2B5EF4-FFF2-40B4-BE49-F238E27FC236}">
                <a16:creationId xmlns:a16="http://schemas.microsoft.com/office/drawing/2014/main" id="{5FF9612F-6FFE-C71D-B61E-BEB2C5C8A187}"/>
              </a:ext>
            </a:extLst>
          </p:cNvPr>
          <p:cNvSpPr/>
          <p:nvPr/>
        </p:nvSpPr>
        <p:spPr>
          <a:xfrm rot="5400000">
            <a:off x="8965579" y="2859789"/>
            <a:ext cx="334537" cy="2524276"/>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56FBC6AD-E437-C82B-F2F6-A8B401B80FA3}"/>
              </a:ext>
            </a:extLst>
          </p:cNvPr>
          <p:cNvSpPr txBox="1"/>
          <p:nvPr/>
        </p:nvSpPr>
        <p:spPr>
          <a:xfrm>
            <a:off x="524107" y="4236451"/>
            <a:ext cx="5827128" cy="369332"/>
          </a:xfrm>
          <a:prstGeom prst="rect">
            <a:avLst/>
          </a:prstGeom>
          <a:solidFill>
            <a:srgbClr val="C00000"/>
          </a:solidFill>
        </p:spPr>
        <p:txBody>
          <a:bodyPr wrap="square">
            <a:spAutoFit/>
          </a:bodyPr>
          <a:lstStyle/>
          <a:p>
            <a:pPr algn="ctr"/>
            <a:r>
              <a:rPr lang="en-US" b="1" dirty="0">
                <a:solidFill>
                  <a:schemeClr val="bg1"/>
                </a:solidFill>
                <a:latin typeface="Arial Narrow" panose="020B0604020202020204" pitchFamily="34" charset="0"/>
                <a:cs typeface="Arial Narrow" panose="020B0604020202020204" pitchFamily="34" charset="0"/>
              </a:rPr>
              <a:t>n-gram refers to a sequence of n items from a given text.</a:t>
            </a:r>
          </a:p>
        </p:txBody>
      </p:sp>
      <p:sp>
        <p:nvSpPr>
          <p:cNvPr id="11" name="TextBox 10">
            <a:extLst>
              <a:ext uri="{FF2B5EF4-FFF2-40B4-BE49-F238E27FC236}">
                <a16:creationId xmlns:a16="http://schemas.microsoft.com/office/drawing/2014/main" id="{C72B6DA9-7623-7E0F-CA82-09EFE4AC5D64}"/>
              </a:ext>
            </a:extLst>
          </p:cNvPr>
          <p:cNvSpPr txBox="1"/>
          <p:nvPr/>
        </p:nvSpPr>
        <p:spPr>
          <a:xfrm>
            <a:off x="851593" y="4700797"/>
            <a:ext cx="5070089" cy="923330"/>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Unigrams – One token at a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Bigrams-  Extract two tokens at a time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Trigrams – Extract three tokens at a time</a:t>
            </a:r>
          </a:p>
        </p:txBody>
      </p:sp>
      <p:sp>
        <p:nvSpPr>
          <p:cNvPr id="12" name="TextBox 11">
            <a:extLst>
              <a:ext uri="{FF2B5EF4-FFF2-40B4-BE49-F238E27FC236}">
                <a16:creationId xmlns:a16="http://schemas.microsoft.com/office/drawing/2014/main" id="{4E866176-D3FB-127B-3FEA-007DADFE3D02}"/>
              </a:ext>
            </a:extLst>
          </p:cNvPr>
          <p:cNvSpPr txBox="1"/>
          <p:nvPr/>
        </p:nvSpPr>
        <p:spPr>
          <a:xfrm>
            <a:off x="12450481" y="2066999"/>
            <a:ext cx="4876800" cy="147732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Lexical Analysis (Word-Level Processing)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Includes Text Preprocessing</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Breaks text into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tokens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(words, sentences).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Assigns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POS tags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(nouns, verbs, adjectives).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Identifies </a:t>
            </a: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Named Entities</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(places, names, dates).</a:t>
            </a:r>
          </a:p>
        </p:txBody>
      </p:sp>
      <p:sp>
        <p:nvSpPr>
          <p:cNvPr id="14" name="TextBox 13">
            <a:extLst>
              <a:ext uri="{FF2B5EF4-FFF2-40B4-BE49-F238E27FC236}">
                <a16:creationId xmlns:a16="http://schemas.microsoft.com/office/drawing/2014/main" id="{A33127FB-0669-6BC3-8CD1-DA49754BFFF7}"/>
              </a:ext>
            </a:extLst>
          </p:cNvPr>
          <p:cNvSpPr txBox="1"/>
          <p:nvPr/>
        </p:nvSpPr>
        <p:spPr>
          <a:xfrm>
            <a:off x="741556" y="5719141"/>
            <a:ext cx="8664496" cy="646331"/>
          </a:xfrm>
          <a:prstGeom prst="rect">
            <a:avLst/>
          </a:prstGeom>
          <a:noFill/>
        </p:spPr>
        <p:txBody>
          <a:bodyPr wrap="square">
            <a:spAutoFit/>
          </a:bodyPr>
          <a:lstStyle/>
          <a:p>
            <a:r>
              <a:rPr lang="en-US" b="1" dirty="0" err="1"/>
              <a:t>Eg</a:t>
            </a:r>
            <a:r>
              <a:rPr lang="en-US" b="1" dirty="0"/>
              <a:t>: I would love to visit the United States</a:t>
            </a:r>
          </a:p>
          <a:p>
            <a:r>
              <a:rPr lang="en-US" b="1" dirty="0"/>
              <a:t>Unigram can give wrong results here as United States must be treated as single entity.</a:t>
            </a:r>
          </a:p>
        </p:txBody>
      </p:sp>
      <p:sp>
        <p:nvSpPr>
          <p:cNvPr id="4" name="Slide Number Placeholder 3">
            <a:extLst>
              <a:ext uri="{FF2B5EF4-FFF2-40B4-BE49-F238E27FC236}">
                <a16:creationId xmlns:a16="http://schemas.microsoft.com/office/drawing/2014/main" id="{5C3EAAC9-E879-A921-05A8-0593A7D5B51D}"/>
              </a:ext>
            </a:extLst>
          </p:cNvPr>
          <p:cNvSpPr>
            <a:spLocks noGrp="1"/>
          </p:cNvSpPr>
          <p:nvPr>
            <p:ph type="sldNum" sz="quarter" idx="12"/>
          </p:nvPr>
        </p:nvSpPr>
        <p:spPr/>
        <p:txBody>
          <a:bodyPr/>
          <a:lstStyle/>
          <a:p>
            <a:fld id="{85A754DB-8C14-4A50-A02C-24A30BC0C394}" type="slidenum">
              <a:rPr lang="en-IN" smtClean="0"/>
              <a:t>24</a:t>
            </a:fld>
            <a:endParaRPr lang="en-IN"/>
          </a:p>
        </p:txBody>
      </p:sp>
    </p:spTree>
    <p:extLst>
      <p:ext uri="{BB962C8B-B14F-4D97-AF65-F5344CB8AC3E}">
        <p14:creationId xmlns:p14="http://schemas.microsoft.com/office/powerpoint/2010/main" val="308980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0-#ppt_w/2"/>
                                          </p:val>
                                        </p:tav>
                                        <p:tav tm="100000">
                                          <p:val>
                                            <p:strVal val="#ppt_x"/>
                                          </p:val>
                                        </p:tav>
                                      </p:tavLst>
                                    </p:anim>
                                    <p:anim calcmode="lin" valueType="num">
                                      <p:cBhvr additive="base">
                                        <p:cTn id="3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 calcmode="lin" valueType="num">
                                      <p:cBhvr additive="base">
                                        <p:cTn id="43" dur="500"/>
                                        <p:tgtEl>
                                          <p:spTgt spid="11">
                                            <p:txEl>
                                              <p:pRg st="0" end="0"/>
                                            </p:txEl>
                                          </p:spTgt>
                                        </p:tgtEl>
                                        <p:attrNameLst>
                                          <p:attrName>ppt_x</p:attrName>
                                        </p:attrNameLst>
                                      </p:cBhvr>
                                      <p:tavLst>
                                        <p:tav tm="0">
                                          <p:val>
                                            <p:strVal val="#ppt_x-#ppt_w*1.125000"/>
                                          </p:val>
                                        </p:tav>
                                        <p:tav tm="100000">
                                          <p:val>
                                            <p:strVal val="#ppt_x"/>
                                          </p:val>
                                        </p:tav>
                                      </p:tavLst>
                                    </p:anim>
                                    <p:animEffect transition="in" filter="wipe(right)">
                                      <p:cBhvr>
                                        <p:cTn id="44" dur="500"/>
                                        <p:tgtEl>
                                          <p:spTgt spid="11">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nodeType="clickEffect">
                                  <p:stCondLst>
                                    <p:cond delay="0"/>
                                  </p:stCondLst>
                                  <p:childTnLst>
                                    <p:set>
                                      <p:cBhvr>
                                        <p:cTn id="48" dur="1" fill="hold">
                                          <p:stCondLst>
                                            <p:cond delay="0"/>
                                          </p:stCondLst>
                                        </p:cTn>
                                        <p:tgtEl>
                                          <p:spTgt spid="11">
                                            <p:txEl>
                                              <p:pRg st="1" end="1"/>
                                            </p:txEl>
                                          </p:spTgt>
                                        </p:tgtEl>
                                        <p:attrNameLst>
                                          <p:attrName>style.visibility</p:attrName>
                                        </p:attrNameLst>
                                      </p:cBhvr>
                                      <p:to>
                                        <p:strVal val="visible"/>
                                      </p:to>
                                    </p:set>
                                    <p:anim calcmode="lin" valueType="num">
                                      <p:cBhvr additive="base">
                                        <p:cTn id="49" dur="500"/>
                                        <p:tgtEl>
                                          <p:spTgt spid="11">
                                            <p:txEl>
                                              <p:pRg st="1" end="1"/>
                                            </p:txEl>
                                          </p:spTgt>
                                        </p:tgtEl>
                                        <p:attrNameLst>
                                          <p:attrName>ppt_x</p:attrName>
                                        </p:attrNameLst>
                                      </p:cBhvr>
                                      <p:tavLst>
                                        <p:tav tm="0">
                                          <p:val>
                                            <p:strVal val="#ppt_x-#ppt_w*1.125000"/>
                                          </p:val>
                                        </p:tav>
                                        <p:tav tm="100000">
                                          <p:val>
                                            <p:strVal val="#ppt_x"/>
                                          </p:val>
                                        </p:tav>
                                      </p:tavLst>
                                    </p:anim>
                                    <p:animEffect transition="in" filter="wipe(right)">
                                      <p:cBhvr>
                                        <p:cTn id="50" dur="500"/>
                                        <p:tgtEl>
                                          <p:spTgt spid="11">
                                            <p:txEl>
                                              <p:pRg st="1" end="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8" fill="hold" nodeType="click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anim calcmode="lin" valueType="num">
                                      <p:cBhvr additive="base">
                                        <p:cTn id="55" dur="500"/>
                                        <p:tgtEl>
                                          <p:spTgt spid="11">
                                            <p:txEl>
                                              <p:pRg st="2" end="2"/>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11">
                                            <p:txEl>
                                              <p:pRg st="2" end="2"/>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additive="base">
                                        <p:cTn id="61" dur="500" fill="hold"/>
                                        <p:tgtEl>
                                          <p:spTgt spid="14"/>
                                        </p:tgtEl>
                                        <p:attrNameLst>
                                          <p:attrName>ppt_x</p:attrName>
                                        </p:attrNameLst>
                                      </p:cBhvr>
                                      <p:tavLst>
                                        <p:tav tm="0">
                                          <p:val>
                                            <p:strVal val="#ppt_x"/>
                                          </p:val>
                                        </p:tav>
                                        <p:tav tm="100000">
                                          <p:val>
                                            <p:strVal val="#ppt_x"/>
                                          </p:val>
                                        </p:tav>
                                      </p:tavLst>
                                    </p:anim>
                                    <p:anim calcmode="lin" valueType="num">
                                      <p:cBhvr additive="base">
                                        <p:cTn id="6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89DF-5C37-0DC6-BFDD-29869C624B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3FBA6-3F34-ED90-C81E-90C17C827269}"/>
              </a:ext>
            </a:extLst>
          </p:cNvPr>
          <p:cNvSpPr>
            <a:spLocks noGrp="1"/>
          </p:cNvSpPr>
          <p:nvPr>
            <p:ph idx="1"/>
          </p:nvPr>
        </p:nvSpPr>
        <p:spPr>
          <a:xfrm>
            <a:off x="751010" y="1556315"/>
            <a:ext cx="11353800" cy="5032054"/>
          </a:xfrm>
        </p:spPr>
        <p:txBody>
          <a:bodyPr>
            <a:normAutofit/>
          </a:bodyPr>
          <a:lstStyle/>
          <a:p>
            <a:pPr marL="0" indent="0">
              <a:buNone/>
            </a:pPr>
            <a:r>
              <a:rPr lang="en-US" b="1" u="sng" dirty="0">
                <a:solidFill>
                  <a:srgbClr val="C00000"/>
                </a:solidFill>
                <a:latin typeface="Arial Narrow" panose="020B0604020202020204" pitchFamily="34" charset="0"/>
                <a:cs typeface="Arial Narrow" panose="020B0604020202020204" pitchFamily="34" charset="0"/>
              </a:rPr>
              <a:t>Step 1.2: Text Normalization </a:t>
            </a:r>
          </a:p>
          <a:p>
            <a:pPr marL="0" indent="0">
              <a:buNone/>
            </a:pPr>
            <a:r>
              <a:rPr lang="en-US" dirty="0">
                <a:latin typeface="Arial Narrow" panose="020B0604020202020204" pitchFamily="34" charset="0"/>
                <a:cs typeface="Arial Narrow" panose="020B0604020202020204" pitchFamily="34" charset="0"/>
              </a:rPr>
              <a:t>Process wherein different variations of text get converted to standard from</a:t>
            </a:r>
          </a:p>
          <a:p>
            <a:pPr lvl="3"/>
            <a:r>
              <a:rPr lang="en-US" sz="2800" b="1" dirty="0">
                <a:latin typeface="Arial Narrow" panose="020B0604020202020204" pitchFamily="34" charset="0"/>
                <a:cs typeface="Arial Narrow" panose="020B0604020202020204" pitchFamily="34" charset="0"/>
              </a:rPr>
              <a:t>Spelling Correction</a:t>
            </a:r>
          </a:p>
          <a:p>
            <a:pPr lvl="3"/>
            <a:r>
              <a:rPr lang="en-US" sz="2800" b="1" dirty="0">
                <a:latin typeface="Arial Narrow" panose="020B0604020202020204" pitchFamily="34" charset="0"/>
                <a:cs typeface="Arial Narrow" panose="020B0604020202020204" pitchFamily="34" charset="0"/>
              </a:rPr>
              <a:t>Stemming</a:t>
            </a:r>
          </a:p>
          <a:p>
            <a:pPr lvl="3"/>
            <a:r>
              <a:rPr lang="en-US" sz="2800" b="1" dirty="0">
                <a:latin typeface="Arial Narrow" panose="020B0604020202020204" pitchFamily="34" charset="0"/>
                <a:cs typeface="Arial Narrow" panose="020B0604020202020204" pitchFamily="34" charset="0"/>
              </a:rPr>
              <a:t>Lemmatization</a:t>
            </a:r>
          </a:p>
          <a:p>
            <a:endParaRPr lang="en-US" b="1" dirty="0">
              <a:latin typeface="Arial Narrow" panose="020B0604020202020204" pitchFamily="34" charset="0"/>
              <a:cs typeface="Arial Narrow" panose="020B0604020202020204" pitchFamily="34" charset="0"/>
            </a:endParaRPr>
          </a:p>
        </p:txBody>
      </p:sp>
      <p:sp>
        <p:nvSpPr>
          <p:cNvPr id="7" name="TextBox 6">
            <a:extLst>
              <a:ext uri="{FF2B5EF4-FFF2-40B4-BE49-F238E27FC236}">
                <a16:creationId xmlns:a16="http://schemas.microsoft.com/office/drawing/2014/main" id="{751EDEF7-ECC8-F0BE-CBAF-35F97883B176}"/>
              </a:ext>
            </a:extLst>
          </p:cNvPr>
          <p:cNvSpPr txBox="1"/>
          <p:nvPr/>
        </p:nvSpPr>
        <p:spPr>
          <a:xfrm>
            <a:off x="751010" y="356168"/>
            <a:ext cx="10054522"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Arial Narrow" panose="020B0604020202020204" pitchFamily="34" charset="0"/>
                <a:ea typeface="+mj-ea"/>
                <a:cs typeface="Arial Narrow" panose="020B0604020202020204" pitchFamily="34" charset="0"/>
              </a:rPr>
              <a:t>Step 1. Lexical Analysis/ Text Preprocessing </a:t>
            </a:r>
            <a:endParaRPr lang="en-US" dirty="0"/>
          </a:p>
        </p:txBody>
      </p:sp>
      <p:sp>
        <p:nvSpPr>
          <p:cNvPr id="2" name="Slide Number Placeholder 1">
            <a:extLst>
              <a:ext uri="{FF2B5EF4-FFF2-40B4-BE49-F238E27FC236}">
                <a16:creationId xmlns:a16="http://schemas.microsoft.com/office/drawing/2014/main" id="{2F3E4C5E-EC15-188A-3342-5D9E79358A32}"/>
              </a:ext>
            </a:extLst>
          </p:cNvPr>
          <p:cNvSpPr>
            <a:spLocks noGrp="1"/>
          </p:cNvSpPr>
          <p:nvPr>
            <p:ph type="sldNum" sz="quarter" idx="12"/>
          </p:nvPr>
        </p:nvSpPr>
        <p:spPr/>
        <p:txBody>
          <a:bodyPr/>
          <a:lstStyle/>
          <a:p>
            <a:fld id="{85A754DB-8C14-4A50-A02C-24A30BC0C394}" type="slidenum">
              <a:rPr lang="en-IN" smtClean="0"/>
              <a:t>25</a:t>
            </a:fld>
            <a:endParaRPr lang="en-IN"/>
          </a:p>
        </p:txBody>
      </p:sp>
    </p:spTree>
    <p:extLst>
      <p:ext uri="{BB962C8B-B14F-4D97-AF65-F5344CB8AC3E}">
        <p14:creationId xmlns:p14="http://schemas.microsoft.com/office/powerpoint/2010/main" val="20318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433E6-1E51-B08A-C166-8510463740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6A667-68BE-6537-18D8-A4A6F218EA15}"/>
              </a:ext>
            </a:extLst>
          </p:cNvPr>
          <p:cNvSpPr>
            <a:spLocks noGrp="1"/>
          </p:cNvSpPr>
          <p:nvPr>
            <p:ph idx="1"/>
          </p:nvPr>
        </p:nvSpPr>
        <p:spPr>
          <a:xfrm>
            <a:off x="751010" y="1556315"/>
            <a:ext cx="11353800" cy="5032054"/>
          </a:xfrm>
        </p:spPr>
        <p:txBody>
          <a:bodyPr>
            <a:normAutofit/>
          </a:bodyPr>
          <a:lstStyle/>
          <a:p>
            <a:pPr marL="0" indent="0">
              <a:buNone/>
            </a:pPr>
            <a:r>
              <a:rPr lang="en-US" b="1" u="sng" dirty="0">
                <a:solidFill>
                  <a:srgbClr val="C00000"/>
                </a:solidFill>
                <a:latin typeface="Arial Narrow" panose="020B0604020202020204" pitchFamily="34" charset="0"/>
                <a:cs typeface="Arial Narrow" panose="020B0604020202020204" pitchFamily="34" charset="0"/>
              </a:rPr>
              <a:t>Step 1.2: Text Normalization – Spelling Correction</a:t>
            </a:r>
          </a:p>
          <a:p>
            <a:r>
              <a:rPr lang="en-US" sz="2400" b="1" dirty="0">
                <a:latin typeface="Arial Narrow" panose="020B0604020202020204" pitchFamily="34" charset="0"/>
                <a:cs typeface="Arial Narrow" panose="020B0604020202020204" pitchFamily="34" charset="0"/>
              </a:rPr>
              <a:t>Autocorrect – Python library</a:t>
            </a:r>
          </a:p>
          <a:p>
            <a:pPr lvl="1"/>
            <a:r>
              <a:rPr lang="en-US" sz="2000" b="1" dirty="0" err="1">
                <a:latin typeface="Arial Narrow" panose="020B0604020202020204" pitchFamily="34" charset="0"/>
                <a:cs typeface="Arial Narrow" panose="020B0604020202020204" pitchFamily="34" charset="0"/>
              </a:rPr>
              <a:t>Natureal</a:t>
            </a:r>
            <a:r>
              <a:rPr lang="en-US" sz="2000" b="1" dirty="0">
                <a:latin typeface="Arial Narrow" panose="020B0604020202020204" pitchFamily="34" charset="0"/>
                <a:cs typeface="Arial Narrow" panose="020B0604020202020204" pitchFamily="34" charset="0"/>
              </a:rPr>
              <a:t> -----&gt; Natural</a:t>
            </a:r>
          </a:p>
          <a:p>
            <a:endParaRPr lang="en-US" sz="2400" b="1" dirty="0">
              <a:latin typeface="Arial Narrow" panose="020B0604020202020204" pitchFamily="34" charset="0"/>
              <a:cs typeface="Arial Narrow" panose="020B0604020202020204" pitchFamily="34" charset="0"/>
            </a:endParaRPr>
          </a:p>
          <a:p>
            <a:endParaRPr lang="en-US" b="1" dirty="0">
              <a:latin typeface="Arial Narrow" panose="020B0604020202020204" pitchFamily="34" charset="0"/>
              <a:cs typeface="Arial Narrow" panose="020B0604020202020204" pitchFamily="34" charset="0"/>
            </a:endParaRPr>
          </a:p>
        </p:txBody>
      </p:sp>
      <p:sp>
        <p:nvSpPr>
          <p:cNvPr id="7" name="TextBox 6">
            <a:extLst>
              <a:ext uri="{FF2B5EF4-FFF2-40B4-BE49-F238E27FC236}">
                <a16:creationId xmlns:a16="http://schemas.microsoft.com/office/drawing/2014/main" id="{AFEC9D87-7F29-832E-DB30-C37537A6640E}"/>
              </a:ext>
            </a:extLst>
          </p:cNvPr>
          <p:cNvSpPr txBox="1"/>
          <p:nvPr/>
        </p:nvSpPr>
        <p:spPr>
          <a:xfrm>
            <a:off x="751010" y="356168"/>
            <a:ext cx="10054522"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Arial Narrow" panose="020B0604020202020204" pitchFamily="34" charset="0"/>
                <a:ea typeface="+mj-ea"/>
                <a:cs typeface="Arial Narrow" panose="020B0604020202020204" pitchFamily="34" charset="0"/>
              </a:rPr>
              <a:t>Step 1. Lexical Analysis/ Text Preprocessing </a:t>
            </a:r>
            <a:endParaRPr lang="en-US" dirty="0"/>
          </a:p>
        </p:txBody>
      </p:sp>
      <p:pic>
        <p:nvPicPr>
          <p:cNvPr id="2" name="Picture 1">
            <a:extLst>
              <a:ext uri="{FF2B5EF4-FFF2-40B4-BE49-F238E27FC236}">
                <a16:creationId xmlns:a16="http://schemas.microsoft.com/office/drawing/2014/main" id="{7F83B923-02AD-6815-7922-EA8954E307C2}"/>
              </a:ext>
            </a:extLst>
          </p:cNvPr>
          <p:cNvPicPr>
            <a:picLocks noChangeAspect="1"/>
          </p:cNvPicPr>
          <p:nvPr/>
        </p:nvPicPr>
        <p:blipFill>
          <a:blip r:embed="rId3"/>
          <a:stretch>
            <a:fillRect/>
          </a:stretch>
        </p:blipFill>
        <p:spPr>
          <a:xfrm>
            <a:off x="629708" y="2918599"/>
            <a:ext cx="11088701" cy="1020801"/>
          </a:xfrm>
          <a:prstGeom prst="rect">
            <a:avLst/>
          </a:prstGeom>
        </p:spPr>
      </p:pic>
      <p:pic>
        <p:nvPicPr>
          <p:cNvPr id="6" name="Picture 5">
            <a:extLst>
              <a:ext uri="{FF2B5EF4-FFF2-40B4-BE49-F238E27FC236}">
                <a16:creationId xmlns:a16="http://schemas.microsoft.com/office/drawing/2014/main" id="{9AD0513B-A909-74F8-23BF-EA34B1AE7AAC}"/>
              </a:ext>
            </a:extLst>
          </p:cNvPr>
          <p:cNvPicPr>
            <a:picLocks noChangeAspect="1"/>
          </p:cNvPicPr>
          <p:nvPr/>
        </p:nvPicPr>
        <p:blipFill>
          <a:blip r:embed="rId4"/>
          <a:stretch>
            <a:fillRect/>
          </a:stretch>
        </p:blipFill>
        <p:spPr>
          <a:xfrm>
            <a:off x="736142" y="3783960"/>
            <a:ext cx="10689980" cy="1133727"/>
          </a:xfrm>
          <a:prstGeom prst="rect">
            <a:avLst/>
          </a:prstGeom>
        </p:spPr>
      </p:pic>
      <p:sp>
        <p:nvSpPr>
          <p:cNvPr id="8" name="TextBox 7">
            <a:extLst>
              <a:ext uri="{FF2B5EF4-FFF2-40B4-BE49-F238E27FC236}">
                <a16:creationId xmlns:a16="http://schemas.microsoft.com/office/drawing/2014/main" id="{B4CC9CAB-3294-EA5E-01FC-83E8BE552061}"/>
              </a:ext>
            </a:extLst>
          </p:cNvPr>
          <p:cNvSpPr txBox="1"/>
          <p:nvPr/>
        </p:nvSpPr>
        <p:spPr>
          <a:xfrm>
            <a:off x="2573882" y="4917687"/>
            <a:ext cx="2154236" cy="923330"/>
          </a:xfrm>
          <a:prstGeom prst="rect">
            <a:avLst/>
          </a:prstGeom>
          <a:noFill/>
        </p:spPr>
        <p:txBody>
          <a:bodyPr wrap="square">
            <a:spAutoFit/>
          </a:bodyPr>
          <a:lstStyle/>
          <a:p>
            <a:r>
              <a:rPr lang="en-US" dirty="0">
                <a:solidFill>
                  <a:srgbClr val="C00000"/>
                </a:solidFill>
              </a:rPr>
              <a:t>Need spelling correctors which are aware of context</a:t>
            </a:r>
          </a:p>
        </p:txBody>
      </p:sp>
      <p:sp>
        <p:nvSpPr>
          <p:cNvPr id="9" name="Right Brace 8">
            <a:extLst>
              <a:ext uri="{FF2B5EF4-FFF2-40B4-BE49-F238E27FC236}">
                <a16:creationId xmlns:a16="http://schemas.microsoft.com/office/drawing/2014/main" id="{3C57D886-5845-273C-7423-793428BE6D4F}"/>
              </a:ext>
            </a:extLst>
          </p:cNvPr>
          <p:cNvSpPr/>
          <p:nvPr/>
        </p:nvSpPr>
        <p:spPr>
          <a:xfrm rot="5400000">
            <a:off x="3223726" y="4246785"/>
            <a:ext cx="334537" cy="849543"/>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A0861D5-0F87-F568-0847-52B0DBEEA3E0}"/>
              </a:ext>
            </a:extLst>
          </p:cNvPr>
          <p:cNvSpPr>
            <a:spLocks noGrp="1"/>
          </p:cNvSpPr>
          <p:nvPr>
            <p:ph type="sldNum" sz="quarter" idx="12"/>
          </p:nvPr>
        </p:nvSpPr>
        <p:spPr/>
        <p:txBody>
          <a:bodyPr/>
          <a:lstStyle/>
          <a:p>
            <a:fld id="{85A754DB-8C14-4A50-A02C-24A30BC0C394}" type="slidenum">
              <a:rPr lang="en-IN" smtClean="0"/>
              <a:t>26</a:t>
            </a:fld>
            <a:endParaRPr lang="en-IN"/>
          </a:p>
        </p:txBody>
      </p:sp>
    </p:spTree>
    <p:extLst>
      <p:ext uri="{BB962C8B-B14F-4D97-AF65-F5344CB8AC3E}">
        <p14:creationId xmlns:p14="http://schemas.microsoft.com/office/powerpoint/2010/main" val="410251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ppt_y</p:attrName>
                                        </p:attrNameLst>
                                      </p:cBhvr>
                                      <p:tavLst>
                                        <p:tav tm="0">
                                          <p:val>
                                            <p:strVal val="#ppt_y+#ppt_h*1.125000"/>
                                          </p:val>
                                        </p:tav>
                                        <p:tav tm="100000">
                                          <p:val>
                                            <p:strVal val="#ppt_y"/>
                                          </p:val>
                                        </p:tav>
                                      </p:tavLst>
                                    </p:anim>
                                    <p:animEffect transition="in" filter="wipe(up)">
                                      <p:cBhvr>
                                        <p:cTn id="8" dur="500"/>
                                        <p:tgtEl>
                                          <p:spTgt spid="6"/>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694B9-017D-8F6C-2188-B2426B95D12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BBFA29-2C59-84B6-0D2B-0CC8CE70AA97}"/>
              </a:ext>
            </a:extLst>
          </p:cNvPr>
          <p:cNvSpPr>
            <a:spLocks noGrp="1"/>
          </p:cNvSpPr>
          <p:nvPr>
            <p:ph idx="1"/>
          </p:nvPr>
        </p:nvSpPr>
        <p:spPr>
          <a:xfrm>
            <a:off x="751010" y="1556315"/>
            <a:ext cx="11353800" cy="5032054"/>
          </a:xfrm>
        </p:spPr>
        <p:txBody>
          <a:bodyPr>
            <a:normAutofit/>
          </a:bodyPr>
          <a:lstStyle/>
          <a:p>
            <a:pPr marL="0" indent="0">
              <a:buNone/>
            </a:pPr>
            <a:r>
              <a:rPr lang="en-US" b="1" u="sng" dirty="0">
                <a:solidFill>
                  <a:srgbClr val="C00000"/>
                </a:solidFill>
                <a:latin typeface="Arial Narrow" panose="020B0604020202020204" pitchFamily="34" charset="0"/>
                <a:cs typeface="Arial Narrow" panose="020B0604020202020204" pitchFamily="34" charset="0"/>
              </a:rPr>
              <a:t>Step 1.2: Text Normalization - Stemming</a:t>
            </a:r>
          </a:p>
          <a:p>
            <a:endParaRPr lang="en-US" b="1" dirty="0">
              <a:latin typeface="Arial Narrow" panose="020B0604020202020204" pitchFamily="34" charset="0"/>
              <a:cs typeface="Arial Narrow" panose="020B0604020202020204" pitchFamily="34" charset="0"/>
            </a:endParaRPr>
          </a:p>
        </p:txBody>
      </p:sp>
      <p:sp>
        <p:nvSpPr>
          <p:cNvPr id="7" name="TextBox 6">
            <a:extLst>
              <a:ext uri="{FF2B5EF4-FFF2-40B4-BE49-F238E27FC236}">
                <a16:creationId xmlns:a16="http://schemas.microsoft.com/office/drawing/2014/main" id="{F4245957-7E3E-B2B8-271F-0C305CD32E62}"/>
              </a:ext>
            </a:extLst>
          </p:cNvPr>
          <p:cNvSpPr txBox="1"/>
          <p:nvPr/>
        </p:nvSpPr>
        <p:spPr>
          <a:xfrm>
            <a:off x="751010" y="356168"/>
            <a:ext cx="10054522"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Arial Narrow" panose="020B0604020202020204" pitchFamily="34" charset="0"/>
                <a:ea typeface="+mj-ea"/>
                <a:cs typeface="Arial Narrow" panose="020B0604020202020204" pitchFamily="34" charset="0"/>
              </a:rPr>
              <a:t>Step 1. Lexical Analysis/ Text Preprocessing </a:t>
            </a:r>
            <a:endParaRPr lang="en-US" dirty="0"/>
          </a:p>
        </p:txBody>
      </p:sp>
      <p:sp>
        <p:nvSpPr>
          <p:cNvPr id="4" name="TextBox 3">
            <a:extLst>
              <a:ext uri="{FF2B5EF4-FFF2-40B4-BE49-F238E27FC236}">
                <a16:creationId xmlns:a16="http://schemas.microsoft.com/office/drawing/2014/main" id="{5E9C0509-B462-161E-79C5-6D820936B2BA}"/>
              </a:ext>
            </a:extLst>
          </p:cNvPr>
          <p:cNvSpPr txBox="1"/>
          <p:nvPr/>
        </p:nvSpPr>
        <p:spPr>
          <a:xfrm>
            <a:off x="837665" y="2180774"/>
            <a:ext cx="10801350" cy="1089529"/>
          </a:xfrm>
          <a:prstGeom prst="rect">
            <a:avLst/>
          </a:prstGeom>
          <a:solidFill>
            <a:srgbClr val="C00000"/>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1" u="none" strike="noStrike" kern="1200" cap="none" spc="0" normalizeH="0" baseline="0" noProof="0" dirty="0">
                <a:ln>
                  <a:noFill/>
                </a:ln>
                <a:solidFill>
                  <a:prstClr val="white"/>
                </a:solidFill>
                <a:effectLst/>
                <a:uLnTx/>
                <a:uFillTx/>
                <a:latin typeface="Arial Narrow" panose="020B0604020202020204" pitchFamily="34" charset="0"/>
                <a:cs typeface="Arial Narrow" panose="020B0604020202020204" pitchFamily="34" charset="0"/>
              </a:rPr>
              <a:t>Stemming - A text preprocessing technique that reduces words to their root or base form (stem) by removing affixes, simplifying text for tasks like information retrieval and text analysis </a:t>
            </a:r>
          </a:p>
        </p:txBody>
      </p:sp>
      <p:sp>
        <p:nvSpPr>
          <p:cNvPr id="5" name="TextBox 4">
            <a:extLst>
              <a:ext uri="{FF2B5EF4-FFF2-40B4-BE49-F238E27FC236}">
                <a16:creationId xmlns:a16="http://schemas.microsoft.com/office/drawing/2014/main" id="{1EC8ADE0-9F6A-D62E-702D-291741401D16}"/>
              </a:ext>
            </a:extLst>
          </p:cNvPr>
          <p:cNvSpPr txBox="1"/>
          <p:nvPr/>
        </p:nvSpPr>
        <p:spPr>
          <a:xfrm>
            <a:off x="837665" y="3304650"/>
            <a:ext cx="10801350" cy="3447098"/>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The words "running," "runner," and "runs" would all be reduced to the stem "run”</a:t>
            </a: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sz="2000" b="1" dirty="0">
                <a:solidFill>
                  <a:prstClr val="black"/>
                </a:solidFill>
                <a:latin typeface="Arial Narrow" panose="020B0604020202020204" pitchFamily="34" charset="0"/>
                <a:cs typeface="Arial Narrow" panose="020B0604020202020204" pitchFamily="34" charset="0"/>
              </a:rPr>
              <a:t>Running and runner ---</a:t>
            </a:r>
            <a:r>
              <a:rPr lang="en-US" sz="2000" b="1" dirty="0">
                <a:solidFill>
                  <a:prstClr val="black"/>
                </a:solidFill>
                <a:latin typeface="Arial Narrow" panose="020B0604020202020204" pitchFamily="34" charset="0"/>
                <a:cs typeface="Arial Narrow" panose="020B0604020202020204" pitchFamily="34" charset="0"/>
                <a:sym typeface="Wingdings" pitchFamily="2" charset="2"/>
              </a:rPr>
              <a:t> </a:t>
            </a:r>
            <a:r>
              <a:rPr lang="en-US" sz="2000" b="1" dirty="0" err="1">
                <a:solidFill>
                  <a:prstClr val="black"/>
                </a:solidFill>
                <a:latin typeface="Arial Narrow" panose="020B0604020202020204" pitchFamily="34" charset="0"/>
                <a:cs typeface="Arial Narrow" panose="020B0604020202020204" pitchFamily="34" charset="0"/>
                <a:sym typeface="Wingdings" pitchFamily="2" charset="2"/>
              </a:rPr>
              <a:t>runn</a:t>
            </a:r>
            <a:r>
              <a:rPr lang="en-US" sz="2000" b="1" dirty="0">
                <a:solidFill>
                  <a:prstClr val="black"/>
                </a:solidFill>
                <a:latin typeface="Arial Narrow" panose="020B0604020202020204" pitchFamily="34" charset="0"/>
                <a:cs typeface="Arial Narrow" panose="020B0604020202020204" pitchFamily="34" charset="0"/>
                <a:sym typeface="Wingdings" pitchFamily="2" charset="2"/>
              </a:rPr>
              <a:t> (</a:t>
            </a:r>
            <a:r>
              <a:rPr lang="en-US" sz="2000" b="1" dirty="0" err="1">
                <a:solidFill>
                  <a:prstClr val="black"/>
                </a:solidFill>
                <a:latin typeface="Arial Narrow" panose="020B0604020202020204" pitchFamily="34" charset="0"/>
                <a:cs typeface="Arial Narrow" panose="020B0604020202020204" pitchFamily="34" charset="0"/>
                <a:sym typeface="Wingdings" pitchFamily="2" charset="2"/>
              </a:rPr>
              <a:t>ing</a:t>
            </a:r>
            <a:r>
              <a:rPr lang="en-US" sz="2000" b="1" dirty="0">
                <a:solidFill>
                  <a:prstClr val="black"/>
                </a:solidFill>
                <a:latin typeface="Arial Narrow" panose="020B0604020202020204" pitchFamily="34" charset="0"/>
                <a:cs typeface="Arial Narrow" panose="020B0604020202020204" pitchFamily="34" charset="0"/>
                <a:sym typeface="Wingdings" pitchFamily="2" charset="2"/>
              </a:rPr>
              <a:t> and er)</a:t>
            </a:r>
            <a:endPar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Playing -&gt; play; happily --</a:t>
            </a:r>
            <a:r>
              <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sym typeface="Wingdings" pitchFamily="2" charset="2"/>
              </a:rPr>
              <a:t> </a:t>
            </a:r>
            <a:r>
              <a:rPr kumimoji="0" lang="en-US" sz="2000" b="1" u="none" strike="noStrike" kern="1200" cap="none" spc="0" normalizeH="0" baseline="0" noProof="0" dirty="0" err="1">
                <a:ln>
                  <a:noFill/>
                </a:ln>
                <a:solidFill>
                  <a:prstClr val="black"/>
                </a:solidFill>
                <a:effectLst/>
                <a:uLnTx/>
                <a:uFillTx/>
                <a:latin typeface="Arial Narrow" panose="020B0604020202020204" pitchFamily="34" charset="0"/>
                <a:cs typeface="Arial Narrow" panose="020B0604020202020204" pitchFamily="34" charset="0"/>
                <a:sym typeface="Wingdings" pitchFamily="2" charset="2"/>
              </a:rPr>
              <a:t>happili</a:t>
            </a:r>
            <a:endPar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endParaRPr>
          </a:p>
          <a:p>
            <a:pPr marL="285750" marR="0" lvl="0" indent="-28575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kumimoji="0" lang="en-US" sz="2000" b="1" u="none" strike="noStrike" kern="1200" cap="none" spc="0" normalizeH="0" baseline="0" noProof="0" dirty="0">
                <a:ln>
                  <a:noFill/>
                </a:ln>
                <a:solidFill>
                  <a:srgbClr val="C00000"/>
                </a:solidFill>
                <a:effectLst/>
                <a:uLnTx/>
                <a:uFillTx/>
                <a:latin typeface="Arial Narrow" panose="020B0604020202020204" pitchFamily="34" charset="0"/>
                <a:cs typeface="Arial Narrow" panose="020B0604020202020204" pitchFamily="34" charset="0"/>
              </a:rPr>
              <a:t>Problem with Stemming: Stemmed words do not carry any meaning</a:t>
            </a:r>
          </a:p>
          <a:p>
            <a:pPr marL="1200150" lvl="2" indent="-285750">
              <a:spcAft>
                <a:spcPts val="1200"/>
              </a:spcAft>
              <a:buFont typeface="Arial" panose="020B0604020202020204" pitchFamily="34" charset="0"/>
              <a:buChar char="•"/>
              <a:defRPr/>
            </a:pPr>
            <a:r>
              <a:rPr kumimoji="0" lang="en-US"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e.g. : independence -&gt; </a:t>
            </a:r>
            <a:r>
              <a:rPr kumimoji="0" lang="en-US" b="1" u="none" strike="noStrike" kern="1200" cap="none" spc="0" normalizeH="0" baseline="0" noProof="0" dirty="0" err="1">
                <a:ln>
                  <a:noFill/>
                </a:ln>
                <a:solidFill>
                  <a:prstClr val="black"/>
                </a:solidFill>
                <a:effectLst/>
                <a:uLnTx/>
                <a:uFillTx/>
                <a:latin typeface="Arial Narrow" panose="020B0604020202020204" pitchFamily="34" charset="0"/>
                <a:cs typeface="Arial Narrow" panose="020B0604020202020204" pitchFamily="34" charset="0"/>
              </a:rPr>
              <a:t>independ</a:t>
            </a:r>
            <a:r>
              <a:rPr kumimoji="0" lang="en-US"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 (which is not present in English Dictionary) </a:t>
            </a:r>
          </a:p>
          <a:p>
            <a:pPr marL="742950" lvl="1" indent="-285750" algn="just">
              <a:spcAft>
                <a:spcPts val="1200"/>
              </a:spcAft>
              <a:buFont typeface="Arial" panose="020B0604020202020204" pitchFamily="34" charset="0"/>
              <a:buChar char="•"/>
              <a:defRPr/>
            </a:pPr>
            <a:r>
              <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Lemmatization deals with such cases by using a vocabulary and analyzing the words’ morphologies. 	</a:t>
            </a:r>
          </a:p>
          <a:p>
            <a:pPr marL="742950" lvl="1" indent="-285750" algn="just">
              <a:spcAft>
                <a:spcPts val="1200"/>
              </a:spcAft>
              <a:buFont typeface="Arial" panose="020B0604020202020204" pitchFamily="34" charset="0"/>
              <a:buChar char="•"/>
              <a:defRPr/>
            </a:pPr>
            <a:r>
              <a:rPr kumimoji="0" lang="en-US" sz="2000" b="1" u="none" strike="noStrike" kern="1200" cap="none" spc="0" normalizeH="0" baseline="0" noProof="0" dirty="0">
                <a:ln>
                  <a:noFill/>
                </a:ln>
                <a:solidFill>
                  <a:prstClr val="black"/>
                </a:solidFill>
                <a:effectLst/>
                <a:uLnTx/>
                <a:uFillTx/>
                <a:latin typeface="Arial Narrow" panose="020B0604020202020204" pitchFamily="34" charset="0"/>
                <a:cs typeface="Arial Narrow" panose="020B0604020202020204" pitchFamily="34" charset="0"/>
              </a:rPr>
              <a:t>It returns the base forms of words which can be actually found in dictionaries</a:t>
            </a:r>
          </a:p>
        </p:txBody>
      </p:sp>
      <p:sp>
        <p:nvSpPr>
          <p:cNvPr id="2" name="Slide Number Placeholder 1">
            <a:extLst>
              <a:ext uri="{FF2B5EF4-FFF2-40B4-BE49-F238E27FC236}">
                <a16:creationId xmlns:a16="http://schemas.microsoft.com/office/drawing/2014/main" id="{14CCA39F-6156-00C1-DA27-D1AB3016812D}"/>
              </a:ext>
            </a:extLst>
          </p:cNvPr>
          <p:cNvSpPr>
            <a:spLocks noGrp="1"/>
          </p:cNvSpPr>
          <p:nvPr>
            <p:ph type="sldNum" sz="quarter" idx="12"/>
          </p:nvPr>
        </p:nvSpPr>
        <p:spPr/>
        <p:txBody>
          <a:bodyPr/>
          <a:lstStyle/>
          <a:p>
            <a:fld id="{85A754DB-8C14-4A50-A02C-24A30BC0C394}" type="slidenum">
              <a:rPr lang="en-IN" smtClean="0"/>
              <a:t>27</a:t>
            </a:fld>
            <a:endParaRPr lang="en-IN"/>
          </a:p>
        </p:txBody>
      </p:sp>
    </p:spTree>
    <p:extLst>
      <p:ext uri="{BB962C8B-B14F-4D97-AF65-F5344CB8AC3E}">
        <p14:creationId xmlns:p14="http://schemas.microsoft.com/office/powerpoint/2010/main" val="374238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wipe(left)">
                                      <p:cBhvr>
                                        <p:cTn id="7" dur="500"/>
                                        <p:tgtEl>
                                          <p:spTgt spid="5">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
                                            <p:txEl>
                                              <p:pRg st="4" end="4"/>
                                            </p:txEl>
                                          </p:spTgt>
                                        </p:tgtEl>
                                        <p:attrNameLst>
                                          <p:attrName>style.visibility</p:attrName>
                                        </p:attrNameLst>
                                      </p:cBhvr>
                                      <p:to>
                                        <p:strVal val="visible"/>
                                      </p:to>
                                    </p:set>
                                    <p:animEffect transition="in" filter="wipe(left)">
                                      <p:cBhvr>
                                        <p:cTn id="10" dur="500"/>
                                        <p:tgtEl>
                                          <p:spTgt spid="5">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wipe(left)">
                                      <p:cBhvr>
                                        <p:cTn id="15" dur="500"/>
                                        <p:tgtEl>
                                          <p:spTgt spid="5">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wipe(left)">
                                      <p:cBhvr>
                                        <p:cTn id="18"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7C913-F5B5-8EED-5567-1FAF7902094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43DAE6-18AB-A0EC-4094-7867F6391408}"/>
              </a:ext>
            </a:extLst>
          </p:cNvPr>
          <p:cNvSpPr>
            <a:spLocks noGrp="1"/>
          </p:cNvSpPr>
          <p:nvPr>
            <p:ph idx="1"/>
          </p:nvPr>
        </p:nvSpPr>
        <p:spPr>
          <a:xfrm>
            <a:off x="751010" y="1556315"/>
            <a:ext cx="11353800" cy="5032054"/>
          </a:xfrm>
        </p:spPr>
        <p:txBody>
          <a:bodyPr>
            <a:normAutofit/>
          </a:bodyPr>
          <a:lstStyle/>
          <a:p>
            <a:pPr marL="0" indent="0">
              <a:buNone/>
            </a:pPr>
            <a:r>
              <a:rPr lang="en-US" b="1" u="sng" dirty="0">
                <a:solidFill>
                  <a:srgbClr val="C00000"/>
                </a:solidFill>
                <a:latin typeface="Arial Narrow" panose="020B0604020202020204" pitchFamily="34" charset="0"/>
                <a:cs typeface="Arial Narrow" panose="020B0604020202020204" pitchFamily="34" charset="0"/>
              </a:rPr>
              <a:t>Step 1.2: Text Normalization - Lemmatization</a:t>
            </a:r>
          </a:p>
          <a:p>
            <a:endParaRPr lang="en-US" b="1" dirty="0">
              <a:latin typeface="Arial Narrow" panose="020B0604020202020204" pitchFamily="34" charset="0"/>
              <a:cs typeface="Arial Narrow" panose="020B0604020202020204" pitchFamily="34" charset="0"/>
            </a:endParaRPr>
          </a:p>
        </p:txBody>
      </p:sp>
      <p:sp>
        <p:nvSpPr>
          <p:cNvPr id="7" name="TextBox 6">
            <a:extLst>
              <a:ext uri="{FF2B5EF4-FFF2-40B4-BE49-F238E27FC236}">
                <a16:creationId xmlns:a16="http://schemas.microsoft.com/office/drawing/2014/main" id="{4A52A7F2-B683-6223-3BEB-29301EB5052B}"/>
              </a:ext>
            </a:extLst>
          </p:cNvPr>
          <p:cNvSpPr txBox="1"/>
          <p:nvPr/>
        </p:nvSpPr>
        <p:spPr>
          <a:xfrm>
            <a:off x="751010" y="356168"/>
            <a:ext cx="10054522"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Arial Narrow" panose="020B0604020202020204" pitchFamily="34" charset="0"/>
                <a:ea typeface="+mj-ea"/>
                <a:cs typeface="Arial Narrow" panose="020B0604020202020204" pitchFamily="34" charset="0"/>
              </a:rPr>
              <a:t>Step 1. Lexical Analysis/ Text Preprocessing </a:t>
            </a:r>
            <a:endParaRPr lang="en-US" dirty="0"/>
          </a:p>
        </p:txBody>
      </p:sp>
      <p:sp>
        <p:nvSpPr>
          <p:cNvPr id="5" name="TextBox 4">
            <a:extLst>
              <a:ext uri="{FF2B5EF4-FFF2-40B4-BE49-F238E27FC236}">
                <a16:creationId xmlns:a16="http://schemas.microsoft.com/office/drawing/2014/main" id="{2953A217-22BA-0EF7-3141-E687A94351D6}"/>
              </a:ext>
            </a:extLst>
          </p:cNvPr>
          <p:cNvSpPr txBox="1"/>
          <p:nvPr/>
        </p:nvSpPr>
        <p:spPr>
          <a:xfrm>
            <a:off x="837665" y="3331154"/>
            <a:ext cx="10801350" cy="2554545"/>
          </a:xfrm>
          <a:prstGeom prst="rect">
            <a:avLst/>
          </a:prstGeom>
          <a:noFill/>
        </p:spPr>
        <p:txBody>
          <a:bodyPr wrap="square">
            <a:spAutoFit/>
          </a:bodyPr>
          <a:lstStyle/>
          <a:p>
            <a:pPr marL="285750" indent="-285750" algn="l" fontAlgn="base">
              <a:buFont typeface="Arial" panose="020B0604020202020204" pitchFamily="34" charset="0"/>
              <a:buChar char="•"/>
            </a:pPr>
            <a:r>
              <a:rPr lang="en-US" b="1" dirty="0">
                <a:latin typeface="Arial Narrow" panose="020B0604020202020204" pitchFamily="34" charset="0"/>
                <a:cs typeface="Arial Narrow" panose="020B0604020202020204" pitchFamily="34" charset="0"/>
              </a:rPr>
              <a:t>‘</a:t>
            </a:r>
            <a:r>
              <a:rPr lang="en-US" sz="3200" b="1" dirty="0">
                <a:latin typeface="Arial Narrow" panose="020B0604020202020204" pitchFamily="34" charset="0"/>
                <a:cs typeface="Arial Narrow" panose="020B0604020202020204" pitchFamily="34" charset="0"/>
              </a:rPr>
              <a:t>running’ -&gt; ‘run’</a:t>
            </a:r>
          </a:p>
          <a:p>
            <a:pPr marL="285750" indent="-285750" algn="l" fontAlgn="base">
              <a:buFont typeface="Arial" panose="020B0604020202020204" pitchFamily="34" charset="0"/>
              <a:buChar char="•"/>
            </a:pPr>
            <a:r>
              <a:rPr lang="en-US" sz="3200" b="1" dirty="0">
                <a:latin typeface="Arial Narrow" panose="020B0604020202020204" pitchFamily="34" charset="0"/>
                <a:cs typeface="Arial Narrow" panose="020B0604020202020204" pitchFamily="34" charset="0"/>
              </a:rPr>
              <a:t>‘better’ -&gt; ‘good’</a:t>
            </a:r>
          </a:p>
          <a:p>
            <a:pPr marL="285750" indent="-285750" algn="l" fontAlgn="base">
              <a:buFont typeface="Arial" panose="020B0604020202020204" pitchFamily="34" charset="0"/>
              <a:buChar char="•"/>
            </a:pPr>
            <a:r>
              <a:rPr lang="en-US" sz="3200" b="1" dirty="0">
                <a:latin typeface="Arial Narrow" panose="020B0604020202020204" pitchFamily="34" charset="0"/>
                <a:cs typeface="Arial Narrow" panose="020B0604020202020204" pitchFamily="34" charset="0"/>
              </a:rPr>
              <a:t>‘went’ -&gt; ‘go’</a:t>
            </a:r>
          </a:p>
          <a:p>
            <a:pPr marL="285750" indent="-285750" algn="l" fontAlgn="base">
              <a:buFont typeface="Arial" panose="020B0604020202020204" pitchFamily="34" charset="0"/>
              <a:buChar char="•"/>
            </a:pPr>
            <a:r>
              <a:rPr lang="en-US" sz="3200" b="1" dirty="0">
                <a:latin typeface="Arial Narrow" panose="020B0604020202020204" pitchFamily="34" charset="0"/>
                <a:cs typeface="Arial Narrow" panose="020B0604020202020204" pitchFamily="34" charset="0"/>
              </a:rPr>
              <a:t>‘rocks’ -&gt; ‘rock’</a:t>
            </a:r>
          </a:p>
          <a:p>
            <a:pPr marL="285750" indent="-285750" algn="l" fontAlgn="base">
              <a:buFont typeface="Arial" panose="020B0604020202020204" pitchFamily="34" charset="0"/>
              <a:buChar char="•"/>
            </a:pPr>
            <a:r>
              <a:rPr lang="en-US" sz="3200" b="1" dirty="0">
                <a:latin typeface="Arial Narrow" panose="020B0604020202020204" pitchFamily="34" charset="0"/>
                <a:cs typeface="Arial Narrow" panose="020B0604020202020204" pitchFamily="34" charset="0"/>
              </a:rPr>
              <a:t>Corpora -&gt; corpus</a:t>
            </a:r>
          </a:p>
        </p:txBody>
      </p:sp>
      <p:sp>
        <p:nvSpPr>
          <p:cNvPr id="2" name="TextBox 1">
            <a:extLst>
              <a:ext uri="{FF2B5EF4-FFF2-40B4-BE49-F238E27FC236}">
                <a16:creationId xmlns:a16="http://schemas.microsoft.com/office/drawing/2014/main" id="{778761F3-8914-2A9C-777B-BE6845441A43}"/>
              </a:ext>
            </a:extLst>
          </p:cNvPr>
          <p:cNvSpPr txBox="1"/>
          <p:nvPr/>
        </p:nvSpPr>
        <p:spPr>
          <a:xfrm>
            <a:off x="837665" y="2113385"/>
            <a:ext cx="10801350" cy="1089529"/>
          </a:xfrm>
          <a:prstGeom prst="rect">
            <a:avLst/>
          </a:prstGeom>
          <a:solidFill>
            <a:srgbClr val="C00000"/>
          </a:solidFill>
          <a:ln>
            <a:noFill/>
          </a:ln>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0" lang="en-US" sz="2400" b="1" u="none" strike="noStrike" kern="1200" cap="none" spc="0" normalizeH="0" baseline="0" noProof="0" dirty="0">
                <a:ln>
                  <a:noFill/>
                </a:ln>
                <a:solidFill>
                  <a:prstClr val="white"/>
                </a:solidFill>
                <a:effectLst/>
                <a:uLnTx/>
                <a:uFillTx/>
                <a:latin typeface="Arial Narrow" panose="020B0604020202020204" pitchFamily="34" charset="0"/>
                <a:cs typeface="Arial Narrow" panose="020B0604020202020204" pitchFamily="34" charset="0"/>
              </a:rPr>
              <a:t>Lemmatization - A text preprocessing technique that reduces words to their base or dictionary form (lemma) by considering the context and part of speech (POS); figuring out the most basic form or lemma of each word in the sentence.</a:t>
            </a:r>
          </a:p>
        </p:txBody>
      </p:sp>
      <p:sp>
        <p:nvSpPr>
          <p:cNvPr id="10" name="TextBox 9">
            <a:extLst>
              <a:ext uri="{FF2B5EF4-FFF2-40B4-BE49-F238E27FC236}">
                <a16:creationId xmlns:a16="http://schemas.microsoft.com/office/drawing/2014/main" id="{7CA107BB-F377-7111-FE33-0CB5DA5BB6F2}"/>
              </a:ext>
            </a:extLst>
          </p:cNvPr>
          <p:cNvSpPr txBox="1"/>
          <p:nvPr/>
        </p:nvSpPr>
        <p:spPr>
          <a:xfrm>
            <a:off x="5254619" y="3695175"/>
            <a:ext cx="6099716" cy="1631216"/>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b="1" dirty="0">
                <a:latin typeface="Arial Narrow" panose="020B0604020202020204" pitchFamily="34" charset="0"/>
                <a:cs typeface="Arial Narrow" panose="020B0604020202020204" pitchFamily="34" charset="0"/>
              </a:rPr>
              <a:t>Lemmatization takes into account the grammatical category of a word (noun, verb, adjective, etc.) and provides the base form accordingly. </a:t>
            </a:r>
          </a:p>
          <a:p>
            <a:pPr marL="285750" indent="-285750">
              <a:spcAft>
                <a:spcPts val="1200"/>
              </a:spcAft>
              <a:buFont typeface="Arial" panose="020B0604020202020204" pitchFamily="34" charset="0"/>
              <a:buChar char="•"/>
            </a:pPr>
            <a:r>
              <a:rPr lang="en-US" b="1" dirty="0">
                <a:latin typeface="Arial Narrow" panose="020B0604020202020204" pitchFamily="34" charset="0"/>
                <a:cs typeface="Arial Narrow" panose="020B0604020202020204" pitchFamily="34" charset="0"/>
              </a:rPr>
              <a:t>For example, the lemma of “running” as a verb is “run,” while as a noun, it remains “running.</a:t>
            </a:r>
          </a:p>
        </p:txBody>
      </p:sp>
      <p:sp>
        <p:nvSpPr>
          <p:cNvPr id="4" name="Slide Number Placeholder 3">
            <a:extLst>
              <a:ext uri="{FF2B5EF4-FFF2-40B4-BE49-F238E27FC236}">
                <a16:creationId xmlns:a16="http://schemas.microsoft.com/office/drawing/2014/main" id="{188D20C5-5687-1065-6742-8B3F9B4FC497}"/>
              </a:ext>
            </a:extLst>
          </p:cNvPr>
          <p:cNvSpPr>
            <a:spLocks noGrp="1"/>
          </p:cNvSpPr>
          <p:nvPr>
            <p:ph type="sldNum" sz="quarter" idx="12"/>
          </p:nvPr>
        </p:nvSpPr>
        <p:spPr/>
        <p:txBody>
          <a:bodyPr/>
          <a:lstStyle/>
          <a:p>
            <a:fld id="{85A754DB-8C14-4A50-A02C-24A30BC0C394}" type="slidenum">
              <a:rPr lang="en-IN" smtClean="0"/>
              <a:t>28</a:t>
            </a:fld>
            <a:endParaRPr lang="en-IN"/>
          </a:p>
        </p:txBody>
      </p:sp>
    </p:spTree>
    <p:extLst>
      <p:ext uri="{BB962C8B-B14F-4D97-AF65-F5344CB8AC3E}">
        <p14:creationId xmlns:p14="http://schemas.microsoft.com/office/powerpoint/2010/main" val="191438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4B9E1-33C2-179E-3F52-4C2D85BAAA28}"/>
              </a:ext>
            </a:extLst>
          </p:cNvPr>
          <p:cNvSpPr>
            <a:spLocks noGrp="1"/>
          </p:cNvSpPr>
          <p:nvPr>
            <p:ph type="title"/>
          </p:nvPr>
        </p:nvSpPr>
        <p:spPr/>
        <p:txBody>
          <a:bodyPr/>
          <a:lstStyle/>
          <a:p>
            <a:r>
              <a:rPr lang="en-US" dirty="0"/>
              <a:t>Stemming vs Lemmatization</a:t>
            </a:r>
          </a:p>
        </p:txBody>
      </p:sp>
      <p:sp>
        <p:nvSpPr>
          <p:cNvPr id="3" name="Content Placeholder 2">
            <a:extLst>
              <a:ext uri="{FF2B5EF4-FFF2-40B4-BE49-F238E27FC236}">
                <a16:creationId xmlns:a16="http://schemas.microsoft.com/office/drawing/2014/main" id="{98DC9D3F-FBD3-D80E-D702-8861628EDE88}"/>
              </a:ext>
            </a:extLst>
          </p:cNvPr>
          <p:cNvSpPr>
            <a:spLocks noGrp="1"/>
          </p:cNvSpPr>
          <p:nvPr>
            <p:ph idx="1"/>
          </p:nvPr>
        </p:nvSpPr>
        <p:spPr>
          <a:xfrm>
            <a:off x="838200" y="1602601"/>
            <a:ext cx="10515600" cy="4351338"/>
          </a:xfrm>
        </p:spPr>
        <p:txBody>
          <a:bodyPr>
            <a:normAutofit fontScale="92500" lnSpcReduction="10000"/>
          </a:bodyPr>
          <a:lstStyle/>
          <a:p>
            <a:pPr algn="just"/>
            <a:r>
              <a:rPr lang="en-US" dirty="0">
                <a:effectLst/>
                <a:cs typeface="Arial Narrow" panose="020B0604020202020204" pitchFamily="34" charset="0"/>
              </a:rPr>
              <a:t>Stemming is an informal process of converting words to their base forms using heuristic rules. For example, “university,” “universities,” and “university’s” might all be mapped to the base </a:t>
            </a:r>
            <a:r>
              <a:rPr lang="en-US" dirty="0" err="1">
                <a:effectLst/>
                <a:cs typeface="Arial Narrow" panose="020B0604020202020204" pitchFamily="34" charset="0"/>
              </a:rPr>
              <a:t>univers</a:t>
            </a:r>
            <a:r>
              <a:rPr lang="en-US" dirty="0">
                <a:effectLst/>
                <a:cs typeface="Arial Narrow" panose="020B0604020202020204" pitchFamily="34" charset="0"/>
              </a:rPr>
              <a:t>. (One limitation in this approach is that “universe” may also be mapped to </a:t>
            </a:r>
            <a:r>
              <a:rPr lang="en-US" dirty="0" err="1">
                <a:effectLst/>
                <a:cs typeface="Arial Narrow" panose="020B0604020202020204" pitchFamily="34" charset="0"/>
              </a:rPr>
              <a:t>univers</a:t>
            </a:r>
            <a:r>
              <a:rPr lang="en-US" dirty="0">
                <a:effectLst/>
                <a:cs typeface="Arial Narrow" panose="020B0604020202020204" pitchFamily="34" charset="0"/>
              </a:rPr>
              <a:t>, even though universe and university don’t have a close semantic relationship.)</a:t>
            </a:r>
          </a:p>
          <a:p>
            <a:pPr algn="just"/>
            <a:r>
              <a:rPr lang="en-US" dirty="0">
                <a:effectLst/>
                <a:cs typeface="Arial Narrow" panose="020B0604020202020204" pitchFamily="34" charset="0"/>
              </a:rPr>
              <a:t>Lemmatization is a more formal way to find roots by analyzing a word’s morphology using vocabulary from a dictionary. </a:t>
            </a:r>
          </a:p>
          <a:p>
            <a:pPr algn="just"/>
            <a:r>
              <a:rPr lang="en-US" dirty="0">
                <a:effectLst/>
                <a:cs typeface="Arial Narrow" panose="020B0604020202020204" pitchFamily="34" charset="0"/>
              </a:rPr>
              <a:t>Stemming and lemmatization are provided by libraries like </a:t>
            </a:r>
            <a:r>
              <a:rPr lang="en-US" dirty="0" err="1">
                <a:effectLst/>
                <a:cs typeface="Arial Narrow" panose="020B0604020202020204" pitchFamily="34" charset="0"/>
              </a:rPr>
              <a:t>spaCy</a:t>
            </a:r>
            <a:r>
              <a:rPr lang="en-US" dirty="0">
                <a:effectLst/>
                <a:cs typeface="Arial Narrow" panose="020B0604020202020204" pitchFamily="34" charset="0"/>
              </a:rPr>
              <a:t> and NLTK (Natural Language Toolkit). </a:t>
            </a:r>
          </a:p>
          <a:p>
            <a:pPr algn="just"/>
            <a:r>
              <a:rPr lang="en-US" dirty="0">
                <a:cs typeface="Arial Narrow" panose="020B0604020202020204" pitchFamily="34" charset="0"/>
              </a:rPr>
              <a:t>Lemmatization considers the context and morphological analysis to return a valid word, whereas stemming applies simpler rules to chop off prefixes or suffixes, often resulting in non-dictionary words.</a:t>
            </a:r>
          </a:p>
        </p:txBody>
      </p:sp>
      <p:sp>
        <p:nvSpPr>
          <p:cNvPr id="4" name="Slide Number Placeholder 3">
            <a:extLst>
              <a:ext uri="{FF2B5EF4-FFF2-40B4-BE49-F238E27FC236}">
                <a16:creationId xmlns:a16="http://schemas.microsoft.com/office/drawing/2014/main" id="{74F3BE48-8EC0-2F24-3E25-CD2D86A8CB1D}"/>
              </a:ext>
            </a:extLst>
          </p:cNvPr>
          <p:cNvSpPr>
            <a:spLocks noGrp="1"/>
          </p:cNvSpPr>
          <p:nvPr>
            <p:ph type="sldNum" sz="quarter" idx="12"/>
          </p:nvPr>
        </p:nvSpPr>
        <p:spPr/>
        <p:txBody>
          <a:bodyPr/>
          <a:lstStyle/>
          <a:p>
            <a:fld id="{85A754DB-8C14-4A50-A02C-24A30BC0C394}" type="slidenum">
              <a:rPr lang="en-IN" smtClean="0"/>
              <a:t>29</a:t>
            </a:fld>
            <a:endParaRPr lang="en-IN" dirty="0"/>
          </a:p>
        </p:txBody>
      </p:sp>
    </p:spTree>
    <p:extLst>
      <p:ext uri="{BB962C8B-B14F-4D97-AF65-F5344CB8AC3E}">
        <p14:creationId xmlns:p14="http://schemas.microsoft.com/office/powerpoint/2010/main" val="125459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DB1E1-3620-5B4D-57C5-365FBBB95821}"/>
              </a:ext>
            </a:extLst>
          </p:cNvPr>
          <p:cNvSpPr>
            <a:spLocks noGrp="1"/>
          </p:cNvSpPr>
          <p:nvPr>
            <p:ph idx="1"/>
          </p:nvPr>
        </p:nvSpPr>
        <p:spPr/>
        <p:txBody>
          <a:bodyPr>
            <a:normAutofit/>
          </a:bodyPr>
          <a:lstStyle/>
          <a:p>
            <a:pPr algn="just">
              <a:spcAft>
                <a:spcPts val="1200"/>
              </a:spcAft>
            </a:pPr>
            <a:r>
              <a:rPr lang="en-US" sz="2800" dirty="0">
                <a:effectLst/>
                <a:latin typeface="Arial Narrow" panose="020B0604020202020204" pitchFamily="34" charset="0"/>
                <a:cs typeface="Arial Narrow" panose="020B0604020202020204" pitchFamily="34" charset="0"/>
              </a:rPr>
              <a:t>Tools for this process of identifying the meaning of the individual words include categorization, ontologies, tagging, catalogs, dictionaries, and language models (NLP). </a:t>
            </a:r>
            <a:endParaRPr lang="en-US" sz="2800" dirty="0">
              <a:latin typeface="Arial Narrow" panose="020B0604020202020204" pitchFamily="34" charset="0"/>
              <a:cs typeface="Arial Narrow" panose="020B0604020202020204" pitchFamily="34" charset="0"/>
            </a:endParaRPr>
          </a:p>
          <a:p>
            <a:pPr algn="just">
              <a:spcAft>
                <a:spcPts val="1200"/>
              </a:spcAft>
            </a:pPr>
            <a:r>
              <a:rPr lang="en-US" sz="2800" dirty="0">
                <a:latin typeface="Arial Narrow" panose="020B0604020202020204" pitchFamily="34" charset="0"/>
                <a:cs typeface="Arial Narrow" panose="020B0604020202020204" pitchFamily="34" charset="0"/>
              </a:rPr>
              <a:t>This is where </a:t>
            </a:r>
            <a:r>
              <a:rPr lang="en-US" sz="2800" b="1" dirty="0">
                <a:latin typeface="Arial Narrow" panose="020B0604020202020204" pitchFamily="34" charset="0"/>
                <a:cs typeface="Arial Narrow" panose="020B0604020202020204" pitchFamily="34" charset="0"/>
              </a:rPr>
              <a:t>Natural Language Processing (NLP) techniques </a:t>
            </a:r>
            <a:r>
              <a:rPr lang="en-US" sz="2800" dirty="0">
                <a:latin typeface="Arial Narrow" panose="020B0604020202020204" pitchFamily="34" charset="0"/>
                <a:cs typeface="Arial Narrow" panose="020B0604020202020204" pitchFamily="34" charset="0"/>
              </a:rPr>
              <a:t>come in.</a:t>
            </a:r>
          </a:p>
        </p:txBody>
      </p:sp>
      <p:sp>
        <p:nvSpPr>
          <p:cNvPr id="5" name="Title 1">
            <a:extLst>
              <a:ext uri="{FF2B5EF4-FFF2-40B4-BE49-F238E27FC236}">
                <a16:creationId xmlns:a16="http://schemas.microsoft.com/office/drawing/2014/main" id="{BDA0EA4F-92A5-F19C-2D37-DBE78FE5BD1D}"/>
              </a:ext>
            </a:extLst>
          </p:cNvPr>
          <p:cNvSpPr>
            <a:spLocks noGrp="1"/>
          </p:cNvSpPr>
          <p:nvPr>
            <p:ph type="title"/>
          </p:nvPr>
        </p:nvSpPr>
        <p:spPr>
          <a:xfrm>
            <a:off x="492369" y="177556"/>
            <a:ext cx="10515600" cy="1325563"/>
          </a:xfrm>
        </p:spPr>
        <p:txBody>
          <a:bodyPr/>
          <a:lstStyle/>
          <a:p>
            <a:r>
              <a:rPr lang="en-US" dirty="0"/>
              <a:t>Role of NLP in Cognitive System (contd..)</a:t>
            </a:r>
          </a:p>
        </p:txBody>
      </p:sp>
      <p:sp>
        <p:nvSpPr>
          <p:cNvPr id="7" name="TextBox 6">
            <a:extLst>
              <a:ext uri="{FF2B5EF4-FFF2-40B4-BE49-F238E27FC236}">
                <a16:creationId xmlns:a16="http://schemas.microsoft.com/office/drawing/2014/main" id="{EF536A20-63C1-7137-C1E4-C7F4ED49B9E9}"/>
              </a:ext>
            </a:extLst>
          </p:cNvPr>
          <p:cNvSpPr txBox="1"/>
          <p:nvPr/>
        </p:nvSpPr>
        <p:spPr>
          <a:xfrm>
            <a:off x="838200" y="4489211"/>
            <a:ext cx="10949355" cy="1200329"/>
          </a:xfrm>
          <a:prstGeom prst="rect">
            <a:avLst/>
          </a:prstGeom>
          <a:noFill/>
        </p:spPr>
        <p:txBody>
          <a:bodyPr wrap="square">
            <a:spAutoFit/>
          </a:bodyPr>
          <a:lstStyle/>
          <a:p>
            <a:r>
              <a:rPr lang="en-US" sz="2400" b="1" dirty="0">
                <a:solidFill>
                  <a:srgbClr val="C00000"/>
                </a:solidFill>
                <a:latin typeface="Arial Narrow" panose="020B0604020202020204" pitchFamily="34" charset="0"/>
                <a:cs typeface="Arial Narrow" panose="020B0604020202020204" pitchFamily="34" charset="0"/>
              </a:rPr>
              <a:t>Remember - Not all unstructured data is text. </a:t>
            </a:r>
          </a:p>
          <a:p>
            <a:r>
              <a:rPr lang="en-US" sz="2400" b="1" dirty="0">
                <a:solidFill>
                  <a:srgbClr val="C00000"/>
                </a:solidFill>
                <a:latin typeface="Arial Narrow" panose="020B0604020202020204" pitchFamily="34" charset="0"/>
                <a:cs typeface="Arial Narrow" panose="020B0604020202020204" pitchFamily="34" charset="0"/>
              </a:rPr>
              <a:t>There is a requirement in some cognitive computing systems to support images, video, speech, and sensor data, depending on how the data will be used. </a:t>
            </a:r>
          </a:p>
        </p:txBody>
      </p:sp>
      <p:sp>
        <p:nvSpPr>
          <p:cNvPr id="2" name="Slide Number Placeholder 1">
            <a:extLst>
              <a:ext uri="{FF2B5EF4-FFF2-40B4-BE49-F238E27FC236}">
                <a16:creationId xmlns:a16="http://schemas.microsoft.com/office/drawing/2014/main" id="{91B08D9E-619F-2EBC-E9D4-465892BC764E}"/>
              </a:ext>
            </a:extLst>
          </p:cNvPr>
          <p:cNvSpPr>
            <a:spLocks noGrp="1"/>
          </p:cNvSpPr>
          <p:nvPr>
            <p:ph type="sldNum" sz="quarter" idx="12"/>
          </p:nvPr>
        </p:nvSpPr>
        <p:spPr/>
        <p:txBody>
          <a:bodyPr/>
          <a:lstStyle/>
          <a:p>
            <a:fld id="{85A754DB-8C14-4A50-A02C-24A30BC0C394}" type="slidenum">
              <a:rPr lang="en-IN" smtClean="0"/>
              <a:t>3</a:t>
            </a:fld>
            <a:endParaRPr lang="en-IN"/>
          </a:p>
        </p:txBody>
      </p:sp>
    </p:spTree>
    <p:extLst>
      <p:ext uri="{BB962C8B-B14F-4D97-AF65-F5344CB8AC3E}">
        <p14:creationId xmlns:p14="http://schemas.microsoft.com/office/powerpoint/2010/main" val="376274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E12AC-5573-FB39-A523-134948071C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2891B0-F71D-7D36-6141-030AA5659910}"/>
              </a:ext>
            </a:extLst>
          </p:cNvPr>
          <p:cNvSpPr>
            <a:spLocks noGrp="1"/>
          </p:cNvSpPr>
          <p:nvPr>
            <p:ph idx="1"/>
          </p:nvPr>
        </p:nvSpPr>
        <p:spPr>
          <a:xfrm>
            <a:off x="751010" y="1556315"/>
            <a:ext cx="11353800" cy="5032054"/>
          </a:xfrm>
        </p:spPr>
        <p:txBody>
          <a:bodyPr>
            <a:normAutofit/>
          </a:bodyPr>
          <a:lstStyle/>
          <a:p>
            <a:pPr marL="0" indent="0">
              <a:buNone/>
            </a:pPr>
            <a:r>
              <a:rPr lang="en-US" b="1" u="sng" dirty="0">
                <a:solidFill>
                  <a:srgbClr val="C00000"/>
                </a:solidFill>
                <a:latin typeface="Arial Narrow" panose="020B0604020202020204" pitchFamily="34" charset="0"/>
                <a:cs typeface="Arial Narrow" panose="020B0604020202020204" pitchFamily="34" charset="0"/>
              </a:rPr>
              <a:t>Step 1.3: </a:t>
            </a:r>
            <a:r>
              <a:rPr lang="en-US" b="1" u="sng" dirty="0" err="1">
                <a:solidFill>
                  <a:srgbClr val="C00000"/>
                </a:solidFill>
                <a:latin typeface="Arial Narrow" panose="020B0604020202020204" pitchFamily="34" charset="0"/>
                <a:cs typeface="Arial Narrow" panose="020B0604020202020204" pitchFamily="34" charset="0"/>
              </a:rPr>
              <a:t>StopWord</a:t>
            </a:r>
            <a:r>
              <a:rPr lang="en-US" b="1" u="sng" dirty="0">
                <a:solidFill>
                  <a:srgbClr val="C00000"/>
                </a:solidFill>
                <a:latin typeface="Arial Narrow" panose="020B0604020202020204" pitchFamily="34" charset="0"/>
                <a:cs typeface="Arial Narrow" panose="020B0604020202020204" pitchFamily="34" charset="0"/>
              </a:rPr>
              <a:t> Removal</a:t>
            </a:r>
          </a:p>
          <a:p>
            <a:r>
              <a:rPr lang="en-US" sz="2400" b="1" dirty="0">
                <a:effectLst/>
                <a:latin typeface="Arial Narrow" panose="020B0604020202020204" pitchFamily="34" charset="0"/>
                <a:cs typeface="Arial Narrow" panose="020B0604020202020204" pitchFamily="34" charset="0"/>
              </a:rPr>
              <a:t>Stop words - Common words that are just used to support construction of sentences</a:t>
            </a:r>
          </a:p>
          <a:p>
            <a:pPr lvl="1"/>
            <a:r>
              <a:rPr lang="en-US" sz="2000" b="1" dirty="0">
                <a:latin typeface="Arial Narrow" panose="020B0604020202020204" pitchFamily="34" charset="0"/>
                <a:cs typeface="Arial Narrow" panose="020B0604020202020204" pitchFamily="34" charset="0"/>
              </a:rPr>
              <a:t>Do not impact meaning of sentence and can add noise</a:t>
            </a:r>
          </a:p>
          <a:p>
            <a:pPr lvl="1"/>
            <a:r>
              <a:rPr lang="en-US" sz="2000" b="1" dirty="0">
                <a:latin typeface="Arial Narrow" panose="020B0604020202020204" pitchFamily="34" charset="0"/>
                <a:cs typeface="Arial Narrow" panose="020B0604020202020204" pitchFamily="34" charset="0"/>
              </a:rPr>
              <a:t>R</a:t>
            </a:r>
            <a:r>
              <a:rPr lang="en-US" sz="2000" b="1" dirty="0">
                <a:effectLst/>
                <a:latin typeface="Arial Narrow" panose="020B0604020202020204" pitchFamily="34" charset="0"/>
                <a:cs typeface="Arial Narrow" panose="020B0604020202020204" pitchFamily="34" charset="0"/>
              </a:rPr>
              <a:t>emove the most commonly occurring words that don’t add much information to the text. For example, “the,” “a,” “an,” and so on.</a:t>
            </a:r>
          </a:p>
          <a:p>
            <a:pPr lvl="1"/>
            <a:r>
              <a:rPr lang="en-US" sz="2000" b="1" dirty="0">
                <a:effectLst/>
                <a:latin typeface="Arial Narrow" panose="020B0604020202020204" pitchFamily="34" charset="0"/>
                <a:cs typeface="Arial Narrow" panose="020B0604020202020204" pitchFamily="34" charset="0"/>
              </a:rPr>
              <a:t>There’s no standard list of stop words that is appropriate for all applications</a:t>
            </a:r>
          </a:p>
          <a:p>
            <a:pPr lvl="1"/>
            <a:endParaRPr lang="en-US" sz="2000" b="1" dirty="0">
              <a:effectLst/>
              <a:latin typeface="Arial Narrow" panose="020B0604020202020204" pitchFamily="34" charset="0"/>
              <a:cs typeface="Arial Narrow" panose="020B0604020202020204" pitchFamily="34" charset="0"/>
            </a:endParaRPr>
          </a:p>
          <a:p>
            <a:pPr lvl="1"/>
            <a:endParaRPr lang="en-US" sz="2000" b="1" dirty="0">
              <a:effectLst/>
              <a:latin typeface="Arial Narrow" panose="020B0604020202020204" pitchFamily="34" charset="0"/>
              <a:cs typeface="Arial Narrow" panose="020B0604020202020204" pitchFamily="34" charset="0"/>
            </a:endParaRPr>
          </a:p>
          <a:p>
            <a:endParaRPr lang="en-US" b="1" dirty="0">
              <a:latin typeface="Arial Narrow" panose="020B0604020202020204" pitchFamily="34" charset="0"/>
              <a:cs typeface="Arial Narrow" panose="020B0604020202020204" pitchFamily="34" charset="0"/>
            </a:endParaRPr>
          </a:p>
        </p:txBody>
      </p:sp>
      <p:sp>
        <p:nvSpPr>
          <p:cNvPr id="7" name="TextBox 6">
            <a:extLst>
              <a:ext uri="{FF2B5EF4-FFF2-40B4-BE49-F238E27FC236}">
                <a16:creationId xmlns:a16="http://schemas.microsoft.com/office/drawing/2014/main" id="{DDBB6384-5BE7-1314-6978-484CF4F591B6}"/>
              </a:ext>
            </a:extLst>
          </p:cNvPr>
          <p:cNvSpPr txBox="1"/>
          <p:nvPr/>
        </p:nvSpPr>
        <p:spPr>
          <a:xfrm>
            <a:off x="751010" y="356168"/>
            <a:ext cx="10054522" cy="707886"/>
          </a:xfrm>
          <a:prstGeom prst="rect">
            <a:avLst/>
          </a:prstGeom>
          <a:noFill/>
        </p:spPr>
        <p:txBody>
          <a:bodyPr wrap="square">
            <a:spAutoFit/>
          </a:bodyPr>
          <a:lstStyle/>
          <a:p>
            <a:r>
              <a:rPr kumimoji="0" lang="en-US" sz="4000" b="1" i="0" u="none" strike="noStrike" kern="1200" cap="none" spc="0" normalizeH="0" baseline="0" noProof="0" dirty="0">
                <a:ln>
                  <a:noFill/>
                </a:ln>
                <a:solidFill>
                  <a:prstClr val="black"/>
                </a:solidFill>
                <a:effectLst/>
                <a:uLnTx/>
                <a:uFillTx/>
                <a:latin typeface="Arial Narrow" panose="020B0604020202020204" pitchFamily="34" charset="0"/>
                <a:ea typeface="+mj-ea"/>
                <a:cs typeface="Arial Narrow" panose="020B0604020202020204" pitchFamily="34" charset="0"/>
              </a:rPr>
              <a:t>Step 1. Lexical Analysis/ Text Preprocessing </a:t>
            </a:r>
            <a:endParaRPr lang="en-US" dirty="0"/>
          </a:p>
        </p:txBody>
      </p:sp>
      <p:pic>
        <p:nvPicPr>
          <p:cNvPr id="3076" name="Picture 4">
            <a:extLst>
              <a:ext uri="{FF2B5EF4-FFF2-40B4-BE49-F238E27FC236}">
                <a16:creationId xmlns:a16="http://schemas.microsoft.com/office/drawing/2014/main" id="{F6ABAAD6-CF1E-0812-E0E9-6177B166C8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2819" y="4245054"/>
            <a:ext cx="10006361" cy="15361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33BC6BA-26CC-E2B1-01C5-5406B8E36E4F}"/>
              </a:ext>
            </a:extLst>
          </p:cNvPr>
          <p:cNvSpPr txBox="1"/>
          <p:nvPr/>
        </p:nvSpPr>
        <p:spPr>
          <a:xfrm>
            <a:off x="4599878" y="6088782"/>
            <a:ext cx="2614961" cy="369332"/>
          </a:xfrm>
          <a:prstGeom prst="rect">
            <a:avLst/>
          </a:prstGeom>
          <a:noFill/>
        </p:spPr>
        <p:txBody>
          <a:bodyPr wrap="square">
            <a:spAutoFit/>
          </a:bodyPr>
          <a:lstStyle/>
          <a:p>
            <a:pPr algn="ctr"/>
            <a:r>
              <a:rPr lang="en-US" dirty="0">
                <a:solidFill>
                  <a:srgbClr val="C00000"/>
                </a:solidFill>
              </a:rPr>
              <a:t>Stop words grayed out</a:t>
            </a:r>
          </a:p>
        </p:txBody>
      </p:sp>
      <p:sp>
        <p:nvSpPr>
          <p:cNvPr id="2" name="Slide Number Placeholder 1">
            <a:extLst>
              <a:ext uri="{FF2B5EF4-FFF2-40B4-BE49-F238E27FC236}">
                <a16:creationId xmlns:a16="http://schemas.microsoft.com/office/drawing/2014/main" id="{9A219503-5B7F-7586-03F3-7CDD4CA3F45C}"/>
              </a:ext>
            </a:extLst>
          </p:cNvPr>
          <p:cNvSpPr>
            <a:spLocks noGrp="1"/>
          </p:cNvSpPr>
          <p:nvPr>
            <p:ph type="sldNum" sz="quarter" idx="12"/>
          </p:nvPr>
        </p:nvSpPr>
        <p:spPr/>
        <p:txBody>
          <a:bodyPr/>
          <a:lstStyle/>
          <a:p>
            <a:fld id="{85A754DB-8C14-4A50-A02C-24A30BC0C394}" type="slidenum">
              <a:rPr lang="en-IN" smtClean="0"/>
              <a:t>30</a:t>
            </a:fld>
            <a:endParaRPr lang="en-IN"/>
          </a:p>
        </p:txBody>
      </p:sp>
    </p:spTree>
    <p:extLst>
      <p:ext uri="{BB962C8B-B14F-4D97-AF65-F5344CB8AC3E}">
        <p14:creationId xmlns:p14="http://schemas.microsoft.com/office/powerpoint/2010/main" val="24388804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DCF7A-56D8-440B-00E7-B541AFF254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BCDD2-14CE-1A81-2627-42C096A61DF2}"/>
              </a:ext>
            </a:extLst>
          </p:cNvPr>
          <p:cNvSpPr>
            <a:spLocks noGrp="1"/>
          </p:cNvSpPr>
          <p:nvPr>
            <p:ph type="title"/>
          </p:nvPr>
        </p:nvSpPr>
        <p:spPr>
          <a:xfrm>
            <a:off x="596348" y="365125"/>
            <a:ext cx="11595652" cy="1325563"/>
          </a:xfrm>
        </p:spPr>
        <p:txBody>
          <a:bodyPr>
            <a:normAutofit/>
          </a:bodyPr>
          <a:lstStyle/>
          <a:p>
            <a:r>
              <a:rPr lang="en-US" sz="4000" dirty="0"/>
              <a:t>Lexical Analysis</a:t>
            </a:r>
          </a:p>
        </p:txBody>
      </p:sp>
      <p:sp>
        <p:nvSpPr>
          <p:cNvPr id="6" name="TextBox 5">
            <a:extLst>
              <a:ext uri="{FF2B5EF4-FFF2-40B4-BE49-F238E27FC236}">
                <a16:creationId xmlns:a16="http://schemas.microsoft.com/office/drawing/2014/main" id="{12D6F7AC-2C97-3A79-450E-BE4CDACCDA8D}"/>
              </a:ext>
            </a:extLst>
          </p:cNvPr>
          <p:cNvSpPr txBox="1"/>
          <p:nvPr/>
        </p:nvSpPr>
        <p:spPr>
          <a:xfrm>
            <a:off x="596348" y="1745784"/>
            <a:ext cx="4359965" cy="203132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source-serif-pro"/>
                <a:ea typeface="+mn-ea"/>
                <a:cs typeface="+mn-cs"/>
              </a:rPr>
              <a:t>London is the capital and most populous city of England and the United Kingdom. Standing on the River Thames in the south east of the island of Great Britain, London has been a major settlement for two millennia. It was founded by the Romans, who named it Londinium.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13EBF68-4355-61F8-0F92-6D754400FDF9}"/>
              </a:ext>
            </a:extLst>
          </p:cNvPr>
          <p:cNvSpPr txBox="1"/>
          <p:nvPr/>
        </p:nvSpPr>
        <p:spPr>
          <a:xfrm>
            <a:off x="6215660" y="1690688"/>
            <a:ext cx="5966789" cy="1922962"/>
          </a:xfrm>
          <a:prstGeom prst="rect">
            <a:avLst/>
          </a:prstGeom>
          <a:noFill/>
        </p:spPr>
        <p:txBody>
          <a:bodyPr wrap="square">
            <a:spAutoFit/>
          </a:bodyPr>
          <a:lstStyle/>
          <a:p>
            <a:pPr marL="0" marR="0" lvl="0" indent="0" algn="l" defTabSz="914400" rtl="0" eaLnBrk="1" fontAlgn="auto" latinLnBrk="0" hangingPunct="1">
              <a:lnSpc>
                <a:spcPts val="24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ource-serif-pro"/>
                <a:ea typeface="+mn-ea"/>
                <a:cs typeface="+mn-cs"/>
              </a:rPr>
              <a:t>“London is the capital and most populous city of England and the United Kingdom.”</a:t>
            </a:r>
          </a:p>
          <a:p>
            <a:pPr marL="0" marR="0" lvl="0" indent="0" algn="l" defTabSz="914400" rtl="0" eaLnBrk="1" fontAlgn="auto" latinLnBrk="0" hangingPunct="1">
              <a:lnSpc>
                <a:spcPts val="24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ource-serif-pro"/>
                <a:ea typeface="+mn-ea"/>
                <a:cs typeface="+mn-cs"/>
              </a:rPr>
              <a:t>“Standing on the River Thames in the south east of the island of Great Britain, London has been a major settlement for two millennia.”</a:t>
            </a:r>
          </a:p>
          <a:p>
            <a:pPr marL="0" marR="0" lvl="0" indent="0" algn="l" defTabSz="914400" rtl="0" eaLnBrk="1" fontAlgn="auto" latinLnBrk="0" hangingPunct="1">
              <a:lnSpc>
                <a:spcPts val="24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source-serif-pro"/>
                <a:ea typeface="+mn-ea"/>
                <a:cs typeface="+mn-cs"/>
              </a:rPr>
              <a:t>“It was founded by the Romans, who named it Londinium.”</a:t>
            </a:r>
          </a:p>
        </p:txBody>
      </p:sp>
      <p:cxnSp>
        <p:nvCxnSpPr>
          <p:cNvPr id="10" name="Straight Arrow Connector 9">
            <a:extLst>
              <a:ext uri="{FF2B5EF4-FFF2-40B4-BE49-F238E27FC236}">
                <a16:creationId xmlns:a16="http://schemas.microsoft.com/office/drawing/2014/main" id="{1E394ECD-F1BE-C1AA-0CEA-4C3FC0165C5D}"/>
              </a:ext>
            </a:extLst>
          </p:cNvPr>
          <p:cNvCxnSpPr>
            <a:stCxn id="6" idx="3"/>
          </p:cNvCxnSpPr>
          <p:nvPr/>
        </p:nvCxnSpPr>
        <p:spPr>
          <a:xfrm>
            <a:off x="4956313" y="2761447"/>
            <a:ext cx="1258957" cy="4754"/>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1BA8C84-7FBA-030E-3E92-527AE73EA9BB}"/>
              </a:ext>
            </a:extLst>
          </p:cNvPr>
          <p:cNvSpPr txBox="1"/>
          <p:nvPr/>
        </p:nvSpPr>
        <p:spPr>
          <a:xfrm>
            <a:off x="4956313" y="2079552"/>
            <a:ext cx="125895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Sentence Segmentation </a:t>
            </a:r>
          </a:p>
        </p:txBody>
      </p:sp>
      <p:cxnSp>
        <p:nvCxnSpPr>
          <p:cNvPr id="7" name="Straight Arrow Connector 6">
            <a:extLst>
              <a:ext uri="{FF2B5EF4-FFF2-40B4-BE49-F238E27FC236}">
                <a16:creationId xmlns:a16="http://schemas.microsoft.com/office/drawing/2014/main" id="{A7071356-7C04-DC84-BE2A-99585857E2FC}"/>
              </a:ext>
            </a:extLst>
          </p:cNvPr>
          <p:cNvCxnSpPr>
            <a:cxnSpLocks/>
          </p:cNvCxnSpPr>
          <p:nvPr/>
        </p:nvCxnSpPr>
        <p:spPr>
          <a:xfrm>
            <a:off x="9060070" y="3613650"/>
            <a:ext cx="0" cy="944892"/>
          </a:xfrm>
          <a:prstGeom prst="straightConnector1">
            <a:avLst/>
          </a:prstGeom>
          <a:ln w="857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25915C1-AC0A-C948-5D50-F881CDEC92B3}"/>
              </a:ext>
            </a:extLst>
          </p:cNvPr>
          <p:cNvSpPr txBox="1"/>
          <p:nvPr/>
        </p:nvSpPr>
        <p:spPr>
          <a:xfrm>
            <a:off x="9146210" y="3888487"/>
            <a:ext cx="1166191"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Tokenization</a:t>
            </a:r>
          </a:p>
        </p:txBody>
      </p:sp>
      <p:sp>
        <p:nvSpPr>
          <p:cNvPr id="14" name="TextBox 13">
            <a:extLst>
              <a:ext uri="{FF2B5EF4-FFF2-40B4-BE49-F238E27FC236}">
                <a16:creationId xmlns:a16="http://schemas.microsoft.com/office/drawing/2014/main" id="{90617A07-EB8A-319D-88E2-0AD700506A4C}"/>
              </a:ext>
            </a:extLst>
          </p:cNvPr>
          <p:cNvSpPr txBox="1"/>
          <p:nvPr/>
        </p:nvSpPr>
        <p:spPr>
          <a:xfrm>
            <a:off x="6057901" y="4616047"/>
            <a:ext cx="5966791"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prstClr val="black"/>
                </a:solidFill>
                <a:effectLst/>
                <a:uLnTx/>
                <a:uFillTx/>
                <a:latin typeface="source-serif-pro"/>
                <a:ea typeface="+mn-ea"/>
                <a:cs typeface="+mn-cs"/>
              </a:rPr>
              <a:t>“London”, “is”, “ the”, “capital”, “and”, “most”, “populous”, “city”, “of”, “England”, “and”, “the”, “United”, “Kingdom”, “.”</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lide Number Placeholder 2">
            <a:extLst>
              <a:ext uri="{FF2B5EF4-FFF2-40B4-BE49-F238E27FC236}">
                <a16:creationId xmlns:a16="http://schemas.microsoft.com/office/drawing/2014/main" id="{448FA2D0-EA27-713F-F17D-83809A3524F0}"/>
              </a:ext>
            </a:extLst>
          </p:cNvPr>
          <p:cNvSpPr>
            <a:spLocks noGrp="1"/>
          </p:cNvSpPr>
          <p:nvPr>
            <p:ph type="sldNum" sz="quarter" idx="12"/>
          </p:nvPr>
        </p:nvSpPr>
        <p:spPr/>
        <p:txBody>
          <a:bodyPr/>
          <a:lstStyle/>
          <a:p>
            <a:fld id="{85A754DB-8C14-4A50-A02C-24A30BC0C394}" type="slidenum">
              <a:rPr lang="en-IN" smtClean="0"/>
              <a:t>31</a:t>
            </a:fld>
            <a:endParaRPr lang="en-IN"/>
          </a:p>
        </p:txBody>
      </p:sp>
    </p:spTree>
    <p:extLst>
      <p:ext uri="{BB962C8B-B14F-4D97-AF65-F5344CB8AC3E}">
        <p14:creationId xmlns:p14="http://schemas.microsoft.com/office/powerpoint/2010/main" val="1166301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he 2022 Definitive Guide to Natural Language Processing (NLP)">
            <a:extLst>
              <a:ext uri="{FF2B5EF4-FFF2-40B4-BE49-F238E27FC236}">
                <a16:creationId xmlns:a16="http://schemas.microsoft.com/office/drawing/2014/main" id="{5FD4040A-7208-3164-9F33-69913F055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3583" y="1769787"/>
            <a:ext cx="4068417" cy="36615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2525302-2CAC-58CA-B273-EEEEBC56F5CF}"/>
              </a:ext>
            </a:extLst>
          </p:cNvPr>
          <p:cNvSpPr>
            <a:spLocks noGrp="1"/>
          </p:cNvSpPr>
          <p:nvPr>
            <p:ph type="title"/>
          </p:nvPr>
        </p:nvSpPr>
        <p:spPr>
          <a:xfrm>
            <a:off x="427383" y="285612"/>
            <a:ext cx="10515600" cy="1325563"/>
          </a:xfrm>
        </p:spPr>
        <p:txBody>
          <a:bodyPr/>
          <a:lstStyle/>
          <a:p>
            <a:r>
              <a:rPr lang="en-US" b="1" dirty="0"/>
              <a:t>Natural Language Processing (NLP)</a:t>
            </a:r>
          </a:p>
        </p:txBody>
      </p:sp>
      <p:sp>
        <p:nvSpPr>
          <p:cNvPr id="6" name="Content Placeholder 5">
            <a:extLst>
              <a:ext uri="{FF2B5EF4-FFF2-40B4-BE49-F238E27FC236}">
                <a16:creationId xmlns:a16="http://schemas.microsoft.com/office/drawing/2014/main" id="{FD9DE632-AB41-A818-E344-914D3AD74C77}"/>
              </a:ext>
            </a:extLst>
          </p:cNvPr>
          <p:cNvSpPr>
            <a:spLocks noGrp="1"/>
          </p:cNvSpPr>
          <p:nvPr>
            <p:ph idx="1"/>
          </p:nvPr>
        </p:nvSpPr>
        <p:spPr>
          <a:xfrm>
            <a:off x="427384" y="1825625"/>
            <a:ext cx="8001000" cy="4351338"/>
          </a:xfrm>
        </p:spPr>
        <p:txBody>
          <a:bodyPr>
            <a:normAutofit/>
          </a:bodyPr>
          <a:lstStyle/>
          <a:p>
            <a:pPr marL="285750" indent="-285750" algn="just">
              <a:spcBef>
                <a:spcPts val="1600"/>
              </a:spcBef>
              <a:buFont typeface="Arial" panose="020B0604020202020204" pitchFamily="34" charset="0"/>
              <a:buChar char="•"/>
            </a:pPr>
            <a:r>
              <a:rPr lang="en-US" sz="2800" dirty="0"/>
              <a:t>A field of artificial intelligence (AI) that enables computers to understand, interpret, and generate human language. </a:t>
            </a:r>
          </a:p>
          <a:p>
            <a:pPr marL="285750" indent="-285750" algn="just">
              <a:spcBef>
                <a:spcPts val="1600"/>
              </a:spcBef>
              <a:buFont typeface="Arial" panose="020B0604020202020204" pitchFamily="34" charset="0"/>
              <a:buChar char="•"/>
            </a:pPr>
            <a:r>
              <a:rPr lang="en-US" sz="2800" dirty="0"/>
              <a:t>It combines linguistics, machine learning, and computational techniques to process and analyze large amounts of text and speech (unstructured) data.</a:t>
            </a:r>
          </a:p>
          <a:p>
            <a:pPr marL="285750" indent="-285750" algn="just">
              <a:spcBef>
                <a:spcPts val="1600"/>
              </a:spcBef>
              <a:buFont typeface="Arial" panose="020B0604020202020204" pitchFamily="34" charset="0"/>
              <a:buChar char="•"/>
            </a:pPr>
            <a:r>
              <a:rPr lang="en-US" dirty="0"/>
              <a:t>NLP – Set of techniques that extract meaning from text</a:t>
            </a:r>
          </a:p>
        </p:txBody>
      </p:sp>
      <p:sp>
        <p:nvSpPr>
          <p:cNvPr id="3" name="Slide Number Placeholder 2">
            <a:extLst>
              <a:ext uri="{FF2B5EF4-FFF2-40B4-BE49-F238E27FC236}">
                <a16:creationId xmlns:a16="http://schemas.microsoft.com/office/drawing/2014/main" id="{AD8C1C6C-A5D2-34BB-9E07-E19EAD03F987}"/>
              </a:ext>
            </a:extLst>
          </p:cNvPr>
          <p:cNvSpPr>
            <a:spLocks noGrp="1"/>
          </p:cNvSpPr>
          <p:nvPr>
            <p:ph type="sldNum" sz="quarter" idx="12"/>
          </p:nvPr>
        </p:nvSpPr>
        <p:spPr/>
        <p:txBody>
          <a:bodyPr/>
          <a:lstStyle/>
          <a:p>
            <a:fld id="{85A754DB-8C14-4A50-A02C-24A30BC0C394}" type="slidenum">
              <a:rPr lang="en-IN" smtClean="0"/>
              <a:t>4</a:t>
            </a:fld>
            <a:endParaRPr lang="en-IN"/>
          </a:p>
        </p:txBody>
      </p:sp>
    </p:spTree>
    <p:extLst>
      <p:ext uri="{BB962C8B-B14F-4D97-AF65-F5344CB8AC3E}">
        <p14:creationId xmlns:p14="http://schemas.microsoft.com/office/powerpoint/2010/main" val="175084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F033E9-5298-75DF-9071-8FE3F2A61CF7}"/>
              </a:ext>
            </a:extLst>
          </p:cNvPr>
          <p:cNvPicPr>
            <a:picLocks noChangeAspect="1"/>
          </p:cNvPicPr>
          <p:nvPr/>
        </p:nvPicPr>
        <p:blipFill>
          <a:blip r:embed="rId3"/>
          <a:srcRect t="12543"/>
          <a:stretch/>
        </p:blipFill>
        <p:spPr>
          <a:xfrm>
            <a:off x="-22860" y="1469658"/>
            <a:ext cx="12237720" cy="5374435"/>
          </a:xfrm>
          <a:prstGeom prst="rect">
            <a:avLst/>
          </a:prstGeom>
        </p:spPr>
      </p:pic>
      <p:sp>
        <p:nvSpPr>
          <p:cNvPr id="8" name="TextBox 7">
            <a:extLst>
              <a:ext uri="{FF2B5EF4-FFF2-40B4-BE49-F238E27FC236}">
                <a16:creationId xmlns:a16="http://schemas.microsoft.com/office/drawing/2014/main" id="{971B229C-C91A-3258-56DB-9D5E35E8F24C}"/>
              </a:ext>
            </a:extLst>
          </p:cNvPr>
          <p:cNvSpPr txBox="1"/>
          <p:nvPr/>
        </p:nvSpPr>
        <p:spPr>
          <a:xfrm>
            <a:off x="118334" y="237318"/>
            <a:ext cx="6121100" cy="707886"/>
          </a:xfrm>
          <a:prstGeom prst="rect">
            <a:avLst/>
          </a:prstGeom>
          <a:noFill/>
        </p:spPr>
        <p:txBody>
          <a:bodyPr wrap="square">
            <a:spAutoFit/>
          </a:bodyPr>
          <a:lstStyle/>
          <a:p>
            <a:r>
              <a:rPr lang="en-US" sz="4000" b="1" dirty="0">
                <a:effectLst/>
                <a:latin typeface="MyriadPro"/>
              </a:rPr>
              <a:t>THE HISTORY OF NLP </a:t>
            </a:r>
            <a:endParaRPr lang="en-US" sz="4000" dirty="0"/>
          </a:p>
        </p:txBody>
      </p:sp>
      <p:sp>
        <p:nvSpPr>
          <p:cNvPr id="2" name="Rectangle 1">
            <a:extLst>
              <a:ext uri="{FF2B5EF4-FFF2-40B4-BE49-F238E27FC236}">
                <a16:creationId xmlns:a16="http://schemas.microsoft.com/office/drawing/2014/main" id="{8F820C51-843D-892B-5170-3A342ADFE094}"/>
              </a:ext>
            </a:extLst>
          </p:cNvPr>
          <p:cNvSpPr/>
          <p:nvPr/>
        </p:nvSpPr>
        <p:spPr>
          <a:xfrm>
            <a:off x="2505075" y="945205"/>
            <a:ext cx="9686925" cy="59127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994A988A-428E-A062-687A-AAF8698E3893}"/>
              </a:ext>
            </a:extLst>
          </p:cNvPr>
          <p:cNvSpPr>
            <a:spLocks noGrp="1"/>
          </p:cNvSpPr>
          <p:nvPr>
            <p:ph type="sldNum" sz="quarter" idx="12"/>
          </p:nvPr>
        </p:nvSpPr>
        <p:spPr/>
        <p:txBody>
          <a:bodyPr/>
          <a:lstStyle/>
          <a:p>
            <a:fld id="{85A754DB-8C14-4A50-A02C-24A30BC0C394}" type="slidenum">
              <a:rPr lang="en-IN" smtClean="0"/>
              <a:t>5</a:t>
            </a:fld>
            <a:endParaRPr lang="en-IN"/>
          </a:p>
        </p:txBody>
      </p:sp>
    </p:spTree>
    <p:extLst>
      <p:ext uri="{BB962C8B-B14F-4D97-AF65-F5344CB8AC3E}">
        <p14:creationId xmlns:p14="http://schemas.microsoft.com/office/powerpoint/2010/main" val="86102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90981-450C-151F-CCCE-5042460161F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F79D334-4ECB-A0D2-86D2-21E0FDFE3975}"/>
              </a:ext>
            </a:extLst>
          </p:cNvPr>
          <p:cNvPicPr>
            <a:picLocks noChangeAspect="1"/>
          </p:cNvPicPr>
          <p:nvPr/>
        </p:nvPicPr>
        <p:blipFill>
          <a:blip r:embed="rId3"/>
          <a:srcRect t="12543"/>
          <a:stretch/>
        </p:blipFill>
        <p:spPr>
          <a:xfrm>
            <a:off x="-22860" y="1469658"/>
            <a:ext cx="12237720" cy="5374435"/>
          </a:xfrm>
          <a:prstGeom prst="rect">
            <a:avLst/>
          </a:prstGeom>
        </p:spPr>
      </p:pic>
      <p:sp>
        <p:nvSpPr>
          <p:cNvPr id="8" name="TextBox 7">
            <a:extLst>
              <a:ext uri="{FF2B5EF4-FFF2-40B4-BE49-F238E27FC236}">
                <a16:creationId xmlns:a16="http://schemas.microsoft.com/office/drawing/2014/main" id="{DC17C1FB-0DB9-4A81-B14F-34D4652BA984}"/>
              </a:ext>
            </a:extLst>
          </p:cNvPr>
          <p:cNvSpPr txBox="1"/>
          <p:nvPr/>
        </p:nvSpPr>
        <p:spPr>
          <a:xfrm>
            <a:off x="118334" y="237318"/>
            <a:ext cx="6121100" cy="707886"/>
          </a:xfrm>
          <a:prstGeom prst="rect">
            <a:avLst/>
          </a:prstGeom>
          <a:noFill/>
        </p:spPr>
        <p:txBody>
          <a:bodyPr wrap="square">
            <a:spAutoFit/>
          </a:bodyPr>
          <a:lstStyle/>
          <a:p>
            <a:r>
              <a:rPr lang="en-US" sz="4000" b="1" dirty="0">
                <a:effectLst/>
                <a:latin typeface="MyriadPro"/>
              </a:rPr>
              <a:t>THE HISTORY OF NLP </a:t>
            </a:r>
            <a:endParaRPr lang="en-US" sz="4000" dirty="0"/>
          </a:p>
        </p:txBody>
      </p:sp>
      <p:sp>
        <p:nvSpPr>
          <p:cNvPr id="2" name="Rectangle 1">
            <a:extLst>
              <a:ext uri="{FF2B5EF4-FFF2-40B4-BE49-F238E27FC236}">
                <a16:creationId xmlns:a16="http://schemas.microsoft.com/office/drawing/2014/main" id="{FC1C6242-2E8E-3A33-1842-2AD44E7AF157}"/>
              </a:ext>
            </a:extLst>
          </p:cNvPr>
          <p:cNvSpPr/>
          <p:nvPr/>
        </p:nvSpPr>
        <p:spPr>
          <a:xfrm>
            <a:off x="4343400" y="959111"/>
            <a:ext cx="7848600" cy="58988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7FBE89-D81E-0576-557E-4A80E5FBC853}"/>
              </a:ext>
            </a:extLst>
          </p:cNvPr>
          <p:cNvSpPr txBox="1"/>
          <p:nvPr/>
        </p:nvSpPr>
        <p:spPr>
          <a:xfrm>
            <a:off x="4893467" y="2631282"/>
            <a:ext cx="6993733" cy="2554545"/>
          </a:xfrm>
          <a:prstGeom prst="rect">
            <a:avLst/>
          </a:prstGeom>
          <a:noFill/>
        </p:spPr>
        <p:txBody>
          <a:bodyPr wrap="square">
            <a:spAutoFit/>
          </a:bodyPr>
          <a:lstStyle/>
          <a:p>
            <a:pPr marL="285750" indent="-285750">
              <a:buFont typeface="Arial" panose="020B0604020202020204" pitchFamily="34" charset="0"/>
              <a:buChar char="•"/>
            </a:pPr>
            <a:r>
              <a:rPr lang="en-US" sz="2000" dirty="0">
                <a:latin typeface="Arial Narrow" panose="020B0604020202020204" pitchFamily="34" charset="0"/>
                <a:cs typeface="Arial Narrow" panose="020B0604020202020204" pitchFamily="34" charset="0"/>
              </a:rPr>
              <a:t>Early approaches relied on word-to-word dictionary translations, where each word was looked up in a bilingual dictionary and replaced with its counterpart.</a:t>
            </a:r>
          </a:p>
          <a:p>
            <a:pPr marL="285750" indent="-285750">
              <a:buFont typeface="Arial" panose="020B0604020202020204" pitchFamily="34" charset="0"/>
              <a:buChar char="•"/>
            </a:pPr>
            <a:endParaRPr lang="en-US" sz="2000" dirty="0">
              <a:latin typeface="Arial Narrow" panose="020B0604020202020204" pitchFamily="34" charset="0"/>
              <a:cs typeface="Arial Narrow" panose="020B0604020202020204" pitchFamily="34" charset="0"/>
            </a:endParaRPr>
          </a:p>
          <a:p>
            <a:pPr marL="285750" indent="-285750">
              <a:buFont typeface="Arial" panose="020B0604020202020204" pitchFamily="34" charset="0"/>
              <a:buChar char="•"/>
            </a:pPr>
            <a:r>
              <a:rPr lang="en-US" sz="2000" b="1" dirty="0">
                <a:latin typeface="Arial Narrow" panose="020B0604020202020204" pitchFamily="34" charset="0"/>
                <a:cs typeface="Arial Narrow" panose="020B0604020202020204" pitchFamily="34" charset="0"/>
              </a:rPr>
              <a:t> Challenges:</a:t>
            </a:r>
          </a:p>
          <a:p>
            <a:pPr marL="742950" lvl="1" indent="-285750">
              <a:buFont typeface="Arial" panose="020B0604020202020204" pitchFamily="34" charset="0"/>
              <a:buChar char="•"/>
            </a:pPr>
            <a:r>
              <a:rPr lang="en-US" sz="2000" dirty="0">
                <a:latin typeface="Arial Narrow" panose="020B0604020202020204" pitchFamily="34" charset="0"/>
                <a:cs typeface="Arial Narrow" panose="020B0604020202020204" pitchFamily="34" charset="0"/>
              </a:rPr>
              <a:t>This method was slow and inefficient.</a:t>
            </a:r>
          </a:p>
          <a:p>
            <a:pPr marL="742950" lvl="1" indent="-285750">
              <a:buFont typeface="Arial" panose="020B0604020202020204" pitchFamily="34" charset="0"/>
              <a:buChar char="•"/>
            </a:pPr>
            <a:r>
              <a:rPr lang="en-US" sz="2000" dirty="0">
                <a:latin typeface="Arial Narrow" panose="020B0604020202020204" pitchFamily="34" charset="0"/>
                <a:cs typeface="Arial Narrow" panose="020B0604020202020204" pitchFamily="34" charset="0"/>
              </a:rPr>
              <a:t>It failed to capture sentence structure, syntax, and meaning (e.g., idioms and context-dependent words).</a:t>
            </a:r>
          </a:p>
        </p:txBody>
      </p:sp>
      <p:sp>
        <p:nvSpPr>
          <p:cNvPr id="3" name="Slide Number Placeholder 2">
            <a:extLst>
              <a:ext uri="{FF2B5EF4-FFF2-40B4-BE49-F238E27FC236}">
                <a16:creationId xmlns:a16="http://schemas.microsoft.com/office/drawing/2014/main" id="{46D84A55-475D-9680-BF52-398A14CF11FF}"/>
              </a:ext>
            </a:extLst>
          </p:cNvPr>
          <p:cNvSpPr>
            <a:spLocks noGrp="1"/>
          </p:cNvSpPr>
          <p:nvPr>
            <p:ph type="sldNum" sz="quarter" idx="12"/>
          </p:nvPr>
        </p:nvSpPr>
        <p:spPr/>
        <p:txBody>
          <a:bodyPr/>
          <a:lstStyle/>
          <a:p>
            <a:fld id="{85A754DB-8C14-4A50-A02C-24A30BC0C394}" type="slidenum">
              <a:rPr lang="en-IN" smtClean="0"/>
              <a:t>6</a:t>
            </a:fld>
            <a:endParaRPr lang="en-IN"/>
          </a:p>
        </p:txBody>
      </p:sp>
    </p:spTree>
    <p:extLst>
      <p:ext uri="{BB962C8B-B14F-4D97-AF65-F5344CB8AC3E}">
        <p14:creationId xmlns:p14="http://schemas.microsoft.com/office/powerpoint/2010/main" val="67993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wipe(left)">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5FFEC-43D5-3DEC-473A-5BE562B7DE2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97C788B-0369-A7D2-1D0E-CB2C371D4840}"/>
              </a:ext>
            </a:extLst>
          </p:cNvPr>
          <p:cNvPicPr>
            <a:picLocks noChangeAspect="1"/>
          </p:cNvPicPr>
          <p:nvPr/>
        </p:nvPicPr>
        <p:blipFill>
          <a:blip r:embed="rId3"/>
          <a:srcRect t="12543"/>
          <a:stretch/>
        </p:blipFill>
        <p:spPr>
          <a:xfrm>
            <a:off x="-22860" y="1469658"/>
            <a:ext cx="12237720" cy="5374435"/>
          </a:xfrm>
          <a:prstGeom prst="rect">
            <a:avLst/>
          </a:prstGeom>
        </p:spPr>
      </p:pic>
      <p:sp>
        <p:nvSpPr>
          <p:cNvPr id="8" name="TextBox 7">
            <a:extLst>
              <a:ext uri="{FF2B5EF4-FFF2-40B4-BE49-F238E27FC236}">
                <a16:creationId xmlns:a16="http://schemas.microsoft.com/office/drawing/2014/main" id="{2A601C8A-5D06-3F75-D3B7-7E3B4C321E85}"/>
              </a:ext>
            </a:extLst>
          </p:cNvPr>
          <p:cNvSpPr txBox="1"/>
          <p:nvPr/>
        </p:nvSpPr>
        <p:spPr>
          <a:xfrm>
            <a:off x="118334" y="237318"/>
            <a:ext cx="6121100" cy="707886"/>
          </a:xfrm>
          <a:prstGeom prst="rect">
            <a:avLst/>
          </a:prstGeom>
          <a:noFill/>
        </p:spPr>
        <p:txBody>
          <a:bodyPr wrap="square">
            <a:spAutoFit/>
          </a:bodyPr>
          <a:lstStyle/>
          <a:p>
            <a:r>
              <a:rPr lang="en-US" sz="4000" b="1" dirty="0">
                <a:effectLst/>
                <a:latin typeface="MyriadPro"/>
              </a:rPr>
              <a:t>THE HISTORY OF NLP </a:t>
            </a:r>
            <a:endParaRPr lang="en-US" sz="4000" dirty="0"/>
          </a:p>
        </p:txBody>
      </p:sp>
      <p:sp>
        <p:nvSpPr>
          <p:cNvPr id="2" name="Rectangle 1">
            <a:extLst>
              <a:ext uri="{FF2B5EF4-FFF2-40B4-BE49-F238E27FC236}">
                <a16:creationId xmlns:a16="http://schemas.microsoft.com/office/drawing/2014/main" id="{68089A95-20A4-16A4-8F1F-D1C5E89A0422}"/>
              </a:ext>
            </a:extLst>
          </p:cNvPr>
          <p:cNvSpPr/>
          <p:nvPr/>
        </p:nvSpPr>
        <p:spPr>
          <a:xfrm>
            <a:off x="6096000" y="959111"/>
            <a:ext cx="6096000" cy="58988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3A563E-36F9-9170-639A-B0C03FEE40A8}"/>
              </a:ext>
            </a:extLst>
          </p:cNvPr>
          <p:cNvSpPr txBox="1"/>
          <p:nvPr/>
        </p:nvSpPr>
        <p:spPr>
          <a:xfrm>
            <a:off x="6568401" y="2633186"/>
            <a:ext cx="5347374" cy="2062103"/>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Syntactic processing (understanding sentence structure).</a:t>
            </a:r>
          </a:p>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Semantic processing (understanding meaning and context). </a:t>
            </a:r>
          </a:p>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Direct word-for-word translation often led to incorrect or unnatural sentences.</a:t>
            </a:r>
          </a:p>
        </p:txBody>
      </p:sp>
      <p:sp>
        <p:nvSpPr>
          <p:cNvPr id="3" name="Slide Number Placeholder 2">
            <a:extLst>
              <a:ext uri="{FF2B5EF4-FFF2-40B4-BE49-F238E27FC236}">
                <a16:creationId xmlns:a16="http://schemas.microsoft.com/office/drawing/2014/main" id="{C23F166F-E3E4-50E5-680A-B04B247C42B8}"/>
              </a:ext>
            </a:extLst>
          </p:cNvPr>
          <p:cNvSpPr>
            <a:spLocks noGrp="1"/>
          </p:cNvSpPr>
          <p:nvPr>
            <p:ph type="sldNum" sz="quarter" idx="12"/>
          </p:nvPr>
        </p:nvSpPr>
        <p:spPr/>
        <p:txBody>
          <a:bodyPr/>
          <a:lstStyle/>
          <a:p>
            <a:fld id="{85A754DB-8C14-4A50-A02C-24A30BC0C394}" type="slidenum">
              <a:rPr lang="en-IN" smtClean="0"/>
              <a:t>7</a:t>
            </a:fld>
            <a:endParaRPr lang="en-IN"/>
          </a:p>
        </p:txBody>
      </p:sp>
    </p:spTree>
    <p:extLst>
      <p:ext uri="{BB962C8B-B14F-4D97-AF65-F5344CB8AC3E}">
        <p14:creationId xmlns:p14="http://schemas.microsoft.com/office/powerpoint/2010/main" val="2620299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A29AB-B3E5-E0B4-F053-A1F90757141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72C1367-F12F-9B6D-99B1-0A72168DACC9}"/>
              </a:ext>
            </a:extLst>
          </p:cNvPr>
          <p:cNvPicPr>
            <a:picLocks noChangeAspect="1"/>
          </p:cNvPicPr>
          <p:nvPr/>
        </p:nvPicPr>
        <p:blipFill>
          <a:blip r:embed="rId3"/>
          <a:srcRect t="12543"/>
          <a:stretch/>
        </p:blipFill>
        <p:spPr>
          <a:xfrm>
            <a:off x="-22860" y="1469658"/>
            <a:ext cx="12237720" cy="5374435"/>
          </a:xfrm>
          <a:prstGeom prst="rect">
            <a:avLst/>
          </a:prstGeom>
        </p:spPr>
      </p:pic>
      <p:sp>
        <p:nvSpPr>
          <p:cNvPr id="8" name="TextBox 7">
            <a:extLst>
              <a:ext uri="{FF2B5EF4-FFF2-40B4-BE49-F238E27FC236}">
                <a16:creationId xmlns:a16="http://schemas.microsoft.com/office/drawing/2014/main" id="{7B71263F-5D6A-9500-91C8-06A1932193D9}"/>
              </a:ext>
            </a:extLst>
          </p:cNvPr>
          <p:cNvSpPr txBox="1"/>
          <p:nvPr/>
        </p:nvSpPr>
        <p:spPr>
          <a:xfrm>
            <a:off x="118334" y="237318"/>
            <a:ext cx="6121100" cy="707886"/>
          </a:xfrm>
          <a:prstGeom prst="rect">
            <a:avLst/>
          </a:prstGeom>
          <a:noFill/>
        </p:spPr>
        <p:txBody>
          <a:bodyPr wrap="square">
            <a:spAutoFit/>
          </a:bodyPr>
          <a:lstStyle/>
          <a:p>
            <a:r>
              <a:rPr lang="en-US" sz="4000" b="1" dirty="0">
                <a:effectLst/>
                <a:latin typeface="MyriadPro"/>
              </a:rPr>
              <a:t>THE HISTORY OF NLP </a:t>
            </a:r>
            <a:endParaRPr lang="en-US" sz="4000" dirty="0"/>
          </a:p>
        </p:txBody>
      </p:sp>
      <p:sp>
        <p:nvSpPr>
          <p:cNvPr id="2" name="Rectangle 1">
            <a:extLst>
              <a:ext uri="{FF2B5EF4-FFF2-40B4-BE49-F238E27FC236}">
                <a16:creationId xmlns:a16="http://schemas.microsoft.com/office/drawing/2014/main" id="{87689175-7363-406A-B49C-4F404E622E07}"/>
              </a:ext>
            </a:extLst>
          </p:cNvPr>
          <p:cNvSpPr/>
          <p:nvPr/>
        </p:nvSpPr>
        <p:spPr>
          <a:xfrm>
            <a:off x="7886700" y="959111"/>
            <a:ext cx="4305300" cy="58988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82775F-32F9-E155-5C9C-8DB276AD6A9B}"/>
              </a:ext>
            </a:extLst>
          </p:cNvPr>
          <p:cNvSpPr txBox="1"/>
          <p:nvPr/>
        </p:nvSpPr>
        <p:spPr>
          <a:xfrm>
            <a:off x="7979568" y="2144389"/>
            <a:ext cx="4005263" cy="2185214"/>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Parsers &amp; Grammars – Systems began analyzing not just words but also sentence structure and rules.</a:t>
            </a:r>
          </a:p>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Word Sense Disambiguation (WSD) – Understanding words with multiple meanings (e.g., "bank" as a financial institution vs. "bank" of a river).</a:t>
            </a:r>
          </a:p>
        </p:txBody>
      </p:sp>
      <p:sp>
        <p:nvSpPr>
          <p:cNvPr id="5" name="Slide Number Placeholder 4">
            <a:extLst>
              <a:ext uri="{FF2B5EF4-FFF2-40B4-BE49-F238E27FC236}">
                <a16:creationId xmlns:a16="http://schemas.microsoft.com/office/drawing/2014/main" id="{BA43CDF1-D813-CF99-19CD-930CB61D8C4B}"/>
              </a:ext>
            </a:extLst>
          </p:cNvPr>
          <p:cNvSpPr>
            <a:spLocks noGrp="1"/>
          </p:cNvSpPr>
          <p:nvPr>
            <p:ph type="sldNum" sz="quarter" idx="12"/>
          </p:nvPr>
        </p:nvSpPr>
        <p:spPr/>
        <p:txBody>
          <a:bodyPr/>
          <a:lstStyle/>
          <a:p>
            <a:fld id="{85A754DB-8C14-4A50-A02C-24A30BC0C394}" type="slidenum">
              <a:rPr lang="en-IN" smtClean="0"/>
              <a:t>8</a:t>
            </a:fld>
            <a:endParaRPr lang="en-IN"/>
          </a:p>
        </p:txBody>
      </p:sp>
      <p:sp>
        <p:nvSpPr>
          <p:cNvPr id="6" name="Rectangle 5">
            <a:extLst>
              <a:ext uri="{FF2B5EF4-FFF2-40B4-BE49-F238E27FC236}">
                <a16:creationId xmlns:a16="http://schemas.microsoft.com/office/drawing/2014/main" id="{65507E3A-C777-4651-30D6-A0C33FA0EB1C}"/>
              </a:ext>
            </a:extLst>
          </p:cNvPr>
          <p:cNvSpPr/>
          <p:nvPr/>
        </p:nvSpPr>
        <p:spPr>
          <a:xfrm>
            <a:off x="7534133" y="136525"/>
            <a:ext cx="4305300" cy="17673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A grammar is a set of rules that define the structure of a language. It specifies how words and phrases can be combined to form valid sentences.</a:t>
            </a:r>
          </a:p>
          <a:p>
            <a:pPr>
              <a:buNone/>
            </a:pPr>
            <a:r>
              <a:rPr lang="en-US" b="1" dirty="0" err="1">
                <a:solidFill>
                  <a:schemeClr val="tx1"/>
                </a:solidFill>
              </a:rPr>
              <a:t>Eg.</a:t>
            </a:r>
            <a:r>
              <a:rPr lang="en-US" b="1" dirty="0">
                <a:solidFill>
                  <a:schemeClr val="tx1"/>
                </a:solidFill>
              </a:rPr>
              <a:t> - Context-Free Grammar (CFG)</a:t>
            </a:r>
            <a:r>
              <a:rPr lang="en-US" dirty="0">
                <a:solidFill>
                  <a:schemeClr val="tx1"/>
                </a:solidFill>
              </a:rPr>
              <a:t> </a:t>
            </a:r>
          </a:p>
          <a:p>
            <a:pPr algn="just"/>
            <a:endParaRPr lang="en-US" dirty="0">
              <a:solidFill>
                <a:schemeClr val="tx1"/>
              </a:solidFill>
            </a:endParaRPr>
          </a:p>
        </p:txBody>
      </p:sp>
      <p:sp>
        <p:nvSpPr>
          <p:cNvPr id="7" name="Rectangle 6">
            <a:extLst>
              <a:ext uri="{FF2B5EF4-FFF2-40B4-BE49-F238E27FC236}">
                <a16:creationId xmlns:a16="http://schemas.microsoft.com/office/drawing/2014/main" id="{D25AAEB0-5738-34CD-E9E2-C201DD8CB17A}"/>
              </a:ext>
            </a:extLst>
          </p:cNvPr>
          <p:cNvSpPr/>
          <p:nvPr/>
        </p:nvSpPr>
        <p:spPr>
          <a:xfrm>
            <a:off x="7519918" y="4909427"/>
            <a:ext cx="4696819" cy="7679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Font typeface="Arial" panose="020B0604020202020204" pitchFamily="34" charset="0"/>
              <a:buChar char="•"/>
            </a:pPr>
            <a:endParaRPr lang="en-US" dirty="0">
              <a:solidFill>
                <a:schemeClr val="tx1"/>
              </a:solidFill>
            </a:endParaRPr>
          </a:p>
          <a:p>
            <a:pPr>
              <a:buFont typeface="Arial" panose="020B0604020202020204" pitchFamily="34" charset="0"/>
              <a:buChar char="•"/>
            </a:pPr>
            <a:endParaRPr lang="en-US" dirty="0">
              <a:solidFill>
                <a:schemeClr val="tx1"/>
              </a:solidFill>
            </a:endParaRPr>
          </a:p>
          <a:p>
            <a:pPr algn="just">
              <a:buNone/>
            </a:pPr>
            <a:r>
              <a:rPr lang="en-US" b="1" dirty="0">
                <a:solidFill>
                  <a:schemeClr val="tx1"/>
                </a:solidFill>
              </a:rPr>
              <a:t>A parser is a computational tool that takes a sentence and analyzes its grammatical structure based on a given grammar. It helps in:</a:t>
            </a:r>
          </a:p>
          <a:p>
            <a:pPr marL="285750" indent="-285750" algn="just">
              <a:buFont typeface="Arial" panose="020B0604020202020204" pitchFamily="34" charset="0"/>
              <a:buChar char="•"/>
            </a:pPr>
            <a:r>
              <a:rPr lang="en-US" b="1" dirty="0">
                <a:solidFill>
                  <a:schemeClr val="tx1"/>
                </a:solidFill>
              </a:rPr>
              <a:t>Identifying parts of speech (POS tagging).</a:t>
            </a:r>
          </a:p>
          <a:p>
            <a:pPr marL="285750" indent="-285750" algn="just">
              <a:buFont typeface="Arial" panose="020B0604020202020204" pitchFamily="34" charset="0"/>
              <a:buChar char="•"/>
            </a:pPr>
            <a:r>
              <a:rPr lang="en-US" b="1" dirty="0">
                <a:solidFill>
                  <a:schemeClr val="tx1"/>
                </a:solidFill>
              </a:rPr>
              <a:t>Understanding sentence structure.</a:t>
            </a:r>
          </a:p>
          <a:p>
            <a:pPr marL="285750" indent="-285750" algn="just">
              <a:buFont typeface="Arial" panose="020B0604020202020204" pitchFamily="34" charset="0"/>
              <a:buChar char="•"/>
            </a:pPr>
            <a:r>
              <a:rPr lang="en-US" b="1" dirty="0">
                <a:solidFill>
                  <a:schemeClr val="tx1"/>
                </a:solidFill>
              </a:rPr>
              <a:t>Resolving ambiguity in meaning.</a:t>
            </a:r>
          </a:p>
          <a:p>
            <a:pPr algn="just"/>
            <a:r>
              <a:rPr lang="en-US" b="1" dirty="0" err="1">
                <a:solidFill>
                  <a:schemeClr val="tx1"/>
                </a:solidFill>
              </a:rPr>
              <a:t>Eg.</a:t>
            </a:r>
            <a:r>
              <a:rPr lang="en-US" b="1" dirty="0">
                <a:solidFill>
                  <a:schemeClr val="tx1"/>
                </a:solidFill>
              </a:rPr>
              <a:t>- Top-Down and Bottom-up parsing </a:t>
            </a:r>
          </a:p>
        </p:txBody>
      </p:sp>
    </p:spTree>
    <p:extLst>
      <p:ext uri="{BB962C8B-B14F-4D97-AF65-F5344CB8AC3E}">
        <p14:creationId xmlns:p14="http://schemas.microsoft.com/office/powerpoint/2010/main" val="14795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1000"/>
                                        <p:tgtEl>
                                          <p:spTgt spid="7">
                                            <p:txEl>
                                              <p:pRg st="4" end="4"/>
                                            </p:txEl>
                                          </p:spTgt>
                                        </p:tgtEl>
                                      </p:cBhvr>
                                    </p:animEffect>
                                    <p:anim calcmode="lin" valueType="num">
                                      <p:cBhvr>
                                        <p:cTn id="3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7">
                                            <p:txEl>
                                              <p:pRg st="6" end="6"/>
                                            </p:txEl>
                                          </p:spTgt>
                                        </p:tgtEl>
                                        <p:attrNameLst>
                                          <p:attrName>style.visibility</p:attrName>
                                        </p:attrNameLst>
                                      </p:cBhvr>
                                      <p:to>
                                        <p:strVal val="visible"/>
                                      </p:to>
                                    </p:set>
                                    <p:animEffect transition="in" filter="fade">
                                      <p:cBhvr>
                                        <p:cTn id="46" dur="1000"/>
                                        <p:tgtEl>
                                          <p:spTgt spid="7">
                                            <p:txEl>
                                              <p:pRg st="6" end="6"/>
                                            </p:txEl>
                                          </p:spTgt>
                                        </p:tgtEl>
                                      </p:cBhvr>
                                    </p:animEffect>
                                    <p:anim calcmode="lin" valueType="num">
                                      <p:cBhvr>
                                        <p:cTn id="4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64BD0-A252-C50F-DEEE-1FD8D53010E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E51E54F-8D8D-DB9F-3BE4-611EAD2E6249}"/>
              </a:ext>
            </a:extLst>
          </p:cNvPr>
          <p:cNvPicPr>
            <a:picLocks noChangeAspect="1"/>
          </p:cNvPicPr>
          <p:nvPr/>
        </p:nvPicPr>
        <p:blipFill>
          <a:blip r:embed="rId3"/>
          <a:srcRect t="12543"/>
          <a:stretch/>
        </p:blipFill>
        <p:spPr>
          <a:xfrm>
            <a:off x="-294327" y="1469658"/>
            <a:ext cx="12237720" cy="5374435"/>
          </a:xfrm>
          <a:prstGeom prst="rect">
            <a:avLst/>
          </a:prstGeom>
        </p:spPr>
      </p:pic>
      <p:sp>
        <p:nvSpPr>
          <p:cNvPr id="8" name="TextBox 7">
            <a:extLst>
              <a:ext uri="{FF2B5EF4-FFF2-40B4-BE49-F238E27FC236}">
                <a16:creationId xmlns:a16="http://schemas.microsoft.com/office/drawing/2014/main" id="{EA0D3028-B247-2DC2-3305-395255FE537A}"/>
              </a:ext>
            </a:extLst>
          </p:cNvPr>
          <p:cNvSpPr txBox="1"/>
          <p:nvPr/>
        </p:nvSpPr>
        <p:spPr>
          <a:xfrm>
            <a:off x="118334" y="237318"/>
            <a:ext cx="6121100" cy="707886"/>
          </a:xfrm>
          <a:prstGeom prst="rect">
            <a:avLst/>
          </a:prstGeom>
          <a:noFill/>
        </p:spPr>
        <p:txBody>
          <a:bodyPr wrap="square">
            <a:spAutoFit/>
          </a:bodyPr>
          <a:lstStyle/>
          <a:p>
            <a:r>
              <a:rPr lang="en-US" sz="4000" b="1" dirty="0">
                <a:effectLst/>
                <a:latin typeface="MyriadPro"/>
              </a:rPr>
              <a:t>THE HISTORY OF NLP </a:t>
            </a:r>
            <a:endParaRPr lang="en-US" sz="4000" dirty="0"/>
          </a:p>
        </p:txBody>
      </p:sp>
      <p:sp>
        <p:nvSpPr>
          <p:cNvPr id="2" name="Rectangle 1">
            <a:extLst>
              <a:ext uri="{FF2B5EF4-FFF2-40B4-BE49-F238E27FC236}">
                <a16:creationId xmlns:a16="http://schemas.microsoft.com/office/drawing/2014/main" id="{80FE5572-F0C0-167C-B8FD-BFF66CD43490}"/>
              </a:ext>
            </a:extLst>
          </p:cNvPr>
          <p:cNvSpPr/>
          <p:nvPr/>
        </p:nvSpPr>
        <p:spPr>
          <a:xfrm>
            <a:off x="9486900" y="959111"/>
            <a:ext cx="2705100" cy="58988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51E4C96-FDD1-EE17-7AE1-68582D5E6E8C}"/>
              </a:ext>
            </a:extLst>
          </p:cNvPr>
          <p:cNvSpPr txBox="1"/>
          <p:nvPr/>
        </p:nvSpPr>
        <p:spPr>
          <a:xfrm>
            <a:off x="9424031" y="1707952"/>
            <a:ext cx="2519362" cy="4832092"/>
          </a:xfrm>
          <a:prstGeom prst="rect">
            <a:avLst/>
          </a:prstGeom>
          <a:noFill/>
        </p:spPr>
        <p:txBody>
          <a:bodyPr wrap="square">
            <a:spAutoFit/>
          </a:bodyPr>
          <a:lstStyle/>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Probabilistic Models &amp; Statistical Methods – Instead of relying on fixed rules, systems used probabilities to improve accuracy.</a:t>
            </a:r>
          </a:p>
          <a:p>
            <a:pPr marL="285750" indent="-285750">
              <a:spcAft>
                <a:spcPts val="1200"/>
              </a:spcAft>
              <a:buFont typeface="Arial" panose="020B0604020202020204" pitchFamily="34" charset="0"/>
              <a:buChar char="•"/>
            </a:pPr>
            <a:endParaRPr lang="en-US" b="1" i="1" dirty="0">
              <a:latin typeface="Arial Narrow" panose="020B0604020202020204" pitchFamily="34" charset="0"/>
              <a:cs typeface="Arial Narrow" panose="020B0604020202020204" pitchFamily="34" charset="0"/>
            </a:endParaRPr>
          </a:p>
          <a:p>
            <a:pPr marL="285750" indent="-285750">
              <a:spcAft>
                <a:spcPts val="1200"/>
              </a:spcAft>
              <a:buFont typeface="Arial" panose="020B0604020202020204" pitchFamily="34" charset="0"/>
              <a:buChar char="•"/>
            </a:pPr>
            <a:r>
              <a:rPr lang="en-US" b="1" i="1" dirty="0">
                <a:latin typeface="Arial Narrow" panose="020B0604020202020204" pitchFamily="34" charset="0"/>
                <a:cs typeface="Arial Narrow" panose="020B0604020202020204" pitchFamily="34" charset="0"/>
              </a:rPr>
              <a:t>Impact: Marked the transition from a mechanical approach (rule-based translation) to a computational and semantic approach (understanding meaning and context).</a:t>
            </a:r>
          </a:p>
        </p:txBody>
      </p:sp>
      <p:sp>
        <p:nvSpPr>
          <p:cNvPr id="5" name="Slide Number Placeholder 4">
            <a:extLst>
              <a:ext uri="{FF2B5EF4-FFF2-40B4-BE49-F238E27FC236}">
                <a16:creationId xmlns:a16="http://schemas.microsoft.com/office/drawing/2014/main" id="{0F9C8958-8C78-B810-36C9-30AC81B62F0D}"/>
              </a:ext>
            </a:extLst>
          </p:cNvPr>
          <p:cNvSpPr>
            <a:spLocks noGrp="1"/>
          </p:cNvSpPr>
          <p:nvPr>
            <p:ph type="sldNum" sz="quarter" idx="12"/>
          </p:nvPr>
        </p:nvSpPr>
        <p:spPr/>
        <p:txBody>
          <a:bodyPr/>
          <a:lstStyle/>
          <a:p>
            <a:fld id="{85A754DB-8C14-4A50-A02C-24A30BC0C394}" type="slidenum">
              <a:rPr lang="en-IN" smtClean="0"/>
              <a:t>9</a:t>
            </a:fld>
            <a:endParaRPr lang="en-IN"/>
          </a:p>
        </p:txBody>
      </p:sp>
    </p:spTree>
    <p:extLst>
      <p:ext uri="{BB962C8B-B14F-4D97-AF65-F5344CB8AC3E}">
        <p14:creationId xmlns:p14="http://schemas.microsoft.com/office/powerpoint/2010/main" val="348069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4658</TotalTime>
  <Words>3826</Words>
  <Application>Microsoft Office PowerPoint</Application>
  <PresentationFormat>Widescreen</PresentationFormat>
  <Paragraphs>341</Paragraphs>
  <Slides>31</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archia</vt:lpstr>
      <vt:lpstr>Arial</vt:lpstr>
      <vt:lpstr>Arial Narrow</vt:lpstr>
      <vt:lpstr>Calibri</vt:lpstr>
      <vt:lpstr>Calibri Light</vt:lpstr>
      <vt:lpstr>IBM Plex Sans</vt:lpstr>
      <vt:lpstr>inherit</vt:lpstr>
      <vt:lpstr>MyriadPro</vt:lpstr>
      <vt:lpstr>source-serif-pro</vt:lpstr>
      <vt:lpstr>Office Theme</vt:lpstr>
      <vt:lpstr>Cognitive Computing</vt:lpstr>
      <vt:lpstr>Role of NLP in Cognitive System</vt:lpstr>
      <vt:lpstr>Role of NLP in Cognitive System (contd..)</vt:lpstr>
      <vt:lpstr>Natural Language Processing (NLP)</vt:lpstr>
      <vt:lpstr>PowerPoint Presentation</vt:lpstr>
      <vt:lpstr>PowerPoint Presentation</vt:lpstr>
      <vt:lpstr>PowerPoint Presentation</vt:lpstr>
      <vt:lpstr>PowerPoint Presentation</vt:lpstr>
      <vt:lpstr>PowerPoint Presentation</vt:lpstr>
      <vt:lpstr>PowerPoint Presentation</vt:lpstr>
      <vt:lpstr>How does NLP work? General Framework</vt:lpstr>
      <vt:lpstr>Example</vt:lpstr>
      <vt:lpstr>Applications of NLP</vt:lpstr>
      <vt:lpstr>Broad Categories of NLP</vt:lpstr>
      <vt:lpstr>NLP as the Parent Field</vt:lpstr>
      <vt:lpstr>Text Analytics vs NLP</vt:lpstr>
      <vt:lpstr>Understanding Linguistics</vt:lpstr>
      <vt:lpstr>Branches of Linguistics/NLP Terminology</vt:lpstr>
      <vt:lpstr>Role of Linguistics in NLP</vt:lpstr>
      <vt:lpstr>Main Steps/Phases/Levels of NLP</vt:lpstr>
      <vt:lpstr>Phonology in NLP</vt:lpstr>
      <vt:lpstr>Phonology in NLP</vt:lpstr>
      <vt:lpstr>Morphology</vt:lpstr>
      <vt:lpstr>Step 1. Lexical Analysis/ Text Preprocessing </vt:lpstr>
      <vt:lpstr>PowerPoint Presentation</vt:lpstr>
      <vt:lpstr>PowerPoint Presentation</vt:lpstr>
      <vt:lpstr>PowerPoint Presentation</vt:lpstr>
      <vt:lpstr>PowerPoint Presentation</vt:lpstr>
      <vt:lpstr>Stemming vs Lemmatization</vt:lpstr>
      <vt:lpstr>PowerPoint Presentation</vt:lpstr>
      <vt:lpstr>Lexical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Anjula Mehto</dc:creator>
  <cp:lastModifiedBy>Anjula Mehto</cp:lastModifiedBy>
  <cp:revision>639</cp:revision>
  <cp:lastPrinted>2025-03-27T11:49:56Z</cp:lastPrinted>
  <dcterms:created xsi:type="dcterms:W3CDTF">2025-02-05T09:34:54Z</dcterms:created>
  <dcterms:modified xsi:type="dcterms:W3CDTF">2025-03-27T11:52:28Z</dcterms:modified>
</cp:coreProperties>
</file>