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73360F-C854-403F-BF96-A81BB623A012}">
  <a:tblStyle styleId="{1073360F-C854-403F-BF96-A81BB623A0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21A06A1-134E-4DFB-961D-978467FE9F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88CDDEC-DA68-4B9D-BF8D-28249CCE70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B18541-0D28-4614-ACA1-9DBEC92A0231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f8cd63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f8cd6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f8cd6399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f8cd6399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af8cd6399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f8cd6399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f8cd6399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af8cd6399_0_3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f8cd6399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af8cd6399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9af8cd6399_0_3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f8cd6399_0_6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af8cd6399_0_6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9af8cd6399_0_6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f8cd6399_0_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f8cd6399_0_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af8cd6399_0_4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af8cd6399_0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af8cd6399_0_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af8cd6399_0_4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f8cd6399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af8cd6399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af8cd6399_0_5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f8cd6399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f8cd6399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9af8cd6399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af8cd6399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af8cd6399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9af8cd6399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f8cd6399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f8cd6399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af8cd6399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f8cd6399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f8cd6399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9af8cd6399_0_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f8cd6399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f8cd6399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9af8cd6399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af8cd6399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af8cd6399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af8cd6399_0_2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f8cd6399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af8cd6399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9af8cd6399_0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f8cd6399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f8cd6399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af8cd6399_0_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.it/join/kfjybhkm-marcelacerd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mozilla.org/es/docs/Web/JavaScript/Referencia/Objetos_globales/Math/SQRT2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s/docs/Web/JavaScript/Referencia/Objetos_globales/Math/E" TargetMode="External"/><Relationship Id="rId4" Type="http://schemas.openxmlformats.org/officeDocument/2006/relationships/hyperlink" Target="https://developer.mozilla.org/es/docs/Web/JavaScript/Referencia/Objetos_globales/Math/PI" TargetMode="External"/><Relationship Id="rId9" Type="http://schemas.openxmlformats.org/officeDocument/2006/relationships/hyperlink" Target="https://developer.mozilla.org/es/docs/Web/JavaScript/Referencia/Objetos_globales/Math/SQRT1_2" TargetMode="External"/><Relationship Id="rId5" Type="http://schemas.openxmlformats.org/officeDocument/2006/relationships/hyperlink" Target="https://developer.mozilla.org/es/docs/Web/JavaScript/Referencia/Objetos_globales/Math/LN2" TargetMode="External"/><Relationship Id="rId6" Type="http://schemas.openxmlformats.org/officeDocument/2006/relationships/hyperlink" Target="https://developer.mozilla.org/es/docs/Web/JavaScript/Referencia/Objetos_globales/Math/LN10" TargetMode="External"/><Relationship Id="rId7" Type="http://schemas.openxmlformats.org/officeDocument/2006/relationships/hyperlink" Target="https://developer.mozilla.org/es/docs/Web/JavaScript/Referencia/Objetos_globales/Math/LOG2E" TargetMode="External"/><Relationship Id="rId8" Type="http://schemas.openxmlformats.org/officeDocument/2006/relationships/hyperlink" Target="https://developer.mozilla.org/es/docs/Web/JavaScript/Referencia/Objetos_globales/Math/LOG10E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es/docs/Web/JavaScript/Referencia/Global_Objects/Math/round" TargetMode="External"/><Relationship Id="rId10" Type="http://schemas.openxmlformats.org/officeDocument/2006/relationships/hyperlink" Target="https://developer.mozilla.org/es/docs/Web/JavaScript/Referencia/Global_Objects/Math/random" TargetMode="External"/><Relationship Id="rId13" Type="http://schemas.openxmlformats.org/officeDocument/2006/relationships/hyperlink" Target="https://developer.mozilla.org/es/docs/Web/JavaScript/Referencia/Global_Objects/Math/log2" TargetMode="External"/><Relationship Id="rId12" Type="http://schemas.openxmlformats.org/officeDocument/2006/relationships/hyperlink" Target="https://developer.mozilla.org/es/docs/Web/JavaScript/Referencia/Global_Objects/Math/log10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s/docs/Web/JavaScript/Referencia/Global_Objects/Math/abs" TargetMode="External"/><Relationship Id="rId4" Type="http://schemas.openxmlformats.org/officeDocument/2006/relationships/hyperlink" Target="https://developer.mozilla.org/es/docs/Web/JavaScript/Referencia/Global_Objects/Math/trunc" TargetMode="External"/><Relationship Id="rId9" Type="http://schemas.openxmlformats.org/officeDocument/2006/relationships/hyperlink" Target="https://developer.mozilla.org/es/docs/Web/JavaScript/Referencia/Global_Objects/Math/tan" TargetMode="External"/><Relationship Id="rId15" Type="http://schemas.openxmlformats.org/officeDocument/2006/relationships/hyperlink" Target="https://developer.mozilla.org/es/docs/Web/JavaScript/Referencia/Objetos_globales/Math" TargetMode="External"/><Relationship Id="rId14" Type="http://schemas.openxmlformats.org/officeDocument/2006/relationships/hyperlink" Target="https://developer.mozilla.org/es/docs/Web/JavaScript/Referencia/Global_Objects/Math/sqrt" TargetMode="External"/><Relationship Id="rId5" Type="http://schemas.openxmlformats.org/officeDocument/2006/relationships/hyperlink" Target="https://developer.mozilla.org/es/docs/Web/JavaScript/Referencia/Global_Objects/Math/pow" TargetMode="External"/><Relationship Id="rId6" Type="http://schemas.openxmlformats.org/officeDocument/2006/relationships/hyperlink" Target="https://developer.mozilla.org/es/docs/Web/JavaScript/Referencia/Global_Objects/Math/log" TargetMode="External"/><Relationship Id="rId7" Type="http://schemas.openxmlformats.org/officeDocument/2006/relationships/hyperlink" Target="https://developer.mozilla.org/es/docs/Web/JavaScript/Referencia/Global_Objects/Math/sin" TargetMode="External"/><Relationship Id="rId8" Type="http://schemas.openxmlformats.org/officeDocument/2006/relationships/hyperlink" Target="https://developer.mozilla.org/es/docs/Web/JavaScript/Referencia/Global_Objects/Math/c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13" y="1405325"/>
            <a:ext cx="8520600" cy="10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Clase 14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25" y="2397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75" y="3190099"/>
            <a:ext cx="1798825" cy="17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46950" y="929494"/>
            <a:ext cx="8403300" cy="396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bit a bit</a:t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Los operadores de bits funcionan con números de 32 bits. </a:t>
            </a: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Cualquier operando numérico de la operación se convierte en un número de 32 bits.  El resultado se convierte de  nuevo a un número de JavaScript.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2884350" y="2041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{C88CDDEC-DA68-4B9D-BF8D-28249CCE70CF}</a:tableStyleId>
              </a:tblPr>
              <a:tblGrid>
                <a:gridCol w="789850"/>
                <a:gridCol w="1306350"/>
                <a:gridCol w="877025"/>
                <a:gridCol w="781025"/>
                <a:gridCol w="707450"/>
                <a:gridCol w="835625"/>
              </a:tblGrid>
              <a:tr h="27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Operador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Descripcion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Ejemplo decimal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Ejemplo binario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Resultado binario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Resultado Decimal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&amp;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&amp;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&amp;    0001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0001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|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|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| 0001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5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~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~ 5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~0101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1010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10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^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XOR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^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^ 0001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0100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4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&lt;&lt;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Zero fill left shift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&lt;&lt;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&lt;&lt;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1010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10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&gt;&gt;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Signed right shift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&gt;&gt;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&gt;&gt;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0010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2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&gt;&gt;&gt;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Zero fill right shift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&gt;&gt;&gt;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&gt;&gt;&gt; 1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0010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2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3"/>
          <p:cNvGraphicFramePr/>
          <p:nvPr/>
        </p:nvGraphicFramePr>
        <p:xfrm>
          <a:off x="725119" y="2041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{1073360F-C854-403F-BF96-A81BB623A012}</a:tableStyleId>
              </a:tblPr>
              <a:tblGrid>
                <a:gridCol w="701375"/>
                <a:gridCol w="699725"/>
              </a:tblGrid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Nro Decimal</a:t>
                      </a:r>
                      <a:endParaRPr sz="1100"/>
                    </a:p>
                  </a:txBody>
                  <a:tcPr marT="68575" marB="68575" marR="68575" marL="6857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Numero Binario</a:t>
                      </a:r>
                      <a:endParaRPr sz="1100"/>
                    </a:p>
                  </a:txBody>
                  <a:tcPr marT="68575" marB="68575" marR="68575" marL="68575">
                    <a:solidFill>
                      <a:srgbClr val="F3F3F3"/>
                    </a:solidFill>
                  </a:tcPr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0001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0010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0011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0100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0101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0110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0111</a:t>
                      </a:r>
                      <a:endParaRPr sz="11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28650" y="901988"/>
            <a:ext cx="7886700" cy="67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Condicionales: 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hacer un programa necesitaremos establecer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condiciones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donde buscamos que el navegador realice una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A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se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condición o una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B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se 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436538" y="1781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{3EB18541-0D28-4614-ACA1-9DBEC92A0231}</a:tableStyleId>
              </a:tblPr>
              <a:tblGrid>
                <a:gridCol w="4451900"/>
                <a:gridCol w="3992300"/>
              </a:tblGrid>
              <a:tr h="1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Estructura de control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Descripción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block of code to be executed if the condition is true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Condición simple: Si ocurre algo, haz lo siguiente...</a:t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block of code to be executed if the condition is true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block of code to be executed if the condition is false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Condición con alternativa: Si ocurre algo, haz esto, sino, haz lo esto otro...</a:t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condition1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bloque de codigo que se ejecuta si la condicion es verdadera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condition2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bloque de codigo que se ejecuta si la condicion1 es falsa y la condicion2 es verdadera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bloque de codigo que se ejecuta si la condicion1 es falsa y la condicion2 es falsa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La declaración else if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para especificar una nueva condición si la primera condición es falsa.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628650" y="901988"/>
            <a:ext cx="7886700" cy="67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Condicionales: 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hacer un programa necesitaremos establecer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condiciones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donde buscamos que el navegador realice una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A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se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condición o una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B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</a:t>
            </a:r>
            <a:r>
              <a:rPr b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se 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436538" y="1806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{3EB18541-0D28-4614-ACA1-9DBEC92A0231}</a:tableStyleId>
              </a:tblPr>
              <a:tblGrid>
                <a:gridCol w="4451900"/>
                <a:gridCol w="3992300"/>
              </a:tblGrid>
              <a:tr h="13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Estructura de control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Descripción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10160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900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condición </a:t>
                      </a: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 </a:t>
                      </a:r>
                      <a:r>
                        <a:rPr i="1" lang="en" sz="900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expr1</a:t>
                      </a: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i="1" lang="en" sz="900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expr2</a:t>
                      </a:r>
                      <a:endParaRPr i="1" sz="900">
                        <a:solidFill>
                          <a:srgbClr val="333333"/>
                        </a:solidFill>
                        <a:highlight>
                          <a:srgbClr val="EEEE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Operador ternario: Equivalente a If/else, método abreviado.</a:t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expression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bloque de codigo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bloque de codigo</a:t>
                      </a:r>
                      <a:endParaRPr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</a:t>
                      </a:r>
                      <a:r>
                        <a:rPr i="1"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loque de codigo</a:t>
                      </a:r>
                      <a:endParaRPr b="1" i="1" sz="9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Switch</a:t>
                      </a:r>
                      <a:endParaRPr sz="800"/>
                    </a:p>
                    <a:p>
                      <a:pPr indent="-222250" lvl="0" marL="3429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expresión de cambio se evalúa una vez.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222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valor de la expresión se compara con los valores de cada caso.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222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hay una coincidencia, se ejecuta el bloque de código asociado.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222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no hay coincidencia, se ejecuta el bloque de código predeterminado.</a:t>
                      </a:r>
                      <a:endParaRPr sz="1400">
                        <a:solidFill>
                          <a:schemeClr val="dk1"/>
                        </a:solidFill>
                        <a:highlight>
                          <a:srgbClr val="F1F1F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150" marB="5715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Práctica: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Ejemplos  de Condicionales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Ejercicio grupal: Leer el mes de nacimiento, y el día, luego calcular el signo del zoodíaco.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para simplificar: 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del 22/1 al 21/2 acuario,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del 22/2 al 21/3 piscis,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del 22/3 al 21/4 aries,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del 22/4 al 21/5 tauro etc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Estructura de control </a:t>
            </a:r>
            <a:r>
              <a:rPr lang="en">
                <a:highlight>
                  <a:srgbClr val="FFFFFF"/>
                </a:highlight>
              </a:rPr>
              <a:t>iterativas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bucle for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bucle  </a:t>
            </a:r>
            <a:r>
              <a:rPr lang="en" sz="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 suele usar cuando se sabe cuantas repeticiones se tienen que hacer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Tiene la siguiente sintaxis: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declaracion 1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declaracion 2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declaracion 3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i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bloque de código a ejecutar</a:t>
            </a:r>
            <a:endParaRPr i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Ejemplo: mostrar por pantalla los números enteros del 1 a 10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18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i=1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i&lt;=10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i++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18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console.log(i);</a:t>
            </a:r>
            <a:endParaRPr i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18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Ejemplo: mostrar por pantalla los números múltiplos del 2  del 2 hasta 100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 (var i=2; i&lt;=100; i+=2) {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console.log(i);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Estructura de control </a:t>
            </a:r>
            <a:r>
              <a:rPr lang="en">
                <a:highlight>
                  <a:srgbClr val="FFFFFF"/>
                </a:highlight>
              </a:rPr>
              <a:t>iterativas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bucle while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bucle  </a:t>
            </a:r>
            <a:r>
              <a:rPr lang="en" sz="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 usa cuando el  fin de la repetición depende de una condición.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Tiene la siguiente sintaxis: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bloque de codigo</a:t>
            </a:r>
            <a:endParaRPr i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Ejemplo: Leer notas hasta que ingrese -1</a:t>
            </a:r>
            <a:endParaRPr sz="11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 nota=0;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nota=prompt("Ingrese una nota (para finalizar ingrese -1):");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 ( nota != -1){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nota=prompt("Ingrese una nota (para finalizar ingrese -1):" );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Práctica grupal: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Escribir la tabla del 2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Ejemplo: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1 = 2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2 = 4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3 = 6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4 = 8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Leer números enteros y mostrar la tabla de multiplicar de ese número, hasta que ingrese un 0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717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Math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127850"/>
            <a:ext cx="7886700" cy="350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Más adelante veremos objetos de forma más completa…...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un objeto que tiene propiedades y métodos, para constantes y funciones matemáticas. Todas las propiedades y métodos de </a:t>
            </a:r>
            <a:r>
              <a:rPr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son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estáticos.( no necesito llamar al constructor </a:t>
            </a:r>
            <a:r>
              <a:rPr lang="en" sz="1300" strike="sng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new Math()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Propiedades: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Math.E</a:t>
            </a: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Constante de Euler, la base de los logaritmos naturales, aproximadamente 2.718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Math.PI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Ratio de la circunferencia de un circlo respecto a su diámetro, aproximadamente 3.14159.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Math.LN2</a:t>
            </a: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Logaritmo natural de 2, aproximadamente 0.693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Math.LN10</a:t>
            </a: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Logaritmo natural de 10, aproximadamente 2.303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Math.LOG2E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Logaritmo de E con base 2, aproximadamente 1.443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Math.LOG10E</a:t>
            </a: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Logaritmo de E con base 10, aproximadamente 0.434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Math.SQRT1_2</a:t>
            </a: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Raíz cuadrada de 1/2; Equivalentemente, 1 sobre la raíz cuadrada de 2, aproximadamente 0.707.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Math.SQRT2</a:t>
            </a:r>
            <a:r>
              <a:rPr b="1" lang="en" sz="900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Raíz cuadrada de 2, aproximadamente 1.414.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8650" y="273844"/>
            <a:ext cx="78867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Math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8650" y="954244"/>
            <a:ext cx="7886700" cy="401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Math.abs(x)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valor absoluto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Math.trunc(x)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la parte entera del número x, la eliminación de los dígitos fraccionarios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Math.pow(base, exponente)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la  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base elevada al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exponente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Math.log(x)</a:t>
            </a: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logaritmo natural (log, también ln)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Math.sin(x)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seno de un número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Math.cos(x)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coseno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Math.tan(x)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la tangente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Math.random()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un número pseudo-aleatorio entre 0 y 1.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Math.round(x)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valor de un número redondeado al número entero más cercano.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Math.log10(x)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logaritmo en base 10 de x.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Math.log2(x)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Devuelve el logaritmo en base 2 de x.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Math.sqrt(x)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Devuelve la raíz cuadrada positiva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523794" y="4226344"/>
            <a:ext cx="3371100" cy="4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Para seguir investigando: </a:t>
            </a:r>
            <a:r>
              <a:rPr b="1"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Clase Math  completa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28650" y="273844"/>
            <a:ext cx="7886700" cy="66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parseInt()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8650" y="941869"/>
            <a:ext cx="6032700" cy="392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Convierte (parsea) un argumento de tipo cadena y devuelve un entero de la base especificada.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parseInt()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una función de alto nivel y no está asociada a ningún objeto.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700"/>
              <a:t>Sintaxis</a:t>
            </a:r>
            <a:endParaRPr b="1" sz="1700"/>
          </a:p>
          <a:p>
            <a:pPr indent="3429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parseInt(string, base);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700"/>
              <a:t>Ejemplos:</a:t>
            </a:r>
            <a:endParaRPr b="1" sz="17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parseInt("F", 16); // F en hexadecimal es igual 15 en decimal</a:t>
            </a:r>
            <a:endParaRPr sz="17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parseInt("15", 10); // devuelve 15 en decimal</a:t>
            </a:r>
            <a:endParaRPr sz="17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parseInt("1111", 2); //  1111 en binario es igual al 15 decimal</a:t>
            </a:r>
            <a:endParaRPr sz="17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700"/>
              <a:t>parseInt("15"); // devuelve 15 en decimal</a:t>
            </a:r>
            <a:endParaRPr b="1" sz="8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970425" y="1068056"/>
            <a:ext cx="19956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6879169" y="1064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{1073360F-C854-403F-BF96-A81BB623A012}</a:tableStyleId>
              </a:tblPr>
              <a:tblGrid>
                <a:gridCol w="545625"/>
                <a:gridCol w="695350"/>
                <a:gridCol w="639725"/>
              </a:tblGrid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Decimal</a:t>
                      </a:r>
                      <a:endParaRPr sz="600"/>
                    </a:p>
                  </a:txBody>
                  <a:tcPr marT="68575" marB="68575" marR="68575" marL="6857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Binario</a:t>
                      </a:r>
                      <a:endParaRPr sz="600"/>
                    </a:p>
                  </a:txBody>
                  <a:tcPr marT="68575" marB="68575" marR="68575" marL="6857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Hexadecimal</a:t>
                      </a:r>
                      <a:endParaRPr sz="600"/>
                    </a:p>
                  </a:txBody>
                  <a:tcPr marT="68575" marB="68575" marR="68575" marL="68575">
                    <a:solidFill>
                      <a:srgbClr val="F3F3F3"/>
                    </a:solidFill>
                  </a:tcPr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0001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0010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0011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0100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0101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0110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0111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1000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1001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1010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1011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1100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1101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1110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0000 1111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</a:t>
                      </a:r>
                      <a:endParaRPr sz="600"/>
                    </a:p>
                  </a:txBody>
                  <a:tcPr marT="68575" marB="68575" marR="68575" marL="68575"/>
                </a:tc>
              </a:tr>
              <a:tr h="2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0001 0000</a:t>
                      </a:r>
                      <a:endParaRPr sz="6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8650" y="273844"/>
            <a:ext cx="78867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parseFloat()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96600" y="1165031"/>
            <a:ext cx="8440200" cy="346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Convierte (parsea) un argumento de tipo cadena y devuelve un número de punto flotante.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parseFloat()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una función de alto nivel y no está asociada a ningún objeto.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Sintaxis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parseFloat(</a:t>
            </a:r>
            <a:r>
              <a:rPr i="1"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6400" marR="1016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6699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"3.14"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 // devuelve el número 3.14</a:t>
            </a:r>
            <a:endParaRPr sz="18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8650" y="273844"/>
            <a:ext cx="7886700" cy="705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8650" y="1115456"/>
            <a:ext cx="7886700" cy="4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Aritméticos: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se utilizan para realizar operaciones aritméticas.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2215069" y="166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{921A06A1-134E-4DFB-961D-978467FE9FE5}</a:tableStyleId>
              </a:tblPr>
              <a:tblGrid>
                <a:gridCol w="1693125"/>
                <a:gridCol w="2654850"/>
              </a:tblGrid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Operator</a:t>
                      </a:r>
                      <a:endParaRPr b="1"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+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Suma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Resta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Multiplicación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**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Exponenciación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/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División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%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Módulo: resto de dividir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++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Incremento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Decremento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47025" y="929494"/>
            <a:ext cx="8168400" cy="396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cadena</a:t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   El operador + también se puede usar para agregar (concatenar) cadenas, se llama operador de concatenación.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139700" lvl="0" marL="20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txt1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139700" lvl="0" marL="20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txt2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139700" lvl="0" marL="20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txt3 = txt1 +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+ txt2;  // 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El resultado de txt3 será:   John Doe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  El </a:t>
            </a:r>
            <a:r>
              <a:rPr lang="en" sz="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operador de asignación también se puede usar para agregar (concatenar) cadenas: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139700" lvl="0" marL="20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txt1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"Hola que tal 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139700" lvl="0" marL="20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txt1 +=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"como estás?"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El resultado de txt1 será: Hola que tal como estás”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Ejemplo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9700" lvl="0" marL="20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    //x valdrá 10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139700" lvl="0" marL="20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   // y valdrá “Hola5”    </a:t>
            </a: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Si agrega un número y una cadena, ¡el resultado será una cadena!</a:t>
            </a:r>
            <a:endParaRPr b="1"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47025" y="929494"/>
            <a:ext cx="8168400" cy="396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comparación:</a:t>
            </a:r>
            <a:endParaRPr b="1"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2400975" y="1578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{921A06A1-134E-4DFB-961D-978467FE9FE5}</a:tableStyleId>
              </a:tblPr>
              <a:tblGrid>
                <a:gridCol w="768500"/>
                <a:gridCol w="3635250"/>
              </a:tblGrid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3F3F3"/>
                          </a:highlight>
                        </a:rPr>
                        <a:t>Operator</a:t>
                      </a:r>
                      <a:endParaRPr b="1" sz="900">
                        <a:highlight>
                          <a:srgbClr val="F3F3F3"/>
                        </a:highlight>
                      </a:endParaRPr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3F3F3"/>
                          </a:highlight>
                        </a:rPr>
                        <a:t>Description</a:t>
                      </a:r>
                      <a:endParaRPr b="1" sz="900">
                        <a:highlight>
                          <a:srgbClr val="F3F3F3"/>
                        </a:highlight>
                      </a:endParaRPr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==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equal to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===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equal value and equal type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!=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equal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!==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equal value or not equal type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greater than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less than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&gt;=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greater than or equal to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&lt;=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less than or equal to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ternary operator</a:t>
                      </a:r>
                      <a:endParaRPr sz="8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46950" y="929494"/>
            <a:ext cx="8168400" cy="396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Lógicos: </a:t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1979588" y="16387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{921A06A1-134E-4DFB-961D-978467FE9FE5}</a:tableStyleId>
              </a:tblPr>
              <a:tblGrid>
                <a:gridCol w="1455775"/>
                <a:gridCol w="3505700"/>
              </a:tblGrid>
              <a:tr h="5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Operador</a:t>
                      </a:r>
                      <a:endParaRPr sz="14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Descripción</a:t>
                      </a:r>
                      <a:endParaRPr sz="14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&amp;&amp;</a:t>
                      </a:r>
                      <a:endParaRPr sz="14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operador lógico and</a:t>
                      </a:r>
                      <a:endParaRPr sz="14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||</a:t>
                      </a:r>
                      <a:endParaRPr sz="14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operador lógico </a:t>
                      </a:r>
                      <a:r>
                        <a:rPr lang="en" sz="1400"/>
                        <a:t>or</a:t>
                      </a:r>
                      <a:endParaRPr sz="14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!</a:t>
                      </a:r>
                      <a:endParaRPr sz="1400"/>
                    </a:p>
                  </a:txBody>
                  <a:tcPr marT="57150" marB="57150" marR="57150" marL="1143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operador lógico </a:t>
                      </a:r>
                      <a:r>
                        <a:rPr lang="en" sz="1400"/>
                        <a:t> not</a:t>
                      </a:r>
                      <a:endParaRPr sz="1400"/>
                    </a:p>
                  </a:txBody>
                  <a:tcPr marT="57150" marB="57150" marR="57150" marL="5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