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16" roundtripDataSignature="AMtx7mhSEinoFB7l1IMRemHHUCi2YpyM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f7e7bc09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f7e7bc0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f7e7bc09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8f7e7bc09d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f7962d4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8f7962d44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knorr.com/ar/our-purpose.html" TargetMode="External"/><Relationship Id="rId4" Type="http://schemas.openxmlformats.org/officeDocument/2006/relationships/hyperlink" Target="https://www.eladerezo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oogle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google.com" TargetMode="External"/><Relationship Id="rId4" Type="http://schemas.openxmlformats.org/officeDocument/2006/relationships/hyperlink" Target="https://naturally-fresh.web.app/home1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2505150" y="1968850"/>
            <a:ext cx="68580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s-AR" sz="6000">
                <a:latin typeface="Arial"/>
                <a:ea typeface="Arial"/>
                <a:cs typeface="Arial"/>
                <a:sym typeface="Arial"/>
              </a:rPr>
              <a:t>Clase 2</a:t>
            </a:r>
            <a:endParaRPr/>
          </a:p>
        </p:txBody>
      </p:sp>
      <p:sp>
        <p:nvSpPr>
          <p:cNvPr id="85" name="Google Shape;85;p21"/>
          <p:cNvSpPr txBox="1"/>
          <p:nvPr/>
        </p:nvSpPr>
        <p:spPr>
          <a:xfrm>
            <a:off x="2668950" y="2888200"/>
            <a:ext cx="653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Introducc</a:t>
            </a:r>
            <a:r>
              <a:rPr lang="es-AR" sz="2800"/>
              <a:t>ión </a:t>
            </a:r>
            <a:r>
              <a:rPr b="0" i="0" lang="es-A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HTML</a:t>
            </a:r>
            <a:endParaRPr/>
          </a:p>
        </p:txBody>
      </p:sp>
      <p:pic>
        <p:nvPicPr>
          <p:cNvPr descr="logo de HTML5" id="86" name="Google Shape;8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3188" y="3850470"/>
            <a:ext cx="2093841" cy="19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f7e7bc09d_0_10"/>
          <p:cNvSpPr txBox="1"/>
          <p:nvPr/>
        </p:nvSpPr>
        <p:spPr>
          <a:xfrm>
            <a:off x="958475" y="1156775"/>
            <a:ext cx="10476900" cy="52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8f7e7bc09d_0_10"/>
          <p:cNvSpPr txBox="1"/>
          <p:nvPr>
            <p:ph type="title"/>
          </p:nvPr>
        </p:nvSpPr>
        <p:spPr>
          <a:xfrm>
            <a:off x="838200" y="10381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Investigar las siguientes sitos  web</a:t>
            </a:r>
            <a:endParaRPr/>
          </a:p>
        </p:txBody>
      </p:sp>
      <p:sp>
        <p:nvSpPr>
          <p:cNvPr id="148" name="Google Shape;148;g8f7e7bc09d_0_10"/>
          <p:cNvSpPr txBox="1"/>
          <p:nvPr>
            <p:ph idx="1" type="body"/>
          </p:nvPr>
        </p:nvSpPr>
        <p:spPr>
          <a:xfrm>
            <a:off x="838200" y="2111525"/>
            <a:ext cx="10515600" cy="399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100"/>
              <a:t>Identificar header, footer, nav, headings, </a:t>
            </a:r>
            <a:endParaRPr sz="3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3100"/>
              <a:t>párrafos,  imágenes, link, iconos  etc</a:t>
            </a:r>
            <a:endParaRPr sz="3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3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https://www.knorr.com</a:t>
            </a:r>
            <a:endParaRPr b="1" sz="4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3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https://www.eladerezo.com</a:t>
            </a:r>
            <a:endParaRPr b="1" sz="5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331306" y="1290150"/>
            <a:ext cx="895846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A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b="1" i="0" lang="es-A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Qué</a:t>
            </a:r>
            <a:r>
              <a:rPr b="1" i="0" lang="es-A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HTML?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31306" y="2423562"/>
            <a:ext cx="10853530" cy="4108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●"/>
            </a:pPr>
            <a:r>
              <a:rPr b="0" i="0" lang="es-AR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 lenguaje utilizado para definir la estructura y semántica de una página web.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●"/>
            </a:pPr>
            <a:r>
              <a:rPr b="0" i="0" lang="es-AR" sz="27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b="0" i="0" lang="es-AR" sz="27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significa</a:t>
            </a:r>
            <a:r>
              <a:rPr b="1" i="0" lang="es-AR" sz="27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lenguaje de marcado de hipertexto,</a:t>
            </a:r>
            <a:r>
              <a:rPr b="0" i="0" lang="es-AR" sz="27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marcado se refiere a que debemos utilizar determinadas etiquetas para indicarle al navegador lo que queremos mostrar y hipertexto porque esas mismas etiquetas contienen metadatos.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700"/>
              <a:buFont typeface="Arial"/>
              <a:buChar char="●"/>
            </a:pPr>
            <a:r>
              <a:rPr b="0" i="0" lang="es-AR" sz="27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Llamamos HTML semántico a un documento que usa correctamente las etiquetas para que la estructura resultante, quitando la capa de diseño, tenga sentido por sí sola.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4337036" y="1751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-AR" sz="4000">
                <a:latin typeface="Arial"/>
                <a:ea typeface="Arial"/>
                <a:cs typeface="Arial"/>
                <a:sym typeface="Arial"/>
              </a:rPr>
              <a:t>Estructura</a:t>
            </a:r>
            <a:r>
              <a:rPr b="1" lang="es-AR">
                <a:latin typeface="Arial"/>
                <a:ea typeface="Arial"/>
                <a:cs typeface="Arial"/>
                <a:sym typeface="Arial"/>
              </a:rPr>
              <a:t> básica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838200" y="1437700"/>
            <a:ext cx="10515600" cy="5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&lt;html </a:t>
            </a:r>
            <a:r>
              <a:rPr b="1" lang="es-AR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lang</a:t>
            </a: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es-AR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“es”</a:t>
            </a: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&lt;head&gt;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    &lt;meta </a:t>
            </a:r>
            <a:r>
              <a:rPr b="1" lang="es-AR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charset</a:t>
            </a: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s-AR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"utf-8“</a:t>
            </a: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    &lt;title&gt;Título de la Página&lt;/title&gt;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&lt;/head&gt;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		&lt;body&gt;</a:t>
            </a:r>
            <a:endParaRPr b="1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1" lang="es-AR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&lt;!- - Acá va tu código --&gt;</a:t>
            </a:r>
            <a:endParaRPr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667875" y="1565700"/>
            <a:ext cx="10842000" cy="52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s-AR" sz="2420">
                <a:latin typeface="Arial"/>
                <a:ea typeface="Arial"/>
                <a:cs typeface="Arial"/>
                <a:sym typeface="Arial"/>
              </a:rPr>
              <a:t>Una etiqueta describe la información contenida entre la etiqueta de apertura y la de cierre. </a:t>
            </a:r>
            <a:endParaRPr b="1" sz="2790"/>
          </a:p>
          <a:p>
            <a:pPr indent="0" lvl="0" marL="0" rtl="0" algn="ctr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</a:pPr>
            <a:r>
              <a:rPr b="1" lang="es-AR" sz="242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&lt;TipoDeEtiqueta&gt;</a:t>
            </a:r>
            <a:r>
              <a:rPr b="1" i="1" lang="es-AR" sz="242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s-AR" sz="2420">
                <a:latin typeface="Arial"/>
                <a:ea typeface="Arial"/>
                <a:cs typeface="Arial"/>
                <a:sym typeface="Arial"/>
              </a:rPr>
              <a:t>Contenido </a:t>
            </a:r>
            <a:r>
              <a:rPr b="1" lang="es-AR" sz="242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&lt;/CierreTipoDeEtiqueta&gt;</a:t>
            </a:r>
            <a:endParaRPr sz="242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</a:pPr>
            <a:r>
              <a:rPr b="1" lang="es-AR" sz="242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&lt;!DOCTYPE html&gt; </a:t>
            </a:r>
            <a:r>
              <a:rPr lang="es-AR" sz="2420">
                <a:latin typeface="Arial"/>
                <a:ea typeface="Arial"/>
                <a:cs typeface="Arial"/>
                <a:sym typeface="Arial"/>
              </a:rPr>
              <a:t>indica que la versión corresponde a HTML5.</a:t>
            </a:r>
            <a:endParaRPr sz="2420">
              <a:latin typeface="Arial"/>
              <a:ea typeface="Arial"/>
              <a:cs typeface="Arial"/>
              <a:sym typeface="Arial"/>
            </a:endParaRPr>
          </a:p>
          <a:p>
            <a:pPr indent="-1710000" lvl="0" marL="180000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</a:pPr>
            <a:r>
              <a:rPr b="1" lang="es-AR" sz="242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&lt;html </a:t>
            </a:r>
            <a:r>
              <a:rPr b="1" lang="es-AR" sz="242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lang</a:t>
            </a:r>
            <a:r>
              <a:rPr b="1" lang="es-AR" sz="242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es-AR" sz="242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“es”</a:t>
            </a:r>
            <a:r>
              <a:rPr b="1" lang="es-AR" sz="242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  </a:t>
            </a:r>
            <a:r>
              <a:rPr lang="es-AR" sz="2420">
                <a:latin typeface="Arial"/>
                <a:ea typeface="Arial"/>
                <a:cs typeface="Arial"/>
                <a:sym typeface="Arial"/>
              </a:rPr>
              <a:t>etiqueta principal que engloba al resto de las etiquetas, lang es </a:t>
            </a:r>
            <a:r>
              <a:rPr lang="es-AR" sz="2420">
                <a:latin typeface="Arial"/>
                <a:ea typeface="Arial"/>
                <a:cs typeface="Arial"/>
                <a:sym typeface="Arial"/>
              </a:rPr>
              <a:t>el atributo que </a:t>
            </a:r>
            <a:r>
              <a:rPr lang="es-AR" sz="2420">
                <a:latin typeface="Arial"/>
                <a:ea typeface="Arial"/>
                <a:cs typeface="Arial"/>
                <a:sym typeface="Arial"/>
              </a:rPr>
              <a:t>define el tipo de lenguaje.</a:t>
            </a:r>
            <a:endParaRPr sz="242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0000" lvl="0" marL="180000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</a:pPr>
            <a:r>
              <a:rPr b="1" lang="es-AR" sz="242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&lt;head&gt;       </a:t>
            </a:r>
            <a:r>
              <a:rPr lang="es-AR" sz="2420">
                <a:latin typeface="Arial"/>
                <a:ea typeface="Arial"/>
                <a:cs typeface="Arial"/>
                <a:sym typeface="Arial"/>
              </a:rPr>
              <a:t>es la cabeza del documento que contiene los metadatos de la página web.</a:t>
            </a:r>
            <a:endParaRPr sz="2420">
              <a:latin typeface="Arial"/>
              <a:ea typeface="Arial"/>
              <a:cs typeface="Arial"/>
              <a:sym typeface="Arial"/>
            </a:endParaRPr>
          </a:p>
          <a:p>
            <a:pPr indent="-1710000" lvl="0" marL="180000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</a:pPr>
            <a:r>
              <a:rPr b="1" lang="es-AR" sz="242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&lt;body&gt;       </a:t>
            </a:r>
            <a:r>
              <a:rPr lang="es-AR" sz="2420">
                <a:latin typeface="Arial"/>
                <a:ea typeface="Arial"/>
                <a:cs typeface="Arial"/>
                <a:sym typeface="Arial"/>
              </a:rPr>
              <a:t>es el cuerpo del documento donde va a estar todo el contenido que vamos a mostrar.</a:t>
            </a:r>
            <a:endParaRPr sz="2420">
              <a:latin typeface="Arial"/>
              <a:ea typeface="Arial"/>
              <a:cs typeface="Arial"/>
              <a:sym typeface="Arial"/>
            </a:endParaRPr>
          </a:p>
          <a:p>
            <a:pPr indent="-1710000" lvl="0" marL="180000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</a:pPr>
            <a:r>
              <a:rPr b="1" lang="es-AR" sz="242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&lt;meta </a:t>
            </a:r>
            <a:r>
              <a:rPr b="1" lang="es-AR" sz="242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charset</a:t>
            </a:r>
            <a:r>
              <a:rPr b="1" lang="es-AR" sz="242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s-AR" sz="242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"utf-8“</a:t>
            </a:r>
            <a:r>
              <a:rPr b="1" lang="es-AR" sz="242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/&gt; </a:t>
            </a:r>
            <a:r>
              <a:rPr lang="es-AR" sz="2420">
                <a:latin typeface="Arial"/>
                <a:ea typeface="Arial"/>
                <a:cs typeface="Arial"/>
                <a:sym typeface="Arial"/>
              </a:rPr>
              <a:t>indica al navegador qué tipo de caracteres contiene la página, con el atributo charset vamos a indicar el conjunto de caracteres que vamos a usar y con el valor “utf-8” abarcamos a la mayoría de los sistemas escritura. </a:t>
            </a:r>
            <a:endParaRPr sz="242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4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590">
              <a:solidFill>
                <a:srgbClr val="FF33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590">
              <a:solidFill>
                <a:srgbClr val="FF33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59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225083" y="1510821"/>
            <a:ext cx="119670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None/>
            </a:pPr>
            <a:r>
              <a:rPr b="1" lang="es-AR" sz="31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&lt;Etiqueta       </a:t>
            </a:r>
            <a:r>
              <a:rPr b="1" lang="es-AR"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atributo </a:t>
            </a:r>
            <a:r>
              <a:rPr b="1" lang="es-AR" sz="31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=      </a:t>
            </a:r>
            <a:r>
              <a:rPr b="1" lang="es-AR" sz="310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“valor”  </a:t>
            </a:r>
            <a:r>
              <a:rPr b="1" lang="es-AR" sz="31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    </a:t>
            </a:r>
            <a:r>
              <a:rPr i="1" lang="es-AR" sz="3100">
                <a:latin typeface="Arial"/>
                <a:ea typeface="Arial"/>
                <a:cs typeface="Arial"/>
                <a:sym typeface="Arial"/>
              </a:rPr>
              <a:t>Contenido  </a:t>
            </a:r>
            <a:r>
              <a:rPr b="1" lang="es-AR" sz="31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&lt;/Etiqueta&gt;</a:t>
            </a:r>
            <a:endParaRPr b="1" sz="31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4"/>
          <p:cNvCxnSpPr/>
          <p:nvPr/>
        </p:nvCxnSpPr>
        <p:spPr>
          <a:xfrm>
            <a:off x="1139037" y="2201592"/>
            <a:ext cx="0" cy="1055077"/>
          </a:xfrm>
          <a:prstGeom prst="straightConnector1">
            <a:avLst/>
          </a:prstGeom>
          <a:noFill/>
          <a:ln cap="flat" cmpd="sng" w="22225">
            <a:solidFill>
              <a:srgbClr val="FF33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" name="Google Shape;110;p4"/>
          <p:cNvSpPr txBox="1"/>
          <p:nvPr/>
        </p:nvSpPr>
        <p:spPr>
          <a:xfrm>
            <a:off x="337625" y="3363849"/>
            <a:ext cx="20679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html. body, img, title, head 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4"/>
          <p:cNvCxnSpPr/>
          <p:nvPr/>
        </p:nvCxnSpPr>
        <p:spPr>
          <a:xfrm>
            <a:off x="3638732" y="2201591"/>
            <a:ext cx="0" cy="1055077"/>
          </a:xfrm>
          <a:prstGeom prst="straightConnector1">
            <a:avLst/>
          </a:prstGeom>
          <a:noFill/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2" name="Google Shape;112;p4"/>
          <p:cNvSpPr txBox="1"/>
          <p:nvPr/>
        </p:nvSpPr>
        <p:spPr>
          <a:xfrm>
            <a:off x="2593162" y="3363849"/>
            <a:ext cx="20679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charset, alt, src, id, class, href, target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4"/>
          <p:cNvCxnSpPr/>
          <p:nvPr/>
        </p:nvCxnSpPr>
        <p:spPr>
          <a:xfrm>
            <a:off x="6100784" y="2201591"/>
            <a:ext cx="0" cy="1055077"/>
          </a:xfrm>
          <a:prstGeom prst="straightConnector1">
            <a:avLst/>
          </a:prstGeom>
          <a:noFill/>
          <a:ln cap="flat" cmpd="sng" w="22225">
            <a:solidFill>
              <a:srgbClr val="9933F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" name="Google Shape;114;p4"/>
          <p:cNvSpPr txBox="1"/>
          <p:nvPr/>
        </p:nvSpPr>
        <p:spPr>
          <a:xfrm>
            <a:off x="5294275" y="3369375"/>
            <a:ext cx="3341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utf-8, ubicación del src, nombre de la clase/id, 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53311" y="5386741"/>
            <a:ext cx="123105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None/>
            </a:pPr>
            <a:r>
              <a:rPr b="1" i="0" lang="es-AR" sz="28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&lt;a </a:t>
            </a:r>
            <a:r>
              <a:rPr b="1" i="0" lang="es-A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href </a:t>
            </a:r>
            <a:r>
              <a:rPr b="1" i="0" lang="es-AR" sz="2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0" lang="es-AR" sz="2800" u="sng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“https://www.google.com</a:t>
            </a:r>
            <a:r>
              <a:rPr b="1" i="0" lang="es-AR" sz="28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”  </a:t>
            </a:r>
            <a:r>
              <a:rPr b="1" i="0" lang="es-A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target </a:t>
            </a:r>
            <a:r>
              <a:rPr b="1" i="0" lang="es-AR" sz="2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0" lang="es-AR" sz="28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“_blank” </a:t>
            </a:r>
            <a:r>
              <a:rPr b="1" i="0" lang="es-AR" sz="28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  </a:t>
            </a:r>
            <a:r>
              <a:rPr b="0" i="1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r>
              <a:rPr b="0" i="1" lang="es-AR" sz="28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s-AR" sz="28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189897" y="4801975"/>
            <a:ext cx="2363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125" y="1204686"/>
            <a:ext cx="3993790" cy="534169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/>
        </p:nvSpPr>
        <p:spPr>
          <a:xfrm>
            <a:off x="5094525" y="1311125"/>
            <a:ext cx="6651600" cy="51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Etiquetas </a:t>
            </a:r>
            <a:r>
              <a:rPr b="1" lang="es-AR" sz="3600">
                <a:solidFill>
                  <a:schemeClr val="dk1"/>
                </a:solidFill>
              </a:rPr>
              <a:t>S</a:t>
            </a:r>
            <a:r>
              <a:rPr b="1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emánticas</a:t>
            </a:r>
            <a:r>
              <a:rPr b="1" i="0" lang="es-A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-1349999" lvl="0" marL="152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2200" u="none" cap="none" strike="noStrike">
                <a:solidFill>
                  <a:schemeClr val="dk1"/>
                </a:solidFill>
              </a:rPr>
              <a:t>&lt;header&gt;  </a:t>
            </a:r>
            <a:r>
              <a:rPr b="0" i="0" lang="es-A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encabezado de un documento o sección.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9999" lvl="0" marL="152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2200" u="none" cap="none" strike="noStrike">
                <a:solidFill>
                  <a:schemeClr val="dk1"/>
                </a:solidFill>
              </a:rPr>
              <a:t>&lt;nav&gt;</a:t>
            </a:r>
            <a:r>
              <a:rPr b="0" i="0" lang="es-A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define un conjunto de enlaces de navegación.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9999" lvl="0" marL="152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2200" u="none" cap="none" strike="noStrike">
                <a:solidFill>
                  <a:schemeClr val="dk1"/>
                </a:solidFill>
              </a:rPr>
              <a:t>&lt;main&gt;</a:t>
            </a:r>
            <a:r>
              <a:rPr b="0" i="0" lang="es-A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representa al contenido principal dentro del body.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9999" lvl="0" marL="152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2200" u="none" cap="none" strike="noStrike">
                <a:solidFill>
                  <a:schemeClr val="dk1"/>
                </a:solidFill>
              </a:rPr>
              <a:t>&lt;section&gt;</a:t>
            </a:r>
            <a:r>
              <a:rPr b="0" i="0" lang="es-A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define secciones de un documento.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9999" lvl="0" marL="152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2200" u="none" cap="none" strike="noStrike">
                <a:solidFill>
                  <a:schemeClr val="dk1"/>
                </a:solidFill>
              </a:rPr>
              <a:t>&lt;article&gt;   </a:t>
            </a:r>
            <a:r>
              <a:rPr b="0" i="0" lang="es-A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especifica contenido independiente     ej: un mensaje en un foro, comentarios, etc.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9999" lvl="0" marL="152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2200" u="none" cap="none" strike="noStrike">
                <a:solidFill>
                  <a:schemeClr val="dk1"/>
                </a:solidFill>
              </a:rPr>
              <a:t>&lt;aside&gt;    </a:t>
            </a:r>
            <a:r>
              <a:rPr b="0" i="0" lang="es-A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suele usar para colocar información adicional ej: publicidad.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9999" lvl="0" marL="152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2200" u="none" cap="none" strike="noStrike">
                <a:solidFill>
                  <a:schemeClr val="dk1"/>
                </a:solidFill>
              </a:rPr>
              <a:t>&lt;footer&gt;   </a:t>
            </a:r>
            <a:r>
              <a:rPr b="0" i="0" lang="es-A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pie de página, suele contener información de contacto, mapa del sitio.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633857" y="3429000"/>
            <a:ext cx="1460657" cy="3000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f7e7bc09d_0_3"/>
          <p:cNvSpPr txBox="1"/>
          <p:nvPr>
            <p:ph type="title"/>
          </p:nvPr>
        </p:nvSpPr>
        <p:spPr>
          <a:xfrm>
            <a:off x="838200" y="1020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b="1" lang="es-AR" sz="3200">
                <a:latin typeface="Arial"/>
                <a:ea typeface="Arial"/>
                <a:cs typeface="Arial"/>
                <a:sym typeface="Arial"/>
              </a:rPr>
              <a:t>Etiquetas Básicas</a:t>
            </a:r>
            <a:endParaRPr sz="3200"/>
          </a:p>
        </p:txBody>
      </p:sp>
      <p:sp>
        <p:nvSpPr>
          <p:cNvPr id="129" name="Google Shape;129;g8f7e7bc09d_0_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39999" lvl="0" marL="1439999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1439999" lvl="0" marL="143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b="1" lang="es-AR">
                <a:latin typeface="Arial"/>
                <a:ea typeface="Arial"/>
                <a:cs typeface="Arial"/>
                <a:sym typeface="Arial"/>
              </a:rPr>
              <a:t>&lt;h1&gt;, &lt;h2&gt;,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1439999" lvl="0" marL="143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b="1" lang="es-AR">
                <a:latin typeface="Arial"/>
                <a:ea typeface="Arial"/>
                <a:cs typeface="Arial"/>
                <a:sym typeface="Arial"/>
              </a:rPr>
              <a:t>&lt;h3&gt;….&lt;h6&gt;: </a:t>
            </a:r>
            <a:r>
              <a:rPr lang="es-AR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AR">
                <a:latin typeface="Arial"/>
                <a:ea typeface="Arial"/>
                <a:cs typeface="Arial"/>
                <a:sym typeface="Arial"/>
              </a:rPr>
              <a:t>ncabezados, numerados del 1 al 6 por orden de relevancia.</a:t>
            </a:r>
            <a:r>
              <a:rPr lang="es-AR">
                <a:latin typeface="Arial"/>
                <a:ea typeface="Arial"/>
                <a:cs typeface="Arial"/>
                <a:sym typeface="Arial"/>
              </a:rPr>
              <a:t>Es importante respetar ese orden para que el navegador entienda la estructura de la página.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439999" lvl="0" marL="143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b="1" lang="es-AR">
                <a:latin typeface="Arial"/>
                <a:ea typeface="Arial"/>
                <a:cs typeface="Arial"/>
                <a:sym typeface="Arial"/>
              </a:rPr>
              <a:t>&lt;p&gt;:       </a:t>
            </a:r>
            <a:r>
              <a:rPr lang="es-AR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s-AR">
                <a:latin typeface="Arial"/>
                <a:ea typeface="Arial"/>
                <a:cs typeface="Arial"/>
                <a:sym typeface="Arial"/>
              </a:rPr>
              <a:t>epresenta un párrafo.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439999" lvl="0" marL="1439999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b="1" sz="317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f7962d448_0_0"/>
          <p:cNvSpPr txBox="1"/>
          <p:nvPr>
            <p:ph type="title"/>
          </p:nvPr>
        </p:nvSpPr>
        <p:spPr>
          <a:xfrm>
            <a:off x="838200" y="728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439999" lvl="0" marL="1439999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b="1" lang="es-AR" sz="3200">
                <a:latin typeface="Arial"/>
                <a:ea typeface="Arial"/>
                <a:cs typeface="Arial"/>
                <a:sym typeface="Arial"/>
              </a:rPr>
              <a:t>Etiquetas de Texto</a:t>
            </a:r>
            <a:endParaRPr sz="3200"/>
          </a:p>
        </p:txBody>
      </p:sp>
      <p:sp>
        <p:nvSpPr>
          <p:cNvPr id="135" name="Google Shape;135;g8f7962d448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89999" lvl="0" marL="143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&lt;b&gt;:          </a:t>
            </a:r>
            <a:r>
              <a:rPr b="1" lang="es-AR">
                <a:latin typeface="Arial"/>
                <a:ea typeface="Arial"/>
                <a:cs typeface="Arial"/>
                <a:sym typeface="Arial"/>
              </a:rPr>
              <a:t>Texto en negrita o bold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989999" lvl="0" marL="143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&lt;mark&gt;:    </a:t>
            </a:r>
            <a:r>
              <a:rPr lang="es-AR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Texto marcado</a:t>
            </a:r>
            <a:endParaRPr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989999" lvl="0" marL="143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&lt;ins&gt;:       </a:t>
            </a:r>
            <a:r>
              <a:rPr lang="es-AR" u="sng">
                <a:latin typeface="Arial"/>
                <a:ea typeface="Arial"/>
                <a:cs typeface="Arial"/>
                <a:sym typeface="Arial"/>
              </a:rPr>
              <a:t>Texto insertado</a:t>
            </a:r>
            <a:endParaRPr u="sng">
              <a:latin typeface="Arial"/>
              <a:ea typeface="Arial"/>
              <a:cs typeface="Arial"/>
              <a:sym typeface="Arial"/>
            </a:endParaRPr>
          </a:p>
          <a:p>
            <a:pPr indent="-989999" lvl="0" marL="143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&lt;small&gt;:    </a:t>
            </a:r>
            <a:r>
              <a:rPr lang="es-AR" sz="2300">
                <a:latin typeface="Arial"/>
                <a:ea typeface="Arial"/>
                <a:cs typeface="Arial"/>
                <a:sym typeface="Arial"/>
              </a:rPr>
              <a:t>Texto más pequeño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989999" lvl="0" marL="143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&lt;i&gt;:           </a:t>
            </a:r>
            <a:r>
              <a:rPr i="1" lang="es-AR">
                <a:latin typeface="Arial"/>
                <a:ea typeface="Arial"/>
                <a:cs typeface="Arial"/>
                <a:sym typeface="Arial"/>
              </a:rPr>
              <a:t>Texto en Itálica o cursiva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-989999" lvl="0" marL="143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&lt;del&gt;:      -</a:t>
            </a:r>
            <a:r>
              <a:rPr lang="es-AR" strike="sngStrike">
                <a:latin typeface="Arial"/>
                <a:ea typeface="Arial"/>
                <a:cs typeface="Arial"/>
                <a:sym typeface="Arial"/>
              </a:rPr>
              <a:t> Texto tachado</a:t>
            </a:r>
            <a:endParaRPr strike="sngStrike">
              <a:latin typeface="Arial"/>
              <a:ea typeface="Arial"/>
              <a:cs typeface="Arial"/>
              <a:sym typeface="Arial"/>
            </a:endParaRPr>
          </a:p>
          <a:p>
            <a:pPr indent="-989999" lvl="0" marL="143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&lt;sup&gt;: </a:t>
            </a:r>
            <a:r>
              <a:rPr baseline="30000" lang="es-AR">
                <a:latin typeface="Arial"/>
                <a:ea typeface="Arial"/>
                <a:cs typeface="Arial"/>
                <a:sym typeface="Arial"/>
              </a:rPr>
              <a:t>      Texto en superíndice</a:t>
            </a:r>
            <a:endParaRPr baseline="30000">
              <a:latin typeface="Arial"/>
              <a:ea typeface="Arial"/>
              <a:cs typeface="Arial"/>
              <a:sym typeface="Arial"/>
            </a:endParaRPr>
          </a:p>
          <a:p>
            <a:pPr indent="-989999" lvl="0" marL="143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&lt;sub&gt;:     </a:t>
            </a:r>
            <a:r>
              <a:rPr baseline="-25000" lang="es-AR">
                <a:latin typeface="Arial"/>
                <a:ea typeface="Arial"/>
                <a:cs typeface="Arial"/>
                <a:sym typeface="Arial"/>
              </a:rPr>
              <a:t>Texto del subíndice</a:t>
            </a:r>
            <a:endParaRPr sz="3170">
              <a:latin typeface="Arial"/>
              <a:ea typeface="Arial"/>
              <a:cs typeface="Arial"/>
              <a:sym typeface="Arial"/>
            </a:endParaRPr>
          </a:p>
          <a:p>
            <a:pPr indent="-1439999" lvl="0" marL="1439999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b="1" sz="317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838200" y="874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b="1" lang="es-AR" sz="3200">
                <a:latin typeface="Arial"/>
                <a:ea typeface="Arial"/>
                <a:cs typeface="Arial"/>
                <a:sym typeface="Arial"/>
              </a:rPr>
              <a:t>Más </a:t>
            </a:r>
            <a:r>
              <a:rPr b="1" lang="es-AR" sz="3200">
                <a:latin typeface="Arial"/>
                <a:ea typeface="Arial"/>
                <a:cs typeface="Arial"/>
                <a:sym typeface="Arial"/>
              </a:rPr>
              <a:t>Etiquetas Básicas</a:t>
            </a:r>
            <a:endParaRPr sz="3200"/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558725" y="1825625"/>
            <a:ext cx="11333100" cy="47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b="1" lang="es-AR" sz="2500">
                <a:latin typeface="Arial"/>
                <a:ea typeface="Arial"/>
                <a:cs typeface="Arial"/>
                <a:sym typeface="Arial"/>
              </a:rPr>
              <a:t>&lt;!-- comentario --&gt; </a:t>
            </a:r>
            <a:r>
              <a:rPr lang="es-AR" sz="2500">
                <a:latin typeface="Arial"/>
                <a:ea typeface="Arial"/>
                <a:cs typeface="Arial"/>
                <a:sym typeface="Arial"/>
              </a:rPr>
              <a:t>se utiliza para añadir comentarios dentro del código                                </a:t>
            </a:r>
            <a:r>
              <a:rPr lang="es-AR" sz="2500">
                <a:latin typeface="Arial"/>
                <a:ea typeface="Arial"/>
                <a:cs typeface="Arial"/>
                <a:sym typeface="Arial"/>
              </a:rPr>
              <a:t>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2500">
                <a:latin typeface="Arial"/>
                <a:ea typeface="Arial"/>
                <a:cs typeface="Arial"/>
                <a:sym typeface="Arial"/>
              </a:rPr>
              <a:t>                                 que el </a:t>
            </a:r>
            <a:r>
              <a:rPr lang="es-AR" sz="2500">
                <a:latin typeface="Arial"/>
                <a:ea typeface="Arial"/>
                <a:cs typeface="Arial"/>
                <a:sym typeface="Arial"/>
              </a:rPr>
              <a:t>usuario no podrá ver.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b="1" lang="es-AR" sz="2500">
                <a:latin typeface="Arial"/>
                <a:ea typeface="Arial"/>
                <a:cs typeface="Arial"/>
                <a:sym typeface="Arial"/>
              </a:rPr>
              <a:t>&lt;a&gt;         </a:t>
            </a:r>
            <a:r>
              <a:rPr lang="es-AR" sz="2500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s-AR" sz="2500">
                <a:latin typeface="Arial"/>
                <a:ea typeface="Arial"/>
                <a:cs typeface="Arial"/>
                <a:sym typeface="Arial"/>
              </a:rPr>
              <a:t>efine un hipervínculo, con el atributo href le indicamos el link</a:t>
            </a:r>
            <a:endParaRPr sz="2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&lt;a  href=”</a:t>
            </a:r>
            <a:r>
              <a:rPr lang="es-AR" sz="25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https://google.com</a:t>
            </a:r>
            <a:r>
              <a:rPr lang="es-AR" sz="2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 &gt;ir a google&lt;/a&gt;</a:t>
            </a:r>
            <a:endParaRPr sz="2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349999" lvl="0" marL="134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b="1" lang="es-AR" sz="2500">
                <a:latin typeface="Arial"/>
                <a:ea typeface="Arial"/>
                <a:cs typeface="Arial"/>
                <a:sym typeface="Arial"/>
              </a:rPr>
              <a:t>&lt;img /&gt;  </a:t>
            </a:r>
            <a:r>
              <a:rPr lang="es-AR" sz="2500">
                <a:latin typeface="Arial"/>
                <a:ea typeface="Arial"/>
                <a:cs typeface="Arial"/>
                <a:sym typeface="Arial"/>
              </a:rPr>
              <a:t>Define una imagen y con el atributo src le indicamos al navegador dónde buscarla.    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2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&lt;img src=”</a:t>
            </a:r>
            <a:r>
              <a:rPr lang="es-AR" sz="25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https://naturally-fresh.web.app/home1.jpg</a:t>
            </a:r>
            <a:r>
              <a:rPr lang="es-AR" sz="2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 alt="Salad"     </a:t>
            </a:r>
            <a:endParaRPr sz="2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2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width="100" &gt;</a:t>
            </a:r>
            <a:endParaRPr sz="2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b="1" sz="217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2020-08-06T05:22:31Z</dcterms:created>
  <dc:creator>Aylén Romero</dc:creator>
</cp:coreProperties>
</file>