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3+By68bXsXI9O2DTLUHsFIyv6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bc73fc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0bc73fc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0bc73fc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bc73fc3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0bc73fc3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0bc73fc3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0bc73fc3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0bc73fc3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0bc73fc3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88c7c7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88c7c7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188c7c7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458c5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g90458c53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b1e06f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b1e06f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90b1e06f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b1e06f8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0b1e06f8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0b1e06f88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ejemplo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alidator.w3.org/#validate_by_input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bin.com/birojac/edit?html,output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jsbin.com/birojac/edit?html,out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jsbin.com/merutekaco/edit?html,outpu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ontawesome.com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jsbin.com/wuyeden/edit?html,outpu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netlify.com/drop" TargetMode="External"/><Relationship Id="rId4" Type="http://schemas.openxmlformats.org/officeDocument/2006/relationships/hyperlink" Target="https://firebase.google.com/docs/hosting/quickstart" TargetMode="External"/><Relationship Id="rId5" Type="http://schemas.openxmlformats.org/officeDocument/2006/relationships/hyperlink" Target="https://app.netlify.com/drop" TargetMode="External"/><Relationship Id="rId6" Type="http://schemas.openxmlformats.org/officeDocument/2006/relationships/hyperlink" Target="https://app.netlify.com/dr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017499" y="19688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3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403188" y="2905780"/>
            <a:ext cx="69072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Parte 2</a:t>
            </a:r>
            <a:endParaRPr/>
          </a:p>
        </p:txBody>
      </p:sp>
      <p:pic>
        <p:nvPicPr>
          <p:cNvPr descr="logo de HTML5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88" y="3850470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bc73fc3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Varios</a:t>
            </a:r>
            <a:endParaRPr/>
          </a:p>
        </p:txBody>
      </p:sp>
      <p:sp>
        <p:nvSpPr>
          <p:cNvPr id="162" name="Google Shape;162;g90bc73fc3a_0_0"/>
          <p:cNvSpPr txBox="1"/>
          <p:nvPr>
            <p:ph idx="1" type="body"/>
          </p:nvPr>
        </p:nvSpPr>
        <p:spPr>
          <a:xfrm>
            <a:off x="838200" y="1766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el envío de mail se utiliza etiqueta &lt;a&gt; y el atributo href=”mailto:.....”: 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&lt;p&gt;Envíame tus sugerencias de recetas a mi correo: </a:t>
            </a:r>
            <a:endParaRPr sz="1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href="mailto:ejemplo@mail.com"&gt;</a:t>
            </a:r>
            <a:r>
              <a:rPr lang="es-AR" sz="19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ejemplo@mail.com</a:t>
            </a:r>
            <a:r>
              <a:rPr lang="es-AR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bc73fc3a_0_15"/>
          <p:cNvSpPr txBox="1"/>
          <p:nvPr>
            <p:ph type="title"/>
          </p:nvPr>
        </p:nvSpPr>
        <p:spPr>
          <a:xfrm>
            <a:off x="838200" y="365125"/>
            <a:ext cx="10515600" cy="87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Varios</a:t>
            </a:r>
            <a:endParaRPr/>
          </a:p>
        </p:txBody>
      </p:sp>
      <p:sp>
        <p:nvSpPr>
          <p:cNvPr id="169" name="Google Shape;169;g90bc73fc3a_0_15"/>
          <p:cNvSpPr txBox="1"/>
          <p:nvPr>
            <p:ph idx="1" type="body"/>
          </p:nvPr>
        </p:nvSpPr>
        <p:spPr>
          <a:xfrm>
            <a:off x="8833225" y="1329025"/>
            <a:ext cx="3017700" cy="47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sitios para validar la páginas HTML, Ejemplo:  </a:t>
            </a:r>
            <a:r>
              <a:rPr lang="es-AR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https://validator.w3.org/#validate_by_input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Copian el contenido de la página, la chequean, verifican los errores y   corrigen.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Ahí se uso una etiqueta &lt;h7&gt; que no existe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aquí marca el error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0" name="Google Shape;170;g90bc73fc3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0" y="1471150"/>
            <a:ext cx="8420137" cy="4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bc73fc3a_0_7"/>
          <p:cNvSpPr txBox="1"/>
          <p:nvPr>
            <p:ph type="title"/>
          </p:nvPr>
        </p:nvSpPr>
        <p:spPr>
          <a:xfrm>
            <a:off x="838200" y="365125"/>
            <a:ext cx="10515600" cy="7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Inspeccionar páginas</a:t>
            </a:r>
            <a:endParaRPr/>
          </a:p>
        </p:txBody>
      </p:sp>
      <p:sp>
        <p:nvSpPr>
          <p:cNvPr id="177" name="Google Shape;177;g90bc73fc3a_0_7"/>
          <p:cNvSpPr txBox="1"/>
          <p:nvPr>
            <p:ph idx="1" type="body"/>
          </p:nvPr>
        </p:nvSpPr>
        <p:spPr>
          <a:xfrm>
            <a:off x="838200" y="1146925"/>
            <a:ext cx="10515600" cy="55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Inspeccionan sitios web e para corregir errores,  en el navegador sobre el sitio</a:t>
            </a: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</a:t>
            </a:r>
            <a:r>
              <a:rPr lang="es-AR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 click con botón derecho e Inspeccionar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90bc73fc3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00" y="2015150"/>
            <a:ext cx="9190676" cy="4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188c7c7a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/>
          </a:p>
        </p:txBody>
      </p:sp>
      <p:sp>
        <p:nvSpPr>
          <p:cNvPr id="185" name="Google Shape;185;g9188c7c7a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7200"/>
              <a:t>Fin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5235016" y="333453"/>
            <a:ext cx="4385653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Listas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>
            <a:hlinkClick r:id="rId3"/>
          </p:cNvPr>
          <p:cNvSpPr txBox="1"/>
          <p:nvPr>
            <p:ph idx="1" type="body"/>
          </p:nvPr>
        </p:nvSpPr>
        <p:spPr>
          <a:xfrm>
            <a:off x="405593" y="1336802"/>
            <a:ext cx="113808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&lt;ul&gt;: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lista desordenada.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&lt;ol&gt;: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lista ordenada.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&lt;li&gt;: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representa un elemento de la lista y su padre siempre tiene que ser una etiqueta ol o ul.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    Ejemplo: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s-AR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&lt;h3&gt;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Lista desordenada</a:t>
            </a:r>
            <a:r>
              <a:rPr b="1" lang="es-AR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b="1"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s-AR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b="1"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Lunes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Martes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Miércoles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-AR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  <a:endParaRPr b="1"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s-AR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&lt;h3&gt;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Lista ordenada</a:t>
            </a:r>
            <a:r>
              <a:rPr b="1" lang="es-AR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b="1"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-AR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Enero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Febrero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Marzo</a:t>
            </a:r>
            <a:r>
              <a:rPr b="1" lang="es-A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-AR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&lt;/ol&gt;                                           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012" y="3075920"/>
            <a:ext cx="2131255" cy="308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2"/>
          <p:cNvSpPr txBox="1"/>
          <p:nvPr/>
        </p:nvSpPr>
        <p:spPr>
          <a:xfrm>
            <a:off x="6167075" y="6424200"/>
            <a:ext cx="19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Mira el resultado acá</a:t>
            </a:r>
            <a:r>
              <a:rPr lang="es-AR">
                <a:solidFill>
                  <a:schemeClr val="dk1"/>
                </a:solidFill>
              </a:rPr>
              <a:t>: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968575" y="6332100"/>
            <a:ext cx="3390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 u="sng">
                <a:solidFill>
                  <a:schemeClr val="hlink"/>
                </a:solidFill>
                <a:hlinkClick r:id="rId5"/>
              </a:rPr>
              <a:t>https://jsbin.com/birojac/edit?html,output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5261316" y="316125"/>
            <a:ext cx="2926081" cy="675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Tablas</a:t>
            </a:r>
            <a:endParaRPr sz="4000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281340" y="1465341"/>
            <a:ext cx="10515600" cy="5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Para crear tablas se utiliza la etiqueta table y se indican las filas y columnas utilizando tr (table row) y td (table data).</a:t>
            </a:r>
            <a:endParaRPr sz="1800"/>
          </a:p>
        </p:txBody>
      </p:sp>
      <p:sp>
        <p:nvSpPr>
          <p:cNvPr id="106" name="Google Shape;106;p3"/>
          <p:cNvSpPr txBox="1"/>
          <p:nvPr/>
        </p:nvSpPr>
        <p:spPr>
          <a:xfrm>
            <a:off x="393895" y="2392424"/>
            <a:ext cx="65133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table: contenedor principal </a:t>
            </a:r>
            <a:endParaRPr b="1" sz="20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tr: representa una fila de la tabla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  &lt;th&gt;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b="1" lang="es-AR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&lt;/th&gt;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representa a una celda de encabezado en una tabla</a:t>
            </a:r>
            <a:r>
              <a:rPr b="1" lang="es-AR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s-AR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&lt;th&gt;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r>
              <a:rPr b="1" lang="es-AR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&lt;/th&gt;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 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td: </a:t>
            </a:r>
            <a:r>
              <a:rPr i="0"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a una celda de datos 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Agosto</a:t>
            </a: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Septiembre</a:t>
            </a:r>
            <a:r>
              <a:rPr b="1" lang="es-AR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345" y="2392424"/>
            <a:ext cx="1709212" cy="125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82878" y="1456562"/>
            <a:ext cx="5376119" cy="540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&lt;table&gt;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b="1" lang="es-AR" sz="15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b="1" lang="es-AR" sz="15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Sur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Avellaneda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Lanús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 </a:t>
            </a:r>
            <a:r>
              <a:rPr b="1" lang="es-AR" sz="15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colspan=</a:t>
            </a:r>
            <a:r>
              <a:rPr b="1" lang="es-AR" sz="15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Banfield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Quilmes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Berazategui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b="1" lang="es-AR" sz="15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b="1" lang="es-AR" sz="15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"2“</a:t>
            </a: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Oeste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Morón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Merlo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Moreno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lang="es-A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Haedo</a:t>
            </a:r>
            <a:r>
              <a:rPr b="1" lang="es-AR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lang="es-AR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345111" y="1930114"/>
            <a:ext cx="6467061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columnas (td) siempre van dentro de las filas (tr). Si queremos agrupar celdas de una misma celda o columna hay que agregar los siguientes atributos: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 (column span = número de celdas a abarcar)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 (row span = número de celdas a abarcar).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4260" y="3613667"/>
            <a:ext cx="3921993" cy="21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458c53ba_0_0"/>
          <p:cNvSpPr txBox="1"/>
          <p:nvPr>
            <p:ph idx="1" type="body"/>
          </p:nvPr>
        </p:nvSpPr>
        <p:spPr>
          <a:xfrm>
            <a:off x="154744" y="1558773"/>
            <a:ext cx="10515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s-AR" sz="1800" strike="noStrike">
                <a:latin typeface="Arial"/>
                <a:ea typeface="Arial"/>
                <a:cs typeface="Arial"/>
                <a:sym typeface="Arial"/>
              </a:rPr>
              <a:t>Se utiliza para incrustar otro documento HTML en la página actual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AR" sz="1600"/>
            </a:br>
            <a:endParaRPr sz="2000"/>
          </a:p>
        </p:txBody>
      </p:sp>
      <p:sp>
        <p:nvSpPr>
          <p:cNvPr id="120" name="Google Shape;120;g90458c53ba_0_0"/>
          <p:cNvSpPr txBox="1"/>
          <p:nvPr>
            <p:ph type="title"/>
          </p:nvPr>
        </p:nvSpPr>
        <p:spPr>
          <a:xfrm>
            <a:off x="4979944" y="388005"/>
            <a:ext cx="37983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&lt;iframe&gt;</a:t>
            </a:r>
            <a:endParaRPr sz="4000"/>
          </a:p>
        </p:txBody>
      </p:sp>
      <p:pic>
        <p:nvPicPr>
          <p:cNvPr id="121" name="Google Shape;121;g90458c53b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43718"/>
            <a:ext cx="5872651" cy="461428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90458c53ba_0_0"/>
          <p:cNvSpPr txBox="1"/>
          <p:nvPr/>
        </p:nvSpPr>
        <p:spPr>
          <a:xfrm>
            <a:off x="6346925" y="2194150"/>
            <a:ext cx="5647800" cy="4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alibri"/>
                <a:ea typeface="Calibri"/>
                <a:cs typeface="Calibri"/>
                <a:sym typeface="Calibri"/>
              </a:rPr>
              <a:t>Para incrustar un mapa de google map en nuestra sitioweb, se busca la direccion en Google map, se hace click  en </a:t>
            </a:r>
            <a:r>
              <a:rPr b="1" lang="es-AR">
                <a:latin typeface="Calibri"/>
                <a:ea typeface="Calibri"/>
                <a:cs typeface="Calibri"/>
                <a:sym typeface="Calibri"/>
              </a:rPr>
              <a:t>Compartir</a:t>
            </a:r>
            <a:r>
              <a:rPr lang="es-AR">
                <a:latin typeface="Calibri"/>
                <a:ea typeface="Calibri"/>
                <a:cs typeface="Calibri"/>
                <a:sym typeface="Calibri"/>
              </a:rPr>
              <a:t>, click </a:t>
            </a:r>
            <a:r>
              <a:rPr b="1" lang="es-AR">
                <a:latin typeface="Calibri"/>
                <a:ea typeface="Calibri"/>
                <a:cs typeface="Calibri"/>
                <a:sym typeface="Calibri"/>
              </a:rPr>
              <a:t> Insertar mapa</a:t>
            </a:r>
            <a:r>
              <a:rPr lang="es-AR">
                <a:latin typeface="Calibri"/>
                <a:ea typeface="Calibri"/>
                <a:cs typeface="Calibri"/>
                <a:sym typeface="Calibri"/>
              </a:rPr>
              <a:t>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90458c53b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8575" y="3038475"/>
            <a:ext cx="4302850" cy="25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90458c53ba_0_0"/>
          <p:cNvSpPr txBox="1"/>
          <p:nvPr/>
        </p:nvSpPr>
        <p:spPr>
          <a:xfrm>
            <a:off x="6607050" y="5848850"/>
            <a:ext cx="5238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alibri"/>
                <a:ea typeface="Calibri"/>
                <a:cs typeface="Calibri"/>
                <a:sym typeface="Calibri"/>
              </a:rPr>
              <a:t>Click en</a:t>
            </a:r>
            <a:r>
              <a:rPr b="1" lang="es-AR">
                <a:latin typeface="Calibri"/>
                <a:ea typeface="Calibri"/>
                <a:cs typeface="Calibri"/>
                <a:sym typeface="Calibri"/>
              </a:rPr>
              <a:t> Copiar HTML</a:t>
            </a:r>
            <a:r>
              <a:rPr lang="es-AR">
                <a:latin typeface="Calibri"/>
                <a:ea typeface="Calibri"/>
                <a:cs typeface="Calibri"/>
                <a:sym typeface="Calibri"/>
              </a:rPr>
              <a:t> y lo pegan en el archivo 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54750" y="2930300"/>
            <a:ext cx="32598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Asi se veria en el navegador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600"/>
              <a:t>También podría agregar videos o publicidades.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4979944" y="388005"/>
            <a:ext cx="3798290" cy="675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&lt;iframe&gt;</a:t>
            </a:r>
            <a:endParaRPr sz="4000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9189"/>
          <a:stretch/>
        </p:blipFill>
        <p:spPr>
          <a:xfrm>
            <a:off x="4300000" y="1362263"/>
            <a:ext cx="7391426" cy="46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6205050" y="6170125"/>
            <a:ext cx="39963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u="sng">
                <a:solidFill>
                  <a:srgbClr val="1155CC"/>
                </a:solidFill>
                <a:hlinkClick r:id="rId4"/>
              </a:rPr>
              <a:t>https://jsbin.com/merutekaco/edit?html,output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239151" y="1378634"/>
            <a:ext cx="12070079" cy="5175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s-AR" sz="1800" strike="noStrike">
                <a:latin typeface="Arial"/>
                <a:ea typeface="Arial"/>
                <a:cs typeface="Arial"/>
                <a:sym typeface="Arial"/>
              </a:rPr>
              <a:t>Estas etiquetas nos permiten agregar contenido multimedia.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&lt;audio&gt;</a:t>
            </a: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acepta como atributos: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controls: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muestra los controles estándar para audio en una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página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autoplay: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hace que el audio se reproduzca automáticamente.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loop: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hace que el audio se repita automáticamente.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muted: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especifica que la salida de audio debe estar silenciada.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preload: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es usado en el elemento audio para almacenar temporalmente (buffering) archivos de gran tamaño.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src: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puede ser una URL del archivo de audio o la ruta al archivo local.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&lt;video&gt;</a:t>
            </a: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acepta como atributos: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controls: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permite activar los controles del player.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poster: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muestra una imagen a modo de presentación.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1800">
                <a:latin typeface="Arial"/>
                <a:ea typeface="Arial"/>
                <a:cs typeface="Arial"/>
                <a:sym typeface="Arial"/>
              </a:rPr>
              <a:t>autoplay, loop, muted, preload y src 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con la misma función que en audio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AR" sz="1600"/>
            </a:br>
            <a:endParaRPr sz="2000"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4413002" y="405089"/>
            <a:ext cx="5354229" cy="675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&lt;audio&gt; y &lt;video&gt;</a:t>
            </a:r>
            <a:endParaRPr sz="400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154" y="2002093"/>
            <a:ext cx="5509846" cy="9715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b1e06f8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Iconos</a:t>
            </a:r>
            <a:endParaRPr/>
          </a:p>
        </p:txBody>
      </p:sp>
      <p:sp>
        <p:nvSpPr>
          <p:cNvPr id="146" name="Google Shape;146;g90b1e06f88_0_0"/>
          <p:cNvSpPr txBox="1"/>
          <p:nvPr>
            <p:ph idx="1" type="body"/>
          </p:nvPr>
        </p:nvSpPr>
        <p:spPr>
          <a:xfrm>
            <a:off x="399900" y="1454800"/>
            <a:ext cx="3310200" cy="498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Hay varias formas de agregar iconos a tu sitio web, en </a:t>
            </a:r>
            <a:r>
              <a:rPr lang="es-AR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https://fontawesome.com/</a:t>
            </a:r>
            <a:r>
              <a:rPr lang="es-AR" sz="3400"/>
              <a:t> </a:t>
            </a:r>
            <a:r>
              <a:rPr lang="es-AR" sz="2400"/>
              <a:t>, hay iconos gratuitos y pagos, te registras en el sitio y te envian un mail con una etiqueta que agregaras al &lt;head&gt; de tu HTML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Luego elijes los iconos a utilizar y los agregan  a su página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7" name="Google Shape;147;g90b1e06f88_0_0"/>
          <p:cNvPicPr preferRelativeResize="0"/>
          <p:nvPr/>
        </p:nvPicPr>
        <p:blipFill rotWithShape="1">
          <a:blip r:embed="rId4">
            <a:alphaModFix/>
          </a:blip>
          <a:srcRect b="-28584" l="0" r="-1317" t="0"/>
          <a:stretch/>
        </p:blipFill>
        <p:spPr>
          <a:xfrm>
            <a:off x="3911150" y="1454800"/>
            <a:ext cx="7727576" cy="4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90b1e06f88_0_0"/>
          <p:cNvSpPr txBox="1"/>
          <p:nvPr/>
        </p:nvSpPr>
        <p:spPr>
          <a:xfrm>
            <a:off x="5939838" y="5649850"/>
            <a:ext cx="3670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5"/>
              </a:rPr>
              <a:t>https://jsbin.com/wuyeden/edit?html,output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0b1e06f88_0_11"/>
          <p:cNvSpPr txBox="1"/>
          <p:nvPr>
            <p:ph type="title"/>
          </p:nvPr>
        </p:nvSpPr>
        <p:spPr>
          <a:xfrm>
            <a:off x="838200" y="1215800"/>
            <a:ext cx="10515600" cy="71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Sitios para alojar nuestro proyecto</a:t>
            </a:r>
            <a:endParaRPr/>
          </a:p>
        </p:txBody>
      </p:sp>
      <p:sp>
        <p:nvSpPr>
          <p:cNvPr id="155" name="Google Shape;155;g90b1e06f88_0_11"/>
          <p:cNvSpPr txBox="1"/>
          <p:nvPr>
            <p:ph idx="1" type="body"/>
          </p:nvPr>
        </p:nvSpPr>
        <p:spPr>
          <a:xfrm>
            <a:off x="838200" y="2374575"/>
            <a:ext cx="10515600" cy="38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Existen varios sitios gratuitos para subir nuestro proyecto:</a:t>
            </a:r>
            <a:r>
              <a:rPr lang="es-AR" sz="2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https://firebase.google.com/docs/hosting/quickstart</a:t>
            </a:r>
            <a:r>
              <a:rPr lang="es-AR" sz="1900"/>
              <a:t> es un poco mas complicado</a:t>
            </a:r>
            <a:r>
              <a:rPr lang="es-AR" sz="19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https://app.netlify.com/drop</a:t>
            </a:r>
            <a:r>
              <a:rPr lang="es-AR" sz="1900">
                <a:latin typeface="Arial"/>
                <a:ea typeface="Arial"/>
                <a:cs typeface="Arial"/>
                <a:sym typeface="Arial"/>
              </a:rPr>
              <a:t> , éste último es muy sencillo, registrarse,  arrastrar y soltar la carpeta del proyecto, te brinda un link de tu sitio para que puedas compartir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