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121587ab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121587ab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21587ab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121587ab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121587ab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121587ab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arbol de herencia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121587ab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121587ab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461f6b14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461f6b14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121587ab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121587ab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121587ab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121587ab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121587a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121587a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121587ab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121587a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21587ab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21587ab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46be799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46be799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121587ab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121587ab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121587ab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121587ab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46be799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46be799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121587ab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121587ab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fonts.google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specifishity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hyperlink" Target="https://flukeout.github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htmlcolorcodes.com/es/" TargetMode="External"/><Relationship Id="rId5" Type="http://schemas.openxmlformats.org/officeDocument/2006/relationships/hyperlink" Target="https://color.ado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677700"/>
            <a:ext cx="91440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6000"/>
              <a:t>Curso</a:t>
            </a:r>
            <a:r>
              <a:rPr b="1" lang="es-419" sz="4800"/>
              <a:t> </a:t>
            </a:r>
            <a:r>
              <a:rPr b="1" lang="es-419" sz="6000"/>
              <a:t>Java FullStack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571750"/>
            <a:ext cx="91440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34251" lvl="0" marL="850395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    Codo a Codo 4.0</a:t>
            </a:r>
            <a:endParaRPr sz="1600"/>
          </a:p>
        </p:txBody>
      </p:sp>
      <p:sp>
        <p:nvSpPr>
          <p:cNvPr id="56" name="Google Shape;56;p13"/>
          <p:cNvSpPr txBox="1"/>
          <p:nvPr/>
        </p:nvSpPr>
        <p:spPr>
          <a:xfrm>
            <a:off x="2730000" y="4687200"/>
            <a:ext cx="6414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CSS3 </a:t>
            </a:r>
            <a:r>
              <a:rPr lang="es-419"/>
              <a:t>- Clase 1 - Introducción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0" y="963925"/>
            <a:ext cx="91440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4500"/>
              <a:t>Google Fonts</a:t>
            </a:r>
            <a:endParaRPr sz="4300"/>
          </a:p>
        </p:txBody>
      </p:sp>
      <p:sp>
        <p:nvSpPr>
          <p:cNvPr id="111" name="Google Shape;111;p22"/>
          <p:cNvSpPr txBox="1"/>
          <p:nvPr/>
        </p:nvSpPr>
        <p:spPr>
          <a:xfrm>
            <a:off x="690450" y="2571750"/>
            <a:ext cx="77631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Nos permite modificar el tipo de fuente de las letras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100" u="sng">
                <a:solidFill>
                  <a:schemeClr val="hlink"/>
                </a:solidFill>
                <a:hlinkClick r:id="rId4"/>
              </a:rPr>
              <a:t>https://fonts.google.com/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Seleccionamos un tipo de fuente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Usamos la etiqueta Link para vincularlo con nuestro 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Usamos font-family para definir el uso de la fuente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0" y="757875"/>
            <a:ext cx="91440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4500"/>
              <a:t>Arbol del DOM</a:t>
            </a:r>
            <a:endParaRPr sz="4300"/>
          </a:p>
        </p:txBody>
      </p:sp>
      <p:sp>
        <p:nvSpPr>
          <p:cNvPr id="117" name="Google Shape;117;p23"/>
          <p:cNvSpPr/>
          <p:nvPr/>
        </p:nvSpPr>
        <p:spPr>
          <a:xfrm>
            <a:off x="3802943" y="2002725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5573240" y="290242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2032647" y="290242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87400" y="38021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2877893" y="38021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style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4728000" y="38021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6418493" y="38021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4" name="Google Shape;124;p23"/>
          <p:cNvCxnSpPr>
            <a:stCxn id="117" idx="2"/>
            <a:endCxn id="118" idx="0"/>
          </p:cNvCxnSpPr>
          <p:nvPr/>
        </p:nvCxnSpPr>
        <p:spPr>
          <a:xfrm flipH="1" rot="-5400000">
            <a:off x="5228543" y="1788675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23"/>
          <p:cNvCxnSpPr>
            <a:stCxn id="119" idx="0"/>
            <a:endCxn id="117" idx="2"/>
          </p:cNvCxnSpPr>
          <p:nvPr/>
        </p:nvCxnSpPr>
        <p:spPr>
          <a:xfrm rot="-5400000">
            <a:off x="3458247" y="1788676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23"/>
          <p:cNvCxnSpPr>
            <a:stCxn id="119" idx="2"/>
            <a:endCxn id="121" idx="0"/>
          </p:cNvCxnSpPr>
          <p:nvPr/>
        </p:nvCxnSpPr>
        <p:spPr>
          <a:xfrm flipH="1" rot="-5400000">
            <a:off x="2995647" y="3150976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3"/>
          <p:cNvCxnSpPr>
            <a:stCxn id="120" idx="0"/>
            <a:endCxn id="119" idx="2"/>
          </p:cNvCxnSpPr>
          <p:nvPr/>
        </p:nvCxnSpPr>
        <p:spPr>
          <a:xfrm rot="-5400000">
            <a:off x="2150400" y="3150978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23"/>
          <p:cNvCxnSpPr>
            <a:stCxn id="118" idx="2"/>
            <a:endCxn id="123" idx="0"/>
          </p:cNvCxnSpPr>
          <p:nvPr/>
        </p:nvCxnSpPr>
        <p:spPr>
          <a:xfrm flipH="1" rot="-5400000">
            <a:off x="6536390" y="3150826"/>
            <a:ext cx="4572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23"/>
          <p:cNvCxnSpPr>
            <a:stCxn id="122" idx="0"/>
            <a:endCxn id="118" idx="2"/>
          </p:cNvCxnSpPr>
          <p:nvPr/>
        </p:nvCxnSpPr>
        <p:spPr>
          <a:xfrm rot="-5400000">
            <a:off x="5691000" y="3150978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ctrTitle"/>
          </p:nvPr>
        </p:nvSpPr>
        <p:spPr>
          <a:xfrm>
            <a:off x="0" y="728450"/>
            <a:ext cx="91440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4500"/>
              <a:t>Selectores Combinados</a:t>
            </a:r>
            <a:endParaRPr sz="4300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50" y="2305850"/>
            <a:ext cx="4032551" cy="22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305850"/>
            <a:ext cx="4335027" cy="22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0" y="728450"/>
            <a:ext cx="91440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4500"/>
              <a:t>Selectores Combinados</a:t>
            </a:r>
            <a:endParaRPr sz="430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525" y="2265175"/>
            <a:ext cx="4181675" cy="2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200" y="2265175"/>
            <a:ext cx="4390476" cy="2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286975" y="4444450"/>
            <a:ext cx="34731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Link: </a:t>
            </a:r>
            <a:r>
              <a:rPr lang="es-419" sz="1100" u="sng">
                <a:solidFill>
                  <a:schemeClr val="hlink"/>
                </a:solidFill>
                <a:hlinkClick r:id="rId4"/>
              </a:rPr>
              <a:t>https://specifishity.com/</a:t>
            </a:r>
            <a:endParaRPr/>
          </a:p>
        </p:txBody>
      </p:sp>
      <p:sp>
        <p:nvSpPr>
          <p:cNvPr id="149" name="Google Shape;149;p26"/>
          <p:cNvSpPr txBox="1"/>
          <p:nvPr>
            <p:ph type="ctrTitle"/>
          </p:nvPr>
        </p:nvSpPr>
        <p:spPr>
          <a:xfrm>
            <a:off x="0" y="815125"/>
            <a:ext cx="91440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4500"/>
              <a:t>Prioridad de Selectores</a:t>
            </a:r>
            <a:endParaRPr sz="4300"/>
          </a:p>
        </p:txBody>
      </p:sp>
      <p:sp>
        <p:nvSpPr>
          <p:cNvPr id="150" name="Google Shape;150;p26"/>
          <p:cNvSpPr/>
          <p:nvPr/>
        </p:nvSpPr>
        <p:spPr>
          <a:xfrm>
            <a:off x="1242690" y="1959350"/>
            <a:ext cx="28239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Inline Style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2609215" y="2562238"/>
            <a:ext cx="2823900" cy="442500"/>
          </a:xfrm>
          <a:prstGeom prst="roundRect">
            <a:avLst>
              <a:gd fmla="val 50000" name="adj"/>
            </a:avLst>
          </a:prstGeom>
          <a:solidFill>
            <a:srgbClr val="0D5DDF">
              <a:alpha val="808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Attr id (#)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3791790" y="3170900"/>
            <a:ext cx="2823900" cy="442500"/>
          </a:xfrm>
          <a:prstGeom prst="roundRect">
            <a:avLst>
              <a:gd fmla="val 50000" name="adj"/>
            </a:avLst>
          </a:prstGeom>
          <a:solidFill>
            <a:srgbClr val="0D5DDF">
              <a:alpha val="6786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Attr class (.)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5077415" y="3756450"/>
            <a:ext cx="2823900" cy="442500"/>
          </a:xfrm>
          <a:prstGeom prst="roundRect">
            <a:avLst>
              <a:gd fmla="val 50000" name="adj"/>
            </a:avLst>
          </a:prstGeom>
          <a:solidFill>
            <a:srgbClr val="0D5DDF">
              <a:alpha val="580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Element</a:t>
            </a:r>
            <a:endParaRPr/>
          </a:p>
        </p:txBody>
      </p:sp>
      <p:cxnSp>
        <p:nvCxnSpPr>
          <p:cNvPr id="154" name="Google Shape;154;p26"/>
          <p:cNvCxnSpPr/>
          <p:nvPr/>
        </p:nvCxnSpPr>
        <p:spPr>
          <a:xfrm>
            <a:off x="4302013" y="1970900"/>
            <a:ext cx="0" cy="41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5624388" y="2608450"/>
            <a:ext cx="0" cy="41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6"/>
          <p:cNvCxnSpPr/>
          <p:nvPr/>
        </p:nvCxnSpPr>
        <p:spPr>
          <a:xfrm>
            <a:off x="6873188" y="3188225"/>
            <a:ext cx="0" cy="41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ctrTitle"/>
          </p:nvPr>
        </p:nvSpPr>
        <p:spPr>
          <a:xfrm>
            <a:off x="0" y="691650"/>
            <a:ext cx="91440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4500"/>
              <a:t>Juego de CCS3</a:t>
            </a:r>
            <a:endParaRPr sz="430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350" y="2273750"/>
            <a:ext cx="5973298" cy="26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331125" y="1604125"/>
            <a:ext cx="87123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Link: </a:t>
            </a:r>
            <a:r>
              <a:rPr lang="es-419" sz="1100" u="sng">
                <a:solidFill>
                  <a:schemeClr val="hlink"/>
                </a:solidFill>
                <a:hlinkClick r:id="rId5"/>
              </a:rPr>
              <a:t>https://flukeout.github.io/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0" y="963925"/>
            <a:ext cx="91440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4500"/>
              <a:t>¿Qué es CSS3?</a:t>
            </a:r>
            <a:endParaRPr sz="4300"/>
          </a:p>
        </p:txBody>
      </p:sp>
      <p:sp>
        <p:nvSpPr>
          <p:cNvPr id="62" name="Google Shape;62;p14"/>
          <p:cNvSpPr txBox="1"/>
          <p:nvPr/>
        </p:nvSpPr>
        <p:spPr>
          <a:xfrm>
            <a:off x="282000" y="2406200"/>
            <a:ext cx="85800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Cascading style sheets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Hoja de estilos en cascada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-419" sz="1700"/>
              <a:t>Lenguaje de estilos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-419" sz="1700"/>
              <a:t>La prioridad de reglas de estilos </a:t>
            </a:r>
            <a:r>
              <a:rPr lang="es-419" sz="1700"/>
              <a:t>está</a:t>
            </a:r>
            <a:r>
              <a:rPr lang="es-419" sz="1700"/>
              <a:t> determinada por el sistema en cascada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Permite aplicar estilos de manera selectiva a elementos en documentos HTML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0" y="963925"/>
            <a:ext cx="91440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4500"/>
              <a:t>Vincular CSS3 con HTML5</a:t>
            </a:r>
            <a:endParaRPr sz="4300"/>
          </a:p>
        </p:txBody>
      </p:sp>
      <p:sp>
        <p:nvSpPr>
          <p:cNvPr id="68" name="Google Shape;68;p15"/>
          <p:cNvSpPr txBox="1"/>
          <p:nvPr/>
        </p:nvSpPr>
        <p:spPr>
          <a:xfrm>
            <a:off x="267300" y="2376750"/>
            <a:ext cx="8609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Existen 3 formas de usar CSS en HTML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Atributo style en una etiqueta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419" sz="1600"/>
              <a:t>&lt;a style=”(inserte regla css)”&gt;contenido&lt;/a&gt;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Etiqueta style dentro del head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419" sz="1600"/>
              <a:t>&lt;style&gt;(inserte reglas css)&lt;/style&gt;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En un archivo separado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-419" sz="1600"/>
              <a:t>Usamos Link para vincular el css con html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1611475" y="1008100"/>
            <a:ext cx="6512100" cy="14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4500"/>
              <a:t>La mejor forma de agregar CSS</a:t>
            </a:r>
            <a:endParaRPr sz="4300"/>
          </a:p>
        </p:txBody>
      </p:sp>
      <p:sp>
        <p:nvSpPr>
          <p:cNvPr id="74" name="Google Shape;74;p16"/>
          <p:cNvSpPr txBox="1"/>
          <p:nvPr/>
        </p:nvSpPr>
        <p:spPr>
          <a:xfrm>
            <a:off x="334800" y="2991175"/>
            <a:ext cx="86901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Pasos a seguir: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s-419" sz="1600">
                <a:solidFill>
                  <a:schemeClr val="dk1"/>
                </a:solidFill>
              </a:rPr>
              <a:t>Creamos un archivo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s-419" sz="1600">
                <a:solidFill>
                  <a:schemeClr val="dk1"/>
                </a:solidFill>
              </a:rPr>
              <a:t> style.css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s-419" sz="1600">
                <a:solidFill>
                  <a:schemeClr val="dk1"/>
                </a:solidFill>
              </a:rPr>
              <a:t>Usamos la etiqueta link en head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s-419" sz="1600">
                <a:solidFill>
                  <a:schemeClr val="dk1"/>
                </a:solidFill>
              </a:rPr>
              <a:t>&lt;link rel="stylesheet" href="style.css"&gt;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s-419" sz="1600">
                <a:solidFill>
                  <a:schemeClr val="dk1"/>
                </a:solidFill>
              </a:rPr>
              <a:t>Creamos nuestras reglas de ccs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34800" y="2667275"/>
            <a:ext cx="85797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Crear un archivo separado ya que nos permite tener </a:t>
            </a:r>
            <a:r>
              <a:rPr lang="es-419"/>
              <a:t>código</a:t>
            </a:r>
            <a:r>
              <a:rPr lang="es-419"/>
              <a:t> </a:t>
            </a:r>
            <a:r>
              <a:rPr lang="es-419"/>
              <a:t>más</a:t>
            </a:r>
            <a:r>
              <a:rPr lang="es-419"/>
              <a:t> limpio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0" y="963925"/>
            <a:ext cx="91440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4500"/>
              <a:t>Selectores CSS</a:t>
            </a:r>
            <a:endParaRPr sz="4300"/>
          </a:p>
        </p:txBody>
      </p:sp>
      <p:sp>
        <p:nvSpPr>
          <p:cNvPr id="81" name="Google Shape;81;p17"/>
          <p:cNvSpPr txBox="1"/>
          <p:nvPr/>
        </p:nvSpPr>
        <p:spPr>
          <a:xfrm>
            <a:off x="293100" y="2571750"/>
            <a:ext cx="85578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Definen a qué elemento o elementos vamos a aplicar las reglas/estilos de css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Selectores simple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Selectores Combinados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 sz="1600"/>
              <a:t>Selectores avanzados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0" y="963925"/>
            <a:ext cx="91440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4500"/>
              <a:t>Selectores Simples</a:t>
            </a:r>
            <a:endParaRPr sz="4300"/>
          </a:p>
        </p:txBody>
      </p:sp>
      <p:sp>
        <p:nvSpPr>
          <p:cNvPr id="87" name="Google Shape;87;p18"/>
          <p:cNvSpPr txBox="1"/>
          <p:nvPr/>
        </p:nvSpPr>
        <p:spPr>
          <a:xfrm>
            <a:off x="329850" y="2465050"/>
            <a:ext cx="84843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Elementos HTML : h1, p, img, etc…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#id: Atributo que identifica de manera </a:t>
            </a:r>
            <a:r>
              <a:rPr lang="es-419" sz="1700"/>
              <a:t>única</a:t>
            </a:r>
            <a:r>
              <a:rPr lang="es-419" sz="1700"/>
              <a:t> a un elemento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.class: Atributo que </a:t>
            </a:r>
            <a:r>
              <a:rPr lang="es-419" sz="1700"/>
              <a:t>identifica</a:t>
            </a:r>
            <a:r>
              <a:rPr lang="es-419" sz="1700"/>
              <a:t> a un grupo de elementos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*: Selecciona a todos los elementos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selector, selector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0" y="963925"/>
            <a:ext cx="91440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4500"/>
              <a:t>Estilos basicos</a:t>
            </a:r>
            <a:endParaRPr sz="4300"/>
          </a:p>
        </p:txBody>
      </p:sp>
      <p:sp>
        <p:nvSpPr>
          <p:cNvPr id="93" name="Google Shape;93;p19"/>
          <p:cNvSpPr txBox="1"/>
          <p:nvPr/>
        </p:nvSpPr>
        <p:spPr>
          <a:xfrm>
            <a:off x="664650" y="2362050"/>
            <a:ext cx="7814700" cy="1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Color				=&gt; Define un color de letra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Background		=&gt; Define un color de fondo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Font-size			=&gt; Define un tamaño de fuente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width				=&gt; Define el ancho de un elemento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height			=&gt; Define el alto de un elemento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0" y="768900"/>
            <a:ext cx="91440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4500"/>
              <a:t>Estructura de Reglas</a:t>
            </a:r>
            <a:endParaRPr sz="43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1150" y="1936225"/>
            <a:ext cx="4641699" cy="29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0" y="963925"/>
            <a:ext cx="91440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4500"/>
              <a:t>Colores</a:t>
            </a:r>
            <a:endParaRPr sz="4300"/>
          </a:p>
        </p:txBody>
      </p:sp>
      <p:sp>
        <p:nvSpPr>
          <p:cNvPr id="105" name="Google Shape;105;p21"/>
          <p:cNvSpPr txBox="1"/>
          <p:nvPr/>
        </p:nvSpPr>
        <p:spPr>
          <a:xfrm>
            <a:off x="598500" y="2457700"/>
            <a:ext cx="79470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 u="sng">
                <a:solidFill>
                  <a:schemeClr val="hlink"/>
                </a:solidFill>
                <a:hlinkClick r:id="rId4"/>
              </a:rPr>
              <a:t>https://htmlcolorcodes.com/es/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 u="sng">
                <a:solidFill>
                  <a:schemeClr val="hlink"/>
                </a:solidFill>
                <a:hlinkClick r:id="rId5"/>
              </a:rPr>
              <a:t>https://color.adobe.com/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Color picker en buscador de google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Usar Herramienta de desarrollador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