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7kJ0ksE7vNcHIsXBvRS9sgHcD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BA2D4B-2CA0-4D74-BB98-29E5FFB464DA}">
  <a:tblStyle styleId="{36BA2D4B-2CA0-4D74-BB98-29E5FFB464DA}" styleName="Table_0">
    <a:wholeTbl>
      <a:tcTxStyle b="off" i="off">
        <a:font>
          <a:latin typeface="Arial"/>
          <a:ea typeface="Arial"/>
          <a:cs typeface="Arial"/>
        </a:font>
        <a:schemeClr val="lt1"/>
      </a:tcTxStyle>
      <a:tcStyle>
        <a:tcBdr>
          <a:left>
            <a:ln cap="flat" cmpd="sng" w="9525">
              <a:solidFill>
                <a:srgbClr val="BFC8E4"/>
              </a:solidFill>
              <a:prstDash val="solid"/>
              <a:round/>
              <a:headEnd len="sm" w="sm" type="none"/>
              <a:tailEnd len="sm" w="sm" type="none"/>
            </a:ln>
          </a:left>
          <a:right>
            <a:ln cap="flat" cmpd="sng" w="9525">
              <a:solidFill>
                <a:srgbClr val="BFC8E4"/>
              </a:solidFill>
              <a:prstDash val="solid"/>
              <a:round/>
              <a:headEnd len="sm" w="sm" type="none"/>
              <a:tailEnd len="sm" w="sm" type="none"/>
            </a:ln>
          </a:right>
          <a:top>
            <a:ln cap="flat" cmpd="sng" w="9525">
              <a:solidFill>
                <a:srgbClr val="BFC8E4"/>
              </a:solidFill>
              <a:prstDash val="solid"/>
              <a:round/>
              <a:headEnd len="sm" w="sm" type="none"/>
              <a:tailEnd len="sm" w="sm" type="none"/>
            </a:ln>
          </a:top>
          <a:bottom>
            <a:ln cap="flat" cmpd="sng" w="9525">
              <a:solidFill>
                <a:srgbClr val="BFC8E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 styleId="{771BC2FB-1039-4C5F-BFB7-797BE0701A96}" styleName="Table_1">
    <a:wholeTbl>
      <a:tcTxStyle b="off" i="off">
        <a:font>
          <a:latin typeface="Arial"/>
          <a:ea typeface="Arial"/>
          <a:cs typeface="Arial"/>
        </a:font>
        <a:schemeClr val="lt1"/>
      </a:tcTxStyle>
      <a:tcStyle>
        <a:tcBdr>
          <a:left>
            <a:ln cap="flat" cmpd="sng" w="9525">
              <a:solidFill>
                <a:srgbClr val="C3D4EB"/>
              </a:solidFill>
              <a:prstDash val="solid"/>
              <a:round/>
              <a:headEnd len="sm" w="sm" type="none"/>
              <a:tailEnd len="sm" w="sm" type="none"/>
            </a:ln>
          </a:left>
          <a:right>
            <a:ln cap="flat" cmpd="sng" w="9525">
              <a:solidFill>
                <a:srgbClr val="C3D4EB"/>
              </a:solidFill>
              <a:prstDash val="solid"/>
              <a:round/>
              <a:headEnd len="sm" w="sm" type="none"/>
              <a:tailEnd len="sm" w="sm" type="none"/>
            </a:ln>
          </a:right>
          <a:top>
            <a:ln cap="flat" cmpd="sng" w="9525">
              <a:solidFill>
                <a:srgbClr val="C3D4EB"/>
              </a:solidFill>
              <a:prstDash val="solid"/>
              <a:round/>
              <a:headEnd len="sm" w="sm" type="none"/>
              <a:tailEnd len="sm" w="sm" type="none"/>
            </a:ln>
          </a:top>
          <a:bottom>
            <a:ln cap="flat" cmpd="sng" w="9525">
              <a:solidFill>
                <a:srgbClr val="C3D4EB"/>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Black-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A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8" name="Shape 28"/>
        <p:cNvGrpSpPr/>
        <p:nvPr/>
      </p:nvGrpSpPr>
      <p:grpSpPr>
        <a:xfrm>
          <a:off x="0" y="0"/>
          <a:ext cx="0" cy="0"/>
          <a:chOff x="0" y="0"/>
          <a:chExt cx="0" cy="0"/>
        </a:xfrm>
      </p:grpSpPr>
      <p:sp>
        <p:nvSpPr>
          <p:cNvPr id="29" name="Google Shape;29;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7" name="Shape 37"/>
        <p:cNvGrpSpPr/>
        <p:nvPr/>
      </p:nvGrpSpPr>
      <p:grpSpPr>
        <a:xfrm>
          <a:off x="0" y="0"/>
          <a:ext cx="0" cy="0"/>
          <a:chOff x="0" y="0"/>
          <a:chExt cx="0" cy="0"/>
        </a:xfrm>
      </p:grpSpPr>
      <p:sp>
        <p:nvSpPr>
          <p:cNvPr id="38" name="Google Shape;3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2" name="Shape 42"/>
        <p:cNvGrpSpPr/>
        <p:nvPr/>
      </p:nvGrpSpPr>
      <p:grpSpPr>
        <a:xfrm>
          <a:off x="0" y="0"/>
          <a:ext cx="0" cy="0"/>
          <a:chOff x="0" y="0"/>
          <a:chExt cx="0" cy="0"/>
        </a:xfrm>
      </p:grpSpPr>
      <p:sp>
        <p:nvSpPr>
          <p:cNvPr id="43" name="Google Shape;4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6" name="Shape 46"/>
        <p:cNvGrpSpPr/>
        <p:nvPr/>
      </p:nvGrpSpPr>
      <p:grpSpPr>
        <a:xfrm>
          <a:off x="0" y="0"/>
          <a:ext cx="0" cy="0"/>
          <a:chOff x="0" y="0"/>
          <a:chExt cx="0" cy="0"/>
        </a:xfrm>
      </p:grpSpPr>
      <p:sp>
        <p:nvSpPr>
          <p:cNvPr id="47" name="Google Shape;47;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3" name="Shape 53"/>
        <p:cNvGrpSpPr/>
        <p:nvPr/>
      </p:nvGrpSpPr>
      <p:grpSpPr>
        <a:xfrm>
          <a:off x="0" y="0"/>
          <a:ext cx="0" cy="0"/>
          <a:chOff x="0" y="0"/>
          <a:chExt cx="0" cy="0"/>
        </a:xfrm>
      </p:grpSpPr>
      <p:sp>
        <p:nvSpPr>
          <p:cNvPr id="54" name="Google Shape;54;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6" name="Google Shape;56;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0" name="Shape 60"/>
        <p:cNvGrpSpPr/>
        <p:nvPr/>
      </p:nvGrpSpPr>
      <p:grpSpPr>
        <a:xfrm>
          <a:off x="0" y="0"/>
          <a:ext cx="0" cy="0"/>
          <a:chOff x="0" y="0"/>
          <a:chExt cx="0" cy="0"/>
        </a:xfrm>
      </p:grpSpPr>
      <p:sp>
        <p:nvSpPr>
          <p:cNvPr id="61" name="Google Shape;6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6" name="Shape 66"/>
        <p:cNvGrpSpPr/>
        <p:nvPr/>
      </p:nvGrpSpPr>
      <p:grpSpPr>
        <a:xfrm>
          <a:off x="0" y="0"/>
          <a:ext cx="0" cy="0"/>
          <a:chOff x="0" y="0"/>
          <a:chExt cx="0" cy="0"/>
        </a:xfrm>
      </p:grpSpPr>
      <p:sp>
        <p:nvSpPr>
          <p:cNvPr id="67" name="Google Shape;67;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flexboxfroggy.com/#es" TargetMode="External"/><Relationship Id="rId4" Type="http://schemas.openxmlformats.org/officeDocument/2006/relationships/hyperlink" Target="https://flexboxfroggy.com/#es" TargetMode="External"/><Relationship Id="rId5" Type="http://schemas.openxmlformats.org/officeDocument/2006/relationships/hyperlink" Target="https://mastery.games/flexboxzomb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repl.it/@aylromero/Jerarquia-CSS#style.c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title"/>
          </p:nvPr>
        </p:nvSpPr>
        <p:spPr>
          <a:xfrm>
            <a:off x="1" y="1968843"/>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b="1" lang="es-AR" sz="6000">
                <a:latin typeface="Arial"/>
                <a:ea typeface="Arial"/>
                <a:cs typeface="Arial"/>
                <a:sym typeface="Arial"/>
              </a:rPr>
              <a:t>Clase 7</a:t>
            </a:r>
            <a:endParaRPr/>
          </a:p>
        </p:txBody>
      </p:sp>
      <p:sp>
        <p:nvSpPr>
          <p:cNvPr id="77" name="Google Shape;77;p1"/>
          <p:cNvSpPr txBox="1"/>
          <p:nvPr/>
        </p:nvSpPr>
        <p:spPr>
          <a:xfrm>
            <a:off x="0" y="2905780"/>
            <a:ext cx="12192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s-AR" sz="2800" u="none" cap="none" strike="noStrike">
                <a:solidFill>
                  <a:schemeClr val="dk1"/>
                </a:solidFill>
                <a:latin typeface="Calibri"/>
                <a:ea typeface="Calibri"/>
                <a:cs typeface="Calibri"/>
                <a:sym typeface="Calibri"/>
              </a:rPr>
              <a:t>CSS Parte 3</a:t>
            </a:r>
            <a:endParaRPr b="0" i="0" sz="1400" u="none" cap="none" strike="noStrike">
              <a:solidFill>
                <a:srgbClr val="000000"/>
              </a:solidFill>
              <a:latin typeface="Arial"/>
              <a:ea typeface="Arial"/>
              <a:cs typeface="Arial"/>
              <a:sym typeface="Arial"/>
            </a:endParaRPr>
          </a:p>
        </p:txBody>
      </p:sp>
      <p:pic>
        <p:nvPicPr>
          <p:cNvPr id="78" name="Google Shape;78;p1"/>
          <p:cNvPicPr preferRelativeResize="0"/>
          <p:nvPr/>
        </p:nvPicPr>
        <p:blipFill rotWithShape="1">
          <a:blip r:embed="rId3">
            <a:alphaModFix/>
          </a:blip>
          <a:srcRect b="0" l="65596" r="0" t="18527"/>
          <a:stretch/>
        </p:blipFill>
        <p:spPr>
          <a:xfrm>
            <a:off x="5215271" y="3429000"/>
            <a:ext cx="1761457" cy="24404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nvSpPr>
        <p:spPr>
          <a:xfrm>
            <a:off x="362498" y="1191472"/>
            <a:ext cx="11690253" cy="566652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padding: 10px 20px 10px 20px;</a:t>
            </a:r>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padding: 10px 20px 10px;</a:t>
            </a:r>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padding: 10px 20px;</a:t>
            </a:r>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padding: 10px; </a:t>
            </a:r>
            <a:r>
              <a:rPr b="1" i="0" lang="es-AR" sz="2000" u="none" cap="none" strike="noStrike">
                <a:solidFill>
                  <a:srgbClr val="05ADD5"/>
                </a:solidFill>
                <a:latin typeface="Arial"/>
                <a:ea typeface="Arial"/>
                <a:cs typeface="Arial"/>
                <a:sym typeface="Arial"/>
              </a:rPr>
              <a:t>top</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 </a:t>
            </a:r>
            <a:r>
              <a:rPr b="1" i="0" lang="es-AR" sz="2000" u="none" cap="none" strike="noStrike">
                <a:solidFill>
                  <a:srgbClr val="002060"/>
                </a:solidFill>
                <a:latin typeface="Arial"/>
                <a:ea typeface="Arial"/>
                <a:cs typeface="Arial"/>
                <a:sym typeface="Arial"/>
              </a:rPr>
              <a:t>botton</a:t>
            </a:r>
            <a:r>
              <a:rPr b="1" i="0" lang="es-AR" sz="2000" u="none" cap="none" strike="noStrike">
                <a:solidFill>
                  <a:schemeClr val="dk1"/>
                </a:solidFill>
                <a:latin typeface="Arial"/>
                <a:ea typeface="Arial"/>
                <a:cs typeface="Arial"/>
                <a:sym typeface="Arial"/>
              </a:rPr>
              <a:t> </a:t>
            </a:r>
            <a:r>
              <a:rPr b="1" i="0" lang="es-AR" sz="2000" u="none" cap="none" strike="noStrike">
                <a:solidFill>
                  <a:srgbClr val="31078C"/>
                </a:solidFill>
                <a:latin typeface="Arial"/>
                <a:ea typeface="Arial"/>
                <a:cs typeface="Arial"/>
                <a:sym typeface="Arial"/>
              </a:rPr>
              <a:t>left</a:t>
            </a:r>
            <a:endParaRPr b="1" i="0" sz="2000" u="none" cap="none" strike="noStrike">
              <a:solidFill>
                <a:srgbClr val="31078C"/>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p:txBody>
      </p:sp>
      <p:sp>
        <p:nvSpPr>
          <p:cNvPr id="153" name="Google Shape;153;p22"/>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Padding</a:t>
            </a:r>
            <a:endParaRPr b="1" i="0" sz="1600" u="none" cap="none" strike="noStrike">
              <a:solidFill>
                <a:srgbClr val="000000"/>
              </a:solidFill>
              <a:latin typeface="Arial"/>
              <a:ea typeface="Arial"/>
              <a:cs typeface="Arial"/>
              <a:sym typeface="Arial"/>
            </a:endParaRPr>
          </a:p>
        </p:txBody>
      </p:sp>
      <p:sp>
        <p:nvSpPr>
          <p:cNvPr id="154" name="Google Shape;154;p22"/>
          <p:cNvSpPr txBox="1"/>
          <p:nvPr/>
        </p:nvSpPr>
        <p:spPr>
          <a:xfrm>
            <a:off x="2166876" y="1592175"/>
            <a:ext cx="58809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solidFill>
                  <a:srgbClr val="05ADD5"/>
                </a:solidFill>
                <a:latin typeface="Arial"/>
                <a:ea typeface="Arial"/>
                <a:cs typeface="Arial"/>
                <a:sym typeface="Arial"/>
              </a:rPr>
              <a:t>       top</a:t>
            </a:r>
            <a:r>
              <a:rPr b="1" lang="es-AR" sz="2000">
                <a:solidFill>
                  <a:srgbClr val="05ADD5"/>
                </a:solidFill>
              </a:rPr>
              <a:t>    </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         </a:t>
            </a:r>
            <a:r>
              <a:rPr b="1" i="0" lang="es-AR" sz="2000" u="none" cap="none" strike="noStrike">
                <a:solidFill>
                  <a:srgbClr val="002060"/>
                </a:solidFill>
                <a:latin typeface="Arial"/>
                <a:ea typeface="Arial"/>
                <a:cs typeface="Arial"/>
                <a:sym typeface="Arial"/>
              </a:rPr>
              <a:t>botton</a:t>
            </a:r>
            <a:r>
              <a:rPr b="1" i="0" lang="es-AR" sz="2000" u="none" cap="none" strike="noStrike">
                <a:solidFill>
                  <a:schemeClr val="dk1"/>
                </a:solidFill>
                <a:latin typeface="Arial"/>
                <a:ea typeface="Arial"/>
                <a:cs typeface="Arial"/>
                <a:sym typeface="Arial"/>
              </a:rPr>
              <a:t>       </a:t>
            </a:r>
            <a:r>
              <a:rPr b="1" i="0" lang="es-AR" sz="2000" u="none" cap="none" strike="noStrike">
                <a:solidFill>
                  <a:srgbClr val="31078C"/>
                </a:solidFill>
                <a:latin typeface="Arial"/>
                <a:ea typeface="Arial"/>
                <a:cs typeface="Arial"/>
                <a:sym typeface="Arial"/>
              </a:rPr>
              <a:t>left</a:t>
            </a:r>
            <a:endParaRPr b="1" i="0" sz="2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5" name="Google Shape;155;p22"/>
          <p:cNvSpPr txBox="1"/>
          <p:nvPr/>
        </p:nvSpPr>
        <p:spPr>
          <a:xfrm>
            <a:off x="2040821" y="2832575"/>
            <a:ext cx="54783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solidFill>
                  <a:srgbClr val="05ADD5"/>
                </a:solidFill>
                <a:latin typeface="Arial"/>
                <a:ea typeface="Arial"/>
                <a:cs typeface="Arial"/>
                <a:sym typeface="Arial"/>
              </a:rPr>
              <a:t>       top	</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a:t>
            </a:r>
            <a:r>
              <a:rPr b="1" i="0" lang="es-AR" sz="2000" u="none" cap="none" strike="noStrike">
                <a:solidFill>
                  <a:srgbClr val="31078C"/>
                </a:solidFill>
                <a:latin typeface="Arial"/>
                <a:ea typeface="Arial"/>
                <a:cs typeface="Arial"/>
                <a:sym typeface="Arial"/>
              </a:rPr>
              <a:t>left</a:t>
            </a:r>
            <a:r>
              <a:rPr b="1" i="0" lang="es-AR" sz="2000" u="none" cap="none" strike="noStrike">
                <a:solidFill>
                  <a:schemeClr val="dk1"/>
                </a:solidFill>
                <a:latin typeface="Arial"/>
                <a:ea typeface="Arial"/>
                <a:cs typeface="Arial"/>
                <a:sym typeface="Arial"/>
              </a:rPr>
              <a:t>     </a:t>
            </a:r>
            <a:r>
              <a:rPr b="1" i="0" lang="es-AR" sz="2000" u="none" cap="none" strike="noStrike">
                <a:solidFill>
                  <a:srgbClr val="002060"/>
                </a:solidFill>
                <a:latin typeface="Arial"/>
                <a:ea typeface="Arial"/>
                <a:cs typeface="Arial"/>
                <a:sym typeface="Arial"/>
              </a:rPr>
              <a:t>botton</a:t>
            </a:r>
            <a:endParaRPr b="1" i="0" sz="2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6" name="Google Shape;156;p22"/>
          <p:cNvSpPr txBox="1"/>
          <p:nvPr/>
        </p:nvSpPr>
        <p:spPr>
          <a:xfrm>
            <a:off x="2017604" y="4107575"/>
            <a:ext cx="47742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solidFill>
                  <a:srgbClr val="05ADD5"/>
                </a:solidFill>
                <a:latin typeface="Arial"/>
                <a:ea typeface="Arial"/>
                <a:cs typeface="Arial"/>
                <a:sym typeface="Arial"/>
              </a:rPr>
              <a:t>    top</a:t>
            </a:r>
            <a:r>
              <a:rPr b="1" i="0" lang="es-AR" sz="2000" u="none" cap="none" strike="noStrike">
                <a:solidFill>
                  <a:schemeClr val="dk1"/>
                </a:solidFill>
                <a:latin typeface="Arial"/>
                <a:ea typeface="Arial"/>
                <a:cs typeface="Arial"/>
                <a:sym typeface="Arial"/>
              </a:rPr>
              <a:t>|</a:t>
            </a:r>
            <a:r>
              <a:rPr b="1" i="0" lang="es-AR" sz="2000" u="none" cap="none" strike="noStrike">
                <a:solidFill>
                  <a:srgbClr val="002060"/>
                </a:solidFill>
                <a:latin typeface="Arial"/>
                <a:ea typeface="Arial"/>
                <a:cs typeface="Arial"/>
                <a:sym typeface="Arial"/>
              </a:rPr>
              <a:t>botton</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a:t>
            </a:r>
            <a:r>
              <a:rPr b="1" i="0" lang="es-AR" sz="2000" u="none" cap="none" strike="noStrike">
                <a:solidFill>
                  <a:srgbClr val="31078C"/>
                </a:solidFill>
                <a:latin typeface="Arial"/>
                <a:ea typeface="Arial"/>
                <a:cs typeface="Arial"/>
                <a:sym typeface="Arial"/>
              </a:rPr>
              <a:t>left</a:t>
            </a:r>
            <a:endParaRPr b="1" i="0" sz="2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nvSpPr>
        <p:spPr>
          <a:xfrm>
            <a:off x="362498" y="1304626"/>
            <a:ext cx="11690253" cy="555337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Permiten especificar el estilo, el ancho y el color del borde de un elemento.</a:t>
            </a:r>
            <a:endParaRPr b="0" i="0" sz="3600" u="none" cap="none" strike="noStrike">
              <a:solidFill>
                <a:schemeClr val="dk1"/>
              </a:solidFill>
              <a:latin typeface="Arial"/>
              <a:ea typeface="Arial"/>
              <a:cs typeface="Arial"/>
              <a:sym typeface="Arial"/>
            </a:endParaRPr>
          </a:p>
        </p:txBody>
      </p:sp>
      <p:sp>
        <p:nvSpPr>
          <p:cNvPr id="163" name="Google Shape;163;p23"/>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Border</a:t>
            </a:r>
            <a:endParaRPr b="1" i="0" sz="1600" u="none" cap="none" strike="noStrike">
              <a:solidFill>
                <a:srgbClr val="000000"/>
              </a:solidFill>
              <a:latin typeface="Arial"/>
              <a:ea typeface="Arial"/>
              <a:cs typeface="Arial"/>
              <a:sym typeface="Arial"/>
            </a:endParaRPr>
          </a:p>
        </p:txBody>
      </p:sp>
      <p:sp>
        <p:nvSpPr>
          <p:cNvPr id="164" name="Google Shape;164;p23"/>
          <p:cNvSpPr txBox="1"/>
          <p:nvPr/>
        </p:nvSpPr>
        <p:spPr>
          <a:xfrm>
            <a:off x="6679097" y="2584174"/>
            <a:ext cx="2478156" cy="15388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border-top</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border-right</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border-bottom</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border-left</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a:off x="8825948" y="2584174"/>
            <a:ext cx="331304" cy="1338469"/>
          </a:xfrm>
          <a:prstGeom prst="rightBrace">
            <a:avLst>
              <a:gd fmla="val 8333" name="adj1"/>
              <a:gd fmla="val 50000" name="adj2"/>
            </a:avLst>
          </a:prstGeom>
          <a:noFill/>
          <a:ln cap="flat" cmpd="sng" w="9525">
            <a:solidFill>
              <a:schemeClr val="accent3"/>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6" name="Google Shape;166;p23"/>
          <p:cNvSpPr txBox="1"/>
          <p:nvPr/>
        </p:nvSpPr>
        <p:spPr>
          <a:xfrm>
            <a:off x="9365924" y="2584174"/>
            <a:ext cx="2478156" cy="15388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border-color </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border-style</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border-width</a:t>
            </a:r>
            <a:endParaRPr b="1" i="0" sz="20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Noto Sans Symbols"/>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67" name="Google Shape;167;p23"/>
          <p:cNvPicPr preferRelativeResize="0"/>
          <p:nvPr/>
        </p:nvPicPr>
        <p:blipFill rotWithShape="1">
          <a:blip r:embed="rId3">
            <a:alphaModFix/>
          </a:blip>
          <a:srcRect b="8048" l="5177" r="5825" t="9369"/>
          <a:stretch/>
        </p:blipFill>
        <p:spPr>
          <a:xfrm>
            <a:off x="428164" y="2490073"/>
            <a:ext cx="6042262" cy="40286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nvSpPr>
        <p:spPr>
          <a:xfrm>
            <a:off x="362498" y="1304626"/>
            <a:ext cx="11690253" cy="555337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Indica como se debe calcular el ancho y el alto total de un elemento.</a:t>
            </a:r>
            <a:endParaRPr/>
          </a:p>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Esta propiedad ayuda a crear diseños de cajas más fácil y mucho más intuitivos.</a:t>
            </a:r>
            <a:endParaRPr/>
          </a:p>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Acepta los valores:</a:t>
            </a:r>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box-sizing: content-box: </a:t>
            </a:r>
            <a:r>
              <a:rPr b="0" i="0" lang="es-AR" sz="2800" u="none" cap="none" strike="noStrike">
                <a:solidFill>
                  <a:schemeClr val="dk1"/>
                </a:solidFill>
                <a:latin typeface="Arial"/>
                <a:ea typeface="Arial"/>
                <a:cs typeface="Arial"/>
                <a:sym typeface="Arial"/>
              </a:rPr>
              <a:t>Es el valor que cualquier caja tiene asignada por defecto. Las 	propiedades width y height no incluyen el borde, padding o margin.</a:t>
            </a:r>
            <a:endParaRPr b="0" i="0" sz="1600" u="none" cap="none" strike="noStrike">
              <a:solidFill>
                <a:schemeClr val="dk1"/>
              </a:solidFill>
              <a:latin typeface="Arial"/>
              <a:ea typeface="Arial"/>
              <a:cs typeface="Arial"/>
              <a:sym typeface="Arial"/>
            </a:endParaRPr>
          </a:p>
          <a:p>
            <a:pPr indent="-342900" lvl="0" marL="342900" marR="0" rtl="0" algn="l">
              <a:lnSpc>
                <a:spcPct val="90000"/>
              </a:lnSpc>
              <a:spcBef>
                <a:spcPts val="1000"/>
              </a:spcBef>
              <a:spcAft>
                <a:spcPts val="0"/>
              </a:spcAft>
              <a:buClr>
                <a:schemeClr val="dk1"/>
              </a:buClr>
              <a:buSzPts val="1800"/>
              <a:buFont typeface="Noto Sans Symbols"/>
              <a:buChar char="❖"/>
            </a:pPr>
            <a:r>
              <a:rPr b="1" i="0" lang="es-AR" sz="2800" u="none" cap="none" strike="noStrike">
                <a:solidFill>
                  <a:schemeClr val="dk1"/>
                </a:solidFill>
                <a:latin typeface="Arial"/>
                <a:ea typeface="Arial"/>
                <a:cs typeface="Arial"/>
                <a:sym typeface="Arial"/>
              </a:rPr>
              <a:t>box-sizing: border-box: </a:t>
            </a:r>
            <a:r>
              <a:rPr b="0" i="0" lang="es-AR" sz="2800" u="none" cap="none" strike="noStrike">
                <a:solidFill>
                  <a:schemeClr val="dk1"/>
                </a:solidFill>
                <a:latin typeface="Arial"/>
                <a:ea typeface="Arial"/>
                <a:cs typeface="Arial"/>
                <a:sym typeface="Arial"/>
              </a:rPr>
              <a:t>Las propiedades width y height incluyen el contenido, padding y borde pero no el margin.</a:t>
            </a:r>
            <a:endParaRPr/>
          </a:p>
        </p:txBody>
      </p:sp>
      <p:sp>
        <p:nvSpPr>
          <p:cNvPr id="174" name="Google Shape;174;p24"/>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Box-sizing </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nvSpPr>
        <p:spPr>
          <a:xfrm>
            <a:off x="375750" y="2288809"/>
            <a:ext cx="11690253" cy="5112530"/>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hlinkClick r:id="rId3">
                  <a:extLst>
                    <a:ext uri="{A12FA001-AC4F-418D-AE19-62706E023703}">
                      <ahyp:hlinkClr val="tx"/>
                    </a:ext>
                  </a:extLst>
                </a:hlinkClick>
              </a:rPr>
              <a:t>https://flukeout.github.io</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rPr>
              <a:t>http://cssgridgarden.com</a:t>
            </a:r>
            <a:endParaRPr b="1" i="0" sz="4000" u="sng" cap="none" strike="noStrike">
              <a:solidFill>
                <a:srgbClr val="2E75B5"/>
              </a:solidFill>
              <a:latin typeface="Calibri"/>
              <a:ea typeface="Calibri"/>
              <a:cs typeface="Calibri"/>
              <a:sym typeface="Calibri"/>
              <a:hlinkClick r:id="rId4">
                <a:extLst>
                  <a:ext uri="{A12FA001-AC4F-418D-AE19-62706E023703}">
                    <ahyp:hlinkClr val="tx"/>
                  </a:ext>
                </a:extLst>
              </a:hlinkClick>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rPr>
              <a:t>http://www.flexboxdefense.com</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rPr>
              <a:t>https://flexboxfroggy.com</a:t>
            </a:r>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hlinkClick r:id="rId5">
                  <a:extLst>
                    <a:ext uri="{A12FA001-AC4F-418D-AE19-62706E023703}">
                      <ahyp:hlinkClr val="tx"/>
                    </a:ext>
                  </a:extLst>
                </a:hlinkClick>
              </a:rPr>
              <a:t>https://mastery.games/flexboxzombies</a:t>
            </a:r>
            <a:endParaRPr b="1" i="0" sz="4000" u="sng" cap="none" strike="noStrike">
              <a:solidFill>
                <a:srgbClr val="2E75B5"/>
              </a:solidFill>
              <a:latin typeface="Calibri"/>
              <a:ea typeface="Calibri"/>
              <a:cs typeface="Calibri"/>
              <a:sym typeface="Calibri"/>
            </a:endParaRPr>
          </a:p>
          <a:p>
            <a:pPr indent="-457200" lvl="0" marL="457200" marR="0" rtl="0" algn="l">
              <a:lnSpc>
                <a:spcPct val="90000"/>
              </a:lnSpc>
              <a:spcBef>
                <a:spcPts val="1000"/>
              </a:spcBef>
              <a:spcAft>
                <a:spcPts val="0"/>
              </a:spcAft>
              <a:buClr>
                <a:schemeClr val="dk1"/>
              </a:buClr>
              <a:buSzPts val="1800"/>
              <a:buFont typeface="Noto Sans Symbols"/>
              <a:buChar char="✔"/>
            </a:pPr>
            <a:r>
              <a:rPr b="1" i="0" lang="es-AR" sz="4000" u="sng" cap="none" strike="noStrike">
                <a:solidFill>
                  <a:srgbClr val="2E75B5"/>
                </a:solidFill>
                <a:latin typeface="Calibri"/>
                <a:ea typeface="Calibri"/>
                <a:cs typeface="Calibri"/>
                <a:sym typeface="Calibri"/>
              </a:rPr>
              <a:t>https://cssbattle.dev</a:t>
            </a:r>
            <a:endParaRPr/>
          </a:p>
          <a:p>
            <a:pPr indent="-342900" lvl="0" marL="457200" marR="0" rtl="0" algn="l">
              <a:lnSpc>
                <a:spcPct val="90000"/>
              </a:lnSpc>
              <a:spcBef>
                <a:spcPts val="1000"/>
              </a:spcBef>
              <a:spcAft>
                <a:spcPts val="0"/>
              </a:spcAft>
              <a:buClr>
                <a:schemeClr val="dk1"/>
              </a:buClr>
              <a:buSzPts val="1800"/>
              <a:buFont typeface="Noto Sans Symbols"/>
              <a:buNone/>
            </a:pPr>
            <a:r>
              <a:t/>
            </a:r>
            <a:endParaRPr b="0" i="0" sz="2800" u="none" cap="none" strike="noStrike">
              <a:solidFill>
                <a:schemeClr val="dk1"/>
              </a:solidFill>
              <a:latin typeface="Arial "/>
              <a:ea typeface="Arial "/>
              <a:cs typeface="Arial "/>
              <a:sym typeface="Arial "/>
            </a:endParaRPr>
          </a:p>
        </p:txBody>
      </p:sp>
      <p:sp>
        <p:nvSpPr>
          <p:cNvPr id="181" name="Google Shape;181;p25"/>
          <p:cNvSpPr txBox="1"/>
          <p:nvPr/>
        </p:nvSpPr>
        <p:spPr>
          <a:xfrm>
            <a:off x="0" y="435284"/>
            <a:ext cx="12192000"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000" u="none" cap="none" strike="noStrike">
                <a:solidFill>
                  <a:srgbClr val="000000"/>
                </a:solidFill>
                <a:latin typeface="Arial"/>
                <a:ea typeface="Arial"/>
                <a:cs typeface="Arial"/>
                <a:sym typeface="Arial"/>
              </a:rPr>
              <a:t>     Juegos para aprender</a:t>
            </a:r>
            <a:endParaRPr/>
          </a:p>
          <a:p>
            <a:pPr indent="0" lvl="0" marL="0" marR="0" rtl="0" algn="ctr">
              <a:lnSpc>
                <a:spcPct val="100000"/>
              </a:lnSpc>
              <a:spcBef>
                <a:spcPts val="0"/>
              </a:spcBef>
              <a:spcAft>
                <a:spcPts val="0"/>
              </a:spcAft>
              <a:buNone/>
            </a:pPr>
            <a:r>
              <a:rPr b="1" i="0" lang="es-AR" sz="4000" u="none" cap="none" strike="noStrike">
                <a:solidFill>
                  <a:srgbClr val="000000"/>
                </a:solidFill>
                <a:latin typeface="Arial"/>
                <a:ea typeface="Arial"/>
                <a:cs typeface="Arial"/>
                <a:sym typeface="Arial"/>
              </a:rPr>
              <a:t>  CSS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nvSpPr>
        <p:spPr>
          <a:xfrm>
            <a:off x="362498" y="1304626"/>
            <a:ext cx="11690253" cy="555337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t/>
            </a:r>
            <a:endParaRPr b="0"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0" i="0" lang="es-AR" sz="3600" u="none" cap="none" strike="noStrike">
                <a:solidFill>
                  <a:schemeClr val="dk1"/>
                </a:solidFill>
                <a:latin typeface="Arial"/>
                <a:ea typeface="Arial"/>
                <a:cs typeface="Arial"/>
                <a:sym typeface="Arial"/>
              </a:rPr>
              <a:t>La especificidad hace referencia a la relevancia que tiene un estilo sobre un elemento de la página al cual le están afectando varios estilos de CSS al mismo tiempo. Es decir, hace referencia al grado de importancia de un estilo sobre otro.</a:t>
            </a:r>
            <a:endParaRPr/>
          </a:p>
          <a:p>
            <a:pPr indent="0" lvl="0" marL="0" marR="0" rtl="0" algn="l">
              <a:lnSpc>
                <a:spcPct val="90000"/>
              </a:lnSpc>
              <a:spcBef>
                <a:spcPts val="1000"/>
              </a:spcBef>
              <a:spcAft>
                <a:spcPts val="0"/>
              </a:spcAft>
              <a:buClr>
                <a:schemeClr val="dk1"/>
              </a:buClr>
              <a:buSzPts val="1800"/>
              <a:buFont typeface="Arial"/>
              <a:buNone/>
            </a:pPr>
            <a:r>
              <a:t/>
            </a:r>
            <a:endParaRPr b="0"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0"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0" i="1" lang="es-AR" sz="2800" u="none" cap="none" strike="noStrike">
                <a:solidFill>
                  <a:schemeClr val="dk1"/>
                </a:solidFill>
                <a:latin typeface="Arial"/>
                <a:ea typeface="Arial"/>
                <a:cs typeface="Arial"/>
                <a:sym typeface="Arial"/>
              </a:rPr>
              <a:t>Ejemplo: </a:t>
            </a:r>
            <a:r>
              <a:rPr b="0" i="0" lang="es-AR" sz="2800" u="sng" cap="none" strike="noStrike">
                <a:solidFill>
                  <a:schemeClr val="dk1"/>
                </a:solidFill>
                <a:latin typeface="Arial"/>
                <a:ea typeface="Arial"/>
                <a:cs typeface="Arial"/>
                <a:sym typeface="Arial"/>
                <a:hlinkClick r:id="rId3">
                  <a:extLst>
                    <a:ext uri="{A12FA001-AC4F-418D-AE19-62706E023703}">
                      <ahyp:hlinkClr val="tx"/>
                    </a:ext>
                  </a:extLst>
                </a:hlinkClick>
              </a:rPr>
              <a:t>https://repl.it/@aylromero/Jerarquia-CSS#style.css</a:t>
            </a:r>
            <a:endParaRPr b="0" i="0" sz="2800" u="none" cap="none" strike="noStrike">
              <a:solidFill>
                <a:srgbClr val="262626"/>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0" i="0" sz="4800" u="none" cap="none" strike="noStrike">
              <a:solidFill>
                <a:schemeClr val="dk1"/>
              </a:solidFill>
              <a:latin typeface="Arial"/>
              <a:ea typeface="Arial"/>
              <a:cs typeface="Arial"/>
              <a:sym typeface="Arial"/>
            </a:endParaRPr>
          </a:p>
        </p:txBody>
      </p:sp>
      <p:sp>
        <p:nvSpPr>
          <p:cNvPr id="85" name="Google Shape;85;p2"/>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Especificidad</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Especificidad</a:t>
            </a:r>
            <a:endParaRPr b="1" i="0" sz="1600" u="none" cap="none" strike="noStrike">
              <a:solidFill>
                <a:srgbClr val="000000"/>
              </a:solidFill>
              <a:latin typeface="Arial"/>
              <a:ea typeface="Arial"/>
              <a:cs typeface="Arial"/>
              <a:sym typeface="Arial"/>
            </a:endParaRPr>
          </a:p>
        </p:txBody>
      </p:sp>
      <p:graphicFrame>
        <p:nvGraphicFramePr>
          <p:cNvPr id="92" name="Google Shape;92;p3"/>
          <p:cNvGraphicFramePr/>
          <p:nvPr/>
        </p:nvGraphicFramePr>
        <p:xfrm>
          <a:off x="1470991" y="2040835"/>
          <a:ext cx="3000000" cy="3000000"/>
        </p:xfrm>
        <a:graphic>
          <a:graphicData uri="http://schemas.openxmlformats.org/drawingml/2006/table">
            <a:tbl>
              <a:tblPr bandRow="1" firstRow="1">
                <a:gradFill>
                  <a:gsLst>
                    <a:gs pos="0">
                      <a:srgbClr val="306CD7"/>
                    </a:gs>
                    <a:gs pos="100000">
                      <a:srgbClr val="90B0FF"/>
                    </a:gs>
                  </a:gsLst>
                  <a:lin ang="16200000" scaled="0"/>
                </a:gradFill>
                <a:tableStyleId>{36BA2D4B-2CA0-4D74-BB98-29E5FFB464DA}</a:tableStyleId>
              </a:tblPr>
              <a:tblGrid>
                <a:gridCol w="5444325"/>
                <a:gridCol w="4309275"/>
              </a:tblGrid>
              <a:tr h="864750">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!important</a:t>
                      </a:r>
                      <a:endParaRPr b="0" sz="2400" u="none" cap="none" strike="noStrike">
                        <a:latin typeface="Arial Black"/>
                        <a:ea typeface="Arial Black"/>
                        <a:cs typeface="Arial Black"/>
                        <a:sym typeface="Arial Black"/>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 0, 0, 0</a:t>
                      </a:r>
                      <a:endParaRPr/>
                    </a:p>
                  </a:txBody>
                  <a:tcPr marT="45725" marB="45725" marR="91450" marL="91450"/>
                </a:tc>
              </a:tr>
              <a:tr h="882600">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Estilos inline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a:t>
                      </a: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 0, 0</a:t>
                      </a:r>
                      <a:endParaRPr/>
                    </a:p>
                  </a:txBody>
                  <a:tcPr marT="45725" marB="45725" marR="91450" marL="91450"/>
                </a:tc>
              </a:tr>
              <a:tr h="882600">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ID</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0, 0, </a:t>
                      </a: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 0</a:t>
                      </a:r>
                      <a:endParaRPr/>
                    </a:p>
                  </a:txBody>
                  <a:tcPr marT="45725" marB="45725" marR="91450" marL="91450"/>
                </a:tc>
              </a:tr>
              <a:tr h="882600">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Clases y pseudoclases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0, 0, 0, </a:t>
                      </a: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a:t>
                      </a:r>
                      <a:endParaRPr/>
                    </a:p>
                  </a:txBody>
                  <a:tcPr marT="45725" marB="45725" marR="91450" marL="91450"/>
                </a:tc>
              </a:tr>
              <a:tr h="882600">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Etiquetas y pseudoelementos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0, 0, 0, 0, </a:t>
                      </a:r>
                      <a:r>
                        <a:rPr b="0" lang="es-AR" sz="2400" u="none" cap="none" strike="noStrike">
                          <a:solidFill>
                            <a:schemeClr val="dk2"/>
                          </a:solidFill>
                          <a:latin typeface="Arial Black"/>
                          <a:ea typeface="Arial Black"/>
                          <a:cs typeface="Arial Black"/>
                          <a:sym typeface="Arial Black"/>
                        </a:rPr>
                        <a:t>1</a:t>
                      </a:r>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Especificidad</a:t>
            </a:r>
            <a:endParaRPr b="1" i="0" sz="1600" u="none" cap="none" strike="noStrike">
              <a:solidFill>
                <a:srgbClr val="000000"/>
              </a:solidFill>
              <a:latin typeface="Arial"/>
              <a:ea typeface="Arial"/>
              <a:cs typeface="Arial"/>
              <a:sym typeface="Arial"/>
            </a:endParaRPr>
          </a:p>
        </p:txBody>
      </p:sp>
      <p:graphicFrame>
        <p:nvGraphicFramePr>
          <p:cNvPr id="99" name="Google Shape;99;p4"/>
          <p:cNvGraphicFramePr/>
          <p:nvPr/>
        </p:nvGraphicFramePr>
        <p:xfrm>
          <a:off x="1484242" y="2054087"/>
          <a:ext cx="3000000" cy="3000000"/>
        </p:xfrm>
        <a:graphic>
          <a:graphicData uri="http://schemas.openxmlformats.org/drawingml/2006/table">
            <a:tbl>
              <a:tblPr bandRow="1" firstRow="1">
                <a:gradFill>
                  <a:gsLst>
                    <a:gs pos="0">
                      <a:srgbClr val="489BE7"/>
                    </a:gs>
                    <a:gs pos="100000">
                      <a:srgbClr val="91CCFF"/>
                    </a:gs>
                  </a:gsLst>
                  <a:lin ang="16200000" scaled="0"/>
                </a:gradFill>
                <a:tableStyleId>{771BC2FB-1039-4C5F-BFB7-797BE0701A96}</a:tableStyleId>
              </a:tblPr>
              <a:tblGrid>
                <a:gridCol w="5422125"/>
                <a:gridCol w="4291700"/>
              </a:tblGrid>
              <a:tr h="864750">
                <a:tc>
                  <a:txBody>
                    <a:bodyPr/>
                    <a:lstStyle/>
                    <a:p>
                      <a:pPr indent="0" lvl="0" marL="0" marR="0" rtl="0" algn="l">
                        <a:lnSpc>
                          <a:spcPct val="100000"/>
                        </a:lnSpc>
                        <a:spcBef>
                          <a:spcPts val="0"/>
                        </a:spcBef>
                        <a:spcAft>
                          <a:spcPts val="0"/>
                        </a:spcAft>
                        <a:buNone/>
                      </a:pPr>
                      <a:r>
                        <a:rPr b="0" lang="es-AR" sz="2000" u="none" cap="none" strike="noStrike">
                          <a:latin typeface="Arial Black"/>
                          <a:ea typeface="Arial Black"/>
                          <a:cs typeface="Arial Black"/>
                          <a:sym typeface="Arial Black"/>
                        </a:rPr>
                        <a:t>cualquier-selector { color: #FF0000!important;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 0, 0, 0</a:t>
                      </a:r>
                      <a:endParaRPr/>
                    </a:p>
                  </a:txBody>
                  <a:tcPr marT="45725" marB="45725" marR="91450" marL="91450"/>
                </a:tc>
              </a:tr>
              <a:tr h="882600">
                <a:tc>
                  <a:txBody>
                    <a:bodyPr/>
                    <a:lstStyle/>
                    <a:p>
                      <a:pPr indent="0" lvl="0" marL="0" marR="0" rtl="0" algn="l">
                        <a:lnSpc>
                          <a:spcPct val="100000"/>
                        </a:lnSpc>
                        <a:spcBef>
                          <a:spcPts val="0"/>
                        </a:spcBef>
                        <a:spcAft>
                          <a:spcPts val="0"/>
                        </a:spcAft>
                        <a:buNone/>
                      </a:pPr>
                      <a:r>
                        <a:rPr b="0" lang="es-AR" sz="2000" u="none" cap="none" strike="noStrike">
                          <a:latin typeface="Arial Black"/>
                          <a:ea typeface="Arial Black"/>
                          <a:cs typeface="Arial Black"/>
                          <a:sym typeface="Arial Black"/>
                        </a:rPr>
                        <a:t>&lt;p style=“color:#FF0000;”&gt;Lorem Ipsum&lt;/p&gt;</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a:t>
                      </a: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 0, 0</a:t>
                      </a:r>
                      <a:endParaRPr/>
                    </a:p>
                  </a:txBody>
                  <a:tcPr marT="45725" marB="45725" marR="91450" marL="91450"/>
                </a:tc>
              </a:tr>
              <a:tr h="882600">
                <a:tc>
                  <a:txBody>
                    <a:bodyPr/>
                    <a:lstStyle/>
                    <a:p>
                      <a:pPr indent="0" lvl="0" marL="0" marR="0" rtl="0" algn="l">
                        <a:lnSpc>
                          <a:spcPct val="100000"/>
                        </a:lnSpc>
                        <a:spcBef>
                          <a:spcPts val="0"/>
                        </a:spcBef>
                        <a:spcAft>
                          <a:spcPts val="0"/>
                        </a:spcAft>
                        <a:buNone/>
                      </a:pPr>
                      <a:r>
                        <a:rPr b="0" lang="es-AR" sz="2000" u="none" cap="none" strike="noStrike">
                          <a:latin typeface="Arial Black"/>
                          <a:ea typeface="Arial Black"/>
                          <a:cs typeface="Arial Black"/>
                          <a:sym typeface="Arial Black"/>
                        </a:rPr>
                        <a:t>#parrafo { color: #FF0000;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0, 0, </a:t>
                      </a: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 0</a:t>
                      </a:r>
                      <a:endParaRPr/>
                    </a:p>
                  </a:txBody>
                  <a:tcPr marT="45725" marB="45725" marR="91450" marL="91450"/>
                </a:tc>
              </a:tr>
              <a:tr h="882600">
                <a:tc>
                  <a:txBody>
                    <a:bodyPr/>
                    <a:lstStyle/>
                    <a:p>
                      <a:pPr indent="0" lvl="0" marL="0" marR="0" rtl="0" algn="l">
                        <a:lnSpc>
                          <a:spcPct val="100000"/>
                        </a:lnSpc>
                        <a:spcBef>
                          <a:spcPts val="0"/>
                        </a:spcBef>
                        <a:spcAft>
                          <a:spcPts val="0"/>
                        </a:spcAft>
                        <a:buNone/>
                      </a:pPr>
                      <a:r>
                        <a:rPr b="0" lang="es-AR" sz="2000" u="none" cap="none" strike="noStrike">
                          <a:latin typeface="Arial Black"/>
                          <a:ea typeface="Arial Black"/>
                          <a:cs typeface="Arial Black"/>
                          <a:sym typeface="Arial Black"/>
                        </a:rPr>
                        <a:t>.parrafo { color: #FF0000;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0, 0, 0, </a:t>
                      </a:r>
                      <a:r>
                        <a:rPr b="0" lang="es-AR" sz="2400" u="none" cap="none" strike="noStrike">
                          <a:solidFill>
                            <a:schemeClr val="dk2"/>
                          </a:solidFill>
                          <a:latin typeface="Arial Black"/>
                          <a:ea typeface="Arial Black"/>
                          <a:cs typeface="Arial Black"/>
                          <a:sym typeface="Arial Black"/>
                        </a:rPr>
                        <a:t>1</a:t>
                      </a:r>
                      <a:r>
                        <a:rPr b="0" lang="es-AR" sz="2400" u="none" cap="none" strike="noStrike">
                          <a:latin typeface="Arial Black"/>
                          <a:ea typeface="Arial Black"/>
                          <a:cs typeface="Arial Black"/>
                          <a:sym typeface="Arial Black"/>
                        </a:rPr>
                        <a:t>, 0</a:t>
                      </a:r>
                      <a:endParaRPr/>
                    </a:p>
                  </a:txBody>
                  <a:tcPr marT="45725" marB="45725" marR="91450" marL="91450"/>
                </a:tc>
              </a:tr>
              <a:tr h="882600">
                <a:tc>
                  <a:txBody>
                    <a:bodyPr/>
                    <a:lstStyle/>
                    <a:p>
                      <a:pPr indent="0" lvl="0" marL="0" marR="0" rtl="0" algn="l">
                        <a:lnSpc>
                          <a:spcPct val="100000"/>
                        </a:lnSpc>
                        <a:spcBef>
                          <a:spcPts val="0"/>
                        </a:spcBef>
                        <a:spcAft>
                          <a:spcPts val="0"/>
                        </a:spcAft>
                        <a:buNone/>
                      </a:pPr>
                      <a:r>
                        <a:rPr b="0" lang="es-AR" sz="2000" u="none" cap="none" strike="noStrike">
                          <a:latin typeface="Arial Black"/>
                          <a:ea typeface="Arial Black"/>
                          <a:cs typeface="Arial Black"/>
                          <a:sym typeface="Arial Black"/>
                        </a:rPr>
                        <a:t>p { color: #FF0000; }</a:t>
                      </a:r>
                      <a:endParaRPr/>
                    </a:p>
                  </a:txBody>
                  <a:tcPr marT="45725" marB="45725" marR="91450" marL="91450"/>
                </a:tc>
                <a:tc>
                  <a:txBody>
                    <a:bodyPr/>
                    <a:lstStyle/>
                    <a:p>
                      <a:pPr indent="0" lvl="0" marL="0" marR="0" rtl="0" algn="ctr">
                        <a:lnSpc>
                          <a:spcPct val="100000"/>
                        </a:lnSpc>
                        <a:spcBef>
                          <a:spcPts val="0"/>
                        </a:spcBef>
                        <a:spcAft>
                          <a:spcPts val="0"/>
                        </a:spcAft>
                        <a:buNone/>
                      </a:pPr>
                      <a:r>
                        <a:rPr b="0" lang="es-AR" sz="2400" u="none" cap="none" strike="noStrike">
                          <a:latin typeface="Arial Black"/>
                          <a:ea typeface="Arial Black"/>
                          <a:cs typeface="Arial Black"/>
                          <a:sym typeface="Arial Black"/>
                        </a:rPr>
                        <a:t>0, 0, 0, 0, </a:t>
                      </a:r>
                      <a:r>
                        <a:rPr b="0" lang="es-AR" sz="2400" u="none" cap="none" strike="noStrike">
                          <a:solidFill>
                            <a:schemeClr val="dk2"/>
                          </a:solidFill>
                          <a:latin typeface="Arial Black"/>
                          <a:ea typeface="Arial Black"/>
                          <a:cs typeface="Arial Black"/>
                          <a:sym typeface="Arial Black"/>
                        </a:rPr>
                        <a:t>1</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nvSpPr>
        <p:spPr>
          <a:xfrm>
            <a:off x="267286" y="1603717"/>
            <a:ext cx="4815811" cy="5106571"/>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1000"/>
              </a:spcBef>
              <a:spcAft>
                <a:spcPts val="0"/>
              </a:spcAft>
              <a:buClr>
                <a:schemeClr val="dk1"/>
              </a:buClr>
              <a:buSzPts val="1800"/>
              <a:buFont typeface="Noto Sans Symbols"/>
              <a:buChar char="❑"/>
            </a:pPr>
            <a:r>
              <a:rPr b="1" i="0" lang="es-AR" sz="2400" u="none" cap="none" strike="noStrike">
                <a:solidFill>
                  <a:schemeClr val="lt1"/>
                </a:solidFill>
                <a:highlight>
                  <a:srgbClr val="000000"/>
                </a:highlight>
                <a:latin typeface="Arial Black"/>
                <a:ea typeface="Arial Black"/>
                <a:cs typeface="Arial Black"/>
                <a:sym typeface="Arial Black"/>
              </a:rPr>
              <a:t>selector descendiente:</a:t>
            </a:r>
            <a:r>
              <a:rPr b="1" i="0" lang="es-AR" sz="2400" u="none" cap="none" strike="noStrike">
                <a:solidFill>
                  <a:schemeClr val="lt1"/>
                </a:solidFill>
                <a:latin typeface="Arial Black"/>
                <a:ea typeface="Arial Black"/>
                <a:cs typeface="Arial Black"/>
                <a:sym typeface="Arial Black"/>
              </a:rPr>
              <a:t> </a:t>
            </a:r>
            <a:r>
              <a:rPr b="0" i="0" lang="es-AR" sz="2400" u="none" cap="none" strike="noStrike">
                <a:solidFill>
                  <a:schemeClr val="dk1"/>
                </a:solidFill>
                <a:latin typeface="Arial"/>
                <a:ea typeface="Arial"/>
                <a:cs typeface="Arial"/>
                <a:sym typeface="Arial"/>
              </a:rPr>
              <a:t>Se aplican en los elementos que tienen una relación padre-hijo, es decir las etiquetas que están dentro de otras etiquetas. En el siguiente ejemplo es más fácil agregar un selector descendiente que aplicar un clase a cada elemento &lt;p&gt;</a:t>
            </a:r>
            <a:endParaRPr/>
          </a:p>
          <a:p>
            <a:pPr indent="-228600" lvl="0" marL="342900" marR="0" rtl="0" algn="l">
              <a:lnSpc>
                <a:spcPct val="90000"/>
              </a:lnSpc>
              <a:spcBef>
                <a:spcPts val="1000"/>
              </a:spcBef>
              <a:spcAft>
                <a:spcPts val="0"/>
              </a:spcAft>
              <a:buClr>
                <a:schemeClr val="dk1"/>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228600" lvl="0" marL="342900" marR="0" rtl="0" algn="l">
              <a:lnSpc>
                <a:spcPct val="90000"/>
              </a:lnSpc>
              <a:spcBef>
                <a:spcPts val="1000"/>
              </a:spcBef>
              <a:spcAft>
                <a:spcPts val="0"/>
              </a:spcAft>
              <a:buClr>
                <a:schemeClr val="dk1"/>
              </a:buClr>
              <a:buSzPts val="1800"/>
              <a:buFont typeface="Noto Sans Symbols"/>
              <a:buNone/>
            </a:pPr>
            <a:r>
              <a:t/>
            </a:r>
            <a:endParaRPr b="0" i="0" sz="2000" u="none" cap="none" strike="noStrike">
              <a:solidFill>
                <a:schemeClr val="dk1"/>
              </a:solidFill>
              <a:latin typeface="Arial"/>
              <a:ea typeface="Arial"/>
              <a:cs typeface="Arial"/>
              <a:sym typeface="Arial"/>
            </a:endParaRPr>
          </a:p>
        </p:txBody>
      </p:sp>
      <p:sp>
        <p:nvSpPr>
          <p:cNvPr id="106" name="Google Shape;106;p5"/>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Selectores</a:t>
            </a:r>
            <a:endParaRPr b="1" i="0" sz="1400" u="none" cap="none" strike="noStrike">
              <a:solidFill>
                <a:srgbClr val="000000"/>
              </a:solidFill>
              <a:latin typeface="Arial"/>
              <a:ea typeface="Arial"/>
              <a:cs typeface="Arial"/>
              <a:sym typeface="Arial"/>
            </a:endParaRPr>
          </a:p>
        </p:txBody>
      </p:sp>
      <p:sp>
        <p:nvSpPr>
          <p:cNvPr id="107" name="Google Shape;107;p5"/>
          <p:cNvSpPr txBox="1"/>
          <p:nvPr/>
        </p:nvSpPr>
        <p:spPr>
          <a:xfrm>
            <a:off x="5083097" y="1642402"/>
            <a:ext cx="6986983" cy="52937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600" u="none" cap="none" strike="noStrike">
                <a:solidFill>
                  <a:srgbClr val="CC0099"/>
                </a:solidFill>
                <a:latin typeface="Arial"/>
                <a:ea typeface="Arial"/>
                <a:cs typeface="Arial"/>
                <a:sym typeface="Arial"/>
              </a:rPr>
              <a:t>&lt;div&gt;</a:t>
            </a:r>
            <a:endParaRPr/>
          </a:p>
          <a:p>
            <a:pPr indent="0" lvl="0" marL="0" marR="0" rtl="0" algn="l">
              <a:lnSpc>
                <a:spcPct val="100000"/>
              </a:lnSpc>
              <a:spcBef>
                <a:spcPts val="0"/>
              </a:spcBef>
              <a:spcAft>
                <a:spcPts val="0"/>
              </a:spcAft>
              <a:buNone/>
            </a:pPr>
            <a:r>
              <a:rPr b="0" i="0" lang="es-AR" sz="1600" u="none" cap="none" strike="noStrike">
                <a:solidFill>
                  <a:srgbClr val="000000"/>
                </a:solidFill>
                <a:latin typeface="Arial"/>
                <a:ea typeface="Arial"/>
                <a:cs typeface="Arial"/>
                <a:sym typeface="Arial"/>
              </a:rPr>
              <a:t>             </a:t>
            </a:r>
            <a:r>
              <a:rPr b="1" i="0" lang="es-AR" sz="1600" u="none" cap="none" strike="noStrike">
                <a:solidFill>
                  <a:srgbClr val="CC0099"/>
                </a:solidFill>
                <a:latin typeface="Arial"/>
                <a:ea typeface="Arial"/>
                <a:cs typeface="Arial"/>
                <a:sym typeface="Arial"/>
              </a:rPr>
              <a:t>&lt;p&gt; </a:t>
            </a:r>
            <a:r>
              <a:rPr b="0" i="1" lang="es-AR" sz="1600" u="none" cap="none" strike="noStrike">
                <a:solidFill>
                  <a:srgbClr val="000000"/>
                </a:solidFill>
                <a:latin typeface="Arial"/>
                <a:ea typeface="Arial"/>
                <a:cs typeface="Arial"/>
                <a:sym typeface="Arial"/>
              </a:rPr>
              <a:t>Lorem ipsum dolor sit amet, consectetur adipisicing elit, sed do eiusmod</a:t>
            </a:r>
            <a:endParaRPr b="0" i="1"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s-AR" sz="1600" u="none" cap="none" strike="noStrike">
                <a:solidFill>
                  <a:srgbClr val="000000"/>
                </a:solidFill>
                <a:latin typeface="Arial"/>
                <a:ea typeface="Arial"/>
                <a:cs typeface="Arial"/>
                <a:sym typeface="Arial"/>
              </a:rPr>
              <a:t>    tempor incididunt ut labore et dolore magna aliqua. </a:t>
            </a:r>
            <a:r>
              <a:rPr b="1" i="0" lang="es-AR" sz="1600" u="none" cap="none" strike="noStrike">
                <a:solidFill>
                  <a:srgbClr val="CC0099"/>
                </a:solidFill>
                <a:latin typeface="Arial"/>
                <a:ea typeface="Arial"/>
                <a:cs typeface="Arial"/>
                <a:sym typeface="Arial"/>
              </a:rPr>
              <a:t>&lt;/p&gt;</a:t>
            </a:r>
            <a:endParaRPr/>
          </a:p>
          <a:p>
            <a:pPr indent="0" lvl="0" marL="0" marR="0" rtl="0" algn="l">
              <a:lnSpc>
                <a:spcPct val="100000"/>
              </a:lnSpc>
              <a:spcBef>
                <a:spcPts val="0"/>
              </a:spcBef>
              <a:spcAft>
                <a:spcPts val="0"/>
              </a:spcAft>
              <a:buNone/>
            </a:pPr>
            <a:r>
              <a:rPr b="0" i="0" lang="es-AR" sz="1600" u="none" cap="none" strike="noStrike">
                <a:solidFill>
                  <a:srgbClr val="000000"/>
                </a:solidFill>
                <a:latin typeface="Arial"/>
                <a:ea typeface="Arial"/>
                <a:cs typeface="Arial"/>
                <a:sym typeface="Arial"/>
              </a:rPr>
              <a:t> </a:t>
            </a:r>
            <a:r>
              <a:rPr b="1" i="0" lang="es-AR" sz="1600" u="none" cap="none" strike="noStrike">
                <a:solidFill>
                  <a:srgbClr val="CC0099"/>
                </a:solidFill>
                <a:latin typeface="Arial"/>
                <a:ea typeface="Arial"/>
                <a:cs typeface="Arial"/>
                <a:sym typeface="Arial"/>
              </a:rPr>
              <a:t>&lt;p&gt; </a:t>
            </a:r>
            <a:r>
              <a:rPr b="0" i="1" lang="es-AR" sz="1600" u="none" cap="none" strike="noStrike">
                <a:solidFill>
                  <a:srgbClr val="000000"/>
                </a:solidFill>
                <a:latin typeface="Arial"/>
                <a:ea typeface="Arial"/>
                <a:cs typeface="Arial"/>
                <a:sym typeface="Arial"/>
              </a:rPr>
              <a:t>Lorem ipsum dolor sit amet, consectetur adipisicing elit, sed do eiusmod</a:t>
            </a:r>
            <a:endParaRPr b="0" i="1"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s-AR" sz="1600" u="none" cap="none" strike="noStrike">
                <a:solidFill>
                  <a:srgbClr val="000000"/>
                </a:solidFill>
                <a:latin typeface="Arial"/>
                <a:ea typeface="Arial"/>
                <a:cs typeface="Arial"/>
                <a:sym typeface="Arial"/>
              </a:rPr>
              <a:t>    tempor incididunt ut labore et dolore magna aliqua. </a:t>
            </a:r>
            <a:r>
              <a:rPr b="1" i="0" lang="es-AR" sz="1600" u="none" cap="none" strike="noStrike">
                <a:solidFill>
                  <a:srgbClr val="CC0099"/>
                </a:solidFill>
                <a:latin typeface="Arial"/>
                <a:ea typeface="Arial"/>
                <a:cs typeface="Arial"/>
                <a:sym typeface="Arial"/>
              </a:rPr>
              <a:t>&lt;/p&gt;</a:t>
            </a:r>
            <a:endParaRPr/>
          </a:p>
          <a:p>
            <a:pPr indent="0" lvl="0" marL="0" marR="0" rtl="0" algn="l">
              <a:lnSpc>
                <a:spcPct val="100000"/>
              </a:lnSpc>
              <a:spcBef>
                <a:spcPts val="0"/>
              </a:spcBef>
              <a:spcAft>
                <a:spcPts val="0"/>
              </a:spcAft>
              <a:buNone/>
            </a:pPr>
            <a:r>
              <a:rPr b="0" i="0" lang="es-AR" sz="1600" u="none" cap="none" strike="noStrike">
                <a:solidFill>
                  <a:srgbClr val="000000"/>
                </a:solidFill>
                <a:latin typeface="Arial"/>
                <a:ea typeface="Arial"/>
                <a:cs typeface="Arial"/>
                <a:sym typeface="Arial"/>
              </a:rPr>
              <a:t> </a:t>
            </a:r>
            <a:r>
              <a:rPr b="1" i="0" lang="es-AR" sz="1600" u="none" cap="none" strike="noStrike">
                <a:solidFill>
                  <a:srgbClr val="CC0099"/>
                </a:solidFill>
                <a:latin typeface="Arial"/>
                <a:ea typeface="Arial"/>
                <a:cs typeface="Arial"/>
                <a:sym typeface="Arial"/>
              </a:rPr>
              <a:t>&lt;p&gt; </a:t>
            </a:r>
            <a:r>
              <a:rPr b="0" i="1" lang="es-AR" sz="1600" u="none" cap="none" strike="noStrike">
                <a:solidFill>
                  <a:srgbClr val="000000"/>
                </a:solidFill>
                <a:latin typeface="Arial"/>
                <a:ea typeface="Arial"/>
                <a:cs typeface="Arial"/>
                <a:sym typeface="Arial"/>
              </a:rPr>
              <a:t>Lorem ipsum dolor sit amet, consectetur adipisicing elit, sed do eiusmod</a:t>
            </a:r>
            <a:endParaRPr b="0" i="1"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s-AR" sz="1600" u="none" cap="none" strike="noStrike">
                <a:solidFill>
                  <a:srgbClr val="000000"/>
                </a:solidFill>
                <a:latin typeface="Arial"/>
                <a:ea typeface="Arial"/>
                <a:cs typeface="Arial"/>
                <a:sym typeface="Arial"/>
              </a:rPr>
              <a:t>    tempor incididunt ut labore et dolore magna aliqua. </a:t>
            </a:r>
            <a:r>
              <a:rPr b="1" i="0" lang="es-AR" sz="1600" u="none" cap="none" strike="noStrike">
                <a:solidFill>
                  <a:srgbClr val="CC0099"/>
                </a:solidFill>
                <a:latin typeface="Arial"/>
                <a:ea typeface="Arial"/>
                <a:cs typeface="Arial"/>
                <a:sym typeface="Arial"/>
              </a:rPr>
              <a:t>&lt;/p&gt;</a:t>
            </a:r>
            <a:endParaRPr/>
          </a:p>
          <a:p>
            <a:pPr indent="0" lvl="0" marL="0" marR="0" rtl="0" algn="l">
              <a:lnSpc>
                <a:spcPct val="100000"/>
              </a:lnSpc>
              <a:spcBef>
                <a:spcPts val="0"/>
              </a:spcBef>
              <a:spcAft>
                <a:spcPts val="0"/>
              </a:spcAft>
              <a:buNone/>
            </a:pPr>
            <a:r>
              <a:rPr b="1" i="0" lang="es-AR" sz="1600" u="none" cap="none" strike="noStrike">
                <a:solidFill>
                  <a:srgbClr val="CC0099"/>
                </a:solidFill>
                <a:latin typeface="Arial"/>
                <a:ea typeface="Arial"/>
                <a:cs typeface="Arial"/>
                <a:sym typeface="Arial"/>
              </a:rPr>
              <a:t>&lt;/div&gt;</a:t>
            </a:r>
            <a:endParaRPr/>
          </a:p>
          <a:p>
            <a:pPr indent="0" lvl="0" marL="0" marR="0" rtl="0" algn="l">
              <a:lnSpc>
                <a:spcPct val="100000"/>
              </a:lnSpc>
              <a:spcBef>
                <a:spcPts val="0"/>
              </a:spcBef>
              <a:spcAft>
                <a:spcPts val="0"/>
              </a:spcAft>
              <a:buNone/>
            </a:pPr>
            <a:r>
              <a:t/>
            </a:r>
            <a:endParaRPr b="1" i="0" sz="1400" u="none" cap="none" strike="noStrike">
              <a:solidFill>
                <a:srgbClr val="CC0099"/>
              </a:solidFill>
              <a:latin typeface="Arial"/>
              <a:ea typeface="Arial"/>
              <a:cs typeface="Arial"/>
              <a:sym typeface="Arial"/>
            </a:endParaRPr>
          </a:p>
          <a:p>
            <a:pPr indent="0" lvl="0" marL="0" marR="0" rtl="0" algn="l">
              <a:lnSpc>
                <a:spcPct val="100000"/>
              </a:lnSpc>
              <a:spcBef>
                <a:spcPts val="0"/>
              </a:spcBef>
              <a:spcAft>
                <a:spcPts val="0"/>
              </a:spcAft>
              <a:buNone/>
            </a:pPr>
            <a:r>
              <a:rPr b="1" i="0" lang="es-AR" sz="1400" u="none" cap="none" strike="noStrike">
                <a:solidFill>
                  <a:srgbClr val="AEABAB"/>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1" i="0" sz="1400" u="none" cap="none" strike="noStrike">
              <a:solidFill>
                <a:srgbClr val="CC0099"/>
              </a:solidFill>
              <a:latin typeface="Arial"/>
              <a:ea typeface="Arial"/>
              <a:cs typeface="Arial"/>
              <a:sym typeface="Arial"/>
            </a:endParaRPr>
          </a:p>
          <a:p>
            <a:pPr indent="0" lvl="0" marL="0" marR="0" rtl="0" algn="l">
              <a:lnSpc>
                <a:spcPct val="100000"/>
              </a:lnSpc>
              <a:spcBef>
                <a:spcPts val="0"/>
              </a:spcBef>
              <a:spcAft>
                <a:spcPts val="0"/>
              </a:spcAft>
              <a:buNone/>
            </a:pPr>
            <a:r>
              <a:rPr b="1" i="0" lang="es-AR" sz="2400" u="none" cap="none" strike="noStrike">
                <a:solidFill>
                  <a:srgbClr val="CC0099"/>
                </a:solidFill>
                <a:latin typeface="Arial Black"/>
                <a:ea typeface="Arial Black"/>
                <a:cs typeface="Arial Black"/>
                <a:sym typeface="Arial Black"/>
              </a:rPr>
              <a:t>div p {</a:t>
            </a:r>
            <a:endParaRPr/>
          </a:p>
          <a:p>
            <a:pPr indent="0" lvl="0" marL="0" marR="0" rtl="0" algn="l">
              <a:lnSpc>
                <a:spcPct val="100000"/>
              </a:lnSpc>
              <a:spcBef>
                <a:spcPts val="0"/>
              </a:spcBef>
              <a:spcAft>
                <a:spcPts val="0"/>
              </a:spcAft>
              <a:buNone/>
            </a:pPr>
            <a:r>
              <a:rPr b="1" i="0" lang="es-AR" sz="2400" u="none" cap="none" strike="noStrike">
                <a:solidFill>
                  <a:srgbClr val="CC0099"/>
                </a:solidFill>
                <a:latin typeface="Arial Black"/>
                <a:ea typeface="Arial Black"/>
                <a:cs typeface="Arial Black"/>
                <a:sym typeface="Arial Black"/>
              </a:rPr>
              <a:t>	</a:t>
            </a:r>
            <a:r>
              <a:rPr b="1" i="0" lang="es-AR" sz="2400" u="none" cap="none" strike="noStrike">
                <a:solidFill>
                  <a:srgbClr val="00B0F0"/>
                </a:solidFill>
                <a:latin typeface="Arial Black"/>
                <a:ea typeface="Arial Black"/>
                <a:cs typeface="Arial Black"/>
                <a:sym typeface="Arial Black"/>
              </a:rPr>
              <a:t>color: </a:t>
            </a:r>
            <a:r>
              <a:rPr b="1" i="0" lang="es-AR" sz="2400" u="none" cap="none" strike="noStrike">
                <a:solidFill>
                  <a:srgbClr val="00B050"/>
                </a:solidFill>
                <a:latin typeface="Arial Black"/>
                <a:ea typeface="Arial Black"/>
                <a:cs typeface="Arial Black"/>
                <a:sym typeface="Arial Black"/>
              </a:rPr>
              <a:t>green</a:t>
            </a:r>
            <a:r>
              <a:rPr b="1" i="0" lang="es-AR" sz="2400" u="none" cap="none" strike="noStrike">
                <a:solidFill>
                  <a:srgbClr val="00B0F0"/>
                </a:solidFill>
                <a:latin typeface="Arial Black"/>
                <a:ea typeface="Arial Black"/>
                <a:cs typeface="Arial Black"/>
                <a:sym typeface="Arial Black"/>
              </a:rPr>
              <a:t>;</a:t>
            </a:r>
            <a:endParaRPr/>
          </a:p>
          <a:p>
            <a:pPr indent="0" lvl="0" marL="0" marR="0" rtl="0" algn="l">
              <a:lnSpc>
                <a:spcPct val="100000"/>
              </a:lnSpc>
              <a:spcBef>
                <a:spcPts val="0"/>
              </a:spcBef>
              <a:spcAft>
                <a:spcPts val="0"/>
              </a:spcAft>
              <a:buNone/>
            </a:pPr>
            <a:r>
              <a:rPr b="1" i="0" lang="es-AR" sz="2400" u="none" cap="none" strike="noStrike">
                <a:solidFill>
                  <a:srgbClr val="00B0F0"/>
                </a:solidFill>
                <a:latin typeface="Arial Black"/>
                <a:ea typeface="Arial Black"/>
                <a:cs typeface="Arial Black"/>
                <a:sym typeface="Arial Black"/>
              </a:rPr>
              <a:t>	font-size: </a:t>
            </a:r>
            <a:r>
              <a:rPr b="1" i="0" lang="es-AR" sz="2400" u="none" cap="none" strike="noStrike">
                <a:solidFill>
                  <a:srgbClr val="9900FF"/>
                </a:solidFill>
                <a:latin typeface="Arial Black"/>
                <a:ea typeface="Arial Black"/>
                <a:cs typeface="Arial Black"/>
                <a:sym typeface="Arial Black"/>
              </a:rPr>
              <a:t>20</a:t>
            </a:r>
            <a:r>
              <a:rPr b="1" i="0" lang="es-AR" sz="2400" u="none" cap="none" strike="noStrike">
                <a:solidFill>
                  <a:srgbClr val="CC0099"/>
                </a:solidFill>
                <a:latin typeface="Arial Black"/>
                <a:ea typeface="Arial Black"/>
                <a:cs typeface="Arial Black"/>
                <a:sym typeface="Arial Black"/>
              </a:rPr>
              <a:t>px</a:t>
            </a:r>
            <a:r>
              <a:rPr b="1" i="0" lang="es-AR" sz="2400" u="none" cap="none" strike="noStrike">
                <a:solidFill>
                  <a:srgbClr val="00B0F0"/>
                </a:solidFill>
                <a:latin typeface="Arial Black"/>
                <a:ea typeface="Arial Black"/>
                <a:cs typeface="Arial Black"/>
                <a:sym typeface="Arial Black"/>
              </a:rPr>
              <a:t>;</a:t>
            </a:r>
            <a:endParaRPr/>
          </a:p>
          <a:p>
            <a:pPr indent="0" lvl="0" marL="0" marR="0" rtl="0" algn="l">
              <a:lnSpc>
                <a:spcPct val="100000"/>
              </a:lnSpc>
              <a:spcBef>
                <a:spcPts val="0"/>
              </a:spcBef>
              <a:spcAft>
                <a:spcPts val="0"/>
              </a:spcAft>
              <a:buNone/>
            </a:pPr>
            <a:r>
              <a:rPr b="1" i="0" lang="es-AR" sz="2400" u="none" cap="none" strike="noStrike">
                <a:solidFill>
                  <a:srgbClr val="00B0F0"/>
                </a:solidFill>
                <a:latin typeface="Arial Black"/>
                <a:ea typeface="Arial Black"/>
                <a:cs typeface="Arial Black"/>
                <a:sym typeface="Arial Black"/>
              </a:rPr>
              <a:t>	font-weight: bold;</a:t>
            </a:r>
            <a:endParaRPr/>
          </a:p>
          <a:p>
            <a:pPr indent="0" lvl="0" marL="0" marR="0" rtl="0" algn="l">
              <a:lnSpc>
                <a:spcPct val="100000"/>
              </a:lnSpc>
              <a:spcBef>
                <a:spcPts val="0"/>
              </a:spcBef>
              <a:spcAft>
                <a:spcPts val="0"/>
              </a:spcAft>
              <a:buNone/>
            </a:pPr>
            <a:r>
              <a:rPr b="1" i="0" lang="es-AR" sz="2400" u="none" cap="none" strike="noStrike">
                <a:solidFill>
                  <a:srgbClr val="CC0099"/>
                </a:solidFill>
                <a:latin typeface="Arial Black"/>
                <a:ea typeface="Arial Black"/>
                <a:cs typeface="Arial Black"/>
                <a:sym typeface="Arial Black"/>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Modelo de Caja</a:t>
            </a:r>
            <a:endParaRPr b="1" i="0" sz="1600" u="none" cap="none" strike="noStrike">
              <a:solidFill>
                <a:srgbClr val="000000"/>
              </a:solidFill>
              <a:latin typeface="Arial"/>
              <a:ea typeface="Arial"/>
              <a:cs typeface="Arial"/>
              <a:sym typeface="Arial"/>
            </a:endParaRPr>
          </a:p>
        </p:txBody>
      </p:sp>
      <p:pic>
        <p:nvPicPr>
          <p:cNvPr id="114" name="Google Shape;114;p6"/>
          <p:cNvPicPr preferRelativeResize="0"/>
          <p:nvPr/>
        </p:nvPicPr>
        <p:blipFill rotWithShape="1">
          <a:blip r:embed="rId3">
            <a:alphaModFix/>
          </a:blip>
          <a:srcRect b="6694" l="4344" r="4795" t="8274"/>
          <a:stretch/>
        </p:blipFill>
        <p:spPr>
          <a:xfrm>
            <a:off x="1225685" y="1191472"/>
            <a:ext cx="9521365" cy="56665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nvSpPr>
        <p:spPr>
          <a:xfrm>
            <a:off x="362498" y="1304626"/>
            <a:ext cx="11690253" cy="555337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Se utilizan para crear espacio alrededor de los elementos, fuera de los bordes definidos. </a:t>
            </a:r>
            <a:endParaRPr b="0" i="0" sz="28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0" i="0" sz="3600" u="none" cap="none" strike="noStrike">
              <a:solidFill>
                <a:schemeClr val="dk1"/>
              </a:solidFill>
              <a:latin typeface="Arial"/>
              <a:ea typeface="Arial"/>
              <a:cs typeface="Arial"/>
              <a:sym typeface="Arial"/>
            </a:endParaRPr>
          </a:p>
        </p:txBody>
      </p:sp>
      <p:sp>
        <p:nvSpPr>
          <p:cNvPr id="121" name="Google Shape;121;p19"/>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Margin</a:t>
            </a:r>
            <a:endParaRPr b="1" i="0" sz="1600" u="none" cap="none" strike="noStrike">
              <a:solidFill>
                <a:srgbClr val="000000"/>
              </a:solidFill>
              <a:latin typeface="Arial"/>
              <a:ea typeface="Arial"/>
              <a:cs typeface="Arial"/>
              <a:sym typeface="Arial"/>
            </a:endParaRPr>
          </a:p>
        </p:txBody>
      </p:sp>
      <p:pic>
        <p:nvPicPr>
          <p:cNvPr id="122" name="Google Shape;122;p19"/>
          <p:cNvPicPr preferRelativeResize="0"/>
          <p:nvPr/>
        </p:nvPicPr>
        <p:blipFill rotWithShape="1">
          <a:blip r:embed="rId3">
            <a:alphaModFix/>
          </a:blip>
          <a:srcRect b="6812" l="4574" r="5214" t="7949"/>
          <a:stretch/>
        </p:blipFill>
        <p:spPr>
          <a:xfrm>
            <a:off x="458209" y="2451651"/>
            <a:ext cx="6101618" cy="4161183"/>
          </a:xfrm>
          <a:prstGeom prst="rect">
            <a:avLst/>
          </a:prstGeom>
          <a:noFill/>
          <a:ln>
            <a:noFill/>
          </a:ln>
        </p:spPr>
      </p:pic>
      <p:sp>
        <p:nvSpPr>
          <p:cNvPr id="123" name="Google Shape;123;p19"/>
          <p:cNvSpPr txBox="1"/>
          <p:nvPr/>
        </p:nvSpPr>
        <p:spPr>
          <a:xfrm>
            <a:off x="6679097" y="2584174"/>
            <a:ext cx="2478156" cy="15388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margin-top</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margin-right</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margin-bottom</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margin-left</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19"/>
          <p:cNvSpPr/>
          <p:nvPr/>
        </p:nvSpPr>
        <p:spPr>
          <a:xfrm>
            <a:off x="8825948" y="2584174"/>
            <a:ext cx="331304" cy="1338469"/>
          </a:xfrm>
          <a:prstGeom prst="rightBrace">
            <a:avLst>
              <a:gd fmla="val 8333" name="adj1"/>
              <a:gd fmla="val 50000" name="adj2"/>
            </a:avLst>
          </a:prstGeom>
          <a:noFill/>
          <a:ln cap="flat" cmpd="sng" w="9525">
            <a:solidFill>
              <a:schemeClr val="accent3"/>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25" name="Google Shape;125;p19"/>
          <p:cNvSpPr txBox="1"/>
          <p:nvPr/>
        </p:nvSpPr>
        <p:spPr>
          <a:xfrm>
            <a:off x="9365924" y="2584174"/>
            <a:ext cx="2478156" cy="15388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auto</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px, em, rem, etc.</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porcentaje</a:t>
            </a:r>
            <a:endParaRPr/>
          </a:p>
          <a:p>
            <a:pPr indent="-158750" lvl="0" marL="285750" marR="0" rtl="0" algn="l">
              <a:lnSpc>
                <a:spcPct val="100000"/>
              </a:lnSpc>
              <a:spcBef>
                <a:spcPts val="0"/>
              </a:spcBef>
              <a:spcAft>
                <a:spcPts val="0"/>
              </a:spcAft>
              <a:buClr>
                <a:srgbClr val="000000"/>
              </a:buClr>
              <a:buSzPts val="2000"/>
              <a:buFont typeface="Noto Sans Symbols"/>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nvSpPr>
        <p:spPr>
          <a:xfrm>
            <a:off x="362498" y="1191472"/>
            <a:ext cx="11690253" cy="566652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margin: 10px 20px 10px 20px;</a:t>
            </a:r>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margin: 10px 20px 10px;</a:t>
            </a:r>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margin: 10px 20px;</a:t>
            </a:r>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b="1" i="0" lang="es-AR" sz="3600" u="none" cap="none" strike="noStrike">
                <a:solidFill>
                  <a:schemeClr val="dk1"/>
                </a:solidFill>
                <a:latin typeface="Arial"/>
                <a:ea typeface="Arial"/>
                <a:cs typeface="Arial"/>
                <a:sym typeface="Arial"/>
              </a:rPr>
              <a:t>margin: 10px; </a:t>
            </a:r>
            <a:r>
              <a:rPr b="1" i="0" lang="es-AR" sz="2000" u="none" cap="none" strike="noStrike">
                <a:solidFill>
                  <a:srgbClr val="05ADD5"/>
                </a:solidFill>
                <a:latin typeface="Arial"/>
                <a:ea typeface="Arial"/>
                <a:cs typeface="Arial"/>
                <a:sym typeface="Arial"/>
              </a:rPr>
              <a:t>top</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 </a:t>
            </a:r>
            <a:r>
              <a:rPr b="1" i="0" lang="es-AR" sz="2000" u="none" cap="none" strike="noStrike">
                <a:solidFill>
                  <a:srgbClr val="002060"/>
                </a:solidFill>
                <a:latin typeface="Arial"/>
                <a:ea typeface="Arial"/>
                <a:cs typeface="Arial"/>
                <a:sym typeface="Arial"/>
              </a:rPr>
              <a:t>botton</a:t>
            </a:r>
            <a:r>
              <a:rPr b="1" i="0" lang="es-AR" sz="2000" u="none" cap="none" strike="noStrike">
                <a:solidFill>
                  <a:schemeClr val="dk1"/>
                </a:solidFill>
                <a:latin typeface="Arial"/>
                <a:ea typeface="Arial"/>
                <a:cs typeface="Arial"/>
                <a:sym typeface="Arial"/>
              </a:rPr>
              <a:t> </a:t>
            </a:r>
            <a:r>
              <a:rPr b="1" i="0" lang="es-AR" sz="2000" u="none" cap="none" strike="noStrike">
                <a:solidFill>
                  <a:srgbClr val="31078C"/>
                </a:solidFill>
                <a:latin typeface="Arial"/>
                <a:ea typeface="Arial"/>
                <a:cs typeface="Arial"/>
                <a:sym typeface="Arial"/>
              </a:rPr>
              <a:t>left</a:t>
            </a:r>
            <a:endParaRPr b="1" i="0" sz="2000" u="none" cap="none" strike="noStrike">
              <a:solidFill>
                <a:srgbClr val="31078C"/>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t/>
            </a:r>
            <a:endParaRPr b="1" i="0" sz="3600" u="none" cap="none" strike="noStrike">
              <a:solidFill>
                <a:schemeClr val="dk1"/>
              </a:solidFill>
              <a:latin typeface="Arial"/>
              <a:ea typeface="Arial"/>
              <a:cs typeface="Arial"/>
              <a:sym typeface="Arial"/>
            </a:endParaRPr>
          </a:p>
        </p:txBody>
      </p:sp>
      <p:sp>
        <p:nvSpPr>
          <p:cNvPr id="132" name="Google Shape;132;p20"/>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Margin</a:t>
            </a:r>
            <a:endParaRPr b="1" i="0" sz="1600" u="none" cap="none" strike="noStrike">
              <a:solidFill>
                <a:srgbClr val="000000"/>
              </a:solidFill>
              <a:latin typeface="Arial"/>
              <a:ea typeface="Arial"/>
              <a:cs typeface="Arial"/>
              <a:sym typeface="Arial"/>
            </a:endParaRPr>
          </a:p>
        </p:txBody>
      </p:sp>
      <p:sp>
        <p:nvSpPr>
          <p:cNvPr id="133" name="Google Shape;133;p20"/>
          <p:cNvSpPr txBox="1"/>
          <p:nvPr/>
        </p:nvSpPr>
        <p:spPr>
          <a:xfrm>
            <a:off x="2166871" y="1592185"/>
            <a:ext cx="4843529"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solidFill>
                  <a:srgbClr val="05ADD5"/>
                </a:solidFill>
                <a:latin typeface="Arial"/>
                <a:ea typeface="Arial"/>
                <a:cs typeface="Arial"/>
                <a:sym typeface="Arial"/>
              </a:rPr>
              <a:t>     top	</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         </a:t>
            </a:r>
            <a:r>
              <a:rPr b="1" i="0" lang="es-AR" sz="2000" u="none" cap="none" strike="noStrike">
                <a:solidFill>
                  <a:srgbClr val="002060"/>
                </a:solidFill>
                <a:latin typeface="Arial"/>
                <a:ea typeface="Arial"/>
                <a:cs typeface="Arial"/>
                <a:sym typeface="Arial"/>
              </a:rPr>
              <a:t>botton</a:t>
            </a:r>
            <a:r>
              <a:rPr b="1" i="0" lang="es-AR" sz="2000" u="none" cap="none" strike="noStrike">
                <a:solidFill>
                  <a:schemeClr val="dk1"/>
                </a:solidFill>
                <a:latin typeface="Arial"/>
                <a:ea typeface="Arial"/>
                <a:cs typeface="Arial"/>
                <a:sym typeface="Arial"/>
              </a:rPr>
              <a:t>       </a:t>
            </a:r>
            <a:r>
              <a:rPr b="1" i="0" lang="es-AR" sz="2000" u="none" cap="none" strike="noStrike">
                <a:solidFill>
                  <a:srgbClr val="31078C"/>
                </a:solidFill>
                <a:latin typeface="Arial"/>
                <a:ea typeface="Arial"/>
                <a:cs typeface="Arial"/>
                <a:sym typeface="Arial"/>
              </a:rPr>
              <a:t>left</a:t>
            </a:r>
            <a:endParaRPr b="1" i="0" sz="2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4" name="Google Shape;134;p20"/>
          <p:cNvSpPr txBox="1"/>
          <p:nvPr/>
        </p:nvSpPr>
        <p:spPr>
          <a:xfrm>
            <a:off x="2040825" y="2832575"/>
            <a:ext cx="4503300" cy="37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solidFill>
                  <a:srgbClr val="05ADD5"/>
                </a:solidFill>
                <a:latin typeface="Arial"/>
                <a:ea typeface="Arial"/>
                <a:cs typeface="Arial"/>
                <a:sym typeface="Arial"/>
              </a:rPr>
              <a:t>      </a:t>
            </a:r>
            <a:r>
              <a:rPr b="1" i="0" lang="es-AR" sz="2000" u="none" cap="none" strike="noStrike">
                <a:solidFill>
                  <a:srgbClr val="05ADD5"/>
                </a:solidFill>
                <a:latin typeface="Arial"/>
                <a:ea typeface="Arial"/>
                <a:cs typeface="Arial"/>
                <a:sym typeface="Arial"/>
              </a:rPr>
              <a:t> top</a:t>
            </a:r>
            <a:r>
              <a:rPr b="1" lang="es-AR" sz="2000">
                <a:solidFill>
                  <a:srgbClr val="05ADD5"/>
                </a:solidFill>
              </a:rPr>
              <a:t>    </a:t>
            </a:r>
            <a:r>
              <a:rPr b="1" i="0" lang="es-AR" sz="2000" u="none" cap="none" strike="noStrike">
                <a:solidFill>
                  <a:schemeClr val="dk1"/>
                </a:solidFill>
                <a:latin typeface="Arial"/>
                <a:ea typeface="Arial"/>
                <a:cs typeface="Arial"/>
                <a:sym typeface="Arial"/>
              </a:rPr>
              <a:t> </a:t>
            </a:r>
            <a:r>
              <a:rPr b="1" lang="es-AR" sz="2000">
                <a:solidFill>
                  <a:srgbClr val="002060"/>
                </a:solidFill>
              </a:rPr>
              <a:t>botton</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a:t>
            </a:r>
            <a:r>
              <a:rPr b="1" i="0" lang="es-AR" sz="2000" u="none" cap="none" strike="noStrike">
                <a:solidFill>
                  <a:srgbClr val="31078C"/>
                </a:solidFill>
                <a:latin typeface="Arial"/>
                <a:ea typeface="Arial"/>
                <a:cs typeface="Arial"/>
                <a:sym typeface="Arial"/>
              </a:rPr>
              <a:t>left</a:t>
            </a:r>
            <a:r>
              <a:rPr b="1" i="0" lang="es-AR" sz="2000" u="none" cap="none" strike="noStrike">
                <a:solidFill>
                  <a:schemeClr val="dk1"/>
                </a:solidFill>
                <a:latin typeface="Arial"/>
                <a:ea typeface="Arial"/>
                <a:cs typeface="Arial"/>
                <a:sym typeface="Arial"/>
              </a:rPr>
              <a:t>     </a:t>
            </a:r>
            <a:endParaRPr b="1" i="0" sz="2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5" name="Google Shape;135;p20"/>
          <p:cNvSpPr txBox="1"/>
          <p:nvPr/>
        </p:nvSpPr>
        <p:spPr>
          <a:xfrm>
            <a:off x="2017595" y="4107572"/>
            <a:ext cx="2845954"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000" u="none" cap="none" strike="noStrike">
                <a:solidFill>
                  <a:srgbClr val="05ADD5"/>
                </a:solidFill>
                <a:latin typeface="Arial"/>
                <a:ea typeface="Arial"/>
                <a:cs typeface="Arial"/>
                <a:sym typeface="Arial"/>
              </a:rPr>
              <a:t>top</a:t>
            </a:r>
            <a:r>
              <a:rPr b="1" i="0" lang="es-AR" sz="2000" u="none" cap="none" strike="noStrike">
                <a:solidFill>
                  <a:schemeClr val="dk1"/>
                </a:solidFill>
                <a:latin typeface="Arial"/>
                <a:ea typeface="Arial"/>
                <a:cs typeface="Arial"/>
                <a:sym typeface="Arial"/>
              </a:rPr>
              <a:t>|</a:t>
            </a:r>
            <a:r>
              <a:rPr b="1" i="0" lang="es-AR" sz="2000" u="none" cap="none" strike="noStrike">
                <a:solidFill>
                  <a:srgbClr val="002060"/>
                </a:solidFill>
                <a:latin typeface="Arial"/>
                <a:ea typeface="Arial"/>
                <a:cs typeface="Arial"/>
                <a:sym typeface="Arial"/>
              </a:rPr>
              <a:t>botton</a:t>
            </a:r>
            <a:r>
              <a:rPr b="1" i="0" lang="es-AR" sz="2000" u="none" cap="none" strike="noStrike">
                <a:solidFill>
                  <a:schemeClr val="dk1"/>
                </a:solidFill>
                <a:latin typeface="Arial"/>
                <a:ea typeface="Arial"/>
                <a:cs typeface="Arial"/>
                <a:sym typeface="Arial"/>
              </a:rPr>
              <a:t>  </a:t>
            </a:r>
            <a:r>
              <a:rPr b="1" i="0" lang="es-AR" sz="2000" u="none" cap="none" strike="noStrike">
                <a:solidFill>
                  <a:srgbClr val="CC0099"/>
                </a:solidFill>
                <a:latin typeface="Arial"/>
                <a:ea typeface="Arial"/>
                <a:cs typeface="Arial"/>
                <a:sym typeface="Arial"/>
              </a:rPr>
              <a:t>right</a:t>
            </a:r>
            <a:r>
              <a:rPr b="1" i="0" lang="es-AR" sz="2000" u="none" cap="none" strike="noStrike">
                <a:solidFill>
                  <a:schemeClr val="dk1"/>
                </a:solidFill>
                <a:latin typeface="Arial"/>
                <a:ea typeface="Arial"/>
                <a:cs typeface="Arial"/>
                <a:sym typeface="Arial"/>
              </a:rPr>
              <a:t>|</a:t>
            </a:r>
            <a:r>
              <a:rPr b="1" i="0" lang="es-AR" sz="2000" u="none" cap="none" strike="noStrike">
                <a:solidFill>
                  <a:srgbClr val="31078C"/>
                </a:solidFill>
                <a:latin typeface="Arial"/>
                <a:ea typeface="Arial"/>
                <a:cs typeface="Arial"/>
                <a:sym typeface="Arial"/>
              </a:rPr>
              <a:t>left</a:t>
            </a:r>
            <a:endParaRPr b="1" i="0" sz="2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nvSpPr>
        <p:spPr>
          <a:xfrm>
            <a:off x="362498" y="1304626"/>
            <a:ext cx="11690253" cy="555337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1800"/>
              <a:buFont typeface="Arial"/>
              <a:buNone/>
            </a:pPr>
            <a:r>
              <a:rPr b="0" i="0" lang="es-AR" sz="2800" u="none" cap="none" strike="noStrike">
                <a:solidFill>
                  <a:schemeClr val="dk1"/>
                </a:solidFill>
                <a:latin typeface="Arial"/>
                <a:ea typeface="Arial"/>
                <a:cs typeface="Arial"/>
                <a:sym typeface="Arial"/>
              </a:rPr>
              <a:t>Se utiliza para generar espacio alrededor del contenido de un elemento dentro de los bordes definidos.</a:t>
            </a:r>
            <a:endParaRPr b="0" i="0" sz="3600" u="none" cap="none" strike="noStrike">
              <a:solidFill>
                <a:schemeClr val="dk1"/>
              </a:solidFill>
              <a:latin typeface="Arial"/>
              <a:ea typeface="Arial"/>
              <a:cs typeface="Arial"/>
              <a:sym typeface="Arial"/>
            </a:endParaRPr>
          </a:p>
        </p:txBody>
      </p:sp>
      <p:sp>
        <p:nvSpPr>
          <p:cNvPr id="142" name="Google Shape;142;p21"/>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Padding</a:t>
            </a:r>
            <a:endParaRPr b="1" i="0" sz="1600" u="none" cap="none" strike="noStrike">
              <a:solidFill>
                <a:srgbClr val="000000"/>
              </a:solidFill>
              <a:latin typeface="Arial"/>
              <a:ea typeface="Arial"/>
              <a:cs typeface="Arial"/>
              <a:sym typeface="Arial"/>
            </a:endParaRPr>
          </a:p>
        </p:txBody>
      </p:sp>
      <p:sp>
        <p:nvSpPr>
          <p:cNvPr id="143" name="Google Shape;143;p21"/>
          <p:cNvSpPr txBox="1"/>
          <p:nvPr/>
        </p:nvSpPr>
        <p:spPr>
          <a:xfrm>
            <a:off x="6679097" y="2584174"/>
            <a:ext cx="2478156" cy="153888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padding-top</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padding-right</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padding-bottom</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padding-left</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4" name="Google Shape;144;p21"/>
          <p:cNvSpPr/>
          <p:nvPr/>
        </p:nvSpPr>
        <p:spPr>
          <a:xfrm>
            <a:off x="8825948" y="2584174"/>
            <a:ext cx="331304" cy="1338469"/>
          </a:xfrm>
          <a:prstGeom prst="rightBrace">
            <a:avLst>
              <a:gd fmla="val 8333" name="adj1"/>
              <a:gd fmla="val 50000" name="adj2"/>
            </a:avLst>
          </a:prstGeom>
          <a:noFill/>
          <a:ln cap="flat" cmpd="sng" w="9525">
            <a:solidFill>
              <a:schemeClr val="accent3"/>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5" name="Google Shape;145;p21"/>
          <p:cNvSpPr txBox="1"/>
          <p:nvPr/>
        </p:nvSpPr>
        <p:spPr>
          <a:xfrm>
            <a:off x="9365924" y="2584174"/>
            <a:ext cx="2826076" cy="184665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px, em, rem, etc.</a:t>
            </a:r>
            <a:endParaRPr/>
          </a:p>
          <a:p>
            <a:pPr indent="-285750" lvl="0" marL="285750" marR="0" rtl="0" algn="l">
              <a:lnSpc>
                <a:spcPct val="100000"/>
              </a:lnSpc>
              <a:spcBef>
                <a:spcPts val="0"/>
              </a:spcBef>
              <a:spcAft>
                <a:spcPts val="0"/>
              </a:spcAft>
              <a:buClr>
                <a:srgbClr val="000000"/>
              </a:buClr>
              <a:buSzPts val="2000"/>
              <a:buFont typeface="Noto Sans Symbols"/>
              <a:buChar char="❖"/>
            </a:pPr>
            <a:r>
              <a:rPr b="1" i="0" lang="es-AR" sz="2000" u="none" cap="none" strike="noStrike">
                <a:solidFill>
                  <a:srgbClr val="000000"/>
                </a:solidFill>
                <a:latin typeface="Arial"/>
                <a:ea typeface="Arial"/>
                <a:cs typeface="Arial"/>
                <a:sym typeface="Arial"/>
              </a:rPr>
              <a:t>% en relación al ancho del contenedor</a:t>
            </a:r>
            <a:endParaRPr/>
          </a:p>
          <a:p>
            <a:pPr indent="-158750" lvl="0" marL="285750" marR="0" rtl="0" algn="l">
              <a:lnSpc>
                <a:spcPct val="100000"/>
              </a:lnSpc>
              <a:spcBef>
                <a:spcPts val="0"/>
              </a:spcBef>
              <a:spcAft>
                <a:spcPts val="0"/>
              </a:spcAft>
              <a:buClr>
                <a:srgbClr val="000000"/>
              </a:buClr>
              <a:buSzPts val="2000"/>
              <a:buFont typeface="Noto Sans Symbols"/>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46" name="Google Shape;146;p21"/>
          <p:cNvPicPr preferRelativeResize="0"/>
          <p:nvPr/>
        </p:nvPicPr>
        <p:blipFill rotWithShape="1">
          <a:blip r:embed="rId3">
            <a:alphaModFix/>
          </a:blip>
          <a:srcRect b="7641" l="4842" r="4841" t="8759"/>
          <a:stretch/>
        </p:blipFill>
        <p:spPr>
          <a:xfrm>
            <a:off x="511811" y="2472323"/>
            <a:ext cx="6008840" cy="4104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2020-08-07T01:51:21Z</dcterms:created>
  <dc:creator>Aylén Romero</dc:creator>
</cp:coreProperties>
</file>