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2" r:id="rId4"/>
    <p:sldId id="352" r:id="rId5"/>
    <p:sldId id="351" r:id="rId6"/>
    <p:sldId id="334" r:id="rId7"/>
    <p:sldId id="336" r:id="rId8"/>
    <p:sldId id="348" r:id="rId9"/>
    <p:sldId id="333" r:id="rId10"/>
    <p:sldId id="340" r:id="rId11"/>
    <p:sldId id="341" r:id="rId12"/>
    <p:sldId id="342" r:id="rId13"/>
    <p:sldId id="343" r:id="rId14"/>
    <p:sldId id="344" r:id="rId15"/>
    <p:sldId id="346" r:id="rId16"/>
    <p:sldId id="347" r:id="rId17"/>
    <p:sldId id="350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5080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verificar se o atributos estão sendo inserido, basta visualizar o modo debug do browser. No </a:t>
            </a:r>
            <a:r>
              <a:rPr lang="pt-BR" baseline="0" dirty="0" err="1" smtClean="0"/>
              <a:t>chrome</a:t>
            </a:r>
            <a:r>
              <a:rPr lang="pt-BR" baseline="0" dirty="0" smtClean="0"/>
              <a:t>, basta apertar F12.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3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32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3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3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rameworks/jquery/exemplo_javascript_pur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atributos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pt-BR" sz="2400" i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0" r="32760" b="17923"/>
          <a:stretch/>
        </p:blipFill>
        <p:spPr bwMode="auto">
          <a:xfrm>
            <a:off x="0" y="1700808"/>
            <a:ext cx="9144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Adicionando classe (</a:t>
            </a:r>
            <a:r>
              <a:rPr lang="pt-BR" dirty="0" err="1" smtClean="0"/>
              <a:t>addClass</a:t>
            </a:r>
            <a:r>
              <a:rPr lang="pt-BR" dirty="0" smtClean="0"/>
              <a:t>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Para adicionar uma classe, será necessário acessar o seletor. </a:t>
            </a:r>
          </a:p>
          <a:p>
            <a:pPr marL="457200" lvl="1" indent="0"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Sintaxe:</a:t>
            </a:r>
          </a:p>
          <a:p>
            <a:pPr marL="457200" lvl="1" indent="0">
              <a:buNone/>
            </a:pPr>
            <a:r>
              <a:rPr lang="pt-BR" sz="1800" dirty="0" err="1" smtClean="0">
                <a:solidFill>
                  <a:schemeClr val="tx1"/>
                </a:solidFill>
              </a:rPr>
              <a:t>Seletor.</a:t>
            </a:r>
            <a:r>
              <a:rPr lang="pt-BR" sz="1800" b="1" dirty="0" err="1" smtClean="0">
                <a:solidFill>
                  <a:schemeClr val="tx1"/>
                </a:solidFill>
              </a:rPr>
              <a:t>addClass</a:t>
            </a:r>
            <a:r>
              <a:rPr lang="pt-BR" sz="1800" dirty="0" smtClean="0">
                <a:solidFill>
                  <a:schemeClr val="tx1"/>
                </a:solidFill>
              </a:rPr>
              <a:t>(</a:t>
            </a:r>
            <a:r>
              <a:rPr lang="pt-BR" sz="1800" dirty="0" err="1" smtClean="0">
                <a:solidFill>
                  <a:schemeClr val="tx1"/>
                </a:solidFill>
              </a:rPr>
              <a:t>valor_classe</a:t>
            </a:r>
            <a:r>
              <a:rPr lang="pt-BR" sz="18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pt-BR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Exemplo: </a:t>
            </a:r>
          </a:p>
          <a:p>
            <a:pPr marL="457200" lvl="1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$(‘p’).</a:t>
            </a:r>
            <a:r>
              <a:rPr lang="pt-BR" sz="1800" dirty="0" err="1" smtClean="0">
                <a:solidFill>
                  <a:schemeClr val="tx1"/>
                </a:solidFill>
              </a:rPr>
              <a:t>addClass</a:t>
            </a:r>
            <a:r>
              <a:rPr lang="pt-BR" sz="1800" dirty="0" smtClean="0">
                <a:solidFill>
                  <a:schemeClr val="tx1"/>
                </a:solidFill>
              </a:rPr>
              <a:t>(‘</a:t>
            </a:r>
            <a:r>
              <a:rPr lang="pt-BR" sz="1800" dirty="0" err="1" smtClean="0">
                <a:solidFill>
                  <a:schemeClr val="tx1"/>
                </a:solidFill>
              </a:rPr>
              <a:t>nome_classe</a:t>
            </a:r>
            <a:r>
              <a:rPr lang="pt-BR" sz="1800" dirty="0" smtClean="0">
                <a:solidFill>
                  <a:schemeClr val="tx1"/>
                </a:solidFill>
              </a:rPr>
              <a:t>’);</a:t>
            </a:r>
          </a:p>
          <a:p>
            <a:pPr marL="457200" lvl="1" indent="0" algn="ctr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classe (</a:t>
            </a:r>
            <a:r>
              <a:rPr lang="pt-BR" dirty="0" err="1"/>
              <a:t>addClass</a:t>
            </a:r>
            <a:r>
              <a:rPr lang="pt-BR" dirty="0"/>
              <a:t>)</a:t>
            </a:r>
            <a:endParaRPr lang="pt-BR" dirty="0" smtClean="0"/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6" r="34084" b="14968"/>
          <a:stretch/>
        </p:blipFill>
        <p:spPr bwMode="auto">
          <a:xfrm>
            <a:off x="0" y="1484312"/>
            <a:ext cx="9324528" cy="525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5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>
          <a:xfrm>
            <a:off x="395536" y="305594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Removendo classe (</a:t>
            </a:r>
            <a:r>
              <a:rPr lang="pt-BR" dirty="0" err="1" smtClean="0"/>
              <a:t>removeClass</a:t>
            </a:r>
            <a:r>
              <a:rPr lang="pt-BR" dirty="0" smtClean="0"/>
              <a:t>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Para remover uma classe, será necessário acessar o seletor. </a:t>
            </a:r>
          </a:p>
          <a:p>
            <a:pPr marL="457200" lvl="1" indent="0">
              <a:buNone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pt-BR" sz="1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400" dirty="0" smtClean="0"/>
              <a:t>Sintaxe: </a:t>
            </a:r>
          </a:p>
          <a:p>
            <a:pPr marL="457200" lvl="1" indent="0">
              <a:buNone/>
            </a:pPr>
            <a:r>
              <a:rPr lang="pt-BR" sz="2400" dirty="0" err="1" smtClean="0"/>
              <a:t>seletor.removeClass</a:t>
            </a:r>
            <a:r>
              <a:rPr lang="pt-BR" sz="2400" dirty="0" smtClean="0"/>
              <a:t>(‘</a:t>
            </a:r>
            <a:r>
              <a:rPr lang="pt-BR" sz="2400" dirty="0" err="1" smtClean="0"/>
              <a:t>nomeClasse</a:t>
            </a:r>
            <a:r>
              <a:rPr lang="pt-BR" sz="2400" dirty="0" smtClean="0"/>
              <a:t>’);</a:t>
            </a:r>
          </a:p>
          <a:p>
            <a:pPr marL="457200" lvl="1" indent="0">
              <a:buNone/>
            </a:pPr>
            <a:endParaRPr lang="pt-BR" sz="2400" dirty="0"/>
          </a:p>
          <a:p>
            <a:pPr marL="457200" lvl="1" indent="0">
              <a:buNone/>
            </a:pPr>
            <a:r>
              <a:rPr lang="pt-BR" sz="2400" dirty="0" smtClean="0"/>
              <a:t>Exemplo: </a:t>
            </a:r>
          </a:p>
          <a:p>
            <a:pPr marL="457200" lvl="1" indent="0">
              <a:buNone/>
            </a:pPr>
            <a:r>
              <a:rPr lang="pt-BR" sz="2400" dirty="0" smtClean="0"/>
              <a:t>$(‘p’).</a:t>
            </a:r>
            <a:r>
              <a:rPr lang="pt-BR" sz="2400" dirty="0" err="1" smtClean="0"/>
              <a:t>removeClass</a:t>
            </a:r>
            <a:r>
              <a:rPr lang="pt-BR" sz="2400" dirty="0" smtClean="0"/>
              <a:t>(‘remover’);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Removendo classe (</a:t>
            </a:r>
            <a:r>
              <a:rPr lang="pt-BR" dirty="0" err="1" smtClean="0"/>
              <a:t>removeClass</a:t>
            </a:r>
            <a:r>
              <a:rPr lang="pt-BR" dirty="0" smtClean="0"/>
              <a:t>)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r="43186" b="33185"/>
          <a:stretch/>
        </p:blipFill>
        <p:spPr bwMode="auto">
          <a:xfrm>
            <a:off x="323527" y="1705482"/>
            <a:ext cx="8425185" cy="474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ToggleClass</a:t>
            </a:r>
            <a:r>
              <a:rPr lang="pt-BR" dirty="0" smtClean="0"/>
              <a:t>(</a:t>
            </a:r>
            <a:r>
              <a:rPr lang="pt-BR" dirty="0" err="1" smtClean="0"/>
              <a:t>valor_classe</a:t>
            </a:r>
            <a:r>
              <a:rPr lang="pt-BR" dirty="0" smtClean="0"/>
              <a:t>)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A função do </a:t>
            </a:r>
            <a:r>
              <a:rPr lang="pt-BR" sz="1800" dirty="0" err="1" smtClean="0"/>
              <a:t>toggleClass</a:t>
            </a:r>
            <a:r>
              <a:rPr lang="pt-BR" sz="1800" dirty="0" smtClean="0"/>
              <a:t> é remover a classe se ela existir ou incluir a classe caso ela não esteja no </a:t>
            </a:r>
            <a:r>
              <a:rPr lang="pt-BR" sz="1800" dirty="0" err="1" smtClean="0"/>
              <a:t>html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 smtClean="0"/>
              <a:t>Sintaxe: </a:t>
            </a:r>
          </a:p>
          <a:p>
            <a:pPr marL="457200" lvl="1" indent="0">
              <a:buNone/>
            </a:pPr>
            <a:r>
              <a:rPr lang="pt-BR" sz="1800" dirty="0" err="1" smtClean="0"/>
              <a:t>Seletor.toggleClass</a:t>
            </a:r>
            <a:r>
              <a:rPr lang="pt-BR" sz="1800" dirty="0" smtClean="0"/>
              <a:t>(</a:t>
            </a:r>
            <a:r>
              <a:rPr lang="pt-BR" sz="1800" dirty="0" err="1" smtClean="0"/>
              <a:t>nome_classe</a:t>
            </a:r>
            <a:r>
              <a:rPr lang="pt-BR" sz="1800" dirty="0" smtClean="0"/>
              <a:t>);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Exemplo: </a:t>
            </a:r>
          </a:p>
          <a:p>
            <a:pPr marL="457200" lvl="1" indent="0">
              <a:buNone/>
            </a:pPr>
            <a:r>
              <a:rPr lang="pt-BR" sz="1800" dirty="0" smtClean="0"/>
              <a:t>$(‘</a:t>
            </a:r>
            <a:r>
              <a:rPr lang="pt-BR" sz="1800" dirty="0" err="1" smtClean="0"/>
              <a:t>div</a:t>
            </a:r>
            <a:r>
              <a:rPr lang="pt-BR" sz="1800" dirty="0" smtClean="0"/>
              <a:t>’).</a:t>
            </a:r>
            <a:r>
              <a:rPr lang="pt-BR" sz="1800" dirty="0" err="1" smtClean="0"/>
              <a:t>toggleClass</a:t>
            </a:r>
            <a:r>
              <a:rPr lang="pt-BR" sz="1800" dirty="0" smtClean="0"/>
              <a:t>(‘remover’);</a:t>
            </a: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ToggleClass</a:t>
            </a:r>
            <a:r>
              <a:rPr lang="pt-BR" dirty="0" smtClean="0"/>
              <a:t>(</a:t>
            </a:r>
            <a:r>
              <a:rPr lang="pt-BR" dirty="0" err="1" smtClean="0"/>
              <a:t>valor_classe</a:t>
            </a:r>
            <a:r>
              <a:rPr lang="pt-BR" dirty="0" smtClean="0"/>
              <a:t>)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8" r="51008" b="40294"/>
          <a:stretch/>
        </p:blipFill>
        <p:spPr bwMode="auto">
          <a:xfrm>
            <a:off x="251520" y="1628800"/>
            <a:ext cx="8497193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7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Elaborar um documento </a:t>
            </a:r>
            <a:r>
              <a:rPr lang="pt-BR" sz="2000" dirty="0" err="1" smtClean="0"/>
              <a:t>html</a:t>
            </a:r>
            <a:r>
              <a:rPr lang="pt-BR" sz="2000" dirty="0" smtClean="0"/>
              <a:t>:</a:t>
            </a:r>
          </a:p>
          <a:p>
            <a:pPr marL="914400" lvl="1" indent="-514350"/>
            <a:r>
              <a:rPr lang="pt-BR" sz="2000" dirty="0" smtClean="0"/>
              <a:t>Incluir duas </a:t>
            </a:r>
            <a:r>
              <a:rPr lang="pt-BR" sz="2000" dirty="0" err="1" smtClean="0"/>
              <a:t>divs</a:t>
            </a:r>
            <a:r>
              <a:rPr lang="pt-BR" sz="2000" dirty="0" smtClean="0"/>
              <a:t>; </a:t>
            </a:r>
          </a:p>
          <a:p>
            <a:pPr marL="914400" lvl="1" indent="-514350"/>
            <a:r>
              <a:rPr lang="pt-BR" sz="2000" dirty="0" smtClean="0"/>
              <a:t>Criar uma classe com altura, largura e borda e utilizá-la nas duas </a:t>
            </a:r>
            <a:r>
              <a:rPr lang="pt-BR" sz="2000" dirty="0" err="1" smtClean="0"/>
              <a:t>divs</a:t>
            </a:r>
            <a:r>
              <a:rPr lang="pt-BR" sz="2000" dirty="0" smtClean="0"/>
              <a:t> criadas;</a:t>
            </a:r>
          </a:p>
          <a:p>
            <a:pPr marL="914400" lvl="1" indent="-514350"/>
            <a:r>
              <a:rPr lang="pt-BR" sz="2000" dirty="0" smtClean="0"/>
              <a:t>Incluir um botão que remova a class. (utilizando </a:t>
            </a:r>
            <a:r>
              <a:rPr lang="pt-BR" sz="2000" dirty="0" err="1" smtClean="0"/>
              <a:t>jquery</a:t>
            </a:r>
            <a:r>
              <a:rPr lang="pt-BR" sz="2000" dirty="0" smtClean="0"/>
              <a:t>).</a:t>
            </a:r>
          </a:p>
          <a:p>
            <a:pPr marL="40005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Resultado esperado: a </a:t>
            </a:r>
            <a:r>
              <a:rPr lang="pt-BR" sz="2000" dirty="0" err="1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rgbClr val="FF0000"/>
                </a:solidFill>
              </a:rPr>
              <a:t> irá sumir  e a tela ficará vazia.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Elaborar um documento </a:t>
            </a:r>
            <a:r>
              <a:rPr lang="pt-BR" sz="2000" dirty="0" err="1" smtClean="0"/>
              <a:t>html</a:t>
            </a:r>
            <a:r>
              <a:rPr lang="pt-BR" sz="2000" dirty="0" smtClean="0"/>
              <a:t>: </a:t>
            </a:r>
          </a:p>
          <a:p>
            <a:pPr marL="914400" lvl="1" indent="-514350"/>
            <a:r>
              <a:rPr lang="pt-BR" sz="2000" dirty="0" smtClean="0"/>
              <a:t>Criar uma </a:t>
            </a:r>
            <a:r>
              <a:rPr lang="pt-BR" sz="2000" dirty="0" err="1" smtClean="0"/>
              <a:t>div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0000"/>
                </a:solidFill>
              </a:rPr>
              <a:t>sem borda</a:t>
            </a:r>
            <a:r>
              <a:rPr lang="pt-BR" sz="2000" dirty="0" smtClean="0"/>
              <a:t>) e  um paragrafo dentro da </a:t>
            </a:r>
            <a:r>
              <a:rPr lang="pt-BR" sz="2000" dirty="0" err="1" smtClean="0"/>
              <a:t>div</a:t>
            </a:r>
            <a:r>
              <a:rPr lang="pt-BR" sz="2000" dirty="0" smtClean="0"/>
              <a:t>; </a:t>
            </a:r>
          </a:p>
          <a:p>
            <a:pPr marL="914400" lvl="1" indent="-514350"/>
            <a:r>
              <a:rPr lang="pt-BR" sz="2000" dirty="0" smtClean="0"/>
              <a:t>Incluir um botão (botão1) e alterar a fonte através da biblioteca </a:t>
            </a:r>
            <a:r>
              <a:rPr lang="pt-BR" sz="2000" dirty="0" err="1" smtClean="0"/>
              <a:t>jquery</a:t>
            </a:r>
            <a:r>
              <a:rPr lang="pt-BR" sz="2000" dirty="0" smtClean="0"/>
              <a:t>. </a:t>
            </a:r>
          </a:p>
          <a:p>
            <a:pPr marL="914400" lvl="1" indent="-514350"/>
            <a:r>
              <a:rPr lang="pt-BR" sz="2000" dirty="0" smtClean="0"/>
              <a:t>Incluir um botão (botão 2) que adicione uma classe na </a:t>
            </a:r>
            <a:r>
              <a:rPr lang="pt-BR" sz="2000" dirty="0" err="1" smtClean="0"/>
              <a:t>div</a:t>
            </a:r>
            <a:r>
              <a:rPr lang="pt-BR" sz="2000" dirty="0" smtClean="0"/>
              <a:t>, esta classe deve ter as propriedades: altura, largura e borda. </a:t>
            </a:r>
          </a:p>
          <a:p>
            <a:pPr marL="914400" lvl="1" indent="-514350"/>
            <a:r>
              <a:rPr lang="pt-BR" sz="2000" dirty="0" smtClean="0"/>
              <a:t>Incluir  botão (botão 3)  para remover a classe da </a:t>
            </a:r>
            <a:r>
              <a:rPr lang="pt-BR" sz="2000" dirty="0" err="1" smtClean="0"/>
              <a:t>div</a:t>
            </a:r>
            <a:r>
              <a:rPr lang="pt-BR" sz="2000" dirty="0" smtClean="0"/>
              <a:t>.</a:t>
            </a:r>
          </a:p>
          <a:p>
            <a:pPr marL="40005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Resultados esperados:</a:t>
            </a:r>
          </a:p>
          <a:p>
            <a:pPr lvl="1" indent="-342900">
              <a:buFontTx/>
              <a:buChar char="-"/>
            </a:pPr>
            <a:r>
              <a:rPr lang="pt-BR" sz="2000" dirty="0" smtClean="0">
                <a:solidFill>
                  <a:srgbClr val="FF0000"/>
                </a:solidFill>
              </a:rPr>
              <a:t>Ao clicar no botão 1 o tamanho da fonte e o tipo devem ser alterados.</a:t>
            </a:r>
          </a:p>
          <a:p>
            <a:pPr lvl="1" indent="-342900">
              <a:buFontTx/>
              <a:buChar char="-"/>
            </a:pPr>
            <a:r>
              <a:rPr lang="pt-BR" sz="2000" dirty="0" smtClean="0">
                <a:solidFill>
                  <a:srgbClr val="FF0000"/>
                </a:solidFill>
              </a:rPr>
              <a:t>Ao clicar no botão 2 </a:t>
            </a:r>
            <a:r>
              <a:rPr lang="pt-BR" sz="2000" dirty="0" err="1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rgbClr val="FF0000"/>
                </a:solidFill>
              </a:rPr>
              <a:t> deverá aparecer. </a:t>
            </a:r>
          </a:p>
          <a:p>
            <a:pPr lvl="1" indent="-342900">
              <a:buFontTx/>
              <a:buChar char="-"/>
            </a:pPr>
            <a:r>
              <a:rPr lang="pt-BR" sz="2000" dirty="0" smtClean="0">
                <a:solidFill>
                  <a:srgbClr val="FF0000"/>
                </a:solidFill>
              </a:rPr>
              <a:t>Ao clicar no  botão 3 a </a:t>
            </a:r>
            <a:r>
              <a:rPr lang="pt-BR" sz="2000" dirty="0" err="1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rgbClr val="FF0000"/>
                </a:solidFill>
              </a:rPr>
              <a:t> deverá sumir, pois a classe será removida. </a:t>
            </a:r>
          </a:p>
        </p:txBody>
      </p:sp>
    </p:spTree>
    <p:extLst>
      <p:ext uri="{BB962C8B-B14F-4D97-AF65-F5344CB8AC3E}">
        <p14:creationId xmlns:p14="http://schemas.microsoft.com/office/powerpoint/2010/main" val="150412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 smtClean="0"/>
              <a:t>Atributos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 algn="just">
              <a:buFont typeface="Arial" charset="0"/>
              <a:buChar char="•"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O que são atributos?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sz="2000" dirty="0" smtClean="0"/>
              <a:t>Antes de começarmos a aula, vamos relembrar o conceito de atributos. O que são atributos </a:t>
            </a:r>
            <a:r>
              <a:rPr lang="pt-BR" sz="2000" dirty="0" err="1" smtClean="0"/>
              <a:t>html</a:t>
            </a:r>
            <a:r>
              <a:rPr lang="pt-BR" sz="2000" dirty="0" smtClean="0"/>
              <a:t>?</a:t>
            </a:r>
          </a:p>
          <a:p>
            <a:pPr marL="120650" indent="0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r>
              <a:rPr lang="pt-BR" sz="2000" dirty="0" smtClean="0"/>
              <a:t>A resposta é simples, atributos são informações especificas que atribuímos a uma </a:t>
            </a:r>
            <a:r>
              <a:rPr lang="pt-BR" sz="2000" dirty="0" err="1" smtClean="0"/>
              <a:t>tag</a:t>
            </a:r>
            <a:r>
              <a:rPr lang="pt-BR" sz="2000" dirty="0" smtClean="0"/>
              <a:t>, para que tenha uma característica específica, ou seja, receba um valor diferente da </a:t>
            </a:r>
            <a:r>
              <a:rPr lang="pt-BR" sz="2000" dirty="0" err="1" smtClean="0"/>
              <a:t>Tag</a:t>
            </a:r>
            <a:r>
              <a:rPr lang="pt-BR" sz="2000" dirty="0" smtClean="0"/>
              <a:t> padrão. </a:t>
            </a:r>
          </a:p>
          <a:p>
            <a:pPr marL="120650" indent="0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smtClean="0"/>
              <a:t>Exemplos de atributos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sz="2000" dirty="0" smtClean="0"/>
              <a:t>Alguns </a:t>
            </a:r>
            <a:r>
              <a:rPr lang="pt-BR" sz="2000" dirty="0" err="1" smtClean="0"/>
              <a:t>tags</a:t>
            </a:r>
            <a:r>
              <a:rPr lang="pt-BR" sz="2000" dirty="0" smtClean="0"/>
              <a:t> não possuem atributos específicos, outras </a:t>
            </a:r>
            <a:r>
              <a:rPr lang="pt-BR" sz="2000" dirty="0" err="1" smtClean="0"/>
              <a:t>tags</a:t>
            </a:r>
            <a:r>
              <a:rPr lang="pt-BR" sz="2000" dirty="0" smtClean="0"/>
              <a:t> possuem atributos próprios. Exemplos de </a:t>
            </a:r>
            <a:r>
              <a:rPr lang="pt-BR" sz="2000" dirty="0" err="1" smtClean="0"/>
              <a:t>tags</a:t>
            </a:r>
            <a:r>
              <a:rPr lang="pt-BR" sz="2000" dirty="0" smtClean="0"/>
              <a:t> com atributos </a:t>
            </a:r>
            <a:r>
              <a:rPr lang="pt-BR" sz="2000" dirty="0" smtClean="0">
                <a:solidFill>
                  <a:srgbClr val="FF0000"/>
                </a:solidFill>
              </a:rPr>
              <a:t>(em vermelho)</a:t>
            </a:r>
            <a:r>
              <a:rPr lang="pt-BR" sz="2000" dirty="0" smtClean="0"/>
              <a:t>. </a:t>
            </a:r>
          </a:p>
          <a:p>
            <a:pPr marL="120650" indent="0">
              <a:buNone/>
            </a:pPr>
            <a:endParaRPr lang="pt-BR" sz="2000" dirty="0" smtClean="0"/>
          </a:p>
          <a:p>
            <a:pPr marL="120650" indent="0">
              <a:buNone/>
            </a:pPr>
            <a:r>
              <a:rPr lang="pt-BR" sz="2000" dirty="0" smtClean="0"/>
              <a:t>&lt;input </a:t>
            </a:r>
            <a:r>
              <a:rPr lang="pt-BR" sz="2000" dirty="0" err="1" smtClean="0">
                <a:solidFill>
                  <a:srgbClr val="FF0000"/>
                </a:solidFill>
              </a:rPr>
              <a:t>type</a:t>
            </a:r>
            <a:r>
              <a:rPr lang="pt-BR" sz="2000" dirty="0" smtClean="0"/>
              <a:t>=“</a:t>
            </a:r>
            <a:r>
              <a:rPr lang="pt-BR" sz="2000" dirty="0" err="1" smtClean="0"/>
              <a:t>TipoObjeto</a:t>
            </a:r>
            <a:r>
              <a:rPr lang="pt-BR" sz="2000" dirty="0" smtClean="0"/>
              <a:t>”   </a:t>
            </a:r>
            <a:r>
              <a:rPr lang="pt-BR" sz="2000" dirty="0" err="1" smtClean="0">
                <a:solidFill>
                  <a:srgbClr val="FF0000"/>
                </a:solidFill>
              </a:rPr>
              <a:t>value</a:t>
            </a:r>
            <a:r>
              <a:rPr lang="pt-BR" sz="2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/>
              <a:t>“Valor do objeto” /&gt; </a:t>
            </a:r>
          </a:p>
          <a:p>
            <a:pPr marL="120650" indent="0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&lt;</a:t>
            </a:r>
            <a:r>
              <a:rPr 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tx1"/>
                </a:solidFill>
              </a:rPr>
              <a:t>=“unidade de valor”&gt;</a:t>
            </a:r>
          </a:p>
          <a:p>
            <a:pPr marL="120650" indent="0">
              <a:buNone/>
            </a:pPr>
            <a:endParaRPr lang="pt-BR" sz="2000" dirty="0" smtClean="0"/>
          </a:p>
          <a:p>
            <a:pPr marL="120650" indent="0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&lt;</a:t>
            </a:r>
            <a:r>
              <a:rPr lang="pt-BR" sz="2000" dirty="0" err="1" smtClean="0">
                <a:solidFill>
                  <a:schemeClr val="tx1"/>
                </a:solidFill>
              </a:rPr>
              <a:t>textarea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rows</a:t>
            </a:r>
            <a:r>
              <a:rPr lang="pt-BR" sz="2000" dirty="0" smtClean="0"/>
              <a:t>=“quantidade de linhas” </a:t>
            </a:r>
            <a:r>
              <a:rPr lang="pt-BR" sz="2000" dirty="0" err="1" smtClean="0">
                <a:solidFill>
                  <a:srgbClr val="FF0000"/>
                </a:solidFill>
              </a:rPr>
              <a:t>cols</a:t>
            </a:r>
            <a:r>
              <a:rPr lang="pt-BR" sz="2000" dirty="0" smtClean="0"/>
              <a:t>=“quantidade de colunas” /&gt;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120650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120650" indent="0">
              <a:buNone/>
            </a:pPr>
            <a:r>
              <a:rPr lang="pt-BR" sz="2000" dirty="0" smtClean="0"/>
              <a:t>&lt;</a:t>
            </a:r>
            <a:r>
              <a:rPr lang="pt-BR" sz="2000" dirty="0" err="1" smtClean="0"/>
              <a:t>img</a:t>
            </a:r>
            <a:r>
              <a:rPr lang="pt-BR" sz="2000" dirty="0" smtClean="0"/>
              <a:t> </a:t>
            </a:r>
            <a:r>
              <a:rPr lang="pt-BR" sz="2000" dirty="0" err="1" smtClean="0"/>
              <a:t>src</a:t>
            </a:r>
            <a:r>
              <a:rPr lang="pt-BR" sz="2000" dirty="0" smtClean="0"/>
              <a:t>=“caminho da imagem” </a:t>
            </a:r>
            <a:r>
              <a:rPr lang="pt-BR" sz="2000" dirty="0" err="1" smtClean="0">
                <a:solidFill>
                  <a:srgbClr val="FF0000"/>
                </a:solidFill>
              </a:rPr>
              <a:t>height</a:t>
            </a:r>
            <a:r>
              <a:rPr lang="pt-BR" sz="2000" dirty="0" smtClean="0"/>
              <a:t>=“altura” </a:t>
            </a:r>
            <a:r>
              <a:rPr lang="pt-BR" sz="2000" dirty="0" err="1" smtClean="0">
                <a:solidFill>
                  <a:srgbClr val="FF0000"/>
                </a:solidFill>
              </a:rPr>
              <a:t>width</a:t>
            </a:r>
            <a:r>
              <a:rPr lang="pt-BR" sz="2000" dirty="0" smtClean="0"/>
              <a:t>=“largura” /&gt;</a:t>
            </a:r>
            <a:endParaRPr lang="pt-BR" sz="2000" dirty="0"/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z="3600" dirty="0" err="1" smtClean="0"/>
              <a:t>Jquery</a:t>
            </a:r>
            <a:r>
              <a:rPr lang="pt-BR" sz="3600" dirty="0" smtClean="0"/>
              <a:t>. Manipulação de atributos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pt-BR" sz="2000" dirty="0" smtClean="0"/>
              <a:t>O atributo é acessado através do seletor </a:t>
            </a:r>
            <a:r>
              <a:rPr lang="pt-BR" sz="2000" dirty="0" err="1" smtClean="0"/>
              <a:t>jquery</a:t>
            </a:r>
            <a:r>
              <a:rPr lang="pt-BR" sz="2000" dirty="0" smtClean="0"/>
              <a:t> (</a:t>
            </a:r>
            <a:r>
              <a:rPr lang="pt-BR" sz="2000" dirty="0" err="1" smtClean="0"/>
              <a:t>seletorJquery.</a:t>
            </a:r>
            <a:r>
              <a:rPr lang="pt-BR" sz="2000" b="1" dirty="0" err="1" smtClean="0"/>
              <a:t>attr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nome_atributo</a:t>
            </a:r>
            <a:r>
              <a:rPr lang="pt-BR" sz="2000" b="1" dirty="0" smtClean="0"/>
              <a:t>).</a:t>
            </a:r>
          </a:p>
          <a:p>
            <a:pPr marL="120650" indent="0">
              <a:buNone/>
            </a:pPr>
            <a:r>
              <a:rPr lang="pt-BR" sz="2000" b="1" dirty="0" smtClean="0"/>
              <a:t> </a:t>
            </a:r>
            <a:endParaRPr lang="pt-BR" sz="2000" dirty="0" smtClean="0"/>
          </a:p>
          <a:p>
            <a:pPr marL="120650" indent="0">
              <a:buNone/>
            </a:pPr>
            <a:r>
              <a:rPr lang="pt-BR" sz="2000" dirty="0" smtClean="0"/>
              <a:t>Para acessar o atributo de um seletor, será necessário incluir um atributo válido, este atributo deve ser definido no parâmetro </a:t>
            </a:r>
            <a:r>
              <a:rPr lang="pt-BR" sz="2000" i="1" dirty="0" err="1" smtClean="0">
                <a:solidFill>
                  <a:srgbClr val="FF0000"/>
                </a:solidFill>
              </a:rPr>
              <a:t>nome_atributo</a:t>
            </a:r>
            <a:r>
              <a:rPr lang="pt-BR" sz="2000" i="1" dirty="0" smtClean="0">
                <a:solidFill>
                  <a:srgbClr val="FF0000"/>
                </a:solidFill>
              </a:rPr>
              <a:t> </a:t>
            </a:r>
            <a:r>
              <a:rPr lang="pt-BR" sz="2000" i="1" dirty="0" smtClean="0">
                <a:solidFill>
                  <a:schemeClr val="tx1"/>
                </a:solidFill>
              </a:rPr>
              <a:t>. </a:t>
            </a:r>
            <a:r>
              <a:rPr lang="pt-BR" sz="2000" dirty="0" smtClean="0">
                <a:solidFill>
                  <a:schemeClr val="tx1"/>
                </a:solidFill>
              </a:rPr>
              <a:t>Caso não exista o atributo na </a:t>
            </a:r>
            <a:r>
              <a:rPr lang="pt-BR" sz="2000" dirty="0" err="1" smtClean="0">
                <a:solidFill>
                  <a:schemeClr val="tx1"/>
                </a:solidFill>
              </a:rPr>
              <a:t>tag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html</a:t>
            </a:r>
            <a:r>
              <a:rPr lang="pt-BR" sz="2000" dirty="0" smtClean="0">
                <a:solidFill>
                  <a:schemeClr val="tx1"/>
                </a:solidFill>
              </a:rPr>
              <a:t>, será retornado valor indefinido (</a:t>
            </a:r>
            <a:r>
              <a:rPr lang="pt-BR" sz="2000" dirty="0" err="1" smtClean="0">
                <a:solidFill>
                  <a:schemeClr val="tx1"/>
                </a:solidFill>
              </a:rPr>
              <a:t>undefined</a:t>
            </a:r>
            <a:r>
              <a:rPr lang="pt-BR" sz="2000" dirty="0" smtClean="0">
                <a:solidFill>
                  <a:schemeClr val="tx1"/>
                </a:solidFill>
              </a:rPr>
              <a:t>). </a:t>
            </a:r>
          </a:p>
          <a:p>
            <a:pPr marL="120650" indent="0"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smtClean="0"/>
              <a:t>Exemplo de acesso a atributo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7" r="22795" b="21072"/>
          <a:stretch/>
        </p:blipFill>
        <p:spPr bwMode="auto">
          <a:xfrm>
            <a:off x="-414081" y="2060848"/>
            <a:ext cx="10045188" cy="467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pt-BR" sz="3600" dirty="0" smtClean="0"/>
              <a:t>Inserindo atributos e valores em um seletor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1800" dirty="0" smtClean="0"/>
              <a:t>A partir do seletor, além de podermos acessar um atributo</a:t>
            </a:r>
          </a:p>
          <a:p>
            <a:pPr marL="457200" lvl="1" indent="0">
              <a:buNone/>
            </a:pPr>
            <a:r>
              <a:rPr lang="pt-BR" sz="1800" dirty="0" smtClean="0"/>
              <a:t>também podemos incluir um ou mais atributos em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html</a:t>
            </a:r>
            <a:r>
              <a:rPr lang="pt-BR" sz="1800" dirty="0" smtClean="0"/>
              <a:t>.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b="1" dirty="0" smtClean="0"/>
              <a:t>Sintaxe:</a:t>
            </a:r>
          </a:p>
          <a:p>
            <a:pPr marL="457200" lvl="1" indent="0">
              <a:buNone/>
            </a:pPr>
            <a:r>
              <a:rPr lang="pt-BR" sz="1800" dirty="0" err="1" smtClean="0"/>
              <a:t>Seletor.</a:t>
            </a:r>
            <a:r>
              <a:rPr lang="pt-BR" sz="1800" b="1" dirty="0" err="1" smtClean="0"/>
              <a:t>attr</a:t>
            </a:r>
            <a:r>
              <a:rPr lang="pt-BR" sz="1800" dirty="0" smtClean="0"/>
              <a:t>({atributo: valor})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b="1" dirty="0" smtClean="0"/>
              <a:t>Exemplo: </a:t>
            </a:r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/>
              <a:t>$(‘</a:t>
            </a:r>
            <a:r>
              <a:rPr lang="pt-BR" sz="1800" dirty="0" err="1" smtClean="0"/>
              <a:t>img</a:t>
            </a:r>
            <a:r>
              <a:rPr lang="pt-BR" sz="1800" dirty="0" smtClean="0"/>
              <a:t>’).</a:t>
            </a:r>
            <a:r>
              <a:rPr lang="pt-BR" sz="1800" dirty="0" err="1" smtClean="0"/>
              <a:t>css</a:t>
            </a:r>
            <a:r>
              <a:rPr lang="pt-BR" sz="1800" dirty="0" smtClean="0"/>
              <a:t>(‘display’, ‘</a:t>
            </a:r>
            <a:r>
              <a:rPr lang="pt-BR" sz="1800" dirty="0" err="1" smtClean="0"/>
              <a:t>block</a:t>
            </a:r>
            <a:r>
              <a:rPr lang="pt-BR" sz="1800" dirty="0" smtClean="0"/>
              <a:t>’).</a:t>
            </a:r>
            <a:r>
              <a:rPr lang="pt-BR" sz="1800" b="1" dirty="0" err="1" smtClean="0"/>
              <a:t>attr</a:t>
            </a:r>
            <a:r>
              <a:rPr lang="pt-BR" sz="1800" b="1" dirty="0" smtClean="0"/>
              <a:t>(</a:t>
            </a:r>
          </a:p>
          <a:p>
            <a:pPr marL="457200" lvl="1" indent="0"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/>
              <a:t>src</a:t>
            </a:r>
            <a:r>
              <a:rPr lang="pt-BR" sz="1800" b="1" dirty="0" smtClean="0"/>
              <a:t>: “imagem.jpg”,</a:t>
            </a:r>
          </a:p>
          <a:p>
            <a:pPr marL="457200" lvl="1" indent="0">
              <a:buNone/>
            </a:pPr>
            <a:r>
              <a:rPr lang="pt-BR" sz="1800" b="1" dirty="0"/>
              <a:t>	</a:t>
            </a:r>
            <a:r>
              <a:rPr lang="pt-BR" sz="1800" b="1" dirty="0" err="1" smtClean="0"/>
              <a:t>alt</a:t>
            </a:r>
            <a:r>
              <a:rPr lang="pt-BR" sz="1800" b="1" dirty="0" smtClean="0"/>
              <a:t>: “Foto teste”,</a:t>
            </a:r>
            <a:endParaRPr lang="pt-BR" sz="1800" b="1" dirty="0"/>
          </a:p>
          <a:p>
            <a:pPr marL="457200" lvl="1" indent="0">
              <a:buNone/>
            </a:pPr>
            <a:r>
              <a:rPr lang="pt-BR" sz="1800" b="1" dirty="0" smtClean="0"/>
              <a:t>	</a:t>
            </a:r>
            <a:r>
              <a:rPr lang="pt-BR" sz="1800" b="1" dirty="0" err="1" smtClean="0"/>
              <a:t>title</a:t>
            </a:r>
            <a:r>
              <a:rPr lang="pt-BR" sz="1800" b="1" dirty="0" smtClean="0"/>
              <a:t>: “Foto de teste”</a:t>
            </a:r>
          </a:p>
          <a:p>
            <a:pPr marL="457200" lvl="1" indent="0">
              <a:buNone/>
            </a:pPr>
            <a:r>
              <a:rPr lang="pt-BR" sz="1800" b="1" dirty="0" smtClean="0"/>
              <a:t>);</a:t>
            </a: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2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pt-BR" sz="3600" dirty="0" smtClean="0"/>
              <a:t>Inserindo atributos e valores em um seletor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>
              <a:hlinkClick r:id="rId3" action="ppaction://hlinkfile"/>
            </a:endParaRPr>
          </a:p>
          <a:p>
            <a:pPr marL="457200" lvl="1" indent="0">
              <a:buNone/>
            </a:pPr>
            <a:endParaRPr lang="pt-BR" sz="18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r="34030" b="23790"/>
          <a:stretch/>
        </p:blipFill>
        <p:spPr bwMode="auto">
          <a:xfrm>
            <a:off x="0" y="1700808"/>
            <a:ext cx="903649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Removendo atributos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Para remover um atributo será necessário acessar o seletor e definir o atributo será removido. </a:t>
            </a:r>
          </a:p>
          <a:p>
            <a:pPr marL="457200" lvl="1" indent="0" algn="just">
              <a:buNone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Sintaxe: </a:t>
            </a: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$(‘seletor’).</a:t>
            </a:r>
            <a:r>
              <a:rPr lang="pt-BR" sz="2400" dirty="0" err="1" smtClean="0">
                <a:solidFill>
                  <a:schemeClr val="tx1"/>
                </a:solidFill>
              </a:rPr>
              <a:t>removeAttr</a:t>
            </a:r>
            <a:r>
              <a:rPr lang="pt-BR" sz="2400" dirty="0" smtClean="0">
                <a:solidFill>
                  <a:schemeClr val="tx1"/>
                </a:solidFill>
              </a:rPr>
              <a:t>(‘atributo’);</a:t>
            </a: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Exemplo: </a:t>
            </a:r>
          </a:p>
          <a:p>
            <a:pPr marL="457200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$(‘#remover’).</a:t>
            </a:r>
            <a:r>
              <a:rPr lang="pt-BR" sz="2400" dirty="0" err="1" smtClean="0">
                <a:solidFill>
                  <a:schemeClr val="tx1"/>
                </a:solidFill>
              </a:rPr>
              <a:t>removeAttr</a:t>
            </a:r>
            <a:r>
              <a:rPr lang="pt-BR" sz="2400" dirty="0" smtClean="0">
                <a:solidFill>
                  <a:schemeClr val="tx1"/>
                </a:solidFill>
              </a:rPr>
              <a:t>(‘id’);</a:t>
            </a:r>
            <a:endParaRPr lang="pt-BR" sz="24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pt-BR" sz="2400" dirty="0" smtClean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608</Words>
  <Application>Microsoft Office PowerPoint</Application>
  <PresentationFormat>On-screen Show (4:3)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Desenvolvimento de Aplicações Dinâmicas  </vt:lpstr>
      <vt:lpstr>Objetivo</vt:lpstr>
      <vt:lpstr>O que são atributos?</vt:lpstr>
      <vt:lpstr>Exemplos de atributos</vt:lpstr>
      <vt:lpstr>Jquery. Manipulação de atributos</vt:lpstr>
      <vt:lpstr>Exemplo de acesso a atributo</vt:lpstr>
      <vt:lpstr>Inserindo atributos e valores em um seletor</vt:lpstr>
      <vt:lpstr>Inserindo atributos e valores em um seletor</vt:lpstr>
      <vt:lpstr>Removendo atributos</vt:lpstr>
      <vt:lpstr>Removendo atributos</vt:lpstr>
      <vt:lpstr>Adicionando classe (addClass)</vt:lpstr>
      <vt:lpstr>Adicionando classe (addClass)</vt:lpstr>
      <vt:lpstr>Removendo classe (removeClass)</vt:lpstr>
      <vt:lpstr>Removendo classe (removeClass)</vt:lpstr>
      <vt:lpstr>ToggleClass(valor_classe)</vt:lpstr>
      <vt:lpstr>ToggleClass(valor_classe)</vt:lpstr>
      <vt:lpstr>Exercícios</vt:lpstr>
    </vt:vector>
  </TitlesOfParts>
  <Company>Xavier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Xavier</cp:lastModifiedBy>
  <cp:revision>304</cp:revision>
  <dcterms:created xsi:type="dcterms:W3CDTF">2011-09-20T23:27:26Z</dcterms:created>
  <dcterms:modified xsi:type="dcterms:W3CDTF">2017-05-02T21:44:52Z</dcterms:modified>
</cp:coreProperties>
</file>