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0"/>
  </p:notesMasterIdLst>
  <p:sldIdLst>
    <p:sldId id="256" r:id="rId2"/>
    <p:sldId id="257" r:id="rId3"/>
    <p:sldId id="272" r:id="rId4"/>
    <p:sldId id="351" r:id="rId5"/>
    <p:sldId id="334" r:id="rId6"/>
    <p:sldId id="352" r:id="rId7"/>
    <p:sldId id="353" r:id="rId8"/>
    <p:sldId id="354" r:id="rId9"/>
    <p:sldId id="355" r:id="rId10"/>
    <p:sldId id="336" r:id="rId11"/>
    <p:sldId id="348" r:id="rId12"/>
    <p:sldId id="356" r:id="rId13"/>
    <p:sldId id="333" r:id="rId14"/>
    <p:sldId id="357" r:id="rId15"/>
    <p:sldId id="358" r:id="rId16"/>
    <p:sldId id="359" r:id="rId17"/>
    <p:sldId id="360" r:id="rId18"/>
    <p:sldId id="361" r:id="rId19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618" autoAdjust="0"/>
    <p:restoredTop sz="85080" autoAdjust="0"/>
  </p:normalViewPr>
  <p:slideViewPr>
    <p:cSldViewPr>
      <p:cViewPr varScale="1">
        <p:scale>
          <a:sx n="91" d="100"/>
          <a:sy n="91" d="100"/>
        </p:scale>
        <p:origin x="-52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C3ECAE8E-E2F0-4CAC-B093-415EE8C171F1}" type="datetimeFigureOut">
              <a:rPr lang="pt-BR"/>
              <a:pPr>
                <a:defRPr/>
              </a:pPr>
              <a:t>13/06/2013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B88C432-7AE8-4B07-8339-A9309965D0B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6278822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88C432-7AE8-4B07-8339-A9309965D0BB}" type="slidenum">
              <a:rPr lang="pt-BR" smtClean="0"/>
              <a:pPr>
                <a:defRPr/>
              </a:pPr>
              <a:t>8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8523902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Para</a:t>
            </a:r>
            <a:r>
              <a:rPr lang="pt-BR" baseline="0" dirty="0" smtClean="0"/>
              <a:t> verificar se o atributos estão sendo inserido, basta visualizar o modo debug do browser. No </a:t>
            </a:r>
            <a:r>
              <a:rPr lang="pt-BR" baseline="0" dirty="0" err="1" smtClean="0"/>
              <a:t>chrome</a:t>
            </a:r>
            <a:r>
              <a:rPr lang="pt-BR" baseline="0" dirty="0" smtClean="0"/>
              <a:t>, basta apertar F12.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88C432-7AE8-4B07-8339-A9309965D0BB}" type="slidenum">
              <a:rPr lang="pt-BR" smtClean="0"/>
              <a:pPr>
                <a:defRPr/>
              </a:pPr>
              <a:t>11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41560390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5643252-799A-4B11-BCD5-355793D2EA88}" type="datetimeFigureOut">
              <a:rPr lang="pt-BR" smtClean="0"/>
              <a:pPr>
                <a:defRPr/>
              </a:pPr>
              <a:t>13/06/2013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DDA1D7-939A-4C01-B6AA-F8D90EEA00EA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581611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5643252-799A-4B11-BCD5-355793D2EA88}" type="datetimeFigureOut">
              <a:rPr lang="pt-BR" smtClean="0"/>
              <a:pPr>
                <a:defRPr/>
              </a:pPr>
              <a:t>13/06/2013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DDA1D7-939A-4C01-B6AA-F8D90EEA00EA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938323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5643252-799A-4B11-BCD5-355793D2EA88}" type="datetimeFigureOut">
              <a:rPr lang="pt-BR" smtClean="0"/>
              <a:pPr>
                <a:defRPr/>
              </a:pPr>
              <a:t>13/06/2013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DDA1D7-939A-4C01-B6AA-F8D90EEA00EA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30801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5643252-799A-4B11-BCD5-355793D2EA88}" type="datetimeFigureOut">
              <a:rPr lang="pt-BR" smtClean="0"/>
              <a:pPr>
                <a:defRPr/>
              </a:pPr>
              <a:t>13/06/2013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DDA1D7-939A-4C01-B6AA-F8D90EEA00EA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184312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5643252-799A-4B11-BCD5-355793D2EA88}" type="datetimeFigureOut">
              <a:rPr lang="pt-BR" smtClean="0"/>
              <a:pPr>
                <a:defRPr/>
              </a:pPr>
              <a:t>13/06/2013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DDA1D7-939A-4C01-B6AA-F8D90EEA00EA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748324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5643252-799A-4B11-BCD5-355793D2EA88}" type="datetimeFigureOut">
              <a:rPr lang="pt-BR" smtClean="0"/>
              <a:pPr>
                <a:defRPr/>
              </a:pPr>
              <a:t>13/06/2013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DDA1D7-939A-4C01-B6AA-F8D90EEA00EA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886636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5643252-799A-4B11-BCD5-355793D2EA88}" type="datetimeFigureOut">
              <a:rPr lang="pt-BR" smtClean="0"/>
              <a:pPr>
                <a:defRPr/>
              </a:pPr>
              <a:t>13/06/2013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DDA1D7-939A-4C01-B6AA-F8D90EEA00EA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4042537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5643252-799A-4B11-BCD5-355793D2EA88}" type="datetimeFigureOut">
              <a:rPr lang="pt-BR" smtClean="0"/>
              <a:pPr>
                <a:defRPr/>
              </a:pPr>
              <a:t>13/06/2013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DDA1D7-939A-4C01-B6AA-F8D90EEA00EA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113598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5643252-799A-4B11-BCD5-355793D2EA88}" type="datetimeFigureOut">
              <a:rPr lang="pt-BR" smtClean="0"/>
              <a:pPr>
                <a:defRPr/>
              </a:pPr>
              <a:t>13/06/2013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DDA1D7-939A-4C01-B6AA-F8D90EEA00EA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441181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5643252-799A-4B11-BCD5-355793D2EA88}" type="datetimeFigureOut">
              <a:rPr lang="pt-BR" smtClean="0"/>
              <a:pPr>
                <a:defRPr/>
              </a:pPr>
              <a:t>13/06/2013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DDA1D7-939A-4C01-B6AA-F8D90EEA00EA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46064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5643252-799A-4B11-BCD5-355793D2EA88}" type="datetimeFigureOut">
              <a:rPr lang="pt-BR" smtClean="0"/>
              <a:pPr>
                <a:defRPr/>
              </a:pPr>
              <a:t>13/06/2013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DDA1D7-939A-4C01-B6AA-F8D90EEA00EA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619745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5643252-799A-4B11-BCD5-355793D2EA88}" type="datetimeFigureOut">
              <a:rPr lang="pt-BR" smtClean="0"/>
              <a:pPr>
                <a:defRPr/>
              </a:pPr>
              <a:t>13/06/2013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1DDA1D7-939A-4C01-B6AA-F8D90EEA00EA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624943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frameworks/jquery/exemplo_javascript_puro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frameworks/jquery/exemplo_javascript_puro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frameworks/jquery/exemplo_javascript_puro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frameworks/jquery/exemplo_javascript_puro.htm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frameworks/jquery/exemplo_javascript_puro.htm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frameworks/jquery/exemplo_javascript_puro.html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frameworks/jquery/exemplo_javascript_puro.html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frameworks/jquery/exemplo_javascript_puro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ítulo 5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ru-RU" dirty="0" smtClean="0"/>
              <a:t>Desenvolvimento de Aplicações Dinâmicas </a:t>
            </a:r>
            <a:r>
              <a:rPr lang="pt-BR" dirty="0" smtClean="0"/>
              <a:t/>
            </a:r>
            <a:br>
              <a:rPr lang="pt-BR" dirty="0" smtClean="0"/>
            </a:br>
            <a:endParaRPr lang="pt-BR" dirty="0" smtClean="0"/>
          </a:p>
        </p:txBody>
      </p:sp>
      <p:sp>
        <p:nvSpPr>
          <p:cNvPr id="2051" name="Subtítulo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pt-BR" smtClean="0">
              <a:solidFill>
                <a:schemeClr val="tx1"/>
              </a:solidFill>
            </a:endParaRPr>
          </a:p>
          <a:p>
            <a:pPr eaLnBrk="1" hangingPunct="1"/>
            <a:endParaRPr lang="pt-BR" smtClean="0">
              <a:solidFill>
                <a:schemeClr val="tx1"/>
              </a:solidFill>
            </a:endParaRPr>
          </a:p>
          <a:p>
            <a:pPr eaLnBrk="1" hangingPunct="1"/>
            <a:endParaRPr lang="pt-BR" smtClean="0">
              <a:solidFill>
                <a:schemeClr val="tx1"/>
              </a:solidFill>
            </a:endParaRPr>
          </a:p>
        </p:txBody>
      </p:sp>
      <p:sp>
        <p:nvSpPr>
          <p:cNvPr id="2052" name="CaixaDeTexto 7"/>
          <p:cNvSpPr txBox="1">
            <a:spLocks noChangeArrowheads="1"/>
          </p:cNvSpPr>
          <p:nvPr/>
        </p:nvSpPr>
        <p:spPr bwMode="auto">
          <a:xfrm>
            <a:off x="2268538" y="5661025"/>
            <a:ext cx="45354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>
                <a:latin typeface="Calibri" pitchFamily="34" charset="0"/>
              </a:rPr>
              <a:t>Professor Thiago Souza Xavier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ítu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42900" indent="-342900"/>
            <a:r>
              <a:rPr lang="pt-BR" sz="3600" dirty="0" smtClean="0"/>
              <a:t>Efeitos corrediços</a:t>
            </a:r>
          </a:p>
        </p:txBody>
      </p:sp>
      <p:sp>
        <p:nvSpPr>
          <p:cNvPr id="5122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r>
              <a:rPr lang="pt-BR" sz="1800" dirty="0" smtClean="0"/>
              <a:t>			Método </a:t>
            </a:r>
            <a:r>
              <a:rPr lang="pt-BR" sz="1800" b="1" dirty="0" err="1" smtClean="0"/>
              <a:t>slideDown</a:t>
            </a:r>
            <a:r>
              <a:rPr lang="pt-BR" sz="1800" b="1" dirty="0" smtClean="0"/>
              <a:t>()</a:t>
            </a:r>
          </a:p>
          <a:p>
            <a:pPr marL="457200" lvl="1" indent="0">
              <a:buNone/>
            </a:pPr>
            <a:r>
              <a:rPr lang="pt-BR" sz="1800" dirty="0" smtClean="0"/>
              <a:t>O método </a:t>
            </a:r>
            <a:r>
              <a:rPr lang="pt-BR" sz="1800" dirty="0" err="1" smtClean="0"/>
              <a:t>slideDown</a:t>
            </a:r>
            <a:r>
              <a:rPr lang="pt-BR" sz="1800" dirty="0" smtClean="0"/>
              <a:t> é utilizado para exibir o elemento  de forma suave,  similar ao efeito da troca de slide do </a:t>
            </a:r>
            <a:r>
              <a:rPr lang="pt-BR" sz="1800" dirty="0" err="1" smtClean="0"/>
              <a:t>powerpoint</a:t>
            </a:r>
            <a:r>
              <a:rPr lang="pt-BR" sz="1800" dirty="0" smtClean="0"/>
              <a:t>. A altura do elemento será apresentada de </a:t>
            </a:r>
            <a:r>
              <a:rPr lang="pt-BR" sz="1800" b="1" dirty="0" smtClean="0"/>
              <a:t>cima</a:t>
            </a:r>
            <a:r>
              <a:rPr lang="pt-BR" sz="1800" dirty="0" smtClean="0"/>
              <a:t> para </a:t>
            </a:r>
            <a:r>
              <a:rPr lang="pt-BR" sz="1800" b="1" dirty="0" smtClean="0"/>
              <a:t>baixo</a:t>
            </a:r>
            <a:r>
              <a:rPr lang="pt-BR" sz="1800" dirty="0" smtClean="0"/>
              <a:t>. </a:t>
            </a:r>
            <a:endParaRPr lang="pt-BR" sz="1800" dirty="0"/>
          </a:p>
          <a:p>
            <a:pPr marL="457200" lvl="1" indent="0">
              <a:buNone/>
            </a:pPr>
            <a:endParaRPr lang="pt-BR" sz="1800" dirty="0" smtClean="0"/>
          </a:p>
          <a:p>
            <a:pPr marL="120650" indent="0" algn="just">
              <a:buNone/>
            </a:pPr>
            <a:r>
              <a:rPr lang="pt-BR" sz="2000" dirty="0"/>
              <a:t>Sintaxe: </a:t>
            </a:r>
          </a:p>
          <a:p>
            <a:pPr marL="120650" indent="0" algn="just">
              <a:buNone/>
            </a:pPr>
            <a:r>
              <a:rPr lang="pt-BR" sz="2000" dirty="0" err="1" smtClean="0"/>
              <a:t>Seletor.slideDown</a:t>
            </a:r>
            <a:r>
              <a:rPr lang="pt-BR" sz="2000" dirty="0" smtClean="0"/>
              <a:t> (</a:t>
            </a:r>
            <a:r>
              <a:rPr lang="pt-BR" sz="2000" dirty="0"/>
              <a:t>velocidade)  </a:t>
            </a:r>
            <a:r>
              <a:rPr lang="pt-BR" sz="2000" dirty="0">
                <a:solidFill>
                  <a:srgbClr val="FF0000"/>
                </a:solidFill>
              </a:rPr>
              <a:t>/* velocidade que agirá o método*/</a:t>
            </a:r>
          </a:p>
          <a:p>
            <a:pPr marL="120650" indent="0" algn="just">
              <a:buNone/>
            </a:pPr>
            <a:endParaRPr lang="pt-BR" sz="2000" dirty="0"/>
          </a:p>
          <a:p>
            <a:pPr marL="120650" indent="0" algn="just">
              <a:buNone/>
            </a:pPr>
            <a:r>
              <a:rPr lang="pt-BR" sz="2000" dirty="0" smtClean="0"/>
              <a:t>Exemplo</a:t>
            </a:r>
            <a:r>
              <a:rPr lang="pt-BR" sz="2000" dirty="0"/>
              <a:t>: </a:t>
            </a:r>
          </a:p>
          <a:p>
            <a:pPr marL="120650" indent="0" algn="just">
              <a:buNone/>
            </a:pPr>
            <a:r>
              <a:rPr lang="pt-BR" sz="2000" dirty="0"/>
              <a:t>$(‘</a:t>
            </a:r>
            <a:r>
              <a:rPr lang="pt-BR" sz="2000" dirty="0" err="1"/>
              <a:t>div</a:t>
            </a:r>
            <a:r>
              <a:rPr lang="pt-BR" sz="2000" dirty="0" smtClean="0"/>
              <a:t>’).</a:t>
            </a:r>
            <a:r>
              <a:rPr lang="pt-BR" sz="2000" dirty="0"/>
              <a:t> </a:t>
            </a:r>
            <a:r>
              <a:rPr lang="pt-BR" sz="2000" dirty="0" err="1"/>
              <a:t>slideDown</a:t>
            </a:r>
            <a:r>
              <a:rPr lang="pt-BR" sz="2000" dirty="0" smtClean="0"/>
              <a:t>(‘</a:t>
            </a:r>
            <a:r>
              <a:rPr lang="pt-BR" sz="2000" dirty="0" err="1"/>
              <a:t>slow</a:t>
            </a:r>
            <a:r>
              <a:rPr lang="pt-BR" sz="2000" dirty="0"/>
              <a:t>’)   </a:t>
            </a:r>
            <a:r>
              <a:rPr lang="pt-BR" sz="2000" dirty="0">
                <a:solidFill>
                  <a:srgbClr val="FF0000"/>
                </a:solidFill>
              </a:rPr>
              <a:t> /*velocidades: </a:t>
            </a:r>
            <a:r>
              <a:rPr lang="pt-BR" sz="2000" dirty="0" err="1">
                <a:solidFill>
                  <a:srgbClr val="FF0000"/>
                </a:solidFill>
              </a:rPr>
              <a:t>slow</a:t>
            </a:r>
            <a:r>
              <a:rPr lang="pt-BR" sz="2000" dirty="0">
                <a:solidFill>
                  <a:srgbClr val="FF0000"/>
                </a:solidFill>
              </a:rPr>
              <a:t>, normal e </a:t>
            </a:r>
            <a:r>
              <a:rPr lang="pt-BR" sz="2000" dirty="0" err="1">
                <a:solidFill>
                  <a:srgbClr val="FF0000"/>
                </a:solidFill>
              </a:rPr>
              <a:t>fast</a:t>
            </a:r>
            <a:r>
              <a:rPr lang="pt-BR" sz="2000" dirty="0">
                <a:solidFill>
                  <a:srgbClr val="FF0000"/>
                </a:solidFill>
              </a:rPr>
              <a:t>*/</a:t>
            </a:r>
          </a:p>
          <a:p>
            <a:pPr marL="120650" indent="0">
              <a:buNone/>
            </a:pPr>
            <a:r>
              <a:rPr lang="pt-BR" sz="2000" dirty="0"/>
              <a:t>Ou</a:t>
            </a:r>
          </a:p>
          <a:p>
            <a:pPr marL="120650" indent="0">
              <a:buNone/>
            </a:pPr>
            <a:r>
              <a:rPr lang="pt-BR" sz="2000" dirty="0"/>
              <a:t>$(‘</a:t>
            </a:r>
            <a:r>
              <a:rPr lang="pt-BR" sz="2000" dirty="0" err="1"/>
              <a:t>div</a:t>
            </a:r>
            <a:r>
              <a:rPr lang="pt-BR" sz="2000" dirty="0" smtClean="0"/>
              <a:t>‘).</a:t>
            </a:r>
            <a:r>
              <a:rPr lang="pt-BR" sz="2000" dirty="0"/>
              <a:t> </a:t>
            </a:r>
            <a:r>
              <a:rPr lang="pt-BR" sz="2000" dirty="0" err="1"/>
              <a:t>slideDown</a:t>
            </a:r>
            <a:r>
              <a:rPr lang="pt-BR" sz="2000" dirty="0" smtClean="0"/>
              <a:t>(1000</a:t>
            </a:r>
            <a:r>
              <a:rPr lang="pt-BR" sz="2000" dirty="0"/>
              <a:t>)  </a:t>
            </a:r>
            <a:r>
              <a:rPr lang="pt-BR" sz="2000" dirty="0">
                <a:solidFill>
                  <a:srgbClr val="FF0000"/>
                </a:solidFill>
              </a:rPr>
              <a:t>/*velocidade em milissegundos*/</a:t>
            </a:r>
          </a:p>
          <a:p>
            <a:pPr marL="457200" lvl="1" indent="0">
              <a:buNone/>
            </a:pPr>
            <a:endParaRPr lang="pt-BR" sz="1800" dirty="0"/>
          </a:p>
          <a:p>
            <a:pPr marL="457200" lvl="1" indent="0">
              <a:buNone/>
            </a:pPr>
            <a:endParaRPr lang="pt-BR" sz="1800" dirty="0" smtClean="0"/>
          </a:p>
          <a:p>
            <a:pPr marL="457200" lvl="1" indent="0">
              <a:buNone/>
            </a:pPr>
            <a:endParaRPr lang="pt-BR" sz="1800" dirty="0" smtClean="0"/>
          </a:p>
          <a:p>
            <a:pPr marL="457200" lvl="1" indent="0">
              <a:buNone/>
            </a:pPr>
            <a:r>
              <a:rPr lang="pt-BR" sz="1800" dirty="0"/>
              <a:t/>
            </a:r>
            <a:br>
              <a:rPr lang="pt-BR" sz="1800" dirty="0"/>
            </a:br>
            <a:endParaRPr lang="pt-BR" sz="1800" dirty="0" smtClean="0"/>
          </a:p>
          <a:p>
            <a:pPr marL="457200" lvl="1" indent="0">
              <a:buNone/>
            </a:pPr>
            <a:endParaRPr lang="pt-BR" sz="1800" dirty="0" smtClean="0"/>
          </a:p>
          <a:p>
            <a:pPr marL="457200" lvl="1" indent="0">
              <a:buNone/>
            </a:pPr>
            <a:endParaRPr lang="pt-BR" sz="1800" dirty="0" smtClean="0">
              <a:hlinkClick r:id="rId2" action="ppaction://hlinkfile"/>
            </a:endParaRPr>
          </a:p>
          <a:p>
            <a:pPr marL="457200" lvl="1" indent="0">
              <a:buNone/>
            </a:pPr>
            <a:endParaRPr lang="pt-BR" sz="1800" dirty="0" smtClean="0"/>
          </a:p>
        </p:txBody>
      </p:sp>
      <p:cxnSp>
        <p:nvCxnSpPr>
          <p:cNvPr id="6" name="Conector reto 5"/>
          <p:cNvCxnSpPr/>
          <p:nvPr/>
        </p:nvCxnSpPr>
        <p:spPr>
          <a:xfrm flipH="1" flipV="1">
            <a:off x="468313" y="1412875"/>
            <a:ext cx="8280400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158623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ítu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42900" indent="-342900"/>
            <a:r>
              <a:rPr lang="pt-BR" sz="3600" dirty="0" smtClean="0"/>
              <a:t>Exemplo </a:t>
            </a:r>
            <a:r>
              <a:rPr lang="pt-BR" sz="3600" dirty="0" err="1" smtClean="0"/>
              <a:t>slideDown</a:t>
            </a:r>
            <a:endParaRPr lang="pt-BR" sz="3600" dirty="0" smtClean="0"/>
          </a:p>
        </p:txBody>
      </p:sp>
      <p:sp>
        <p:nvSpPr>
          <p:cNvPr id="5122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endParaRPr lang="pt-BR" sz="1800" dirty="0" smtClean="0"/>
          </a:p>
          <a:p>
            <a:pPr marL="457200" lvl="1" indent="0">
              <a:buNone/>
            </a:pPr>
            <a:endParaRPr lang="pt-BR" sz="1800" dirty="0"/>
          </a:p>
          <a:p>
            <a:pPr marL="457200" lvl="1" indent="0">
              <a:buNone/>
            </a:pPr>
            <a:endParaRPr lang="pt-BR" sz="1800" dirty="0" smtClean="0"/>
          </a:p>
          <a:p>
            <a:pPr marL="457200" lvl="1" indent="0">
              <a:buNone/>
            </a:pPr>
            <a:endParaRPr lang="pt-BR" sz="1800" dirty="0"/>
          </a:p>
          <a:p>
            <a:pPr marL="457200" lvl="1" indent="0">
              <a:buNone/>
            </a:pPr>
            <a:endParaRPr lang="pt-BR" sz="1800" dirty="0" smtClean="0"/>
          </a:p>
          <a:p>
            <a:pPr marL="457200" lvl="1" indent="0">
              <a:buNone/>
            </a:pPr>
            <a:endParaRPr lang="pt-BR" sz="1800" dirty="0" smtClean="0"/>
          </a:p>
          <a:p>
            <a:pPr marL="457200" lvl="1" indent="0">
              <a:buNone/>
            </a:pPr>
            <a:r>
              <a:rPr lang="pt-BR" sz="1800" dirty="0"/>
              <a:t/>
            </a:r>
            <a:br>
              <a:rPr lang="pt-BR" sz="1800" dirty="0"/>
            </a:br>
            <a:endParaRPr lang="pt-BR" sz="1800" dirty="0" smtClean="0"/>
          </a:p>
          <a:p>
            <a:pPr marL="457200" lvl="1" indent="0">
              <a:buNone/>
            </a:pPr>
            <a:endParaRPr lang="pt-BR" sz="1800" dirty="0" smtClean="0"/>
          </a:p>
          <a:p>
            <a:pPr marL="457200" lvl="1" indent="0">
              <a:buNone/>
            </a:pPr>
            <a:endParaRPr lang="pt-BR" sz="1800" dirty="0" smtClean="0">
              <a:hlinkClick r:id="rId3" action="ppaction://hlinkfile"/>
            </a:endParaRPr>
          </a:p>
          <a:p>
            <a:pPr marL="457200" lvl="1" indent="0">
              <a:buNone/>
            </a:pPr>
            <a:endParaRPr lang="pt-BR" sz="1800" dirty="0" smtClean="0"/>
          </a:p>
        </p:txBody>
      </p:sp>
      <p:cxnSp>
        <p:nvCxnSpPr>
          <p:cNvPr id="6" name="Conector reto 5"/>
          <p:cNvCxnSpPr/>
          <p:nvPr/>
        </p:nvCxnSpPr>
        <p:spPr>
          <a:xfrm flipH="1" flipV="1">
            <a:off x="468313" y="1412875"/>
            <a:ext cx="8280400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-1" t="16482" r="38122" b="39259"/>
          <a:stretch/>
        </p:blipFill>
        <p:spPr bwMode="auto">
          <a:xfrm>
            <a:off x="1" y="1916832"/>
            <a:ext cx="8964488" cy="4536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172007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ítu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42900" indent="-342900"/>
            <a:r>
              <a:rPr lang="pt-BR" sz="3600" dirty="0" smtClean="0"/>
              <a:t>Efeitos corrediços</a:t>
            </a:r>
          </a:p>
        </p:txBody>
      </p:sp>
      <p:sp>
        <p:nvSpPr>
          <p:cNvPr id="5122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r>
              <a:rPr lang="pt-BR" sz="1800" dirty="0" smtClean="0"/>
              <a:t>			Método </a:t>
            </a:r>
            <a:r>
              <a:rPr lang="pt-BR" sz="1800" b="1" dirty="0" err="1" smtClean="0"/>
              <a:t>slideUP</a:t>
            </a:r>
            <a:r>
              <a:rPr lang="pt-BR" sz="1800" b="1" dirty="0" smtClean="0"/>
              <a:t> ()</a:t>
            </a:r>
          </a:p>
          <a:p>
            <a:pPr marL="457200" lvl="1" indent="0">
              <a:buNone/>
            </a:pPr>
            <a:r>
              <a:rPr lang="pt-BR" sz="1800" dirty="0" smtClean="0"/>
              <a:t>O método </a:t>
            </a:r>
            <a:r>
              <a:rPr lang="pt-BR" sz="1800" dirty="0" err="1" smtClean="0"/>
              <a:t>slideUp</a:t>
            </a:r>
            <a:r>
              <a:rPr lang="pt-BR" sz="1800" dirty="0" smtClean="0"/>
              <a:t> é utilizado para </a:t>
            </a:r>
            <a:r>
              <a:rPr lang="pt-BR" sz="1800" b="1" dirty="0" smtClean="0"/>
              <a:t>esconder</a:t>
            </a:r>
            <a:r>
              <a:rPr lang="pt-BR" sz="1800" dirty="0" smtClean="0"/>
              <a:t> o elemento  de forma suave,  similar ao efeito da troca de slide do </a:t>
            </a:r>
            <a:r>
              <a:rPr lang="pt-BR" sz="1800" dirty="0" err="1" smtClean="0"/>
              <a:t>powerpoint</a:t>
            </a:r>
            <a:r>
              <a:rPr lang="pt-BR" sz="1800" dirty="0" smtClean="0"/>
              <a:t>. A altura do elemento será apresentada de </a:t>
            </a:r>
            <a:r>
              <a:rPr lang="pt-BR" sz="1800" b="1" dirty="0" smtClean="0"/>
              <a:t>baixo</a:t>
            </a:r>
            <a:r>
              <a:rPr lang="pt-BR" sz="1800" dirty="0" smtClean="0"/>
              <a:t> para </a:t>
            </a:r>
            <a:r>
              <a:rPr lang="pt-BR" sz="1800" b="1" dirty="0" smtClean="0"/>
              <a:t>cima</a:t>
            </a:r>
            <a:r>
              <a:rPr lang="pt-BR" sz="1800" dirty="0" smtClean="0"/>
              <a:t>. </a:t>
            </a:r>
            <a:endParaRPr lang="pt-BR" sz="1800" dirty="0"/>
          </a:p>
          <a:p>
            <a:pPr marL="457200" lvl="1" indent="0">
              <a:buNone/>
            </a:pPr>
            <a:endParaRPr lang="pt-BR" sz="1800" dirty="0" smtClean="0"/>
          </a:p>
          <a:p>
            <a:pPr marL="120650" indent="0" algn="just">
              <a:buNone/>
            </a:pPr>
            <a:r>
              <a:rPr lang="pt-BR" sz="2000" dirty="0"/>
              <a:t>Sintaxe: </a:t>
            </a:r>
          </a:p>
          <a:p>
            <a:pPr marL="120650" indent="0" algn="just">
              <a:buNone/>
            </a:pPr>
            <a:r>
              <a:rPr lang="pt-BR" sz="2000" dirty="0" err="1" smtClean="0"/>
              <a:t>Seletor.slideDown</a:t>
            </a:r>
            <a:r>
              <a:rPr lang="pt-BR" sz="2000" dirty="0" smtClean="0"/>
              <a:t> (</a:t>
            </a:r>
            <a:r>
              <a:rPr lang="pt-BR" sz="2000" dirty="0"/>
              <a:t>velocidade)  </a:t>
            </a:r>
            <a:r>
              <a:rPr lang="pt-BR" sz="2000" dirty="0">
                <a:solidFill>
                  <a:srgbClr val="FF0000"/>
                </a:solidFill>
              </a:rPr>
              <a:t>/* velocidade que agirá o método*/</a:t>
            </a:r>
          </a:p>
          <a:p>
            <a:pPr marL="120650" indent="0" algn="just">
              <a:buNone/>
            </a:pPr>
            <a:endParaRPr lang="pt-BR" sz="2000" dirty="0"/>
          </a:p>
          <a:p>
            <a:pPr marL="120650" indent="0" algn="just">
              <a:buNone/>
            </a:pPr>
            <a:r>
              <a:rPr lang="pt-BR" sz="2000" dirty="0" smtClean="0"/>
              <a:t>Exemplo</a:t>
            </a:r>
            <a:r>
              <a:rPr lang="pt-BR" sz="2000" dirty="0"/>
              <a:t>: </a:t>
            </a:r>
          </a:p>
          <a:p>
            <a:pPr marL="120650" indent="0" algn="just">
              <a:buNone/>
            </a:pPr>
            <a:r>
              <a:rPr lang="pt-BR" sz="2000" dirty="0"/>
              <a:t>$(‘</a:t>
            </a:r>
            <a:r>
              <a:rPr lang="pt-BR" sz="2000" dirty="0" err="1"/>
              <a:t>div</a:t>
            </a:r>
            <a:r>
              <a:rPr lang="pt-BR" sz="2000" dirty="0" smtClean="0"/>
              <a:t>’).</a:t>
            </a:r>
            <a:r>
              <a:rPr lang="pt-BR" sz="2000" dirty="0"/>
              <a:t> </a:t>
            </a:r>
            <a:r>
              <a:rPr lang="pt-BR" sz="2000" dirty="0" err="1"/>
              <a:t>slideDown</a:t>
            </a:r>
            <a:r>
              <a:rPr lang="pt-BR" sz="2000" dirty="0" smtClean="0"/>
              <a:t>(‘</a:t>
            </a:r>
            <a:r>
              <a:rPr lang="pt-BR" sz="2000" dirty="0" err="1"/>
              <a:t>slow</a:t>
            </a:r>
            <a:r>
              <a:rPr lang="pt-BR" sz="2000" dirty="0"/>
              <a:t>’)   </a:t>
            </a:r>
            <a:r>
              <a:rPr lang="pt-BR" sz="2000" dirty="0">
                <a:solidFill>
                  <a:srgbClr val="FF0000"/>
                </a:solidFill>
              </a:rPr>
              <a:t> /*velocidades: </a:t>
            </a:r>
            <a:r>
              <a:rPr lang="pt-BR" sz="2000" dirty="0" err="1">
                <a:solidFill>
                  <a:srgbClr val="FF0000"/>
                </a:solidFill>
              </a:rPr>
              <a:t>slow</a:t>
            </a:r>
            <a:r>
              <a:rPr lang="pt-BR" sz="2000" dirty="0">
                <a:solidFill>
                  <a:srgbClr val="FF0000"/>
                </a:solidFill>
              </a:rPr>
              <a:t>, normal e </a:t>
            </a:r>
            <a:r>
              <a:rPr lang="pt-BR" sz="2000" dirty="0" err="1">
                <a:solidFill>
                  <a:srgbClr val="FF0000"/>
                </a:solidFill>
              </a:rPr>
              <a:t>fast</a:t>
            </a:r>
            <a:r>
              <a:rPr lang="pt-BR" sz="2000" dirty="0">
                <a:solidFill>
                  <a:srgbClr val="FF0000"/>
                </a:solidFill>
              </a:rPr>
              <a:t>*/</a:t>
            </a:r>
          </a:p>
          <a:p>
            <a:pPr marL="120650" indent="0">
              <a:buNone/>
            </a:pPr>
            <a:r>
              <a:rPr lang="pt-BR" sz="2000" dirty="0"/>
              <a:t>Ou</a:t>
            </a:r>
          </a:p>
          <a:p>
            <a:pPr marL="120650" indent="0">
              <a:buNone/>
            </a:pPr>
            <a:r>
              <a:rPr lang="pt-BR" sz="2000" dirty="0"/>
              <a:t>$(‘</a:t>
            </a:r>
            <a:r>
              <a:rPr lang="pt-BR" sz="2000" dirty="0" err="1"/>
              <a:t>div</a:t>
            </a:r>
            <a:r>
              <a:rPr lang="pt-BR" sz="2000" dirty="0" smtClean="0"/>
              <a:t>‘).</a:t>
            </a:r>
            <a:r>
              <a:rPr lang="pt-BR" sz="2000" dirty="0"/>
              <a:t> </a:t>
            </a:r>
            <a:r>
              <a:rPr lang="pt-BR" sz="2000" dirty="0" err="1"/>
              <a:t>slideDown</a:t>
            </a:r>
            <a:r>
              <a:rPr lang="pt-BR" sz="2000" dirty="0" smtClean="0"/>
              <a:t>(1000</a:t>
            </a:r>
            <a:r>
              <a:rPr lang="pt-BR" sz="2000" dirty="0"/>
              <a:t>)  </a:t>
            </a:r>
            <a:r>
              <a:rPr lang="pt-BR" sz="2000" dirty="0">
                <a:solidFill>
                  <a:srgbClr val="FF0000"/>
                </a:solidFill>
              </a:rPr>
              <a:t>/*velocidade em milissegundos*/</a:t>
            </a:r>
          </a:p>
          <a:p>
            <a:pPr marL="457200" lvl="1" indent="0">
              <a:buNone/>
            </a:pPr>
            <a:endParaRPr lang="pt-BR" sz="1800" dirty="0"/>
          </a:p>
          <a:p>
            <a:pPr marL="457200" lvl="1" indent="0">
              <a:buNone/>
            </a:pPr>
            <a:endParaRPr lang="pt-BR" sz="1800" dirty="0" smtClean="0"/>
          </a:p>
          <a:p>
            <a:pPr marL="457200" lvl="1" indent="0">
              <a:buNone/>
            </a:pPr>
            <a:endParaRPr lang="pt-BR" sz="1800" dirty="0" smtClean="0"/>
          </a:p>
          <a:p>
            <a:pPr marL="457200" lvl="1" indent="0">
              <a:buNone/>
            </a:pPr>
            <a:r>
              <a:rPr lang="pt-BR" sz="1800" dirty="0"/>
              <a:t/>
            </a:r>
            <a:br>
              <a:rPr lang="pt-BR" sz="1800" dirty="0"/>
            </a:br>
            <a:endParaRPr lang="pt-BR" sz="1800" dirty="0" smtClean="0"/>
          </a:p>
          <a:p>
            <a:pPr marL="457200" lvl="1" indent="0">
              <a:buNone/>
            </a:pPr>
            <a:endParaRPr lang="pt-BR" sz="1800" dirty="0" smtClean="0"/>
          </a:p>
          <a:p>
            <a:pPr marL="457200" lvl="1" indent="0">
              <a:buNone/>
            </a:pPr>
            <a:endParaRPr lang="pt-BR" sz="1800" dirty="0" smtClean="0">
              <a:hlinkClick r:id="rId2" action="ppaction://hlinkfile"/>
            </a:endParaRPr>
          </a:p>
          <a:p>
            <a:pPr marL="457200" lvl="1" indent="0">
              <a:buNone/>
            </a:pPr>
            <a:endParaRPr lang="pt-BR" sz="1800" dirty="0" smtClean="0"/>
          </a:p>
        </p:txBody>
      </p:sp>
      <p:cxnSp>
        <p:nvCxnSpPr>
          <p:cNvPr id="6" name="Conector reto 5"/>
          <p:cNvCxnSpPr/>
          <p:nvPr/>
        </p:nvCxnSpPr>
        <p:spPr>
          <a:xfrm flipH="1" flipV="1">
            <a:off x="468313" y="1412875"/>
            <a:ext cx="8280400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486222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Exemplo </a:t>
            </a:r>
            <a:r>
              <a:rPr lang="pt-BR" dirty="0" err="1" smtClean="0"/>
              <a:t>slideUp</a:t>
            </a:r>
            <a:endParaRPr lang="pt-BR" dirty="0" smtClean="0"/>
          </a:p>
        </p:txBody>
      </p:sp>
      <p:cxnSp>
        <p:nvCxnSpPr>
          <p:cNvPr id="6" name="Conector reto 5"/>
          <p:cNvCxnSpPr/>
          <p:nvPr/>
        </p:nvCxnSpPr>
        <p:spPr>
          <a:xfrm flipH="1" flipV="1">
            <a:off x="468313" y="1412875"/>
            <a:ext cx="8280400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16898" r="36568" b="35852"/>
          <a:stretch/>
        </p:blipFill>
        <p:spPr bwMode="auto">
          <a:xfrm>
            <a:off x="0" y="1916832"/>
            <a:ext cx="9144000" cy="468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639471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ítu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42900" indent="-342900"/>
            <a:r>
              <a:rPr lang="pt-BR" sz="3600" dirty="0" smtClean="0"/>
              <a:t>Efeitos corrediços</a:t>
            </a:r>
          </a:p>
        </p:txBody>
      </p:sp>
      <p:sp>
        <p:nvSpPr>
          <p:cNvPr id="5122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r>
              <a:rPr lang="pt-BR" sz="1800" dirty="0" smtClean="0"/>
              <a:t>			Método </a:t>
            </a:r>
            <a:r>
              <a:rPr lang="pt-BR" sz="1800" b="1" dirty="0" err="1" smtClean="0"/>
              <a:t>slideToggle</a:t>
            </a:r>
            <a:r>
              <a:rPr lang="pt-BR" sz="1800" b="1" dirty="0" smtClean="0"/>
              <a:t> ()</a:t>
            </a:r>
          </a:p>
          <a:p>
            <a:pPr marL="457200" lvl="1" indent="0">
              <a:buNone/>
            </a:pPr>
            <a:r>
              <a:rPr lang="pt-BR" sz="1800" dirty="0" smtClean="0"/>
              <a:t>O método </a:t>
            </a:r>
            <a:r>
              <a:rPr lang="pt-BR" sz="1800" dirty="0" err="1" smtClean="0"/>
              <a:t>slideToggle</a:t>
            </a:r>
            <a:r>
              <a:rPr lang="pt-BR" sz="1800" dirty="0" smtClean="0"/>
              <a:t> é utilizado para realizar alternância de visibilidade dos elementos, ou seja, aplica os efeitos </a:t>
            </a:r>
            <a:r>
              <a:rPr lang="pt-BR" sz="1800" dirty="0" err="1" smtClean="0"/>
              <a:t>slideDown</a:t>
            </a:r>
            <a:r>
              <a:rPr lang="pt-BR" sz="1800" dirty="0" smtClean="0"/>
              <a:t> e </a:t>
            </a:r>
            <a:r>
              <a:rPr lang="pt-BR" sz="1800" dirty="0" err="1" smtClean="0"/>
              <a:t>slideUp</a:t>
            </a:r>
            <a:r>
              <a:rPr lang="pt-BR" sz="1800" dirty="0" smtClean="0"/>
              <a:t> de forma alternada. </a:t>
            </a:r>
            <a:endParaRPr lang="pt-BR" sz="1800" dirty="0"/>
          </a:p>
          <a:p>
            <a:pPr marL="457200" lvl="1" indent="0">
              <a:buNone/>
            </a:pPr>
            <a:endParaRPr lang="pt-BR" sz="1800" dirty="0" smtClean="0"/>
          </a:p>
          <a:p>
            <a:pPr marL="120650" indent="0" algn="just">
              <a:buNone/>
            </a:pPr>
            <a:r>
              <a:rPr lang="pt-BR" sz="2000" dirty="0"/>
              <a:t>Sintaxe: </a:t>
            </a:r>
          </a:p>
          <a:p>
            <a:pPr marL="120650" indent="0" algn="just">
              <a:buNone/>
            </a:pPr>
            <a:r>
              <a:rPr lang="pt-BR" sz="2000" dirty="0" smtClean="0"/>
              <a:t>Seletor.</a:t>
            </a:r>
            <a:r>
              <a:rPr lang="pt-BR" sz="2000" dirty="0"/>
              <a:t> </a:t>
            </a:r>
            <a:r>
              <a:rPr lang="pt-BR" sz="2000" dirty="0" err="1"/>
              <a:t>slideToggle</a:t>
            </a:r>
            <a:r>
              <a:rPr lang="pt-BR" sz="2000" dirty="0"/>
              <a:t> </a:t>
            </a:r>
            <a:r>
              <a:rPr lang="pt-BR" sz="2000" dirty="0" smtClean="0"/>
              <a:t>(</a:t>
            </a:r>
            <a:r>
              <a:rPr lang="pt-BR" sz="2000" dirty="0"/>
              <a:t>velocidade)  </a:t>
            </a:r>
            <a:r>
              <a:rPr lang="pt-BR" sz="2000" dirty="0">
                <a:solidFill>
                  <a:srgbClr val="FF0000"/>
                </a:solidFill>
              </a:rPr>
              <a:t>/* velocidade que agirá o método*/</a:t>
            </a:r>
          </a:p>
          <a:p>
            <a:pPr marL="120650" indent="0" algn="just">
              <a:buNone/>
            </a:pPr>
            <a:endParaRPr lang="pt-BR" sz="2000" dirty="0"/>
          </a:p>
          <a:p>
            <a:pPr marL="120650" indent="0" algn="just">
              <a:buNone/>
            </a:pPr>
            <a:r>
              <a:rPr lang="pt-BR" sz="2000" dirty="0" smtClean="0"/>
              <a:t>Exemplo</a:t>
            </a:r>
            <a:r>
              <a:rPr lang="pt-BR" sz="2000" dirty="0"/>
              <a:t>: </a:t>
            </a:r>
          </a:p>
          <a:p>
            <a:pPr marL="120650" indent="0" algn="just">
              <a:buNone/>
            </a:pPr>
            <a:r>
              <a:rPr lang="pt-BR" sz="2000" dirty="0"/>
              <a:t>$(‘</a:t>
            </a:r>
            <a:r>
              <a:rPr lang="pt-BR" sz="2000" dirty="0" err="1"/>
              <a:t>div</a:t>
            </a:r>
            <a:r>
              <a:rPr lang="pt-BR" sz="2000" dirty="0" smtClean="0"/>
              <a:t>’).</a:t>
            </a:r>
            <a:r>
              <a:rPr lang="pt-BR" sz="2000" dirty="0"/>
              <a:t> </a:t>
            </a:r>
            <a:r>
              <a:rPr lang="pt-BR" sz="2000" dirty="0" err="1"/>
              <a:t>slideToggle</a:t>
            </a:r>
            <a:r>
              <a:rPr lang="pt-BR" sz="2000" dirty="0"/>
              <a:t> </a:t>
            </a:r>
            <a:r>
              <a:rPr lang="pt-BR" sz="2000" dirty="0" smtClean="0"/>
              <a:t>(‘</a:t>
            </a:r>
            <a:r>
              <a:rPr lang="pt-BR" sz="2000" dirty="0" err="1"/>
              <a:t>slow</a:t>
            </a:r>
            <a:r>
              <a:rPr lang="pt-BR" sz="2000" dirty="0"/>
              <a:t>’)   </a:t>
            </a:r>
            <a:r>
              <a:rPr lang="pt-BR" sz="2000" dirty="0">
                <a:solidFill>
                  <a:srgbClr val="FF0000"/>
                </a:solidFill>
              </a:rPr>
              <a:t> /*velocidades: </a:t>
            </a:r>
            <a:r>
              <a:rPr lang="pt-BR" sz="2000" dirty="0" err="1">
                <a:solidFill>
                  <a:srgbClr val="FF0000"/>
                </a:solidFill>
              </a:rPr>
              <a:t>slow</a:t>
            </a:r>
            <a:r>
              <a:rPr lang="pt-BR" sz="2000" dirty="0">
                <a:solidFill>
                  <a:srgbClr val="FF0000"/>
                </a:solidFill>
              </a:rPr>
              <a:t>, normal e </a:t>
            </a:r>
            <a:r>
              <a:rPr lang="pt-BR" sz="2000" dirty="0" err="1">
                <a:solidFill>
                  <a:srgbClr val="FF0000"/>
                </a:solidFill>
              </a:rPr>
              <a:t>fast</a:t>
            </a:r>
            <a:r>
              <a:rPr lang="pt-BR" sz="2000" dirty="0">
                <a:solidFill>
                  <a:srgbClr val="FF0000"/>
                </a:solidFill>
              </a:rPr>
              <a:t>*/</a:t>
            </a:r>
          </a:p>
          <a:p>
            <a:pPr marL="120650" indent="0">
              <a:buNone/>
            </a:pPr>
            <a:r>
              <a:rPr lang="pt-BR" sz="2000" dirty="0"/>
              <a:t>Ou</a:t>
            </a:r>
          </a:p>
          <a:p>
            <a:pPr marL="120650" indent="0">
              <a:buNone/>
            </a:pPr>
            <a:r>
              <a:rPr lang="pt-BR" sz="2000" dirty="0"/>
              <a:t>$(‘</a:t>
            </a:r>
            <a:r>
              <a:rPr lang="pt-BR" sz="2000" dirty="0" err="1"/>
              <a:t>div</a:t>
            </a:r>
            <a:r>
              <a:rPr lang="pt-BR" sz="2000" dirty="0" smtClean="0"/>
              <a:t>‘).</a:t>
            </a:r>
            <a:r>
              <a:rPr lang="pt-BR" sz="2000" dirty="0"/>
              <a:t> </a:t>
            </a:r>
            <a:r>
              <a:rPr lang="pt-BR" sz="2000" dirty="0" err="1"/>
              <a:t>slideToggle</a:t>
            </a:r>
            <a:r>
              <a:rPr lang="pt-BR" sz="2000"/>
              <a:t> </a:t>
            </a:r>
            <a:r>
              <a:rPr lang="pt-BR" sz="2000" smtClean="0"/>
              <a:t>(</a:t>
            </a:r>
            <a:r>
              <a:rPr lang="pt-BR" sz="2000" dirty="0" smtClean="0"/>
              <a:t>1000</a:t>
            </a:r>
            <a:r>
              <a:rPr lang="pt-BR" sz="2000" dirty="0"/>
              <a:t>)  </a:t>
            </a:r>
            <a:r>
              <a:rPr lang="pt-BR" sz="2000" dirty="0">
                <a:solidFill>
                  <a:srgbClr val="FF0000"/>
                </a:solidFill>
              </a:rPr>
              <a:t>/*velocidade em milissegundos*/</a:t>
            </a:r>
          </a:p>
          <a:p>
            <a:pPr marL="457200" lvl="1" indent="0">
              <a:buNone/>
            </a:pPr>
            <a:endParaRPr lang="pt-BR" sz="1800" dirty="0"/>
          </a:p>
          <a:p>
            <a:pPr marL="457200" lvl="1" indent="0">
              <a:buNone/>
            </a:pPr>
            <a:endParaRPr lang="pt-BR" sz="1800" dirty="0" smtClean="0"/>
          </a:p>
          <a:p>
            <a:pPr marL="457200" lvl="1" indent="0">
              <a:buNone/>
            </a:pPr>
            <a:endParaRPr lang="pt-BR" sz="1800" dirty="0" smtClean="0"/>
          </a:p>
          <a:p>
            <a:pPr marL="457200" lvl="1" indent="0">
              <a:buNone/>
            </a:pPr>
            <a:r>
              <a:rPr lang="pt-BR" sz="1800" dirty="0"/>
              <a:t/>
            </a:r>
            <a:br>
              <a:rPr lang="pt-BR" sz="1800" dirty="0"/>
            </a:br>
            <a:endParaRPr lang="pt-BR" sz="1800" dirty="0" smtClean="0"/>
          </a:p>
          <a:p>
            <a:pPr marL="457200" lvl="1" indent="0">
              <a:buNone/>
            </a:pPr>
            <a:endParaRPr lang="pt-BR" sz="1800" dirty="0" smtClean="0"/>
          </a:p>
          <a:p>
            <a:pPr marL="457200" lvl="1" indent="0">
              <a:buNone/>
            </a:pPr>
            <a:endParaRPr lang="pt-BR" sz="1800" dirty="0" smtClean="0">
              <a:hlinkClick r:id="rId2" action="ppaction://hlinkfile"/>
            </a:endParaRPr>
          </a:p>
          <a:p>
            <a:pPr marL="457200" lvl="1" indent="0">
              <a:buNone/>
            </a:pPr>
            <a:endParaRPr lang="pt-BR" sz="1800" dirty="0" smtClean="0"/>
          </a:p>
        </p:txBody>
      </p:sp>
      <p:cxnSp>
        <p:nvCxnSpPr>
          <p:cNvPr id="6" name="Conector reto 5"/>
          <p:cNvCxnSpPr/>
          <p:nvPr/>
        </p:nvCxnSpPr>
        <p:spPr>
          <a:xfrm flipH="1" flipV="1">
            <a:off x="468313" y="1412875"/>
            <a:ext cx="8280400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861636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ítu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42900" indent="-342900"/>
            <a:r>
              <a:rPr lang="pt-BR" sz="3600" dirty="0" smtClean="0"/>
              <a:t>Efeitos de opacidade</a:t>
            </a:r>
          </a:p>
        </p:txBody>
      </p:sp>
      <p:sp>
        <p:nvSpPr>
          <p:cNvPr id="5122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r>
              <a:rPr lang="pt-BR" sz="1800" dirty="0" smtClean="0"/>
              <a:t>			Método </a:t>
            </a:r>
            <a:r>
              <a:rPr lang="pt-BR" sz="1800" b="1" dirty="0" err="1" smtClean="0"/>
              <a:t>fadeIn</a:t>
            </a:r>
            <a:r>
              <a:rPr lang="pt-BR" sz="1800" b="1" dirty="0" smtClean="0"/>
              <a:t>()</a:t>
            </a:r>
          </a:p>
          <a:p>
            <a:pPr marL="457200" lvl="1" indent="0">
              <a:buNone/>
            </a:pPr>
            <a:r>
              <a:rPr lang="pt-BR" sz="1800" dirty="0" smtClean="0"/>
              <a:t>O método </a:t>
            </a:r>
            <a:r>
              <a:rPr lang="pt-BR" sz="1800" dirty="0" err="1" smtClean="0"/>
              <a:t>fadeIn</a:t>
            </a:r>
            <a:r>
              <a:rPr lang="pt-BR" sz="1800" dirty="0" smtClean="0"/>
              <a:t> é utilizado para exibir um elemento, fazendo a transição de invisível para visível aumentando gradativamente a opacidade. </a:t>
            </a:r>
            <a:endParaRPr lang="pt-BR" sz="1800" dirty="0"/>
          </a:p>
          <a:p>
            <a:pPr marL="457200" lvl="1" indent="0">
              <a:buNone/>
            </a:pPr>
            <a:endParaRPr lang="pt-BR" sz="1800" dirty="0" smtClean="0"/>
          </a:p>
          <a:p>
            <a:pPr marL="120650" indent="0" algn="just">
              <a:buNone/>
            </a:pPr>
            <a:r>
              <a:rPr lang="pt-BR" sz="2000" dirty="0"/>
              <a:t>Sintaxe: </a:t>
            </a:r>
          </a:p>
          <a:p>
            <a:pPr marL="120650" indent="0" algn="just">
              <a:buNone/>
            </a:pPr>
            <a:r>
              <a:rPr lang="pt-BR" sz="2000" dirty="0" smtClean="0"/>
              <a:t>Seletor.</a:t>
            </a:r>
            <a:r>
              <a:rPr lang="pt-BR" sz="2000" dirty="0"/>
              <a:t> </a:t>
            </a:r>
            <a:r>
              <a:rPr lang="pt-BR" sz="2000" dirty="0" err="1" smtClean="0"/>
              <a:t>fadeIn</a:t>
            </a:r>
            <a:r>
              <a:rPr lang="pt-BR" sz="2000" dirty="0" smtClean="0"/>
              <a:t> (</a:t>
            </a:r>
            <a:r>
              <a:rPr lang="pt-BR" sz="2000" dirty="0"/>
              <a:t>velocidade)  </a:t>
            </a:r>
            <a:r>
              <a:rPr lang="pt-BR" sz="2000" dirty="0">
                <a:solidFill>
                  <a:srgbClr val="FF0000"/>
                </a:solidFill>
              </a:rPr>
              <a:t>/* velocidade que agirá o método*/</a:t>
            </a:r>
          </a:p>
          <a:p>
            <a:pPr marL="120650" indent="0" algn="just">
              <a:buNone/>
            </a:pPr>
            <a:endParaRPr lang="pt-BR" sz="2000" dirty="0"/>
          </a:p>
          <a:p>
            <a:pPr marL="120650" indent="0" algn="just">
              <a:buNone/>
            </a:pPr>
            <a:r>
              <a:rPr lang="pt-BR" sz="2000" dirty="0" smtClean="0"/>
              <a:t>Exemplo</a:t>
            </a:r>
            <a:r>
              <a:rPr lang="pt-BR" sz="2000" dirty="0"/>
              <a:t>: </a:t>
            </a:r>
          </a:p>
          <a:p>
            <a:pPr marL="120650" indent="0" algn="just">
              <a:buNone/>
            </a:pPr>
            <a:r>
              <a:rPr lang="pt-BR" sz="2000" dirty="0"/>
              <a:t>$(‘</a:t>
            </a:r>
            <a:r>
              <a:rPr lang="pt-BR" sz="2000" dirty="0" smtClean="0"/>
              <a:t>div’). </a:t>
            </a:r>
            <a:r>
              <a:rPr lang="pt-BR" sz="2000" dirty="0" err="1" smtClean="0"/>
              <a:t>fadeIn</a:t>
            </a:r>
            <a:r>
              <a:rPr lang="pt-BR" sz="2000" dirty="0" smtClean="0"/>
              <a:t> (‘</a:t>
            </a:r>
            <a:r>
              <a:rPr lang="pt-BR" sz="2000" dirty="0" err="1"/>
              <a:t>slow</a:t>
            </a:r>
            <a:r>
              <a:rPr lang="pt-BR" sz="2000" dirty="0"/>
              <a:t>’)   </a:t>
            </a:r>
            <a:r>
              <a:rPr lang="pt-BR" sz="2000" dirty="0">
                <a:solidFill>
                  <a:srgbClr val="FF0000"/>
                </a:solidFill>
              </a:rPr>
              <a:t> /*velocidades: </a:t>
            </a:r>
            <a:r>
              <a:rPr lang="pt-BR" sz="2000" dirty="0" err="1">
                <a:solidFill>
                  <a:srgbClr val="FF0000"/>
                </a:solidFill>
              </a:rPr>
              <a:t>slow</a:t>
            </a:r>
            <a:r>
              <a:rPr lang="pt-BR" sz="2000" dirty="0">
                <a:solidFill>
                  <a:srgbClr val="FF0000"/>
                </a:solidFill>
              </a:rPr>
              <a:t>, normal e </a:t>
            </a:r>
            <a:r>
              <a:rPr lang="pt-BR" sz="2000" dirty="0" err="1">
                <a:solidFill>
                  <a:srgbClr val="FF0000"/>
                </a:solidFill>
              </a:rPr>
              <a:t>fast</a:t>
            </a:r>
            <a:r>
              <a:rPr lang="pt-BR" sz="2000" dirty="0">
                <a:solidFill>
                  <a:srgbClr val="FF0000"/>
                </a:solidFill>
              </a:rPr>
              <a:t>*/</a:t>
            </a:r>
          </a:p>
          <a:p>
            <a:pPr marL="120650" indent="0">
              <a:buNone/>
            </a:pPr>
            <a:r>
              <a:rPr lang="pt-BR" sz="2000" dirty="0" smtClean="0"/>
              <a:t>Ou</a:t>
            </a:r>
            <a:endParaRPr lang="pt-BR" sz="2000" dirty="0"/>
          </a:p>
          <a:p>
            <a:pPr marL="120650" indent="0">
              <a:buNone/>
            </a:pPr>
            <a:r>
              <a:rPr lang="pt-BR" sz="2000" dirty="0"/>
              <a:t>$(‘div</a:t>
            </a:r>
            <a:r>
              <a:rPr lang="pt-BR" sz="2000" dirty="0" smtClean="0"/>
              <a:t>‘).</a:t>
            </a:r>
            <a:r>
              <a:rPr lang="pt-BR" sz="2000" dirty="0"/>
              <a:t> </a:t>
            </a:r>
            <a:r>
              <a:rPr lang="pt-BR" sz="2000" dirty="0" err="1" smtClean="0"/>
              <a:t>fadeIn</a:t>
            </a:r>
            <a:r>
              <a:rPr lang="pt-BR" sz="2000" dirty="0" smtClean="0"/>
              <a:t> (1000</a:t>
            </a:r>
            <a:r>
              <a:rPr lang="pt-BR" sz="2000" dirty="0"/>
              <a:t>)  </a:t>
            </a:r>
            <a:r>
              <a:rPr lang="pt-BR" sz="2000" dirty="0">
                <a:solidFill>
                  <a:srgbClr val="FF0000"/>
                </a:solidFill>
              </a:rPr>
              <a:t>/*velocidade em milissegundos*/</a:t>
            </a:r>
          </a:p>
          <a:p>
            <a:pPr marL="457200" lvl="1" indent="0">
              <a:buNone/>
            </a:pPr>
            <a:endParaRPr lang="pt-BR" sz="1800" dirty="0"/>
          </a:p>
          <a:p>
            <a:pPr marL="457200" lvl="1" indent="0">
              <a:buNone/>
            </a:pPr>
            <a:endParaRPr lang="pt-BR" sz="1800" dirty="0" smtClean="0"/>
          </a:p>
          <a:p>
            <a:pPr marL="457200" lvl="1" indent="0">
              <a:buNone/>
            </a:pPr>
            <a:endParaRPr lang="pt-BR" sz="1800" dirty="0" smtClean="0"/>
          </a:p>
          <a:p>
            <a:pPr marL="457200" lvl="1" indent="0">
              <a:buNone/>
            </a:pPr>
            <a:r>
              <a:rPr lang="pt-BR" sz="1800" dirty="0"/>
              <a:t/>
            </a:r>
            <a:br>
              <a:rPr lang="pt-BR" sz="1800" dirty="0"/>
            </a:br>
            <a:endParaRPr lang="pt-BR" sz="1800" dirty="0" smtClean="0"/>
          </a:p>
          <a:p>
            <a:pPr marL="457200" lvl="1" indent="0">
              <a:buNone/>
            </a:pPr>
            <a:endParaRPr lang="pt-BR" sz="1800" dirty="0" smtClean="0"/>
          </a:p>
          <a:p>
            <a:pPr marL="457200" lvl="1" indent="0">
              <a:buNone/>
            </a:pPr>
            <a:endParaRPr lang="pt-BR" sz="1800" dirty="0" smtClean="0">
              <a:hlinkClick r:id="rId2" action="ppaction://hlinkfile"/>
            </a:endParaRPr>
          </a:p>
          <a:p>
            <a:pPr marL="457200" lvl="1" indent="0">
              <a:buNone/>
            </a:pPr>
            <a:endParaRPr lang="pt-BR" sz="1800" dirty="0" smtClean="0"/>
          </a:p>
        </p:txBody>
      </p:sp>
      <p:cxnSp>
        <p:nvCxnSpPr>
          <p:cNvPr id="6" name="Conector reto 5"/>
          <p:cNvCxnSpPr/>
          <p:nvPr/>
        </p:nvCxnSpPr>
        <p:spPr>
          <a:xfrm flipH="1" flipV="1">
            <a:off x="468313" y="1412875"/>
            <a:ext cx="8280400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861636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ítu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42900" indent="-342900"/>
            <a:r>
              <a:rPr lang="pt-BR" sz="3600" dirty="0" smtClean="0"/>
              <a:t>Exemplo </a:t>
            </a:r>
            <a:r>
              <a:rPr lang="pt-BR" sz="3600" dirty="0" err="1" smtClean="0"/>
              <a:t>fadeIn</a:t>
            </a:r>
            <a:endParaRPr lang="pt-BR" sz="3600" dirty="0" smtClean="0"/>
          </a:p>
        </p:txBody>
      </p:sp>
      <p:sp>
        <p:nvSpPr>
          <p:cNvPr id="5122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endParaRPr lang="pt-BR" sz="1800" dirty="0"/>
          </a:p>
          <a:p>
            <a:pPr marL="457200" lvl="1" indent="0">
              <a:buNone/>
            </a:pPr>
            <a:endParaRPr lang="pt-BR" sz="1800" dirty="0" smtClean="0"/>
          </a:p>
          <a:p>
            <a:pPr marL="457200" lvl="1" indent="0">
              <a:buNone/>
            </a:pPr>
            <a:endParaRPr lang="pt-BR" sz="1800" dirty="0" smtClean="0"/>
          </a:p>
          <a:p>
            <a:pPr marL="457200" lvl="1" indent="0">
              <a:buNone/>
            </a:pPr>
            <a:r>
              <a:rPr lang="pt-BR" sz="1800" dirty="0"/>
              <a:t/>
            </a:r>
            <a:br>
              <a:rPr lang="pt-BR" sz="1800" dirty="0"/>
            </a:br>
            <a:endParaRPr lang="pt-BR" sz="1800" dirty="0" smtClean="0"/>
          </a:p>
          <a:p>
            <a:pPr marL="457200" lvl="1" indent="0">
              <a:buNone/>
            </a:pPr>
            <a:endParaRPr lang="pt-BR" sz="1800" dirty="0" smtClean="0"/>
          </a:p>
          <a:p>
            <a:pPr marL="457200" lvl="1" indent="0">
              <a:buNone/>
            </a:pPr>
            <a:endParaRPr lang="pt-BR" sz="1800" dirty="0" smtClean="0">
              <a:hlinkClick r:id="rId2" action="ppaction://hlinkfile"/>
            </a:endParaRPr>
          </a:p>
          <a:p>
            <a:pPr marL="457200" lvl="1" indent="0">
              <a:buNone/>
            </a:pPr>
            <a:endParaRPr lang="pt-BR" sz="1800" dirty="0" smtClean="0"/>
          </a:p>
        </p:txBody>
      </p:sp>
      <p:cxnSp>
        <p:nvCxnSpPr>
          <p:cNvPr id="6" name="Conector reto 5"/>
          <p:cNvCxnSpPr/>
          <p:nvPr/>
        </p:nvCxnSpPr>
        <p:spPr>
          <a:xfrm flipH="1" flipV="1">
            <a:off x="468313" y="1412875"/>
            <a:ext cx="8280400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 t="14482" r="40234" b="47408"/>
          <a:stretch>
            <a:fillRect/>
          </a:stretch>
        </p:blipFill>
        <p:spPr bwMode="auto">
          <a:xfrm>
            <a:off x="214282" y="1928802"/>
            <a:ext cx="8572560" cy="4286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861636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ítu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42900" indent="-342900"/>
            <a:r>
              <a:rPr lang="pt-BR" sz="3600" dirty="0" smtClean="0"/>
              <a:t>Efeitos de opacidade</a:t>
            </a:r>
          </a:p>
        </p:txBody>
      </p:sp>
      <p:sp>
        <p:nvSpPr>
          <p:cNvPr id="5122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r>
              <a:rPr lang="pt-BR" sz="1800" dirty="0" smtClean="0"/>
              <a:t>			Método </a:t>
            </a:r>
            <a:r>
              <a:rPr lang="pt-BR" sz="1800" b="1" dirty="0" err="1" smtClean="0"/>
              <a:t>fadeOut</a:t>
            </a:r>
            <a:r>
              <a:rPr lang="pt-BR" sz="1800" b="1" dirty="0" smtClean="0"/>
              <a:t>()</a:t>
            </a:r>
          </a:p>
          <a:p>
            <a:pPr marL="457200" lvl="1" indent="0">
              <a:buNone/>
            </a:pPr>
            <a:r>
              <a:rPr lang="pt-BR" sz="1800" dirty="0" smtClean="0"/>
              <a:t>O método </a:t>
            </a:r>
            <a:r>
              <a:rPr lang="pt-BR" sz="1800" dirty="0" err="1" smtClean="0"/>
              <a:t>fadeOut</a:t>
            </a:r>
            <a:r>
              <a:rPr lang="pt-BR" sz="1800" dirty="0" smtClean="0"/>
              <a:t> é utilizado para esconder um elemento, fazendo a transição de visível para invisível diminuindo gradativamente a opacidade. </a:t>
            </a:r>
            <a:endParaRPr lang="pt-BR" sz="1800" dirty="0"/>
          </a:p>
          <a:p>
            <a:pPr marL="457200" lvl="1" indent="0">
              <a:buNone/>
            </a:pPr>
            <a:endParaRPr lang="pt-BR" sz="1800" dirty="0" smtClean="0"/>
          </a:p>
          <a:p>
            <a:pPr marL="120650" indent="0" algn="just">
              <a:buNone/>
            </a:pPr>
            <a:r>
              <a:rPr lang="pt-BR" sz="2000" dirty="0"/>
              <a:t>Sintaxe: </a:t>
            </a:r>
          </a:p>
          <a:p>
            <a:pPr marL="120650" indent="0" algn="just">
              <a:buNone/>
            </a:pPr>
            <a:r>
              <a:rPr lang="pt-BR" sz="2000" dirty="0" smtClean="0"/>
              <a:t>Seletor.</a:t>
            </a:r>
            <a:r>
              <a:rPr lang="pt-BR" sz="2000" dirty="0"/>
              <a:t> </a:t>
            </a:r>
            <a:r>
              <a:rPr lang="pt-BR" sz="2000" dirty="0" err="1" smtClean="0"/>
              <a:t>fadeOut</a:t>
            </a:r>
            <a:r>
              <a:rPr lang="pt-BR" sz="2000" dirty="0" smtClean="0"/>
              <a:t>(velocidade</a:t>
            </a:r>
            <a:r>
              <a:rPr lang="pt-BR" sz="2000" dirty="0"/>
              <a:t>)  </a:t>
            </a:r>
            <a:r>
              <a:rPr lang="pt-BR" sz="2000" dirty="0">
                <a:solidFill>
                  <a:srgbClr val="FF0000"/>
                </a:solidFill>
              </a:rPr>
              <a:t>/* velocidade que agirá o método*/</a:t>
            </a:r>
          </a:p>
          <a:p>
            <a:pPr marL="120650" indent="0" algn="just">
              <a:buNone/>
            </a:pPr>
            <a:endParaRPr lang="pt-BR" sz="2000" dirty="0"/>
          </a:p>
          <a:p>
            <a:pPr marL="120650" indent="0" algn="just">
              <a:buNone/>
            </a:pPr>
            <a:r>
              <a:rPr lang="pt-BR" sz="2000" dirty="0" smtClean="0"/>
              <a:t>Exemplo</a:t>
            </a:r>
            <a:r>
              <a:rPr lang="pt-BR" sz="2000" dirty="0"/>
              <a:t>: </a:t>
            </a:r>
          </a:p>
          <a:p>
            <a:pPr marL="120650" indent="0" algn="just">
              <a:buNone/>
            </a:pPr>
            <a:r>
              <a:rPr lang="pt-BR" sz="2000" dirty="0"/>
              <a:t>$(‘</a:t>
            </a:r>
            <a:r>
              <a:rPr lang="pt-BR" sz="2000" dirty="0" smtClean="0"/>
              <a:t>div’). </a:t>
            </a:r>
            <a:r>
              <a:rPr lang="pt-BR" sz="2000" dirty="0" err="1" smtClean="0"/>
              <a:t>fadeOut</a:t>
            </a:r>
            <a:r>
              <a:rPr lang="pt-BR" sz="2000" dirty="0" smtClean="0"/>
              <a:t>(‘</a:t>
            </a:r>
            <a:r>
              <a:rPr lang="pt-BR" sz="2000" dirty="0" err="1"/>
              <a:t>slow</a:t>
            </a:r>
            <a:r>
              <a:rPr lang="pt-BR" sz="2000" dirty="0"/>
              <a:t>’)   </a:t>
            </a:r>
            <a:r>
              <a:rPr lang="pt-BR" sz="2000" dirty="0">
                <a:solidFill>
                  <a:srgbClr val="FF0000"/>
                </a:solidFill>
              </a:rPr>
              <a:t> /*velocidades: </a:t>
            </a:r>
            <a:r>
              <a:rPr lang="pt-BR" sz="2000" dirty="0" err="1">
                <a:solidFill>
                  <a:srgbClr val="FF0000"/>
                </a:solidFill>
              </a:rPr>
              <a:t>slow</a:t>
            </a:r>
            <a:r>
              <a:rPr lang="pt-BR" sz="2000" dirty="0">
                <a:solidFill>
                  <a:srgbClr val="FF0000"/>
                </a:solidFill>
              </a:rPr>
              <a:t>, normal e </a:t>
            </a:r>
            <a:r>
              <a:rPr lang="pt-BR" sz="2000" dirty="0" err="1">
                <a:solidFill>
                  <a:srgbClr val="FF0000"/>
                </a:solidFill>
              </a:rPr>
              <a:t>fast</a:t>
            </a:r>
            <a:r>
              <a:rPr lang="pt-BR" sz="2000" dirty="0">
                <a:solidFill>
                  <a:srgbClr val="FF0000"/>
                </a:solidFill>
              </a:rPr>
              <a:t>*/</a:t>
            </a:r>
          </a:p>
          <a:p>
            <a:pPr marL="120650" indent="0">
              <a:buNone/>
            </a:pPr>
            <a:r>
              <a:rPr lang="pt-BR" sz="2000" dirty="0" smtClean="0"/>
              <a:t>Ou</a:t>
            </a:r>
            <a:endParaRPr lang="pt-BR" sz="2000" dirty="0"/>
          </a:p>
          <a:p>
            <a:pPr marL="120650" indent="0">
              <a:buNone/>
            </a:pPr>
            <a:r>
              <a:rPr lang="pt-BR" sz="2000" dirty="0"/>
              <a:t>$(‘div</a:t>
            </a:r>
            <a:r>
              <a:rPr lang="pt-BR" sz="2000" dirty="0" smtClean="0"/>
              <a:t>‘).</a:t>
            </a:r>
            <a:r>
              <a:rPr lang="pt-BR" sz="2000" dirty="0"/>
              <a:t> </a:t>
            </a:r>
            <a:r>
              <a:rPr lang="pt-BR" sz="2000" dirty="0" err="1" smtClean="0"/>
              <a:t>fadeOut</a:t>
            </a:r>
            <a:r>
              <a:rPr lang="pt-BR" sz="2000" dirty="0" smtClean="0"/>
              <a:t> (1000</a:t>
            </a:r>
            <a:r>
              <a:rPr lang="pt-BR" sz="2000" dirty="0"/>
              <a:t>)  </a:t>
            </a:r>
            <a:r>
              <a:rPr lang="pt-BR" sz="2000" dirty="0">
                <a:solidFill>
                  <a:srgbClr val="FF0000"/>
                </a:solidFill>
              </a:rPr>
              <a:t>/*velocidade em milissegundos*/</a:t>
            </a:r>
          </a:p>
          <a:p>
            <a:pPr marL="457200" lvl="1" indent="0">
              <a:buNone/>
            </a:pPr>
            <a:endParaRPr lang="pt-BR" sz="1800" dirty="0"/>
          </a:p>
          <a:p>
            <a:pPr marL="457200" lvl="1" indent="0">
              <a:buNone/>
            </a:pPr>
            <a:endParaRPr lang="pt-BR" sz="1800" dirty="0" smtClean="0"/>
          </a:p>
          <a:p>
            <a:pPr marL="457200" lvl="1" indent="0">
              <a:buNone/>
            </a:pPr>
            <a:endParaRPr lang="pt-BR" sz="1800" dirty="0" smtClean="0"/>
          </a:p>
          <a:p>
            <a:pPr marL="457200" lvl="1" indent="0">
              <a:buNone/>
            </a:pPr>
            <a:r>
              <a:rPr lang="pt-BR" sz="1800" dirty="0"/>
              <a:t/>
            </a:r>
            <a:br>
              <a:rPr lang="pt-BR" sz="1800" dirty="0"/>
            </a:br>
            <a:endParaRPr lang="pt-BR" sz="1800" dirty="0" smtClean="0"/>
          </a:p>
          <a:p>
            <a:pPr marL="457200" lvl="1" indent="0">
              <a:buNone/>
            </a:pPr>
            <a:endParaRPr lang="pt-BR" sz="1800" dirty="0" smtClean="0"/>
          </a:p>
          <a:p>
            <a:pPr marL="457200" lvl="1" indent="0">
              <a:buNone/>
            </a:pPr>
            <a:endParaRPr lang="pt-BR" sz="1800" dirty="0" smtClean="0">
              <a:hlinkClick r:id="rId2" action="ppaction://hlinkfile"/>
            </a:endParaRPr>
          </a:p>
          <a:p>
            <a:pPr marL="457200" lvl="1" indent="0">
              <a:buNone/>
            </a:pPr>
            <a:endParaRPr lang="pt-BR" sz="1800" dirty="0" smtClean="0"/>
          </a:p>
        </p:txBody>
      </p:sp>
      <p:cxnSp>
        <p:nvCxnSpPr>
          <p:cNvPr id="6" name="Conector reto 5"/>
          <p:cNvCxnSpPr/>
          <p:nvPr/>
        </p:nvCxnSpPr>
        <p:spPr>
          <a:xfrm flipH="1" flipV="1">
            <a:off x="468313" y="1412875"/>
            <a:ext cx="8280400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861636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ítu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42900" indent="-342900"/>
            <a:r>
              <a:rPr lang="pt-BR" sz="3600" dirty="0" smtClean="0"/>
              <a:t>Exercícios</a:t>
            </a:r>
          </a:p>
        </p:txBody>
      </p:sp>
      <p:sp>
        <p:nvSpPr>
          <p:cNvPr id="5122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Autofit/>
          </a:bodyPr>
          <a:lstStyle/>
          <a:p>
            <a:pPr marL="800100" lvl="1" indent="-342900">
              <a:buAutoNum type="arabicParenR"/>
            </a:pPr>
            <a:r>
              <a:rPr lang="pt-BR" sz="1800" dirty="0" smtClean="0"/>
              <a:t>Criar uma páginas utilizando todos os eventos aprendidos. </a:t>
            </a:r>
          </a:p>
          <a:p>
            <a:pPr marL="1200150" lvl="2" indent="-342900"/>
            <a:r>
              <a:rPr lang="pt-BR" sz="1400" dirty="0" smtClean="0"/>
              <a:t>Para cada efeito, você deverá apresentar as seguintes divisões: um currículo atualizado em </a:t>
            </a:r>
            <a:r>
              <a:rPr lang="pt-BR" sz="1400" dirty="0" err="1" smtClean="0"/>
              <a:t>html</a:t>
            </a:r>
            <a:r>
              <a:rPr lang="pt-BR" sz="1400" dirty="0" smtClean="0"/>
              <a:t>, uma imagem do carro dos seu sonhos,  uma breve descrição da sua expectativa para o futuro profissional (objetivos) e um texto com a descrição “FIM”. 		</a:t>
            </a:r>
            <a:endParaRPr lang="pt-BR" sz="1400" dirty="0"/>
          </a:p>
          <a:p>
            <a:pPr marL="457200" lvl="1" indent="0">
              <a:buNone/>
            </a:pPr>
            <a:endParaRPr lang="pt-BR" sz="1800" dirty="0" smtClean="0"/>
          </a:p>
          <a:p>
            <a:pPr marL="457200" lvl="1" indent="0">
              <a:buNone/>
            </a:pPr>
            <a:endParaRPr lang="pt-BR" sz="1800" dirty="0" smtClean="0"/>
          </a:p>
          <a:p>
            <a:pPr marL="457200" lvl="1" indent="0">
              <a:buNone/>
            </a:pPr>
            <a:r>
              <a:rPr lang="pt-BR" sz="1800" dirty="0"/>
              <a:t/>
            </a:r>
            <a:br>
              <a:rPr lang="pt-BR" sz="1800" dirty="0"/>
            </a:br>
            <a:endParaRPr lang="pt-BR" sz="1800" dirty="0" smtClean="0"/>
          </a:p>
          <a:p>
            <a:pPr marL="457200" lvl="1" indent="0">
              <a:buNone/>
            </a:pPr>
            <a:endParaRPr lang="pt-BR" sz="1800" dirty="0" smtClean="0"/>
          </a:p>
          <a:p>
            <a:pPr marL="457200" lvl="1" indent="0">
              <a:buNone/>
            </a:pPr>
            <a:endParaRPr lang="pt-BR" sz="1800" dirty="0" smtClean="0">
              <a:hlinkClick r:id="rId2" action="ppaction://hlinkfile"/>
            </a:endParaRPr>
          </a:p>
          <a:p>
            <a:pPr marL="457200" lvl="1" indent="0">
              <a:buNone/>
            </a:pPr>
            <a:endParaRPr lang="pt-BR" sz="1800" dirty="0" smtClean="0"/>
          </a:p>
        </p:txBody>
      </p:sp>
      <p:cxnSp>
        <p:nvCxnSpPr>
          <p:cNvPr id="6" name="Conector reto 5"/>
          <p:cNvCxnSpPr/>
          <p:nvPr/>
        </p:nvCxnSpPr>
        <p:spPr>
          <a:xfrm flipH="1" flipV="1">
            <a:off x="468313" y="1412875"/>
            <a:ext cx="8280400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861636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Objetivo</a:t>
            </a:r>
          </a:p>
        </p:txBody>
      </p:sp>
      <p:sp>
        <p:nvSpPr>
          <p:cNvPr id="4098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algn="just">
              <a:buFont typeface="Arial" charset="0"/>
              <a:buChar char="•"/>
            </a:pPr>
            <a:r>
              <a:rPr lang="pt-BR" dirty="0" smtClean="0"/>
              <a:t>Efeitos</a:t>
            </a:r>
          </a:p>
          <a:p>
            <a:pPr lvl="1" algn="just">
              <a:buFont typeface="Arial" charset="0"/>
              <a:buChar char="•"/>
            </a:pPr>
            <a:endParaRPr lang="pt-BR" dirty="0" smtClean="0"/>
          </a:p>
        </p:txBody>
      </p:sp>
      <p:cxnSp>
        <p:nvCxnSpPr>
          <p:cNvPr id="6" name="Conector reto 5"/>
          <p:cNvCxnSpPr/>
          <p:nvPr/>
        </p:nvCxnSpPr>
        <p:spPr>
          <a:xfrm flipH="1" flipV="1">
            <a:off x="468313" y="1412875"/>
            <a:ext cx="8280400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 eaLnBrk="1" hangingPunct="1"/>
            <a:r>
              <a:rPr lang="pt-BR" sz="3600" dirty="0" smtClean="0"/>
              <a:t>Efeitos </a:t>
            </a:r>
            <a:r>
              <a:rPr lang="pt-BR" sz="3600" dirty="0" err="1" smtClean="0"/>
              <a:t>jquery</a:t>
            </a:r>
            <a:endParaRPr lang="pt-BR" sz="3600" dirty="0" smtClean="0"/>
          </a:p>
        </p:txBody>
      </p:sp>
      <p:sp>
        <p:nvSpPr>
          <p:cNvPr id="5122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0650" indent="0">
              <a:buNone/>
            </a:pPr>
            <a:endParaRPr lang="pt-BR" sz="2000" dirty="0" smtClean="0"/>
          </a:p>
          <a:p>
            <a:pPr marL="120650" indent="0">
              <a:buNone/>
            </a:pPr>
            <a:endParaRPr lang="pt-BR" sz="2000" dirty="0"/>
          </a:p>
          <a:p>
            <a:pPr marL="120650" indent="0">
              <a:buNone/>
            </a:pPr>
            <a:endParaRPr lang="pt-BR" sz="2000" dirty="0" smtClean="0"/>
          </a:p>
          <a:p>
            <a:pPr marL="120650" indent="0">
              <a:buNone/>
            </a:pPr>
            <a:r>
              <a:rPr lang="pt-BR" sz="2000" dirty="0" smtClean="0"/>
              <a:t>Os efeitos possuem tarefas </a:t>
            </a:r>
            <a:r>
              <a:rPr lang="pt-BR" sz="2000" dirty="0" smtClean="0"/>
              <a:t>como, </a:t>
            </a:r>
            <a:r>
              <a:rPr lang="pt-BR" sz="2000" dirty="0" smtClean="0"/>
              <a:t>esconder e revelar os elementos. Quando se trata de efeitos, é muito importante se </a:t>
            </a:r>
            <a:r>
              <a:rPr lang="pt-BR" sz="2400" b="1" dirty="0" smtClean="0"/>
              <a:t>preocupar</a:t>
            </a:r>
            <a:r>
              <a:rPr lang="pt-BR" sz="2400" dirty="0" smtClean="0"/>
              <a:t> </a:t>
            </a:r>
            <a:r>
              <a:rPr lang="pt-BR" sz="2000" dirty="0" smtClean="0"/>
              <a:t>com a </a:t>
            </a:r>
            <a:r>
              <a:rPr lang="pt-BR" sz="2400" b="1" dirty="0" smtClean="0"/>
              <a:t>usabilidade</a:t>
            </a:r>
            <a:r>
              <a:rPr lang="pt-BR" sz="2000" dirty="0" smtClean="0"/>
              <a:t>, ou seja, não permitir que os efeitos prejudique a utilização do site. </a:t>
            </a:r>
            <a:endParaRPr lang="pt-BR" sz="2000" dirty="0" smtClean="0">
              <a:solidFill>
                <a:schemeClr val="tx1"/>
              </a:solidFill>
            </a:endParaRPr>
          </a:p>
          <a:p>
            <a:pPr marL="120650" indent="0">
              <a:buNone/>
            </a:pPr>
            <a:endParaRPr lang="pt-BR" sz="2000" dirty="0">
              <a:solidFill>
                <a:srgbClr val="FF0000"/>
              </a:solidFill>
            </a:endParaRPr>
          </a:p>
          <a:p>
            <a:pPr lvl="1"/>
            <a:endParaRPr lang="pt-BR" dirty="0" smtClean="0"/>
          </a:p>
        </p:txBody>
      </p:sp>
      <p:cxnSp>
        <p:nvCxnSpPr>
          <p:cNvPr id="6" name="Conector reto 5"/>
          <p:cNvCxnSpPr/>
          <p:nvPr/>
        </p:nvCxnSpPr>
        <p:spPr>
          <a:xfrm flipH="1" flipV="1">
            <a:off x="468313" y="1412875"/>
            <a:ext cx="8280400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https://encrypted-tbn3.gstatic.com/images?q=tbn:ANd9GcQxm7W9FtgiHCxiU8ex94vI8OyXbCTTbvW18lxfbXfyy5ib8FQ8U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5" y="4005064"/>
            <a:ext cx="6100306" cy="178574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 eaLnBrk="1" hangingPunct="1"/>
            <a:r>
              <a:rPr lang="pt-BR" sz="3600" dirty="0" smtClean="0"/>
              <a:t>Efeitos Básicos</a:t>
            </a:r>
          </a:p>
        </p:txBody>
      </p:sp>
      <p:sp>
        <p:nvSpPr>
          <p:cNvPr id="5122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0650" indent="0" algn="ctr">
              <a:buNone/>
            </a:pPr>
            <a:r>
              <a:rPr lang="pt-BR" sz="2000" b="1" dirty="0" smtClean="0"/>
              <a:t>Show()</a:t>
            </a:r>
          </a:p>
          <a:p>
            <a:pPr marL="120650" indent="0" algn="just">
              <a:buNone/>
            </a:pPr>
            <a:r>
              <a:rPr lang="pt-BR" sz="2000" dirty="0" smtClean="0">
                <a:solidFill>
                  <a:schemeClr val="tx1"/>
                </a:solidFill>
              </a:rPr>
              <a:t>O efeito show exibe um elemento que esteja escondido. </a:t>
            </a:r>
          </a:p>
          <a:p>
            <a:pPr marL="120650" indent="0" algn="just">
              <a:buNone/>
            </a:pPr>
            <a:endParaRPr lang="pt-BR" sz="2000" dirty="0"/>
          </a:p>
          <a:p>
            <a:pPr marL="120650" indent="0" algn="just">
              <a:buNone/>
            </a:pPr>
            <a:r>
              <a:rPr lang="pt-BR" sz="2000" dirty="0" smtClean="0"/>
              <a:t>Sintaxe: </a:t>
            </a:r>
          </a:p>
          <a:p>
            <a:pPr marL="120650" indent="0" algn="just">
              <a:buNone/>
            </a:pPr>
            <a:r>
              <a:rPr lang="pt-BR" sz="2000" dirty="0" err="1" smtClean="0">
                <a:solidFill>
                  <a:schemeClr val="tx1"/>
                </a:solidFill>
              </a:rPr>
              <a:t>Seletor.show</a:t>
            </a:r>
            <a:r>
              <a:rPr lang="pt-BR" sz="2000" dirty="0" smtClean="0">
                <a:solidFill>
                  <a:schemeClr val="tx1"/>
                </a:solidFill>
              </a:rPr>
              <a:t>(velocidade)  </a:t>
            </a:r>
            <a:r>
              <a:rPr lang="pt-BR" sz="2000" dirty="0" smtClean="0">
                <a:solidFill>
                  <a:srgbClr val="FF0000"/>
                </a:solidFill>
              </a:rPr>
              <a:t>/* velocidade que agirá o método*/</a:t>
            </a:r>
          </a:p>
          <a:p>
            <a:pPr marL="120650" indent="0" algn="just">
              <a:buNone/>
            </a:pPr>
            <a:endParaRPr lang="pt-BR" sz="2000" dirty="0"/>
          </a:p>
          <a:p>
            <a:pPr marL="120650" indent="0" algn="just">
              <a:buNone/>
            </a:pPr>
            <a:endParaRPr lang="pt-BR" sz="2000" dirty="0" smtClean="0">
              <a:solidFill>
                <a:schemeClr val="tx1"/>
              </a:solidFill>
            </a:endParaRPr>
          </a:p>
          <a:p>
            <a:pPr marL="120650" indent="0" algn="just">
              <a:buNone/>
            </a:pPr>
            <a:r>
              <a:rPr lang="pt-BR" sz="2000" dirty="0" smtClean="0"/>
              <a:t>Exemplo: </a:t>
            </a:r>
          </a:p>
          <a:p>
            <a:pPr marL="120650" indent="0" algn="just">
              <a:buNone/>
            </a:pPr>
            <a:r>
              <a:rPr lang="pt-BR" sz="2000" dirty="0" smtClean="0">
                <a:solidFill>
                  <a:schemeClr val="tx1"/>
                </a:solidFill>
              </a:rPr>
              <a:t>$(‘</a:t>
            </a:r>
            <a:r>
              <a:rPr lang="pt-BR" sz="2000" dirty="0" err="1" smtClean="0">
                <a:solidFill>
                  <a:schemeClr val="tx1"/>
                </a:solidFill>
              </a:rPr>
              <a:t>div</a:t>
            </a:r>
            <a:r>
              <a:rPr lang="pt-BR" sz="2000" dirty="0" smtClean="0">
                <a:solidFill>
                  <a:schemeClr val="tx1"/>
                </a:solidFill>
              </a:rPr>
              <a:t>’).show(‘</a:t>
            </a:r>
            <a:r>
              <a:rPr lang="pt-BR" sz="2000" dirty="0" err="1" smtClean="0">
                <a:solidFill>
                  <a:schemeClr val="tx1"/>
                </a:solidFill>
              </a:rPr>
              <a:t>slow</a:t>
            </a:r>
            <a:r>
              <a:rPr lang="pt-BR" sz="2000" dirty="0" smtClean="0">
                <a:solidFill>
                  <a:schemeClr val="tx1"/>
                </a:solidFill>
              </a:rPr>
              <a:t>’)   </a:t>
            </a:r>
            <a:r>
              <a:rPr lang="pt-BR" sz="2000" dirty="0" smtClean="0">
                <a:solidFill>
                  <a:srgbClr val="FF0000"/>
                </a:solidFill>
              </a:rPr>
              <a:t> /*velocidades: </a:t>
            </a:r>
            <a:r>
              <a:rPr lang="pt-BR" sz="2000" dirty="0" err="1" smtClean="0">
                <a:solidFill>
                  <a:srgbClr val="FF0000"/>
                </a:solidFill>
              </a:rPr>
              <a:t>slow</a:t>
            </a:r>
            <a:r>
              <a:rPr lang="pt-BR" sz="2000" dirty="0" smtClean="0">
                <a:solidFill>
                  <a:srgbClr val="FF0000"/>
                </a:solidFill>
              </a:rPr>
              <a:t>, normal e </a:t>
            </a:r>
            <a:r>
              <a:rPr lang="pt-BR" sz="2000" dirty="0" err="1" smtClean="0">
                <a:solidFill>
                  <a:srgbClr val="FF0000"/>
                </a:solidFill>
              </a:rPr>
              <a:t>fast</a:t>
            </a:r>
            <a:r>
              <a:rPr lang="pt-BR" sz="2000" dirty="0" smtClean="0">
                <a:solidFill>
                  <a:srgbClr val="FF0000"/>
                </a:solidFill>
              </a:rPr>
              <a:t>*/</a:t>
            </a:r>
          </a:p>
          <a:p>
            <a:pPr marL="120650" indent="0">
              <a:buNone/>
            </a:pPr>
            <a:r>
              <a:rPr lang="pt-BR" sz="2000" dirty="0" smtClean="0"/>
              <a:t>Ou</a:t>
            </a:r>
          </a:p>
          <a:p>
            <a:pPr marL="120650" indent="0">
              <a:buNone/>
            </a:pPr>
            <a:r>
              <a:rPr lang="pt-BR" sz="2000" dirty="0" smtClean="0"/>
              <a:t>$(‘</a:t>
            </a:r>
            <a:r>
              <a:rPr lang="pt-BR" sz="2000" dirty="0" err="1" smtClean="0"/>
              <a:t>div</a:t>
            </a:r>
            <a:r>
              <a:rPr lang="pt-BR" sz="2000" dirty="0" smtClean="0"/>
              <a:t>‘).show(1000)  </a:t>
            </a:r>
            <a:r>
              <a:rPr lang="pt-BR" sz="2000" dirty="0" smtClean="0">
                <a:solidFill>
                  <a:srgbClr val="FF0000"/>
                </a:solidFill>
              </a:rPr>
              <a:t>/*velocidade em milissegundos*/</a:t>
            </a:r>
            <a:endParaRPr lang="pt-BR" sz="2000" dirty="0">
              <a:solidFill>
                <a:srgbClr val="FF0000"/>
              </a:solidFill>
            </a:endParaRPr>
          </a:p>
          <a:p>
            <a:pPr lvl="1"/>
            <a:endParaRPr lang="pt-BR" dirty="0" smtClean="0"/>
          </a:p>
          <a:p>
            <a:pPr lvl="1"/>
            <a:endParaRPr lang="pt-BR" dirty="0" smtClean="0"/>
          </a:p>
        </p:txBody>
      </p:sp>
      <p:cxnSp>
        <p:nvCxnSpPr>
          <p:cNvPr id="6" name="Conector reto 5"/>
          <p:cNvCxnSpPr/>
          <p:nvPr/>
        </p:nvCxnSpPr>
        <p:spPr>
          <a:xfrm flipH="1" flipV="1">
            <a:off x="468313" y="1412875"/>
            <a:ext cx="8280400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303606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 eaLnBrk="1" hangingPunct="1"/>
            <a:r>
              <a:rPr lang="pt-BR" dirty="0" smtClean="0"/>
              <a:t>Exemplo efeito show()</a:t>
            </a:r>
          </a:p>
        </p:txBody>
      </p:sp>
      <p:sp>
        <p:nvSpPr>
          <p:cNvPr id="5122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pt-BR" dirty="0" smtClean="0"/>
          </a:p>
          <a:p>
            <a:pPr marL="457200" lvl="1" indent="0">
              <a:buNone/>
            </a:pPr>
            <a:r>
              <a:rPr lang="pt-BR" dirty="0"/>
              <a:t/>
            </a:r>
            <a:br>
              <a:rPr lang="pt-BR" dirty="0"/>
            </a:br>
            <a:endParaRPr lang="pt-BR" dirty="0" smtClean="0"/>
          </a:p>
        </p:txBody>
      </p:sp>
      <p:cxnSp>
        <p:nvCxnSpPr>
          <p:cNvPr id="6" name="Conector reto 5"/>
          <p:cNvCxnSpPr/>
          <p:nvPr/>
        </p:nvCxnSpPr>
        <p:spPr>
          <a:xfrm flipH="1" flipV="1">
            <a:off x="468313" y="1412875"/>
            <a:ext cx="8280400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16482" r="45153" b="41759"/>
          <a:stretch/>
        </p:blipFill>
        <p:spPr bwMode="auto">
          <a:xfrm>
            <a:off x="323528" y="1844824"/>
            <a:ext cx="8712968" cy="460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543639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 eaLnBrk="1" hangingPunct="1"/>
            <a:r>
              <a:rPr lang="pt-BR" sz="3600" dirty="0" smtClean="0"/>
              <a:t>Efeitos Básicos</a:t>
            </a:r>
          </a:p>
        </p:txBody>
      </p:sp>
      <p:sp>
        <p:nvSpPr>
          <p:cNvPr id="5122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0650" indent="0" algn="ctr">
              <a:buNone/>
            </a:pPr>
            <a:r>
              <a:rPr lang="pt-BR" sz="2000" b="1" dirty="0" err="1" smtClean="0"/>
              <a:t>hide</a:t>
            </a:r>
            <a:r>
              <a:rPr lang="pt-BR" sz="2000" b="1" dirty="0" smtClean="0"/>
              <a:t>()</a:t>
            </a:r>
          </a:p>
          <a:p>
            <a:pPr marL="120650" indent="0" algn="just">
              <a:buNone/>
            </a:pPr>
            <a:r>
              <a:rPr lang="pt-BR" sz="2000" dirty="0" smtClean="0">
                <a:solidFill>
                  <a:schemeClr val="tx1"/>
                </a:solidFill>
              </a:rPr>
              <a:t>O efeito </a:t>
            </a:r>
            <a:r>
              <a:rPr lang="pt-BR" sz="2000" dirty="0" err="1" smtClean="0"/>
              <a:t>hide</a:t>
            </a:r>
            <a:r>
              <a:rPr lang="pt-BR" sz="2000" dirty="0" smtClean="0"/>
              <a:t>  esconde  o elemento </a:t>
            </a:r>
            <a:r>
              <a:rPr lang="pt-BR" sz="2000" dirty="0" err="1" smtClean="0">
                <a:solidFill>
                  <a:schemeClr val="tx1"/>
                </a:solidFill>
              </a:rPr>
              <a:t>elemento</a:t>
            </a:r>
            <a:r>
              <a:rPr lang="pt-BR" sz="2000" dirty="0" smtClean="0">
                <a:solidFill>
                  <a:schemeClr val="tx1"/>
                </a:solidFill>
              </a:rPr>
              <a:t> . Faz o efeito contrário da função show(). </a:t>
            </a:r>
          </a:p>
          <a:p>
            <a:pPr marL="120650" indent="0" algn="just">
              <a:buNone/>
            </a:pPr>
            <a:endParaRPr lang="pt-BR" sz="2000" dirty="0"/>
          </a:p>
          <a:p>
            <a:pPr marL="120650" indent="0" algn="just">
              <a:buNone/>
            </a:pPr>
            <a:r>
              <a:rPr lang="pt-BR" sz="2000" dirty="0" smtClean="0"/>
              <a:t>Sintaxe: </a:t>
            </a:r>
          </a:p>
          <a:p>
            <a:pPr marL="120650" indent="0" algn="just">
              <a:buNone/>
            </a:pPr>
            <a:r>
              <a:rPr lang="pt-BR" sz="2000" dirty="0" err="1" smtClean="0">
                <a:solidFill>
                  <a:schemeClr val="tx1"/>
                </a:solidFill>
              </a:rPr>
              <a:t>Seletor.hide</a:t>
            </a:r>
            <a:r>
              <a:rPr lang="pt-BR" sz="2000" dirty="0" smtClean="0">
                <a:solidFill>
                  <a:schemeClr val="tx1"/>
                </a:solidFill>
              </a:rPr>
              <a:t>(velocidade)  </a:t>
            </a:r>
            <a:r>
              <a:rPr lang="pt-BR" sz="2000" dirty="0" smtClean="0">
                <a:solidFill>
                  <a:srgbClr val="FF0000"/>
                </a:solidFill>
              </a:rPr>
              <a:t>/* velocidade que agirá o método*/</a:t>
            </a:r>
          </a:p>
          <a:p>
            <a:pPr marL="120650" indent="0" algn="just">
              <a:buNone/>
            </a:pPr>
            <a:endParaRPr lang="pt-BR" sz="2000" dirty="0"/>
          </a:p>
          <a:p>
            <a:pPr marL="120650" indent="0" algn="just">
              <a:buNone/>
            </a:pPr>
            <a:endParaRPr lang="pt-BR" sz="2000" dirty="0" smtClean="0">
              <a:solidFill>
                <a:schemeClr val="tx1"/>
              </a:solidFill>
            </a:endParaRPr>
          </a:p>
          <a:p>
            <a:pPr marL="120650" indent="0" algn="just">
              <a:buNone/>
            </a:pPr>
            <a:r>
              <a:rPr lang="pt-BR" sz="2000" dirty="0" smtClean="0"/>
              <a:t>Exemplo: </a:t>
            </a:r>
          </a:p>
          <a:p>
            <a:pPr marL="120650" indent="0" algn="just">
              <a:buNone/>
            </a:pPr>
            <a:r>
              <a:rPr lang="pt-BR" sz="2000" dirty="0" smtClean="0">
                <a:solidFill>
                  <a:schemeClr val="tx1"/>
                </a:solidFill>
              </a:rPr>
              <a:t>$(‘</a:t>
            </a:r>
            <a:r>
              <a:rPr lang="pt-BR" sz="2000" dirty="0" err="1" smtClean="0">
                <a:solidFill>
                  <a:schemeClr val="tx1"/>
                </a:solidFill>
              </a:rPr>
              <a:t>div</a:t>
            </a:r>
            <a:r>
              <a:rPr lang="pt-BR" sz="2000" dirty="0" smtClean="0">
                <a:solidFill>
                  <a:schemeClr val="tx1"/>
                </a:solidFill>
              </a:rPr>
              <a:t>’).</a:t>
            </a:r>
            <a:r>
              <a:rPr lang="pt-BR" sz="2000" dirty="0" err="1" smtClean="0">
                <a:solidFill>
                  <a:schemeClr val="tx1"/>
                </a:solidFill>
              </a:rPr>
              <a:t>hide</a:t>
            </a:r>
            <a:r>
              <a:rPr lang="pt-BR" sz="2000" dirty="0" smtClean="0">
                <a:solidFill>
                  <a:schemeClr val="tx1"/>
                </a:solidFill>
              </a:rPr>
              <a:t>(‘</a:t>
            </a:r>
            <a:r>
              <a:rPr lang="pt-BR" sz="2000" dirty="0" err="1" smtClean="0">
                <a:solidFill>
                  <a:schemeClr val="tx1"/>
                </a:solidFill>
              </a:rPr>
              <a:t>slow</a:t>
            </a:r>
            <a:r>
              <a:rPr lang="pt-BR" sz="2000" dirty="0" smtClean="0">
                <a:solidFill>
                  <a:schemeClr val="tx1"/>
                </a:solidFill>
              </a:rPr>
              <a:t>’)   </a:t>
            </a:r>
            <a:r>
              <a:rPr lang="pt-BR" sz="2000" dirty="0" smtClean="0">
                <a:solidFill>
                  <a:srgbClr val="FF0000"/>
                </a:solidFill>
              </a:rPr>
              <a:t> /*velocidades: </a:t>
            </a:r>
            <a:r>
              <a:rPr lang="pt-BR" sz="2000" dirty="0" err="1" smtClean="0">
                <a:solidFill>
                  <a:srgbClr val="FF0000"/>
                </a:solidFill>
              </a:rPr>
              <a:t>slow</a:t>
            </a:r>
            <a:r>
              <a:rPr lang="pt-BR" sz="2000" dirty="0" smtClean="0">
                <a:solidFill>
                  <a:srgbClr val="FF0000"/>
                </a:solidFill>
              </a:rPr>
              <a:t>, normal e </a:t>
            </a:r>
            <a:r>
              <a:rPr lang="pt-BR" sz="2000" dirty="0" err="1" smtClean="0">
                <a:solidFill>
                  <a:srgbClr val="FF0000"/>
                </a:solidFill>
              </a:rPr>
              <a:t>fast</a:t>
            </a:r>
            <a:r>
              <a:rPr lang="pt-BR" sz="2000" dirty="0" smtClean="0">
                <a:solidFill>
                  <a:srgbClr val="FF0000"/>
                </a:solidFill>
              </a:rPr>
              <a:t>*/</a:t>
            </a:r>
          </a:p>
          <a:p>
            <a:pPr marL="120650" indent="0">
              <a:buNone/>
            </a:pPr>
            <a:r>
              <a:rPr lang="pt-BR" sz="2000" dirty="0" smtClean="0"/>
              <a:t>Ou</a:t>
            </a:r>
          </a:p>
          <a:p>
            <a:pPr marL="120650" indent="0">
              <a:buNone/>
            </a:pPr>
            <a:r>
              <a:rPr lang="pt-BR" sz="2000" dirty="0" smtClean="0"/>
              <a:t>$(‘</a:t>
            </a:r>
            <a:r>
              <a:rPr lang="pt-BR" sz="2000" dirty="0" err="1" smtClean="0"/>
              <a:t>div</a:t>
            </a:r>
            <a:r>
              <a:rPr lang="pt-BR" sz="2000" dirty="0" smtClean="0"/>
              <a:t>‘).</a:t>
            </a:r>
            <a:r>
              <a:rPr lang="pt-BR" sz="2000" dirty="0" err="1" smtClean="0"/>
              <a:t>hide</a:t>
            </a:r>
            <a:r>
              <a:rPr lang="pt-BR" sz="2000" dirty="0" smtClean="0"/>
              <a:t>(1000)  </a:t>
            </a:r>
            <a:r>
              <a:rPr lang="pt-BR" sz="2000" dirty="0" smtClean="0">
                <a:solidFill>
                  <a:srgbClr val="FF0000"/>
                </a:solidFill>
              </a:rPr>
              <a:t>/*velocidade em milissegundos*/</a:t>
            </a:r>
            <a:endParaRPr lang="pt-BR" sz="2000" dirty="0">
              <a:solidFill>
                <a:srgbClr val="FF0000"/>
              </a:solidFill>
            </a:endParaRPr>
          </a:p>
          <a:p>
            <a:pPr lvl="1"/>
            <a:endParaRPr lang="pt-BR" dirty="0" smtClean="0"/>
          </a:p>
          <a:p>
            <a:pPr lvl="1"/>
            <a:endParaRPr lang="pt-BR" dirty="0" smtClean="0"/>
          </a:p>
        </p:txBody>
      </p:sp>
      <p:cxnSp>
        <p:nvCxnSpPr>
          <p:cNvPr id="6" name="Conector reto 5"/>
          <p:cNvCxnSpPr/>
          <p:nvPr/>
        </p:nvCxnSpPr>
        <p:spPr>
          <a:xfrm flipH="1" flipV="1">
            <a:off x="468313" y="1412875"/>
            <a:ext cx="8280400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694832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 eaLnBrk="1" hangingPunct="1"/>
            <a:r>
              <a:rPr lang="pt-BR" sz="3600" dirty="0" smtClean="0"/>
              <a:t>Exemplo efeito </a:t>
            </a:r>
            <a:r>
              <a:rPr lang="pt-BR" sz="3600" dirty="0" err="1" smtClean="0"/>
              <a:t>hide</a:t>
            </a:r>
            <a:r>
              <a:rPr lang="pt-BR" sz="3600" dirty="0" smtClean="0"/>
              <a:t>()</a:t>
            </a:r>
          </a:p>
        </p:txBody>
      </p:sp>
      <p:cxnSp>
        <p:nvCxnSpPr>
          <p:cNvPr id="6" name="Conector reto 5"/>
          <p:cNvCxnSpPr/>
          <p:nvPr/>
        </p:nvCxnSpPr>
        <p:spPr>
          <a:xfrm flipH="1" flipV="1">
            <a:off x="468313" y="1412875"/>
            <a:ext cx="8280400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206" t="16482" r="46703" b="41759"/>
          <a:stretch/>
        </p:blipFill>
        <p:spPr bwMode="auto">
          <a:xfrm>
            <a:off x="611559" y="1700808"/>
            <a:ext cx="8137153" cy="4536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86099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 eaLnBrk="1" hangingPunct="1"/>
            <a:r>
              <a:rPr lang="pt-BR" sz="3600" dirty="0" smtClean="0"/>
              <a:t>Efeitos Básicos</a:t>
            </a:r>
          </a:p>
        </p:txBody>
      </p:sp>
      <p:sp>
        <p:nvSpPr>
          <p:cNvPr id="5122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0650" indent="0" algn="ctr">
              <a:buNone/>
            </a:pPr>
            <a:r>
              <a:rPr lang="pt-BR" sz="2000" b="1" dirty="0" err="1" smtClean="0"/>
              <a:t>toggle</a:t>
            </a:r>
            <a:r>
              <a:rPr lang="pt-BR" sz="2000" b="1" dirty="0" smtClean="0"/>
              <a:t>()</a:t>
            </a:r>
          </a:p>
          <a:p>
            <a:pPr marL="120650" indent="0" algn="just">
              <a:buNone/>
            </a:pPr>
            <a:r>
              <a:rPr lang="pt-BR" sz="2000" dirty="0" smtClean="0">
                <a:solidFill>
                  <a:schemeClr val="tx1"/>
                </a:solidFill>
              </a:rPr>
              <a:t>O efeito </a:t>
            </a:r>
            <a:r>
              <a:rPr lang="pt-BR" sz="2000" dirty="0" err="1" smtClean="0"/>
              <a:t>toggle</a:t>
            </a:r>
            <a:r>
              <a:rPr lang="pt-BR" sz="2000" dirty="0" smtClean="0"/>
              <a:t> permite aplicar alternância de visibilidade, ou seja, caso o elemento esteja visível ele será escondido e vice versa. </a:t>
            </a:r>
            <a:endParaRPr lang="pt-BR" sz="2000" dirty="0" smtClean="0">
              <a:solidFill>
                <a:schemeClr val="tx1"/>
              </a:solidFill>
            </a:endParaRPr>
          </a:p>
          <a:p>
            <a:pPr marL="120650" indent="0" algn="just">
              <a:buNone/>
            </a:pPr>
            <a:endParaRPr lang="pt-BR" sz="2000" dirty="0"/>
          </a:p>
          <a:p>
            <a:pPr marL="120650" indent="0" algn="just">
              <a:buNone/>
            </a:pPr>
            <a:r>
              <a:rPr lang="pt-BR" sz="2000" dirty="0" smtClean="0"/>
              <a:t>Sintaxe: </a:t>
            </a:r>
          </a:p>
          <a:p>
            <a:pPr marL="120650" indent="0" algn="just">
              <a:buNone/>
            </a:pPr>
            <a:r>
              <a:rPr lang="pt-BR" sz="2000" dirty="0" err="1" smtClean="0">
                <a:solidFill>
                  <a:schemeClr val="tx1"/>
                </a:solidFill>
              </a:rPr>
              <a:t>Seletor.toggle</a:t>
            </a:r>
            <a:r>
              <a:rPr lang="pt-BR" sz="2000" dirty="0" smtClean="0">
                <a:solidFill>
                  <a:schemeClr val="tx1"/>
                </a:solidFill>
              </a:rPr>
              <a:t>(velocidade)  </a:t>
            </a:r>
            <a:r>
              <a:rPr lang="pt-BR" sz="2000" dirty="0" smtClean="0">
                <a:solidFill>
                  <a:srgbClr val="FF0000"/>
                </a:solidFill>
              </a:rPr>
              <a:t>/* velocidade que agirá o método*/</a:t>
            </a:r>
          </a:p>
          <a:p>
            <a:pPr marL="120650" indent="0" algn="just">
              <a:buNone/>
            </a:pPr>
            <a:endParaRPr lang="pt-BR" sz="2000" dirty="0"/>
          </a:p>
          <a:p>
            <a:pPr marL="120650" indent="0" algn="just">
              <a:buNone/>
            </a:pPr>
            <a:endParaRPr lang="pt-BR" sz="2000" dirty="0" smtClean="0">
              <a:solidFill>
                <a:schemeClr val="tx1"/>
              </a:solidFill>
            </a:endParaRPr>
          </a:p>
          <a:p>
            <a:pPr marL="120650" indent="0" algn="just">
              <a:buNone/>
            </a:pPr>
            <a:r>
              <a:rPr lang="pt-BR" sz="2000" dirty="0" smtClean="0"/>
              <a:t>Exemplo: </a:t>
            </a:r>
          </a:p>
          <a:p>
            <a:pPr marL="120650" indent="0" algn="just">
              <a:buNone/>
            </a:pPr>
            <a:r>
              <a:rPr lang="pt-BR" sz="2000" dirty="0" smtClean="0">
                <a:solidFill>
                  <a:schemeClr val="tx1"/>
                </a:solidFill>
              </a:rPr>
              <a:t>$(‘</a:t>
            </a:r>
            <a:r>
              <a:rPr lang="pt-BR" sz="2000" dirty="0" err="1" smtClean="0">
                <a:solidFill>
                  <a:schemeClr val="tx1"/>
                </a:solidFill>
              </a:rPr>
              <a:t>div</a:t>
            </a:r>
            <a:r>
              <a:rPr lang="pt-BR" sz="2000" dirty="0" smtClean="0">
                <a:solidFill>
                  <a:schemeClr val="tx1"/>
                </a:solidFill>
              </a:rPr>
              <a:t>’).</a:t>
            </a:r>
            <a:r>
              <a:rPr lang="pt-BR" sz="2000" dirty="0" err="1" smtClean="0">
                <a:solidFill>
                  <a:schemeClr val="tx1"/>
                </a:solidFill>
              </a:rPr>
              <a:t>toggle</a:t>
            </a:r>
            <a:r>
              <a:rPr lang="pt-BR" sz="2000" dirty="0" smtClean="0">
                <a:solidFill>
                  <a:schemeClr val="tx1"/>
                </a:solidFill>
              </a:rPr>
              <a:t>(‘</a:t>
            </a:r>
            <a:r>
              <a:rPr lang="pt-BR" sz="2000" dirty="0" err="1" smtClean="0">
                <a:solidFill>
                  <a:schemeClr val="tx1"/>
                </a:solidFill>
              </a:rPr>
              <a:t>slow</a:t>
            </a:r>
            <a:r>
              <a:rPr lang="pt-BR" sz="2000" dirty="0" smtClean="0">
                <a:solidFill>
                  <a:schemeClr val="tx1"/>
                </a:solidFill>
              </a:rPr>
              <a:t>’)   </a:t>
            </a:r>
            <a:r>
              <a:rPr lang="pt-BR" sz="2000" dirty="0" smtClean="0">
                <a:solidFill>
                  <a:srgbClr val="FF0000"/>
                </a:solidFill>
              </a:rPr>
              <a:t> /*velocidades: </a:t>
            </a:r>
            <a:r>
              <a:rPr lang="pt-BR" sz="2000" dirty="0" err="1" smtClean="0">
                <a:solidFill>
                  <a:srgbClr val="FF0000"/>
                </a:solidFill>
              </a:rPr>
              <a:t>slow</a:t>
            </a:r>
            <a:r>
              <a:rPr lang="pt-BR" sz="2000" dirty="0" smtClean="0">
                <a:solidFill>
                  <a:srgbClr val="FF0000"/>
                </a:solidFill>
              </a:rPr>
              <a:t>, normal e </a:t>
            </a:r>
            <a:r>
              <a:rPr lang="pt-BR" sz="2000" dirty="0" err="1" smtClean="0">
                <a:solidFill>
                  <a:srgbClr val="FF0000"/>
                </a:solidFill>
              </a:rPr>
              <a:t>fast</a:t>
            </a:r>
            <a:r>
              <a:rPr lang="pt-BR" sz="2000" dirty="0" smtClean="0">
                <a:solidFill>
                  <a:srgbClr val="FF0000"/>
                </a:solidFill>
              </a:rPr>
              <a:t>*/</a:t>
            </a:r>
          </a:p>
          <a:p>
            <a:pPr marL="120650" indent="0">
              <a:buNone/>
            </a:pPr>
            <a:r>
              <a:rPr lang="pt-BR" sz="2000" dirty="0" smtClean="0"/>
              <a:t>Ou</a:t>
            </a:r>
          </a:p>
          <a:p>
            <a:pPr marL="120650" indent="0">
              <a:buNone/>
            </a:pPr>
            <a:r>
              <a:rPr lang="pt-BR" sz="2000" dirty="0" smtClean="0"/>
              <a:t>$(‘</a:t>
            </a:r>
            <a:r>
              <a:rPr lang="pt-BR" sz="2000" dirty="0" err="1" smtClean="0"/>
              <a:t>div</a:t>
            </a:r>
            <a:r>
              <a:rPr lang="pt-BR" sz="2000" dirty="0" smtClean="0"/>
              <a:t>‘).</a:t>
            </a:r>
            <a:r>
              <a:rPr lang="pt-BR" sz="2000" dirty="0" err="1" smtClean="0"/>
              <a:t>toggle</a:t>
            </a:r>
            <a:r>
              <a:rPr lang="pt-BR" sz="2000" dirty="0" smtClean="0"/>
              <a:t>(1000)  </a:t>
            </a:r>
            <a:r>
              <a:rPr lang="pt-BR" sz="2000" dirty="0" smtClean="0">
                <a:solidFill>
                  <a:srgbClr val="FF0000"/>
                </a:solidFill>
              </a:rPr>
              <a:t>/*velocidade em milissegundos*/</a:t>
            </a:r>
            <a:endParaRPr lang="pt-BR" sz="2000" dirty="0">
              <a:solidFill>
                <a:srgbClr val="FF0000"/>
              </a:solidFill>
            </a:endParaRPr>
          </a:p>
          <a:p>
            <a:pPr lvl="1"/>
            <a:endParaRPr lang="pt-BR" dirty="0" smtClean="0"/>
          </a:p>
          <a:p>
            <a:pPr lvl="1"/>
            <a:endParaRPr lang="pt-BR" dirty="0" smtClean="0"/>
          </a:p>
        </p:txBody>
      </p:sp>
      <p:cxnSp>
        <p:nvCxnSpPr>
          <p:cNvPr id="6" name="Conector reto 5"/>
          <p:cNvCxnSpPr/>
          <p:nvPr/>
        </p:nvCxnSpPr>
        <p:spPr>
          <a:xfrm flipH="1" flipV="1">
            <a:off x="468313" y="1412875"/>
            <a:ext cx="8280400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785251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 eaLnBrk="1" hangingPunct="1"/>
            <a:r>
              <a:rPr lang="pt-BR" sz="3600" dirty="0" smtClean="0"/>
              <a:t>Exemplo efeito </a:t>
            </a:r>
            <a:r>
              <a:rPr lang="pt-BR" sz="3600" dirty="0" err="1" smtClean="0"/>
              <a:t>toggle</a:t>
            </a:r>
            <a:r>
              <a:rPr lang="pt-BR" sz="3600" dirty="0" smtClean="0"/>
              <a:t>()</a:t>
            </a:r>
          </a:p>
        </p:txBody>
      </p:sp>
      <p:sp>
        <p:nvSpPr>
          <p:cNvPr id="5122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pt-BR" dirty="0" smtClean="0"/>
          </a:p>
          <a:p>
            <a:pPr lvl="1"/>
            <a:endParaRPr lang="pt-BR" dirty="0" smtClean="0"/>
          </a:p>
        </p:txBody>
      </p:sp>
      <p:cxnSp>
        <p:nvCxnSpPr>
          <p:cNvPr id="6" name="Conector reto 5"/>
          <p:cNvCxnSpPr/>
          <p:nvPr/>
        </p:nvCxnSpPr>
        <p:spPr>
          <a:xfrm flipH="1" flipV="1">
            <a:off x="468313" y="1412875"/>
            <a:ext cx="8280400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17315" r="45584" b="43619"/>
          <a:stretch/>
        </p:blipFill>
        <p:spPr bwMode="auto">
          <a:xfrm>
            <a:off x="468313" y="1772816"/>
            <a:ext cx="8208143" cy="4392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488937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3117</TotalTime>
  <Words>348</Words>
  <Application>Microsoft Office PowerPoint</Application>
  <PresentationFormat>Apresentação na tela (4:3)</PresentationFormat>
  <Paragraphs>157</Paragraphs>
  <Slides>18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19" baseType="lpstr">
      <vt:lpstr>Tema do Office</vt:lpstr>
      <vt:lpstr>Desenvolvimento de Aplicações Dinâmicas  </vt:lpstr>
      <vt:lpstr>Objetivo</vt:lpstr>
      <vt:lpstr>Efeitos jquery</vt:lpstr>
      <vt:lpstr>Efeitos Básicos</vt:lpstr>
      <vt:lpstr>Exemplo efeito show()</vt:lpstr>
      <vt:lpstr>Efeitos Básicos</vt:lpstr>
      <vt:lpstr>Exemplo efeito hide()</vt:lpstr>
      <vt:lpstr>Efeitos Básicos</vt:lpstr>
      <vt:lpstr>Exemplo efeito toggle()</vt:lpstr>
      <vt:lpstr>Efeitos corrediços</vt:lpstr>
      <vt:lpstr>Exemplo slideDown</vt:lpstr>
      <vt:lpstr>Efeitos corrediços</vt:lpstr>
      <vt:lpstr>Exemplo slideUp</vt:lpstr>
      <vt:lpstr>Efeitos corrediços</vt:lpstr>
      <vt:lpstr>Efeitos de opacidade</vt:lpstr>
      <vt:lpstr>Exemplo fadeIn</vt:lpstr>
      <vt:lpstr>Efeitos de opacidade</vt:lpstr>
      <vt:lpstr>Exercícios</vt:lpstr>
    </vt:vector>
  </TitlesOfParts>
  <Company>Xavier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Thiago</dc:creator>
  <cp:lastModifiedBy>aluno</cp:lastModifiedBy>
  <cp:revision>324</cp:revision>
  <dcterms:created xsi:type="dcterms:W3CDTF">2011-09-20T23:27:26Z</dcterms:created>
  <dcterms:modified xsi:type="dcterms:W3CDTF">2013-06-13T22:41:50Z</dcterms:modified>
</cp:coreProperties>
</file>