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BAFA4-9D53-835F-C6D7-FB5C2D267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2CB945-D3E5-7217-3F10-CBCE3BBA3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48CB4E-CB70-6800-4C64-5AE09646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D3E6-AB50-4E38-805C-F21F9F2CF1C1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FD8A2-BCF6-8223-2241-5177E55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F0D72-CE30-9127-4C1A-C5A45104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5C40-E221-4E7E-BFBC-7D0F1FA5B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89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0EF2B-C93E-F4FA-284F-D772A131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3F8DAD-5062-5172-BA4E-63B1C22B4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E19B8-8F10-96E6-C8E5-D488FD5E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D3E6-AB50-4E38-805C-F21F9F2CF1C1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FB6B9-6DD2-8D26-A4CC-53481FAC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99E103-F102-1064-0771-982132E6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5C40-E221-4E7E-BFBC-7D0F1FA5B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9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2CF365-0EC3-835E-10BC-89AD636F5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66EC24-FB97-7A47-0A82-D67746280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FDC6B-08AD-868F-7C81-A85E8C5B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D3E6-AB50-4E38-805C-F21F9F2CF1C1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66B57-6F8C-1B95-7937-F3325ED0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6A852-6F05-2D9C-4BD5-4572138D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5C40-E221-4E7E-BFBC-7D0F1FA5B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81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49F12-9F94-8A09-D16B-C2A1E5A6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E24BC-E8FE-F196-BED2-36EDC613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2915E-7271-7AAA-3405-E34F6454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D3E6-AB50-4E38-805C-F21F9F2CF1C1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C5262C-47EF-F1B9-53FC-AAB54481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88E1D-2D8C-BF96-E699-FFBBC8FC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5C40-E221-4E7E-BFBC-7D0F1FA5B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65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11A21-9CD7-A18D-1DFF-186A96DE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07F474-DFF9-03B3-8BCC-E94E56402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56D227-D8B0-19E0-AEF3-596548A1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D3E6-AB50-4E38-805C-F21F9F2CF1C1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78113-172C-D89C-0387-EE8403F1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E7E70-A90A-6CF8-6FF4-D40F3308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5C40-E221-4E7E-BFBC-7D0F1FA5B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79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25CB4-701F-F650-10AD-661C13C4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72256-C399-E368-BCD3-199345309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4895DA-60EB-9BC8-3317-B75FBAAB8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E43C5D-0046-4B5A-AFA0-F5BE8687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D3E6-AB50-4E38-805C-F21F9F2CF1C1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A4E66A-798C-C722-3CA3-8DE7FF92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D6F1AB-9CDD-6D59-A495-8F821C41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5C40-E221-4E7E-BFBC-7D0F1FA5B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97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C4BAC-F86D-2348-8C3C-7019AF5A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E8941-F3C3-E2BF-6968-486D8CCF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FE5B7-1F70-4345-DE5C-C8B8B8A3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CD2F14-C15D-3A06-796E-410C9A4A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605780-7DD4-02FD-74FA-04439F496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D05765-0AEB-4B1A-ECBC-6D5F2D0E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D3E6-AB50-4E38-805C-F21F9F2CF1C1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FDE872-536B-7250-C14E-40F0714F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34BFAA-61FC-CFDC-8FED-623DEC33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5C40-E221-4E7E-BFBC-7D0F1FA5B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41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5B194-13B9-3E9C-C26D-8F7F2BEF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A366F9-933C-1AA4-05A7-1729F7C2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D3E6-AB50-4E38-805C-F21F9F2CF1C1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BA45F2-70E7-4C2A-ED3D-9E376102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F3403E-7411-7D9E-1231-4ACF0090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5C40-E221-4E7E-BFBC-7D0F1FA5B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5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FFC7A5-7FDE-2B8B-74CF-11E46D92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D3E6-AB50-4E38-805C-F21F9F2CF1C1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8531C9-8504-2E20-6151-51FBB85A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7B766B-E056-D087-61EE-E5B973A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5C40-E221-4E7E-BFBC-7D0F1FA5B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6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FC27A-D792-0FDE-693E-E626DD6B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00845-68BB-7FCE-A98A-173393B2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27F8AB-4D91-2956-9956-3FDD8BB1C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521458-21D6-6AF7-06AC-C480579B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D3E6-AB50-4E38-805C-F21F9F2CF1C1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84D461-6F1E-F5C1-5658-C00A2649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636D6F-BBC6-2FC8-1A3F-D34412EE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5C40-E221-4E7E-BFBC-7D0F1FA5B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5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57679-9872-B0B5-2BDF-E83B27B9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A6F3EA-73CB-277F-01DA-EF83A9E00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E8448F-3A66-BCA2-5DD2-484D96756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B38B9F-08EB-A64B-3B7C-1EE5B363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D3E6-AB50-4E38-805C-F21F9F2CF1C1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EEFF79-A350-EA43-945E-8DF9739A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912EF-50AA-DB26-F24E-1BCBAF81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5C40-E221-4E7E-BFBC-7D0F1FA5B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25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BD0D31-1CAB-3800-D5C8-67BB5679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DC2FD9-2628-E355-CCAA-4975D457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29A9DA-06E6-0C9E-786F-940ECD600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99D3E6-AB50-4E38-805C-F21F9F2CF1C1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E4BF0-C956-DBDA-2EEB-E467B9106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CB984-7DDD-39A9-029B-A5518C11A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85C40-E221-4E7E-BFBC-7D0F1FA5B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47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tags" Target="../tags/tag7.xml"/><Relationship Id="rId7" Type="http://schemas.openxmlformats.org/officeDocument/2006/relationships/image" Target="../media/image17.svg"/><Relationship Id="rId12" Type="http://schemas.openxmlformats.org/officeDocument/2006/relationships/image" Target="../media/image25.png"/><Relationship Id="rId2" Type="http://schemas.openxmlformats.org/officeDocument/2006/relationships/tags" Target="../tags/tag6.xml"/><Relationship Id="rId16" Type="http://schemas.openxmlformats.org/officeDocument/2006/relationships/image" Target="../media/image20.png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11" Type="http://schemas.openxmlformats.org/officeDocument/2006/relationships/image" Target="../media/image24.sv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9.svg"/><Relationship Id="rId10" Type="http://schemas.openxmlformats.org/officeDocument/2006/relationships/image" Target="../media/image23.png"/><Relationship Id="rId4" Type="http://schemas.openxmlformats.org/officeDocument/2006/relationships/tags" Target="../tags/tag8.xml"/><Relationship Id="rId9" Type="http://schemas.openxmlformats.org/officeDocument/2006/relationships/image" Target="../media/image22.sv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1.xml"/><Relationship Id="rId7" Type="http://schemas.openxmlformats.org/officeDocument/2006/relationships/image" Target="../media/image26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9.png"/><Relationship Id="rId4" Type="http://schemas.openxmlformats.org/officeDocument/2006/relationships/tags" Target="../tags/tag12.xml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7.xml"/><Relationship Id="rId7" Type="http://schemas.openxmlformats.org/officeDocument/2006/relationships/image" Target="../media/image3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40.png"/><Relationship Id="rId5" Type="http://schemas.openxmlformats.org/officeDocument/2006/relationships/image" Target="../media/image20.png"/><Relationship Id="rId4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CDA39-5F84-9A7E-5BCD-8098DAF8F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6754"/>
            <a:ext cx="9144000" cy="1035621"/>
          </a:xfrm>
        </p:spPr>
        <p:txBody>
          <a:bodyPr/>
          <a:lstStyle/>
          <a:p>
            <a:r>
              <a:rPr lang="de-DE" dirty="0"/>
              <a:t>Diagonal </a:t>
            </a:r>
            <a:r>
              <a:rPr lang="de-DE" dirty="0" err="1"/>
              <a:t>isoTPS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9B7A32-14A8-B30F-9DEC-2D9538C93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552" y="2279685"/>
            <a:ext cx="3784896" cy="396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84511-47D6-77FF-B4CF-16C32D5B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-site TEBD </a:t>
            </a:r>
            <a:r>
              <a:rPr lang="de-DE" dirty="0" err="1"/>
              <a:t>operators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C8008C-A216-32B3-8AC6-F6E937654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2209" y="1709774"/>
            <a:ext cx="3046855" cy="184756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3280D96-14C3-CE17-9D57-5CE7138CF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6947" y="4069916"/>
            <a:ext cx="3063062" cy="184756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130F3A4-3743-95BB-91E5-8BFDAFC179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200" y="4069917"/>
            <a:ext cx="3046855" cy="184756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AA6272A-7B80-3A37-E6BA-4C8EFFD71F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4470" y="4069917"/>
            <a:ext cx="3063062" cy="184756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A180AF9-C5E5-3C7D-6FC3-4C1F0D86BA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45133" y="1709774"/>
            <a:ext cx="3063062" cy="1847561"/>
          </a:xfrm>
          <a:prstGeom prst="rect">
            <a:avLst/>
          </a:prstGeom>
        </p:spPr>
      </p:pic>
      <p:pic>
        <p:nvPicPr>
          <p:cNvPr id="5" name="Grafik 4" descr="\documentclass{article}&#10;\usepackage{amsmath}&#10;\usepackage{mathtools}&#10;\pagestyle{empty}&#10;\begin{document}&#10;\begin{equation*}&#10;\mathcal{O}\left(D^6\right)&#10;\end{equation*}&#10;\end{document}" title="IguanaTex Bitmap Display">
            <a:extLst>
              <a:ext uri="{FF2B5EF4-FFF2-40B4-BE49-F238E27FC236}">
                <a16:creationId xmlns:a16="http://schemas.microsoft.com/office/drawing/2014/main" id="{68D6B91E-28EB-5807-A4B1-B0A877DF0E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93" y="2350076"/>
            <a:ext cx="1066418" cy="4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2902F-E219-101B-3C80-0A0CE5829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4EDEE-F8ED-37D1-CE0E-4F5BAEA0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Preliminary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0D47DC-0276-0F90-B8C8-F003D7848792}"/>
              </a:ext>
            </a:extLst>
          </p:cNvPr>
          <p:cNvSpPr txBox="1"/>
          <p:nvPr/>
        </p:nvSpPr>
        <p:spPr>
          <a:xfrm>
            <a:off x="4856654" y="1429078"/>
            <a:ext cx="247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Original </a:t>
            </a:r>
            <a:r>
              <a:rPr lang="de-DE" sz="2800" dirty="0" err="1"/>
              <a:t>isoTPS</a:t>
            </a:r>
            <a:endParaRPr lang="de-DE" sz="2800" dirty="0"/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4289CA34-2DDF-D335-9207-33CF970C6F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686819"/>
              </p:ext>
            </p:extLst>
          </p:nvPr>
        </p:nvGraphicFramePr>
        <p:xfrm>
          <a:off x="3334944" y="2463875"/>
          <a:ext cx="7905601" cy="39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702629" imgH="2351314" progId="Acrobat.Document.DC">
                  <p:embed/>
                </p:oleObj>
              </mc:Choice>
              <mc:Fallback>
                <p:oleObj name="Acrobat Document" r:id="rId2" imgW="4702629" imgH="2351314" progId="Acrobat.Document.DC">
                  <p:embed/>
                  <p:pic>
                    <p:nvPicPr>
                      <p:cNvPr id="3" name="Objekt 2">
                        <a:extLst>
                          <a:ext uri="{FF2B5EF4-FFF2-40B4-BE49-F238E27FC236}">
                            <a16:creationId xmlns:a16="http://schemas.microsoft.com/office/drawing/2014/main" id="{F6931698-7F20-14B5-0F1C-7616EB4B48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34944" y="2463875"/>
                        <a:ext cx="7905601" cy="39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04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F9ECA-34E5-F270-A4A0-C3EDB220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Preliminary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168D8BB7-BCC1-0A9B-1558-1955D5D0D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991708"/>
              </p:ext>
            </p:extLst>
          </p:nvPr>
        </p:nvGraphicFramePr>
        <p:xfrm>
          <a:off x="710910" y="2446627"/>
          <a:ext cx="10546241" cy="3954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270171" imgH="2351314" progId="Acrobat.Document.DC">
                  <p:embed/>
                </p:oleObj>
              </mc:Choice>
              <mc:Fallback>
                <p:oleObj name="Acrobat Document" r:id="rId2" imgW="6270171" imgH="235131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0910" y="2446627"/>
                        <a:ext cx="10546241" cy="3954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D5785A43-4565-CABA-254D-3981B5153CF1}"/>
              </a:ext>
            </a:extLst>
          </p:cNvPr>
          <p:cNvSpPr txBox="1"/>
          <p:nvPr/>
        </p:nvSpPr>
        <p:spPr>
          <a:xfrm>
            <a:off x="4773811" y="1429078"/>
            <a:ext cx="2644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Diagonal </a:t>
            </a:r>
            <a:r>
              <a:rPr lang="de-DE" sz="2800" dirty="0" err="1"/>
              <a:t>isoTPS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0195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DF484-B89E-840B-676D-DCBE7DE0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Notation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9A57DD-011A-F44B-B716-0E2F273948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5591" y="1931340"/>
            <a:ext cx="3784896" cy="3961561"/>
          </a:xfrm>
          <a:prstGeom prst="rect">
            <a:avLst/>
          </a:prstGeom>
        </p:spPr>
      </p:pic>
      <p:pic>
        <p:nvPicPr>
          <p:cNvPr id="8" name="Grafik 7" descr="\documentclass{article}&#10;\usepackage{amsmath}&#10;\usepackage{mathtools}&#10;\usepackage{xcolor}&#10;\pagestyle{empty}&#10;\begin{document}&#10;\begin{equation*}&#10;\color{red}\chi&#10;\end{equation*}&#10;\end{document}" title="IguanaTex Bitmap Display">
            <a:extLst>
              <a:ext uri="{FF2B5EF4-FFF2-40B4-BE49-F238E27FC236}">
                <a16:creationId xmlns:a16="http://schemas.microsoft.com/office/drawing/2014/main" id="{5F2A1029-503B-72AE-7113-397CAB6A0B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40" y="2806007"/>
            <a:ext cx="201940" cy="228952"/>
          </a:xfrm>
          <a:prstGeom prst="rect">
            <a:avLst/>
          </a:prstGeom>
        </p:spPr>
      </p:pic>
      <p:pic>
        <p:nvPicPr>
          <p:cNvPr id="10" name="Grafik 9" descr="\documentclass{article}&#10;\usepackage{amsmath}&#10;\usepackage{mathtools}&#10;\pagestyle{empty}&#10;\begin{document}&#10;\begin{equation*}&#10;D&#10;\end{equation*}&#10;\end{document}" title="IguanaTex Bitmap Display">
            <a:extLst>
              <a:ext uri="{FF2B5EF4-FFF2-40B4-BE49-F238E27FC236}">
                <a16:creationId xmlns:a16="http://schemas.microsoft.com/office/drawing/2014/main" id="{9E2CB62E-F988-0A36-B735-A5EBDAC54E7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38" y="4136043"/>
            <a:ext cx="273067" cy="241067"/>
          </a:xfrm>
          <a:prstGeom prst="rect">
            <a:avLst/>
          </a:prstGeom>
        </p:spPr>
      </p:pic>
      <p:pic>
        <p:nvPicPr>
          <p:cNvPr id="14" name="Grafik 13" descr="\documentclass{article}&#10;\usepackage{amsmath}&#10;\usepackage{mathtools}&#10;\pagestyle{empty}&#10;\begin{document}&#10;\begin{equation*}&#10;\chi = f\cdot D&#10;\end{equation*}&#10;\end{document}" title="IguanaTex Bitmap Display">
            <a:extLst>
              <a:ext uri="{FF2B5EF4-FFF2-40B4-BE49-F238E27FC236}">
                <a16:creationId xmlns:a16="http://schemas.microsoft.com/office/drawing/2014/main" id="{208E5F9F-D37A-0C84-50A0-399B16B06C8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44" y="3659279"/>
            <a:ext cx="1438090" cy="32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BA924-BC4D-812A-420A-25872312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Moving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orthogonality</a:t>
            </a:r>
            <a:r>
              <a:rPr lang="de-DE" dirty="0"/>
              <a:t> </a:t>
            </a:r>
            <a:r>
              <a:rPr lang="de-DE" dirty="0" err="1"/>
              <a:t>surface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31C06EB-B6FB-1EC3-BE7E-AC383B2BF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3791" y="1690897"/>
            <a:ext cx="4464000" cy="467238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7A991C9-888F-EB73-89F5-5D79568DA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3791" y="1690907"/>
            <a:ext cx="4464000" cy="467236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9646905-6B9D-C1C0-A4D0-0638DE6C7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3791" y="1690907"/>
            <a:ext cx="4464000" cy="467236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194552EF-D960-D4EC-B21D-E2F28510BA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63791" y="1690907"/>
            <a:ext cx="4464000" cy="467236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33CC8CB-3410-DA29-9C91-3304866B84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63791" y="1690907"/>
            <a:ext cx="4464000" cy="467236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89D8032-61BE-290A-E7F8-098D93CAB2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3582" y="1690688"/>
            <a:ext cx="4464418" cy="46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1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58EA8-3DF2-4228-C0E8-B33F2226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Yang-Baxter-Move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B94DB1-A218-A8ED-7313-4C9432705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6109" y="2138362"/>
            <a:ext cx="2571750" cy="25812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B2BBD18-D08B-F168-F3FC-FFE13D79E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4143" y="2138361"/>
            <a:ext cx="2571750" cy="2581275"/>
          </a:xfrm>
          <a:prstGeom prst="rect">
            <a:avLst/>
          </a:prstGeom>
        </p:spPr>
      </p:pic>
      <p:pic>
        <p:nvPicPr>
          <p:cNvPr id="15" name="Grafik 14" descr="\documentclass{article}&#10;\usepackage{amsmath}&#10;\usepackage{mathtools}&#10;\pagestyle{empty}&#10;\begin{document}&#10;\begin{equation*}&#10;\Rightarrow&#10;\end{equation*}&#10;\end{document}" title="IguanaTex Bitmap Display">
            <a:extLst>
              <a:ext uri="{FF2B5EF4-FFF2-40B4-BE49-F238E27FC236}">
                <a16:creationId xmlns:a16="http://schemas.microsoft.com/office/drawing/2014/main" id="{1AFA98A8-2576-6ABE-F0F2-B6405D503A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34" y="3329798"/>
            <a:ext cx="315733" cy="1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0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E6624-DC7B-B25B-FD99-A0AE1623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Yang-Baxter-Move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B3B990-731E-3420-2672-F426773A0F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8972" y="1942982"/>
            <a:ext cx="1941393" cy="194858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F6729F2-56C7-35AE-76C0-3E5D08401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9923" y="1942982"/>
            <a:ext cx="1941393" cy="19485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FEE91FF-3477-F3AC-46A8-8A3917CE4D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70875" y="1942981"/>
            <a:ext cx="3321939" cy="194858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68BBE9-140C-154E-8206-3C47C55985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39378" y="4143858"/>
            <a:ext cx="3321939" cy="194858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0E3334C-5572-9939-29A5-6A1619515A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70875" y="4143857"/>
            <a:ext cx="1941393" cy="194858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C081445-51CB-A0C0-572B-56FA2609A029}"/>
              </a:ext>
            </a:extLst>
          </p:cNvPr>
          <p:cNvSpPr txBox="1"/>
          <p:nvPr/>
        </p:nvSpPr>
        <p:spPr>
          <a:xfrm>
            <a:off x="3470527" y="2458991"/>
            <a:ext cx="102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contract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81C70E-E4B0-3BA8-BA02-01C31CCA12F9}"/>
              </a:ext>
            </a:extLst>
          </p:cNvPr>
          <p:cNvSpPr txBox="1"/>
          <p:nvPr/>
        </p:nvSpPr>
        <p:spPr>
          <a:xfrm>
            <a:off x="6847879" y="245899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split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0B2E53C-2AA6-9F4D-1D2D-7FA8A0E811F6}"/>
              </a:ext>
            </a:extLst>
          </p:cNvPr>
          <p:cNvSpPr txBox="1"/>
          <p:nvPr/>
        </p:nvSpPr>
        <p:spPr>
          <a:xfrm>
            <a:off x="2135826" y="4588626"/>
            <a:ext cx="134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disentangle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9795D08-936E-2D58-05A6-9CBDA8D8499A}"/>
              </a:ext>
            </a:extLst>
          </p:cNvPr>
          <p:cNvSpPr txBox="1"/>
          <p:nvPr/>
        </p:nvSpPr>
        <p:spPr>
          <a:xfrm>
            <a:off x="6889878" y="45886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split</a:t>
            </a:r>
            <a:endParaRPr lang="de-DE" dirty="0"/>
          </a:p>
        </p:txBody>
      </p:sp>
      <p:pic>
        <p:nvPicPr>
          <p:cNvPr id="24" name="Grafik 23" descr="\documentclass{article}&#10;\usepackage{amsmath}&#10;\usepackage{mathtools}&#10;\pagestyle{empty}&#10;\begin{document}&#10;\begin{equation*}&#10;\Rightarrow&#10;\end{equation*}&#10;\end{document}" title="IguanaTex Bitmap Display">
            <a:extLst>
              <a:ext uri="{FF2B5EF4-FFF2-40B4-BE49-F238E27FC236}">
                <a16:creationId xmlns:a16="http://schemas.microsoft.com/office/drawing/2014/main" id="{DB5535A9-1085-523F-7159-7CD1032FCB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77" y="2818072"/>
            <a:ext cx="315733" cy="198400"/>
          </a:xfrm>
          <a:prstGeom prst="rect">
            <a:avLst/>
          </a:prstGeom>
        </p:spPr>
      </p:pic>
      <p:pic>
        <p:nvPicPr>
          <p:cNvPr id="25" name="Grafik 24" descr="\documentclass{article}&#10;\usepackage{amsmath}&#10;\usepackage{mathtools}&#10;\pagestyle{empty}&#10;\begin{document}&#10;\begin{equation*}&#10;\Rightarrow&#10;\end{equation*}&#10;\end{document}" title="IguanaTex Bitmap Display">
            <a:extLst>
              <a:ext uri="{FF2B5EF4-FFF2-40B4-BE49-F238E27FC236}">
                <a16:creationId xmlns:a16="http://schemas.microsoft.com/office/drawing/2014/main" id="{2B6C409B-07FB-3512-54E0-5586940FD1A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948" y="2818072"/>
            <a:ext cx="315733" cy="198400"/>
          </a:xfrm>
          <a:prstGeom prst="rect">
            <a:avLst/>
          </a:prstGeom>
        </p:spPr>
      </p:pic>
      <p:pic>
        <p:nvPicPr>
          <p:cNvPr id="26" name="Grafik 25" descr="\documentclass{article}&#10;\usepackage{amsmath}&#10;\usepackage{mathtools}&#10;\pagestyle{empty}&#10;\begin{document}&#10;\begin{equation*}&#10;\Rightarrow&#10;\end{equation*}&#10;\end{document}" title="IguanaTex Bitmap Display">
            <a:extLst>
              <a:ext uri="{FF2B5EF4-FFF2-40B4-BE49-F238E27FC236}">
                <a16:creationId xmlns:a16="http://schemas.microsoft.com/office/drawing/2014/main" id="{65CF799C-1025-75AA-543E-5056D1EFCBE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33" y="5018949"/>
            <a:ext cx="315733" cy="198400"/>
          </a:xfrm>
          <a:prstGeom prst="rect">
            <a:avLst/>
          </a:prstGeom>
        </p:spPr>
      </p:pic>
      <p:pic>
        <p:nvPicPr>
          <p:cNvPr id="27" name="Grafik 26" descr="\documentclass{article}&#10;\usepackage{amsmath}&#10;\usepackage{mathtools}&#10;\pagestyle{empty}&#10;\begin{document}&#10;\begin{equation*}&#10;\Rightarrow&#10;\end{equation*}&#10;\end{document}" title="IguanaTex Bitmap Display">
            <a:extLst>
              <a:ext uri="{FF2B5EF4-FFF2-40B4-BE49-F238E27FC236}">
                <a16:creationId xmlns:a16="http://schemas.microsoft.com/office/drawing/2014/main" id="{BB05F973-9D95-92B1-F808-D2A9C4043D3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948" y="5018949"/>
            <a:ext cx="315733" cy="1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450D7-B4B0-D2C9-2A46-5EAFEAF0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Disentangling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713890-25E5-DCDC-7193-5F275E81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42" y="1900440"/>
            <a:ext cx="10515600" cy="4351338"/>
          </a:xfrm>
        </p:spPr>
        <p:txBody>
          <a:bodyPr/>
          <a:lstStyle/>
          <a:p>
            <a:r>
              <a:rPr lang="de-DE" dirty="0" err="1"/>
              <a:t>Minimizing</a:t>
            </a:r>
            <a:r>
              <a:rPr lang="de-DE" dirty="0"/>
              <a:t> </a:t>
            </a:r>
            <a:r>
              <a:rPr lang="de-DE" dirty="0" err="1"/>
              <a:t>Renyi</a:t>
            </a:r>
            <a:r>
              <a:rPr lang="de-DE" dirty="0"/>
              <a:t>-alpha </a:t>
            </a:r>
            <a:r>
              <a:rPr lang="de-DE" dirty="0" err="1"/>
              <a:t>entropy</a:t>
            </a:r>
            <a:r>
              <a:rPr lang="de-DE" dirty="0"/>
              <a:t> (CG/TRM)</a:t>
            </a:r>
          </a:p>
          <a:p>
            <a:endParaRPr lang="de-DE" dirty="0"/>
          </a:p>
          <a:p>
            <a:r>
              <a:rPr lang="de-DE" dirty="0" err="1"/>
              <a:t>Minimizing</a:t>
            </a:r>
            <a:r>
              <a:rPr lang="de-DE" dirty="0"/>
              <a:t> </a:t>
            </a:r>
            <a:r>
              <a:rPr lang="de-DE" dirty="0" err="1"/>
              <a:t>truncation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(CG/TRM)</a:t>
            </a:r>
          </a:p>
          <a:p>
            <a:endParaRPr lang="de-DE" dirty="0"/>
          </a:p>
          <a:p>
            <a:r>
              <a:rPr lang="de-DE" dirty="0"/>
              <a:t>Iterative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polar </a:t>
            </a:r>
            <a:r>
              <a:rPr lang="de-DE" dirty="0" err="1"/>
              <a:t>decomposition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Minimizing</a:t>
            </a:r>
            <a:r>
              <a:rPr lang="de-DE" dirty="0"/>
              <a:t> </a:t>
            </a:r>
            <a:r>
              <a:rPr lang="de-DE" dirty="0" err="1"/>
              <a:t>truncation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splitting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B769B30-8D68-FC97-584B-6B92DF5A0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4919" y="1759123"/>
            <a:ext cx="2657220" cy="1558672"/>
          </a:xfrm>
          <a:prstGeom prst="rect">
            <a:avLst/>
          </a:prstGeom>
        </p:spPr>
      </p:pic>
      <p:pic>
        <p:nvPicPr>
          <p:cNvPr id="6" name="Grafik 5" descr="Ein Bild, das Reihe, Diagramm, Screenshot enthält.&#10;&#10;Automatisch generierte Beschreibung">
            <a:extLst>
              <a:ext uri="{FF2B5EF4-FFF2-40B4-BE49-F238E27FC236}">
                <a16:creationId xmlns:a16="http://schemas.microsoft.com/office/drawing/2014/main" id="{933D65DD-0E20-E11A-7C92-092737B63A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447" y="4604264"/>
            <a:ext cx="3244164" cy="1196226"/>
          </a:xfrm>
          <a:prstGeom prst="rect">
            <a:avLst/>
          </a:prstGeom>
        </p:spPr>
      </p:pic>
      <p:pic>
        <p:nvPicPr>
          <p:cNvPr id="10" name="Grafik 9" descr="\documentclass{article}&#10;\usepackage{amsmath}&#10;\usepackage{mathtools}&#10;\pagestyle{empty}&#10;\begin{document}&#10;\begin{equation*}&#10;\mathcal{O}\left(D^8\right)&#10;\end{equation*}&#10;\end{document}" title="IguanaTex Bitmap Display">
            <a:extLst>
              <a:ext uri="{FF2B5EF4-FFF2-40B4-BE49-F238E27FC236}">
                <a16:creationId xmlns:a16="http://schemas.microsoft.com/office/drawing/2014/main" id="{A3846580-6D8D-8CA5-836A-8FA2BB76D1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26" y="1957046"/>
            <a:ext cx="1065839" cy="438008"/>
          </a:xfrm>
          <a:prstGeom prst="rect">
            <a:avLst/>
          </a:prstGeom>
        </p:spPr>
      </p:pic>
      <p:pic>
        <p:nvPicPr>
          <p:cNvPr id="11" name="Grafik 10" descr="\documentclass{article}&#10;\usepackage{amsmath}&#10;\usepackage{mathtools}&#10;\pagestyle{empty}&#10;\begin{document}&#10;\begin{equation*}&#10;\mathcal{O}\left(D^8\right)&#10;\end{equation*}&#10;\end{document}" title="IguanaTex Bitmap Display">
            <a:extLst>
              <a:ext uri="{FF2B5EF4-FFF2-40B4-BE49-F238E27FC236}">
                <a16:creationId xmlns:a16="http://schemas.microsoft.com/office/drawing/2014/main" id="{FEC85F1B-B8CC-2FF0-EF2F-C08B22B2465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27" y="2962038"/>
            <a:ext cx="1065839" cy="438008"/>
          </a:xfrm>
          <a:prstGeom prst="rect">
            <a:avLst/>
          </a:prstGeom>
        </p:spPr>
      </p:pic>
      <p:pic>
        <p:nvPicPr>
          <p:cNvPr id="15" name="Grafik 14" descr="\documentclass{article}&#10;\usepackage{amsmath}&#10;\usepackage{mathtools}&#10;\pagestyle{empty}&#10;\begin{document}&#10;\begin{equation*}&#10;\mathcal{O}\left(D^7\right)&#10;\end{equation*}&#10;\end{document}" title="IguanaTex Bitmap Display">
            <a:extLst>
              <a:ext uri="{FF2B5EF4-FFF2-40B4-BE49-F238E27FC236}">
                <a16:creationId xmlns:a16="http://schemas.microsoft.com/office/drawing/2014/main" id="{A0D6BF82-C288-F7EA-9488-506265BADD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04" y="4024939"/>
            <a:ext cx="1066418" cy="445157"/>
          </a:xfrm>
          <a:prstGeom prst="rect">
            <a:avLst/>
          </a:prstGeom>
        </p:spPr>
      </p:pic>
      <p:pic>
        <p:nvPicPr>
          <p:cNvPr id="13" name="Grafik 12" descr="\documentclass{article}&#10;\usepackage{amsmath}&#10;\usepackage{mathtools}&#10;\pagestyle{empty}&#10;\begin{document}&#10;\begin{equation*}&#10;\mathcal{O}\left(D^8\right)&#10;\end{equation*}&#10;\end{document}" title="IguanaTex Bitmap Display">
            <a:extLst>
              <a:ext uri="{FF2B5EF4-FFF2-40B4-BE49-F238E27FC236}">
                <a16:creationId xmlns:a16="http://schemas.microsoft.com/office/drawing/2014/main" id="{F755085B-6A79-93B8-551A-B206FF2D122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30" y="5029931"/>
            <a:ext cx="1065839" cy="43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6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55FAF-D054-82AB-94E6-4E4CAA42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-site TEBD </a:t>
            </a:r>
            <a:r>
              <a:rPr lang="de-DE" dirty="0" err="1"/>
              <a:t>operators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DF847A9-E96A-FF5C-6821-110E27F72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7785" y="1690688"/>
            <a:ext cx="4157291" cy="4351338"/>
          </a:xfr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01AB8DB6-DA0A-34F6-5126-F93B137E169C}"/>
              </a:ext>
            </a:extLst>
          </p:cNvPr>
          <p:cNvSpPr txBox="1">
            <a:spLocks/>
          </p:cNvSpPr>
          <p:nvPr/>
        </p:nvSpPr>
        <p:spPr>
          <a:xfrm>
            <a:off x="6852219" y="3016251"/>
            <a:ext cx="5987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Apply</a:t>
            </a:r>
            <a:r>
              <a:rPr lang="de-DE" dirty="0"/>
              <a:t> TEBD </a:t>
            </a:r>
            <a:r>
              <a:rPr lang="de-DE" dirty="0" err="1"/>
              <a:t>operator</a:t>
            </a:r>
            <a:endParaRPr lang="de-DE" dirty="0"/>
          </a:p>
        </p:txBody>
      </p:sp>
      <p:pic>
        <p:nvPicPr>
          <p:cNvPr id="24" name="Grafik 23" descr="\documentclass{article}&#10;\usepackage{amsmath}&#10;\usepackage{mathtools}&#10;\usepackage{braket}&#10;\pagestyle{empty}&#10;\begin{document}&#10;\begin{equation*}&#10;\ket{\Psi}&#10;\end{equation*}&#10;\end{document}" title="IguanaTex Bitmap Display">
            <a:extLst>
              <a:ext uri="{FF2B5EF4-FFF2-40B4-BE49-F238E27FC236}">
                <a16:creationId xmlns:a16="http://schemas.microsoft.com/office/drawing/2014/main" id="{6B88264A-63AF-0DFC-830D-3114149B44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730" y="2543606"/>
            <a:ext cx="433067" cy="356267"/>
          </a:xfrm>
          <a:prstGeom prst="rect">
            <a:avLst/>
          </a:prstGeom>
        </p:spPr>
      </p:pic>
      <p:pic>
        <p:nvPicPr>
          <p:cNvPr id="7" name="Grafik 6" descr="\documentclass{article}&#10;\usepackage{amsmath}&#10;\usepackage{mathtools}&#10;\usepackage{bbold}&#10;\pagestyle{empty}&#10;\begin{document}&#10;\begin{equation*}&#10;\hat{U}= e^{-i\tau\hat{H_{ij}}}&#10;\end{equation*}&#10;\end{document}" title="IguanaTex Bitmap Display">
            <a:extLst>
              <a:ext uri="{FF2B5EF4-FFF2-40B4-BE49-F238E27FC236}">
                <a16:creationId xmlns:a16="http://schemas.microsoft.com/office/drawing/2014/main" id="{68A3C579-5CF6-A5A6-5A0B-1D2A717DD9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264" y="3868898"/>
            <a:ext cx="1804851" cy="3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9F3C9-1C19-F170-1A75-F6CD3BFF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-site TEBD </a:t>
            </a:r>
            <a:r>
              <a:rPr lang="de-DE" dirty="0" err="1"/>
              <a:t>operators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B298E3-449B-E53D-2FF2-656CF8B53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69858" y="1794185"/>
            <a:ext cx="3806599" cy="3909249"/>
          </a:xfrm>
          <a:prstGeom prst="rect">
            <a:avLst/>
          </a:prstGeom>
        </p:spPr>
      </p:pic>
      <p:pic>
        <p:nvPicPr>
          <p:cNvPr id="11" name="Grafik 10" descr="\documentclass{article}&#10;\usepackage{amsmath}&#10;\usepackage{mathtools}&#10;\usepackage{braket}&#10;\pagestyle{empty}&#10;\begin{document}&#10;\begin{equation*}&#10;\ket{\Psi}&#10;\end{equation*}&#10;\end{document}" title="IguanaTex Bitmap Display">
            <a:extLst>
              <a:ext uri="{FF2B5EF4-FFF2-40B4-BE49-F238E27FC236}">
                <a16:creationId xmlns:a16="http://schemas.microsoft.com/office/drawing/2014/main" id="{9D39D8DF-9391-29A6-A3FA-BC9500E8B5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37" y="2017488"/>
            <a:ext cx="433439" cy="356935"/>
          </a:xfrm>
          <a:prstGeom prst="rect">
            <a:avLst/>
          </a:prstGeom>
        </p:spPr>
      </p:pic>
      <p:pic>
        <p:nvPicPr>
          <p:cNvPr id="13" name="Grafik 12" descr="\documentclass{article}&#10;\usepackage{amsmath}&#10;\usepackage{mathtools}&#10;\usepackage{braket}&#10;\pagestyle{empty}&#10;\begin{document}&#10;\begin{equation*}&#10;\bra{\Psi^\prime}&#10;\end{equation*}&#10;\end{document}" title="IguanaTex Bitmap Display">
            <a:extLst>
              <a:ext uri="{FF2B5EF4-FFF2-40B4-BE49-F238E27FC236}">
                <a16:creationId xmlns:a16="http://schemas.microsoft.com/office/drawing/2014/main" id="{A141C6D2-2F00-4532-1577-0A7170D6EAE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89" y="5189128"/>
            <a:ext cx="533333" cy="375467"/>
          </a:xfrm>
          <a:prstGeom prst="rect">
            <a:avLst/>
          </a:prstGeom>
        </p:spPr>
      </p:pic>
      <p:pic>
        <p:nvPicPr>
          <p:cNvPr id="15" name="Grafik 14" descr="\documentclass{article}&#10;\usepackage{amsmath}&#10;\usepackage{mathtools}&#10;\pagestyle{empty}&#10;\begin{document}&#10;\begin{equation*}&#10;\approx 1&#10;\end{equation*}&#10;\end{document}" title="IguanaTex Bitmap Display">
            <a:extLst>
              <a:ext uri="{FF2B5EF4-FFF2-40B4-BE49-F238E27FC236}">
                <a16:creationId xmlns:a16="http://schemas.microsoft.com/office/drawing/2014/main" id="{002E56AD-C263-B7F9-9F9A-DFC2ED4FF2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57" y="3612114"/>
            <a:ext cx="503467" cy="2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A16E4-709C-B6EB-C8D1-3C7A404A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-site TEBD </a:t>
            </a:r>
            <a:r>
              <a:rPr lang="de-DE" dirty="0" err="1"/>
              <a:t>operators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47396E-CE11-11E8-F68C-98BEA1CA5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4116" y="2031519"/>
            <a:ext cx="3806941" cy="3909600"/>
          </a:xfrm>
          <a:prstGeom prst="rect">
            <a:avLst/>
          </a:prstGeom>
        </p:spPr>
      </p:pic>
      <p:pic>
        <p:nvPicPr>
          <p:cNvPr id="9" name="Grafik 8" descr="\documentclass{article}&#10;\usepackage{amsmath}&#10;\usepackage{mathtools}&#10;\pagestyle{empty}&#10;\begin{document}&#10;\begin{equation*}&#10;\Rightarrow&#10;\end{equation*}&#10;\end{document}" title="IguanaTex Bitmap Display">
            <a:extLst>
              <a:ext uri="{FF2B5EF4-FFF2-40B4-BE49-F238E27FC236}">
                <a16:creationId xmlns:a16="http://schemas.microsoft.com/office/drawing/2014/main" id="{2F411EC3-F34F-B895-3E6A-03E440FE87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97" y="3887119"/>
            <a:ext cx="315733" cy="198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4710E24-4B71-4976-182D-C86AF86FB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1270" y="3451368"/>
            <a:ext cx="1579777" cy="10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29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70,49118"/>
  <p:tag name="OUTPUTTYPE" val="PNG"/>
  <p:tag name="IGUANATEXVERSION" val="160"/>
  <p:tag name="LATEXADDIN" val="\documentclass{article}&#10;\usepackage{amsmath}&#10;\usepackage{mathtools}&#10;\usepackage{xcolor}&#10;\pagestyle{empty}&#10;\begin{document}&#10;\begin{equation*}&#10;\color{red}\chi&#10;\end{equation*}&#10;\end{document}"/>
  <p:tag name="IGUANATEXSIZE" val="28"/>
  <p:tag name="IGUANATEXCURSOR" val="87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9809"/>
  <p:tag name="ORIGINALWIDTH" val="374,2032"/>
  <p:tag name="LATEXADDIN" val="\documentclass{article}&#10;\usepackage{amsmath}&#10;\usepackage{mathtools}&#10;\pagestyle{empty}&#10;\begin{document}&#10;\begin{equation*}&#10;\mathcal{O}\left(D^8\right)&#10;\end{equation*}&#10;\end{document}"/>
  <p:tag name="IGUANATEXSIZE" val="28"/>
  <p:tag name="IGUANATEXCURSOR" val="131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,4807"/>
  <p:tag name="ORIGINALWIDTH" val="374,2032"/>
  <p:tag name="LATEXADDIN" val="\documentclass{article}&#10;\usepackage{amsmath}&#10;\usepackage{mathtools}&#10;\pagestyle{empty}&#10;\begin{document}&#10;\begin{equation*}&#10;\mathcal{O}\left(D^7\right)&#10;\end{equation*}&#10;\end{document}"/>
  <p:tag name="IGUANATEXSIZE" val="28"/>
  <p:tag name="IGUANATEXCURSOR" val="141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9809"/>
  <p:tag name="ORIGINALWIDTH" val="374,2032"/>
  <p:tag name="LATEXADDIN" val="\documentclass{article}&#10;\usepackage{amsmath}&#10;\usepackage{mathtools}&#10;\pagestyle{empty}&#10;\begin{document}&#10;\begin{equation*}&#10;\mathcal{O}\left(D^8\right)&#10;\end{equation*}&#10;\end{document}"/>
  <p:tag name="IGUANATEXSIZE" val="28"/>
  <p:tag name="IGUANATEXCURSOR" val="131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52,2309"/>
  <p:tag name="LATEXADDIN" val="\documentclass{article}&#10;\usepackage{amsmath}&#10;\usepackage{mathtools}&#10;\usepackage{braket}&#10;\pagestyle{empty}&#10;\begin{document}&#10;\begin{equation*}&#10;\ket{\Psi}&#10;\end{equation*}&#10;\end{document}"/>
  <p:tag name="IGUANATEXSIZE" val="28"/>
  <p:tag name="IGUANATEXCURSOR" val="150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,2328"/>
  <p:tag name="ORIGINALWIDTH" val="630,6712"/>
  <p:tag name="OUTPUTTYPE" val="PNG"/>
  <p:tag name="IGUANATEXVERSION" val="160"/>
  <p:tag name="LATEXADDIN" val="\documentclass{article}&#10;\usepackage{amsmath}&#10;\usepackage{mathtools}&#10;\usepackage{bbold}&#10;\pagestyle{empty}&#10;\begin{document}&#10;\begin{equation*}&#10;\hat{U}= e^{-i\tau\hat{H_{ij}}}&#10;\end{equation*}&#10;\end{document}"/>
  <p:tag name="IGUANATEXSIZE" val="28"/>
  <p:tag name="IGUANATEXCURSOR" val="148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52,2309"/>
  <p:tag name="LATEXADDIN" val="\documentclass{article}&#10;\usepackage{amsmath}&#10;\usepackage{mathtools}&#10;\usepackage{braket}&#10;\pagestyle{empty}&#10;\begin{document}&#10;\begin{equation*}&#10;\ket{\Psi}&#10;\end{equation*}&#10;\end{document}"/>
  <p:tag name="IGUANATEXSIZE" val="28"/>
  <p:tag name="IGUANATEXCURSOR" val="147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9835"/>
  <p:tag name="ORIGINALWIDTH" val="187,4765"/>
  <p:tag name="LATEXADDIN" val="\documentclass{article}&#10;\usepackage{amsmath}&#10;\usepackage{mathtools}&#10;\usepackage{braket}&#10;\pagestyle{empty}&#10;\begin{document}&#10;\begin{equation*}&#10;\bra{\Psi^\prime}&#10;\end{equation*}&#10;\end{document}"/>
  <p:tag name="IGUANATEXSIZE" val="28"/>
  <p:tag name="IGUANATEXCURSOR" val="86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,48969"/>
  <p:tag name="ORIGINALWIDTH" val="176,9779"/>
  <p:tag name="LATEXADDIN" val="\documentclass{article}&#10;\usepackage{amsmath}&#10;\usepackage{mathtools}&#10;\pagestyle{empty}&#10;\begin{document}&#10;\begin{equation*}&#10;\approx 1&#10;\end{equation*}&#10;\end{document}"/>
  <p:tag name="IGUANATEXSIZE" val="28"/>
  <p:tag name="IGUANATEXCURSOR" val="130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,74126"/>
  <p:tag name="ORIGINALWIDTH" val="110,9861"/>
  <p:tag name="LATEXADDIN" val="\documentclass{article}&#10;\usepackage{amsmath}&#10;\usepackage{mathtools}&#10;\pagestyle{empty}&#10;\begin{document}&#10;\begin{equation*}&#10;\Rightarrow&#10;\end{equation*}&#10;\end{document}"/>
  <p:tag name="IGUANATEXSIZE" val="28"/>
  <p:tag name="IGUANATEXCURSOR" val="132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9809"/>
  <p:tag name="ORIGINALWIDTH" val="374,2032"/>
  <p:tag name="LATEXADDIN" val="\documentclass{article}&#10;\usepackage{amsmath}&#10;\usepackage{mathtools}&#10;\pagestyle{empty}&#10;\begin{document}&#10;\begin{equation*}&#10;\mathcal{O}\left(D^6\right)&#10;\end{equation*}&#10;\end{document}"/>
  <p:tag name="IGUANATEXSIZE" val="28"/>
  <p:tag name="IGUANATEXCURSOR" val="141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95,98803"/>
  <p:tag name="OUTPUTTYPE" val="PNG"/>
  <p:tag name="IGUANATEXVERSION" val="160"/>
  <p:tag name="LATEXADDIN" val="\documentclass{article}&#10;\usepackage{amsmath}&#10;\usepackage{mathtools}&#10;\pagestyle{empty}&#10;\begin{document}&#10;\begin{equation*}&#10;D&#10;\end{equation*}&#10;\end{document}"/>
  <p:tag name="IGUANATEXSIZE" val="28"/>
  <p:tag name="IGUANATEXCURSOR" val="122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504,6869"/>
  <p:tag name="OUTPUTTYPE" val="PNG"/>
  <p:tag name="IGUANATEXVERSION" val="160"/>
  <p:tag name="LATEXADDIN" val="\documentclass{article}&#10;\usepackage{amsmath}&#10;\usepackage{mathtools}&#10;\pagestyle{empty}&#10;\begin{document}&#10;\begin{equation*}&#10;\chi = f\cdot D&#10;\end{equation*}&#10;\end{document}"/>
  <p:tag name="IGUANATEXSIZE" val="28"/>
  <p:tag name="IGUANATEXCURSOR" val="134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,74126"/>
  <p:tag name="ORIGINALWIDTH" val="110,9861"/>
  <p:tag name="LATEXADDIN" val="\documentclass{article}&#10;\usepackage{amsmath}&#10;\usepackage{mathtools}&#10;\pagestyle{empty}&#10;\begin{document}&#10;\begin{equation*}&#10;\Rightarrow&#10;\end{equation*}&#10;\end{document}"/>
  <p:tag name="IGUANATEXSIZE" val="28"/>
  <p:tag name="IGUANATEXCURSOR" val="132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,74126"/>
  <p:tag name="ORIGINALWIDTH" val="110,9861"/>
  <p:tag name="LATEXADDIN" val="\documentclass{article}&#10;\usepackage{amsmath}&#10;\usepackage{mathtools}&#10;\pagestyle{empty}&#10;\begin{document}&#10;\begin{equation*}&#10;\Rightarrow&#10;\end{equation*}&#10;\end{document}"/>
  <p:tag name="IGUANATEXSIZE" val="28"/>
  <p:tag name="IGUANATEXCURSOR" val="132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,74126"/>
  <p:tag name="ORIGINALWIDTH" val="110,9861"/>
  <p:tag name="LATEXADDIN" val="\documentclass{article}&#10;\usepackage{amsmath}&#10;\usepackage{mathtools}&#10;\pagestyle{empty}&#10;\begin{document}&#10;\begin{equation*}&#10;\Rightarrow&#10;\end{equation*}&#10;\end{document}"/>
  <p:tag name="IGUANATEXSIZE" val="28"/>
  <p:tag name="IGUANATEXCURSOR" val="132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,74126"/>
  <p:tag name="ORIGINALWIDTH" val="110,9861"/>
  <p:tag name="LATEXADDIN" val="\documentclass{article}&#10;\usepackage{amsmath}&#10;\usepackage{mathtools}&#10;\pagestyle{empty}&#10;\begin{document}&#10;\begin{equation*}&#10;\Rightarrow&#10;\end{equation*}&#10;\end{document}"/>
  <p:tag name="IGUANATEXSIZE" val="28"/>
  <p:tag name="IGUANATEXCURSOR" val="132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,74126"/>
  <p:tag name="ORIGINALWIDTH" val="110,9861"/>
  <p:tag name="LATEXADDIN" val="\documentclass{article}&#10;\usepackage{amsmath}&#10;\usepackage{mathtools}&#10;\pagestyle{empty}&#10;\begin{document}&#10;\begin{equation*}&#10;\Rightarrow&#10;\end{equation*}&#10;\end{document}"/>
  <p:tag name="IGUANATEXSIZE" val="28"/>
  <p:tag name="IGUANATEXCURSOR" val="132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9809"/>
  <p:tag name="ORIGINALWIDTH" val="374,2032"/>
  <p:tag name="LATEXADDIN" val="\documentclass{article}&#10;\usepackage{amsmath}&#10;\usepackage{mathtools}&#10;\pagestyle{empty}&#10;\begin{document}&#10;\begin{equation*}&#10;\mathcal{O}\left(D^8\right)&#10;\end{equation*}&#10;\end{document}"/>
  <p:tag name="IGUANATEXSIZE" val="28"/>
  <p:tag name="IGUANATEXCURSOR" val="131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26</Paragraphs>
  <Slides>12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Acrobat Document</vt:lpstr>
      <vt:lpstr>Diagonal isoTPS</vt:lpstr>
      <vt:lpstr>Notation</vt:lpstr>
      <vt:lpstr>Moving the orthogonality surface</vt:lpstr>
      <vt:lpstr>Yang-Baxter-Move</vt:lpstr>
      <vt:lpstr>Yang-Baxter-Move</vt:lpstr>
      <vt:lpstr>Disentangling</vt:lpstr>
      <vt:lpstr>Applying two-site TEBD operators</vt:lpstr>
      <vt:lpstr>Applying two-site TEBD operators</vt:lpstr>
      <vt:lpstr>Applying two-site TEBD operators</vt:lpstr>
      <vt:lpstr>Applying two-site TEBD operators</vt:lpstr>
      <vt:lpstr>Preliminary results</vt:lpstr>
      <vt:lpstr>Preliminary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Diagonal isoTPS</dc:title>
  <dc:creator>Sappler, Benjamin</dc:creator>
  <cp:lastModifiedBy>Benjamin Sappler</cp:lastModifiedBy>
  <cp:revision>58</cp:revision>
  <dcterms:created xsi:type="dcterms:W3CDTF">2024-04-03T13:35:05Z</dcterms:created>
  <dcterms:modified xsi:type="dcterms:W3CDTF">2024-04-03T18:17:28Z</dcterms:modified>
</cp:coreProperties>
</file>