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0"/>
  </p:notesMasterIdLst>
  <p:sldIdLst>
    <p:sldId id="256" r:id="rId2"/>
    <p:sldId id="565" r:id="rId3"/>
    <p:sldId id="567" r:id="rId4"/>
    <p:sldId id="570" r:id="rId5"/>
    <p:sldId id="571" r:id="rId6"/>
    <p:sldId id="568" r:id="rId7"/>
    <p:sldId id="564" r:id="rId8"/>
    <p:sldId id="5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50E87-A291-4267-AEF5-5B91390FD5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9D32-A100-4578-B8F3-46CC7FD714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7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140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4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96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9941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2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1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61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99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00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0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pm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eremy\Desktop\RVL logo\RVL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92" y="4822623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/>
          <p:cNvSpPr>
            <a:spLocks noGrp="1"/>
          </p:cNvSpPr>
          <p:nvPr>
            <p:ph type="subTitle" idx="1"/>
          </p:nvPr>
        </p:nvSpPr>
        <p:spPr>
          <a:xfrm>
            <a:off x="1504292" y="2744924"/>
            <a:ext cx="9183416" cy="136815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br>
              <a:rPr lang="en-US" altLang="zh-TW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/>
            </a:br>
            <a:endParaRPr lang="en-US" altLang="zh-TW" sz="3600" b="1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44DD77FE-450F-45C6-88FA-A927ED46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8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 and Median Filter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內容版面配置區 5">
            <a:extLst>
              <a:ext uri="{FF2B5EF4-FFF2-40B4-BE49-F238E27FC236}">
                <a16:creationId xmlns:a16="http://schemas.microsoft.com/office/drawing/2014/main" id="{D8AF13AA-7862-4F3C-8E96-ED0858B2B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68" y="1834943"/>
            <a:ext cx="9219863" cy="37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9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3*3 Mean Filter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2004751-3F0B-41E2-971C-7239A801E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536541"/>
              </p:ext>
            </p:extLst>
          </p:nvPr>
        </p:nvGraphicFramePr>
        <p:xfrm>
          <a:off x="1371600" y="1967803"/>
          <a:ext cx="3763758" cy="377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293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627293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627293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627293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627293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627293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6292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6292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6292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6292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6292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62921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C61402B-EC12-4724-A9A8-C97060FA5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37578"/>
              </p:ext>
            </p:extLst>
          </p:nvPr>
        </p:nvGraphicFramePr>
        <p:xfrm>
          <a:off x="5994399" y="3094067"/>
          <a:ext cx="1955517" cy="199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39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651839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651839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66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66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66336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1/9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443F91-3879-4C7B-A377-748B474E43C1}"/>
              </a:ext>
            </a:extLst>
          </p:cNvPr>
          <p:cNvSpPr txBox="1"/>
          <p:nvPr/>
        </p:nvSpPr>
        <p:spPr>
          <a:xfrm>
            <a:off x="5323838" y="3733912"/>
            <a:ext cx="33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*</a:t>
            </a:r>
            <a:endParaRPr lang="zh-TW" altLang="en-US" sz="4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63E7B258-5BDB-4C9C-9841-4B729F20A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01913"/>
              </p:ext>
            </p:extLst>
          </p:nvPr>
        </p:nvGraphicFramePr>
        <p:xfrm>
          <a:off x="8808957" y="2877878"/>
          <a:ext cx="2521032" cy="243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58">
                  <a:extLst>
                    <a:ext uri="{9D8B030D-6E8A-4147-A177-3AD203B41FA5}">
                      <a16:colId xmlns:a16="http://schemas.microsoft.com/office/drawing/2014/main" val="3483819195"/>
                    </a:ext>
                  </a:extLst>
                </a:gridCol>
                <a:gridCol w="630258">
                  <a:extLst>
                    <a:ext uri="{9D8B030D-6E8A-4147-A177-3AD203B41FA5}">
                      <a16:colId xmlns:a16="http://schemas.microsoft.com/office/drawing/2014/main" val="4056266843"/>
                    </a:ext>
                  </a:extLst>
                </a:gridCol>
                <a:gridCol w="630258">
                  <a:extLst>
                    <a:ext uri="{9D8B030D-6E8A-4147-A177-3AD203B41FA5}">
                      <a16:colId xmlns:a16="http://schemas.microsoft.com/office/drawing/2014/main" val="910395425"/>
                    </a:ext>
                  </a:extLst>
                </a:gridCol>
                <a:gridCol w="630258">
                  <a:extLst>
                    <a:ext uri="{9D8B030D-6E8A-4147-A177-3AD203B41FA5}">
                      <a16:colId xmlns:a16="http://schemas.microsoft.com/office/drawing/2014/main" val="182897564"/>
                    </a:ext>
                  </a:extLst>
                </a:gridCol>
              </a:tblGrid>
              <a:tr h="689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129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38961"/>
                  </a:ext>
                </a:extLst>
              </a:tr>
              <a:tr h="581355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57470"/>
                  </a:ext>
                </a:extLst>
              </a:tr>
              <a:tr h="581355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4337"/>
                  </a:ext>
                </a:extLst>
              </a:tr>
              <a:tr h="581355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15026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AAC6739D-E3E1-4D0A-AA5A-32F785628598}"/>
              </a:ext>
            </a:extLst>
          </p:cNvPr>
          <p:cNvSpPr txBox="1"/>
          <p:nvPr/>
        </p:nvSpPr>
        <p:spPr>
          <a:xfrm>
            <a:off x="8138278" y="3661083"/>
            <a:ext cx="33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/>
              <a:t>=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023E4B8-1D92-4181-867A-EFA016923895}"/>
                  </a:ext>
                </a:extLst>
              </p:cNvPr>
              <p:cNvSpPr txBox="1"/>
              <p:nvPr/>
            </p:nvSpPr>
            <p:spPr>
              <a:xfrm>
                <a:off x="2423962" y="5910369"/>
                <a:ext cx="8564880" cy="67877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152+124+252+128+40+220+68+157+24</m:t>
                              </m:r>
                            </m:e>
                          </m:d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=129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023E4B8-1D92-4181-867A-EFA016923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962" y="5910369"/>
                <a:ext cx="8564880" cy="678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lg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CF9F622-0FA4-42AD-818D-E3E19B8133EC}"/>
              </a:ext>
            </a:extLst>
          </p:cNvPr>
          <p:cNvCxnSpPr>
            <a:stCxn id="20" idx="0"/>
          </p:cNvCxnSpPr>
          <p:nvPr/>
        </p:nvCxnSpPr>
        <p:spPr>
          <a:xfrm flipV="1">
            <a:off x="6706402" y="3384011"/>
            <a:ext cx="2441200" cy="2526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EDA4FB4-A97D-4BBC-B099-7DD2CCCEBED4}"/>
              </a:ext>
            </a:extLst>
          </p:cNvPr>
          <p:cNvSpPr txBox="1"/>
          <p:nvPr/>
        </p:nvSpPr>
        <p:spPr>
          <a:xfrm>
            <a:off x="2755639" y="1484046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240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3*3 Median Filter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C208F4C-E057-40B6-8E97-FE2921749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332485"/>
              </p:ext>
            </p:extLst>
          </p:nvPr>
        </p:nvGraphicFramePr>
        <p:xfrm>
          <a:off x="1042737" y="2193758"/>
          <a:ext cx="3753852" cy="3452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42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511977896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2592758909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1899492578"/>
                    </a:ext>
                  </a:extLst>
                </a:gridCol>
              </a:tblGrid>
              <a:tr h="5754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152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124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252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163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5754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B5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190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142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216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5754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5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157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F5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5754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149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70758"/>
                  </a:ext>
                </a:extLst>
              </a:tr>
              <a:tr h="5754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055005"/>
                  </a:ext>
                </a:extLst>
              </a:tr>
              <a:tr h="5754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231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70125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6F8CF2E-04D1-4BCC-AD2B-71AF47F82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17716"/>
              </p:ext>
            </p:extLst>
          </p:nvPr>
        </p:nvGraphicFramePr>
        <p:xfrm>
          <a:off x="9805224" y="3163840"/>
          <a:ext cx="2210912" cy="19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728">
                  <a:extLst>
                    <a:ext uri="{9D8B030D-6E8A-4147-A177-3AD203B41FA5}">
                      <a16:colId xmlns:a16="http://schemas.microsoft.com/office/drawing/2014/main" val="3483819195"/>
                    </a:ext>
                  </a:extLst>
                </a:gridCol>
                <a:gridCol w="552728">
                  <a:extLst>
                    <a:ext uri="{9D8B030D-6E8A-4147-A177-3AD203B41FA5}">
                      <a16:colId xmlns:a16="http://schemas.microsoft.com/office/drawing/2014/main" val="4056266843"/>
                    </a:ext>
                  </a:extLst>
                </a:gridCol>
                <a:gridCol w="552728">
                  <a:extLst>
                    <a:ext uri="{9D8B030D-6E8A-4147-A177-3AD203B41FA5}">
                      <a16:colId xmlns:a16="http://schemas.microsoft.com/office/drawing/2014/main" val="910395425"/>
                    </a:ext>
                  </a:extLst>
                </a:gridCol>
                <a:gridCol w="552728">
                  <a:extLst>
                    <a:ext uri="{9D8B030D-6E8A-4147-A177-3AD203B41FA5}">
                      <a16:colId xmlns:a16="http://schemas.microsoft.com/office/drawing/2014/main" val="182897564"/>
                    </a:ext>
                  </a:extLst>
                </a:gridCol>
              </a:tblGrid>
              <a:tr h="5662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938961"/>
                  </a:ext>
                </a:extLst>
              </a:tr>
              <a:tr h="469351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357470"/>
                  </a:ext>
                </a:extLst>
              </a:tr>
              <a:tr h="469351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754337"/>
                  </a:ext>
                </a:extLst>
              </a:tr>
              <a:tr h="469351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15026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C02EEF-742E-4E97-BF14-CC5371C37722}"/>
              </a:ext>
            </a:extLst>
          </p:cNvPr>
          <p:cNvSpPr txBox="1"/>
          <p:nvPr/>
        </p:nvSpPr>
        <p:spPr>
          <a:xfrm>
            <a:off x="4878548" y="3920057"/>
            <a:ext cx="4844716" cy="33855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Sorting</a:t>
            </a:r>
            <a:r>
              <a:rPr lang="zh-TW" altLang="en-US" sz="1600" dirty="0"/>
              <a:t>：</a:t>
            </a:r>
            <a:r>
              <a:rPr lang="en-US" altLang="zh-TW" sz="1600" dirty="0"/>
              <a:t>24, 40, 68, 124, 128, 152, 157, 220, 252</a:t>
            </a:r>
            <a:endParaRPr lang="zh-TW" altLang="en-US" sz="1600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D19AA166-C0BA-4068-8CB1-D317FFB24AE7}"/>
              </a:ext>
            </a:extLst>
          </p:cNvPr>
          <p:cNvSpPr/>
          <p:nvPr/>
        </p:nvSpPr>
        <p:spPr>
          <a:xfrm>
            <a:off x="7118405" y="3816579"/>
            <a:ext cx="618184" cy="507831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4D19269-627E-4BB6-BC4B-ACE3B44F028B}"/>
              </a:ext>
            </a:extLst>
          </p:cNvPr>
          <p:cNvSpPr txBox="1"/>
          <p:nvPr/>
        </p:nvSpPr>
        <p:spPr>
          <a:xfrm>
            <a:off x="2421823" y="1582564"/>
            <a:ext cx="9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A492498-9C3F-45E9-84B6-562C1C107423}"/>
              </a:ext>
            </a:extLst>
          </p:cNvPr>
          <p:cNvSpPr/>
          <p:nvPr/>
        </p:nvSpPr>
        <p:spPr>
          <a:xfrm>
            <a:off x="3161700" y="6006968"/>
            <a:ext cx="6020999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sz="2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implement the sorting algorithm by yourself</a:t>
            </a:r>
            <a:r>
              <a:rPr lang="en-US" altLang="zh-TW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873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3*3 Median Filter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8A6CDFC-04B1-46A9-9D4C-4C654F390B47}"/>
              </a:ext>
            </a:extLst>
          </p:cNvPr>
          <p:cNvGrpSpPr/>
          <p:nvPr/>
        </p:nvGrpSpPr>
        <p:grpSpPr>
          <a:xfrm>
            <a:off x="2725716" y="2757242"/>
            <a:ext cx="8691287" cy="2808312"/>
            <a:chOff x="1232196" y="2024844"/>
            <a:chExt cx="8691287" cy="2808312"/>
          </a:xfrm>
        </p:grpSpPr>
        <p:pic>
          <p:nvPicPr>
            <p:cNvPr id="11" name="內容版面配置區 5">
              <a:extLst>
                <a:ext uri="{FF2B5EF4-FFF2-40B4-BE49-F238E27FC236}">
                  <a16:creationId xmlns:a16="http://schemas.microsoft.com/office/drawing/2014/main" id="{398D35E7-79E4-4E69-B6EB-289B88D14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67"/>
            <a:stretch/>
          </p:blipFill>
          <p:spPr>
            <a:xfrm>
              <a:off x="1232196" y="2024844"/>
              <a:ext cx="8691287" cy="2808312"/>
            </a:xfrm>
            <a:prstGeom prst="rect">
              <a:avLst/>
            </a:prstGeom>
          </p:spPr>
        </p:pic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344F9EC1-C126-4FCF-A6E0-CA8BF59425B1}"/>
                </a:ext>
              </a:extLst>
            </p:cNvPr>
            <p:cNvCxnSpPr/>
            <p:nvPr/>
          </p:nvCxnSpPr>
          <p:spPr>
            <a:xfrm>
              <a:off x="4362976" y="3432800"/>
              <a:ext cx="57606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E1FE18-59BF-4554-AA8D-4B47C817CA40}"/>
              </a:ext>
            </a:extLst>
          </p:cNvPr>
          <p:cNvSpPr txBox="1"/>
          <p:nvPr/>
        </p:nvSpPr>
        <p:spPr>
          <a:xfrm>
            <a:off x="1371600" y="1880872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the number of each pixel’s intensity (0~255)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03C1EC7-2E13-4CE3-871E-A7DE9F2E55D4}"/>
              </a:ext>
            </a:extLst>
          </p:cNvPr>
          <p:cNvSpPr txBox="1"/>
          <p:nvPr/>
        </p:nvSpPr>
        <p:spPr>
          <a:xfrm>
            <a:off x="2725716" y="5657093"/>
            <a:ext cx="33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table to record the number of each pixel’s intensity.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C5C4EF-9D46-4435-A93E-27D4AD0CCFF2}"/>
              </a:ext>
            </a:extLst>
          </p:cNvPr>
          <p:cNvSpPr txBox="1"/>
          <p:nvPr/>
        </p:nvSpPr>
        <p:spPr>
          <a:xfrm>
            <a:off x="7673636" y="5657093"/>
            <a:ext cx="336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draw the histogram by using the functions of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015885-56AD-4999-8E17-435636C8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238" y="1827676"/>
            <a:ext cx="10796936" cy="43445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one image with </a:t>
            </a: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Salt &amp; Pepper Noise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(noise_image.png)  for testing as follow: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result after applying Mean Filter.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the result after applying Median Filter.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Accumulate the number of each pixel value,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a histogram for each image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compare witch filter has a better results? Please describe what you observe on two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output images generated by two different filters in your report.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9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015885-56AD-4999-8E17-435636C8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9" y="1827676"/>
            <a:ext cx="8374277" cy="4344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cv2.imread, cv2.imshow, cv2.imwrite, </a:t>
            </a:r>
            <a:r>
              <a:rPr lang="en-US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image.shape</a:t>
            </a:r>
            <a:endParaRPr 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530352" lvl="1" indent="0">
              <a:buNone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(ex: cv2.cvtColor</a:t>
            </a:r>
            <a:r>
              <a:rPr lang="zh-TW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np.convolve</a:t>
            </a: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015885-56AD-4999-8E17-435636C8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861" y="2171700"/>
            <a:ext cx="8374277" cy="309011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n"/>
            </a:pPr>
            <a:r>
              <a:rPr lang="en-US" sz="32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Explanation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sz="32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32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Results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sz="32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32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Discussions</a:t>
            </a:r>
          </a:p>
        </p:txBody>
      </p:sp>
    </p:spTree>
    <p:extLst>
      <p:ext uri="{BB962C8B-B14F-4D97-AF65-F5344CB8AC3E}">
        <p14:creationId xmlns:p14="http://schemas.microsoft.com/office/powerpoint/2010/main" val="133369711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77</TotalTime>
  <Words>332</Words>
  <Application>Microsoft Office PowerPoint</Application>
  <PresentationFormat>寬螢幕</PresentationFormat>
  <Paragraphs>131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微軟正黑體</vt:lpstr>
      <vt:lpstr>新細明體</vt:lpstr>
      <vt:lpstr>標楷體</vt:lpstr>
      <vt:lpstr>Arial</vt:lpstr>
      <vt:lpstr>Calibri</vt:lpstr>
      <vt:lpstr>Cambria Math</vt:lpstr>
      <vt:lpstr>Franklin Gothic Book</vt:lpstr>
      <vt:lpstr>Times New Roman</vt:lpstr>
      <vt:lpstr>Wingdings</vt:lpstr>
      <vt:lpstr>裁剪</vt:lpstr>
      <vt:lpstr>PowerPoint 簡報</vt:lpstr>
      <vt:lpstr>Mean Filter and Median Filter</vt:lpstr>
      <vt:lpstr>Example of 3*3 Mean Filter</vt:lpstr>
      <vt:lpstr>Example of 3*3 Median Filter</vt:lpstr>
      <vt:lpstr>Example of 3*3 Median Filter</vt:lpstr>
      <vt:lpstr>Homework 2</vt:lpstr>
      <vt:lpstr>Rules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haoyu</dc:creator>
  <cp:lastModifiedBy>haoyu</cp:lastModifiedBy>
  <cp:revision>10</cp:revision>
  <dcterms:created xsi:type="dcterms:W3CDTF">2024-06-27T05:33:03Z</dcterms:created>
  <dcterms:modified xsi:type="dcterms:W3CDTF">2024-07-02T08:08:30Z</dcterms:modified>
</cp:coreProperties>
</file>