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</p:sldIdLst>
  <p:sldSz cx="15998825" cy="8999538"/>
  <p:notesSz cx="9144000" cy="6858000"/>
  <p:defaultTextStyle>
    <a:defPPr>
      <a:defRPr lang="es-NI"/>
    </a:defPPr>
    <a:lvl1pPr marL="0" algn="l" defTabSz="1131190" rtl="0" eaLnBrk="1" latinLnBrk="0" hangingPunct="1">
      <a:defRPr sz="2227" kern="1200">
        <a:solidFill>
          <a:schemeClr val="tx1"/>
        </a:solidFill>
        <a:latin typeface="+mn-lt"/>
        <a:ea typeface="+mn-ea"/>
        <a:cs typeface="+mn-cs"/>
      </a:defRPr>
    </a:lvl1pPr>
    <a:lvl2pPr marL="565594" algn="l" defTabSz="1131190" rtl="0" eaLnBrk="1" latinLnBrk="0" hangingPunct="1">
      <a:defRPr sz="2227" kern="1200">
        <a:solidFill>
          <a:schemeClr val="tx1"/>
        </a:solidFill>
        <a:latin typeface="+mn-lt"/>
        <a:ea typeface="+mn-ea"/>
        <a:cs typeface="+mn-cs"/>
      </a:defRPr>
    </a:lvl2pPr>
    <a:lvl3pPr marL="1131190" algn="l" defTabSz="1131190" rtl="0" eaLnBrk="1" latinLnBrk="0" hangingPunct="1">
      <a:defRPr sz="2227" kern="1200">
        <a:solidFill>
          <a:schemeClr val="tx1"/>
        </a:solidFill>
        <a:latin typeface="+mn-lt"/>
        <a:ea typeface="+mn-ea"/>
        <a:cs typeface="+mn-cs"/>
      </a:defRPr>
    </a:lvl3pPr>
    <a:lvl4pPr marL="1696784" algn="l" defTabSz="1131190" rtl="0" eaLnBrk="1" latinLnBrk="0" hangingPunct="1">
      <a:defRPr sz="2227" kern="1200">
        <a:solidFill>
          <a:schemeClr val="tx1"/>
        </a:solidFill>
        <a:latin typeface="+mn-lt"/>
        <a:ea typeface="+mn-ea"/>
        <a:cs typeface="+mn-cs"/>
      </a:defRPr>
    </a:lvl4pPr>
    <a:lvl5pPr marL="2262378" algn="l" defTabSz="1131190" rtl="0" eaLnBrk="1" latinLnBrk="0" hangingPunct="1">
      <a:defRPr sz="2227" kern="1200">
        <a:solidFill>
          <a:schemeClr val="tx1"/>
        </a:solidFill>
        <a:latin typeface="+mn-lt"/>
        <a:ea typeface="+mn-ea"/>
        <a:cs typeface="+mn-cs"/>
      </a:defRPr>
    </a:lvl5pPr>
    <a:lvl6pPr marL="2827973" algn="l" defTabSz="1131190" rtl="0" eaLnBrk="1" latinLnBrk="0" hangingPunct="1">
      <a:defRPr sz="2227" kern="1200">
        <a:solidFill>
          <a:schemeClr val="tx1"/>
        </a:solidFill>
        <a:latin typeface="+mn-lt"/>
        <a:ea typeface="+mn-ea"/>
        <a:cs typeface="+mn-cs"/>
      </a:defRPr>
    </a:lvl6pPr>
    <a:lvl7pPr marL="3393568" algn="l" defTabSz="1131190" rtl="0" eaLnBrk="1" latinLnBrk="0" hangingPunct="1">
      <a:defRPr sz="2227" kern="1200">
        <a:solidFill>
          <a:schemeClr val="tx1"/>
        </a:solidFill>
        <a:latin typeface="+mn-lt"/>
        <a:ea typeface="+mn-ea"/>
        <a:cs typeface="+mn-cs"/>
      </a:defRPr>
    </a:lvl7pPr>
    <a:lvl8pPr marL="3959161" algn="l" defTabSz="1131190" rtl="0" eaLnBrk="1" latinLnBrk="0" hangingPunct="1">
      <a:defRPr sz="2227" kern="1200">
        <a:solidFill>
          <a:schemeClr val="tx1"/>
        </a:solidFill>
        <a:latin typeface="+mn-lt"/>
        <a:ea typeface="+mn-ea"/>
        <a:cs typeface="+mn-cs"/>
      </a:defRPr>
    </a:lvl8pPr>
    <a:lvl9pPr marL="4524757" algn="l" defTabSz="1131190" rtl="0" eaLnBrk="1" latinLnBrk="0" hangingPunct="1">
      <a:defRPr sz="22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110"/>
            <a:ext cx="15998825" cy="9010649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7633" y="3155395"/>
            <a:ext cx="10192081" cy="2160390"/>
          </a:xfrm>
        </p:spPr>
        <p:txBody>
          <a:bodyPr anchor="b">
            <a:noAutofit/>
          </a:bodyPr>
          <a:lstStyle>
            <a:lvl1pPr algn="r">
              <a:defRPr sz="7086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7633" y="5315782"/>
            <a:ext cx="10192081" cy="143942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99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9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5837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826" y="799959"/>
            <a:ext cx="11280888" cy="4466437"/>
          </a:xfrm>
        </p:spPr>
        <p:txBody>
          <a:bodyPr anchor="ctr">
            <a:normAutofit/>
          </a:bodyPr>
          <a:lstStyle>
            <a:lvl1pPr algn="l">
              <a:defRPr sz="5774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826" y="5866366"/>
            <a:ext cx="11280888" cy="2061524"/>
          </a:xfrm>
        </p:spPr>
        <p:txBody>
          <a:bodyPr anchor="ctr">
            <a:normAutofit/>
          </a:bodyPr>
          <a:lstStyle>
            <a:lvl1pPr marL="0" indent="0" algn="l"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99938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1998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814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4pPr>
            <a:lvl5pPr marL="2399751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5pPr>
            <a:lvl6pPr marL="2999689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6pPr>
            <a:lvl7pPr marL="359962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7pPr>
            <a:lvl8pPr marL="4199565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8pPr>
            <a:lvl9pPr marL="4799503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92223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3" y="799959"/>
            <a:ext cx="10621443" cy="3966463"/>
          </a:xfrm>
        </p:spPr>
        <p:txBody>
          <a:bodyPr anchor="ctr">
            <a:normAutofit/>
          </a:bodyPr>
          <a:lstStyle>
            <a:lvl1pPr algn="l">
              <a:defRPr sz="5774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92702" y="4766422"/>
            <a:ext cx="9480306" cy="49997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99938" indent="0">
              <a:buFontTx/>
              <a:buNone/>
              <a:defRPr/>
            </a:lvl2pPr>
            <a:lvl3pPr marL="1199876" indent="0">
              <a:buFontTx/>
              <a:buNone/>
              <a:defRPr/>
            </a:lvl3pPr>
            <a:lvl4pPr marL="1799814" indent="0">
              <a:buFontTx/>
              <a:buNone/>
              <a:defRPr/>
            </a:lvl4pPr>
            <a:lvl5pPr marL="2399751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826" y="5866366"/>
            <a:ext cx="11280888" cy="2061524"/>
          </a:xfrm>
        </p:spPr>
        <p:txBody>
          <a:bodyPr anchor="ctr">
            <a:normAutofit/>
          </a:bodyPr>
          <a:lstStyle>
            <a:lvl1pPr marL="0" indent="0" algn="l"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99938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1998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814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4pPr>
            <a:lvl5pPr marL="2399751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5pPr>
            <a:lvl6pPr marL="2999689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6pPr>
            <a:lvl7pPr marL="359962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7pPr>
            <a:lvl8pPr marL="4199565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8pPr>
            <a:lvl9pPr marL="4799503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  <p:sp>
        <p:nvSpPr>
          <p:cNvPr id="20" name="TextBox 19"/>
          <p:cNvSpPr txBox="1"/>
          <p:nvPr/>
        </p:nvSpPr>
        <p:spPr>
          <a:xfrm>
            <a:off x="711063" y="1037188"/>
            <a:ext cx="799941" cy="767383"/>
          </a:xfrm>
          <a:prstGeom prst="rect">
            <a:avLst/>
          </a:prstGeom>
        </p:spPr>
        <p:txBody>
          <a:bodyPr vert="horz" lIns="119991" tIns="59996" rIns="119991" bIns="59996" rtlCol="0" anchor="ctr">
            <a:noAutofit/>
          </a:bodyPr>
          <a:lstStyle/>
          <a:p>
            <a:pPr lvl="0"/>
            <a:r>
              <a:rPr lang="en-US" sz="104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69761" y="3787937"/>
            <a:ext cx="799941" cy="767383"/>
          </a:xfrm>
          <a:prstGeom prst="rect">
            <a:avLst/>
          </a:prstGeom>
        </p:spPr>
        <p:txBody>
          <a:bodyPr vert="horz" lIns="119991" tIns="59996" rIns="119991" bIns="59996" rtlCol="0" anchor="ctr">
            <a:noAutofit/>
          </a:bodyPr>
          <a:lstStyle/>
          <a:p>
            <a:pPr lvl="0"/>
            <a:r>
              <a:rPr lang="en-US" sz="104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922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87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826" y="2535287"/>
            <a:ext cx="11280888" cy="3405941"/>
          </a:xfrm>
        </p:spPr>
        <p:txBody>
          <a:bodyPr anchor="b">
            <a:normAutofit/>
          </a:bodyPr>
          <a:lstStyle>
            <a:lvl1pPr algn="l">
              <a:defRPr sz="5774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826" y="5941228"/>
            <a:ext cx="11280888" cy="1986662"/>
          </a:xfrm>
        </p:spPr>
        <p:txBody>
          <a:bodyPr anchor="t">
            <a:normAutofit/>
          </a:bodyPr>
          <a:lstStyle>
            <a:lvl1pPr marL="0" indent="0" algn="l"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99938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1998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814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4pPr>
            <a:lvl5pPr marL="2399751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5pPr>
            <a:lvl6pPr marL="2999689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6pPr>
            <a:lvl7pPr marL="359962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7pPr>
            <a:lvl8pPr marL="4199565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8pPr>
            <a:lvl9pPr marL="4799503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9308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3" y="799959"/>
            <a:ext cx="10621443" cy="3966463"/>
          </a:xfrm>
        </p:spPr>
        <p:txBody>
          <a:bodyPr anchor="ctr">
            <a:normAutofit/>
          </a:bodyPr>
          <a:lstStyle>
            <a:lvl1pPr algn="l">
              <a:defRPr sz="5774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8823" y="5266397"/>
            <a:ext cx="11280889" cy="6748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14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99938" indent="0">
              <a:buFontTx/>
              <a:buNone/>
              <a:defRPr/>
            </a:lvl2pPr>
            <a:lvl3pPr marL="1199876" indent="0">
              <a:buFontTx/>
              <a:buNone/>
              <a:defRPr/>
            </a:lvl3pPr>
            <a:lvl4pPr marL="1799814" indent="0">
              <a:buFontTx/>
              <a:buNone/>
              <a:defRPr/>
            </a:lvl4pPr>
            <a:lvl5pPr marL="2399751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826" y="5941228"/>
            <a:ext cx="11280888" cy="1986662"/>
          </a:xfrm>
        </p:spPr>
        <p:txBody>
          <a:bodyPr anchor="t">
            <a:normAutofit/>
          </a:bodyPr>
          <a:lstStyle>
            <a:lvl1pPr marL="0" indent="0" algn="l">
              <a:buNone/>
              <a:defRPr sz="236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99938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1998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814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4pPr>
            <a:lvl5pPr marL="2399751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5pPr>
            <a:lvl6pPr marL="2999689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6pPr>
            <a:lvl7pPr marL="359962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7pPr>
            <a:lvl8pPr marL="4199565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8pPr>
            <a:lvl9pPr marL="4799503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  <p:sp>
        <p:nvSpPr>
          <p:cNvPr id="24" name="TextBox 23"/>
          <p:cNvSpPr txBox="1"/>
          <p:nvPr/>
        </p:nvSpPr>
        <p:spPr>
          <a:xfrm>
            <a:off x="711063" y="1037188"/>
            <a:ext cx="799941" cy="767383"/>
          </a:xfrm>
          <a:prstGeom prst="rect">
            <a:avLst/>
          </a:prstGeom>
        </p:spPr>
        <p:txBody>
          <a:bodyPr vert="horz" lIns="119991" tIns="59996" rIns="119991" bIns="59996" rtlCol="0" anchor="ctr">
            <a:noAutofit/>
          </a:bodyPr>
          <a:lstStyle/>
          <a:p>
            <a:pPr lvl="0"/>
            <a:r>
              <a:rPr lang="en-US" sz="104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69761" y="3787937"/>
            <a:ext cx="799941" cy="767383"/>
          </a:xfrm>
          <a:prstGeom prst="rect">
            <a:avLst/>
          </a:prstGeom>
        </p:spPr>
        <p:txBody>
          <a:bodyPr vert="horz" lIns="119991" tIns="59996" rIns="119991" bIns="59996" rtlCol="0" anchor="ctr">
            <a:noAutofit/>
          </a:bodyPr>
          <a:lstStyle/>
          <a:p>
            <a:pPr lvl="0"/>
            <a:r>
              <a:rPr lang="en-US" sz="104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324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933" y="799959"/>
            <a:ext cx="11269780" cy="3966463"/>
          </a:xfrm>
        </p:spPr>
        <p:txBody>
          <a:bodyPr anchor="ctr">
            <a:normAutofit/>
          </a:bodyPr>
          <a:lstStyle>
            <a:lvl1pPr algn="l">
              <a:defRPr sz="5774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8823" y="5266397"/>
            <a:ext cx="11280889" cy="6748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149">
                <a:solidFill>
                  <a:schemeClr val="accent1"/>
                </a:solidFill>
              </a:defRPr>
            </a:lvl1pPr>
            <a:lvl2pPr marL="599938" indent="0">
              <a:buFontTx/>
              <a:buNone/>
              <a:defRPr/>
            </a:lvl2pPr>
            <a:lvl3pPr marL="1199876" indent="0">
              <a:buFontTx/>
              <a:buNone/>
              <a:defRPr/>
            </a:lvl3pPr>
            <a:lvl4pPr marL="1799814" indent="0">
              <a:buFontTx/>
              <a:buNone/>
              <a:defRPr/>
            </a:lvl4pPr>
            <a:lvl5pPr marL="2399751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826" y="5941228"/>
            <a:ext cx="11280888" cy="1986662"/>
          </a:xfrm>
        </p:spPr>
        <p:txBody>
          <a:bodyPr anchor="t">
            <a:normAutofit/>
          </a:bodyPr>
          <a:lstStyle>
            <a:lvl1pPr marL="0" indent="0" algn="l">
              <a:buNone/>
              <a:defRPr sz="236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99938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1998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814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4pPr>
            <a:lvl5pPr marL="2399751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5pPr>
            <a:lvl6pPr marL="2999689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6pPr>
            <a:lvl7pPr marL="359962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7pPr>
            <a:lvl8pPr marL="4199565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8pPr>
            <a:lvl9pPr marL="4799503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88710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6970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55497" y="799958"/>
            <a:ext cx="1712135" cy="689131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8826" y="799959"/>
            <a:ext cx="9264608" cy="689131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1822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4846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826" y="3544264"/>
            <a:ext cx="11280888" cy="2396965"/>
          </a:xfrm>
        </p:spPr>
        <p:txBody>
          <a:bodyPr anchor="b"/>
          <a:lstStyle>
            <a:lvl1pPr algn="l">
              <a:defRPr sz="524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826" y="5941228"/>
            <a:ext cx="11280888" cy="1129076"/>
          </a:xfrm>
        </p:spPr>
        <p:txBody>
          <a:bodyPr anchor="t"/>
          <a:lstStyle>
            <a:lvl1pPr marL="0" indent="0" algn="l">
              <a:buNone/>
              <a:defRPr sz="262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99938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1998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9814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4pPr>
            <a:lvl5pPr marL="2399751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5pPr>
            <a:lvl6pPr marL="2999689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6pPr>
            <a:lvl7pPr marL="359962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7pPr>
            <a:lvl8pPr marL="4199565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8pPr>
            <a:lvl9pPr marL="4799503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0480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8825" y="2835273"/>
            <a:ext cx="5490456" cy="509261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9260" y="2835273"/>
            <a:ext cx="5490455" cy="509261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6577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740" y="2835790"/>
            <a:ext cx="5492540" cy="756211"/>
          </a:xfrm>
        </p:spPr>
        <p:txBody>
          <a:bodyPr anchor="b">
            <a:noAutofit/>
          </a:bodyPr>
          <a:lstStyle>
            <a:lvl1pPr marL="0" indent="0">
              <a:buNone/>
              <a:defRPr sz="3149" b="0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6740" y="3592001"/>
            <a:ext cx="5492540" cy="433588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7177" y="2835790"/>
            <a:ext cx="5492534" cy="756211"/>
          </a:xfrm>
        </p:spPr>
        <p:txBody>
          <a:bodyPr anchor="b">
            <a:noAutofit/>
          </a:bodyPr>
          <a:lstStyle>
            <a:lvl1pPr marL="0" indent="0">
              <a:buNone/>
              <a:defRPr sz="3149" b="0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77180" y="3592001"/>
            <a:ext cx="5492532" cy="433588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55571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825" y="799959"/>
            <a:ext cx="11280888" cy="173324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51250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0738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825" y="1966571"/>
            <a:ext cx="5058064" cy="1677691"/>
          </a:xfrm>
        </p:spPr>
        <p:txBody>
          <a:bodyPr anchor="b">
            <a:normAutofit/>
          </a:bodyPr>
          <a:lstStyle>
            <a:lvl1pPr>
              <a:defRPr sz="26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866" y="675719"/>
            <a:ext cx="5922847" cy="725217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825" y="3644261"/>
            <a:ext cx="5058064" cy="3391491"/>
          </a:xfrm>
        </p:spPr>
        <p:txBody>
          <a:bodyPr>
            <a:normAutofit/>
          </a:bodyPr>
          <a:lstStyle>
            <a:lvl1pPr marL="0" indent="0">
              <a:buNone/>
              <a:defRPr sz="1837"/>
            </a:lvl1pPr>
            <a:lvl2pPr marL="599758" indent="0">
              <a:buNone/>
              <a:defRPr sz="1837"/>
            </a:lvl2pPr>
            <a:lvl3pPr marL="1199516" indent="0">
              <a:buNone/>
              <a:defRPr sz="1575"/>
            </a:lvl3pPr>
            <a:lvl4pPr marL="1799274" indent="0">
              <a:buNone/>
              <a:defRPr sz="1312"/>
            </a:lvl4pPr>
            <a:lvl5pPr marL="2399031" indent="0">
              <a:buNone/>
              <a:defRPr sz="1312"/>
            </a:lvl5pPr>
            <a:lvl6pPr marL="2998789" indent="0">
              <a:buNone/>
              <a:defRPr sz="1312"/>
            </a:lvl6pPr>
            <a:lvl7pPr marL="3598547" indent="0">
              <a:buNone/>
              <a:defRPr sz="1312"/>
            </a:lvl7pPr>
            <a:lvl8pPr marL="4198305" indent="0">
              <a:buNone/>
              <a:defRPr sz="1312"/>
            </a:lvl8pPr>
            <a:lvl9pPr marL="4798063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0624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825" y="6299677"/>
            <a:ext cx="11280887" cy="743712"/>
          </a:xfrm>
        </p:spPr>
        <p:txBody>
          <a:bodyPr anchor="b">
            <a:normAutofit/>
          </a:bodyPr>
          <a:lstStyle>
            <a:lvl1pPr algn="l">
              <a:defRPr sz="314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825" y="799959"/>
            <a:ext cx="11280888" cy="504661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599938" indent="0">
              <a:buNone/>
              <a:defRPr sz="2100"/>
            </a:lvl2pPr>
            <a:lvl3pPr marL="1199876" indent="0">
              <a:buNone/>
              <a:defRPr sz="2100"/>
            </a:lvl3pPr>
            <a:lvl4pPr marL="1799814" indent="0">
              <a:buNone/>
              <a:defRPr sz="2100"/>
            </a:lvl4pPr>
            <a:lvl5pPr marL="2399751" indent="0">
              <a:buNone/>
              <a:defRPr sz="2100"/>
            </a:lvl5pPr>
            <a:lvl6pPr marL="2999689" indent="0">
              <a:buNone/>
              <a:defRPr sz="2100"/>
            </a:lvl6pPr>
            <a:lvl7pPr marL="3599627" indent="0">
              <a:buNone/>
              <a:defRPr sz="2100"/>
            </a:lvl7pPr>
            <a:lvl8pPr marL="4199565" indent="0">
              <a:buNone/>
              <a:defRPr sz="2100"/>
            </a:lvl8pPr>
            <a:lvl9pPr marL="4799503" indent="0">
              <a:buNone/>
              <a:defRPr sz="21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825" y="7043389"/>
            <a:ext cx="11280887" cy="884501"/>
          </a:xfrm>
        </p:spPr>
        <p:txBody>
          <a:bodyPr>
            <a:normAutofit/>
          </a:bodyPr>
          <a:lstStyle>
            <a:lvl1pPr marL="0" indent="0">
              <a:buNone/>
              <a:defRPr sz="1575"/>
            </a:lvl1pPr>
            <a:lvl2pPr marL="599938" indent="0">
              <a:buNone/>
              <a:defRPr sz="1575"/>
            </a:lvl2pPr>
            <a:lvl3pPr marL="1199876" indent="0">
              <a:buNone/>
              <a:defRPr sz="1312"/>
            </a:lvl3pPr>
            <a:lvl4pPr marL="1799814" indent="0">
              <a:buNone/>
              <a:defRPr sz="1181"/>
            </a:lvl4pPr>
            <a:lvl5pPr marL="2399751" indent="0">
              <a:buNone/>
              <a:defRPr sz="1181"/>
            </a:lvl5pPr>
            <a:lvl6pPr marL="2999689" indent="0">
              <a:buNone/>
              <a:defRPr sz="1181"/>
            </a:lvl6pPr>
            <a:lvl7pPr marL="3599627" indent="0">
              <a:buNone/>
              <a:defRPr sz="1181"/>
            </a:lvl7pPr>
            <a:lvl8pPr marL="4199565" indent="0">
              <a:buNone/>
              <a:defRPr sz="1181"/>
            </a:lvl8pPr>
            <a:lvl9pPr marL="4799503" indent="0">
              <a:buNone/>
              <a:defRPr sz="118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55834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110"/>
            <a:ext cx="15998825" cy="9010649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8825" y="799959"/>
            <a:ext cx="11280888" cy="1733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825" y="2835273"/>
            <a:ext cx="11280888" cy="5092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54862" y="7927890"/>
            <a:ext cx="119668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BAC4-E64D-4E20-BD63-60D9FB423834}" type="datetimeFigureOut">
              <a:rPr lang="es-NI" smtClean="0"/>
              <a:t>08/04/2018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8824" y="7927890"/>
            <a:ext cx="826397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3009" y="7927890"/>
            <a:ext cx="89670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accent1"/>
                </a:solidFill>
              </a:defRPr>
            </a:lvl1pPr>
          </a:lstStyle>
          <a:p>
            <a:fld id="{F9886E56-3EE7-4B86-8553-CACDD71F05D4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9420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599938" rtl="0" eaLnBrk="1" latinLnBrk="0" hangingPunct="1">
        <a:spcBef>
          <a:spcPct val="0"/>
        </a:spcBef>
        <a:buNone/>
        <a:defRPr sz="4724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49953" indent="-449953" algn="l" defTabSz="599938" rtl="0" eaLnBrk="1" latinLnBrk="0" hangingPunct="1">
        <a:spcBef>
          <a:spcPts val="131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6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74899" indent="-374961" algn="l" defTabSz="599938" rtl="0" eaLnBrk="1" latinLnBrk="0" hangingPunct="1">
        <a:spcBef>
          <a:spcPts val="131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499845" indent="-299969" algn="l" defTabSz="599938" rtl="0" eaLnBrk="1" latinLnBrk="0" hangingPunct="1">
        <a:spcBef>
          <a:spcPts val="131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099782" indent="-299969" algn="l" defTabSz="599938" rtl="0" eaLnBrk="1" latinLnBrk="0" hangingPunct="1">
        <a:spcBef>
          <a:spcPts val="131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699720" indent="-299969" algn="l" defTabSz="599938" rtl="0" eaLnBrk="1" latinLnBrk="0" hangingPunct="1">
        <a:spcBef>
          <a:spcPts val="131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299658" indent="-299969" algn="l" defTabSz="599938" rtl="0" eaLnBrk="1" latinLnBrk="0" hangingPunct="1">
        <a:spcBef>
          <a:spcPts val="131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899596" indent="-299969" algn="l" defTabSz="599938" rtl="0" eaLnBrk="1" latinLnBrk="0" hangingPunct="1">
        <a:spcBef>
          <a:spcPts val="131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499534" indent="-299969" algn="l" defTabSz="599938" rtl="0" eaLnBrk="1" latinLnBrk="0" hangingPunct="1">
        <a:spcBef>
          <a:spcPts val="131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099472" indent="-299969" algn="l" defTabSz="599938" rtl="0" eaLnBrk="1" latinLnBrk="0" hangingPunct="1">
        <a:spcBef>
          <a:spcPts val="131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938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algn="l" defTabSz="599938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876" algn="l" defTabSz="599938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814" algn="l" defTabSz="599938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751" algn="l" defTabSz="599938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689" algn="l" defTabSz="599938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627" algn="l" defTabSz="599938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565" algn="l" defTabSz="599938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503" algn="l" defTabSz="599938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71909"/>
              </p:ext>
            </p:extLst>
          </p:nvPr>
        </p:nvGraphicFramePr>
        <p:xfrm>
          <a:off x="1" y="-134469"/>
          <a:ext cx="15998825" cy="9211858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2889931">
                  <a:extLst>
                    <a:ext uri="{9D8B030D-6E8A-4147-A177-3AD203B41FA5}">
                      <a16:colId xmlns:a16="http://schemas.microsoft.com/office/drawing/2014/main" val="4002541796"/>
                    </a:ext>
                  </a:extLst>
                </a:gridCol>
                <a:gridCol w="3126531">
                  <a:extLst>
                    <a:ext uri="{9D8B030D-6E8A-4147-A177-3AD203B41FA5}">
                      <a16:colId xmlns:a16="http://schemas.microsoft.com/office/drawing/2014/main" val="330126885"/>
                    </a:ext>
                  </a:extLst>
                </a:gridCol>
                <a:gridCol w="1299281">
                  <a:extLst>
                    <a:ext uri="{9D8B030D-6E8A-4147-A177-3AD203B41FA5}">
                      <a16:colId xmlns:a16="http://schemas.microsoft.com/office/drawing/2014/main" val="3654802115"/>
                    </a:ext>
                  </a:extLst>
                </a:gridCol>
                <a:gridCol w="1518974">
                  <a:extLst>
                    <a:ext uri="{9D8B030D-6E8A-4147-A177-3AD203B41FA5}">
                      <a16:colId xmlns:a16="http://schemas.microsoft.com/office/drawing/2014/main" val="944712621"/>
                    </a:ext>
                  </a:extLst>
                </a:gridCol>
                <a:gridCol w="3402106">
                  <a:extLst>
                    <a:ext uri="{9D8B030D-6E8A-4147-A177-3AD203B41FA5}">
                      <a16:colId xmlns:a16="http://schemas.microsoft.com/office/drawing/2014/main" val="1404499935"/>
                    </a:ext>
                  </a:extLst>
                </a:gridCol>
                <a:gridCol w="3762002">
                  <a:extLst>
                    <a:ext uri="{9D8B030D-6E8A-4147-A177-3AD203B41FA5}">
                      <a16:colId xmlns:a16="http://schemas.microsoft.com/office/drawing/2014/main" val="324322871"/>
                    </a:ext>
                  </a:extLst>
                </a:gridCol>
              </a:tblGrid>
              <a:tr h="350018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SOCIOS </a:t>
                      </a:r>
                      <a:r>
                        <a:rPr lang="es-NI" sz="14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CLAVE</a:t>
                      </a:r>
                      <a:endParaRPr lang="es-NI" sz="10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Restaurantes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Sport 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bar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Discotecas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Licorerías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Distribuidoras </a:t>
                      </a:r>
                      <a:endParaRPr lang="es-ES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marR="0" indent="-285750" algn="l" defTabSz="5999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Hostgator (dominio y host)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Gestor de Base de 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Datos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Bancos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>
                        <a:effectLst/>
                        <a:latin typeface="Roboto Bk" pitchFamily="2" charset="0"/>
                        <a:ea typeface="Roboto Bk" pitchFamily="2" charset="0"/>
                        <a:cs typeface="Times New Roman" panose="02020603050405020304" pitchFamily="18" charset="0"/>
                      </a:endParaRPr>
                    </a:p>
                  </a:txBody>
                  <a:tcPr marL="23756" marR="2375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1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ACTIVIDADES </a:t>
                      </a:r>
                      <a:r>
                        <a:rPr lang="es-NI" sz="14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CLAVE </a:t>
                      </a:r>
                      <a:endParaRPr lang="es-NI" sz="11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  <a:endParaRPr lang="es-NI" sz="1000" dirty="0" smtClean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 smtClean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Adquirir dominio y host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Acuerdo con las empresas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Realizar encuestas 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Realizar el spot publicitario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Desarrollar la App 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6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</a:txBody>
                  <a:tcPr marL="23756" marR="23756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 PROPUESTA </a:t>
                      </a:r>
                      <a:r>
                        <a:rPr lang="es-NI" sz="14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DE </a:t>
                      </a: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VALOR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100" dirty="0" smtClean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100" dirty="0" smtClean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Publicidad de sus productos</a:t>
                      </a:r>
                    </a:p>
                    <a:p>
                      <a:pPr marL="285750" marR="0" lvl="0" indent="-285750" algn="l" defTabSz="5999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Promociones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Mayor asistencia de clientes 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Interacción con los clientes</a:t>
                      </a:r>
                    </a:p>
                    <a:p>
                      <a:pPr marL="285750" marR="0" lvl="0" indent="-285750" algn="l" defTabSz="5999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Incremento en sus compras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Marketing 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directo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Fiabilidad y confianza</a:t>
                      </a:r>
                      <a:endParaRPr lang="es-ES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1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</a:t>
                      </a:r>
                      <a:endParaRPr lang="es-NI" sz="1100" dirty="0">
                        <a:effectLst/>
                        <a:latin typeface="Roboto Bk" pitchFamily="2" charset="0"/>
                        <a:ea typeface="Roboto Bk" pitchFamily="2" charset="0"/>
                        <a:cs typeface="Times New Roman" panose="02020603050405020304" pitchFamily="18" charset="0"/>
                      </a:endParaRPr>
                    </a:p>
                  </a:txBody>
                  <a:tcPr marL="23756" marR="23756" marT="0" marB="0"/>
                </a:tc>
                <a:tc rowSpan="2"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1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RELACIÓN </a:t>
                      </a:r>
                      <a:r>
                        <a:rPr lang="es-NI" sz="14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CON LOS CLIENTES </a:t>
                      </a:r>
                      <a:endParaRPr lang="es-NI" sz="1400" dirty="0" smtClean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100" dirty="0" smtClean="0">
                        <a:effectLst/>
                        <a:latin typeface="Roboto Bk" pitchFamily="2" charset="0"/>
                        <a:ea typeface="Roboto Bk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100" dirty="0" smtClean="0">
                        <a:effectLst/>
                        <a:latin typeface="Roboto Bk" pitchFamily="2" charset="0"/>
                        <a:ea typeface="Roboto Bk" pitchFamily="2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Presentar 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promociones por (correo, WhatsApp, redes sociales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)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Interacción 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con el cliente a través de un 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juego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Notificaciones</a:t>
                      </a:r>
                      <a:r>
                        <a:rPr lang="es-E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 </a:t>
                      </a:r>
                      <a:r>
                        <a:rPr lang="es-ES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Push</a:t>
                      </a:r>
                      <a:endParaRPr lang="es-ES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s-NI" sz="14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100" dirty="0">
                        <a:effectLst/>
                        <a:latin typeface="Roboto Bk" pitchFamily="2" charset="0"/>
                        <a:ea typeface="Roboto Bk" pitchFamily="2" charset="0"/>
                        <a:cs typeface="Times New Roman" panose="02020603050405020304" pitchFamily="18" charset="0"/>
                      </a:endParaRPr>
                    </a:p>
                  </a:txBody>
                  <a:tcPr marL="23756" marR="23756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 SEGMENTO </a:t>
                      </a:r>
                      <a:r>
                        <a:rPr lang="es-NI" sz="14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DE </a:t>
                      </a: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CLIENTES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100" dirty="0" smtClean="0">
                        <a:effectLst/>
                        <a:latin typeface="Roboto Bk" pitchFamily="2" charset="0"/>
                        <a:ea typeface="Roboto Bk" pitchFamily="2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100" dirty="0" smtClean="0">
                        <a:effectLst/>
                        <a:latin typeface="Roboto Bk" pitchFamily="2" charset="0"/>
                        <a:ea typeface="Roboto Bk" pitchFamily="2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599984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Personas que disfruten pasar momentos agradables en compañía de sus amigos evitando la fatiga de no saber qué local deberían visitar tanto para consumo como para compra y está dirigido a la comunidad en general de los “18” años en adelante de la ciudad de Juigalpa  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100" dirty="0">
                        <a:effectLst/>
                        <a:latin typeface="Roboto Bk" pitchFamily="2" charset="0"/>
                        <a:ea typeface="Roboto Bk" pitchFamily="2" charset="0"/>
                        <a:cs typeface="Times New Roman" panose="02020603050405020304" pitchFamily="18" charset="0"/>
                      </a:endParaRPr>
                    </a:p>
                  </a:txBody>
                  <a:tcPr marL="23756" marR="23756" marT="0" marB="0"/>
                </a:tc>
                <a:extLst>
                  <a:ext uri="{0D108BD9-81ED-4DB2-BD59-A6C34878D82A}">
                    <a16:rowId xmlns:a16="http://schemas.microsoft.com/office/drawing/2014/main" val="1214186466"/>
                  </a:ext>
                </a:extLst>
              </a:tr>
              <a:tr h="2919007">
                <a:tc v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1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</a:t>
                      </a: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RECURSOS CLAVE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400" dirty="0" smtClean="0">
                        <a:effectLst/>
                        <a:latin typeface="Roboto Bk" pitchFamily="2" charset="0"/>
                        <a:ea typeface="Roboto Bk" pitchFamily="2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5999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kern="1200" baseline="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Herramientas para el desarrollo de nuestra PWA</a:t>
                      </a:r>
                    </a:p>
                    <a:p>
                      <a:pPr marL="285750" marR="0" lvl="0" indent="-285750" algn="l" defTabSz="5999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Plataforma</a:t>
                      </a:r>
                      <a:r>
                        <a:rPr lang="es-ES" sz="1600" kern="1200" baseline="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 para la BD     </a:t>
                      </a:r>
                      <a:endParaRPr lang="es-ES" sz="1600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Personal </a:t>
                      </a: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que brinde mantenimiento al </a:t>
                      </a: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a</a:t>
                      </a:r>
                      <a:r>
                        <a:rPr lang="es-ES" sz="1600" kern="1200" baseline="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 PWA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Capital </a:t>
                      </a: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de inicio</a:t>
                      </a:r>
                      <a:endParaRPr lang="es-NI" sz="1600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Equipos de computo </a:t>
                      </a:r>
                    </a:p>
                  </a:txBody>
                  <a:tcPr marL="23756" marR="23756" marT="0" marB="0"/>
                </a:tc>
                <a:tc gridSpan="2" v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1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</a:t>
                      </a: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CANALES </a:t>
                      </a:r>
                      <a:r>
                        <a:rPr lang="es-NI" sz="14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DE </a:t>
                      </a: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DISTRIBUCIÓN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100" dirty="0" smtClean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internet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Web(Marketing</a:t>
                      </a: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)</a:t>
                      </a:r>
                      <a:endParaRPr lang="es-NI" sz="1600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Redes sociales</a:t>
                      </a:r>
                      <a:endParaRPr lang="es-NI" sz="1600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Canales locales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s-NI" sz="1600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</a:txBody>
                  <a:tcPr marL="23756" marR="23756" marT="0" marB="0"/>
                </a:tc>
                <a:tc v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80341"/>
                  </a:ext>
                </a:extLst>
              </a:tr>
              <a:tr h="2714816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                                                </a:t>
                      </a:r>
                      <a:endParaRPr lang="es-NI" sz="1400" dirty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4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                                                ESTRUCTURA DE </a:t>
                      </a: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COSTES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400" dirty="0" smtClean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  Dominio $ 7.99 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 mensuales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 hosting 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$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74.99   mensuales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Inversión de marketing</a:t>
                      </a:r>
                      <a:r>
                        <a:rPr lang="es-E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 </a:t>
                      </a:r>
                      <a:endParaRPr lang="es-NI" sz="1600" b="1" kern="1200" dirty="0" smtClean="0">
                        <a:solidFill>
                          <a:schemeClr val="lt1"/>
                        </a:solidFill>
                        <a:effectLst/>
                        <a:latin typeface="Roboto Lt" pitchFamily="2" charset="0"/>
                        <a:ea typeface="Roboto Lt" pitchFamily="2" charset="0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Plan Firebase (flame)</a:t>
                      </a:r>
                      <a:r>
                        <a:rPr lang="es-E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  $ 25 mensuales</a:t>
                      </a:r>
                      <a:endParaRPr lang="es-NI" sz="1600" dirty="0">
                        <a:effectLst/>
                        <a:latin typeface="Roboto Lt" pitchFamily="2" charset="0"/>
                        <a:ea typeface="Roboto Lt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4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  </a:t>
                      </a:r>
                    </a:p>
                  </a:txBody>
                  <a:tcPr marL="23756" marR="23756" marT="0" marB="0"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000" dirty="0">
                        <a:solidFill>
                          <a:srgbClr val="FFFFFF"/>
                        </a:solidFill>
                        <a:effectLst/>
                        <a:latin typeface="Roboto Bk" pitchFamily="2" charset="0"/>
                        <a:ea typeface="Roboto Bk" pitchFamily="2" charset="0"/>
                        <a:cs typeface="Times New Roman" panose="02020603050405020304" pitchFamily="18" charset="0"/>
                      </a:endParaRPr>
                    </a:p>
                  </a:txBody>
                  <a:tcPr marL="23756" marR="2375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0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ESTRUCTURA </a:t>
                      </a:r>
                      <a:r>
                        <a:rPr lang="es-NI" sz="1400" dirty="0">
                          <a:effectLst/>
                          <a:latin typeface="Roboto Bk" pitchFamily="2" charset="0"/>
                          <a:ea typeface="Roboto Bk" pitchFamily="2" charset="0"/>
                        </a:rPr>
                        <a:t>DE </a:t>
                      </a:r>
                      <a:r>
                        <a:rPr lang="es-NI" sz="1400" dirty="0" smtClean="0">
                          <a:effectLst/>
                          <a:latin typeface="Roboto Bk" pitchFamily="2" charset="0"/>
                          <a:ea typeface="Roboto Bk" pitchFamily="2" charset="0"/>
                        </a:rPr>
                        <a:t>COSTOS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NI" sz="1400" dirty="0" smtClean="0">
                        <a:effectLst/>
                        <a:latin typeface="Roboto Bk" pitchFamily="2" charset="0"/>
                        <a:ea typeface="Roboto Bk" pitchFamily="2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Pago mensual por usar la aplicación web (C$ 2000 cada 15 días</a:t>
                      </a: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)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 Lt" pitchFamily="2" charset="0"/>
                          <a:ea typeface="Roboto Lt" pitchFamily="2" charset="0"/>
                          <a:cs typeface="+mn-cs"/>
                        </a:rPr>
                        <a:t>Comisión de ventas  por juego </a:t>
                      </a:r>
                      <a:endParaRPr lang="es-NI" sz="1600" dirty="0">
                        <a:effectLst/>
                        <a:latin typeface="Roboto Lt" pitchFamily="2" charset="0"/>
                        <a:ea typeface="Roboto Lt" pitchFamily="2" charset="0"/>
                        <a:cs typeface="Times New Roman" panose="02020603050405020304" pitchFamily="18" charset="0"/>
                      </a:endParaRPr>
                    </a:p>
                  </a:txBody>
                  <a:tcPr marL="23756" marR="23756" marT="0" marB="0"/>
                </a:tc>
                <a:tc hMerge="1"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67989"/>
                  </a:ext>
                </a:extLst>
              </a:tr>
            </a:tbl>
          </a:graphicData>
        </a:graphic>
      </p:graphicFrame>
      <p:pic>
        <p:nvPicPr>
          <p:cNvPr id="2053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8" t="26099" b="20770"/>
          <a:stretch>
            <a:fillRect/>
          </a:stretch>
        </p:blipFill>
        <p:spPr bwMode="auto">
          <a:xfrm>
            <a:off x="14618822" y="45863"/>
            <a:ext cx="1380004" cy="70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5" descr="actividades cl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9" b="34036"/>
          <a:stretch>
            <a:fillRect/>
          </a:stretch>
        </p:blipFill>
        <p:spPr bwMode="auto">
          <a:xfrm>
            <a:off x="4746731" y="-36577"/>
            <a:ext cx="1232978" cy="86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7" descr="Q90560075_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513" y="3439272"/>
            <a:ext cx="1334147" cy="10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n 8" descr="finanz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71" y="6544124"/>
            <a:ext cx="1113151" cy="127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3" descr="custom-img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09" y="6568240"/>
            <a:ext cx="1600436" cy="13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n 9" descr="cropped-mercadotecn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" r="12521"/>
          <a:stretch>
            <a:fillRect/>
          </a:stretch>
        </p:blipFill>
        <p:spPr bwMode="auto">
          <a:xfrm>
            <a:off x="4391044" y="3274597"/>
            <a:ext cx="1588665" cy="74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Imagen 6" descr="sociedadrompecabeza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r="12039"/>
          <a:stretch>
            <a:fillRect/>
          </a:stretch>
        </p:blipFill>
        <p:spPr bwMode="auto">
          <a:xfrm>
            <a:off x="1343670" y="45863"/>
            <a:ext cx="1588565" cy="10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Imagen 4" descr="relacion clien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2" r="21014"/>
          <a:stretch>
            <a:fillRect/>
          </a:stretch>
        </p:blipFill>
        <p:spPr bwMode="auto">
          <a:xfrm>
            <a:off x="11463295" y="143181"/>
            <a:ext cx="858365" cy="6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Imagen 10" descr="propuesta de valo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r="13814" b="12444"/>
          <a:stretch>
            <a:fillRect/>
          </a:stretch>
        </p:blipFill>
        <p:spPr bwMode="auto">
          <a:xfrm>
            <a:off x="8089246" y="45863"/>
            <a:ext cx="765271" cy="70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907931" y="2227813"/>
            <a:ext cx="124007" cy="24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372" tIns="30686" rIns="61372" bIns="30686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NI" sz="1208"/>
          </a:p>
        </p:txBody>
      </p:sp>
    </p:spTree>
    <p:extLst>
      <p:ext uri="{BB962C8B-B14F-4D97-AF65-F5344CB8AC3E}">
        <p14:creationId xmlns:p14="http://schemas.microsoft.com/office/powerpoint/2010/main" val="37507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</TotalTime>
  <Words>177</Words>
  <Application>Microsoft Office PowerPoint</Application>
  <PresentationFormat>Personalizado</PresentationFormat>
  <Paragraphs>110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Roboto Bk</vt:lpstr>
      <vt:lpstr>Roboto Lt</vt:lpstr>
      <vt:lpstr>Times New Roman</vt:lpstr>
      <vt:lpstr>Trebuchet MS</vt:lpstr>
      <vt:lpstr>Wingdings 3</vt:lpstr>
      <vt:lpstr>Faceta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EyLex</dc:creator>
  <cp:lastModifiedBy>EyLex</cp:lastModifiedBy>
  <cp:revision>22</cp:revision>
  <dcterms:created xsi:type="dcterms:W3CDTF">2018-04-08T15:24:54Z</dcterms:created>
  <dcterms:modified xsi:type="dcterms:W3CDTF">2018-04-09T03:55:19Z</dcterms:modified>
</cp:coreProperties>
</file>