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5" r:id="rId4"/>
    <p:sldId id="278" r:id="rId5"/>
    <p:sldId id="258" r:id="rId6"/>
    <p:sldId id="265" r:id="rId7"/>
    <p:sldId id="261" r:id="rId8"/>
    <p:sldId id="262" r:id="rId9"/>
    <p:sldId id="263" r:id="rId10"/>
    <p:sldId id="264" r:id="rId11"/>
    <p:sldId id="270" r:id="rId12"/>
    <p:sldId id="276" r:id="rId13"/>
    <p:sldId id="277" r:id="rId14"/>
    <p:sldId id="269"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unobu Ishii" initials="HI" lastIdx="1" clrIdx="0">
    <p:extLst>
      <p:ext uri="{19B8F6BF-5375-455C-9EA6-DF929625EA0E}">
        <p15:presenceInfo xmlns:p15="http://schemas.microsoft.com/office/powerpoint/2012/main" userId="S::harunobu.ishii@swirecnco.com::3e36df5c-03e1-495a-ba45-37ed7335ec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858" autoAdjust="0"/>
  </p:normalViewPr>
  <p:slideViewPr>
    <p:cSldViewPr snapToGrid="0">
      <p:cViewPr varScale="1">
        <p:scale>
          <a:sx n="81" d="100"/>
          <a:sy n="81" d="100"/>
        </p:scale>
        <p:origin x="16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7T13:49:43.454"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25025-477E-4D20-9EA5-AA92D7006A16}" type="datetimeFigureOut">
              <a:rPr lang="en-SG" smtClean="0"/>
              <a:t>27/2/2021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DDD4DD-602C-4AEA-9885-C79A963CE337}" type="slidenum">
              <a:rPr lang="en-SG" smtClean="0"/>
              <a:t>‹#›</a:t>
            </a:fld>
            <a:endParaRPr lang="en-SG"/>
          </a:p>
        </p:txBody>
      </p:sp>
    </p:spTree>
    <p:extLst>
      <p:ext uri="{BB962C8B-B14F-4D97-AF65-F5344CB8AC3E}">
        <p14:creationId xmlns:p14="http://schemas.microsoft.com/office/powerpoint/2010/main" val="366739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Moderna</a:t>
            </a:r>
            <a:r>
              <a:rPr lang="en-SG" dirty="0"/>
              <a:t> &amp; Pfizer combination is in lead, about 70mil doses given globally</a:t>
            </a:r>
          </a:p>
          <a:p>
            <a:endParaRPr lang="en-SG" dirty="0"/>
          </a:p>
          <a:p>
            <a:r>
              <a:rPr lang="en-SG" dirty="0"/>
              <a:t>In the second place Sino </a:t>
            </a:r>
            <a:r>
              <a:rPr lang="en-SG" dirty="0" err="1"/>
              <a:t>Paharm</a:t>
            </a:r>
            <a:r>
              <a:rPr lang="en-SG" dirty="0"/>
              <a:t> </a:t>
            </a:r>
            <a:r>
              <a:rPr lang="en-SG" dirty="0" err="1"/>
              <a:t>Sinovac</a:t>
            </a:r>
            <a:r>
              <a:rPr lang="en-SG" dirty="0"/>
              <a:t> comes in the second place</a:t>
            </a:r>
          </a:p>
        </p:txBody>
      </p:sp>
      <p:sp>
        <p:nvSpPr>
          <p:cNvPr id="4" name="Slide Number Placeholder 3"/>
          <p:cNvSpPr>
            <a:spLocks noGrp="1"/>
          </p:cNvSpPr>
          <p:nvPr>
            <p:ph type="sldNum" sz="quarter" idx="5"/>
          </p:nvPr>
        </p:nvSpPr>
        <p:spPr/>
        <p:txBody>
          <a:bodyPr/>
          <a:lstStyle/>
          <a:p>
            <a:fld id="{1EDDD4DD-602C-4AEA-9885-C79A963CE337}" type="slidenum">
              <a:rPr lang="en-SG" smtClean="0"/>
              <a:t>6</a:t>
            </a:fld>
            <a:endParaRPr lang="en-SG"/>
          </a:p>
        </p:txBody>
      </p:sp>
    </p:spTree>
    <p:extLst>
      <p:ext uri="{BB962C8B-B14F-4D97-AF65-F5344CB8AC3E}">
        <p14:creationId xmlns:p14="http://schemas.microsoft.com/office/powerpoint/2010/main" val="385939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Who is pushing this Progress</a:t>
            </a:r>
          </a:p>
        </p:txBody>
      </p:sp>
      <p:sp>
        <p:nvSpPr>
          <p:cNvPr id="4" name="Slide Number Placeholder 3"/>
          <p:cNvSpPr>
            <a:spLocks noGrp="1"/>
          </p:cNvSpPr>
          <p:nvPr>
            <p:ph type="sldNum" sz="quarter" idx="5"/>
          </p:nvPr>
        </p:nvSpPr>
        <p:spPr/>
        <p:txBody>
          <a:bodyPr/>
          <a:lstStyle/>
          <a:p>
            <a:fld id="{1EDDD4DD-602C-4AEA-9885-C79A963CE337}" type="slidenum">
              <a:rPr lang="en-SG" smtClean="0"/>
              <a:t>7</a:t>
            </a:fld>
            <a:endParaRPr lang="en-SG"/>
          </a:p>
        </p:txBody>
      </p:sp>
    </p:spTree>
    <p:extLst>
      <p:ext uri="{BB962C8B-B14F-4D97-AF65-F5344CB8AC3E}">
        <p14:creationId xmlns:p14="http://schemas.microsoft.com/office/powerpoint/2010/main" val="269096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This graph is to show the total numbers of doses given to citizens in each country in its order.</a:t>
            </a:r>
          </a:p>
          <a:p>
            <a:pPr algn="l"/>
            <a:r>
              <a:rPr lang="en-US" b="0" i="0" dirty="0">
                <a:solidFill>
                  <a:srgbClr val="333333"/>
                </a:solidFill>
                <a:effectLst/>
                <a:latin typeface="Helvetica Neue"/>
              </a:rPr>
              <a:t>US/China/UK/India/Israel are the 5 have given the greatest numbers of vaccines</a:t>
            </a:r>
          </a:p>
          <a:p>
            <a:pPr algn="l"/>
            <a:endParaRPr lang="en-US" b="0" i="0" dirty="0">
              <a:solidFill>
                <a:srgbClr val="333333"/>
              </a:solidFill>
              <a:effectLst/>
              <a:latin typeface="Helvetica Neue"/>
            </a:endParaRP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It is also crucial to be mindful of vaccination progress in a ratio to population size, because obtainment of social immunity is one of major reasons of this human effort to vaccinate their citizens. </a:t>
            </a:r>
          </a:p>
          <a:p>
            <a:pPr algn="l"/>
            <a:r>
              <a:rPr lang="en-US" b="0" i="0" dirty="0">
                <a:solidFill>
                  <a:srgbClr val="333333"/>
                </a:solidFill>
                <a:effectLst/>
                <a:latin typeface="Helvetica Neue"/>
              </a:rPr>
              <a:t>The more people get immunity against the virus in a society, the less would the virus spread be, broadly speaking.</a:t>
            </a:r>
          </a:p>
          <a:p>
            <a:endParaRPr lang="en-SG" dirty="0"/>
          </a:p>
        </p:txBody>
      </p:sp>
      <p:sp>
        <p:nvSpPr>
          <p:cNvPr id="4" name="Slide Number Placeholder 3"/>
          <p:cNvSpPr>
            <a:spLocks noGrp="1"/>
          </p:cNvSpPr>
          <p:nvPr>
            <p:ph type="sldNum" sz="quarter" idx="5"/>
          </p:nvPr>
        </p:nvSpPr>
        <p:spPr/>
        <p:txBody>
          <a:bodyPr/>
          <a:lstStyle/>
          <a:p>
            <a:fld id="{1EDDD4DD-602C-4AEA-9885-C79A963CE337}" type="slidenum">
              <a:rPr lang="en-SG" smtClean="0"/>
              <a:t>8</a:t>
            </a:fld>
            <a:endParaRPr lang="en-SG"/>
          </a:p>
        </p:txBody>
      </p:sp>
    </p:spTree>
    <p:extLst>
      <p:ext uri="{BB962C8B-B14F-4D97-AF65-F5344CB8AC3E}">
        <p14:creationId xmlns:p14="http://schemas.microsoft.com/office/powerpoint/2010/main" val="1763385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In this context, those small countries like Gibraltar, Israel, Seychelles, and UAE, are prominent and outstanding.</a:t>
            </a:r>
          </a:p>
          <a:p>
            <a:endParaRPr lang="en-SG" dirty="0"/>
          </a:p>
        </p:txBody>
      </p:sp>
      <p:sp>
        <p:nvSpPr>
          <p:cNvPr id="4" name="Slide Number Placeholder 3"/>
          <p:cNvSpPr>
            <a:spLocks noGrp="1"/>
          </p:cNvSpPr>
          <p:nvPr>
            <p:ph type="sldNum" sz="quarter" idx="5"/>
          </p:nvPr>
        </p:nvSpPr>
        <p:spPr/>
        <p:txBody>
          <a:bodyPr/>
          <a:lstStyle/>
          <a:p>
            <a:fld id="{1EDDD4DD-602C-4AEA-9885-C79A963CE337}" type="slidenum">
              <a:rPr lang="en-SG" smtClean="0"/>
              <a:t>9</a:t>
            </a:fld>
            <a:endParaRPr lang="en-SG"/>
          </a:p>
        </p:txBody>
      </p:sp>
    </p:spTree>
    <p:extLst>
      <p:ext uri="{BB962C8B-B14F-4D97-AF65-F5344CB8AC3E}">
        <p14:creationId xmlns:p14="http://schemas.microsoft.com/office/powerpoint/2010/main" val="292677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In this plot, x-axis shows the population </a:t>
            </a:r>
            <a:r>
              <a:rPr lang="en-US" b="0" i="0">
                <a:solidFill>
                  <a:srgbClr val="333333"/>
                </a:solidFill>
                <a:effectLst/>
                <a:latin typeface="Helvetica Neue"/>
              </a:rPr>
              <a:t>in 10-thousands </a:t>
            </a:r>
            <a:r>
              <a:rPr lang="en-US" b="0" i="0" dirty="0">
                <a:solidFill>
                  <a:srgbClr val="333333"/>
                </a:solidFill>
                <a:effectLst/>
                <a:latin typeface="Helvetica Neue"/>
              </a:rPr>
              <a:t>and y-axis shows vaccination per capita.</a:t>
            </a:r>
          </a:p>
          <a:p>
            <a:pPr algn="l"/>
            <a:r>
              <a:rPr lang="en-US" b="0" i="0" dirty="0">
                <a:solidFill>
                  <a:srgbClr val="333333"/>
                </a:solidFill>
                <a:effectLst/>
                <a:latin typeface="Helvetica Neue"/>
              </a:rPr>
              <a:t>Big populated countries, China and India are sitting on the bottom right, whereas those progressive countries in the figure of vaccination per capita are up on the top-right.</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I hypothesized that this contrast rooted in the shortage of vaccine productions/availabilities. </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The bigger the population is, the more difficult presumably would the security of vaccines for their entire population.</a:t>
            </a:r>
          </a:p>
          <a:p>
            <a:endParaRPr lang="en-SG" dirty="0"/>
          </a:p>
        </p:txBody>
      </p:sp>
      <p:sp>
        <p:nvSpPr>
          <p:cNvPr id="4" name="Slide Number Placeholder 3"/>
          <p:cNvSpPr>
            <a:spLocks noGrp="1"/>
          </p:cNvSpPr>
          <p:nvPr>
            <p:ph type="sldNum" sz="quarter" idx="5"/>
          </p:nvPr>
        </p:nvSpPr>
        <p:spPr/>
        <p:txBody>
          <a:bodyPr/>
          <a:lstStyle/>
          <a:p>
            <a:fld id="{1EDDD4DD-602C-4AEA-9885-C79A963CE337}" type="slidenum">
              <a:rPr lang="en-SG" smtClean="0"/>
              <a:t>10</a:t>
            </a:fld>
            <a:endParaRPr lang="en-SG"/>
          </a:p>
        </p:txBody>
      </p:sp>
    </p:spTree>
    <p:extLst>
      <p:ext uri="{BB962C8B-B14F-4D97-AF65-F5344CB8AC3E}">
        <p14:creationId xmlns:p14="http://schemas.microsoft.com/office/powerpoint/2010/main" val="3058664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The following histograms are to demonstrate the Central Limit Theorem.</a:t>
            </a:r>
          </a:p>
          <a:p>
            <a:pPr algn="l"/>
            <a:r>
              <a:rPr lang="en-US" b="0" i="0" dirty="0">
                <a:solidFill>
                  <a:srgbClr val="333333"/>
                </a:solidFill>
                <a:effectLst/>
                <a:latin typeface="Helvetica Neue"/>
              </a:rPr>
              <a:t>I used three datasets; Total Vaccination, Vaccination Progress, and Population of each countries.</a:t>
            </a:r>
          </a:p>
          <a:p>
            <a:pPr algn="l"/>
            <a:endParaRPr lang="en-US" b="0" i="0" dirty="0">
              <a:solidFill>
                <a:srgbClr val="333333"/>
              </a:solidFill>
              <a:effectLst/>
              <a:latin typeface="Helvetica Neue"/>
            </a:endParaRP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It visually proves that the more samples are taken, the narrower  would the standard deviations be, whilst mean value stay the same.</a:t>
            </a:r>
          </a:p>
          <a:p>
            <a:endParaRPr lang="en-SG" dirty="0"/>
          </a:p>
        </p:txBody>
      </p:sp>
      <p:sp>
        <p:nvSpPr>
          <p:cNvPr id="4" name="Slide Number Placeholder 3"/>
          <p:cNvSpPr>
            <a:spLocks noGrp="1"/>
          </p:cNvSpPr>
          <p:nvPr>
            <p:ph type="sldNum" sz="quarter" idx="5"/>
          </p:nvPr>
        </p:nvSpPr>
        <p:spPr/>
        <p:txBody>
          <a:bodyPr/>
          <a:lstStyle/>
          <a:p>
            <a:fld id="{1EDDD4DD-602C-4AEA-9885-C79A963CE337}" type="slidenum">
              <a:rPr lang="en-SG" smtClean="0"/>
              <a:t>11</a:t>
            </a:fld>
            <a:endParaRPr lang="en-SG"/>
          </a:p>
        </p:txBody>
      </p:sp>
    </p:spTree>
    <p:extLst>
      <p:ext uri="{BB962C8B-B14F-4D97-AF65-F5344CB8AC3E}">
        <p14:creationId xmlns:p14="http://schemas.microsoft.com/office/powerpoint/2010/main" val="299411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10k samples were taken for each experiment</a:t>
            </a:r>
          </a:p>
        </p:txBody>
      </p:sp>
      <p:sp>
        <p:nvSpPr>
          <p:cNvPr id="4" name="Slide Number Placeholder 3"/>
          <p:cNvSpPr>
            <a:spLocks noGrp="1"/>
          </p:cNvSpPr>
          <p:nvPr>
            <p:ph type="sldNum" sz="quarter" idx="5"/>
          </p:nvPr>
        </p:nvSpPr>
        <p:spPr/>
        <p:txBody>
          <a:bodyPr/>
          <a:lstStyle/>
          <a:p>
            <a:fld id="{1EDDD4DD-602C-4AEA-9885-C79A963CE337}" type="slidenum">
              <a:rPr lang="en-SG" smtClean="0"/>
              <a:t>13</a:t>
            </a:fld>
            <a:endParaRPr lang="en-SG"/>
          </a:p>
        </p:txBody>
      </p:sp>
    </p:spTree>
    <p:extLst>
      <p:ext uri="{BB962C8B-B14F-4D97-AF65-F5344CB8AC3E}">
        <p14:creationId xmlns:p14="http://schemas.microsoft.com/office/powerpoint/2010/main" val="406200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the result of four different </a:t>
            </a:r>
            <a:r>
              <a:rPr lang="en-US" b="0" i="0" dirty="0">
                <a:solidFill>
                  <a:srgbClr val="333333"/>
                </a:solidFill>
                <a:effectLst/>
                <a:latin typeface="Helvetica Neue"/>
              </a:rPr>
              <a:t>sampling methods, Simple Random Sampling WITH replacement, Systematic Sampling, Stratified Sampling WITH replacement, and Cluster Sampling, and compare the distributions with original histogram.</a:t>
            </a:r>
          </a:p>
          <a:p>
            <a:endParaRPr lang="en-US" b="0" i="0" dirty="0">
              <a:solidFill>
                <a:srgbClr val="333333"/>
              </a:solidFill>
              <a:effectLst/>
              <a:latin typeface="Helvetica Neue"/>
            </a:endParaRPr>
          </a:p>
          <a:p>
            <a:endParaRPr lang="en-US" b="0" i="0" dirty="0">
              <a:solidFill>
                <a:srgbClr val="333333"/>
              </a:solidFill>
              <a:effectLst/>
              <a:latin typeface="Helvetica Neue"/>
            </a:endParaRPr>
          </a:p>
          <a:p>
            <a:pPr algn="l"/>
            <a:r>
              <a:rPr lang="en-US" b="0" i="0" dirty="0">
                <a:solidFill>
                  <a:srgbClr val="333333"/>
                </a:solidFill>
                <a:effectLst/>
                <a:latin typeface="Helvetica Neue"/>
              </a:rPr>
              <a:t>I interpreted from this analysis that, even if these samples were used instead of the whole dataset, the average of samples would have stayed the same, whereas the standard deviation would have been narrower than the whole original dataset.</a:t>
            </a:r>
          </a:p>
          <a:p>
            <a:endParaRPr lang="en-SG" dirty="0"/>
          </a:p>
        </p:txBody>
      </p:sp>
      <p:sp>
        <p:nvSpPr>
          <p:cNvPr id="4" name="Slide Number Placeholder 3"/>
          <p:cNvSpPr>
            <a:spLocks noGrp="1"/>
          </p:cNvSpPr>
          <p:nvPr>
            <p:ph type="sldNum" sz="quarter" idx="5"/>
          </p:nvPr>
        </p:nvSpPr>
        <p:spPr/>
        <p:txBody>
          <a:bodyPr/>
          <a:lstStyle/>
          <a:p>
            <a:fld id="{1EDDD4DD-602C-4AEA-9885-C79A963CE337}" type="slidenum">
              <a:rPr lang="en-SG" smtClean="0"/>
              <a:t>14</a:t>
            </a:fld>
            <a:endParaRPr lang="en-SG"/>
          </a:p>
        </p:txBody>
      </p:sp>
    </p:spTree>
    <p:extLst>
      <p:ext uri="{BB962C8B-B14F-4D97-AF65-F5344CB8AC3E}">
        <p14:creationId xmlns:p14="http://schemas.microsoft.com/office/powerpoint/2010/main" val="140353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EDDD4DD-602C-4AEA-9885-C79A963CE337}" type="slidenum">
              <a:rPr lang="en-SG" smtClean="0"/>
              <a:t>15</a:t>
            </a:fld>
            <a:endParaRPr lang="en-SG"/>
          </a:p>
        </p:txBody>
      </p:sp>
    </p:spTree>
    <p:extLst>
      <p:ext uri="{BB962C8B-B14F-4D97-AF65-F5344CB8AC3E}">
        <p14:creationId xmlns:p14="http://schemas.microsoft.com/office/powerpoint/2010/main" val="258230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0900-D60D-416D-BB94-7E4563F22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163BD0C-2318-40D9-A806-24F5347CB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510EAAB-4680-4DBF-90D8-6EE177EBC522}"/>
              </a:ext>
            </a:extLst>
          </p:cNvPr>
          <p:cNvSpPr>
            <a:spLocks noGrp="1"/>
          </p:cNvSpPr>
          <p:nvPr>
            <p:ph type="dt" sz="half" idx="10"/>
          </p:nvPr>
        </p:nvSpPr>
        <p:spPr/>
        <p:txBody>
          <a:bodyPr/>
          <a:lstStyle/>
          <a:p>
            <a:fld id="{27700C93-3CEC-43B6-B88C-73315A4A9A69}" type="datetime1">
              <a:rPr lang="en-SG" smtClean="0"/>
              <a:t>27/2/2021</a:t>
            </a:fld>
            <a:endParaRPr lang="en-SG"/>
          </a:p>
        </p:txBody>
      </p:sp>
      <p:sp>
        <p:nvSpPr>
          <p:cNvPr id="5" name="Footer Placeholder 4">
            <a:extLst>
              <a:ext uri="{FF2B5EF4-FFF2-40B4-BE49-F238E27FC236}">
                <a16:creationId xmlns:a16="http://schemas.microsoft.com/office/drawing/2014/main" id="{27DF394A-10AD-4B15-A7D8-2D8784C56F3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FC7675F-C803-44D1-83A2-2972640B11A8}"/>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94640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6889-3C4D-45DE-890A-E038C7D9748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1480D10-B1AA-4A26-BDAA-4504298D4E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BF1F044-D057-41D6-95B6-527FE8FF7AC9}"/>
              </a:ext>
            </a:extLst>
          </p:cNvPr>
          <p:cNvSpPr>
            <a:spLocks noGrp="1"/>
          </p:cNvSpPr>
          <p:nvPr>
            <p:ph type="dt" sz="half" idx="10"/>
          </p:nvPr>
        </p:nvSpPr>
        <p:spPr/>
        <p:txBody>
          <a:bodyPr/>
          <a:lstStyle/>
          <a:p>
            <a:fld id="{170901B8-D470-44EB-ABD0-20144765186B}" type="datetime1">
              <a:rPr lang="en-SG" smtClean="0"/>
              <a:t>27/2/2021</a:t>
            </a:fld>
            <a:endParaRPr lang="en-SG"/>
          </a:p>
        </p:txBody>
      </p:sp>
      <p:sp>
        <p:nvSpPr>
          <p:cNvPr id="5" name="Footer Placeholder 4">
            <a:extLst>
              <a:ext uri="{FF2B5EF4-FFF2-40B4-BE49-F238E27FC236}">
                <a16:creationId xmlns:a16="http://schemas.microsoft.com/office/drawing/2014/main" id="{1C4EF047-A18C-487F-A5C0-D70169F6B8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9A92A34-FD9A-4DB3-9975-5A86FB74C29F}"/>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278720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3008C-8418-48B0-B779-2092F1A639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2C1AFD3-840A-44B0-9196-AA503085CE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6541528-7963-4F84-B038-771FBC0F595F}"/>
              </a:ext>
            </a:extLst>
          </p:cNvPr>
          <p:cNvSpPr>
            <a:spLocks noGrp="1"/>
          </p:cNvSpPr>
          <p:nvPr>
            <p:ph type="dt" sz="half" idx="10"/>
          </p:nvPr>
        </p:nvSpPr>
        <p:spPr/>
        <p:txBody>
          <a:bodyPr/>
          <a:lstStyle/>
          <a:p>
            <a:fld id="{66EB63AD-6B7A-4257-8737-054562242995}" type="datetime1">
              <a:rPr lang="en-SG" smtClean="0"/>
              <a:t>27/2/2021</a:t>
            </a:fld>
            <a:endParaRPr lang="en-SG"/>
          </a:p>
        </p:txBody>
      </p:sp>
      <p:sp>
        <p:nvSpPr>
          <p:cNvPr id="5" name="Footer Placeholder 4">
            <a:extLst>
              <a:ext uri="{FF2B5EF4-FFF2-40B4-BE49-F238E27FC236}">
                <a16:creationId xmlns:a16="http://schemas.microsoft.com/office/drawing/2014/main" id="{4C7D9E0D-95C8-4080-B090-39B687DAE6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E059B1D-57DB-444B-BEAC-3CF5C39CF3B8}"/>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88196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50FD-5211-4C72-8A73-A259788F0AB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1C2180E-6301-42C1-9331-C2DD1E89B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5066736-C9E0-4FB3-A4E4-2B361DACBC8D}"/>
              </a:ext>
            </a:extLst>
          </p:cNvPr>
          <p:cNvSpPr>
            <a:spLocks noGrp="1"/>
          </p:cNvSpPr>
          <p:nvPr>
            <p:ph type="dt" sz="half" idx="10"/>
          </p:nvPr>
        </p:nvSpPr>
        <p:spPr/>
        <p:txBody>
          <a:bodyPr/>
          <a:lstStyle/>
          <a:p>
            <a:fld id="{54790C4A-66A9-4E9C-9EA2-9FE22BC1CF0D}" type="datetime1">
              <a:rPr lang="en-SG" smtClean="0"/>
              <a:t>27/2/2021</a:t>
            </a:fld>
            <a:endParaRPr lang="en-SG"/>
          </a:p>
        </p:txBody>
      </p:sp>
      <p:sp>
        <p:nvSpPr>
          <p:cNvPr id="5" name="Footer Placeholder 4">
            <a:extLst>
              <a:ext uri="{FF2B5EF4-FFF2-40B4-BE49-F238E27FC236}">
                <a16:creationId xmlns:a16="http://schemas.microsoft.com/office/drawing/2014/main" id="{18E3FE43-5AD5-4E5C-A25F-2EEFC75E673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E2383B9-47AA-4F21-BD6B-9F3116A06AEC}"/>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316417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DFF2-C552-4409-A581-2C1FA7F73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44C259F-C27E-4075-BD43-40BF69241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D7B4D6-E758-41E1-8420-2203057D83EE}"/>
              </a:ext>
            </a:extLst>
          </p:cNvPr>
          <p:cNvSpPr>
            <a:spLocks noGrp="1"/>
          </p:cNvSpPr>
          <p:nvPr>
            <p:ph type="dt" sz="half" idx="10"/>
          </p:nvPr>
        </p:nvSpPr>
        <p:spPr/>
        <p:txBody>
          <a:bodyPr/>
          <a:lstStyle/>
          <a:p>
            <a:fld id="{FEAB3F22-5610-45E7-88A0-009095094DC6}" type="datetime1">
              <a:rPr lang="en-SG" smtClean="0"/>
              <a:t>27/2/2021</a:t>
            </a:fld>
            <a:endParaRPr lang="en-SG"/>
          </a:p>
        </p:txBody>
      </p:sp>
      <p:sp>
        <p:nvSpPr>
          <p:cNvPr id="5" name="Footer Placeholder 4">
            <a:extLst>
              <a:ext uri="{FF2B5EF4-FFF2-40B4-BE49-F238E27FC236}">
                <a16:creationId xmlns:a16="http://schemas.microsoft.com/office/drawing/2014/main" id="{F0440614-A790-4775-A31B-99A8E18AA3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29F7E61-007D-4BF6-AAFE-F45ADA5D16E3}"/>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205205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7752-03DF-431D-AEAB-64BEC794FD3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74EF02B-C336-4C79-8E25-F9E16693B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9994A9A-A9D9-40F0-868E-AF5717822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9971C5D-035A-4267-B5D8-815F80FAD7A6}"/>
              </a:ext>
            </a:extLst>
          </p:cNvPr>
          <p:cNvSpPr>
            <a:spLocks noGrp="1"/>
          </p:cNvSpPr>
          <p:nvPr>
            <p:ph type="dt" sz="half" idx="10"/>
          </p:nvPr>
        </p:nvSpPr>
        <p:spPr/>
        <p:txBody>
          <a:bodyPr/>
          <a:lstStyle/>
          <a:p>
            <a:fld id="{D96A675E-5B3A-4E71-8C89-9DE51066C3A6}" type="datetime1">
              <a:rPr lang="en-SG" smtClean="0"/>
              <a:t>27/2/2021</a:t>
            </a:fld>
            <a:endParaRPr lang="en-SG"/>
          </a:p>
        </p:txBody>
      </p:sp>
      <p:sp>
        <p:nvSpPr>
          <p:cNvPr id="6" name="Footer Placeholder 5">
            <a:extLst>
              <a:ext uri="{FF2B5EF4-FFF2-40B4-BE49-F238E27FC236}">
                <a16:creationId xmlns:a16="http://schemas.microsoft.com/office/drawing/2014/main" id="{337E2EDD-BD8A-45D0-ADBE-6083F5EA7E1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5B1729D-57C1-4790-A211-A072CA3A8E12}"/>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306513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5CAC-8962-45B0-B0C0-F27A5FFABAB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23FE954-8663-4587-AED8-20F7567BE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87AC8-4218-4718-B121-025F546A0D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83473E9-73A6-4D75-B707-A7AF49856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132B4D-3EAF-4A17-959D-E24B37D238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6B286F0-46D2-443A-BB70-363603A2811F}"/>
              </a:ext>
            </a:extLst>
          </p:cNvPr>
          <p:cNvSpPr>
            <a:spLocks noGrp="1"/>
          </p:cNvSpPr>
          <p:nvPr>
            <p:ph type="dt" sz="half" idx="10"/>
          </p:nvPr>
        </p:nvSpPr>
        <p:spPr/>
        <p:txBody>
          <a:bodyPr/>
          <a:lstStyle/>
          <a:p>
            <a:fld id="{BA3B7C62-A760-43AB-9965-9385BD9E64B1}" type="datetime1">
              <a:rPr lang="en-SG" smtClean="0"/>
              <a:t>27/2/2021</a:t>
            </a:fld>
            <a:endParaRPr lang="en-SG"/>
          </a:p>
        </p:txBody>
      </p:sp>
      <p:sp>
        <p:nvSpPr>
          <p:cNvPr id="8" name="Footer Placeholder 7">
            <a:extLst>
              <a:ext uri="{FF2B5EF4-FFF2-40B4-BE49-F238E27FC236}">
                <a16:creationId xmlns:a16="http://schemas.microsoft.com/office/drawing/2014/main" id="{8AB0C01B-3713-4901-8D84-7D125DE0150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9CA3703-A550-4D19-AC1B-174F40EE63FE}"/>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380359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972C-81C8-4669-818F-FD18B2736C0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C4841E8-3742-494B-912A-4E3E967CA5A9}"/>
              </a:ext>
            </a:extLst>
          </p:cNvPr>
          <p:cNvSpPr>
            <a:spLocks noGrp="1"/>
          </p:cNvSpPr>
          <p:nvPr>
            <p:ph type="dt" sz="half" idx="10"/>
          </p:nvPr>
        </p:nvSpPr>
        <p:spPr/>
        <p:txBody>
          <a:bodyPr/>
          <a:lstStyle/>
          <a:p>
            <a:fld id="{F147AD5A-39F8-41AE-A204-5D07FFD55C5B}" type="datetime1">
              <a:rPr lang="en-SG" smtClean="0"/>
              <a:t>27/2/2021</a:t>
            </a:fld>
            <a:endParaRPr lang="en-SG"/>
          </a:p>
        </p:txBody>
      </p:sp>
      <p:sp>
        <p:nvSpPr>
          <p:cNvPr id="4" name="Footer Placeholder 3">
            <a:extLst>
              <a:ext uri="{FF2B5EF4-FFF2-40B4-BE49-F238E27FC236}">
                <a16:creationId xmlns:a16="http://schemas.microsoft.com/office/drawing/2014/main" id="{4F1379FD-DF8B-42D8-BD36-0995774103E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7181044-807A-4311-9B5A-7105234834B0}"/>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219446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9E721F-4DBE-459F-B3BA-C54F2EAED8B7}"/>
              </a:ext>
            </a:extLst>
          </p:cNvPr>
          <p:cNvSpPr>
            <a:spLocks noGrp="1"/>
          </p:cNvSpPr>
          <p:nvPr>
            <p:ph type="dt" sz="half" idx="10"/>
          </p:nvPr>
        </p:nvSpPr>
        <p:spPr/>
        <p:txBody>
          <a:bodyPr/>
          <a:lstStyle/>
          <a:p>
            <a:fld id="{13770BAA-0F94-4653-AE20-A0C3F2A7383F}" type="datetime1">
              <a:rPr lang="en-SG" smtClean="0"/>
              <a:t>27/2/2021</a:t>
            </a:fld>
            <a:endParaRPr lang="en-SG"/>
          </a:p>
        </p:txBody>
      </p:sp>
      <p:sp>
        <p:nvSpPr>
          <p:cNvPr id="3" name="Footer Placeholder 2">
            <a:extLst>
              <a:ext uri="{FF2B5EF4-FFF2-40B4-BE49-F238E27FC236}">
                <a16:creationId xmlns:a16="http://schemas.microsoft.com/office/drawing/2014/main" id="{D6F59C07-9CC2-48B4-8E43-61ACA2CA2FF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0338281-BF56-406D-9E7F-0B1D2E34CFC4}"/>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331802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449C-B30F-4ADF-93C7-269AC9D56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33A73EE-E104-4265-BE0E-DE5AE0035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CDCDC1F-B646-4A85-AEC3-5004F0A01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5BDA6-4B45-4EAB-941C-BD3CF46A2EA2}"/>
              </a:ext>
            </a:extLst>
          </p:cNvPr>
          <p:cNvSpPr>
            <a:spLocks noGrp="1"/>
          </p:cNvSpPr>
          <p:nvPr>
            <p:ph type="dt" sz="half" idx="10"/>
          </p:nvPr>
        </p:nvSpPr>
        <p:spPr/>
        <p:txBody>
          <a:bodyPr/>
          <a:lstStyle/>
          <a:p>
            <a:fld id="{E20685D8-D090-475F-91D9-072651736F59}" type="datetime1">
              <a:rPr lang="en-SG" smtClean="0"/>
              <a:t>27/2/2021</a:t>
            </a:fld>
            <a:endParaRPr lang="en-SG"/>
          </a:p>
        </p:txBody>
      </p:sp>
      <p:sp>
        <p:nvSpPr>
          <p:cNvPr id="6" name="Footer Placeholder 5">
            <a:extLst>
              <a:ext uri="{FF2B5EF4-FFF2-40B4-BE49-F238E27FC236}">
                <a16:creationId xmlns:a16="http://schemas.microsoft.com/office/drawing/2014/main" id="{807C2752-1529-4FC4-829C-9C45CF0CA3E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0A0F5C3-6D7C-4632-802C-33A09876987E}"/>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253899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688F-4262-4305-A9F2-70CAE332A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F4608C4-8233-460E-955B-F94074E70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691A8BC-8561-41EC-80EF-F38660EDA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C28AE-46FB-46C6-B9C1-5C30CE419AB0}"/>
              </a:ext>
            </a:extLst>
          </p:cNvPr>
          <p:cNvSpPr>
            <a:spLocks noGrp="1"/>
          </p:cNvSpPr>
          <p:nvPr>
            <p:ph type="dt" sz="half" idx="10"/>
          </p:nvPr>
        </p:nvSpPr>
        <p:spPr/>
        <p:txBody>
          <a:bodyPr/>
          <a:lstStyle/>
          <a:p>
            <a:fld id="{13D8CFC0-A49B-4EFA-B9B2-9A3DD9A1BFF5}" type="datetime1">
              <a:rPr lang="en-SG" smtClean="0"/>
              <a:t>27/2/2021</a:t>
            </a:fld>
            <a:endParaRPr lang="en-SG"/>
          </a:p>
        </p:txBody>
      </p:sp>
      <p:sp>
        <p:nvSpPr>
          <p:cNvPr id="6" name="Footer Placeholder 5">
            <a:extLst>
              <a:ext uri="{FF2B5EF4-FFF2-40B4-BE49-F238E27FC236}">
                <a16:creationId xmlns:a16="http://schemas.microsoft.com/office/drawing/2014/main" id="{66DF4BFA-67B5-4D82-AA1C-B375CE22FF7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0AF3AC5-3457-4821-A797-1787E9154D52}"/>
              </a:ext>
            </a:extLst>
          </p:cNvPr>
          <p:cNvSpPr>
            <a:spLocks noGrp="1"/>
          </p:cNvSpPr>
          <p:nvPr>
            <p:ph type="sldNum" sz="quarter" idx="12"/>
          </p:nvPr>
        </p:nvSpPr>
        <p:spPr/>
        <p:txBody>
          <a:bodyPr/>
          <a:lstStyle/>
          <a:p>
            <a:fld id="{9F1CE46E-AE65-48A2-9EC4-E4048A079390}" type="slidenum">
              <a:rPr lang="en-SG" smtClean="0"/>
              <a:t>‹#›</a:t>
            </a:fld>
            <a:endParaRPr lang="en-SG"/>
          </a:p>
        </p:txBody>
      </p:sp>
    </p:spTree>
    <p:extLst>
      <p:ext uri="{BB962C8B-B14F-4D97-AF65-F5344CB8AC3E}">
        <p14:creationId xmlns:p14="http://schemas.microsoft.com/office/powerpoint/2010/main" val="220634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179D2-C9A3-4FDE-8D62-04A0A7F3A0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C074A21-037C-4AB5-B0CA-505035A3B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807B629-BFEF-4F5C-B09D-2715DB169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4820C-BCEB-4843-B03B-E42AE29B99CC}" type="datetime1">
              <a:rPr lang="en-SG" smtClean="0"/>
              <a:t>27/2/2021</a:t>
            </a:fld>
            <a:endParaRPr lang="en-SG"/>
          </a:p>
        </p:txBody>
      </p:sp>
      <p:sp>
        <p:nvSpPr>
          <p:cNvPr id="5" name="Footer Placeholder 4">
            <a:extLst>
              <a:ext uri="{FF2B5EF4-FFF2-40B4-BE49-F238E27FC236}">
                <a16:creationId xmlns:a16="http://schemas.microsoft.com/office/drawing/2014/main" id="{E182C9CE-190A-4B17-A30F-142A0F8D9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B32C519-C973-4583-846E-0126609EC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CE46E-AE65-48A2-9EC4-E4048A079390}" type="slidenum">
              <a:rPr lang="en-SG" smtClean="0"/>
              <a:t>‹#›</a:t>
            </a:fld>
            <a:endParaRPr lang="en-SG"/>
          </a:p>
        </p:txBody>
      </p:sp>
    </p:spTree>
    <p:extLst>
      <p:ext uri="{BB962C8B-B14F-4D97-AF65-F5344CB8AC3E}">
        <p14:creationId xmlns:p14="http://schemas.microsoft.com/office/powerpoint/2010/main" val="230511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hub.io/JohnSnowLabs/population-figures-by-country#data" TargetMode="External"/><Relationship Id="rId2" Type="http://schemas.openxmlformats.org/officeDocument/2006/relationships/hyperlink" Target="https://www.kaggle.com/gpreda/covid-world-vaccination-progress" TargetMode="External"/><Relationship Id="rId1" Type="http://schemas.openxmlformats.org/officeDocument/2006/relationships/slideLayout" Target="../slideLayouts/slideLayout2.xml"/><Relationship Id="rId4" Type="http://schemas.openxmlformats.org/officeDocument/2006/relationships/hyperlink" Target="https://datahelpdesk.worldbank.org/knowledgebase/articles/906519-world-bank-country-and-lending-group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F122-A5F8-4F51-8A4C-873DAC20E6E4}"/>
              </a:ext>
            </a:extLst>
          </p:cNvPr>
          <p:cNvSpPr>
            <a:spLocks noGrp="1"/>
          </p:cNvSpPr>
          <p:nvPr>
            <p:ph type="ctrTitle"/>
          </p:nvPr>
        </p:nvSpPr>
        <p:spPr>
          <a:xfrm>
            <a:off x="987104" y="778414"/>
            <a:ext cx="9144000" cy="2387600"/>
          </a:xfrm>
        </p:spPr>
        <p:txBody>
          <a:bodyPr>
            <a:normAutofit/>
          </a:bodyPr>
          <a:lstStyle/>
          <a:p>
            <a:r>
              <a:rPr lang="en-SG" sz="5000" dirty="0">
                <a:latin typeface="+mn-lt"/>
              </a:rPr>
              <a:t>CS544 Final Project</a:t>
            </a:r>
          </a:p>
        </p:txBody>
      </p:sp>
      <p:sp>
        <p:nvSpPr>
          <p:cNvPr id="3" name="Subtitle 2">
            <a:extLst>
              <a:ext uri="{FF2B5EF4-FFF2-40B4-BE49-F238E27FC236}">
                <a16:creationId xmlns:a16="http://schemas.microsoft.com/office/drawing/2014/main" id="{1CD5D7FA-2213-4100-89BB-CB7B62C17A16}"/>
              </a:ext>
            </a:extLst>
          </p:cNvPr>
          <p:cNvSpPr>
            <a:spLocks noGrp="1"/>
          </p:cNvSpPr>
          <p:nvPr>
            <p:ph type="subTitle" idx="1"/>
          </p:nvPr>
        </p:nvSpPr>
        <p:spPr>
          <a:xfrm>
            <a:off x="8481270" y="4164101"/>
            <a:ext cx="2872530" cy="1655762"/>
          </a:xfrm>
        </p:spPr>
        <p:txBody>
          <a:bodyPr/>
          <a:lstStyle/>
          <a:p>
            <a:pPr algn="r"/>
            <a:r>
              <a:rPr lang="en-SG" dirty="0"/>
              <a:t>Group 2</a:t>
            </a:r>
          </a:p>
          <a:p>
            <a:pPr algn="r"/>
            <a:r>
              <a:rPr lang="en-SG" dirty="0"/>
              <a:t>Harunobu Ishii</a:t>
            </a:r>
          </a:p>
        </p:txBody>
      </p:sp>
      <p:sp>
        <p:nvSpPr>
          <p:cNvPr id="4" name="Slide Number Placeholder 3">
            <a:extLst>
              <a:ext uri="{FF2B5EF4-FFF2-40B4-BE49-F238E27FC236}">
                <a16:creationId xmlns:a16="http://schemas.microsoft.com/office/drawing/2014/main" id="{10990BF5-C4B6-40EA-B0F2-AA0C192AFC82}"/>
              </a:ext>
            </a:extLst>
          </p:cNvPr>
          <p:cNvSpPr>
            <a:spLocks noGrp="1"/>
          </p:cNvSpPr>
          <p:nvPr>
            <p:ph type="sldNum" sz="quarter" idx="12"/>
          </p:nvPr>
        </p:nvSpPr>
        <p:spPr/>
        <p:txBody>
          <a:bodyPr/>
          <a:lstStyle/>
          <a:p>
            <a:fld id="{9F1CE46E-AE65-48A2-9EC4-E4048A079390}" type="slidenum">
              <a:rPr lang="en-SG" smtClean="0"/>
              <a:t>1</a:t>
            </a:fld>
            <a:endParaRPr lang="en-SG"/>
          </a:p>
        </p:txBody>
      </p:sp>
      <p:pic>
        <p:nvPicPr>
          <p:cNvPr id="6" name="Picture 5">
            <a:extLst>
              <a:ext uri="{FF2B5EF4-FFF2-40B4-BE49-F238E27FC236}">
                <a16:creationId xmlns:a16="http://schemas.microsoft.com/office/drawing/2014/main" id="{4A4BFEEC-D71C-4CFA-AF15-13520F736F4C}"/>
              </a:ext>
            </a:extLst>
          </p:cNvPr>
          <p:cNvPicPr>
            <a:picLocks noChangeAspect="1"/>
          </p:cNvPicPr>
          <p:nvPr/>
        </p:nvPicPr>
        <p:blipFill>
          <a:blip r:embed="rId2"/>
          <a:stretch>
            <a:fillRect/>
          </a:stretch>
        </p:blipFill>
        <p:spPr>
          <a:xfrm>
            <a:off x="10620375" y="389156"/>
            <a:ext cx="1466850" cy="914400"/>
          </a:xfrm>
          <a:prstGeom prst="rect">
            <a:avLst/>
          </a:prstGeom>
        </p:spPr>
      </p:pic>
    </p:spTree>
    <p:extLst>
      <p:ext uri="{BB962C8B-B14F-4D97-AF65-F5344CB8AC3E}">
        <p14:creationId xmlns:p14="http://schemas.microsoft.com/office/powerpoint/2010/main" val="138071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9374BCD-A7E7-4BFA-890E-9BD6F85A5FB6}"/>
              </a:ext>
            </a:extLst>
          </p:cNvPr>
          <p:cNvPicPr>
            <a:picLocks noGrp="1" noChangeAspect="1"/>
          </p:cNvPicPr>
          <p:nvPr>
            <p:ph idx="1"/>
          </p:nvPr>
        </p:nvPicPr>
        <p:blipFill>
          <a:blip r:embed="rId3"/>
          <a:stretch>
            <a:fillRect/>
          </a:stretch>
        </p:blipFill>
        <p:spPr>
          <a:xfrm>
            <a:off x="1733213" y="154702"/>
            <a:ext cx="8248987" cy="6644203"/>
          </a:xfrm>
        </p:spPr>
      </p:pic>
      <p:sp>
        <p:nvSpPr>
          <p:cNvPr id="20" name="Rectangle 19">
            <a:extLst>
              <a:ext uri="{FF2B5EF4-FFF2-40B4-BE49-F238E27FC236}">
                <a16:creationId xmlns:a16="http://schemas.microsoft.com/office/drawing/2014/main" id="{39AEECC3-D9C7-4F2F-9920-2A92A61AF87F}"/>
              </a:ext>
            </a:extLst>
          </p:cNvPr>
          <p:cNvSpPr/>
          <p:nvPr/>
        </p:nvSpPr>
        <p:spPr>
          <a:xfrm>
            <a:off x="2473733" y="746618"/>
            <a:ext cx="1385203" cy="2046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4D4CF324-DAE5-43B0-B639-9EB3EBD27F1C}"/>
              </a:ext>
            </a:extLst>
          </p:cNvPr>
          <p:cNvSpPr/>
          <p:nvPr/>
        </p:nvSpPr>
        <p:spPr>
          <a:xfrm>
            <a:off x="8447714" y="5612235"/>
            <a:ext cx="1107346" cy="4879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lide Number Placeholder 21">
            <a:extLst>
              <a:ext uri="{FF2B5EF4-FFF2-40B4-BE49-F238E27FC236}">
                <a16:creationId xmlns:a16="http://schemas.microsoft.com/office/drawing/2014/main" id="{A26A4755-315F-446B-92D0-494FFE60AA0B}"/>
              </a:ext>
            </a:extLst>
          </p:cNvPr>
          <p:cNvSpPr>
            <a:spLocks noGrp="1"/>
          </p:cNvSpPr>
          <p:nvPr>
            <p:ph type="sldNum" sz="quarter" idx="12"/>
          </p:nvPr>
        </p:nvSpPr>
        <p:spPr/>
        <p:txBody>
          <a:bodyPr/>
          <a:lstStyle/>
          <a:p>
            <a:fld id="{9F1CE46E-AE65-48A2-9EC4-E4048A079390}" type="slidenum">
              <a:rPr lang="en-SG" smtClean="0"/>
              <a:t>10</a:t>
            </a:fld>
            <a:endParaRPr lang="en-SG"/>
          </a:p>
        </p:txBody>
      </p:sp>
    </p:spTree>
    <p:extLst>
      <p:ext uri="{BB962C8B-B14F-4D97-AF65-F5344CB8AC3E}">
        <p14:creationId xmlns:p14="http://schemas.microsoft.com/office/powerpoint/2010/main" val="129586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D66-A312-4745-BD37-FD63F23B5506}"/>
              </a:ext>
            </a:extLst>
          </p:cNvPr>
          <p:cNvSpPr>
            <a:spLocks noGrp="1"/>
          </p:cNvSpPr>
          <p:nvPr>
            <p:ph type="title"/>
          </p:nvPr>
        </p:nvSpPr>
        <p:spPr>
          <a:xfrm>
            <a:off x="1147407" y="136525"/>
            <a:ext cx="10515600" cy="1325563"/>
          </a:xfrm>
        </p:spPr>
        <p:txBody>
          <a:bodyPr>
            <a:normAutofit/>
          </a:bodyPr>
          <a:lstStyle/>
          <a:p>
            <a:r>
              <a:rPr lang="en-US" sz="3500" dirty="0"/>
              <a:t>Random sampling and the Central Limit Theorem</a:t>
            </a:r>
            <a:br>
              <a:rPr lang="en-US" sz="3500" dirty="0"/>
            </a:br>
            <a:r>
              <a:rPr lang="en-US" sz="3500" dirty="0"/>
              <a:t>					- TTL Vaccination</a:t>
            </a:r>
            <a:endParaRPr lang="en-SG" sz="3500" dirty="0"/>
          </a:p>
        </p:txBody>
      </p:sp>
      <p:sp>
        <p:nvSpPr>
          <p:cNvPr id="3" name="Slide Number Placeholder 2">
            <a:extLst>
              <a:ext uri="{FF2B5EF4-FFF2-40B4-BE49-F238E27FC236}">
                <a16:creationId xmlns:a16="http://schemas.microsoft.com/office/drawing/2014/main" id="{D6C67842-EC56-48BA-9252-1714465C670B}"/>
              </a:ext>
            </a:extLst>
          </p:cNvPr>
          <p:cNvSpPr>
            <a:spLocks noGrp="1"/>
          </p:cNvSpPr>
          <p:nvPr>
            <p:ph type="sldNum" sz="quarter" idx="12"/>
          </p:nvPr>
        </p:nvSpPr>
        <p:spPr/>
        <p:txBody>
          <a:bodyPr/>
          <a:lstStyle/>
          <a:p>
            <a:fld id="{9F1CE46E-AE65-48A2-9EC4-E4048A079390}" type="slidenum">
              <a:rPr lang="en-SG" smtClean="0"/>
              <a:t>11</a:t>
            </a:fld>
            <a:endParaRPr lang="en-SG"/>
          </a:p>
        </p:txBody>
      </p:sp>
      <p:pic>
        <p:nvPicPr>
          <p:cNvPr id="7" name="Content Placeholder 6">
            <a:extLst>
              <a:ext uri="{FF2B5EF4-FFF2-40B4-BE49-F238E27FC236}">
                <a16:creationId xmlns:a16="http://schemas.microsoft.com/office/drawing/2014/main" id="{77CD9F4E-EFF9-403C-93AF-5801D8A71B49}"/>
              </a:ext>
            </a:extLst>
          </p:cNvPr>
          <p:cNvPicPr>
            <a:picLocks noGrp="1" noChangeAspect="1"/>
          </p:cNvPicPr>
          <p:nvPr>
            <p:ph idx="1"/>
          </p:nvPr>
        </p:nvPicPr>
        <p:blipFill>
          <a:blip r:embed="rId3"/>
          <a:stretch>
            <a:fillRect/>
          </a:stretch>
        </p:blipFill>
        <p:spPr>
          <a:xfrm>
            <a:off x="1493724" y="1548788"/>
            <a:ext cx="9260961" cy="4986236"/>
          </a:xfrm>
        </p:spPr>
      </p:pic>
    </p:spTree>
    <p:extLst>
      <p:ext uri="{BB962C8B-B14F-4D97-AF65-F5344CB8AC3E}">
        <p14:creationId xmlns:p14="http://schemas.microsoft.com/office/powerpoint/2010/main" val="230692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D66-A312-4745-BD37-FD63F23B5506}"/>
              </a:ext>
            </a:extLst>
          </p:cNvPr>
          <p:cNvSpPr>
            <a:spLocks noGrp="1"/>
          </p:cNvSpPr>
          <p:nvPr>
            <p:ph type="title"/>
          </p:nvPr>
        </p:nvSpPr>
        <p:spPr>
          <a:xfrm>
            <a:off x="1147407" y="136525"/>
            <a:ext cx="10515600" cy="1325563"/>
          </a:xfrm>
        </p:spPr>
        <p:txBody>
          <a:bodyPr>
            <a:normAutofit fontScale="90000"/>
          </a:bodyPr>
          <a:lstStyle/>
          <a:p>
            <a:r>
              <a:rPr lang="en-US" sz="3500" dirty="0"/>
              <a:t>Random sampling and the Central Limit Theorem</a:t>
            </a:r>
            <a:br>
              <a:rPr lang="en-US" sz="3500" dirty="0"/>
            </a:br>
            <a:r>
              <a:rPr lang="en-US" sz="3500" dirty="0"/>
              <a:t>					- Progress(Vaccination per Capita)</a:t>
            </a:r>
            <a:endParaRPr lang="en-SG" sz="3500" dirty="0"/>
          </a:p>
        </p:txBody>
      </p:sp>
      <p:sp>
        <p:nvSpPr>
          <p:cNvPr id="3" name="Slide Number Placeholder 2">
            <a:extLst>
              <a:ext uri="{FF2B5EF4-FFF2-40B4-BE49-F238E27FC236}">
                <a16:creationId xmlns:a16="http://schemas.microsoft.com/office/drawing/2014/main" id="{D6C67842-EC56-48BA-9252-1714465C670B}"/>
              </a:ext>
            </a:extLst>
          </p:cNvPr>
          <p:cNvSpPr>
            <a:spLocks noGrp="1"/>
          </p:cNvSpPr>
          <p:nvPr>
            <p:ph type="sldNum" sz="quarter" idx="12"/>
          </p:nvPr>
        </p:nvSpPr>
        <p:spPr/>
        <p:txBody>
          <a:bodyPr/>
          <a:lstStyle/>
          <a:p>
            <a:fld id="{9F1CE46E-AE65-48A2-9EC4-E4048A079390}" type="slidenum">
              <a:rPr lang="en-SG" smtClean="0"/>
              <a:t>12</a:t>
            </a:fld>
            <a:endParaRPr lang="en-SG"/>
          </a:p>
        </p:txBody>
      </p:sp>
      <p:pic>
        <p:nvPicPr>
          <p:cNvPr id="8" name="Content Placeholder 7">
            <a:extLst>
              <a:ext uri="{FF2B5EF4-FFF2-40B4-BE49-F238E27FC236}">
                <a16:creationId xmlns:a16="http://schemas.microsoft.com/office/drawing/2014/main" id="{87BFC6E9-510C-4BAC-99C5-243E7BF39665}"/>
              </a:ext>
            </a:extLst>
          </p:cNvPr>
          <p:cNvPicPr>
            <a:picLocks noGrp="1" noChangeAspect="1"/>
          </p:cNvPicPr>
          <p:nvPr>
            <p:ph idx="1"/>
          </p:nvPr>
        </p:nvPicPr>
        <p:blipFill>
          <a:blip r:embed="rId2"/>
          <a:stretch>
            <a:fillRect/>
          </a:stretch>
        </p:blipFill>
        <p:spPr>
          <a:xfrm>
            <a:off x="1763602" y="1325969"/>
            <a:ext cx="8664796" cy="5078416"/>
          </a:xfrm>
        </p:spPr>
      </p:pic>
    </p:spTree>
    <p:extLst>
      <p:ext uri="{BB962C8B-B14F-4D97-AF65-F5344CB8AC3E}">
        <p14:creationId xmlns:p14="http://schemas.microsoft.com/office/powerpoint/2010/main" val="152621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D66-A312-4745-BD37-FD63F23B5506}"/>
              </a:ext>
            </a:extLst>
          </p:cNvPr>
          <p:cNvSpPr>
            <a:spLocks noGrp="1"/>
          </p:cNvSpPr>
          <p:nvPr>
            <p:ph type="title"/>
          </p:nvPr>
        </p:nvSpPr>
        <p:spPr>
          <a:xfrm>
            <a:off x="1147407" y="136525"/>
            <a:ext cx="10515600" cy="1325563"/>
          </a:xfrm>
        </p:spPr>
        <p:txBody>
          <a:bodyPr>
            <a:normAutofit/>
          </a:bodyPr>
          <a:lstStyle/>
          <a:p>
            <a:r>
              <a:rPr lang="en-US" sz="3500" dirty="0"/>
              <a:t>Random sampling and the Central Limit Theorem</a:t>
            </a:r>
            <a:br>
              <a:rPr lang="en-US" sz="3500" dirty="0"/>
            </a:br>
            <a:r>
              <a:rPr lang="en-US" sz="3500" dirty="0"/>
              <a:t>					- Population(in 10ks)</a:t>
            </a:r>
            <a:endParaRPr lang="en-SG" sz="3500" dirty="0"/>
          </a:p>
        </p:txBody>
      </p:sp>
      <p:sp>
        <p:nvSpPr>
          <p:cNvPr id="3" name="Slide Number Placeholder 2">
            <a:extLst>
              <a:ext uri="{FF2B5EF4-FFF2-40B4-BE49-F238E27FC236}">
                <a16:creationId xmlns:a16="http://schemas.microsoft.com/office/drawing/2014/main" id="{D6C67842-EC56-48BA-9252-1714465C670B}"/>
              </a:ext>
            </a:extLst>
          </p:cNvPr>
          <p:cNvSpPr>
            <a:spLocks noGrp="1"/>
          </p:cNvSpPr>
          <p:nvPr>
            <p:ph type="sldNum" sz="quarter" idx="12"/>
          </p:nvPr>
        </p:nvSpPr>
        <p:spPr/>
        <p:txBody>
          <a:bodyPr/>
          <a:lstStyle/>
          <a:p>
            <a:fld id="{9F1CE46E-AE65-48A2-9EC4-E4048A079390}" type="slidenum">
              <a:rPr lang="en-SG" smtClean="0"/>
              <a:t>13</a:t>
            </a:fld>
            <a:endParaRPr lang="en-SG"/>
          </a:p>
        </p:txBody>
      </p:sp>
      <p:pic>
        <p:nvPicPr>
          <p:cNvPr id="8" name="Content Placeholder 7">
            <a:extLst>
              <a:ext uri="{FF2B5EF4-FFF2-40B4-BE49-F238E27FC236}">
                <a16:creationId xmlns:a16="http://schemas.microsoft.com/office/drawing/2014/main" id="{F2F61D46-7601-4752-8036-0661E521CA69}"/>
              </a:ext>
            </a:extLst>
          </p:cNvPr>
          <p:cNvPicPr>
            <a:picLocks noGrp="1" noChangeAspect="1"/>
          </p:cNvPicPr>
          <p:nvPr>
            <p:ph idx="1"/>
          </p:nvPr>
        </p:nvPicPr>
        <p:blipFill>
          <a:blip r:embed="rId3"/>
          <a:stretch>
            <a:fillRect/>
          </a:stretch>
        </p:blipFill>
        <p:spPr>
          <a:xfrm>
            <a:off x="1579958" y="1507589"/>
            <a:ext cx="9032084" cy="4848761"/>
          </a:xfrm>
        </p:spPr>
      </p:pic>
    </p:spTree>
    <p:extLst>
      <p:ext uri="{BB962C8B-B14F-4D97-AF65-F5344CB8AC3E}">
        <p14:creationId xmlns:p14="http://schemas.microsoft.com/office/powerpoint/2010/main" val="379871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D66-A312-4745-BD37-FD63F23B5506}"/>
              </a:ext>
            </a:extLst>
          </p:cNvPr>
          <p:cNvSpPr>
            <a:spLocks noGrp="1"/>
          </p:cNvSpPr>
          <p:nvPr>
            <p:ph type="title"/>
          </p:nvPr>
        </p:nvSpPr>
        <p:spPr>
          <a:xfrm>
            <a:off x="838200" y="0"/>
            <a:ext cx="10515600" cy="1325563"/>
          </a:xfrm>
        </p:spPr>
        <p:txBody>
          <a:bodyPr>
            <a:normAutofit/>
          </a:bodyPr>
          <a:lstStyle/>
          <a:p>
            <a:r>
              <a:rPr lang="en-US" sz="3200" dirty="0"/>
              <a:t>Sampling Methods</a:t>
            </a:r>
            <a:endParaRPr lang="en-SG" sz="3200" dirty="0"/>
          </a:p>
        </p:txBody>
      </p:sp>
      <p:sp>
        <p:nvSpPr>
          <p:cNvPr id="11" name="Slide Number Placeholder 10">
            <a:extLst>
              <a:ext uri="{FF2B5EF4-FFF2-40B4-BE49-F238E27FC236}">
                <a16:creationId xmlns:a16="http://schemas.microsoft.com/office/drawing/2014/main" id="{D09872C9-C0A7-4EA7-B3BA-8BD1EFA9E132}"/>
              </a:ext>
            </a:extLst>
          </p:cNvPr>
          <p:cNvSpPr>
            <a:spLocks noGrp="1"/>
          </p:cNvSpPr>
          <p:nvPr>
            <p:ph type="sldNum" sz="quarter" idx="12"/>
          </p:nvPr>
        </p:nvSpPr>
        <p:spPr/>
        <p:txBody>
          <a:bodyPr/>
          <a:lstStyle/>
          <a:p>
            <a:fld id="{9F1CE46E-AE65-48A2-9EC4-E4048A079390}" type="slidenum">
              <a:rPr lang="en-SG" smtClean="0"/>
              <a:t>14</a:t>
            </a:fld>
            <a:endParaRPr lang="en-SG"/>
          </a:p>
        </p:txBody>
      </p:sp>
      <p:pic>
        <p:nvPicPr>
          <p:cNvPr id="6" name="Content Placeholder 5">
            <a:extLst>
              <a:ext uri="{FF2B5EF4-FFF2-40B4-BE49-F238E27FC236}">
                <a16:creationId xmlns:a16="http://schemas.microsoft.com/office/drawing/2014/main" id="{4E587EDF-1D25-4952-9522-AA32299AC97B}"/>
              </a:ext>
            </a:extLst>
          </p:cNvPr>
          <p:cNvPicPr>
            <a:picLocks noGrp="1" noChangeAspect="1"/>
          </p:cNvPicPr>
          <p:nvPr>
            <p:ph idx="1"/>
          </p:nvPr>
        </p:nvPicPr>
        <p:blipFill>
          <a:blip r:embed="rId3"/>
          <a:stretch>
            <a:fillRect/>
          </a:stretch>
        </p:blipFill>
        <p:spPr>
          <a:xfrm>
            <a:off x="1307983" y="1172688"/>
            <a:ext cx="8825918" cy="5336538"/>
          </a:xfrm>
        </p:spPr>
      </p:pic>
    </p:spTree>
    <p:extLst>
      <p:ext uri="{BB962C8B-B14F-4D97-AF65-F5344CB8AC3E}">
        <p14:creationId xmlns:p14="http://schemas.microsoft.com/office/powerpoint/2010/main" val="141169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D66-A312-4745-BD37-FD63F23B5506}"/>
              </a:ext>
            </a:extLst>
          </p:cNvPr>
          <p:cNvSpPr>
            <a:spLocks noGrp="1"/>
          </p:cNvSpPr>
          <p:nvPr>
            <p:ph type="title"/>
          </p:nvPr>
        </p:nvSpPr>
        <p:spPr>
          <a:xfrm>
            <a:off x="838200" y="136525"/>
            <a:ext cx="10515600" cy="1325563"/>
          </a:xfrm>
        </p:spPr>
        <p:txBody>
          <a:bodyPr>
            <a:normAutofit/>
          </a:bodyPr>
          <a:lstStyle/>
          <a:p>
            <a:r>
              <a:rPr lang="en-US" sz="3200" dirty="0"/>
              <a:t>Bootstrap Distribution: Standard Error of Median</a:t>
            </a:r>
            <a:endParaRPr lang="en-SG" sz="3200" dirty="0"/>
          </a:p>
        </p:txBody>
      </p:sp>
      <p:pic>
        <p:nvPicPr>
          <p:cNvPr id="15" name="Content Placeholder 14">
            <a:extLst>
              <a:ext uri="{FF2B5EF4-FFF2-40B4-BE49-F238E27FC236}">
                <a16:creationId xmlns:a16="http://schemas.microsoft.com/office/drawing/2014/main" id="{9BE5A52B-AA51-4B04-8EC4-2B1337ADFA64}"/>
              </a:ext>
            </a:extLst>
          </p:cNvPr>
          <p:cNvPicPr>
            <a:picLocks noGrp="1" noChangeAspect="1"/>
          </p:cNvPicPr>
          <p:nvPr>
            <p:ph idx="1"/>
          </p:nvPr>
        </p:nvPicPr>
        <p:blipFill>
          <a:blip r:embed="rId3"/>
          <a:stretch>
            <a:fillRect/>
          </a:stretch>
        </p:blipFill>
        <p:spPr>
          <a:xfrm>
            <a:off x="902759" y="1254504"/>
            <a:ext cx="10078430" cy="5361147"/>
          </a:xfrm>
        </p:spPr>
      </p:pic>
      <p:sp>
        <p:nvSpPr>
          <p:cNvPr id="16" name="Slide Number Placeholder 15">
            <a:extLst>
              <a:ext uri="{FF2B5EF4-FFF2-40B4-BE49-F238E27FC236}">
                <a16:creationId xmlns:a16="http://schemas.microsoft.com/office/drawing/2014/main" id="{F0B2AA82-DD2E-44C3-AA91-5745681C9E54}"/>
              </a:ext>
            </a:extLst>
          </p:cNvPr>
          <p:cNvSpPr>
            <a:spLocks noGrp="1"/>
          </p:cNvSpPr>
          <p:nvPr>
            <p:ph type="sldNum" sz="quarter" idx="12"/>
          </p:nvPr>
        </p:nvSpPr>
        <p:spPr/>
        <p:txBody>
          <a:bodyPr/>
          <a:lstStyle/>
          <a:p>
            <a:fld id="{9F1CE46E-AE65-48A2-9EC4-E4048A079390}" type="slidenum">
              <a:rPr lang="en-SG" smtClean="0"/>
              <a:t>15</a:t>
            </a:fld>
            <a:endParaRPr lang="en-SG"/>
          </a:p>
        </p:txBody>
      </p:sp>
    </p:spTree>
    <p:extLst>
      <p:ext uri="{BB962C8B-B14F-4D97-AF65-F5344CB8AC3E}">
        <p14:creationId xmlns:p14="http://schemas.microsoft.com/office/powerpoint/2010/main" val="276513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D66-A312-4745-BD37-FD63F23B5506}"/>
              </a:ext>
            </a:extLst>
          </p:cNvPr>
          <p:cNvSpPr>
            <a:spLocks noGrp="1"/>
          </p:cNvSpPr>
          <p:nvPr>
            <p:ph type="title"/>
          </p:nvPr>
        </p:nvSpPr>
        <p:spPr/>
        <p:txBody>
          <a:bodyPr/>
          <a:lstStyle/>
          <a:p>
            <a:r>
              <a:rPr lang="en-SG" dirty="0"/>
              <a:t>Project Overview</a:t>
            </a:r>
          </a:p>
        </p:txBody>
      </p:sp>
      <p:sp>
        <p:nvSpPr>
          <p:cNvPr id="15" name="Slide Number Placeholder 14">
            <a:extLst>
              <a:ext uri="{FF2B5EF4-FFF2-40B4-BE49-F238E27FC236}">
                <a16:creationId xmlns:a16="http://schemas.microsoft.com/office/drawing/2014/main" id="{F3B603E2-5022-4B1C-BA5C-513C41CB9535}"/>
              </a:ext>
            </a:extLst>
          </p:cNvPr>
          <p:cNvSpPr>
            <a:spLocks noGrp="1"/>
          </p:cNvSpPr>
          <p:nvPr>
            <p:ph type="sldNum" sz="quarter" idx="12"/>
          </p:nvPr>
        </p:nvSpPr>
        <p:spPr/>
        <p:txBody>
          <a:bodyPr/>
          <a:lstStyle/>
          <a:p>
            <a:fld id="{9F1CE46E-AE65-48A2-9EC4-E4048A079390}" type="slidenum">
              <a:rPr lang="en-SG" smtClean="0"/>
              <a:t>2</a:t>
            </a:fld>
            <a:endParaRPr lang="en-SG"/>
          </a:p>
        </p:txBody>
      </p:sp>
      <p:sp>
        <p:nvSpPr>
          <p:cNvPr id="17" name="TextBox 16">
            <a:extLst>
              <a:ext uri="{FF2B5EF4-FFF2-40B4-BE49-F238E27FC236}">
                <a16:creationId xmlns:a16="http://schemas.microsoft.com/office/drawing/2014/main" id="{30D37FA1-3C7F-4F17-A3FF-E1F61EB50736}"/>
              </a:ext>
            </a:extLst>
          </p:cNvPr>
          <p:cNvSpPr txBox="1"/>
          <p:nvPr/>
        </p:nvSpPr>
        <p:spPr>
          <a:xfrm>
            <a:off x="1320480" y="4349422"/>
            <a:ext cx="10689759" cy="1754326"/>
          </a:xfrm>
          <a:prstGeom prst="rect">
            <a:avLst/>
          </a:prstGeom>
          <a:noFill/>
        </p:spPr>
        <p:txBody>
          <a:bodyPr wrap="square">
            <a:spAutoFit/>
          </a:bodyPr>
          <a:lstStyle/>
          <a:p>
            <a:r>
              <a:rPr lang="en-SG" dirty="0"/>
              <a:t>World Vaccination Progress (As of 19 Feb) from Kaggle</a:t>
            </a:r>
          </a:p>
          <a:p>
            <a:r>
              <a:rPr lang="en-SG" dirty="0"/>
              <a:t>	 </a:t>
            </a:r>
            <a:r>
              <a:rPr lang="en-SG" sz="1300" dirty="0">
                <a:hlinkClick r:id="rId2"/>
              </a:rPr>
              <a:t>https://www.kaggle.com/gpreda/covid-world-vaccination-progress</a:t>
            </a:r>
            <a:endParaRPr lang="en-SG" sz="1300" dirty="0"/>
          </a:p>
          <a:p>
            <a:r>
              <a:rPr lang="en-SG" dirty="0"/>
              <a:t>Population-by-Country from Datahub</a:t>
            </a:r>
          </a:p>
          <a:p>
            <a:r>
              <a:rPr lang="en-SG" dirty="0"/>
              <a:t>	</a:t>
            </a:r>
            <a:r>
              <a:rPr lang="en-SG" sz="1300" dirty="0"/>
              <a:t> </a:t>
            </a:r>
            <a:r>
              <a:rPr lang="en-SG" sz="1300" dirty="0">
                <a:hlinkClick r:id="rId3"/>
              </a:rPr>
              <a:t>https://datahub.io/JohnSnowLabs/population-figures-by-country#data</a:t>
            </a:r>
            <a:endParaRPr lang="en-SG" sz="1300" dirty="0"/>
          </a:p>
          <a:p>
            <a:r>
              <a:rPr lang="en-SG" dirty="0"/>
              <a:t>Income Level from World Bank </a:t>
            </a:r>
          </a:p>
          <a:p>
            <a:r>
              <a:rPr lang="en-SG" dirty="0"/>
              <a:t>	 </a:t>
            </a:r>
            <a:r>
              <a:rPr lang="en-SG" sz="1300" dirty="0">
                <a:hlinkClick r:id="rId4"/>
              </a:rPr>
              <a:t>https://datahelpdesk.worldbank.org/knowledgebase/articles/906519-world-bank-country-and-lending-groups</a:t>
            </a:r>
            <a:endParaRPr lang="en-SG" sz="1300" dirty="0"/>
          </a:p>
        </p:txBody>
      </p:sp>
      <p:sp>
        <p:nvSpPr>
          <p:cNvPr id="12" name="TextBox 11">
            <a:extLst>
              <a:ext uri="{FF2B5EF4-FFF2-40B4-BE49-F238E27FC236}">
                <a16:creationId xmlns:a16="http://schemas.microsoft.com/office/drawing/2014/main" id="{00CF771A-041F-4404-8D7C-8F262FD44C21}"/>
              </a:ext>
            </a:extLst>
          </p:cNvPr>
          <p:cNvSpPr txBox="1"/>
          <p:nvPr/>
        </p:nvSpPr>
        <p:spPr>
          <a:xfrm>
            <a:off x="838200" y="1591632"/>
            <a:ext cx="10689759" cy="2462213"/>
          </a:xfrm>
          <a:prstGeom prst="rect">
            <a:avLst/>
          </a:prstGeom>
          <a:noFill/>
        </p:spPr>
        <p:txBody>
          <a:bodyPr wrap="square">
            <a:spAutoFit/>
          </a:bodyPr>
          <a:lstStyle/>
          <a:p>
            <a:pPr algn="l"/>
            <a:r>
              <a:rPr lang="en-US" sz="1400" b="0" i="0" dirty="0">
                <a:solidFill>
                  <a:srgbClr val="333333"/>
                </a:solidFill>
                <a:effectLst/>
                <a:latin typeface="Helvetica Neue"/>
              </a:rPr>
              <a:t>This project aims to visualize the progress of vaccinations against notoriously prevailing COVID-19.</a:t>
            </a:r>
          </a:p>
          <a:p>
            <a:pPr algn="l"/>
            <a:r>
              <a:rPr lang="en-US" sz="1400" b="0" i="0" dirty="0">
                <a:solidFill>
                  <a:srgbClr val="333333"/>
                </a:solidFill>
                <a:effectLst/>
                <a:latin typeface="Helvetica Neue"/>
              </a:rPr>
              <a:t>Instead of showing just pure numbers of doses given to citizens in those countries, this analysis factors in their population, vaccination/combination types, geographical regions (Asia/America etc.), and income levels (High/middle etc.).</a:t>
            </a:r>
          </a:p>
          <a:p>
            <a:pPr algn="l"/>
            <a:endParaRPr lang="en-US" sz="1400" b="0" i="0" dirty="0">
              <a:solidFill>
                <a:srgbClr val="333333"/>
              </a:solidFill>
              <a:effectLst/>
              <a:latin typeface="Helvetica Neue"/>
            </a:endParaRPr>
          </a:p>
          <a:p>
            <a:pPr algn="l"/>
            <a:r>
              <a:rPr lang="en-US" sz="1400" b="0" i="0" dirty="0">
                <a:solidFill>
                  <a:srgbClr val="333333"/>
                </a:solidFill>
                <a:effectLst/>
                <a:latin typeface="Helvetica Neue"/>
              </a:rPr>
              <a:t>To do so, I combined the following three different datasets/data-sources into a data-frame:</a:t>
            </a:r>
          </a:p>
          <a:p>
            <a:pPr algn="l"/>
            <a:endParaRPr lang="en-US" sz="1400" b="0" i="0" dirty="0">
              <a:solidFill>
                <a:srgbClr val="333333"/>
              </a:solidFill>
              <a:effectLst/>
              <a:latin typeface="Helvetica Neue"/>
            </a:endParaRPr>
          </a:p>
          <a:p>
            <a:pPr lvl="1">
              <a:buFont typeface="+mj-lt"/>
              <a:buAutoNum type="arabicPeriod"/>
            </a:pPr>
            <a:r>
              <a:rPr lang="en-US" sz="1400" b="0" i="0" dirty="0">
                <a:solidFill>
                  <a:srgbClr val="333333"/>
                </a:solidFill>
                <a:effectLst/>
                <a:latin typeface="Helvetica Neue"/>
              </a:rPr>
              <a:t>World Vaccination Progress (As of 19 Feb) from Kaggle	</a:t>
            </a:r>
          </a:p>
          <a:p>
            <a:pPr lvl="1">
              <a:buFont typeface="+mj-lt"/>
              <a:buAutoNum type="arabicPeriod"/>
            </a:pPr>
            <a:r>
              <a:rPr lang="en-US" sz="1400" b="0" i="0" dirty="0">
                <a:solidFill>
                  <a:srgbClr val="333333"/>
                </a:solidFill>
                <a:effectLst/>
                <a:latin typeface="Helvetica Neue"/>
              </a:rPr>
              <a:t>Population-by-Country from Datahub</a:t>
            </a:r>
          </a:p>
          <a:p>
            <a:pPr lvl="1">
              <a:buFont typeface="+mj-lt"/>
              <a:buAutoNum type="arabicPeriod"/>
            </a:pPr>
            <a:r>
              <a:rPr lang="en-US" sz="1400" b="0" i="0" dirty="0">
                <a:solidFill>
                  <a:srgbClr val="333333"/>
                </a:solidFill>
                <a:effectLst/>
                <a:latin typeface="Helvetica Neue"/>
              </a:rPr>
              <a:t>Income Level from World Bank</a:t>
            </a:r>
          </a:p>
          <a:p>
            <a:pPr lvl="1">
              <a:buFont typeface="+mj-lt"/>
              <a:buAutoNum type="arabicPeriod"/>
            </a:pPr>
            <a:endParaRPr lang="en-US" sz="1400" b="0" i="0" dirty="0">
              <a:solidFill>
                <a:srgbClr val="333333"/>
              </a:solidFill>
              <a:effectLst/>
              <a:latin typeface="Helvetica Neue"/>
            </a:endParaRPr>
          </a:p>
          <a:p>
            <a:pPr algn="l"/>
            <a:r>
              <a:rPr lang="en-US" sz="1400" b="0" i="0" dirty="0">
                <a:solidFill>
                  <a:srgbClr val="333333"/>
                </a:solidFill>
                <a:effectLst/>
                <a:latin typeface="Helvetica Neue"/>
              </a:rPr>
              <a:t>In addition, we will see more statistical experiments on data in the dataset, as the report progress toward the end of the report.</a:t>
            </a:r>
          </a:p>
        </p:txBody>
      </p:sp>
    </p:spTree>
    <p:extLst>
      <p:ext uri="{BB962C8B-B14F-4D97-AF65-F5344CB8AC3E}">
        <p14:creationId xmlns:p14="http://schemas.microsoft.com/office/powerpoint/2010/main" val="6037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D66-A312-4745-BD37-FD63F23B5506}"/>
              </a:ext>
            </a:extLst>
          </p:cNvPr>
          <p:cNvSpPr>
            <a:spLocks noGrp="1"/>
          </p:cNvSpPr>
          <p:nvPr>
            <p:ph type="title"/>
          </p:nvPr>
        </p:nvSpPr>
        <p:spPr/>
        <p:txBody>
          <a:bodyPr/>
          <a:lstStyle/>
          <a:p>
            <a:r>
              <a:rPr lang="en-SG" dirty="0"/>
              <a:t>Outline</a:t>
            </a:r>
          </a:p>
        </p:txBody>
      </p:sp>
      <p:sp>
        <p:nvSpPr>
          <p:cNvPr id="4" name="Content Placeholder 3">
            <a:extLst>
              <a:ext uri="{FF2B5EF4-FFF2-40B4-BE49-F238E27FC236}">
                <a16:creationId xmlns:a16="http://schemas.microsoft.com/office/drawing/2014/main" id="{5F21242B-CAFF-4EC4-B7DF-4F2D07F3BF31}"/>
              </a:ext>
            </a:extLst>
          </p:cNvPr>
          <p:cNvSpPr>
            <a:spLocks noGrp="1"/>
          </p:cNvSpPr>
          <p:nvPr>
            <p:ph idx="1"/>
          </p:nvPr>
        </p:nvSpPr>
        <p:spPr>
          <a:xfrm>
            <a:off x="838200" y="1807782"/>
            <a:ext cx="10515600" cy="4685093"/>
          </a:xfrm>
        </p:spPr>
        <p:txBody>
          <a:bodyPr>
            <a:normAutofit/>
          </a:bodyPr>
          <a:lstStyle/>
          <a:p>
            <a:pPr>
              <a:lnSpc>
                <a:spcPct val="170000"/>
              </a:lnSpc>
            </a:pPr>
            <a:r>
              <a:rPr lang="en-US" sz="1500" dirty="0">
                <a:solidFill>
                  <a:srgbClr val="000000"/>
                </a:solidFill>
                <a:effectLst/>
                <a:latin typeface="Calibri" panose="020F0502020204030204" pitchFamily="34" charset="0"/>
              </a:rPr>
              <a:t>Data Profile(P.4)</a:t>
            </a:r>
          </a:p>
          <a:p>
            <a:pPr marL="228600" rtl="0" latinLnBrk="0">
              <a:lnSpc>
                <a:spcPct val="170000"/>
              </a:lnSpc>
              <a:spcBef>
                <a:spcPts val="1000"/>
              </a:spcBef>
              <a:spcAft>
                <a:spcPts val="0"/>
              </a:spcAft>
            </a:pPr>
            <a:r>
              <a:rPr lang="en-US" sz="1500" dirty="0">
                <a:solidFill>
                  <a:srgbClr val="000000"/>
                </a:solidFill>
                <a:effectLst/>
                <a:latin typeface="Calibri" panose="020F0502020204030204" pitchFamily="34" charset="0"/>
              </a:rPr>
              <a:t>Do the analysis as in Module3 for at least one categorical/Qualitative variable and at least one numerical/Quantitative variable, show appropriate plots for your data (P.5-9)</a:t>
            </a:r>
            <a:endParaRPr lang="en-US" sz="1500" dirty="0">
              <a:effectLst/>
            </a:endParaRPr>
          </a:p>
          <a:p>
            <a:pPr marL="228600" rtl="0" latinLnBrk="0">
              <a:lnSpc>
                <a:spcPct val="170000"/>
              </a:lnSpc>
              <a:spcBef>
                <a:spcPts val="1000"/>
              </a:spcBef>
              <a:spcAft>
                <a:spcPts val="0"/>
              </a:spcAft>
            </a:pPr>
            <a:r>
              <a:rPr lang="en-US" sz="1500" dirty="0">
                <a:solidFill>
                  <a:srgbClr val="000000"/>
                </a:solidFill>
                <a:effectLst/>
                <a:latin typeface="Calibri" panose="020F0502020204030204" pitchFamily="34" charset="0"/>
              </a:rPr>
              <a:t>Do the analysis as in Module3 for at least one set of two or more variables. Show appropriate plots for your data (P.10)</a:t>
            </a:r>
            <a:endParaRPr lang="en-US" sz="1500" dirty="0">
              <a:effectLst/>
            </a:endParaRPr>
          </a:p>
          <a:p>
            <a:pPr marL="228600" rtl="0" latinLnBrk="0">
              <a:lnSpc>
                <a:spcPct val="170000"/>
              </a:lnSpc>
              <a:spcBef>
                <a:spcPts val="1000"/>
              </a:spcBef>
              <a:spcAft>
                <a:spcPts val="0"/>
              </a:spcAft>
            </a:pPr>
            <a:r>
              <a:rPr lang="en-US" sz="1500" dirty="0">
                <a:solidFill>
                  <a:srgbClr val="000000"/>
                </a:solidFill>
                <a:effectLst/>
                <a:latin typeface="Calibri" panose="020F0502020204030204" pitchFamily="34" charset="0"/>
              </a:rPr>
              <a:t>Draw various random samples of the data and show the applicability of the Central Limit Theorem for this variable (P.11-13)</a:t>
            </a:r>
            <a:endParaRPr lang="en-US" sz="1500" dirty="0">
              <a:effectLst/>
            </a:endParaRPr>
          </a:p>
          <a:p>
            <a:pPr marL="228600" rtl="0" latinLnBrk="0">
              <a:lnSpc>
                <a:spcPct val="170000"/>
              </a:lnSpc>
              <a:spcBef>
                <a:spcPts val="1000"/>
              </a:spcBef>
              <a:spcAft>
                <a:spcPts val="0"/>
              </a:spcAft>
            </a:pPr>
            <a:r>
              <a:rPr lang="en-US" sz="1500" dirty="0">
                <a:solidFill>
                  <a:srgbClr val="000000"/>
                </a:solidFill>
                <a:effectLst/>
                <a:latin typeface="Calibri" panose="020F0502020204030204" pitchFamily="34" charset="0"/>
              </a:rPr>
              <a:t>Pick one variable with numerical data and examine the distribution of the data. Show how various sampling methods can be used on your data. What are your conclusions if these samples are used instead of the whole dataset (P.14)</a:t>
            </a:r>
            <a:endParaRPr lang="en-US" sz="1500" dirty="0">
              <a:effectLst/>
            </a:endParaRPr>
          </a:p>
          <a:p>
            <a:pPr marL="228600" rtl="0" latinLnBrk="0">
              <a:lnSpc>
                <a:spcPct val="170000"/>
              </a:lnSpc>
              <a:spcBef>
                <a:spcPts val="1000"/>
              </a:spcBef>
              <a:spcAft>
                <a:spcPts val="0"/>
              </a:spcAft>
            </a:pPr>
            <a:r>
              <a:rPr lang="en-US" sz="1500" dirty="0">
                <a:solidFill>
                  <a:srgbClr val="000000"/>
                </a:solidFill>
                <a:effectLst/>
                <a:latin typeface="Calibri" panose="020F0502020204030204" pitchFamily="34" charset="0"/>
              </a:rPr>
              <a:t>Implementation of any feature(s) not mentioned in the above specification (P.15 &amp; Plot-</a:t>
            </a:r>
            <a:r>
              <a:rPr lang="en-US" sz="1500" dirty="0" err="1">
                <a:solidFill>
                  <a:srgbClr val="000000"/>
                </a:solidFill>
                <a:effectLst/>
                <a:latin typeface="Calibri" panose="020F0502020204030204" pitchFamily="34" charset="0"/>
              </a:rPr>
              <a:t>ly</a:t>
            </a:r>
            <a:r>
              <a:rPr lang="en-US" sz="1500" dirty="0">
                <a:solidFill>
                  <a:srgbClr val="000000"/>
                </a:solidFill>
                <a:effectLst/>
                <a:latin typeface="Calibri" panose="020F0502020204030204" pitchFamily="34" charset="0"/>
              </a:rPr>
              <a:t> used)</a:t>
            </a:r>
            <a:endParaRPr lang="en-US" sz="1500" dirty="0">
              <a:effectLst/>
            </a:endParaRPr>
          </a:p>
        </p:txBody>
      </p:sp>
      <p:sp>
        <p:nvSpPr>
          <p:cNvPr id="3" name="Slide Number Placeholder 2">
            <a:extLst>
              <a:ext uri="{FF2B5EF4-FFF2-40B4-BE49-F238E27FC236}">
                <a16:creationId xmlns:a16="http://schemas.microsoft.com/office/drawing/2014/main" id="{0B106526-6025-4FCA-A1F3-FAFCF837E5D2}"/>
              </a:ext>
            </a:extLst>
          </p:cNvPr>
          <p:cNvSpPr>
            <a:spLocks noGrp="1"/>
          </p:cNvSpPr>
          <p:nvPr>
            <p:ph type="sldNum" sz="quarter" idx="12"/>
          </p:nvPr>
        </p:nvSpPr>
        <p:spPr/>
        <p:txBody>
          <a:bodyPr/>
          <a:lstStyle/>
          <a:p>
            <a:fld id="{9F1CE46E-AE65-48A2-9EC4-E4048A079390}" type="slidenum">
              <a:rPr lang="en-SG" smtClean="0"/>
              <a:t>3</a:t>
            </a:fld>
            <a:endParaRPr lang="en-SG"/>
          </a:p>
        </p:txBody>
      </p:sp>
    </p:spTree>
    <p:extLst>
      <p:ext uri="{BB962C8B-B14F-4D97-AF65-F5344CB8AC3E}">
        <p14:creationId xmlns:p14="http://schemas.microsoft.com/office/powerpoint/2010/main" val="335757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2173E9-0F16-4A5E-A443-0F2B1FF0E416}"/>
              </a:ext>
            </a:extLst>
          </p:cNvPr>
          <p:cNvPicPr>
            <a:picLocks noChangeAspect="1"/>
          </p:cNvPicPr>
          <p:nvPr/>
        </p:nvPicPr>
        <p:blipFill>
          <a:blip r:embed="rId2"/>
          <a:stretch>
            <a:fillRect/>
          </a:stretch>
        </p:blipFill>
        <p:spPr>
          <a:xfrm>
            <a:off x="6382139" y="1969220"/>
            <a:ext cx="4460032" cy="4571207"/>
          </a:xfrm>
          <a:prstGeom prst="rect">
            <a:avLst/>
          </a:prstGeom>
        </p:spPr>
      </p:pic>
      <p:sp>
        <p:nvSpPr>
          <p:cNvPr id="2" name="Title 1">
            <a:extLst>
              <a:ext uri="{FF2B5EF4-FFF2-40B4-BE49-F238E27FC236}">
                <a16:creationId xmlns:a16="http://schemas.microsoft.com/office/drawing/2014/main" id="{2D752D66-A312-4745-BD37-FD63F23B5506}"/>
              </a:ext>
            </a:extLst>
          </p:cNvPr>
          <p:cNvSpPr>
            <a:spLocks noGrp="1"/>
          </p:cNvSpPr>
          <p:nvPr>
            <p:ph type="title"/>
          </p:nvPr>
        </p:nvSpPr>
        <p:spPr/>
        <p:txBody>
          <a:bodyPr/>
          <a:lstStyle/>
          <a:p>
            <a:r>
              <a:rPr lang="en-SG" dirty="0"/>
              <a:t>Data Profile</a:t>
            </a:r>
          </a:p>
        </p:txBody>
      </p:sp>
      <p:pic>
        <p:nvPicPr>
          <p:cNvPr id="7" name="Picture 6">
            <a:extLst>
              <a:ext uri="{FF2B5EF4-FFF2-40B4-BE49-F238E27FC236}">
                <a16:creationId xmlns:a16="http://schemas.microsoft.com/office/drawing/2014/main" id="{8B974348-5BAA-4BC6-900F-71E8C0256B7B}"/>
              </a:ext>
            </a:extLst>
          </p:cNvPr>
          <p:cNvPicPr>
            <a:picLocks noChangeAspect="1"/>
          </p:cNvPicPr>
          <p:nvPr/>
        </p:nvPicPr>
        <p:blipFill>
          <a:blip r:embed="rId3"/>
          <a:stretch>
            <a:fillRect/>
          </a:stretch>
        </p:blipFill>
        <p:spPr>
          <a:xfrm>
            <a:off x="1145972" y="2478326"/>
            <a:ext cx="4210050" cy="1276350"/>
          </a:xfrm>
          <a:prstGeom prst="rect">
            <a:avLst/>
          </a:prstGeom>
        </p:spPr>
      </p:pic>
      <p:sp>
        <p:nvSpPr>
          <p:cNvPr id="9" name="TextBox 8">
            <a:extLst>
              <a:ext uri="{FF2B5EF4-FFF2-40B4-BE49-F238E27FC236}">
                <a16:creationId xmlns:a16="http://schemas.microsoft.com/office/drawing/2014/main" id="{592E84FE-B36C-4D93-8377-C5FB21BB7DAC}"/>
              </a:ext>
            </a:extLst>
          </p:cNvPr>
          <p:cNvSpPr txBox="1"/>
          <p:nvPr/>
        </p:nvSpPr>
        <p:spPr>
          <a:xfrm>
            <a:off x="886349" y="5006804"/>
            <a:ext cx="8471220"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Three groups of income level amongst those that started vaccinating</a:t>
            </a:r>
            <a:endParaRPr lang="en-SG" dirty="0"/>
          </a:p>
        </p:txBody>
      </p:sp>
      <p:pic>
        <p:nvPicPr>
          <p:cNvPr id="11" name="Picture 10">
            <a:extLst>
              <a:ext uri="{FF2B5EF4-FFF2-40B4-BE49-F238E27FC236}">
                <a16:creationId xmlns:a16="http://schemas.microsoft.com/office/drawing/2014/main" id="{764F6F63-8930-48C0-B011-BA0B541760B4}"/>
              </a:ext>
            </a:extLst>
          </p:cNvPr>
          <p:cNvPicPr>
            <a:picLocks noChangeAspect="1"/>
          </p:cNvPicPr>
          <p:nvPr/>
        </p:nvPicPr>
        <p:blipFill>
          <a:blip r:embed="rId4"/>
          <a:stretch>
            <a:fillRect/>
          </a:stretch>
        </p:blipFill>
        <p:spPr>
          <a:xfrm>
            <a:off x="1117397" y="5712699"/>
            <a:ext cx="4238625" cy="409575"/>
          </a:xfrm>
          <a:prstGeom prst="rect">
            <a:avLst/>
          </a:prstGeom>
        </p:spPr>
      </p:pic>
      <p:sp>
        <p:nvSpPr>
          <p:cNvPr id="15" name="Slide Number Placeholder 14">
            <a:extLst>
              <a:ext uri="{FF2B5EF4-FFF2-40B4-BE49-F238E27FC236}">
                <a16:creationId xmlns:a16="http://schemas.microsoft.com/office/drawing/2014/main" id="{F3B603E2-5022-4B1C-BA5C-513C41CB9535}"/>
              </a:ext>
            </a:extLst>
          </p:cNvPr>
          <p:cNvSpPr>
            <a:spLocks noGrp="1"/>
          </p:cNvSpPr>
          <p:nvPr>
            <p:ph type="sldNum" sz="quarter" idx="12"/>
          </p:nvPr>
        </p:nvSpPr>
        <p:spPr/>
        <p:txBody>
          <a:bodyPr/>
          <a:lstStyle/>
          <a:p>
            <a:fld id="{9F1CE46E-AE65-48A2-9EC4-E4048A079390}" type="slidenum">
              <a:rPr lang="en-SG" smtClean="0"/>
              <a:t>4</a:t>
            </a:fld>
            <a:endParaRPr lang="en-SG"/>
          </a:p>
        </p:txBody>
      </p:sp>
      <p:sp>
        <p:nvSpPr>
          <p:cNvPr id="20" name="TextBox 19">
            <a:extLst>
              <a:ext uri="{FF2B5EF4-FFF2-40B4-BE49-F238E27FC236}">
                <a16:creationId xmlns:a16="http://schemas.microsoft.com/office/drawing/2014/main" id="{C91366B6-289A-4DE8-8E2F-CE726CAF782B}"/>
              </a:ext>
            </a:extLst>
          </p:cNvPr>
          <p:cNvSpPr txBox="1"/>
          <p:nvPr/>
        </p:nvSpPr>
        <p:spPr>
          <a:xfrm>
            <a:off x="5925426" y="1481865"/>
            <a:ext cx="5428374" cy="369332"/>
          </a:xfrm>
          <a:prstGeom prst="rect">
            <a:avLst/>
          </a:prstGeom>
          <a:noFill/>
        </p:spPr>
        <p:txBody>
          <a:bodyPr wrap="square" rtlCol="0">
            <a:spAutoFit/>
          </a:bodyPr>
          <a:lstStyle/>
          <a:p>
            <a:pPr marL="285750" indent="-285750">
              <a:buFont typeface="Arial" panose="020B0604020202020204" pitchFamily="34" charset="0"/>
              <a:buChar char="•"/>
            </a:pPr>
            <a:r>
              <a:rPr lang="en-SG" dirty="0"/>
              <a:t>19 different combination of Vaccine types adopted</a:t>
            </a:r>
          </a:p>
        </p:txBody>
      </p:sp>
      <p:sp>
        <p:nvSpPr>
          <p:cNvPr id="21" name="TextBox 20">
            <a:extLst>
              <a:ext uri="{FF2B5EF4-FFF2-40B4-BE49-F238E27FC236}">
                <a16:creationId xmlns:a16="http://schemas.microsoft.com/office/drawing/2014/main" id="{E5E79E58-8156-4B54-B244-40AE784F62E3}"/>
              </a:ext>
            </a:extLst>
          </p:cNvPr>
          <p:cNvSpPr txBox="1"/>
          <p:nvPr/>
        </p:nvSpPr>
        <p:spPr>
          <a:xfrm>
            <a:off x="1033507" y="1481865"/>
            <a:ext cx="5428374" cy="369332"/>
          </a:xfrm>
          <a:prstGeom prst="rect">
            <a:avLst/>
          </a:prstGeom>
          <a:noFill/>
        </p:spPr>
        <p:txBody>
          <a:bodyPr wrap="square" rtlCol="0">
            <a:spAutoFit/>
          </a:bodyPr>
          <a:lstStyle/>
          <a:p>
            <a:pPr marL="285750" indent="-285750">
              <a:buFont typeface="Arial" panose="020B0604020202020204" pitchFamily="34" charset="0"/>
              <a:buChar char="•"/>
            </a:pPr>
            <a:r>
              <a:rPr lang="en-SG" dirty="0"/>
              <a:t>86 countries from 7 different regions</a:t>
            </a:r>
          </a:p>
        </p:txBody>
      </p:sp>
    </p:spTree>
    <p:extLst>
      <p:ext uri="{BB962C8B-B14F-4D97-AF65-F5344CB8AC3E}">
        <p14:creationId xmlns:p14="http://schemas.microsoft.com/office/powerpoint/2010/main" val="138262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1FA7736-67C8-4CF4-8FA1-4030829121F6}"/>
              </a:ext>
            </a:extLst>
          </p:cNvPr>
          <p:cNvPicPr>
            <a:picLocks noChangeAspect="1"/>
          </p:cNvPicPr>
          <p:nvPr/>
        </p:nvPicPr>
        <p:blipFill>
          <a:blip r:embed="rId2"/>
          <a:stretch>
            <a:fillRect/>
          </a:stretch>
        </p:blipFill>
        <p:spPr>
          <a:xfrm>
            <a:off x="4119562" y="582935"/>
            <a:ext cx="3952875" cy="381000"/>
          </a:xfrm>
          <a:prstGeom prst="rect">
            <a:avLst/>
          </a:prstGeom>
        </p:spPr>
      </p:pic>
      <p:sp>
        <p:nvSpPr>
          <p:cNvPr id="23" name="Slide Number Placeholder 22">
            <a:extLst>
              <a:ext uri="{FF2B5EF4-FFF2-40B4-BE49-F238E27FC236}">
                <a16:creationId xmlns:a16="http://schemas.microsoft.com/office/drawing/2014/main" id="{0D6CA41C-EE03-4732-9568-E4EE711F26EC}"/>
              </a:ext>
            </a:extLst>
          </p:cNvPr>
          <p:cNvSpPr>
            <a:spLocks noGrp="1"/>
          </p:cNvSpPr>
          <p:nvPr>
            <p:ph type="sldNum" sz="quarter" idx="12"/>
          </p:nvPr>
        </p:nvSpPr>
        <p:spPr/>
        <p:txBody>
          <a:bodyPr/>
          <a:lstStyle/>
          <a:p>
            <a:fld id="{9F1CE46E-AE65-48A2-9EC4-E4048A079390}" type="slidenum">
              <a:rPr lang="en-SG" smtClean="0"/>
              <a:t>5</a:t>
            </a:fld>
            <a:endParaRPr lang="en-SG"/>
          </a:p>
        </p:txBody>
      </p:sp>
      <p:pic>
        <p:nvPicPr>
          <p:cNvPr id="5" name="Content Placeholder 4">
            <a:extLst>
              <a:ext uri="{FF2B5EF4-FFF2-40B4-BE49-F238E27FC236}">
                <a16:creationId xmlns:a16="http://schemas.microsoft.com/office/drawing/2014/main" id="{7CB50917-020F-43E1-B40F-D30EB617D795}"/>
              </a:ext>
            </a:extLst>
          </p:cNvPr>
          <p:cNvPicPr>
            <a:picLocks noGrp="1" noChangeAspect="1"/>
          </p:cNvPicPr>
          <p:nvPr>
            <p:ph idx="1"/>
          </p:nvPr>
        </p:nvPicPr>
        <p:blipFill>
          <a:blip r:embed="rId3"/>
          <a:stretch>
            <a:fillRect/>
          </a:stretch>
        </p:blipFill>
        <p:spPr>
          <a:xfrm>
            <a:off x="445628" y="1013845"/>
            <a:ext cx="11167236" cy="5321796"/>
          </a:xfrm>
        </p:spPr>
      </p:pic>
      <p:pic>
        <p:nvPicPr>
          <p:cNvPr id="7" name="Picture 6">
            <a:extLst>
              <a:ext uri="{FF2B5EF4-FFF2-40B4-BE49-F238E27FC236}">
                <a16:creationId xmlns:a16="http://schemas.microsoft.com/office/drawing/2014/main" id="{A38DDE1E-63E5-4E69-8DA2-1137EE7BF873}"/>
              </a:ext>
            </a:extLst>
          </p:cNvPr>
          <p:cNvPicPr>
            <a:picLocks noChangeAspect="1"/>
          </p:cNvPicPr>
          <p:nvPr/>
        </p:nvPicPr>
        <p:blipFill>
          <a:blip r:embed="rId4"/>
          <a:stretch>
            <a:fillRect/>
          </a:stretch>
        </p:blipFill>
        <p:spPr>
          <a:xfrm>
            <a:off x="7408303" y="1013845"/>
            <a:ext cx="3267799" cy="3059216"/>
          </a:xfrm>
          <a:prstGeom prst="rect">
            <a:avLst/>
          </a:prstGeom>
        </p:spPr>
      </p:pic>
    </p:spTree>
    <p:extLst>
      <p:ext uri="{BB962C8B-B14F-4D97-AF65-F5344CB8AC3E}">
        <p14:creationId xmlns:p14="http://schemas.microsoft.com/office/powerpoint/2010/main" val="106435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3B57C3-6593-436D-8633-37A8484979FE}"/>
              </a:ext>
            </a:extLst>
          </p:cNvPr>
          <p:cNvPicPr>
            <a:picLocks noGrp="1" noChangeAspect="1"/>
          </p:cNvPicPr>
          <p:nvPr>
            <p:ph idx="1"/>
          </p:nvPr>
        </p:nvPicPr>
        <p:blipFill>
          <a:blip r:embed="rId3"/>
          <a:stretch>
            <a:fillRect/>
          </a:stretch>
        </p:blipFill>
        <p:spPr>
          <a:xfrm>
            <a:off x="704097" y="944077"/>
            <a:ext cx="9329136" cy="5561650"/>
          </a:xfrm>
        </p:spPr>
      </p:pic>
      <p:pic>
        <p:nvPicPr>
          <p:cNvPr id="14" name="Picture 13">
            <a:extLst>
              <a:ext uri="{FF2B5EF4-FFF2-40B4-BE49-F238E27FC236}">
                <a16:creationId xmlns:a16="http://schemas.microsoft.com/office/drawing/2014/main" id="{DD30FAC1-84BE-4BF8-960B-B6E2163F06A1}"/>
              </a:ext>
            </a:extLst>
          </p:cNvPr>
          <p:cNvPicPr>
            <a:picLocks noChangeAspect="1"/>
          </p:cNvPicPr>
          <p:nvPr/>
        </p:nvPicPr>
        <p:blipFill rotWithShape="1">
          <a:blip r:embed="rId4"/>
          <a:srcRect r="48318"/>
          <a:stretch/>
        </p:blipFill>
        <p:spPr>
          <a:xfrm>
            <a:off x="4883737" y="823082"/>
            <a:ext cx="5719730" cy="2741843"/>
          </a:xfrm>
          <a:prstGeom prst="rect">
            <a:avLst/>
          </a:prstGeom>
        </p:spPr>
      </p:pic>
      <p:sp>
        <p:nvSpPr>
          <p:cNvPr id="15" name="Rectangle 14">
            <a:extLst>
              <a:ext uri="{FF2B5EF4-FFF2-40B4-BE49-F238E27FC236}">
                <a16:creationId xmlns:a16="http://schemas.microsoft.com/office/drawing/2014/main" id="{5C42C940-18F0-4EF2-B066-04E238CB3EDA}"/>
              </a:ext>
            </a:extLst>
          </p:cNvPr>
          <p:cNvSpPr/>
          <p:nvPr/>
        </p:nvSpPr>
        <p:spPr>
          <a:xfrm>
            <a:off x="7407479" y="1135459"/>
            <a:ext cx="3070371" cy="27389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B494A59E-E72C-4A5F-B42C-021C6D32BDC9}"/>
              </a:ext>
            </a:extLst>
          </p:cNvPr>
          <p:cNvSpPr/>
          <p:nvPr/>
        </p:nvSpPr>
        <p:spPr>
          <a:xfrm>
            <a:off x="7407479" y="2982801"/>
            <a:ext cx="3070371" cy="27389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40BCC7EA-155A-4FF2-ADAB-A6A29DFE7028}"/>
              </a:ext>
            </a:extLst>
          </p:cNvPr>
          <p:cNvSpPr txBox="1"/>
          <p:nvPr/>
        </p:nvSpPr>
        <p:spPr>
          <a:xfrm>
            <a:off x="580240" y="213773"/>
            <a:ext cx="1768678" cy="276999"/>
          </a:xfrm>
          <a:prstGeom prst="rect">
            <a:avLst/>
          </a:prstGeom>
          <a:noFill/>
        </p:spPr>
        <p:txBody>
          <a:bodyPr wrap="square" rtlCol="0">
            <a:spAutoFit/>
          </a:bodyPr>
          <a:lstStyle/>
          <a:p>
            <a:pPr algn="ctr"/>
            <a:r>
              <a:rPr lang="en-SG" sz="1200" b="1" dirty="0"/>
              <a:t>20 different countries</a:t>
            </a:r>
          </a:p>
        </p:txBody>
      </p:sp>
      <p:sp>
        <p:nvSpPr>
          <p:cNvPr id="28" name="TextBox 27">
            <a:extLst>
              <a:ext uri="{FF2B5EF4-FFF2-40B4-BE49-F238E27FC236}">
                <a16:creationId xmlns:a16="http://schemas.microsoft.com/office/drawing/2014/main" id="{03372439-2FAD-473C-9D62-C5805AB72235}"/>
              </a:ext>
            </a:extLst>
          </p:cNvPr>
          <p:cNvSpPr txBox="1"/>
          <p:nvPr/>
        </p:nvSpPr>
        <p:spPr>
          <a:xfrm>
            <a:off x="1588533" y="2194003"/>
            <a:ext cx="659717" cy="276999"/>
          </a:xfrm>
          <a:prstGeom prst="rect">
            <a:avLst/>
          </a:prstGeom>
          <a:noFill/>
        </p:spPr>
        <p:txBody>
          <a:bodyPr wrap="square" rtlCol="0">
            <a:spAutoFit/>
          </a:bodyPr>
          <a:lstStyle/>
          <a:p>
            <a:pPr algn="ctr"/>
            <a:r>
              <a:rPr lang="en-SG" sz="1200" b="1" dirty="0"/>
              <a:t>China</a:t>
            </a:r>
          </a:p>
        </p:txBody>
      </p:sp>
      <p:sp>
        <p:nvSpPr>
          <p:cNvPr id="29" name="Slide Number Placeholder 28">
            <a:extLst>
              <a:ext uri="{FF2B5EF4-FFF2-40B4-BE49-F238E27FC236}">
                <a16:creationId xmlns:a16="http://schemas.microsoft.com/office/drawing/2014/main" id="{B3D5E06C-D1FC-481C-A468-6E3CC2FA0ECD}"/>
              </a:ext>
            </a:extLst>
          </p:cNvPr>
          <p:cNvSpPr>
            <a:spLocks noGrp="1"/>
          </p:cNvSpPr>
          <p:nvPr>
            <p:ph type="sldNum" sz="quarter" idx="12"/>
          </p:nvPr>
        </p:nvSpPr>
        <p:spPr/>
        <p:txBody>
          <a:bodyPr/>
          <a:lstStyle/>
          <a:p>
            <a:fld id="{9F1CE46E-AE65-48A2-9EC4-E4048A079390}" type="slidenum">
              <a:rPr lang="en-SG" smtClean="0"/>
              <a:t>6</a:t>
            </a:fld>
            <a:endParaRPr lang="en-SG"/>
          </a:p>
        </p:txBody>
      </p:sp>
      <p:cxnSp>
        <p:nvCxnSpPr>
          <p:cNvPr id="7" name="Straight Arrow Connector 6">
            <a:extLst>
              <a:ext uri="{FF2B5EF4-FFF2-40B4-BE49-F238E27FC236}">
                <a16:creationId xmlns:a16="http://schemas.microsoft.com/office/drawing/2014/main" id="{33A3F98E-79EB-4F47-ADB7-27AEFB6E03DE}"/>
              </a:ext>
            </a:extLst>
          </p:cNvPr>
          <p:cNvCxnSpPr>
            <a:cxnSpLocks/>
            <a:stCxn id="23" idx="2"/>
          </p:cNvCxnSpPr>
          <p:nvPr/>
        </p:nvCxnSpPr>
        <p:spPr>
          <a:xfrm>
            <a:off x="1464579" y="490772"/>
            <a:ext cx="0" cy="515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D452DD-881E-4D37-A68F-0EC0523B720E}"/>
              </a:ext>
            </a:extLst>
          </p:cNvPr>
          <p:cNvSpPr txBox="1"/>
          <p:nvPr/>
        </p:nvSpPr>
        <p:spPr>
          <a:xfrm>
            <a:off x="3400337" y="251395"/>
            <a:ext cx="4082639" cy="276999"/>
          </a:xfrm>
          <a:prstGeom prst="rect">
            <a:avLst/>
          </a:prstGeom>
          <a:noFill/>
        </p:spPr>
        <p:txBody>
          <a:bodyPr wrap="square" rtlCol="0">
            <a:spAutoFit/>
          </a:bodyPr>
          <a:lstStyle/>
          <a:p>
            <a:pPr algn="ctr"/>
            <a:r>
              <a:rPr lang="en-SG" sz="1200" b="1" dirty="0"/>
              <a:t>Doses given by Vaccine/combinations</a:t>
            </a:r>
          </a:p>
        </p:txBody>
      </p:sp>
    </p:spTree>
    <p:extLst>
      <p:ext uri="{BB962C8B-B14F-4D97-AF65-F5344CB8AC3E}">
        <p14:creationId xmlns:p14="http://schemas.microsoft.com/office/powerpoint/2010/main" val="353439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AFBFF6F-5E48-4253-82B6-78987BC5FCD9}"/>
              </a:ext>
            </a:extLst>
          </p:cNvPr>
          <p:cNvSpPr>
            <a:spLocks noGrp="1"/>
          </p:cNvSpPr>
          <p:nvPr>
            <p:ph type="sldNum" sz="quarter" idx="12"/>
          </p:nvPr>
        </p:nvSpPr>
        <p:spPr/>
        <p:txBody>
          <a:bodyPr/>
          <a:lstStyle/>
          <a:p>
            <a:fld id="{9F1CE46E-AE65-48A2-9EC4-E4048A079390}" type="slidenum">
              <a:rPr lang="en-SG" smtClean="0"/>
              <a:t>7</a:t>
            </a:fld>
            <a:endParaRPr lang="en-SG"/>
          </a:p>
        </p:txBody>
      </p:sp>
      <p:pic>
        <p:nvPicPr>
          <p:cNvPr id="5" name="Content Placeholder 4">
            <a:extLst>
              <a:ext uri="{FF2B5EF4-FFF2-40B4-BE49-F238E27FC236}">
                <a16:creationId xmlns:a16="http://schemas.microsoft.com/office/drawing/2014/main" id="{E71EC93C-800B-406F-843A-93EA14452F5B}"/>
              </a:ext>
            </a:extLst>
          </p:cNvPr>
          <p:cNvPicPr>
            <a:picLocks noGrp="1" noChangeAspect="1"/>
          </p:cNvPicPr>
          <p:nvPr>
            <p:ph idx="1"/>
          </p:nvPr>
        </p:nvPicPr>
        <p:blipFill>
          <a:blip r:embed="rId3"/>
          <a:stretch>
            <a:fillRect/>
          </a:stretch>
        </p:blipFill>
        <p:spPr>
          <a:xfrm>
            <a:off x="520117" y="802022"/>
            <a:ext cx="11107024" cy="5554328"/>
          </a:xfrm>
        </p:spPr>
      </p:pic>
      <p:sp>
        <p:nvSpPr>
          <p:cNvPr id="10" name="TextBox 9">
            <a:extLst>
              <a:ext uri="{FF2B5EF4-FFF2-40B4-BE49-F238E27FC236}">
                <a16:creationId xmlns:a16="http://schemas.microsoft.com/office/drawing/2014/main" id="{BEFFA47D-937F-48E0-B391-BC98FFC4B458}"/>
              </a:ext>
            </a:extLst>
          </p:cNvPr>
          <p:cNvSpPr txBox="1"/>
          <p:nvPr/>
        </p:nvSpPr>
        <p:spPr>
          <a:xfrm>
            <a:off x="3374472" y="296165"/>
            <a:ext cx="6094602" cy="369332"/>
          </a:xfrm>
          <a:prstGeom prst="rect">
            <a:avLst/>
          </a:prstGeom>
          <a:noFill/>
        </p:spPr>
        <p:txBody>
          <a:bodyPr wrap="square">
            <a:spAutoFit/>
          </a:bodyPr>
          <a:lstStyle/>
          <a:p>
            <a:r>
              <a:rPr lang="en-SG" b="0" i="0" dirty="0">
                <a:solidFill>
                  <a:srgbClr val="333333"/>
                </a:solidFill>
                <a:effectLst/>
                <a:latin typeface="Helvetica Neue"/>
              </a:rPr>
              <a:t>Daily global vaccination Progress (Accumulated)</a:t>
            </a:r>
            <a:endParaRPr lang="en-SG" dirty="0"/>
          </a:p>
        </p:txBody>
      </p:sp>
    </p:spTree>
    <p:extLst>
      <p:ext uri="{BB962C8B-B14F-4D97-AF65-F5344CB8AC3E}">
        <p14:creationId xmlns:p14="http://schemas.microsoft.com/office/powerpoint/2010/main" val="119240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AEF871C-0AA8-4149-A742-1160B7D45884}"/>
              </a:ext>
            </a:extLst>
          </p:cNvPr>
          <p:cNvSpPr>
            <a:spLocks noGrp="1"/>
          </p:cNvSpPr>
          <p:nvPr>
            <p:ph type="sldNum" sz="quarter" idx="12"/>
          </p:nvPr>
        </p:nvSpPr>
        <p:spPr/>
        <p:txBody>
          <a:bodyPr/>
          <a:lstStyle/>
          <a:p>
            <a:fld id="{9F1CE46E-AE65-48A2-9EC4-E4048A079390}" type="slidenum">
              <a:rPr lang="en-SG" smtClean="0"/>
              <a:t>8</a:t>
            </a:fld>
            <a:endParaRPr lang="en-SG"/>
          </a:p>
        </p:txBody>
      </p:sp>
      <p:pic>
        <p:nvPicPr>
          <p:cNvPr id="10" name="Content Placeholder 9">
            <a:extLst>
              <a:ext uri="{FF2B5EF4-FFF2-40B4-BE49-F238E27FC236}">
                <a16:creationId xmlns:a16="http://schemas.microsoft.com/office/drawing/2014/main" id="{65965D33-C4C9-4902-A441-90C90D1BD3B6}"/>
              </a:ext>
            </a:extLst>
          </p:cNvPr>
          <p:cNvPicPr>
            <a:picLocks noGrp="1" noChangeAspect="1"/>
          </p:cNvPicPr>
          <p:nvPr>
            <p:ph idx="1"/>
          </p:nvPr>
        </p:nvPicPr>
        <p:blipFill>
          <a:blip r:embed="rId3"/>
          <a:stretch>
            <a:fillRect/>
          </a:stretch>
        </p:blipFill>
        <p:spPr>
          <a:xfrm>
            <a:off x="969674" y="657867"/>
            <a:ext cx="10054400" cy="6063608"/>
          </a:xfrm>
          <a:prstGeom prst="rect">
            <a:avLst/>
          </a:prstGeom>
        </p:spPr>
      </p:pic>
      <p:sp>
        <p:nvSpPr>
          <p:cNvPr id="11" name="TextBox 10">
            <a:extLst>
              <a:ext uri="{FF2B5EF4-FFF2-40B4-BE49-F238E27FC236}">
                <a16:creationId xmlns:a16="http://schemas.microsoft.com/office/drawing/2014/main" id="{E3621F66-D74D-4EB3-A234-B3A141378F41}"/>
              </a:ext>
            </a:extLst>
          </p:cNvPr>
          <p:cNvSpPr txBox="1"/>
          <p:nvPr/>
        </p:nvSpPr>
        <p:spPr>
          <a:xfrm>
            <a:off x="2949573" y="288535"/>
            <a:ext cx="6094602" cy="369332"/>
          </a:xfrm>
          <a:prstGeom prst="rect">
            <a:avLst/>
          </a:prstGeom>
          <a:noFill/>
        </p:spPr>
        <p:txBody>
          <a:bodyPr wrap="square">
            <a:spAutoFit/>
          </a:bodyPr>
          <a:lstStyle/>
          <a:p>
            <a:pPr algn="ctr"/>
            <a:r>
              <a:rPr lang="en-SG" dirty="0">
                <a:solidFill>
                  <a:srgbClr val="333333"/>
                </a:solidFill>
                <a:latin typeface="Helvetica Neue"/>
              </a:rPr>
              <a:t>Country-wise Total Vaccination</a:t>
            </a:r>
            <a:endParaRPr lang="en-SG" dirty="0"/>
          </a:p>
        </p:txBody>
      </p:sp>
      <p:sp>
        <p:nvSpPr>
          <p:cNvPr id="5" name="Rectangle 4">
            <a:extLst>
              <a:ext uri="{FF2B5EF4-FFF2-40B4-BE49-F238E27FC236}">
                <a16:creationId xmlns:a16="http://schemas.microsoft.com/office/drawing/2014/main" id="{0FB3CA22-DCC9-4F96-B29E-1497DD6DBEE3}"/>
              </a:ext>
            </a:extLst>
          </p:cNvPr>
          <p:cNvSpPr/>
          <p:nvPr/>
        </p:nvSpPr>
        <p:spPr>
          <a:xfrm>
            <a:off x="10310070" y="5654180"/>
            <a:ext cx="714004" cy="702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0375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1D45F00-656A-4F1A-866A-7C46A174710D}"/>
              </a:ext>
            </a:extLst>
          </p:cNvPr>
          <p:cNvSpPr>
            <a:spLocks noGrp="1"/>
          </p:cNvSpPr>
          <p:nvPr>
            <p:ph type="sldNum" sz="quarter" idx="12"/>
          </p:nvPr>
        </p:nvSpPr>
        <p:spPr/>
        <p:txBody>
          <a:bodyPr/>
          <a:lstStyle/>
          <a:p>
            <a:fld id="{9F1CE46E-AE65-48A2-9EC4-E4048A079390}" type="slidenum">
              <a:rPr lang="en-SG" smtClean="0"/>
              <a:t>9</a:t>
            </a:fld>
            <a:endParaRPr lang="en-SG"/>
          </a:p>
        </p:txBody>
      </p:sp>
      <p:pic>
        <p:nvPicPr>
          <p:cNvPr id="9" name="Content Placeholder 8">
            <a:extLst>
              <a:ext uri="{FF2B5EF4-FFF2-40B4-BE49-F238E27FC236}">
                <a16:creationId xmlns:a16="http://schemas.microsoft.com/office/drawing/2014/main" id="{B2E612F0-98E4-4A10-BDEB-77DF6AE3B799}"/>
              </a:ext>
            </a:extLst>
          </p:cNvPr>
          <p:cNvPicPr>
            <a:picLocks noGrp="1" noChangeAspect="1"/>
          </p:cNvPicPr>
          <p:nvPr>
            <p:ph idx="1"/>
          </p:nvPr>
        </p:nvPicPr>
        <p:blipFill>
          <a:blip r:embed="rId3"/>
          <a:stretch>
            <a:fillRect/>
          </a:stretch>
        </p:blipFill>
        <p:spPr>
          <a:xfrm>
            <a:off x="2055303" y="1096361"/>
            <a:ext cx="8707771" cy="5206118"/>
          </a:xfrm>
        </p:spPr>
      </p:pic>
      <p:pic>
        <p:nvPicPr>
          <p:cNvPr id="8" name="Content Placeholder 10">
            <a:extLst>
              <a:ext uri="{FF2B5EF4-FFF2-40B4-BE49-F238E27FC236}">
                <a16:creationId xmlns:a16="http://schemas.microsoft.com/office/drawing/2014/main" id="{14C2D54D-DF8C-42D2-BB6B-C6E9F2EF31F3}"/>
              </a:ext>
            </a:extLst>
          </p:cNvPr>
          <p:cNvPicPr>
            <a:picLocks noChangeAspect="1"/>
          </p:cNvPicPr>
          <p:nvPr/>
        </p:nvPicPr>
        <p:blipFill rotWithShape="1">
          <a:blip r:embed="rId4"/>
          <a:srcRect t="6709"/>
          <a:stretch/>
        </p:blipFill>
        <p:spPr>
          <a:xfrm>
            <a:off x="117448" y="1096361"/>
            <a:ext cx="8556770" cy="3396691"/>
          </a:xfrm>
          <a:prstGeom prst="rect">
            <a:avLst/>
          </a:prstGeom>
        </p:spPr>
      </p:pic>
      <p:sp>
        <p:nvSpPr>
          <p:cNvPr id="10" name="Rectangle 9">
            <a:extLst>
              <a:ext uri="{FF2B5EF4-FFF2-40B4-BE49-F238E27FC236}">
                <a16:creationId xmlns:a16="http://schemas.microsoft.com/office/drawing/2014/main" id="{5C44A6AA-3854-4D78-986B-BF509176059C}"/>
              </a:ext>
            </a:extLst>
          </p:cNvPr>
          <p:cNvSpPr/>
          <p:nvPr/>
        </p:nvSpPr>
        <p:spPr>
          <a:xfrm>
            <a:off x="5167618" y="1174598"/>
            <a:ext cx="3254928" cy="13338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81298D86-A9B0-441E-BB73-17AC278A5EB8}"/>
              </a:ext>
            </a:extLst>
          </p:cNvPr>
          <p:cNvSpPr txBox="1"/>
          <p:nvPr/>
        </p:nvSpPr>
        <p:spPr>
          <a:xfrm>
            <a:off x="2949573" y="288535"/>
            <a:ext cx="6094602" cy="369332"/>
          </a:xfrm>
          <a:prstGeom prst="rect">
            <a:avLst/>
          </a:prstGeom>
          <a:noFill/>
        </p:spPr>
        <p:txBody>
          <a:bodyPr wrap="square">
            <a:spAutoFit/>
          </a:bodyPr>
          <a:lstStyle/>
          <a:p>
            <a:pPr algn="ctr"/>
            <a:r>
              <a:rPr lang="en-SG" dirty="0">
                <a:solidFill>
                  <a:srgbClr val="333333"/>
                </a:solidFill>
                <a:latin typeface="Helvetica Neue"/>
              </a:rPr>
              <a:t>Doses </a:t>
            </a:r>
            <a:r>
              <a:rPr lang="en-SG">
                <a:solidFill>
                  <a:srgbClr val="333333"/>
                </a:solidFill>
                <a:latin typeface="Helvetica Neue"/>
              </a:rPr>
              <a:t>per capita</a:t>
            </a:r>
            <a:endParaRPr lang="en-SG" dirty="0"/>
          </a:p>
        </p:txBody>
      </p:sp>
    </p:spTree>
    <p:extLst>
      <p:ext uri="{BB962C8B-B14F-4D97-AF65-F5344CB8AC3E}">
        <p14:creationId xmlns:p14="http://schemas.microsoft.com/office/powerpoint/2010/main" val="4059847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858</Words>
  <Application>Microsoft Office PowerPoint</Application>
  <PresentationFormat>Widescreen</PresentationFormat>
  <Paragraphs>93</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Helvetica Neue</vt:lpstr>
      <vt:lpstr>Arial</vt:lpstr>
      <vt:lpstr>Calibri</vt:lpstr>
      <vt:lpstr>Calibri Light</vt:lpstr>
      <vt:lpstr>Office Theme</vt:lpstr>
      <vt:lpstr>CS544 Final Project</vt:lpstr>
      <vt:lpstr>Project Overview</vt:lpstr>
      <vt:lpstr>Outline</vt:lpstr>
      <vt:lpstr>Data Profile</vt:lpstr>
      <vt:lpstr>PowerPoint Presentation</vt:lpstr>
      <vt:lpstr>PowerPoint Presentation</vt:lpstr>
      <vt:lpstr>PowerPoint Presentation</vt:lpstr>
      <vt:lpstr>PowerPoint Presentation</vt:lpstr>
      <vt:lpstr>PowerPoint Presentation</vt:lpstr>
      <vt:lpstr>PowerPoint Presentation</vt:lpstr>
      <vt:lpstr>Random sampling and the Central Limit Theorem      - TTL Vaccination</vt:lpstr>
      <vt:lpstr>Random sampling and the Central Limit Theorem      - Progress(Vaccination per Capita)</vt:lpstr>
      <vt:lpstr>Random sampling and the Central Limit Theorem      - Population(in 10ks)</vt:lpstr>
      <vt:lpstr>Sampling Methods</vt:lpstr>
      <vt:lpstr>Bootstrap Distribution: Standard Error of Median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Harunobu Ishii</dc:creator>
  <cp:lastModifiedBy>Harunobu Ishii</cp:lastModifiedBy>
  <cp:revision>168</cp:revision>
  <dcterms:created xsi:type="dcterms:W3CDTF">2021-02-11T10:19:08Z</dcterms:created>
  <dcterms:modified xsi:type="dcterms:W3CDTF">2021-02-27T14:20:56Z</dcterms:modified>
</cp:coreProperties>
</file>