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9" r:id="rId3"/>
    <p:sldId id="258" r:id="rId4"/>
    <p:sldId id="260" r:id="rId5"/>
    <p:sldId id="259" r:id="rId6"/>
    <p:sldId id="261" r:id="rId7"/>
    <p:sldId id="266" r:id="rId8"/>
    <p:sldId id="275" r:id="rId9"/>
    <p:sldId id="276" r:id="rId10"/>
    <p:sldId id="262" r:id="rId11"/>
    <p:sldId id="267" r:id="rId12"/>
    <p:sldId id="277" r:id="rId13"/>
    <p:sldId id="278" r:id="rId14"/>
    <p:sldId id="280" r:id="rId15"/>
    <p:sldId id="263" r:id="rId16"/>
    <p:sldId id="268" r:id="rId17"/>
    <p:sldId id="281" r:id="rId18"/>
    <p:sldId id="282" r:id="rId19"/>
    <p:sldId id="283" r:id="rId20"/>
    <p:sldId id="284" r:id="rId21"/>
    <p:sldId id="264" r:id="rId22"/>
    <p:sldId id="269" r:id="rId23"/>
    <p:sldId id="287" r:id="rId24"/>
    <p:sldId id="265" r:id="rId25"/>
    <p:sldId id="270" r:id="rId26"/>
    <p:sldId id="288" r:id="rId27"/>
    <p:sldId id="257" r:id="rId28"/>
  </p:sldIdLst>
  <p:sldSz cx="12192000"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guide orient="horz" pos="2160"/>
        <p:guide pos="384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8FF881B6-572F-44C1-AB43-0F8CC47B4733}" type="datetime1">
              <a:rPr lang="zh-CN" altLang="en-US"/>
              <a:pPr/>
              <a:t>2018/7/22</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p>
            <a:pPr defTabSz="0" eaLnBrk="0" hangingPunct="0">
              <a:spcBef>
                <a:spcPct val="30000"/>
              </a:spcBef>
              <a:buFontTx/>
              <a:buNone/>
            </a:pPr>
            <a:r>
              <a:rPr lang="zh-CN" altLang="en-US" sz="1200"/>
              <a:t>单击此处编辑母版文本样式</a:t>
            </a:r>
          </a:p>
          <a:p>
            <a:pPr defTabSz="0" eaLnBrk="0" hangingPunct="0">
              <a:spcBef>
                <a:spcPct val="30000"/>
              </a:spcBef>
              <a:buFontTx/>
              <a:buNone/>
            </a:pPr>
            <a:r>
              <a:rPr lang="zh-CN" altLang="en-US" sz="1200"/>
              <a:t>第二级</a:t>
            </a:r>
          </a:p>
          <a:p>
            <a:pPr defTabSz="0" eaLnBrk="0" hangingPunct="0">
              <a:spcBef>
                <a:spcPct val="30000"/>
              </a:spcBef>
              <a:buFontTx/>
              <a:buNone/>
            </a:pPr>
            <a:r>
              <a:rPr lang="zh-CN" altLang="en-US" sz="1200"/>
              <a:t>第三级</a:t>
            </a:r>
          </a:p>
          <a:p>
            <a:pPr defTabSz="0" eaLnBrk="0" hangingPunct="0">
              <a:spcBef>
                <a:spcPct val="30000"/>
              </a:spcBef>
              <a:buFontTx/>
              <a:buNone/>
            </a:pPr>
            <a:r>
              <a:rPr lang="zh-CN" altLang="en-US" sz="1200"/>
              <a:t>第四级</a:t>
            </a:r>
          </a:p>
          <a:p>
            <a:pPr defTabSz="0" eaLnBrk="0" hangingPunct="0">
              <a:spcBef>
                <a:spcPct val="30000"/>
              </a:spcBef>
              <a:buFontTx/>
              <a:buNone/>
            </a:pPr>
            <a:r>
              <a:rPr lang="zh-CN" altLang="en-US" sz="120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B171DF7F-97CD-4A82-9AC0-B59192001FBC}" type="slidenum">
              <a:rPr lang="zh-CN" altLang="en-US"/>
              <a:pPr/>
              <a:t>‹#›</a:t>
            </a:fld>
            <a:endParaRPr lang="zh-CN" altLang="en-US" sz="1200"/>
          </a:p>
        </p:txBody>
      </p:sp>
    </p:spTree>
    <p:extLst>
      <p:ext uri="{BB962C8B-B14F-4D97-AF65-F5344CB8AC3E}">
        <p14:creationId xmlns:p14="http://schemas.microsoft.com/office/powerpoint/2010/main" val="1663581391"/>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2411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3346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07802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2895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5214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77865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2097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9341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2576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84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3702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72656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6"/>
          <p:cNvSpPr>
            <a:spLocks noChangeArrowheads="1"/>
          </p:cNvSpPr>
          <p:nvPr/>
        </p:nvSpPr>
        <p:spPr bwMode="auto">
          <a:xfrm>
            <a:off x="0" y="450850"/>
            <a:ext cx="1214438" cy="45085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1027" name="矩形 7"/>
          <p:cNvSpPr>
            <a:spLocks noChangeArrowheads="1"/>
          </p:cNvSpPr>
          <p:nvPr/>
        </p:nvSpPr>
        <p:spPr bwMode="auto">
          <a:xfrm>
            <a:off x="1214438" y="450850"/>
            <a:ext cx="10977562" cy="45085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1028" name="直角三角形 8"/>
          <p:cNvSpPr>
            <a:spLocks noChangeArrowheads="1"/>
          </p:cNvSpPr>
          <p:nvPr/>
        </p:nvSpPr>
        <p:spPr bwMode="auto">
          <a:xfrm>
            <a:off x="11782425" y="352425"/>
            <a:ext cx="107950" cy="74613"/>
          </a:xfrm>
          <a:prstGeom prst="rtTriangle">
            <a:avLst/>
          </a:prstGeom>
          <a:solidFill>
            <a:srgbClr val="F8F8F8">
              <a:alpha val="82999"/>
            </a:srgbClr>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anchor="ctr"/>
          <a:lstStyle/>
          <a:p>
            <a:pPr algn="ctr">
              <a:lnSpc>
                <a:spcPct val="120000"/>
              </a:lnSpc>
            </a:pPr>
            <a:endParaRPr lang="zh-CN" altLang="zh-CN" b="1" i="1">
              <a:solidFill>
                <a:srgbClr val="F9F9F9"/>
              </a:solidFill>
              <a:latin typeface="微软雅黑" pitchFamily="34" charset="-122"/>
              <a:ea typeface="微软雅黑" pitchFamily="34" charset="-122"/>
              <a:sym typeface="微软雅黑" pitchFamily="34" charset="-122"/>
            </a:endParaRPr>
          </a:p>
        </p:txBody>
      </p:sp>
      <p:sp>
        <p:nvSpPr>
          <p:cNvPr id="1029" name="Rectangle 5"/>
          <p:cNvSpPr>
            <a:spLocks noChangeArrowheads="1"/>
          </p:cNvSpPr>
          <p:nvPr/>
        </p:nvSpPr>
        <p:spPr bwMode="auto">
          <a:xfrm rot="16200000">
            <a:off x="11129169" y="343694"/>
            <a:ext cx="633412" cy="673100"/>
          </a:xfrm>
          <a:custGeom>
            <a:avLst/>
            <a:gdLst>
              <a:gd name="T0" fmla="*/ 0 w 4732299"/>
              <a:gd name="T1" fmla="*/ 0 h 655200"/>
              <a:gd name="T2" fmla="*/ 4732299 w 4732299"/>
              <a:gd name="T3" fmla="*/ 655200 h 655200"/>
            </a:gdLst>
            <a:ahLst/>
            <a:cxnLst/>
            <a:rect l="T0" t="T1" r="T2" b="T3"/>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rgbClr val="FFFFFF">
              <a:alpha val="84999"/>
            </a:srgbClr>
          </a:solidFill>
          <a:ln>
            <a:noFill/>
          </a:ln>
          <a:extLst>
            <a:ext uri="{91240B29-F687-4F45-9708-019B960494DF}">
              <a14:hiddenLine xmlns:a14="http://schemas.microsoft.com/office/drawing/2010/main" w="3175" cap="flat" cmpd="sng">
                <a:solidFill>
                  <a:srgbClr val="000000"/>
                </a:solidFill>
                <a:bevel/>
                <a:headEnd/>
                <a:tailEnd/>
              </a14:hiddenLine>
            </a:ext>
          </a:extLst>
        </p:spPr>
        <p:txBody>
          <a:bodyPr anchor="ctr"/>
          <a:lstStyle/>
          <a:p>
            <a:pPr algn="ctr">
              <a:lnSpc>
                <a:spcPct val="120000"/>
              </a:lnSpc>
            </a:pPr>
            <a:endParaRPr lang="zh-CN" altLang="zh-CN" b="1" i="1">
              <a:solidFill>
                <a:srgbClr val="F9F9F9"/>
              </a:solidFill>
              <a:latin typeface="微软雅黑" pitchFamily="34" charset="-122"/>
              <a:ea typeface="微软雅黑" pitchFamily="34" charset="-122"/>
              <a:sym typeface="微软雅黑" pitchFamily="34" charset="-122"/>
            </a:endParaRPr>
          </a:p>
        </p:txBody>
      </p:sp>
      <p:sp>
        <p:nvSpPr>
          <p:cNvPr id="1030" name="TextBox 15"/>
          <p:cNvSpPr>
            <a:spLocks noChangeArrowheads="1"/>
          </p:cNvSpPr>
          <p:nvPr/>
        </p:nvSpPr>
        <p:spPr bwMode="auto">
          <a:xfrm>
            <a:off x="11109325" y="463550"/>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fld id="{CDDFEB8C-6FD5-46AC-8913-4C9BF8C27402}" type="slidenum">
              <a:rPr lang="zh-CN" altLang="en-US" sz="2400">
                <a:solidFill>
                  <a:srgbClr val="2EA7E0"/>
                </a:solidFill>
                <a:latin typeface="方正兰亭粗黑_GBK" charset="-122"/>
                <a:ea typeface="Arial Unicode MS" pitchFamily="34" charset="-122"/>
                <a:cs typeface="Arial Unicode MS" pitchFamily="34" charset="-122"/>
                <a:sym typeface="Arial" pitchFamily="34" charset="0"/>
              </a:rPr>
              <a:pPr algn="ctr"/>
              <a:t>‹#›</a:t>
            </a:fld>
            <a:r>
              <a:rPr lang="zh-CN" altLang="en-US" sz="2400">
                <a:solidFill>
                  <a:srgbClr val="2EA7E0"/>
                </a:solidFill>
                <a:latin typeface="方正兰亭粗黑_GBK" charset="-122"/>
                <a:ea typeface="Arial Unicode MS" pitchFamily="34" charset="-122"/>
                <a:cs typeface="Arial Unicode MS" pitchFamily="34" charset="-122"/>
                <a:sym typeface="Arial" pitchFamily="34" charset="0"/>
              </a:rPr>
              <a:t> </a:t>
            </a:r>
            <a:endParaRPr lang="zh-CN" altLang="en-US" sz="2400" b="1">
              <a:solidFill>
                <a:srgbClr val="2EA7E0"/>
              </a:solidFill>
              <a:latin typeface="方正兰亭粗黑_GBK" charset="-122"/>
              <a:ea typeface="Arial Unicode MS" pitchFamily="34" charset="-122"/>
              <a:cs typeface="Arial Unicode MS" pitchFamily="34" charset="-122"/>
              <a:sym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914400" indent="-914400" algn="l" rtl="0" fontAlgn="base">
        <a:lnSpc>
          <a:spcPct val="90000"/>
        </a:lnSpc>
        <a:spcBef>
          <a:spcPct val="0"/>
        </a:spcBef>
        <a:spcAft>
          <a:spcPct val="0"/>
        </a:spcAft>
        <a:defRPr sz="4400">
          <a:solidFill>
            <a:schemeClr val="tx1"/>
          </a:solidFill>
          <a:latin typeface="+mj-lt"/>
          <a:ea typeface="+mj-ea"/>
          <a:cs typeface="+mj-cs"/>
          <a:sym typeface="Calibri" pitchFamily="34" charset="0"/>
        </a:defRPr>
      </a:lvl1pPr>
      <a:lvl2pPr marL="9144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2pPr>
      <a:lvl3pPr marL="9144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3pPr>
      <a:lvl4pPr marL="9144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4pPr>
      <a:lvl5pPr marL="9144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5pPr>
      <a:lvl6pPr marL="13716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6pPr>
      <a:lvl7pPr marL="18288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7pPr>
      <a:lvl8pPr marL="22860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8pPr>
      <a:lvl9pPr marL="2743200" indent="-914400" algn="l" rtl="0" fontAlgn="base">
        <a:lnSpc>
          <a:spcPct val="90000"/>
        </a:lnSpc>
        <a:spcBef>
          <a:spcPct val="0"/>
        </a:spcBef>
        <a:spcAft>
          <a:spcPct val="0"/>
        </a:spcAft>
        <a:defRPr sz="4400">
          <a:solidFill>
            <a:schemeClr val="tx1"/>
          </a:solidFill>
          <a:latin typeface="Calibri" pitchFamily="34" charset="0"/>
          <a:ea typeface="微软雅黑" pitchFamily="34" charset="-122"/>
          <a:sym typeface="Calibri" pitchFamily="34" charset="0"/>
        </a:defRPr>
      </a:lvl9pPr>
    </p:titleStyle>
    <p:bodyStyle>
      <a:lvl1pPr marL="228600" indent="-228600" algn="l" rtl="0" fontAlgn="base">
        <a:lnSpc>
          <a:spcPct val="90000"/>
        </a:lnSpc>
        <a:spcBef>
          <a:spcPts val="1000"/>
        </a:spcBef>
        <a:spcAft>
          <a:spcPct val="0"/>
        </a:spcAft>
        <a:buFont typeface="Arial" pitchFamily="34" charset="0"/>
        <a:buChar char="•"/>
        <a:defRPr sz="2800">
          <a:solidFill>
            <a:schemeClr val="tx1"/>
          </a:solidFill>
          <a:latin typeface="+mn-lt"/>
          <a:ea typeface="+mn-ea"/>
          <a:cs typeface="+mn-cs"/>
          <a:sym typeface="Calibri" pitchFamily="34" charset="0"/>
        </a:defRPr>
      </a:lvl1pPr>
      <a:lvl2pPr marL="685800" indent="-228600" algn="l" rtl="0" fontAlgn="base">
        <a:lnSpc>
          <a:spcPct val="90000"/>
        </a:lnSpc>
        <a:spcBef>
          <a:spcPts val="500"/>
        </a:spcBef>
        <a:spcAft>
          <a:spcPct val="0"/>
        </a:spcAft>
        <a:buFont typeface="Arial" pitchFamily="34" charset="0"/>
        <a:buChar char="•"/>
        <a:defRPr sz="2400">
          <a:solidFill>
            <a:schemeClr val="tx1"/>
          </a:solidFill>
          <a:latin typeface="+mn-lt"/>
          <a:ea typeface="+mn-ea"/>
          <a:sym typeface="Calibri" pitchFamily="34" charset="0"/>
        </a:defRPr>
      </a:lvl2pPr>
      <a:lvl3pPr marL="1143000" indent="-228600" algn="l" rtl="0" fontAlgn="base">
        <a:lnSpc>
          <a:spcPct val="90000"/>
        </a:lnSpc>
        <a:spcBef>
          <a:spcPts val="500"/>
        </a:spcBef>
        <a:spcAft>
          <a:spcPct val="0"/>
        </a:spcAft>
        <a:buFont typeface="Arial" pitchFamily="34" charset="0"/>
        <a:buChar char="•"/>
        <a:defRPr sz="2000">
          <a:solidFill>
            <a:schemeClr val="tx1"/>
          </a:solidFill>
          <a:latin typeface="+mn-lt"/>
          <a:ea typeface="+mn-ea"/>
          <a:sym typeface="Calibri" pitchFamily="34" charset="0"/>
        </a:defRPr>
      </a:lvl3pPr>
      <a:lvl4pPr marL="1600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4pPr>
      <a:lvl5pPr marL="20574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solidFill>
          <a:srgbClr val="2EA7E0"/>
        </a:solidFill>
        <a:effectLst/>
      </p:bgPr>
    </p:bg>
    <p:spTree>
      <p:nvGrpSpPr>
        <p:cNvPr id="1" name=""/>
        <p:cNvGrpSpPr/>
        <p:nvPr/>
      </p:nvGrpSpPr>
      <p:grpSpPr>
        <a:xfrm>
          <a:off x="0" y="0"/>
          <a:ext cx="0" cy="0"/>
          <a:chOff x="0" y="0"/>
          <a:chExt cx="0" cy="0"/>
        </a:xfrm>
      </p:grpSpPr>
      <p:sp>
        <p:nvSpPr>
          <p:cNvPr id="3074" name="Freeform 5"/>
          <p:cNvSpPr>
            <a:spLocks noChangeArrowheads="1"/>
          </p:cNvSpPr>
          <p:nvPr/>
        </p:nvSpPr>
        <p:spPr bwMode="auto">
          <a:xfrm>
            <a:off x="3449638" y="0"/>
            <a:ext cx="3968750" cy="4102100"/>
          </a:xfrm>
          <a:custGeom>
            <a:avLst/>
            <a:gdLst>
              <a:gd name="T0" fmla="*/ 0 w 2500"/>
              <a:gd name="T1" fmla="*/ 0 h 2581"/>
              <a:gd name="T2" fmla="*/ 2500 w 2500"/>
              <a:gd name="T3" fmla="*/ 2581 h 2581"/>
              <a:gd name="T4" fmla="*/ 2220 w 2500"/>
              <a:gd name="T5" fmla="*/ 1975 h 2581"/>
              <a:gd name="T6" fmla="*/ 0 w 2500"/>
              <a:gd name="T7" fmla="*/ 0 h 2581"/>
              <a:gd name="T8" fmla="*/ 0 60000 65536"/>
              <a:gd name="T9" fmla="*/ 0 60000 65536"/>
              <a:gd name="T10" fmla="*/ 0 60000 65536"/>
              <a:gd name="T11" fmla="*/ 0 60000 65536"/>
              <a:gd name="T12" fmla="*/ 0 w 2500"/>
              <a:gd name="T13" fmla="*/ 0 h 2581"/>
              <a:gd name="T14" fmla="*/ 2500 w 2500"/>
              <a:gd name="T15" fmla="*/ 2581 h 2581"/>
            </a:gdLst>
            <a:ahLst/>
            <a:cxnLst>
              <a:cxn ang="T8">
                <a:pos x="T0" y="T1"/>
              </a:cxn>
              <a:cxn ang="T9">
                <a:pos x="T2" y="T3"/>
              </a:cxn>
              <a:cxn ang="T10">
                <a:pos x="T4" y="T5"/>
              </a:cxn>
              <a:cxn ang="T11">
                <a:pos x="T6" y="T7"/>
              </a:cxn>
            </a:cxnLst>
            <a:rect l="T12" t="T13" r="T14" b="T15"/>
            <a:pathLst>
              <a:path w="2500" h="2581">
                <a:moveTo>
                  <a:pt x="0" y="0"/>
                </a:moveTo>
                <a:lnTo>
                  <a:pt x="2500" y="2581"/>
                </a:lnTo>
                <a:lnTo>
                  <a:pt x="2220" y="197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75" name="Freeform 6"/>
          <p:cNvSpPr>
            <a:spLocks noChangeArrowheads="1"/>
          </p:cNvSpPr>
          <p:nvPr/>
        </p:nvSpPr>
        <p:spPr bwMode="auto">
          <a:xfrm>
            <a:off x="8740775" y="4630738"/>
            <a:ext cx="2811463" cy="2227262"/>
          </a:xfrm>
          <a:custGeom>
            <a:avLst/>
            <a:gdLst>
              <a:gd name="T0" fmla="*/ 1771 w 1771"/>
              <a:gd name="T1" fmla="*/ 932 h 1401"/>
              <a:gd name="T2" fmla="*/ 345 w 1771"/>
              <a:gd name="T3" fmla="*/ 0 h 1401"/>
              <a:gd name="T4" fmla="*/ 0 w 1771"/>
              <a:gd name="T5" fmla="*/ 541 h 1401"/>
              <a:gd name="T6" fmla="*/ 742 w 1771"/>
              <a:gd name="T7" fmla="*/ 1401 h 1401"/>
              <a:gd name="T8" fmla="*/ 1771 w 1771"/>
              <a:gd name="T9" fmla="*/ 932 h 1401"/>
              <a:gd name="T10" fmla="*/ 0 60000 65536"/>
              <a:gd name="T11" fmla="*/ 0 60000 65536"/>
              <a:gd name="T12" fmla="*/ 0 60000 65536"/>
              <a:gd name="T13" fmla="*/ 0 60000 65536"/>
              <a:gd name="T14" fmla="*/ 0 60000 65536"/>
              <a:gd name="T15" fmla="*/ 0 w 1771"/>
              <a:gd name="T16" fmla="*/ 0 h 1401"/>
              <a:gd name="T17" fmla="*/ 1771 w 1771"/>
              <a:gd name="T18" fmla="*/ 1401 h 1401"/>
            </a:gdLst>
            <a:ahLst/>
            <a:cxnLst>
              <a:cxn ang="T10">
                <a:pos x="T0" y="T1"/>
              </a:cxn>
              <a:cxn ang="T11">
                <a:pos x="T2" y="T3"/>
              </a:cxn>
              <a:cxn ang="T12">
                <a:pos x="T4" y="T5"/>
              </a:cxn>
              <a:cxn ang="T13">
                <a:pos x="T6" y="T7"/>
              </a:cxn>
              <a:cxn ang="T14">
                <a:pos x="T8" y="T9"/>
              </a:cxn>
            </a:cxnLst>
            <a:rect l="T15" t="T16" r="T17" b="T18"/>
            <a:pathLst>
              <a:path w="1771" h="1401">
                <a:moveTo>
                  <a:pt x="1771" y="932"/>
                </a:moveTo>
                <a:lnTo>
                  <a:pt x="345" y="0"/>
                </a:lnTo>
                <a:lnTo>
                  <a:pt x="0" y="541"/>
                </a:lnTo>
                <a:lnTo>
                  <a:pt x="742" y="1401"/>
                </a:lnTo>
                <a:lnTo>
                  <a:pt x="1771" y="932"/>
                </a:lnTo>
                <a:close/>
              </a:path>
            </a:pathLst>
          </a:custGeom>
          <a:solidFill>
            <a:srgbClr val="0073A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76" name="Freeform 7"/>
          <p:cNvSpPr>
            <a:spLocks noChangeArrowheads="1"/>
          </p:cNvSpPr>
          <p:nvPr/>
        </p:nvSpPr>
        <p:spPr bwMode="auto">
          <a:xfrm>
            <a:off x="7521575" y="850900"/>
            <a:ext cx="4670425" cy="2598738"/>
          </a:xfrm>
          <a:custGeom>
            <a:avLst/>
            <a:gdLst>
              <a:gd name="T0" fmla="*/ 0 w 2942"/>
              <a:gd name="T1" fmla="*/ 0 h 1635"/>
              <a:gd name="T2" fmla="*/ 2942 w 2942"/>
              <a:gd name="T3" fmla="*/ 990 h 1635"/>
              <a:gd name="T4" fmla="*/ 1881 w 2942"/>
              <a:gd name="T5" fmla="*/ 1635 h 1635"/>
              <a:gd name="T6" fmla="*/ 0 w 2942"/>
              <a:gd name="T7" fmla="*/ 0 h 1635"/>
              <a:gd name="T8" fmla="*/ 0 60000 65536"/>
              <a:gd name="T9" fmla="*/ 0 60000 65536"/>
              <a:gd name="T10" fmla="*/ 0 60000 65536"/>
              <a:gd name="T11" fmla="*/ 0 60000 65536"/>
              <a:gd name="T12" fmla="*/ 0 w 2942"/>
              <a:gd name="T13" fmla="*/ 0 h 1635"/>
              <a:gd name="T14" fmla="*/ 2942 w 2942"/>
              <a:gd name="T15" fmla="*/ 1635 h 1635"/>
            </a:gdLst>
            <a:ahLst/>
            <a:cxnLst>
              <a:cxn ang="T8">
                <a:pos x="T0" y="T1"/>
              </a:cxn>
              <a:cxn ang="T9">
                <a:pos x="T2" y="T3"/>
              </a:cxn>
              <a:cxn ang="T10">
                <a:pos x="T4" y="T5"/>
              </a:cxn>
              <a:cxn ang="T11">
                <a:pos x="T6" y="T7"/>
              </a:cxn>
            </a:cxnLst>
            <a:rect l="T12" t="T13" r="T14" b="T15"/>
            <a:pathLst>
              <a:path w="2942" h="1635">
                <a:moveTo>
                  <a:pt x="0" y="0"/>
                </a:moveTo>
                <a:lnTo>
                  <a:pt x="2942" y="990"/>
                </a:lnTo>
                <a:lnTo>
                  <a:pt x="1881" y="1635"/>
                </a:lnTo>
                <a:lnTo>
                  <a:pt x="0" y="0"/>
                </a:lnTo>
                <a:close/>
              </a:path>
            </a:pathLst>
          </a:custGeom>
          <a:solidFill>
            <a:srgbClr val="DFEE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77" name="Freeform 8"/>
          <p:cNvSpPr>
            <a:spLocks noChangeArrowheads="1"/>
          </p:cNvSpPr>
          <p:nvPr/>
        </p:nvSpPr>
        <p:spPr bwMode="auto">
          <a:xfrm>
            <a:off x="7026275" y="11113"/>
            <a:ext cx="5165725" cy="2413000"/>
          </a:xfrm>
          <a:custGeom>
            <a:avLst/>
            <a:gdLst>
              <a:gd name="T0" fmla="*/ 0 w 3254"/>
              <a:gd name="T1" fmla="*/ 0 h 1518"/>
              <a:gd name="T2" fmla="*/ 312 w 3254"/>
              <a:gd name="T3" fmla="*/ 528 h 1518"/>
              <a:gd name="T4" fmla="*/ 3254 w 3254"/>
              <a:gd name="T5" fmla="*/ 1518 h 1518"/>
              <a:gd name="T6" fmla="*/ 0 w 3254"/>
              <a:gd name="T7" fmla="*/ 0 h 1518"/>
              <a:gd name="T8" fmla="*/ 0 60000 65536"/>
              <a:gd name="T9" fmla="*/ 0 60000 65536"/>
              <a:gd name="T10" fmla="*/ 0 60000 65536"/>
              <a:gd name="T11" fmla="*/ 0 60000 65536"/>
              <a:gd name="T12" fmla="*/ 0 w 3254"/>
              <a:gd name="T13" fmla="*/ 0 h 1518"/>
              <a:gd name="T14" fmla="*/ 3254 w 3254"/>
              <a:gd name="T15" fmla="*/ 1518 h 1518"/>
            </a:gdLst>
            <a:ahLst/>
            <a:cxnLst>
              <a:cxn ang="T8">
                <a:pos x="T0" y="T1"/>
              </a:cxn>
              <a:cxn ang="T9">
                <a:pos x="T2" y="T3"/>
              </a:cxn>
              <a:cxn ang="T10">
                <a:pos x="T4" y="T5"/>
              </a:cxn>
              <a:cxn ang="T11">
                <a:pos x="T6" y="T7"/>
              </a:cxn>
            </a:cxnLst>
            <a:rect l="T12" t="T13" r="T14" b="T15"/>
            <a:pathLst>
              <a:path w="3254" h="1518">
                <a:moveTo>
                  <a:pt x="0" y="0"/>
                </a:moveTo>
                <a:lnTo>
                  <a:pt x="312" y="528"/>
                </a:lnTo>
                <a:lnTo>
                  <a:pt x="3254" y="1518"/>
                </a:lnTo>
                <a:lnTo>
                  <a:pt x="0" y="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78" name="Freeform 9"/>
          <p:cNvSpPr>
            <a:spLocks noChangeArrowheads="1"/>
          </p:cNvSpPr>
          <p:nvPr/>
        </p:nvSpPr>
        <p:spPr bwMode="auto">
          <a:xfrm>
            <a:off x="8543925" y="3140075"/>
            <a:ext cx="1963738" cy="1490663"/>
          </a:xfrm>
          <a:custGeom>
            <a:avLst/>
            <a:gdLst>
              <a:gd name="T0" fmla="*/ 469 w 1237"/>
              <a:gd name="T1" fmla="*/ 938 h 938"/>
              <a:gd name="T2" fmla="*/ 1237 w 1237"/>
              <a:gd name="T3" fmla="*/ 195 h 938"/>
              <a:gd name="T4" fmla="*/ 0 w 1237"/>
              <a:gd name="T5" fmla="*/ 0 h 938"/>
              <a:gd name="T6" fmla="*/ 469 w 1237"/>
              <a:gd name="T7" fmla="*/ 938 h 938"/>
              <a:gd name="T8" fmla="*/ 0 60000 65536"/>
              <a:gd name="T9" fmla="*/ 0 60000 65536"/>
              <a:gd name="T10" fmla="*/ 0 60000 65536"/>
              <a:gd name="T11" fmla="*/ 0 60000 65536"/>
              <a:gd name="T12" fmla="*/ 0 w 1237"/>
              <a:gd name="T13" fmla="*/ 0 h 938"/>
              <a:gd name="T14" fmla="*/ 1237 w 1237"/>
              <a:gd name="T15" fmla="*/ 938 h 938"/>
            </a:gdLst>
            <a:ahLst/>
            <a:cxnLst>
              <a:cxn ang="T8">
                <a:pos x="T0" y="T1"/>
              </a:cxn>
              <a:cxn ang="T9">
                <a:pos x="T2" y="T3"/>
              </a:cxn>
              <a:cxn ang="T10">
                <a:pos x="T4" y="T5"/>
              </a:cxn>
              <a:cxn ang="T11">
                <a:pos x="T6" y="T7"/>
              </a:cxn>
            </a:cxnLst>
            <a:rect l="T12" t="T13" r="T14" b="T15"/>
            <a:pathLst>
              <a:path w="1237" h="938">
                <a:moveTo>
                  <a:pt x="469" y="938"/>
                </a:moveTo>
                <a:lnTo>
                  <a:pt x="1237" y="195"/>
                </a:lnTo>
                <a:lnTo>
                  <a:pt x="0" y="0"/>
                </a:lnTo>
                <a:lnTo>
                  <a:pt x="469" y="938"/>
                </a:ln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79" name="Freeform 10"/>
          <p:cNvSpPr>
            <a:spLocks noChangeArrowheads="1"/>
          </p:cNvSpPr>
          <p:nvPr/>
        </p:nvSpPr>
        <p:spPr bwMode="auto">
          <a:xfrm>
            <a:off x="7831138" y="3140075"/>
            <a:ext cx="1457325" cy="2351088"/>
          </a:xfrm>
          <a:custGeom>
            <a:avLst/>
            <a:gdLst>
              <a:gd name="T0" fmla="*/ 0 w 918"/>
              <a:gd name="T1" fmla="*/ 1355 h 1479"/>
              <a:gd name="T2" fmla="*/ 449 w 918"/>
              <a:gd name="T3" fmla="*/ 0 h 1479"/>
              <a:gd name="T4" fmla="*/ 918 w 918"/>
              <a:gd name="T5" fmla="*/ 938 h 1479"/>
              <a:gd name="T6" fmla="*/ 573 w 918"/>
              <a:gd name="T7" fmla="*/ 1479 h 1479"/>
              <a:gd name="T8" fmla="*/ 0 w 918"/>
              <a:gd name="T9" fmla="*/ 1355 h 1479"/>
              <a:gd name="T10" fmla="*/ 0 60000 65536"/>
              <a:gd name="T11" fmla="*/ 0 60000 65536"/>
              <a:gd name="T12" fmla="*/ 0 60000 65536"/>
              <a:gd name="T13" fmla="*/ 0 60000 65536"/>
              <a:gd name="T14" fmla="*/ 0 60000 65536"/>
              <a:gd name="T15" fmla="*/ 0 w 918"/>
              <a:gd name="T16" fmla="*/ 0 h 1479"/>
              <a:gd name="T17" fmla="*/ 918 w 918"/>
              <a:gd name="T18" fmla="*/ 1479 h 1479"/>
            </a:gdLst>
            <a:ahLst/>
            <a:cxnLst>
              <a:cxn ang="T10">
                <a:pos x="T0" y="T1"/>
              </a:cxn>
              <a:cxn ang="T11">
                <a:pos x="T2" y="T3"/>
              </a:cxn>
              <a:cxn ang="T12">
                <a:pos x="T4" y="T5"/>
              </a:cxn>
              <a:cxn ang="T13">
                <a:pos x="T6" y="T7"/>
              </a:cxn>
              <a:cxn ang="T14">
                <a:pos x="T8" y="T9"/>
              </a:cxn>
            </a:cxnLst>
            <a:rect l="T15" t="T16" r="T17" b="T18"/>
            <a:pathLst>
              <a:path w="918" h="1479">
                <a:moveTo>
                  <a:pt x="0" y="1355"/>
                </a:moveTo>
                <a:lnTo>
                  <a:pt x="449" y="0"/>
                </a:lnTo>
                <a:lnTo>
                  <a:pt x="918" y="938"/>
                </a:lnTo>
                <a:lnTo>
                  <a:pt x="573" y="1479"/>
                </a:lnTo>
                <a:lnTo>
                  <a:pt x="0" y="135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0" name="Freeform 11"/>
          <p:cNvSpPr>
            <a:spLocks noChangeArrowheads="1"/>
          </p:cNvSpPr>
          <p:nvPr/>
        </p:nvSpPr>
        <p:spPr bwMode="auto">
          <a:xfrm>
            <a:off x="6973888" y="3140075"/>
            <a:ext cx="1570037" cy="2152650"/>
          </a:xfrm>
          <a:custGeom>
            <a:avLst/>
            <a:gdLst>
              <a:gd name="T0" fmla="*/ 0 w 989"/>
              <a:gd name="T1" fmla="*/ 0 h 1355"/>
              <a:gd name="T2" fmla="*/ 540 w 989"/>
              <a:gd name="T3" fmla="*/ 1355 h 1355"/>
              <a:gd name="T4" fmla="*/ 989 w 989"/>
              <a:gd name="T5" fmla="*/ 0 h 1355"/>
              <a:gd name="T6" fmla="*/ 0 w 989"/>
              <a:gd name="T7" fmla="*/ 0 h 1355"/>
              <a:gd name="T8" fmla="*/ 0 60000 65536"/>
              <a:gd name="T9" fmla="*/ 0 60000 65536"/>
              <a:gd name="T10" fmla="*/ 0 60000 65536"/>
              <a:gd name="T11" fmla="*/ 0 60000 65536"/>
              <a:gd name="T12" fmla="*/ 0 w 989"/>
              <a:gd name="T13" fmla="*/ 0 h 1355"/>
              <a:gd name="T14" fmla="*/ 989 w 989"/>
              <a:gd name="T15" fmla="*/ 1355 h 1355"/>
            </a:gdLst>
            <a:ahLst/>
            <a:cxnLst>
              <a:cxn ang="T8">
                <a:pos x="T0" y="T1"/>
              </a:cxn>
              <a:cxn ang="T9">
                <a:pos x="T2" y="T3"/>
              </a:cxn>
              <a:cxn ang="T10">
                <a:pos x="T4" y="T5"/>
              </a:cxn>
              <a:cxn ang="T11">
                <a:pos x="T6" y="T7"/>
              </a:cxn>
            </a:cxnLst>
            <a:rect l="T12" t="T13" r="T14" b="T15"/>
            <a:pathLst>
              <a:path w="989" h="1355">
                <a:moveTo>
                  <a:pt x="0" y="0"/>
                </a:moveTo>
                <a:lnTo>
                  <a:pt x="540" y="1355"/>
                </a:lnTo>
                <a:lnTo>
                  <a:pt x="989" y="0"/>
                </a:lnTo>
                <a:lnTo>
                  <a:pt x="0" y="0"/>
                </a:lnTo>
                <a:close/>
              </a:path>
            </a:pathLst>
          </a:custGeom>
          <a:solidFill>
            <a:srgbClr val="0073A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1" name="Freeform 12"/>
          <p:cNvSpPr>
            <a:spLocks noChangeArrowheads="1"/>
          </p:cNvSpPr>
          <p:nvPr/>
        </p:nvSpPr>
        <p:spPr bwMode="auto">
          <a:xfrm>
            <a:off x="9288463" y="3449638"/>
            <a:ext cx="1466850" cy="2135187"/>
          </a:xfrm>
          <a:custGeom>
            <a:avLst/>
            <a:gdLst>
              <a:gd name="T0" fmla="*/ 0 w 924"/>
              <a:gd name="T1" fmla="*/ 743 h 1343"/>
              <a:gd name="T2" fmla="*/ 768 w 924"/>
              <a:gd name="T3" fmla="*/ 0 h 1343"/>
              <a:gd name="T4" fmla="*/ 924 w 924"/>
              <a:gd name="T5" fmla="*/ 1343 h 1343"/>
              <a:gd name="T6" fmla="*/ 0 w 924"/>
              <a:gd name="T7" fmla="*/ 743 h 1343"/>
              <a:gd name="T8" fmla="*/ 0 60000 65536"/>
              <a:gd name="T9" fmla="*/ 0 60000 65536"/>
              <a:gd name="T10" fmla="*/ 0 60000 65536"/>
              <a:gd name="T11" fmla="*/ 0 60000 65536"/>
              <a:gd name="T12" fmla="*/ 0 w 924"/>
              <a:gd name="T13" fmla="*/ 0 h 1343"/>
              <a:gd name="T14" fmla="*/ 924 w 924"/>
              <a:gd name="T15" fmla="*/ 1343 h 1343"/>
            </a:gdLst>
            <a:ahLst/>
            <a:cxnLst>
              <a:cxn ang="T8">
                <a:pos x="T0" y="T1"/>
              </a:cxn>
              <a:cxn ang="T9">
                <a:pos x="T2" y="T3"/>
              </a:cxn>
              <a:cxn ang="T10">
                <a:pos x="T4" y="T5"/>
              </a:cxn>
              <a:cxn ang="T11">
                <a:pos x="T6" y="T7"/>
              </a:cxn>
            </a:cxnLst>
            <a:rect l="T12" t="T13" r="T14" b="T15"/>
            <a:pathLst>
              <a:path w="924" h="1343">
                <a:moveTo>
                  <a:pt x="0" y="743"/>
                </a:moveTo>
                <a:lnTo>
                  <a:pt x="768" y="0"/>
                </a:lnTo>
                <a:lnTo>
                  <a:pt x="924" y="1343"/>
                </a:lnTo>
                <a:lnTo>
                  <a:pt x="0" y="743"/>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2" name="Freeform 13"/>
          <p:cNvSpPr>
            <a:spLocks noChangeArrowheads="1"/>
          </p:cNvSpPr>
          <p:nvPr/>
        </p:nvSpPr>
        <p:spPr bwMode="auto">
          <a:xfrm>
            <a:off x="7521575" y="850900"/>
            <a:ext cx="2986088" cy="2598738"/>
          </a:xfrm>
          <a:custGeom>
            <a:avLst/>
            <a:gdLst>
              <a:gd name="T0" fmla="*/ 1881 w 1881"/>
              <a:gd name="T1" fmla="*/ 1635 h 1635"/>
              <a:gd name="T2" fmla="*/ 0 w 1881"/>
              <a:gd name="T3" fmla="*/ 0 h 1635"/>
              <a:gd name="T4" fmla="*/ 644 w 1881"/>
              <a:gd name="T5" fmla="*/ 1440 h 1635"/>
              <a:gd name="T6" fmla="*/ 1881 w 1881"/>
              <a:gd name="T7" fmla="*/ 1635 h 1635"/>
              <a:gd name="T8" fmla="*/ 0 60000 65536"/>
              <a:gd name="T9" fmla="*/ 0 60000 65536"/>
              <a:gd name="T10" fmla="*/ 0 60000 65536"/>
              <a:gd name="T11" fmla="*/ 0 60000 65536"/>
              <a:gd name="T12" fmla="*/ 0 w 1881"/>
              <a:gd name="T13" fmla="*/ 0 h 1635"/>
              <a:gd name="T14" fmla="*/ 1881 w 1881"/>
              <a:gd name="T15" fmla="*/ 1635 h 1635"/>
            </a:gdLst>
            <a:ahLst/>
            <a:cxnLst>
              <a:cxn ang="T8">
                <a:pos x="T0" y="T1"/>
              </a:cxn>
              <a:cxn ang="T9">
                <a:pos x="T2" y="T3"/>
              </a:cxn>
              <a:cxn ang="T10">
                <a:pos x="T4" y="T5"/>
              </a:cxn>
              <a:cxn ang="T11">
                <a:pos x="T6" y="T7"/>
              </a:cxn>
            </a:cxnLst>
            <a:rect l="T12" t="T13" r="T14" b="T15"/>
            <a:pathLst>
              <a:path w="1881" h="1635">
                <a:moveTo>
                  <a:pt x="1881" y="1635"/>
                </a:moveTo>
                <a:lnTo>
                  <a:pt x="0" y="0"/>
                </a:lnTo>
                <a:lnTo>
                  <a:pt x="644" y="1440"/>
                </a:lnTo>
                <a:lnTo>
                  <a:pt x="1881" y="1635"/>
                </a:lnTo>
                <a:close/>
              </a:path>
            </a:pathLst>
          </a:custGeom>
          <a:solidFill>
            <a:srgbClr val="BBDC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3" name="Freeform 14"/>
          <p:cNvSpPr>
            <a:spLocks noChangeArrowheads="1"/>
          </p:cNvSpPr>
          <p:nvPr/>
        </p:nvSpPr>
        <p:spPr bwMode="auto">
          <a:xfrm>
            <a:off x="6973888" y="850900"/>
            <a:ext cx="1570037" cy="2289175"/>
          </a:xfrm>
          <a:custGeom>
            <a:avLst/>
            <a:gdLst>
              <a:gd name="T0" fmla="*/ 989 w 989"/>
              <a:gd name="T1" fmla="*/ 1440 h 1440"/>
              <a:gd name="T2" fmla="*/ 0 w 989"/>
              <a:gd name="T3" fmla="*/ 1440 h 1440"/>
              <a:gd name="T4" fmla="*/ 345 w 989"/>
              <a:gd name="T5" fmla="*/ 0 h 1440"/>
              <a:gd name="T6" fmla="*/ 989 w 989"/>
              <a:gd name="T7" fmla="*/ 1440 h 1440"/>
              <a:gd name="T8" fmla="*/ 0 60000 65536"/>
              <a:gd name="T9" fmla="*/ 0 60000 65536"/>
              <a:gd name="T10" fmla="*/ 0 60000 65536"/>
              <a:gd name="T11" fmla="*/ 0 60000 65536"/>
              <a:gd name="T12" fmla="*/ 0 w 989"/>
              <a:gd name="T13" fmla="*/ 0 h 1440"/>
              <a:gd name="T14" fmla="*/ 989 w 989"/>
              <a:gd name="T15" fmla="*/ 1440 h 1440"/>
            </a:gdLst>
            <a:ahLst/>
            <a:cxnLst>
              <a:cxn ang="T8">
                <a:pos x="T0" y="T1"/>
              </a:cxn>
              <a:cxn ang="T9">
                <a:pos x="T2" y="T3"/>
              </a:cxn>
              <a:cxn ang="T10">
                <a:pos x="T4" y="T5"/>
              </a:cxn>
              <a:cxn ang="T11">
                <a:pos x="T6" y="T7"/>
              </a:cxn>
            </a:cxnLst>
            <a:rect l="T12" t="T13" r="T14" b="T15"/>
            <a:pathLst>
              <a:path w="989" h="1440">
                <a:moveTo>
                  <a:pt x="989" y="1440"/>
                </a:moveTo>
                <a:lnTo>
                  <a:pt x="0" y="1440"/>
                </a:lnTo>
                <a:lnTo>
                  <a:pt x="345" y="0"/>
                </a:lnTo>
                <a:lnTo>
                  <a:pt x="989" y="144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4" name="Freeform 15"/>
          <p:cNvSpPr>
            <a:spLocks noChangeArrowheads="1"/>
          </p:cNvSpPr>
          <p:nvPr/>
        </p:nvSpPr>
        <p:spPr bwMode="auto">
          <a:xfrm>
            <a:off x="3449638" y="0"/>
            <a:ext cx="4071937" cy="3140075"/>
          </a:xfrm>
          <a:custGeom>
            <a:avLst/>
            <a:gdLst>
              <a:gd name="T0" fmla="*/ 2253 w 2565"/>
              <a:gd name="T1" fmla="*/ 7 h 1975"/>
              <a:gd name="T2" fmla="*/ 0 w 2565"/>
              <a:gd name="T3" fmla="*/ 0 h 1975"/>
              <a:gd name="T4" fmla="*/ 2220 w 2565"/>
              <a:gd name="T5" fmla="*/ 1975 h 1975"/>
              <a:gd name="T6" fmla="*/ 2565 w 2565"/>
              <a:gd name="T7" fmla="*/ 535 h 1975"/>
              <a:gd name="T8" fmla="*/ 2253 w 2565"/>
              <a:gd name="T9" fmla="*/ 7 h 1975"/>
              <a:gd name="T10" fmla="*/ 0 60000 65536"/>
              <a:gd name="T11" fmla="*/ 0 60000 65536"/>
              <a:gd name="T12" fmla="*/ 0 60000 65536"/>
              <a:gd name="T13" fmla="*/ 0 60000 65536"/>
              <a:gd name="T14" fmla="*/ 0 60000 65536"/>
              <a:gd name="T15" fmla="*/ 0 w 2565"/>
              <a:gd name="T16" fmla="*/ 0 h 1975"/>
              <a:gd name="T17" fmla="*/ 2565 w 2565"/>
              <a:gd name="T18" fmla="*/ 1975 h 1975"/>
            </a:gdLst>
            <a:ahLst/>
            <a:cxnLst>
              <a:cxn ang="T10">
                <a:pos x="T0" y="T1"/>
              </a:cxn>
              <a:cxn ang="T11">
                <a:pos x="T2" y="T3"/>
              </a:cxn>
              <a:cxn ang="T12">
                <a:pos x="T4" y="T5"/>
              </a:cxn>
              <a:cxn ang="T13">
                <a:pos x="T6" y="T7"/>
              </a:cxn>
              <a:cxn ang="T14">
                <a:pos x="T8" y="T9"/>
              </a:cxn>
            </a:cxnLst>
            <a:rect l="T15" t="T16" r="T17" b="T18"/>
            <a:pathLst>
              <a:path w="2565" h="1975">
                <a:moveTo>
                  <a:pt x="2253" y="7"/>
                </a:moveTo>
                <a:lnTo>
                  <a:pt x="0" y="0"/>
                </a:lnTo>
                <a:lnTo>
                  <a:pt x="2220" y="1975"/>
                </a:lnTo>
                <a:lnTo>
                  <a:pt x="2565" y="535"/>
                </a:lnTo>
                <a:lnTo>
                  <a:pt x="2253" y="7"/>
                </a:lnTo>
                <a:close/>
              </a:path>
            </a:pathLst>
          </a:custGeom>
          <a:solidFill>
            <a:srgbClr val="BBDC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5" name="Freeform 16"/>
          <p:cNvSpPr>
            <a:spLocks noChangeArrowheads="1"/>
          </p:cNvSpPr>
          <p:nvPr/>
        </p:nvSpPr>
        <p:spPr bwMode="auto">
          <a:xfrm>
            <a:off x="10507663" y="2424113"/>
            <a:ext cx="1684337" cy="2528887"/>
          </a:xfrm>
          <a:custGeom>
            <a:avLst/>
            <a:gdLst>
              <a:gd name="T0" fmla="*/ 1061 w 1061"/>
              <a:gd name="T1" fmla="*/ 0 h 1590"/>
              <a:gd name="T2" fmla="*/ 111 w 1061"/>
              <a:gd name="T3" fmla="*/ 1590 h 1590"/>
              <a:gd name="T4" fmla="*/ 0 w 1061"/>
              <a:gd name="T5" fmla="*/ 645 h 1590"/>
              <a:gd name="T6" fmla="*/ 1061 w 1061"/>
              <a:gd name="T7" fmla="*/ 0 h 1590"/>
              <a:gd name="T8" fmla="*/ 0 60000 65536"/>
              <a:gd name="T9" fmla="*/ 0 60000 65536"/>
              <a:gd name="T10" fmla="*/ 0 60000 65536"/>
              <a:gd name="T11" fmla="*/ 0 60000 65536"/>
              <a:gd name="T12" fmla="*/ 0 w 1061"/>
              <a:gd name="T13" fmla="*/ 0 h 1590"/>
              <a:gd name="T14" fmla="*/ 1061 w 1061"/>
              <a:gd name="T15" fmla="*/ 1590 h 1590"/>
            </a:gdLst>
            <a:ahLst/>
            <a:cxnLst>
              <a:cxn ang="T8">
                <a:pos x="T0" y="T1"/>
              </a:cxn>
              <a:cxn ang="T9">
                <a:pos x="T2" y="T3"/>
              </a:cxn>
              <a:cxn ang="T10">
                <a:pos x="T4" y="T5"/>
              </a:cxn>
              <a:cxn ang="T11">
                <a:pos x="T6" y="T7"/>
              </a:cxn>
            </a:cxnLst>
            <a:rect l="T12" t="T13" r="T14" b="T15"/>
            <a:pathLst>
              <a:path w="1061" h="1590">
                <a:moveTo>
                  <a:pt x="1061" y="0"/>
                </a:moveTo>
                <a:lnTo>
                  <a:pt x="111" y="1590"/>
                </a:lnTo>
                <a:lnTo>
                  <a:pt x="0" y="645"/>
                </a:lnTo>
                <a:lnTo>
                  <a:pt x="106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086" name="TextBox 14"/>
          <p:cNvSpPr>
            <a:spLocks noChangeArrowheads="1"/>
          </p:cNvSpPr>
          <p:nvPr/>
        </p:nvSpPr>
        <p:spPr bwMode="auto">
          <a:xfrm>
            <a:off x="307974" y="1688362"/>
            <a:ext cx="8813723" cy="48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TW" altLang="en-US" sz="8800" b="1" dirty="0" smtClean="0">
                <a:solidFill>
                  <a:schemeClr val="bg1"/>
                </a:solidFill>
                <a:latin typeface="微软雅黑" pitchFamily="34" charset="-122"/>
                <a:ea typeface="微软雅黑" pitchFamily="34" charset="-122"/>
                <a:sym typeface="微软雅黑" pitchFamily="34" charset="-122"/>
              </a:rPr>
              <a:t>北部分署</a:t>
            </a:r>
            <a:endParaRPr lang="en-US" altLang="zh-TW" sz="8800" b="1" dirty="0" smtClean="0">
              <a:solidFill>
                <a:schemeClr val="bg1"/>
              </a:solidFill>
              <a:latin typeface="微软雅黑" pitchFamily="34" charset="-122"/>
              <a:ea typeface="微软雅黑" pitchFamily="34" charset="-122"/>
              <a:sym typeface="微软雅黑" pitchFamily="34" charset="-122"/>
            </a:endParaRPr>
          </a:p>
          <a:p>
            <a:pPr>
              <a:lnSpc>
                <a:spcPct val="120000"/>
              </a:lnSpc>
            </a:pPr>
            <a:r>
              <a:rPr lang="zh-TW" altLang="en-US" sz="8800" b="1" dirty="0" smtClean="0">
                <a:solidFill>
                  <a:schemeClr val="bg1"/>
                </a:solidFill>
                <a:latin typeface="微软雅黑" pitchFamily="34" charset="-122"/>
                <a:ea typeface="微软雅黑" pitchFamily="34" charset="-122"/>
                <a:sym typeface="微软雅黑" pitchFamily="34" charset="-122"/>
              </a:rPr>
              <a:t>科室電腦</a:t>
            </a:r>
            <a:endParaRPr lang="en-US" altLang="zh-TW" sz="8800" b="1" dirty="0" smtClean="0">
              <a:solidFill>
                <a:schemeClr val="bg1"/>
              </a:solidFill>
              <a:latin typeface="微软雅黑" pitchFamily="34" charset="-122"/>
              <a:ea typeface="微软雅黑" pitchFamily="34" charset="-122"/>
              <a:sym typeface="微软雅黑" pitchFamily="34" charset="-122"/>
            </a:endParaRPr>
          </a:p>
          <a:p>
            <a:pPr>
              <a:lnSpc>
                <a:spcPct val="120000"/>
              </a:lnSpc>
            </a:pPr>
            <a:r>
              <a:rPr lang="zh-TW" altLang="en-US" sz="8800" b="1" dirty="0" smtClean="0">
                <a:solidFill>
                  <a:schemeClr val="bg1"/>
                </a:solidFill>
                <a:latin typeface="微软雅黑" pitchFamily="34" charset="-122"/>
                <a:ea typeface="微软雅黑" pitchFamily="34" charset="-122"/>
                <a:sym typeface="微软雅黑" pitchFamily="34" charset="-122"/>
              </a:rPr>
              <a:t>配置平面圖</a:t>
            </a:r>
            <a:endParaRPr lang="zh-CN" dirty="0"/>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13315"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16"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13317"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13318" name="文本框 23"/>
          <p:cNvSpPr>
            <a:spLocks noChangeArrowheads="1"/>
          </p:cNvSpPr>
          <p:nvPr/>
        </p:nvSpPr>
        <p:spPr bwMode="auto">
          <a:xfrm>
            <a:off x="4279900" y="5173663"/>
            <a:ext cx="40941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第三章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企业文化讨论的方式推荐</a:t>
            </a:r>
          </a:p>
        </p:txBody>
      </p:sp>
      <p:sp>
        <p:nvSpPr>
          <p:cNvPr id="13319"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0"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1"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2"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3"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4"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5"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6"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7"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8"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29"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30"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13331" name="组合 45"/>
          <p:cNvGrpSpPr>
            <a:grpSpLocks/>
          </p:cNvGrpSpPr>
          <p:nvPr/>
        </p:nvGrpSpPr>
        <p:grpSpPr bwMode="auto">
          <a:xfrm>
            <a:off x="3238500" y="5329238"/>
            <a:ext cx="855663" cy="652462"/>
            <a:chOff x="0" y="0"/>
            <a:chExt cx="1847850" cy="1411287"/>
          </a:xfrm>
        </p:grpSpPr>
        <p:sp>
          <p:nvSpPr>
            <p:cNvPr id="13332" name="Freeform 24"/>
            <p:cNvSpPr>
              <a:spLocks noEditPoints="1" noChangeArrowheads="1"/>
            </p:cNvSpPr>
            <p:nvPr/>
          </p:nvSpPr>
          <p:spPr bwMode="auto">
            <a:xfrm>
              <a:off x="0" y="169862"/>
              <a:ext cx="1160463" cy="1241425"/>
            </a:xfrm>
            <a:custGeom>
              <a:avLst/>
              <a:gdLst>
                <a:gd name="T0" fmla="*/ 198 w 397"/>
                <a:gd name="T1" fmla="*/ 0 h 425"/>
                <a:gd name="T2" fmla="*/ 0 w 397"/>
                <a:gd name="T3" fmla="*/ 173 h 425"/>
                <a:gd name="T4" fmla="*/ 198 w 397"/>
                <a:gd name="T5" fmla="*/ 346 h 425"/>
                <a:gd name="T6" fmla="*/ 217 w 397"/>
                <a:gd name="T7" fmla="*/ 345 h 425"/>
                <a:gd name="T8" fmla="*/ 165 w 397"/>
                <a:gd name="T9" fmla="*/ 425 h 425"/>
                <a:gd name="T10" fmla="*/ 365 w 397"/>
                <a:gd name="T11" fmla="*/ 268 h 425"/>
                <a:gd name="T12" fmla="*/ 397 w 397"/>
                <a:gd name="T13" fmla="*/ 173 h 425"/>
                <a:gd name="T14" fmla="*/ 198 w 397"/>
                <a:gd name="T15" fmla="*/ 0 h 425"/>
                <a:gd name="T16" fmla="*/ 91 w 397"/>
                <a:gd name="T17" fmla="*/ 198 h 425"/>
                <a:gd name="T18" fmla="*/ 66 w 397"/>
                <a:gd name="T19" fmla="*/ 173 h 425"/>
                <a:gd name="T20" fmla="*/ 91 w 397"/>
                <a:gd name="T21" fmla="*/ 148 h 425"/>
                <a:gd name="T22" fmla="*/ 116 w 397"/>
                <a:gd name="T23" fmla="*/ 173 h 425"/>
                <a:gd name="T24" fmla="*/ 91 w 397"/>
                <a:gd name="T25" fmla="*/ 198 h 425"/>
                <a:gd name="T26" fmla="*/ 198 w 397"/>
                <a:gd name="T27" fmla="*/ 198 h 425"/>
                <a:gd name="T28" fmla="*/ 173 w 397"/>
                <a:gd name="T29" fmla="*/ 173 h 425"/>
                <a:gd name="T30" fmla="*/ 198 w 397"/>
                <a:gd name="T31" fmla="*/ 148 h 425"/>
                <a:gd name="T32" fmla="*/ 224 w 397"/>
                <a:gd name="T33" fmla="*/ 173 h 425"/>
                <a:gd name="T34" fmla="*/ 198 w 397"/>
                <a:gd name="T35" fmla="*/ 198 h 425"/>
                <a:gd name="T36" fmla="*/ 306 w 397"/>
                <a:gd name="T37" fmla="*/ 198 h 425"/>
                <a:gd name="T38" fmla="*/ 280 w 397"/>
                <a:gd name="T39" fmla="*/ 173 h 425"/>
                <a:gd name="T40" fmla="*/ 306 w 397"/>
                <a:gd name="T41" fmla="*/ 148 h 425"/>
                <a:gd name="T42" fmla="*/ 331 w 397"/>
                <a:gd name="T43" fmla="*/ 173 h 425"/>
                <a:gd name="T44" fmla="*/ 306 w 397"/>
                <a:gd name="T45" fmla="*/ 198 h 4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7"/>
                <a:gd name="T70" fmla="*/ 0 h 425"/>
                <a:gd name="T71" fmla="*/ 397 w 397"/>
                <a:gd name="T72" fmla="*/ 425 h 4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7" h="425">
                  <a:moveTo>
                    <a:pt x="198" y="0"/>
                  </a:moveTo>
                  <a:cubicBezTo>
                    <a:pt x="89" y="0"/>
                    <a:pt x="0" y="77"/>
                    <a:pt x="0" y="173"/>
                  </a:cubicBezTo>
                  <a:cubicBezTo>
                    <a:pt x="0" y="268"/>
                    <a:pt x="89" y="346"/>
                    <a:pt x="198" y="346"/>
                  </a:cubicBezTo>
                  <a:cubicBezTo>
                    <a:pt x="205" y="346"/>
                    <a:pt x="211" y="346"/>
                    <a:pt x="217" y="345"/>
                  </a:cubicBezTo>
                  <a:cubicBezTo>
                    <a:pt x="217" y="390"/>
                    <a:pt x="165" y="425"/>
                    <a:pt x="165" y="425"/>
                  </a:cubicBezTo>
                  <a:cubicBezTo>
                    <a:pt x="295" y="382"/>
                    <a:pt x="347" y="304"/>
                    <a:pt x="365" y="268"/>
                  </a:cubicBezTo>
                  <a:cubicBezTo>
                    <a:pt x="385" y="240"/>
                    <a:pt x="397" y="208"/>
                    <a:pt x="397" y="173"/>
                  </a:cubicBezTo>
                  <a:cubicBezTo>
                    <a:pt x="397" y="77"/>
                    <a:pt x="308" y="0"/>
                    <a:pt x="198" y="0"/>
                  </a:cubicBezTo>
                  <a:close/>
                  <a:moveTo>
                    <a:pt x="91" y="198"/>
                  </a:moveTo>
                  <a:cubicBezTo>
                    <a:pt x="77" y="198"/>
                    <a:pt x="66" y="187"/>
                    <a:pt x="66" y="173"/>
                  </a:cubicBezTo>
                  <a:cubicBezTo>
                    <a:pt x="66" y="159"/>
                    <a:pt x="77" y="148"/>
                    <a:pt x="91" y="148"/>
                  </a:cubicBezTo>
                  <a:cubicBezTo>
                    <a:pt x="105" y="148"/>
                    <a:pt x="116" y="159"/>
                    <a:pt x="116" y="173"/>
                  </a:cubicBezTo>
                  <a:cubicBezTo>
                    <a:pt x="116" y="187"/>
                    <a:pt x="105" y="198"/>
                    <a:pt x="91" y="198"/>
                  </a:cubicBezTo>
                  <a:close/>
                  <a:moveTo>
                    <a:pt x="198" y="198"/>
                  </a:moveTo>
                  <a:cubicBezTo>
                    <a:pt x="184" y="198"/>
                    <a:pt x="173" y="187"/>
                    <a:pt x="173" y="173"/>
                  </a:cubicBezTo>
                  <a:cubicBezTo>
                    <a:pt x="173" y="159"/>
                    <a:pt x="184" y="148"/>
                    <a:pt x="198" y="148"/>
                  </a:cubicBezTo>
                  <a:cubicBezTo>
                    <a:pt x="212" y="148"/>
                    <a:pt x="224" y="159"/>
                    <a:pt x="224" y="173"/>
                  </a:cubicBezTo>
                  <a:cubicBezTo>
                    <a:pt x="224" y="187"/>
                    <a:pt x="212" y="198"/>
                    <a:pt x="198" y="198"/>
                  </a:cubicBezTo>
                  <a:close/>
                  <a:moveTo>
                    <a:pt x="306" y="198"/>
                  </a:moveTo>
                  <a:cubicBezTo>
                    <a:pt x="292" y="198"/>
                    <a:pt x="280" y="187"/>
                    <a:pt x="280" y="173"/>
                  </a:cubicBezTo>
                  <a:cubicBezTo>
                    <a:pt x="280" y="159"/>
                    <a:pt x="292" y="148"/>
                    <a:pt x="306" y="148"/>
                  </a:cubicBezTo>
                  <a:cubicBezTo>
                    <a:pt x="320" y="148"/>
                    <a:pt x="331" y="159"/>
                    <a:pt x="331" y="173"/>
                  </a:cubicBezTo>
                  <a:cubicBezTo>
                    <a:pt x="331" y="187"/>
                    <a:pt x="320" y="198"/>
                    <a:pt x="306" y="198"/>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3333" name="Freeform 25"/>
            <p:cNvSpPr>
              <a:spLocks noChangeArrowheads="1"/>
            </p:cNvSpPr>
            <p:nvPr/>
          </p:nvSpPr>
          <p:spPr bwMode="auto">
            <a:xfrm>
              <a:off x="815975" y="0"/>
              <a:ext cx="1031875" cy="1181100"/>
            </a:xfrm>
            <a:custGeom>
              <a:avLst/>
              <a:gdLst>
                <a:gd name="T0" fmla="*/ 258 w 353"/>
                <a:gd name="T1" fmla="*/ 0 h 404"/>
                <a:gd name="T2" fmla="*/ 88 w 353"/>
                <a:gd name="T3" fmla="*/ 0 h 404"/>
                <a:gd name="T4" fmla="*/ 0 w 353"/>
                <a:gd name="T5" fmla="*/ 57 h 404"/>
                <a:gd name="T6" fmla="*/ 70 w 353"/>
                <a:gd name="T7" fmla="*/ 97 h 404"/>
                <a:gd name="T8" fmla="*/ 133 w 353"/>
                <a:gd name="T9" fmla="*/ 231 h 404"/>
                <a:gd name="T10" fmla="*/ 133 w 353"/>
                <a:gd name="T11" fmla="*/ 231 h 404"/>
                <a:gd name="T12" fmla="*/ 99 w 353"/>
                <a:gd name="T13" fmla="*/ 334 h 404"/>
                <a:gd name="T14" fmla="*/ 97 w 353"/>
                <a:gd name="T15" fmla="*/ 337 h 404"/>
                <a:gd name="T16" fmla="*/ 226 w 353"/>
                <a:gd name="T17" fmla="*/ 404 h 404"/>
                <a:gd name="T18" fmla="*/ 170 w 353"/>
                <a:gd name="T19" fmla="*/ 304 h 404"/>
                <a:gd name="T20" fmla="*/ 258 w 353"/>
                <a:gd name="T21" fmla="*/ 304 h 404"/>
                <a:gd name="T22" fmla="*/ 353 w 353"/>
                <a:gd name="T23" fmla="*/ 208 h 404"/>
                <a:gd name="T24" fmla="*/ 353 w 353"/>
                <a:gd name="T25" fmla="*/ 95 h 404"/>
                <a:gd name="T26" fmla="*/ 258 w 353"/>
                <a:gd name="T27" fmla="*/ 0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3"/>
                <a:gd name="T43" fmla="*/ 0 h 404"/>
                <a:gd name="T44" fmla="*/ 353 w 353"/>
                <a:gd name="T45" fmla="*/ 404 h 4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3" h="404">
                  <a:moveTo>
                    <a:pt x="258" y="0"/>
                  </a:moveTo>
                  <a:cubicBezTo>
                    <a:pt x="88" y="0"/>
                    <a:pt x="88" y="0"/>
                    <a:pt x="88" y="0"/>
                  </a:cubicBezTo>
                  <a:cubicBezTo>
                    <a:pt x="49" y="0"/>
                    <a:pt x="15" y="23"/>
                    <a:pt x="0" y="57"/>
                  </a:cubicBezTo>
                  <a:cubicBezTo>
                    <a:pt x="26" y="66"/>
                    <a:pt x="50" y="80"/>
                    <a:pt x="70" y="97"/>
                  </a:cubicBezTo>
                  <a:cubicBezTo>
                    <a:pt x="109" y="131"/>
                    <a:pt x="133" y="178"/>
                    <a:pt x="133" y="231"/>
                  </a:cubicBezTo>
                  <a:cubicBezTo>
                    <a:pt x="133" y="231"/>
                    <a:pt x="133" y="231"/>
                    <a:pt x="133" y="231"/>
                  </a:cubicBezTo>
                  <a:cubicBezTo>
                    <a:pt x="133" y="269"/>
                    <a:pt x="120" y="304"/>
                    <a:pt x="99" y="334"/>
                  </a:cubicBezTo>
                  <a:cubicBezTo>
                    <a:pt x="98" y="335"/>
                    <a:pt x="98" y="336"/>
                    <a:pt x="97" y="337"/>
                  </a:cubicBezTo>
                  <a:cubicBezTo>
                    <a:pt x="129" y="362"/>
                    <a:pt x="172" y="385"/>
                    <a:pt x="226" y="404"/>
                  </a:cubicBezTo>
                  <a:cubicBezTo>
                    <a:pt x="226" y="404"/>
                    <a:pt x="160" y="359"/>
                    <a:pt x="170" y="304"/>
                  </a:cubicBezTo>
                  <a:cubicBezTo>
                    <a:pt x="258" y="304"/>
                    <a:pt x="258" y="304"/>
                    <a:pt x="258" y="304"/>
                  </a:cubicBezTo>
                  <a:cubicBezTo>
                    <a:pt x="310" y="304"/>
                    <a:pt x="353" y="260"/>
                    <a:pt x="353" y="208"/>
                  </a:cubicBezTo>
                  <a:cubicBezTo>
                    <a:pt x="353" y="95"/>
                    <a:pt x="353" y="95"/>
                    <a:pt x="353" y="95"/>
                  </a:cubicBezTo>
                  <a:cubicBezTo>
                    <a:pt x="353" y="43"/>
                    <a:pt x="310" y="0"/>
                    <a:pt x="258"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第三章    企业文化讨论的方式推荐</a:t>
            </a:r>
            <a:endParaRPr lang="zh-CN"/>
          </a:p>
        </p:txBody>
      </p:sp>
      <p:grpSp>
        <p:nvGrpSpPr>
          <p:cNvPr id="14339" name="组合 2"/>
          <p:cNvGrpSpPr>
            <a:grpSpLocks/>
          </p:cNvGrpSpPr>
          <p:nvPr/>
        </p:nvGrpSpPr>
        <p:grpSpPr bwMode="auto">
          <a:xfrm>
            <a:off x="1160463" y="1736725"/>
            <a:ext cx="3516312" cy="4189413"/>
            <a:chOff x="0" y="0"/>
            <a:chExt cx="938213" cy="1117599"/>
          </a:xfrm>
        </p:grpSpPr>
        <p:sp>
          <p:nvSpPr>
            <p:cNvPr id="14340" name="Freeform 6"/>
            <p:cNvSpPr>
              <a:spLocks noChangeArrowheads="1"/>
            </p:cNvSpPr>
            <p:nvPr/>
          </p:nvSpPr>
          <p:spPr bwMode="auto">
            <a:xfrm>
              <a:off x="195263" y="0"/>
              <a:ext cx="98425" cy="250825"/>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9 w 26"/>
                <a:gd name="T19" fmla="*/ 28 h 67"/>
                <a:gd name="T20" fmla="*/ 17 w 26"/>
                <a:gd name="T21" fmla="*/ 26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67"/>
                <a:gd name="T35" fmla="*/ 26 w 26"/>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8" y="64"/>
                    <a:pt x="4" y="65"/>
                  </a:cubicBezTo>
                  <a:cubicBezTo>
                    <a:pt x="5" y="65"/>
                    <a:pt x="20" y="67"/>
                    <a:pt x="24" y="51"/>
                  </a:cubicBezTo>
                  <a:cubicBezTo>
                    <a:pt x="26" y="43"/>
                    <a:pt x="23" y="35"/>
                    <a:pt x="19" y="28"/>
                  </a:cubicBezTo>
                  <a:cubicBezTo>
                    <a:pt x="18" y="27"/>
                    <a:pt x="18" y="26"/>
                    <a:pt x="17" y="26"/>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4341" name="Freeform 7"/>
            <p:cNvSpPr>
              <a:spLocks noChangeArrowheads="1"/>
            </p:cNvSpPr>
            <p:nvPr/>
          </p:nvSpPr>
          <p:spPr bwMode="auto">
            <a:xfrm>
              <a:off x="341313" y="0"/>
              <a:ext cx="98425" cy="250825"/>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67"/>
                <a:gd name="T35" fmla="*/ 26 w 26"/>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67">
                  <a:moveTo>
                    <a:pt x="17" y="26"/>
                  </a:moveTo>
                  <a:cubicBezTo>
                    <a:pt x="15" y="22"/>
                    <a:pt x="12" y="18"/>
                    <a:pt x="12" y="14"/>
                  </a:cubicBezTo>
                  <a:cubicBezTo>
                    <a:pt x="11" y="9"/>
                    <a:pt x="16" y="4"/>
                    <a:pt x="18" y="1"/>
                  </a:cubicBezTo>
                  <a:cubicBezTo>
                    <a:pt x="16"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4342" name="Freeform 8"/>
            <p:cNvSpPr>
              <a:spLocks noChangeArrowheads="1"/>
            </p:cNvSpPr>
            <p:nvPr/>
          </p:nvSpPr>
          <p:spPr bwMode="auto">
            <a:xfrm>
              <a:off x="487363" y="0"/>
              <a:ext cx="98425" cy="250825"/>
            </a:xfrm>
            <a:custGeom>
              <a:avLst/>
              <a:gdLst>
                <a:gd name="T0" fmla="*/ 17 w 26"/>
                <a:gd name="T1" fmla="*/ 26 h 67"/>
                <a:gd name="T2" fmla="*/ 12 w 26"/>
                <a:gd name="T3" fmla="*/ 14 h 67"/>
                <a:gd name="T4" fmla="*/ 18 w 26"/>
                <a:gd name="T5" fmla="*/ 1 h 67"/>
                <a:gd name="T6" fmla="*/ 9 w 26"/>
                <a:gd name="T7" fmla="*/ 4 h 67"/>
                <a:gd name="T8" fmla="*/ 0 w 26"/>
                <a:gd name="T9" fmla="*/ 16 h 67"/>
                <a:gd name="T10" fmla="*/ 5 w 26"/>
                <a:gd name="T11" fmla="*/ 32 h 67"/>
                <a:gd name="T12" fmla="*/ 13 w 26"/>
                <a:gd name="T13" fmla="*/ 47 h 67"/>
                <a:gd name="T14" fmla="*/ 4 w 26"/>
                <a:gd name="T15" fmla="*/ 65 h 67"/>
                <a:gd name="T16" fmla="*/ 24 w 26"/>
                <a:gd name="T17" fmla="*/ 51 h 67"/>
                <a:gd name="T18" fmla="*/ 18 w 26"/>
                <a:gd name="T19" fmla="*/ 28 h 67"/>
                <a:gd name="T20" fmla="*/ 17 w 26"/>
                <a:gd name="T21" fmla="*/ 26 h 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67"/>
                <a:gd name="T35" fmla="*/ 26 w 26"/>
                <a:gd name="T36" fmla="*/ 67 h 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67">
                  <a:moveTo>
                    <a:pt x="17" y="26"/>
                  </a:moveTo>
                  <a:cubicBezTo>
                    <a:pt x="15" y="22"/>
                    <a:pt x="12" y="18"/>
                    <a:pt x="12" y="14"/>
                  </a:cubicBezTo>
                  <a:cubicBezTo>
                    <a:pt x="11" y="9"/>
                    <a:pt x="16" y="4"/>
                    <a:pt x="18" y="1"/>
                  </a:cubicBezTo>
                  <a:cubicBezTo>
                    <a:pt x="15" y="0"/>
                    <a:pt x="12" y="2"/>
                    <a:pt x="9" y="4"/>
                  </a:cubicBezTo>
                  <a:cubicBezTo>
                    <a:pt x="4" y="7"/>
                    <a:pt x="1" y="11"/>
                    <a:pt x="0" y="16"/>
                  </a:cubicBezTo>
                  <a:cubicBezTo>
                    <a:pt x="0" y="22"/>
                    <a:pt x="2" y="27"/>
                    <a:pt x="5" y="32"/>
                  </a:cubicBezTo>
                  <a:cubicBezTo>
                    <a:pt x="8" y="36"/>
                    <a:pt x="13" y="41"/>
                    <a:pt x="13" y="47"/>
                  </a:cubicBezTo>
                  <a:cubicBezTo>
                    <a:pt x="13" y="57"/>
                    <a:pt x="7" y="64"/>
                    <a:pt x="4" y="65"/>
                  </a:cubicBezTo>
                  <a:cubicBezTo>
                    <a:pt x="5" y="65"/>
                    <a:pt x="20" y="67"/>
                    <a:pt x="24" y="51"/>
                  </a:cubicBezTo>
                  <a:cubicBezTo>
                    <a:pt x="26" y="43"/>
                    <a:pt x="23" y="35"/>
                    <a:pt x="18" y="28"/>
                  </a:cubicBezTo>
                  <a:cubicBezTo>
                    <a:pt x="18" y="27"/>
                    <a:pt x="17" y="26"/>
                    <a:pt x="17" y="26"/>
                  </a:cubicBezTo>
                  <a:close/>
                </a:path>
              </a:pathLst>
            </a:custGeom>
            <a:solidFill>
              <a:srgbClr val="BFBFB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4343" name="Freeform 9"/>
            <p:cNvSpPr>
              <a:spLocks noChangeArrowheads="1"/>
            </p:cNvSpPr>
            <p:nvPr/>
          </p:nvSpPr>
          <p:spPr bwMode="auto">
            <a:xfrm>
              <a:off x="0" y="1035049"/>
              <a:ext cx="800100" cy="82550"/>
            </a:xfrm>
            <a:custGeom>
              <a:avLst/>
              <a:gdLst>
                <a:gd name="T0" fmla="*/ 0 w 213"/>
                <a:gd name="T1" fmla="*/ 0 h 22"/>
                <a:gd name="T2" fmla="*/ 30 w 213"/>
                <a:gd name="T3" fmla="*/ 22 h 22"/>
                <a:gd name="T4" fmla="*/ 184 w 213"/>
                <a:gd name="T5" fmla="*/ 22 h 22"/>
                <a:gd name="T6" fmla="*/ 213 w 213"/>
                <a:gd name="T7" fmla="*/ 0 h 22"/>
                <a:gd name="T8" fmla="*/ 0 w 213"/>
                <a:gd name="T9" fmla="*/ 0 h 22"/>
                <a:gd name="T10" fmla="*/ 0 60000 65536"/>
                <a:gd name="T11" fmla="*/ 0 60000 65536"/>
                <a:gd name="T12" fmla="*/ 0 60000 65536"/>
                <a:gd name="T13" fmla="*/ 0 60000 65536"/>
                <a:gd name="T14" fmla="*/ 0 60000 65536"/>
                <a:gd name="T15" fmla="*/ 0 w 213"/>
                <a:gd name="T16" fmla="*/ 0 h 22"/>
                <a:gd name="T17" fmla="*/ 213 w 213"/>
                <a:gd name="T18" fmla="*/ 22 h 22"/>
              </a:gdLst>
              <a:ahLst/>
              <a:cxnLst>
                <a:cxn ang="T10">
                  <a:pos x="T0" y="T1"/>
                </a:cxn>
                <a:cxn ang="T11">
                  <a:pos x="T2" y="T3"/>
                </a:cxn>
                <a:cxn ang="T12">
                  <a:pos x="T4" y="T5"/>
                </a:cxn>
                <a:cxn ang="T13">
                  <a:pos x="T6" y="T7"/>
                </a:cxn>
                <a:cxn ang="T14">
                  <a:pos x="T8" y="T9"/>
                </a:cxn>
              </a:cxnLst>
              <a:rect l="T15" t="T16" r="T17" b="T18"/>
              <a:pathLst>
                <a:path w="213" h="22">
                  <a:moveTo>
                    <a:pt x="0" y="0"/>
                  </a:moveTo>
                  <a:cubicBezTo>
                    <a:pt x="6" y="13"/>
                    <a:pt x="17" y="22"/>
                    <a:pt x="30" y="22"/>
                  </a:cubicBezTo>
                  <a:cubicBezTo>
                    <a:pt x="184" y="22"/>
                    <a:pt x="184" y="22"/>
                    <a:pt x="184" y="22"/>
                  </a:cubicBezTo>
                  <a:cubicBezTo>
                    <a:pt x="197" y="22"/>
                    <a:pt x="208" y="13"/>
                    <a:pt x="213" y="0"/>
                  </a:cubicBezTo>
                  <a:lnTo>
                    <a:pt x="0" y="0"/>
                  </a:lnTo>
                  <a:close/>
                </a:path>
              </a:pathLst>
            </a:custGeom>
            <a:solidFill>
              <a:schemeClr val="accent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4344" name="Freeform 10"/>
            <p:cNvSpPr>
              <a:spLocks noChangeArrowheads="1"/>
            </p:cNvSpPr>
            <p:nvPr/>
          </p:nvSpPr>
          <p:spPr bwMode="auto">
            <a:xfrm>
              <a:off x="23813" y="303212"/>
              <a:ext cx="711200" cy="671511"/>
            </a:xfrm>
            <a:custGeom>
              <a:avLst/>
              <a:gdLst>
                <a:gd name="T0" fmla="*/ 0 w 190"/>
                <a:gd name="T1" fmla="*/ 0 h 179"/>
                <a:gd name="T2" fmla="*/ 7 w 190"/>
                <a:gd name="T3" fmla="*/ 121 h 179"/>
                <a:gd name="T4" fmla="*/ 93 w 190"/>
                <a:gd name="T5" fmla="*/ 177 h 179"/>
                <a:gd name="T6" fmla="*/ 98 w 190"/>
                <a:gd name="T7" fmla="*/ 177 h 179"/>
                <a:gd name="T8" fmla="*/ 184 w 190"/>
                <a:gd name="T9" fmla="*/ 128 h 179"/>
                <a:gd name="T10" fmla="*/ 190 w 190"/>
                <a:gd name="T11" fmla="*/ 0 h 179"/>
                <a:gd name="T12" fmla="*/ 0 w 190"/>
                <a:gd name="T13" fmla="*/ 0 h 179"/>
                <a:gd name="T14" fmla="*/ 0 60000 65536"/>
                <a:gd name="T15" fmla="*/ 0 60000 65536"/>
                <a:gd name="T16" fmla="*/ 0 60000 65536"/>
                <a:gd name="T17" fmla="*/ 0 60000 65536"/>
                <a:gd name="T18" fmla="*/ 0 60000 65536"/>
                <a:gd name="T19" fmla="*/ 0 60000 65536"/>
                <a:gd name="T20" fmla="*/ 0 60000 65536"/>
                <a:gd name="T21" fmla="*/ 0 w 190"/>
                <a:gd name="T22" fmla="*/ 0 h 179"/>
                <a:gd name="T23" fmla="*/ 190 w 190"/>
                <a:gd name="T24" fmla="*/ 179 h 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79">
                  <a:moveTo>
                    <a:pt x="0" y="0"/>
                  </a:moveTo>
                  <a:cubicBezTo>
                    <a:pt x="7" y="121"/>
                    <a:pt x="7" y="121"/>
                    <a:pt x="7" y="121"/>
                  </a:cubicBezTo>
                  <a:cubicBezTo>
                    <a:pt x="7" y="121"/>
                    <a:pt x="2" y="179"/>
                    <a:pt x="93" y="177"/>
                  </a:cubicBezTo>
                  <a:cubicBezTo>
                    <a:pt x="98" y="177"/>
                    <a:pt x="98" y="177"/>
                    <a:pt x="98" y="177"/>
                  </a:cubicBezTo>
                  <a:cubicBezTo>
                    <a:pt x="189" y="179"/>
                    <a:pt x="184" y="128"/>
                    <a:pt x="184" y="128"/>
                  </a:cubicBezTo>
                  <a:cubicBezTo>
                    <a:pt x="190" y="0"/>
                    <a:pt x="190" y="0"/>
                    <a:pt x="190" y="0"/>
                  </a:cubicBezTo>
                  <a:lnTo>
                    <a:pt x="0" y="0"/>
                  </a:ln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4345" name="Freeform 11"/>
            <p:cNvSpPr>
              <a:spLocks noEditPoints="1" noChangeArrowheads="1"/>
            </p:cNvSpPr>
            <p:nvPr/>
          </p:nvSpPr>
          <p:spPr bwMode="auto">
            <a:xfrm>
              <a:off x="623888" y="388937"/>
              <a:ext cx="314325" cy="315912"/>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67 h 84"/>
                <a:gd name="T12" fmla="*/ 17 w 84"/>
                <a:gd name="T13" fmla="*/ 42 h 84"/>
                <a:gd name="T14" fmla="*/ 42 w 84"/>
                <a:gd name="T15" fmla="*/ 18 h 84"/>
                <a:gd name="T16" fmla="*/ 67 w 84"/>
                <a:gd name="T17" fmla="*/ 42 h 84"/>
                <a:gd name="T18" fmla="*/ 42 w 84"/>
                <a:gd name="T19" fmla="*/ 6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84"/>
                <a:gd name="T32" fmla="*/ 84 w 84"/>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67"/>
                  </a:moveTo>
                  <a:cubicBezTo>
                    <a:pt x="28" y="67"/>
                    <a:pt x="17" y="56"/>
                    <a:pt x="17" y="42"/>
                  </a:cubicBezTo>
                  <a:cubicBezTo>
                    <a:pt x="17" y="29"/>
                    <a:pt x="28" y="18"/>
                    <a:pt x="42" y="18"/>
                  </a:cubicBezTo>
                  <a:cubicBezTo>
                    <a:pt x="56" y="18"/>
                    <a:pt x="67" y="29"/>
                    <a:pt x="67" y="42"/>
                  </a:cubicBezTo>
                  <a:cubicBezTo>
                    <a:pt x="67" y="56"/>
                    <a:pt x="56" y="67"/>
                    <a:pt x="42" y="67"/>
                  </a:cubicBez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14346" name="文本框 9"/>
          <p:cNvSpPr>
            <a:spLocks noChangeArrowheads="1"/>
          </p:cNvSpPr>
          <p:nvPr/>
        </p:nvSpPr>
        <p:spPr bwMode="auto">
          <a:xfrm>
            <a:off x="6199188" y="1957388"/>
            <a:ext cx="425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595959"/>
                </a:solidFill>
                <a:latin typeface="微软雅黑" pitchFamily="34" charset="-122"/>
                <a:ea typeface="微软雅黑" pitchFamily="34" charset="-122"/>
                <a:sym typeface="微软雅黑" pitchFamily="34" charset="-122"/>
              </a:rPr>
              <a:t>总监级</a:t>
            </a:r>
            <a:r>
              <a:rPr lang="en-US" sz="2400" b="1">
                <a:solidFill>
                  <a:srgbClr val="595959"/>
                </a:solidFill>
                <a:latin typeface="微软雅黑" pitchFamily="34" charset="-122"/>
                <a:ea typeface="微软雅黑" pitchFamily="34" charset="-122"/>
                <a:sym typeface="微软雅黑" pitchFamily="34" charset="-122"/>
              </a:rPr>
              <a:t>/</a:t>
            </a:r>
            <a:r>
              <a:rPr lang="zh-CN" altLang="en-US" sz="2400" b="1">
                <a:solidFill>
                  <a:srgbClr val="595959"/>
                </a:solidFill>
                <a:latin typeface="微软雅黑" pitchFamily="34" charset="-122"/>
                <a:ea typeface="微软雅黑" pitchFamily="34" charset="-122"/>
                <a:sym typeface="微软雅黑" pitchFamily="34" charset="-122"/>
              </a:rPr>
              <a:t>高层管理者的讨论方式</a:t>
            </a:r>
          </a:p>
        </p:txBody>
      </p:sp>
      <p:sp>
        <p:nvSpPr>
          <p:cNvPr id="14347" name="圆角矩形 10"/>
          <p:cNvSpPr>
            <a:spLocks noChangeArrowheads="1"/>
          </p:cNvSpPr>
          <p:nvPr/>
        </p:nvSpPr>
        <p:spPr bwMode="auto">
          <a:xfrm>
            <a:off x="5703888" y="2678113"/>
            <a:ext cx="5310187" cy="687387"/>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外部场地</a:t>
            </a:r>
          </a:p>
        </p:txBody>
      </p:sp>
      <p:sp>
        <p:nvSpPr>
          <p:cNvPr id="14348" name="圆角矩形 11"/>
          <p:cNvSpPr>
            <a:spLocks noChangeArrowheads="1"/>
          </p:cNvSpPr>
          <p:nvPr/>
        </p:nvSpPr>
        <p:spPr bwMode="auto">
          <a:xfrm>
            <a:off x="5703888" y="3511550"/>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茶点伺候</a:t>
            </a:r>
          </a:p>
        </p:txBody>
      </p:sp>
      <p:sp>
        <p:nvSpPr>
          <p:cNvPr id="14349" name="圆角矩形 12"/>
          <p:cNvSpPr>
            <a:spLocks noChangeArrowheads="1"/>
          </p:cNvSpPr>
          <p:nvPr/>
        </p:nvSpPr>
        <p:spPr bwMode="auto">
          <a:xfrm>
            <a:off x="5703888" y="4343400"/>
            <a:ext cx="531018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3200" b="1">
                <a:solidFill>
                  <a:srgbClr val="FFFFFF"/>
                </a:solidFill>
                <a:latin typeface="微软雅黑" pitchFamily="34" charset="-122"/>
                <a:ea typeface="微软雅黑" pitchFamily="34" charset="-122"/>
                <a:sym typeface="微软雅黑" pitchFamily="34" charset="-122"/>
              </a:rPr>
              <a:t>BOSS</a:t>
            </a:r>
            <a:r>
              <a:rPr lang="zh-CN" altLang="en-US" sz="3200" b="1">
                <a:solidFill>
                  <a:srgbClr val="FFFFFF"/>
                </a:solidFill>
                <a:latin typeface="方正兰亭粗黑_GBK" charset="-122"/>
                <a:ea typeface="方正兰亭粗黑_GBK" charset="-122"/>
              </a:rPr>
              <a:t>主持</a:t>
            </a:r>
          </a:p>
        </p:txBody>
      </p:sp>
      <p:sp>
        <p:nvSpPr>
          <p:cNvPr id="14350" name="圆角矩形 13"/>
          <p:cNvSpPr>
            <a:spLocks noChangeArrowheads="1"/>
          </p:cNvSpPr>
          <p:nvPr/>
        </p:nvSpPr>
        <p:spPr bwMode="auto">
          <a:xfrm>
            <a:off x="5703888" y="5178425"/>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畅所欲言</a:t>
            </a:r>
          </a:p>
        </p:txBody>
      </p:sp>
      <p:sp>
        <p:nvSpPr>
          <p:cNvPr id="14351" name="文本框 14"/>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3.1  </a:t>
            </a:r>
            <a:r>
              <a:rPr lang="zh-CN" altLang="en-US">
                <a:solidFill>
                  <a:srgbClr val="595959"/>
                </a:solidFill>
                <a:latin typeface="微软雅黑" pitchFamily="34" charset="-122"/>
                <a:ea typeface="微软雅黑" pitchFamily="34" charset="-122"/>
                <a:sym typeface="微软雅黑" pitchFamily="34" charset="-122"/>
              </a:rPr>
              <a:t>总监级</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高层管理者的讨论方式</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第三章    企业文化讨论的方式推荐</a:t>
            </a:r>
            <a:endParaRPr lang="zh-CN"/>
          </a:p>
        </p:txBody>
      </p:sp>
      <p:sp>
        <p:nvSpPr>
          <p:cNvPr id="15363" name="圆角矩形 10"/>
          <p:cNvSpPr>
            <a:spLocks noChangeArrowheads="1"/>
          </p:cNvSpPr>
          <p:nvPr/>
        </p:nvSpPr>
        <p:spPr bwMode="auto">
          <a:xfrm>
            <a:off x="5703888" y="2678113"/>
            <a:ext cx="5310187" cy="687387"/>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部门总监</a:t>
            </a:r>
            <a:r>
              <a:rPr lang="en-US" sz="3200" b="1">
                <a:solidFill>
                  <a:srgbClr val="FFFFFF"/>
                </a:solidFill>
                <a:latin typeface="微软雅黑" pitchFamily="34" charset="-122"/>
                <a:ea typeface="微软雅黑" pitchFamily="34" charset="-122"/>
                <a:sym typeface="微软雅黑" pitchFamily="34" charset="-122"/>
              </a:rPr>
              <a:t>/</a:t>
            </a:r>
            <a:r>
              <a:rPr lang="zh-CN" altLang="en-US" sz="3200" b="1">
                <a:solidFill>
                  <a:srgbClr val="FFFFFF"/>
                </a:solidFill>
                <a:latin typeface="方正兰亭粗黑_GBK" charset="-122"/>
                <a:ea typeface="方正兰亭粗黑_GBK" charset="-122"/>
              </a:rPr>
              <a:t>老大主持</a:t>
            </a:r>
          </a:p>
        </p:txBody>
      </p:sp>
      <p:sp>
        <p:nvSpPr>
          <p:cNvPr id="15364" name="圆角矩形 11"/>
          <p:cNvSpPr>
            <a:spLocks noChangeArrowheads="1"/>
          </p:cNvSpPr>
          <p:nvPr/>
        </p:nvSpPr>
        <p:spPr bwMode="auto">
          <a:xfrm>
            <a:off x="5703888" y="3511550"/>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圆桌会议</a:t>
            </a:r>
          </a:p>
        </p:txBody>
      </p:sp>
      <p:sp>
        <p:nvSpPr>
          <p:cNvPr id="15365" name="圆角矩形 12"/>
          <p:cNvSpPr>
            <a:spLocks noChangeArrowheads="1"/>
          </p:cNvSpPr>
          <p:nvPr/>
        </p:nvSpPr>
        <p:spPr bwMode="auto">
          <a:xfrm>
            <a:off x="5703888" y="4343400"/>
            <a:ext cx="531018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畅所欲言，对事不对人，不秋后算账</a:t>
            </a:r>
          </a:p>
        </p:txBody>
      </p:sp>
      <p:sp>
        <p:nvSpPr>
          <p:cNvPr id="15366" name="圆角矩形 13"/>
          <p:cNvSpPr>
            <a:spLocks noChangeArrowheads="1"/>
          </p:cNvSpPr>
          <p:nvPr/>
        </p:nvSpPr>
        <p:spPr bwMode="auto">
          <a:xfrm>
            <a:off x="5703888" y="5178425"/>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同时兼顾对讨论方式的学习与改进</a:t>
            </a:r>
          </a:p>
        </p:txBody>
      </p:sp>
      <p:sp>
        <p:nvSpPr>
          <p:cNvPr id="15367" name="文本框 14"/>
          <p:cNvSpPr>
            <a:spLocks noChangeArrowheads="1"/>
          </p:cNvSpPr>
          <p:nvPr/>
        </p:nvSpPr>
        <p:spPr bwMode="auto">
          <a:xfrm>
            <a:off x="6199188" y="1957388"/>
            <a:ext cx="4252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595959"/>
                </a:solidFill>
                <a:latin typeface="微软雅黑" pitchFamily="34" charset="-122"/>
                <a:ea typeface="微软雅黑" pitchFamily="34" charset="-122"/>
                <a:sym typeface="微软雅黑" pitchFamily="34" charset="-122"/>
              </a:rPr>
              <a:t>经理级</a:t>
            </a:r>
            <a:r>
              <a:rPr lang="en-US" sz="2400" b="1">
                <a:solidFill>
                  <a:srgbClr val="595959"/>
                </a:solidFill>
                <a:latin typeface="微软雅黑" pitchFamily="34" charset="-122"/>
                <a:ea typeface="微软雅黑" pitchFamily="34" charset="-122"/>
                <a:sym typeface="微软雅黑" pitchFamily="34" charset="-122"/>
              </a:rPr>
              <a:t>/</a:t>
            </a:r>
            <a:r>
              <a:rPr lang="zh-CN" altLang="en-US" sz="2400" b="1">
                <a:solidFill>
                  <a:srgbClr val="595959"/>
                </a:solidFill>
                <a:latin typeface="微软雅黑" pitchFamily="34" charset="-122"/>
                <a:ea typeface="微软雅黑" pitchFamily="34" charset="-122"/>
                <a:sym typeface="微软雅黑" pitchFamily="34" charset="-122"/>
              </a:rPr>
              <a:t>中层管理者的讨论方式</a:t>
            </a:r>
          </a:p>
        </p:txBody>
      </p:sp>
      <p:sp>
        <p:nvSpPr>
          <p:cNvPr id="15368" name="文本框 15"/>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3.2</a:t>
            </a:r>
            <a:r>
              <a:rPr lang="zh-CN" altLang="en-US">
                <a:solidFill>
                  <a:srgbClr val="595959"/>
                </a:solidFill>
                <a:latin typeface="微软雅黑" pitchFamily="34" charset="-122"/>
                <a:ea typeface="微软雅黑" pitchFamily="34" charset="-122"/>
                <a:sym typeface="微软雅黑" pitchFamily="34" charset="-122"/>
              </a:rPr>
              <a:t>  经理级</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中层管理者的讨论方式</a:t>
            </a:r>
          </a:p>
        </p:txBody>
      </p:sp>
      <p:grpSp>
        <p:nvGrpSpPr>
          <p:cNvPr id="15369" name="组合 55"/>
          <p:cNvGrpSpPr>
            <a:grpSpLocks/>
          </p:cNvGrpSpPr>
          <p:nvPr/>
        </p:nvGrpSpPr>
        <p:grpSpPr bwMode="auto">
          <a:xfrm>
            <a:off x="696913" y="1903413"/>
            <a:ext cx="4633912" cy="4022725"/>
            <a:chOff x="0" y="0"/>
            <a:chExt cx="2276474" cy="1976437"/>
          </a:xfrm>
        </p:grpSpPr>
        <p:sp>
          <p:nvSpPr>
            <p:cNvPr id="15370" name="Freeform 5"/>
            <p:cNvSpPr>
              <a:spLocks noChangeArrowheads="1"/>
            </p:cNvSpPr>
            <p:nvPr/>
          </p:nvSpPr>
          <p:spPr bwMode="auto">
            <a:xfrm>
              <a:off x="1824037" y="273049"/>
              <a:ext cx="452437" cy="230187"/>
            </a:xfrm>
            <a:custGeom>
              <a:avLst/>
              <a:gdLst>
                <a:gd name="T0" fmla="*/ 56 w 285"/>
                <a:gd name="T1" fmla="*/ 143 h 145"/>
                <a:gd name="T2" fmla="*/ 30 w 285"/>
                <a:gd name="T3" fmla="*/ 132 h 145"/>
                <a:gd name="T4" fmla="*/ 13 w 285"/>
                <a:gd name="T5" fmla="*/ 113 h 145"/>
                <a:gd name="T6" fmla="*/ 3 w 285"/>
                <a:gd name="T7" fmla="*/ 86 h 145"/>
                <a:gd name="T8" fmla="*/ 3 w 285"/>
                <a:gd name="T9" fmla="*/ 59 h 145"/>
                <a:gd name="T10" fmla="*/ 13 w 285"/>
                <a:gd name="T11" fmla="*/ 33 h 145"/>
                <a:gd name="T12" fmla="*/ 32 w 285"/>
                <a:gd name="T13" fmla="*/ 14 h 145"/>
                <a:gd name="T14" fmla="*/ 59 w 285"/>
                <a:gd name="T15" fmla="*/ 3 h 145"/>
                <a:gd name="T16" fmla="*/ 97 w 285"/>
                <a:gd name="T17" fmla="*/ 0 h 145"/>
                <a:gd name="T18" fmla="*/ 137 w 285"/>
                <a:gd name="T19" fmla="*/ 0 h 145"/>
                <a:gd name="T20" fmla="*/ 167 w 285"/>
                <a:gd name="T21" fmla="*/ 0 h 145"/>
                <a:gd name="T22" fmla="*/ 188 w 285"/>
                <a:gd name="T23" fmla="*/ 0 h 145"/>
                <a:gd name="T24" fmla="*/ 201 w 285"/>
                <a:gd name="T25" fmla="*/ 0 h 145"/>
                <a:gd name="T26" fmla="*/ 207 w 285"/>
                <a:gd name="T27" fmla="*/ 0 h 145"/>
                <a:gd name="T28" fmla="*/ 212 w 285"/>
                <a:gd name="T29" fmla="*/ 0 h 145"/>
                <a:gd name="T30" fmla="*/ 226 w 285"/>
                <a:gd name="T31" fmla="*/ 3 h 145"/>
                <a:gd name="T32" fmla="*/ 252 w 285"/>
                <a:gd name="T33" fmla="*/ 14 h 145"/>
                <a:gd name="T34" fmla="*/ 271 w 285"/>
                <a:gd name="T35" fmla="*/ 33 h 145"/>
                <a:gd name="T36" fmla="*/ 282 w 285"/>
                <a:gd name="T37" fmla="*/ 59 h 145"/>
                <a:gd name="T38" fmla="*/ 282 w 285"/>
                <a:gd name="T39" fmla="*/ 89 h 145"/>
                <a:gd name="T40" fmla="*/ 271 w 285"/>
                <a:gd name="T41" fmla="*/ 113 h 145"/>
                <a:gd name="T42" fmla="*/ 252 w 285"/>
                <a:gd name="T43" fmla="*/ 135 h 145"/>
                <a:gd name="T44" fmla="*/ 226 w 285"/>
                <a:gd name="T45" fmla="*/ 145 h 145"/>
                <a:gd name="T46" fmla="*/ 199 w 285"/>
                <a:gd name="T47" fmla="*/ 145 h 145"/>
                <a:gd name="T48" fmla="*/ 175 w 285"/>
                <a:gd name="T49" fmla="*/ 145 h 145"/>
                <a:gd name="T50" fmla="*/ 156 w 285"/>
                <a:gd name="T51" fmla="*/ 145 h 145"/>
                <a:gd name="T52" fmla="*/ 142 w 285"/>
                <a:gd name="T53" fmla="*/ 145 h 145"/>
                <a:gd name="T54" fmla="*/ 134 w 285"/>
                <a:gd name="T55" fmla="*/ 145 h 145"/>
                <a:gd name="T56" fmla="*/ 129 w 285"/>
                <a:gd name="T57" fmla="*/ 145 h 145"/>
                <a:gd name="T58" fmla="*/ 129 w 285"/>
                <a:gd name="T59" fmla="*/ 145 h 145"/>
                <a:gd name="T60" fmla="*/ 110 w 285"/>
                <a:gd name="T61" fmla="*/ 145 h 145"/>
                <a:gd name="T62" fmla="*/ 97 w 285"/>
                <a:gd name="T63" fmla="*/ 145 h 145"/>
                <a:gd name="T64" fmla="*/ 86 w 285"/>
                <a:gd name="T65" fmla="*/ 145 h 145"/>
                <a:gd name="T66" fmla="*/ 75 w 285"/>
                <a:gd name="T67" fmla="*/ 145 h 145"/>
                <a:gd name="T68" fmla="*/ 73 w 285"/>
                <a:gd name="T69" fmla="*/ 145 h 145"/>
                <a:gd name="T70" fmla="*/ 73 w 285"/>
                <a:gd name="T71" fmla="*/ 145 h 1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5"/>
                <a:gd name="T109" fmla="*/ 0 h 145"/>
                <a:gd name="T110" fmla="*/ 285 w 285"/>
                <a:gd name="T111" fmla="*/ 145 h 14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5" h="145">
                  <a:moveTo>
                    <a:pt x="70" y="145"/>
                  </a:moveTo>
                  <a:lnTo>
                    <a:pt x="56" y="143"/>
                  </a:lnTo>
                  <a:lnTo>
                    <a:pt x="43" y="137"/>
                  </a:lnTo>
                  <a:lnTo>
                    <a:pt x="30" y="132"/>
                  </a:lnTo>
                  <a:lnTo>
                    <a:pt x="22" y="124"/>
                  </a:lnTo>
                  <a:lnTo>
                    <a:pt x="13" y="113"/>
                  </a:lnTo>
                  <a:lnTo>
                    <a:pt x="5" y="100"/>
                  </a:lnTo>
                  <a:lnTo>
                    <a:pt x="3" y="86"/>
                  </a:lnTo>
                  <a:lnTo>
                    <a:pt x="0" y="73"/>
                  </a:lnTo>
                  <a:lnTo>
                    <a:pt x="3" y="59"/>
                  </a:lnTo>
                  <a:lnTo>
                    <a:pt x="8" y="46"/>
                  </a:lnTo>
                  <a:lnTo>
                    <a:pt x="13" y="33"/>
                  </a:lnTo>
                  <a:lnTo>
                    <a:pt x="22" y="22"/>
                  </a:lnTo>
                  <a:lnTo>
                    <a:pt x="32" y="14"/>
                  </a:lnTo>
                  <a:lnTo>
                    <a:pt x="46" y="6"/>
                  </a:lnTo>
                  <a:lnTo>
                    <a:pt x="59" y="3"/>
                  </a:lnTo>
                  <a:lnTo>
                    <a:pt x="73" y="0"/>
                  </a:lnTo>
                  <a:lnTo>
                    <a:pt x="97" y="0"/>
                  </a:lnTo>
                  <a:lnTo>
                    <a:pt x="118" y="0"/>
                  </a:lnTo>
                  <a:lnTo>
                    <a:pt x="137" y="0"/>
                  </a:lnTo>
                  <a:lnTo>
                    <a:pt x="153" y="0"/>
                  </a:lnTo>
                  <a:lnTo>
                    <a:pt x="167" y="0"/>
                  </a:lnTo>
                  <a:lnTo>
                    <a:pt x="177" y="0"/>
                  </a:lnTo>
                  <a:lnTo>
                    <a:pt x="188" y="0"/>
                  </a:lnTo>
                  <a:lnTo>
                    <a:pt x="196" y="0"/>
                  </a:lnTo>
                  <a:lnTo>
                    <a:pt x="201" y="0"/>
                  </a:lnTo>
                  <a:lnTo>
                    <a:pt x="204" y="0"/>
                  </a:lnTo>
                  <a:lnTo>
                    <a:pt x="207" y="0"/>
                  </a:lnTo>
                  <a:lnTo>
                    <a:pt x="209" y="0"/>
                  </a:lnTo>
                  <a:lnTo>
                    <a:pt x="212" y="0"/>
                  </a:lnTo>
                  <a:lnTo>
                    <a:pt x="212" y="0"/>
                  </a:lnTo>
                  <a:lnTo>
                    <a:pt x="226" y="3"/>
                  </a:lnTo>
                  <a:lnTo>
                    <a:pt x="242" y="6"/>
                  </a:lnTo>
                  <a:lnTo>
                    <a:pt x="252" y="14"/>
                  </a:lnTo>
                  <a:lnTo>
                    <a:pt x="263" y="22"/>
                  </a:lnTo>
                  <a:lnTo>
                    <a:pt x="271" y="33"/>
                  </a:lnTo>
                  <a:lnTo>
                    <a:pt x="279" y="46"/>
                  </a:lnTo>
                  <a:lnTo>
                    <a:pt x="282" y="59"/>
                  </a:lnTo>
                  <a:lnTo>
                    <a:pt x="285" y="73"/>
                  </a:lnTo>
                  <a:lnTo>
                    <a:pt x="282" y="89"/>
                  </a:lnTo>
                  <a:lnTo>
                    <a:pt x="279" y="102"/>
                  </a:lnTo>
                  <a:lnTo>
                    <a:pt x="271" y="113"/>
                  </a:lnTo>
                  <a:lnTo>
                    <a:pt x="263" y="124"/>
                  </a:lnTo>
                  <a:lnTo>
                    <a:pt x="252" y="135"/>
                  </a:lnTo>
                  <a:lnTo>
                    <a:pt x="242" y="140"/>
                  </a:lnTo>
                  <a:lnTo>
                    <a:pt x="226" y="145"/>
                  </a:lnTo>
                  <a:lnTo>
                    <a:pt x="212" y="145"/>
                  </a:lnTo>
                  <a:lnTo>
                    <a:pt x="199" y="145"/>
                  </a:lnTo>
                  <a:lnTo>
                    <a:pt x="185" y="145"/>
                  </a:lnTo>
                  <a:lnTo>
                    <a:pt x="175" y="145"/>
                  </a:lnTo>
                  <a:lnTo>
                    <a:pt x="164" y="145"/>
                  </a:lnTo>
                  <a:lnTo>
                    <a:pt x="156" y="145"/>
                  </a:lnTo>
                  <a:lnTo>
                    <a:pt x="148" y="145"/>
                  </a:lnTo>
                  <a:lnTo>
                    <a:pt x="142" y="145"/>
                  </a:lnTo>
                  <a:lnTo>
                    <a:pt x="140" y="145"/>
                  </a:lnTo>
                  <a:lnTo>
                    <a:pt x="134" y="145"/>
                  </a:lnTo>
                  <a:lnTo>
                    <a:pt x="132" y="145"/>
                  </a:lnTo>
                  <a:lnTo>
                    <a:pt x="129" y="145"/>
                  </a:lnTo>
                  <a:lnTo>
                    <a:pt x="129" y="145"/>
                  </a:lnTo>
                  <a:lnTo>
                    <a:pt x="129" y="145"/>
                  </a:lnTo>
                  <a:lnTo>
                    <a:pt x="118" y="145"/>
                  </a:lnTo>
                  <a:lnTo>
                    <a:pt x="110" y="145"/>
                  </a:lnTo>
                  <a:lnTo>
                    <a:pt x="102" y="145"/>
                  </a:lnTo>
                  <a:lnTo>
                    <a:pt x="97" y="145"/>
                  </a:lnTo>
                  <a:lnTo>
                    <a:pt x="91" y="145"/>
                  </a:lnTo>
                  <a:lnTo>
                    <a:pt x="86" y="145"/>
                  </a:lnTo>
                  <a:lnTo>
                    <a:pt x="81" y="145"/>
                  </a:lnTo>
                  <a:lnTo>
                    <a:pt x="75" y="145"/>
                  </a:lnTo>
                  <a:lnTo>
                    <a:pt x="75" y="145"/>
                  </a:lnTo>
                  <a:lnTo>
                    <a:pt x="73" y="145"/>
                  </a:lnTo>
                  <a:lnTo>
                    <a:pt x="73" y="145"/>
                  </a:lnTo>
                  <a:lnTo>
                    <a:pt x="73" y="145"/>
                  </a:lnTo>
                  <a:lnTo>
                    <a:pt x="70" y="14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1" name="Freeform 6"/>
            <p:cNvSpPr>
              <a:spLocks noChangeArrowheads="1"/>
            </p:cNvSpPr>
            <p:nvPr/>
          </p:nvSpPr>
          <p:spPr bwMode="auto">
            <a:xfrm>
              <a:off x="1624012" y="661987"/>
              <a:ext cx="473075" cy="469900"/>
            </a:xfrm>
            <a:custGeom>
              <a:avLst/>
              <a:gdLst>
                <a:gd name="T0" fmla="*/ 0 w 298"/>
                <a:gd name="T1" fmla="*/ 132 h 296"/>
                <a:gd name="T2" fmla="*/ 8 w 298"/>
                <a:gd name="T3" fmla="*/ 102 h 296"/>
                <a:gd name="T4" fmla="*/ 19 w 298"/>
                <a:gd name="T5" fmla="*/ 78 h 296"/>
                <a:gd name="T6" fmla="*/ 35 w 298"/>
                <a:gd name="T7" fmla="*/ 54 h 296"/>
                <a:gd name="T8" fmla="*/ 54 w 298"/>
                <a:gd name="T9" fmla="*/ 32 h 296"/>
                <a:gd name="T10" fmla="*/ 78 w 298"/>
                <a:gd name="T11" fmla="*/ 16 h 296"/>
                <a:gd name="T12" fmla="*/ 105 w 298"/>
                <a:gd name="T13" fmla="*/ 5 h 296"/>
                <a:gd name="T14" fmla="*/ 134 w 298"/>
                <a:gd name="T15" fmla="*/ 0 h 296"/>
                <a:gd name="T16" fmla="*/ 164 w 298"/>
                <a:gd name="T17" fmla="*/ 0 h 296"/>
                <a:gd name="T18" fmla="*/ 193 w 298"/>
                <a:gd name="T19" fmla="*/ 5 h 296"/>
                <a:gd name="T20" fmla="*/ 220 w 298"/>
                <a:gd name="T21" fmla="*/ 16 h 296"/>
                <a:gd name="T22" fmla="*/ 244 w 298"/>
                <a:gd name="T23" fmla="*/ 32 h 296"/>
                <a:gd name="T24" fmla="*/ 263 w 298"/>
                <a:gd name="T25" fmla="*/ 54 h 296"/>
                <a:gd name="T26" fmla="*/ 279 w 298"/>
                <a:gd name="T27" fmla="*/ 78 h 296"/>
                <a:gd name="T28" fmla="*/ 293 w 298"/>
                <a:gd name="T29" fmla="*/ 102 h 296"/>
                <a:gd name="T30" fmla="*/ 298 w 298"/>
                <a:gd name="T31" fmla="*/ 132 h 296"/>
                <a:gd name="T32" fmla="*/ 298 w 298"/>
                <a:gd name="T33" fmla="*/ 164 h 296"/>
                <a:gd name="T34" fmla="*/ 293 w 298"/>
                <a:gd name="T35" fmla="*/ 191 h 296"/>
                <a:gd name="T36" fmla="*/ 279 w 298"/>
                <a:gd name="T37" fmla="*/ 218 h 296"/>
                <a:gd name="T38" fmla="*/ 263 w 298"/>
                <a:gd name="T39" fmla="*/ 242 h 296"/>
                <a:gd name="T40" fmla="*/ 244 w 298"/>
                <a:gd name="T41" fmla="*/ 263 h 296"/>
                <a:gd name="T42" fmla="*/ 220 w 298"/>
                <a:gd name="T43" fmla="*/ 279 h 296"/>
                <a:gd name="T44" fmla="*/ 193 w 298"/>
                <a:gd name="T45" fmla="*/ 290 h 296"/>
                <a:gd name="T46" fmla="*/ 164 w 298"/>
                <a:gd name="T47" fmla="*/ 296 h 296"/>
                <a:gd name="T48" fmla="*/ 134 w 298"/>
                <a:gd name="T49" fmla="*/ 296 h 296"/>
                <a:gd name="T50" fmla="*/ 105 w 298"/>
                <a:gd name="T51" fmla="*/ 290 h 296"/>
                <a:gd name="T52" fmla="*/ 78 w 298"/>
                <a:gd name="T53" fmla="*/ 279 h 296"/>
                <a:gd name="T54" fmla="*/ 54 w 298"/>
                <a:gd name="T55" fmla="*/ 263 h 296"/>
                <a:gd name="T56" fmla="*/ 35 w 298"/>
                <a:gd name="T57" fmla="*/ 242 h 296"/>
                <a:gd name="T58" fmla="*/ 19 w 298"/>
                <a:gd name="T59" fmla="*/ 218 h 296"/>
                <a:gd name="T60" fmla="*/ 8 w 298"/>
                <a:gd name="T61" fmla="*/ 191 h 296"/>
                <a:gd name="T62" fmla="*/ 0 w 298"/>
                <a:gd name="T63" fmla="*/ 164 h 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8"/>
                <a:gd name="T97" fmla="*/ 0 h 296"/>
                <a:gd name="T98" fmla="*/ 298 w 298"/>
                <a:gd name="T99" fmla="*/ 296 h 2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8" h="296">
                  <a:moveTo>
                    <a:pt x="0" y="148"/>
                  </a:moveTo>
                  <a:lnTo>
                    <a:pt x="0" y="132"/>
                  </a:lnTo>
                  <a:lnTo>
                    <a:pt x="3" y="118"/>
                  </a:lnTo>
                  <a:lnTo>
                    <a:pt x="8" y="102"/>
                  </a:lnTo>
                  <a:lnTo>
                    <a:pt x="11" y="89"/>
                  </a:lnTo>
                  <a:lnTo>
                    <a:pt x="19" y="78"/>
                  </a:lnTo>
                  <a:lnTo>
                    <a:pt x="27" y="64"/>
                  </a:lnTo>
                  <a:lnTo>
                    <a:pt x="35" y="54"/>
                  </a:lnTo>
                  <a:lnTo>
                    <a:pt x="43" y="43"/>
                  </a:lnTo>
                  <a:lnTo>
                    <a:pt x="54" y="32"/>
                  </a:lnTo>
                  <a:lnTo>
                    <a:pt x="67" y="24"/>
                  </a:lnTo>
                  <a:lnTo>
                    <a:pt x="78" y="16"/>
                  </a:lnTo>
                  <a:lnTo>
                    <a:pt x="91" y="11"/>
                  </a:lnTo>
                  <a:lnTo>
                    <a:pt x="105" y="5"/>
                  </a:lnTo>
                  <a:lnTo>
                    <a:pt x="118" y="3"/>
                  </a:lnTo>
                  <a:lnTo>
                    <a:pt x="134" y="0"/>
                  </a:lnTo>
                  <a:lnTo>
                    <a:pt x="150" y="0"/>
                  </a:lnTo>
                  <a:lnTo>
                    <a:pt x="164" y="0"/>
                  </a:lnTo>
                  <a:lnTo>
                    <a:pt x="180" y="3"/>
                  </a:lnTo>
                  <a:lnTo>
                    <a:pt x="193" y="5"/>
                  </a:lnTo>
                  <a:lnTo>
                    <a:pt x="207" y="11"/>
                  </a:lnTo>
                  <a:lnTo>
                    <a:pt x="220" y="16"/>
                  </a:lnTo>
                  <a:lnTo>
                    <a:pt x="233" y="24"/>
                  </a:lnTo>
                  <a:lnTo>
                    <a:pt x="244" y="32"/>
                  </a:lnTo>
                  <a:lnTo>
                    <a:pt x="255" y="43"/>
                  </a:lnTo>
                  <a:lnTo>
                    <a:pt x="263" y="54"/>
                  </a:lnTo>
                  <a:lnTo>
                    <a:pt x="274" y="64"/>
                  </a:lnTo>
                  <a:lnTo>
                    <a:pt x="279" y="78"/>
                  </a:lnTo>
                  <a:lnTo>
                    <a:pt x="287" y="89"/>
                  </a:lnTo>
                  <a:lnTo>
                    <a:pt x="293" y="102"/>
                  </a:lnTo>
                  <a:lnTo>
                    <a:pt x="295" y="118"/>
                  </a:lnTo>
                  <a:lnTo>
                    <a:pt x="298" y="132"/>
                  </a:lnTo>
                  <a:lnTo>
                    <a:pt x="298" y="148"/>
                  </a:lnTo>
                  <a:lnTo>
                    <a:pt x="298" y="164"/>
                  </a:lnTo>
                  <a:lnTo>
                    <a:pt x="295" y="177"/>
                  </a:lnTo>
                  <a:lnTo>
                    <a:pt x="293" y="191"/>
                  </a:lnTo>
                  <a:lnTo>
                    <a:pt x="287" y="204"/>
                  </a:lnTo>
                  <a:lnTo>
                    <a:pt x="279" y="218"/>
                  </a:lnTo>
                  <a:lnTo>
                    <a:pt x="274" y="231"/>
                  </a:lnTo>
                  <a:lnTo>
                    <a:pt x="263" y="242"/>
                  </a:lnTo>
                  <a:lnTo>
                    <a:pt x="255" y="253"/>
                  </a:lnTo>
                  <a:lnTo>
                    <a:pt x="244" y="263"/>
                  </a:lnTo>
                  <a:lnTo>
                    <a:pt x="233" y="271"/>
                  </a:lnTo>
                  <a:lnTo>
                    <a:pt x="220" y="279"/>
                  </a:lnTo>
                  <a:lnTo>
                    <a:pt x="207" y="285"/>
                  </a:lnTo>
                  <a:lnTo>
                    <a:pt x="193" y="290"/>
                  </a:lnTo>
                  <a:lnTo>
                    <a:pt x="180" y="293"/>
                  </a:lnTo>
                  <a:lnTo>
                    <a:pt x="164" y="296"/>
                  </a:lnTo>
                  <a:lnTo>
                    <a:pt x="150" y="296"/>
                  </a:lnTo>
                  <a:lnTo>
                    <a:pt x="134" y="296"/>
                  </a:lnTo>
                  <a:lnTo>
                    <a:pt x="118" y="293"/>
                  </a:lnTo>
                  <a:lnTo>
                    <a:pt x="105" y="290"/>
                  </a:lnTo>
                  <a:lnTo>
                    <a:pt x="91" y="285"/>
                  </a:lnTo>
                  <a:lnTo>
                    <a:pt x="78" y="279"/>
                  </a:lnTo>
                  <a:lnTo>
                    <a:pt x="67" y="271"/>
                  </a:lnTo>
                  <a:lnTo>
                    <a:pt x="54" y="263"/>
                  </a:lnTo>
                  <a:lnTo>
                    <a:pt x="43" y="253"/>
                  </a:lnTo>
                  <a:lnTo>
                    <a:pt x="35" y="242"/>
                  </a:lnTo>
                  <a:lnTo>
                    <a:pt x="27" y="231"/>
                  </a:lnTo>
                  <a:lnTo>
                    <a:pt x="19" y="218"/>
                  </a:lnTo>
                  <a:lnTo>
                    <a:pt x="11" y="204"/>
                  </a:lnTo>
                  <a:lnTo>
                    <a:pt x="8" y="191"/>
                  </a:lnTo>
                  <a:lnTo>
                    <a:pt x="3" y="177"/>
                  </a:lnTo>
                  <a:lnTo>
                    <a:pt x="0" y="164"/>
                  </a:lnTo>
                  <a:lnTo>
                    <a:pt x="0" y="148"/>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2" name="Freeform 7"/>
            <p:cNvSpPr>
              <a:spLocks noChangeArrowheads="1"/>
            </p:cNvSpPr>
            <p:nvPr/>
          </p:nvSpPr>
          <p:spPr bwMode="auto">
            <a:xfrm>
              <a:off x="1866900" y="503237"/>
              <a:ext cx="161925" cy="120650"/>
            </a:xfrm>
            <a:custGeom>
              <a:avLst/>
              <a:gdLst>
                <a:gd name="T0" fmla="*/ 102 w 102"/>
                <a:gd name="T1" fmla="*/ 0 h 76"/>
                <a:gd name="T2" fmla="*/ 83 w 102"/>
                <a:gd name="T3" fmla="*/ 14 h 76"/>
                <a:gd name="T4" fmla="*/ 67 w 102"/>
                <a:gd name="T5" fmla="*/ 27 h 76"/>
                <a:gd name="T6" fmla="*/ 54 w 102"/>
                <a:gd name="T7" fmla="*/ 35 h 76"/>
                <a:gd name="T8" fmla="*/ 43 w 102"/>
                <a:gd name="T9" fmla="*/ 46 h 76"/>
                <a:gd name="T10" fmla="*/ 32 w 102"/>
                <a:gd name="T11" fmla="*/ 52 h 76"/>
                <a:gd name="T12" fmla="*/ 24 w 102"/>
                <a:gd name="T13" fmla="*/ 60 h 76"/>
                <a:gd name="T14" fmla="*/ 16 w 102"/>
                <a:gd name="T15" fmla="*/ 62 h 76"/>
                <a:gd name="T16" fmla="*/ 11 w 102"/>
                <a:gd name="T17" fmla="*/ 68 h 76"/>
                <a:gd name="T18" fmla="*/ 8 w 102"/>
                <a:gd name="T19" fmla="*/ 70 h 76"/>
                <a:gd name="T20" fmla="*/ 5 w 102"/>
                <a:gd name="T21" fmla="*/ 73 h 76"/>
                <a:gd name="T22" fmla="*/ 3 w 102"/>
                <a:gd name="T23" fmla="*/ 76 h 76"/>
                <a:gd name="T24" fmla="*/ 0 w 102"/>
                <a:gd name="T25" fmla="*/ 76 h 76"/>
                <a:gd name="T26" fmla="*/ 0 w 102"/>
                <a:gd name="T27" fmla="*/ 76 h 76"/>
                <a:gd name="T28" fmla="*/ 0 w 102"/>
                <a:gd name="T29" fmla="*/ 76 h 76"/>
                <a:gd name="T30" fmla="*/ 5 w 102"/>
                <a:gd name="T31" fmla="*/ 62 h 76"/>
                <a:gd name="T32" fmla="*/ 13 w 102"/>
                <a:gd name="T33" fmla="*/ 52 h 76"/>
                <a:gd name="T34" fmla="*/ 19 w 102"/>
                <a:gd name="T35" fmla="*/ 41 h 76"/>
                <a:gd name="T36" fmla="*/ 24 w 102"/>
                <a:gd name="T37" fmla="*/ 33 h 76"/>
                <a:gd name="T38" fmla="*/ 27 w 102"/>
                <a:gd name="T39" fmla="*/ 25 h 76"/>
                <a:gd name="T40" fmla="*/ 32 w 102"/>
                <a:gd name="T41" fmla="*/ 19 h 76"/>
                <a:gd name="T42" fmla="*/ 35 w 102"/>
                <a:gd name="T43" fmla="*/ 14 h 76"/>
                <a:gd name="T44" fmla="*/ 37 w 102"/>
                <a:gd name="T45" fmla="*/ 9 h 76"/>
                <a:gd name="T46" fmla="*/ 37 w 102"/>
                <a:gd name="T47" fmla="*/ 6 h 76"/>
                <a:gd name="T48" fmla="*/ 40 w 102"/>
                <a:gd name="T49" fmla="*/ 3 h 76"/>
                <a:gd name="T50" fmla="*/ 40 w 102"/>
                <a:gd name="T51" fmla="*/ 0 h 76"/>
                <a:gd name="T52" fmla="*/ 43 w 102"/>
                <a:gd name="T53" fmla="*/ 0 h 76"/>
                <a:gd name="T54" fmla="*/ 43 w 102"/>
                <a:gd name="T55" fmla="*/ 0 h 76"/>
                <a:gd name="T56" fmla="*/ 43 w 102"/>
                <a:gd name="T57" fmla="*/ 0 h 76"/>
                <a:gd name="T58" fmla="*/ 46 w 102"/>
                <a:gd name="T59" fmla="*/ 0 h 76"/>
                <a:gd name="T60" fmla="*/ 102 w 102"/>
                <a:gd name="T61" fmla="*/ 0 h 76"/>
                <a:gd name="T62" fmla="*/ 102 w 102"/>
                <a:gd name="T63" fmla="*/ 0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2"/>
                <a:gd name="T97" fmla="*/ 0 h 76"/>
                <a:gd name="T98" fmla="*/ 102 w 102"/>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2" h="76">
                  <a:moveTo>
                    <a:pt x="102" y="0"/>
                  </a:moveTo>
                  <a:lnTo>
                    <a:pt x="83" y="14"/>
                  </a:lnTo>
                  <a:lnTo>
                    <a:pt x="67" y="27"/>
                  </a:lnTo>
                  <a:lnTo>
                    <a:pt x="54" y="35"/>
                  </a:lnTo>
                  <a:lnTo>
                    <a:pt x="43" y="46"/>
                  </a:lnTo>
                  <a:lnTo>
                    <a:pt x="32" y="52"/>
                  </a:lnTo>
                  <a:lnTo>
                    <a:pt x="24" y="60"/>
                  </a:lnTo>
                  <a:lnTo>
                    <a:pt x="16" y="62"/>
                  </a:lnTo>
                  <a:lnTo>
                    <a:pt x="11" y="68"/>
                  </a:lnTo>
                  <a:lnTo>
                    <a:pt x="8" y="70"/>
                  </a:lnTo>
                  <a:lnTo>
                    <a:pt x="5" y="73"/>
                  </a:lnTo>
                  <a:lnTo>
                    <a:pt x="3" y="76"/>
                  </a:lnTo>
                  <a:lnTo>
                    <a:pt x="0" y="76"/>
                  </a:lnTo>
                  <a:lnTo>
                    <a:pt x="0" y="76"/>
                  </a:lnTo>
                  <a:lnTo>
                    <a:pt x="0" y="76"/>
                  </a:lnTo>
                  <a:lnTo>
                    <a:pt x="5" y="62"/>
                  </a:lnTo>
                  <a:lnTo>
                    <a:pt x="13" y="52"/>
                  </a:lnTo>
                  <a:lnTo>
                    <a:pt x="19" y="41"/>
                  </a:lnTo>
                  <a:lnTo>
                    <a:pt x="24" y="33"/>
                  </a:lnTo>
                  <a:lnTo>
                    <a:pt x="27" y="25"/>
                  </a:lnTo>
                  <a:lnTo>
                    <a:pt x="32" y="19"/>
                  </a:lnTo>
                  <a:lnTo>
                    <a:pt x="35" y="14"/>
                  </a:lnTo>
                  <a:lnTo>
                    <a:pt x="37" y="9"/>
                  </a:lnTo>
                  <a:lnTo>
                    <a:pt x="37" y="6"/>
                  </a:lnTo>
                  <a:lnTo>
                    <a:pt x="40" y="3"/>
                  </a:lnTo>
                  <a:lnTo>
                    <a:pt x="40" y="0"/>
                  </a:lnTo>
                  <a:lnTo>
                    <a:pt x="43" y="0"/>
                  </a:lnTo>
                  <a:lnTo>
                    <a:pt x="43" y="0"/>
                  </a:lnTo>
                  <a:lnTo>
                    <a:pt x="43" y="0"/>
                  </a:lnTo>
                  <a:lnTo>
                    <a:pt x="46" y="0"/>
                  </a:lnTo>
                  <a:lnTo>
                    <a:pt x="102" y="0"/>
                  </a:lnTo>
                  <a:lnTo>
                    <a:pt x="102"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3" name="Freeform 8"/>
            <p:cNvSpPr>
              <a:spLocks noChangeArrowheads="1"/>
            </p:cNvSpPr>
            <p:nvPr/>
          </p:nvSpPr>
          <p:spPr bwMode="auto">
            <a:xfrm>
              <a:off x="60325" y="1650999"/>
              <a:ext cx="1870075" cy="325437"/>
            </a:xfrm>
            <a:custGeom>
              <a:avLst/>
              <a:gdLst>
                <a:gd name="T0" fmla="*/ 1122 w 1178"/>
                <a:gd name="T1" fmla="*/ 205 h 205"/>
                <a:gd name="T2" fmla="*/ 1020 w 1178"/>
                <a:gd name="T3" fmla="*/ 205 h 205"/>
                <a:gd name="T4" fmla="*/ 923 w 1178"/>
                <a:gd name="T5" fmla="*/ 205 h 205"/>
                <a:gd name="T6" fmla="*/ 832 w 1178"/>
                <a:gd name="T7" fmla="*/ 205 h 205"/>
                <a:gd name="T8" fmla="*/ 746 w 1178"/>
                <a:gd name="T9" fmla="*/ 205 h 205"/>
                <a:gd name="T10" fmla="*/ 668 w 1178"/>
                <a:gd name="T11" fmla="*/ 205 h 205"/>
                <a:gd name="T12" fmla="*/ 596 w 1178"/>
                <a:gd name="T13" fmla="*/ 205 h 205"/>
                <a:gd name="T14" fmla="*/ 528 w 1178"/>
                <a:gd name="T15" fmla="*/ 205 h 205"/>
                <a:gd name="T16" fmla="*/ 467 w 1178"/>
                <a:gd name="T17" fmla="*/ 205 h 205"/>
                <a:gd name="T18" fmla="*/ 410 w 1178"/>
                <a:gd name="T19" fmla="*/ 205 h 205"/>
                <a:gd name="T20" fmla="*/ 357 w 1178"/>
                <a:gd name="T21" fmla="*/ 205 h 205"/>
                <a:gd name="T22" fmla="*/ 311 w 1178"/>
                <a:gd name="T23" fmla="*/ 205 h 205"/>
                <a:gd name="T24" fmla="*/ 268 w 1178"/>
                <a:gd name="T25" fmla="*/ 205 h 205"/>
                <a:gd name="T26" fmla="*/ 228 w 1178"/>
                <a:gd name="T27" fmla="*/ 205 h 205"/>
                <a:gd name="T28" fmla="*/ 193 w 1178"/>
                <a:gd name="T29" fmla="*/ 205 h 205"/>
                <a:gd name="T30" fmla="*/ 161 w 1178"/>
                <a:gd name="T31" fmla="*/ 205 h 205"/>
                <a:gd name="T32" fmla="*/ 123 w 1178"/>
                <a:gd name="T33" fmla="*/ 205 h 205"/>
                <a:gd name="T34" fmla="*/ 80 w 1178"/>
                <a:gd name="T35" fmla="*/ 205 h 205"/>
                <a:gd name="T36" fmla="*/ 48 w 1178"/>
                <a:gd name="T37" fmla="*/ 205 h 205"/>
                <a:gd name="T38" fmla="*/ 26 w 1178"/>
                <a:gd name="T39" fmla="*/ 205 h 205"/>
                <a:gd name="T40" fmla="*/ 13 w 1178"/>
                <a:gd name="T41" fmla="*/ 205 h 205"/>
                <a:gd name="T42" fmla="*/ 5 w 1178"/>
                <a:gd name="T43" fmla="*/ 205 h 205"/>
                <a:gd name="T44" fmla="*/ 0 w 1178"/>
                <a:gd name="T45" fmla="*/ 205 h 205"/>
                <a:gd name="T46" fmla="*/ 2 w 1178"/>
                <a:gd name="T47" fmla="*/ 194 h 205"/>
                <a:gd name="T48" fmla="*/ 8 w 1178"/>
                <a:gd name="T49" fmla="*/ 172 h 205"/>
                <a:gd name="T50" fmla="*/ 18 w 1178"/>
                <a:gd name="T51" fmla="*/ 154 h 205"/>
                <a:gd name="T52" fmla="*/ 37 w 1178"/>
                <a:gd name="T53" fmla="*/ 135 h 205"/>
                <a:gd name="T54" fmla="*/ 59 w 1178"/>
                <a:gd name="T55" fmla="*/ 116 h 205"/>
                <a:gd name="T56" fmla="*/ 85 w 1178"/>
                <a:gd name="T57" fmla="*/ 100 h 205"/>
                <a:gd name="T58" fmla="*/ 118 w 1178"/>
                <a:gd name="T59" fmla="*/ 84 h 205"/>
                <a:gd name="T60" fmla="*/ 153 w 1178"/>
                <a:gd name="T61" fmla="*/ 68 h 205"/>
                <a:gd name="T62" fmla="*/ 193 w 1178"/>
                <a:gd name="T63" fmla="*/ 54 h 205"/>
                <a:gd name="T64" fmla="*/ 236 w 1178"/>
                <a:gd name="T65" fmla="*/ 41 h 205"/>
                <a:gd name="T66" fmla="*/ 308 w 1178"/>
                <a:gd name="T67" fmla="*/ 25 h 205"/>
                <a:gd name="T68" fmla="*/ 413 w 1178"/>
                <a:gd name="T69" fmla="*/ 11 h 205"/>
                <a:gd name="T70" fmla="*/ 528 w 1178"/>
                <a:gd name="T71" fmla="*/ 3 h 205"/>
                <a:gd name="T72" fmla="*/ 649 w 1178"/>
                <a:gd name="T73" fmla="*/ 3 h 205"/>
                <a:gd name="T74" fmla="*/ 762 w 1178"/>
                <a:gd name="T75" fmla="*/ 11 h 205"/>
                <a:gd name="T76" fmla="*/ 869 w 1178"/>
                <a:gd name="T77" fmla="*/ 25 h 205"/>
                <a:gd name="T78" fmla="*/ 939 w 1178"/>
                <a:gd name="T79" fmla="*/ 41 h 205"/>
                <a:gd name="T80" fmla="*/ 985 w 1178"/>
                <a:gd name="T81" fmla="*/ 54 h 205"/>
                <a:gd name="T82" fmla="*/ 1025 w 1178"/>
                <a:gd name="T83" fmla="*/ 68 h 205"/>
                <a:gd name="T84" fmla="*/ 1060 w 1178"/>
                <a:gd name="T85" fmla="*/ 84 h 205"/>
                <a:gd name="T86" fmla="*/ 1092 w 1178"/>
                <a:gd name="T87" fmla="*/ 100 h 205"/>
                <a:gd name="T88" fmla="*/ 1119 w 1178"/>
                <a:gd name="T89" fmla="*/ 116 h 205"/>
                <a:gd name="T90" fmla="*/ 1141 w 1178"/>
                <a:gd name="T91" fmla="*/ 135 h 205"/>
                <a:gd name="T92" fmla="*/ 1159 w 1178"/>
                <a:gd name="T93" fmla="*/ 154 h 205"/>
                <a:gd name="T94" fmla="*/ 1170 w 1178"/>
                <a:gd name="T95" fmla="*/ 172 h 205"/>
                <a:gd name="T96" fmla="*/ 1175 w 1178"/>
                <a:gd name="T97" fmla="*/ 194 h 2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78"/>
                <a:gd name="T148" fmla="*/ 0 h 205"/>
                <a:gd name="T149" fmla="*/ 1178 w 1178"/>
                <a:gd name="T150" fmla="*/ 205 h 2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78" h="205">
                  <a:moveTo>
                    <a:pt x="1178" y="205"/>
                  </a:moveTo>
                  <a:lnTo>
                    <a:pt x="1122" y="205"/>
                  </a:lnTo>
                  <a:lnTo>
                    <a:pt x="1071" y="205"/>
                  </a:lnTo>
                  <a:lnTo>
                    <a:pt x="1020" y="205"/>
                  </a:lnTo>
                  <a:lnTo>
                    <a:pt x="969" y="205"/>
                  </a:lnTo>
                  <a:lnTo>
                    <a:pt x="923" y="205"/>
                  </a:lnTo>
                  <a:lnTo>
                    <a:pt x="877" y="205"/>
                  </a:lnTo>
                  <a:lnTo>
                    <a:pt x="832" y="205"/>
                  </a:lnTo>
                  <a:lnTo>
                    <a:pt x="789" y="205"/>
                  </a:lnTo>
                  <a:lnTo>
                    <a:pt x="746" y="205"/>
                  </a:lnTo>
                  <a:lnTo>
                    <a:pt x="708" y="205"/>
                  </a:lnTo>
                  <a:lnTo>
                    <a:pt x="668" y="205"/>
                  </a:lnTo>
                  <a:lnTo>
                    <a:pt x="630" y="205"/>
                  </a:lnTo>
                  <a:lnTo>
                    <a:pt x="596" y="205"/>
                  </a:lnTo>
                  <a:lnTo>
                    <a:pt x="561" y="205"/>
                  </a:lnTo>
                  <a:lnTo>
                    <a:pt x="528" y="205"/>
                  </a:lnTo>
                  <a:lnTo>
                    <a:pt x="496" y="205"/>
                  </a:lnTo>
                  <a:lnTo>
                    <a:pt x="467" y="205"/>
                  </a:lnTo>
                  <a:lnTo>
                    <a:pt x="437" y="205"/>
                  </a:lnTo>
                  <a:lnTo>
                    <a:pt x="410" y="205"/>
                  </a:lnTo>
                  <a:lnTo>
                    <a:pt x="383" y="205"/>
                  </a:lnTo>
                  <a:lnTo>
                    <a:pt x="357" y="205"/>
                  </a:lnTo>
                  <a:lnTo>
                    <a:pt x="332" y="205"/>
                  </a:lnTo>
                  <a:lnTo>
                    <a:pt x="311" y="205"/>
                  </a:lnTo>
                  <a:lnTo>
                    <a:pt x="287" y="205"/>
                  </a:lnTo>
                  <a:lnTo>
                    <a:pt x="268" y="205"/>
                  </a:lnTo>
                  <a:lnTo>
                    <a:pt x="247" y="205"/>
                  </a:lnTo>
                  <a:lnTo>
                    <a:pt x="228" y="205"/>
                  </a:lnTo>
                  <a:lnTo>
                    <a:pt x="209" y="205"/>
                  </a:lnTo>
                  <a:lnTo>
                    <a:pt x="193" y="205"/>
                  </a:lnTo>
                  <a:lnTo>
                    <a:pt x="177" y="205"/>
                  </a:lnTo>
                  <a:lnTo>
                    <a:pt x="161" y="205"/>
                  </a:lnTo>
                  <a:lnTo>
                    <a:pt x="147" y="205"/>
                  </a:lnTo>
                  <a:lnTo>
                    <a:pt x="123" y="205"/>
                  </a:lnTo>
                  <a:lnTo>
                    <a:pt x="99" y="205"/>
                  </a:lnTo>
                  <a:lnTo>
                    <a:pt x="80" y="205"/>
                  </a:lnTo>
                  <a:lnTo>
                    <a:pt x="61" y="205"/>
                  </a:lnTo>
                  <a:lnTo>
                    <a:pt x="48" y="205"/>
                  </a:lnTo>
                  <a:lnTo>
                    <a:pt x="37" y="205"/>
                  </a:lnTo>
                  <a:lnTo>
                    <a:pt x="26" y="205"/>
                  </a:lnTo>
                  <a:lnTo>
                    <a:pt x="18" y="205"/>
                  </a:lnTo>
                  <a:lnTo>
                    <a:pt x="13" y="205"/>
                  </a:lnTo>
                  <a:lnTo>
                    <a:pt x="8" y="205"/>
                  </a:lnTo>
                  <a:lnTo>
                    <a:pt x="5" y="205"/>
                  </a:lnTo>
                  <a:lnTo>
                    <a:pt x="2" y="205"/>
                  </a:lnTo>
                  <a:lnTo>
                    <a:pt x="0" y="205"/>
                  </a:lnTo>
                  <a:lnTo>
                    <a:pt x="0" y="205"/>
                  </a:lnTo>
                  <a:lnTo>
                    <a:pt x="2" y="194"/>
                  </a:lnTo>
                  <a:lnTo>
                    <a:pt x="2" y="183"/>
                  </a:lnTo>
                  <a:lnTo>
                    <a:pt x="8" y="172"/>
                  </a:lnTo>
                  <a:lnTo>
                    <a:pt x="13" y="164"/>
                  </a:lnTo>
                  <a:lnTo>
                    <a:pt x="18" y="154"/>
                  </a:lnTo>
                  <a:lnTo>
                    <a:pt x="26" y="143"/>
                  </a:lnTo>
                  <a:lnTo>
                    <a:pt x="37" y="135"/>
                  </a:lnTo>
                  <a:lnTo>
                    <a:pt x="48" y="124"/>
                  </a:lnTo>
                  <a:lnTo>
                    <a:pt x="59" y="116"/>
                  </a:lnTo>
                  <a:lnTo>
                    <a:pt x="72" y="108"/>
                  </a:lnTo>
                  <a:lnTo>
                    <a:pt x="85" y="100"/>
                  </a:lnTo>
                  <a:lnTo>
                    <a:pt x="102" y="92"/>
                  </a:lnTo>
                  <a:lnTo>
                    <a:pt x="118" y="84"/>
                  </a:lnTo>
                  <a:lnTo>
                    <a:pt x="134" y="76"/>
                  </a:lnTo>
                  <a:lnTo>
                    <a:pt x="153" y="68"/>
                  </a:lnTo>
                  <a:lnTo>
                    <a:pt x="174" y="60"/>
                  </a:lnTo>
                  <a:lnTo>
                    <a:pt x="193" y="54"/>
                  </a:lnTo>
                  <a:lnTo>
                    <a:pt x="214" y="49"/>
                  </a:lnTo>
                  <a:lnTo>
                    <a:pt x="236" y="41"/>
                  </a:lnTo>
                  <a:lnTo>
                    <a:pt x="260" y="35"/>
                  </a:lnTo>
                  <a:lnTo>
                    <a:pt x="308" y="25"/>
                  </a:lnTo>
                  <a:lnTo>
                    <a:pt x="359" y="17"/>
                  </a:lnTo>
                  <a:lnTo>
                    <a:pt x="413" y="11"/>
                  </a:lnTo>
                  <a:lnTo>
                    <a:pt x="469" y="6"/>
                  </a:lnTo>
                  <a:lnTo>
                    <a:pt x="528" y="3"/>
                  </a:lnTo>
                  <a:lnTo>
                    <a:pt x="588" y="0"/>
                  </a:lnTo>
                  <a:lnTo>
                    <a:pt x="649" y="3"/>
                  </a:lnTo>
                  <a:lnTo>
                    <a:pt x="706" y="6"/>
                  </a:lnTo>
                  <a:lnTo>
                    <a:pt x="762" y="11"/>
                  </a:lnTo>
                  <a:lnTo>
                    <a:pt x="816" y="17"/>
                  </a:lnTo>
                  <a:lnTo>
                    <a:pt x="869" y="25"/>
                  </a:lnTo>
                  <a:lnTo>
                    <a:pt x="918" y="35"/>
                  </a:lnTo>
                  <a:lnTo>
                    <a:pt x="939" y="41"/>
                  </a:lnTo>
                  <a:lnTo>
                    <a:pt x="963" y="49"/>
                  </a:lnTo>
                  <a:lnTo>
                    <a:pt x="985" y="54"/>
                  </a:lnTo>
                  <a:lnTo>
                    <a:pt x="1004" y="60"/>
                  </a:lnTo>
                  <a:lnTo>
                    <a:pt x="1025" y="68"/>
                  </a:lnTo>
                  <a:lnTo>
                    <a:pt x="1041" y="76"/>
                  </a:lnTo>
                  <a:lnTo>
                    <a:pt x="1060" y="84"/>
                  </a:lnTo>
                  <a:lnTo>
                    <a:pt x="1076" y="92"/>
                  </a:lnTo>
                  <a:lnTo>
                    <a:pt x="1092" y="100"/>
                  </a:lnTo>
                  <a:lnTo>
                    <a:pt x="1106" y="108"/>
                  </a:lnTo>
                  <a:lnTo>
                    <a:pt x="1119" y="116"/>
                  </a:lnTo>
                  <a:lnTo>
                    <a:pt x="1130" y="124"/>
                  </a:lnTo>
                  <a:lnTo>
                    <a:pt x="1141" y="135"/>
                  </a:lnTo>
                  <a:lnTo>
                    <a:pt x="1151" y="143"/>
                  </a:lnTo>
                  <a:lnTo>
                    <a:pt x="1159" y="154"/>
                  </a:lnTo>
                  <a:lnTo>
                    <a:pt x="1165" y="164"/>
                  </a:lnTo>
                  <a:lnTo>
                    <a:pt x="1170" y="172"/>
                  </a:lnTo>
                  <a:lnTo>
                    <a:pt x="1173" y="183"/>
                  </a:lnTo>
                  <a:lnTo>
                    <a:pt x="1175" y="194"/>
                  </a:lnTo>
                  <a:lnTo>
                    <a:pt x="1178" y="20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4" name="Freeform 9"/>
            <p:cNvSpPr>
              <a:spLocks noChangeArrowheads="1"/>
            </p:cNvSpPr>
            <p:nvPr/>
          </p:nvSpPr>
          <p:spPr bwMode="auto">
            <a:xfrm>
              <a:off x="1624012" y="1147762"/>
              <a:ext cx="473075" cy="828675"/>
            </a:xfrm>
            <a:custGeom>
              <a:avLst/>
              <a:gdLst>
                <a:gd name="T0" fmla="*/ 40 w 298"/>
                <a:gd name="T1" fmla="*/ 242 h 522"/>
                <a:gd name="T2" fmla="*/ 56 w 298"/>
                <a:gd name="T3" fmla="*/ 266 h 522"/>
                <a:gd name="T4" fmla="*/ 64 w 298"/>
                <a:gd name="T5" fmla="*/ 282 h 522"/>
                <a:gd name="T6" fmla="*/ 70 w 298"/>
                <a:gd name="T7" fmla="*/ 291 h 522"/>
                <a:gd name="T8" fmla="*/ 78 w 298"/>
                <a:gd name="T9" fmla="*/ 277 h 522"/>
                <a:gd name="T10" fmla="*/ 94 w 298"/>
                <a:gd name="T11" fmla="*/ 248 h 522"/>
                <a:gd name="T12" fmla="*/ 105 w 298"/>
                <a:gd name="T13" fmla="*/ 231 h 522"/>
                <a:gd name="T14" fmla="*/ 107 w 298"/>
                <a:gd name="T15" fmla="*/ 221 h 522"/>
                <a:gd name="T16" fmla="*/ 110 w 298"/>
                <a:gd name="T17" fmla="*/ 218 h 522"/>
                <a:gd name="T18" fmla="*/ 105 w 298"/>
                <a:gd name="T19" fmla="*/ 164 h 522"/>
                <a:gd name="T20" fmla="*/ 99 w 298"/>
                <a:gd name="T21" fmla="*/ 124 h 522"/>
                <a:gd name="T22" fmla="*/ 97 w 298"/>
                <a:gd name="T23" fmla="*/ 89 h 522"/>
                <a:gd name="T24" fmla="*/ 91 w 298"/>
                <a:gd name="T25" fmla="*/ 51 h 522"/>
                <a:gd name="T26" fmla="*/ 88 w 298"/>
                <a:gd name="T27" fmla="*/ 24 h 522"/>
                <a:gd name="T28" fmla="*/ 88 w 298"/>
                <a:gd name="T29" fmla="*/ 16 h 522"/>
                <a:gd name="T30" fmla="*/ 105 w 298"/>
                <a:gd name="T31" fmla="*/ 6 h 522"/>
                <a:gd name="T32" fmla="*/ 123 w 298"/>
                <a:gd name="T33" fmla="*/ 0 h 522"/>
                <a:gd name="T34" fmla="*/ 131 w 298"/>
                <a:gd name="T35" fmla="*/ 0 h 522"/>
                <a:gd name="T36" fmla="*/ 139 w 298"/>
                <a:gd name="T37" fmla="*/ 0 h 522"/>
                <a:gd name="T38" fmla="*/ 169 w 298"/>
                <a:gd name="T39" fmla="*/ 6 h 522"/>
                <a:gd name="T40" fmla="*/ 215 w 298"/>
                <a:gd name="T41" fmla="*/ 22 h 522"/>
                <a:gd name="T42" fmla="*/ 260 w 298"/>
                <a:gd name="T43" fmla="*/ 54 h 522"/>
                <a:gd name="T44" fmla="*/ 287 w 298"/>
                <a:gd name="T45" fmla="*/ 102 h 522"/>
                <a:gd name="T46" fmla="*/ 295 w 298"/>
                <a:gd name="T47" fmla="*/ 140 h 522"/>
                <a:gd name="T48" fmla="*/ 298 w 298"/>
                <a:gd name="T49" fmla="*/ 231 h 522"/>
                <a:gd name="T50" fmla="*/ 298 w 298"/>
                <a:gd name="T51" fmla="*/ 355 h 522"/>
                <a:gd name="T52" fmla="*/ 295 w 298"/>
                <a:gd name="T53" fmla="*/ 433 h 522"/>
                <a:gd name="T54" fmla="*/ 295 w 298"/>
                <a:gd name="T55" fmla="*/ 489 h 522"/>
                <a:gd name="T56" fmla="*/ 295 w 298"/>
                <a:gd name="T57" fmla="*/ 514 h 522"/>
                <a:gd name="T58" fmla="*/ 293 w 298"/>
                <a:gd name="T59" fmla="*/ 522 h 522"/>
                <a:gd name="T60" fmla="*/ 287 w 298"/>
                <a:gd name="T61" fmla="*/ 489 h 522"/>
                <a:gd name="T62" fmla="*/ 260 w 298"/>
                <a:gd name="T63" fmla="*/ 446 h 522"/>
                <a:gd name="T64" fmla="*/ 212 w 298"/>
                <a:gd name="T65" fmla="*/ 406 h 522"/>
                <a:gd name="T66" fmla="*/ 148 w 298"/>
                <a:gd name="T67" fmla="*/ 368 h 522"/>
                <a:gd name="T68" fmla="*/ 64 w 298"/>
                <a:gd name="T69" fmla="*/ 336 h 522"/>
                <a:gd name="T70" fmla="*/ 0 w 298"/>
                <a:gd name="T71" fmla="*/ 307 h 522"/>
                <a:gd name="T72" fmla="*/ 0 w 298"/>
                <a:gd name="T73" fmla="*/ 250 h 522"/>
                <a:gd name="T74" fmla="*/ 0 w 298"/>
                <a:gd name="T75" fmla="*/ 205 h 522"/>
                <a:gd name="T76" fmla="*/ 0 w 298"/>
                <a:gd name="T77" fmla="*/ 180 h 522"/>
                <a:gd name="T78" fmla="*/ 0 w 298"/>
                <a:gd name="T79" fmla="*/ 172 h 522"/>
                <a:gd name="T80" fmla="*/ 0 w 298"/>
                <a:gd name="T81" fmla="*/ 170 h 522"/>
                <a:gd name="T82" fmla="*/ 5 w 298"/>
                <a:gd name="T83" fmla="*/ 121 h 522"/>
                <a:gd name="T84" fmla="*/ 19 w 298"/>
                <a:gd name="T85" fmla="*/ 84 h 522"/>
                <a:gd name="T86" fmla="*/ 35 w 298"/>
                <a:gd name="T87" fmla="*/ 54 h 522"/>
                <a:gd name="T88" fmla="*/ 72 w 298"/>
                <a:gd name="T89" fmla="*/ 22 h 522"/>
                <a:gd name="T90" fmla="*/ 24 w 298"/>
                <a:gd name="T91" fmla="*/ 218 h 52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98"/>
                <a:gd name="T139" fmla="*/ 0 h 522"/>
                <a:gd name="T140" fmla="*/ 298 w 298"/>
                <a:gd name="T141" fmla="*/ 522 h 52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98" h="522">
                  <a:moveTo>
                    <a:pt x="24" y="218"/>
                  </a:moveTo>
                  <a:lnTo>
                    <a:pt x="32" y="231"/>
                  </a:lnTo>
                  <a:lnTo>
                    <a:pt x="40" y="242"/>
                  </a:lnTo>
                  <a:lnTo>
                    <a:pt x="46" y="253"/>
                  </a:lnTo>
                  <a:lnTo>
                    <a:pt x="51" y="261"/>
                  </a:lnTo>
                  <a:lnTo>
                    <a:pt x="56" y="266"/>
                  </a:lnTo>
                  <a:lnTo>
                    <a:pt x="59" y="274"/>
                  </a:lnTo>
                  <a:lnTo>
                    <a:pt x="62" y="277"/>
                  </a:lnTo>
                  <a:lnTo>
                    <a:pt x="64" y="282"/>
                  </a:lnTo>
                  <a:lnTo>
                    <a:pt x="64" y="285"/>
                  </a:lnTo>
                  <a:lnTo>
                    <a:pt x="67" y="288"/>
                  </a:lnTo>
                  <a:lnTo>
                    <a:pt x="70" y="291"/>
                  </a:lnTo>
                  <a:lnTo>
                    <a:pt x="70" y="291"/>
                  </a:lnTo>
                  <a:lnTo>
                    <a:pt x="70" y="291"/>
                  </a:lnTo>
                  <a:lnTo>
                    <a:pt x="78" y="277"/>
                  </a:lnTo>
                  <a:lnTo>
                    <a:pt x="83" y="266"/>
                  </a:lnTo>
                  <a:lnTo>
                    <a:pt x="88" y="258"/>
                  </a:lnTo>
                  <a:lnTo>
                    <a:pt x="94" y="248"/>
                  </a:lnTo>
                  <a:lnTo>
                    <a:pt x="97" y="242"/>
                  </a:lnTo>
                  <a:lnTo>
                    <a:pt x="102" y="237"/>
                  </a:lnTo>
                  <a:lnTo>
                    <a:pt x="105" y="231"/>
                  </a:lnTo>
                  <a:lnTo>
                    <a:pt x="105" y="226"/>
                  </a:lnTo>
                  <a:lnTo>
                    <a:pt x="107" y="223"/>
                  </a:lnTo>
                  <a:lnTo>
                    <a:pt x="107" y="221"/>
                  </a:lnTo>
                  <a:lnTo>
                    <a:pt x="110" y="218"/>
                  </a:lnTo>
                  <a:lnTo>
                    <a:pt x="110" y="218"/>
                  </a:lnTo>
                  <a:lnTo>
                    <a:pt x="110" y="218"/>
                  </a:lnTo>
                  <a:lnTo>
                    <a:pt x="107" y="199"/>
                  </a:lnTo>
                  <a:lnTo>
                    <a:pt x="107" y="180"/>
                  </a:lnTo>
                  <a:lnTo>
                    <a:pt x="105" y="164"/>
                  </a:lnTo>
                  <a:lnTo>
                    <a:pt x="102" y="151"/>
                  </a:lnTo>
                  <a:lnTo>
                    <a:pt x="102" y="137"/>
                  </a:lnTo>
                  <a:lnTo>
                    <a:pt x="99" y="124"/>
                  </a:lnTo>
                  <a:lnTo>
                    <a:pt x="99" y="110"/>
                  </a:lnTo>
                  <a:lnTo>
                    <a:pt x="97" y="100"/>
                  </a:lnTo>
                  <a:lnTo>
                    <a:pt x="97" y="89"/>
                  </a:lnTo>
                  <a:lnTo>
                    <a:pt x="94" y="81"/>
                  </a:lnTo>
                  <a:lnTo>
                    <a:pt x="94" y="65"/>
                  </a:lnTo>
                  <a:lnTo>
                    <a:pt x="91" y="51"/>
                  </a:lnTo>
                  <a:lnTo>
                    <a:pt x="91" y="41"/>
                  </a:lnTo>
                  <a:lnTo>
                    <a:pt x="88" y="30"/>
                  </a:lnTo>
                  <a:lnTo>
                    <a:pt x="88" y="24"/>
                  </a:lnTo>
                  <a:lnTo>
                    <a:pt x="88" y="19"/>
                  </a:lnTo>
                  <a:lnTo>
                    <a:pt x="88" y="16"/>
                  </a:lnTo>
                  <a:lnTo>
                    <a:pt x="88" y="16"/>
                  </a:lnTo>
                  <a:lnTo>
                    <a:pt x="88" y="14"/>
                  </a:lnTo>
                  <a:lnTo>
                    <a:pt x="86" y="14"/>
                  </a:lnTo>
                  <a:lnTo>
                    <a:pt x="105" y="6"/>
                  </a:lnTo>
                  <a:lnTo>
                    <a:pt x="113" y="3"/>
                  </a:lnTo>
                  <a:lnTo>
                    <a:pt x="118" y="3"/>
                  </a:lnTo>
                  <a:lnTo>
                    <a:pt x="123" y="0"/>
                  </a:lnTo>
                  <a:lnTo>
                    <a:pt x="129" y="0"/>
                  </a:lnTo>
                  <a:lnTo>
                    <a:pt x="131" y="0"/>
                  </a:lnTo>
                  <a:lnTo>
                    <a:pt x="131" y="0"/>
                  </a:lnTo>
                  <a:lnTo>
                    <a:pt x="131" y="0"/>
                  </a:lnTo>
                  <a:lnTo>
                    <a:pt x="134" y="0"/>
                  </a:lnTo>
                  <a:lnTo>
                    <a:pt x="139" y="0"/>
                  </a:lnTo>
                  <a:lnTo>
                    <a:pt x="148" y="0"/>
                  </a:lnTo>
                  <a:lnTo>
                    <a:pt x="158" y="3"/>
                  </a:lnTo>
                  <a:lnTo>
                    <a:pt x="169" y="6"/>
                  </a:lnTo>
                  <a:lnTo>
                    <a:pt x="185" y="8"/>
                  </a:lnTo>
                  <a:lnTo>
                    <a:pt x="199" y="14"/>
                  </a:lnTo>
                  <a:lnTo>
                    <a:pt x="215" y="22"/>
                  </a:lnTo>
                  <a:lnTo>
                    <a:pt x="231" y="30"/>
                  </a:lnTo>
                  <a:lnTo>
                    <a:pt x="244" y="41"/>
                  </a:lnTo>
                  <a:lnTo>
                    <a:pt x="260" y="54"/>
                  </a:lnTo>
                  <a:lnTo>
                    <a:pt x="271" y="70"/>
                  </a:lnTo>
                  <a:lnTo>
                    <a:pt x="282" y="89"/>
                  </a:lnTo>
                  <a:lnTo>
                    <a:pt x="287" y="102"/>
                  </a:lnTo>
                  <a:lnTo>
                    <a:pt x="290" y="113"/>
                  </a:lnTo>
                  <a:lnTo>
                    <a:pt x="295" y="127"/>
                  </a:lnTo>
                  <a:lnTo>
                    <a:pt x="295" y="140"/>
                  </a:lnTo>
                  <a:lnTo>
                    <a:pt x="298" y="153"/>
                  </a:lnTo>
                  <a:lnTo>
                    <a:pt x="298" y="170"/>
                  </a:lnTo>
                  <a:lnTo>
                    <a:pt x="298" y="231"/>
                  </a:lnTo>
                  <a:lnTo>
                    <a:pt x="298" y="296"/>
                  </a:lnTo>
                  <a:lnTo>
                    <a:pt x="298" y="325"/>
                  </a:lnTo>
                  <a:lnTo>
                    <a:pt x="298" y="355"/>
                  </a:lnTo>
                  <a:lnTo>
                    <a:pt x="295" y="382"/>
                  </a:lnTo>
                  <a:lnTo>
                    <a:pt x="295" y="409"/>
                  </a:lnTo>
                  <a:lnTo>
                    <a:pt x="295" y="433"/>
                  </a:lnTo>
                  <a:lnTo>
                    <a:pt x="295" y="454"/>
                  </a:lnTo>
                  <a:lnTo>
                    <a:pt x="295" y="473"/>
                  </a:lnTo>
                  <a:lnTo>
                    <a:pt x="295" y="489"/>
                  </a:lnTo>
                  <a:lnTo>
                    <a:pt x="295" y="503"/>
                  </a:lnTo>
                  <a:lnTo>
                    <a:pt x="295" y="508"/>
                  </a:lnTo>
                  <a:lnTo>
                    <a:pt x="295" y="514"/>
                  </a:lnTo>
                  <a:lnTo>
                    <a:pt x="293" y="516"/>
                  </a:lnTo>
                  <a:lnTo>
                    <a:pt x="293" y="519"/>
                  </a:lnTo>
                  <a:lnTo>
                    <a:pt x="293" y="522"/>
                  </a:lnTo>
                  <a:lnTo>
                    <a:pt x="293" y="522"/>
                  </a:lnTo>
                  <a:lnTo>
                    <a:pt x="293" y="506"/>
                  </a:lnTo>
                  <a:lnTo>
                    <a:pt x="287" y="489"/>
                  </a:lnTo>
                  <a:lnTo>
                    <a:pt x="282" y="476"/>
                  </a:lnTo>
                  <a:lnTo>
                    <a:pt x="274" y="460"/>
                  </a:lnTo>
                  <a:lnTo>
                    <a:pt x="260" y="446"/>
                  </a:lnTo>
                  <a:lnTo>
                    <a:pt x="247" y="433"/>
                  </a:lnTo>
                  <a:lnTo>
                    <a:pt x="231" y="420"/>
                  </a:lnTo>
                  <a:lnTo>
                    <a:pt x="212" y="406"/>
                  </a:lnTo>
                  <a:lnTo>
                    <a:pt x="193" y="393"/>
                  </a:lnTo>
                  <a:lnTo>
                    <a:pt x="172" y="379"/>
                  </a:lnTo>
                  <a:lnTo>
                    <a:pt x="148" y="368"/>
                  </a:lnTo>
                  <a:lnTo>
                    <a:pt x="121" y="358"/>
                  </a:lnTo>
                  <a:lnTo>
                    <a:pt x="94" y="347"/>
                  </a:lnTo>
                  <a:lnTo>
                    <a:pt x="64" y="336"/>
                  </a:lnTo>
                  <a:lnTo>
                    <a:pt x="32" y="328"/>
                  </a:lnTo>
                  <a:lnTo>
                    <a:pt x="0" y="320"/>
                  </a:lnTo>
                  <a:lnTo>
                    <a:pt x="0" y="307"/>
                  </a:lnTo>
                  <a:lnTo>
                    <a:pt x="0" y="293"/>
                  </a:lnTo>
                  <a:lnTo>
                    <a:pt x="0" y="269"/>
                  </a:lnTo>
                  <a:lnTo>
                    <a:pt x="0" y="250"/>
                  </a:lnTo>
                  <a:lnTo>
                    <a:pt x="0" y="231"/>
                  </a:lnTo>
                  <a:lnTo>
                    <a:pt x="0" y="218"/>
                  </a:lnTo>
                  <a:lnTo>
                    <a:pt x="0" y="205"/>
                  </a:lnTo>
                  <a:lnTo>
                    <a:pt x="0" y="196"/>
                  </a:lnTo>
                  <a:lnTo>
                    <a:pt x="0" y="188"/>
                  </a:lnTo>
                  <a:lnTo>
                    <a:pt x="0" y="180"/>
                  </a:lnTo>
                  <a:lnTo>
                    <a:pt x="0" y="178"/>
                  </a:lnTo>
                  <a:lnTo>
                    <a:pt x="0" y="172"/>
                  </a:lnTo>
                  <a:lnTo>
                    <a:pt x="0" y="172"/>
                  </a:lnTo>
                  <a:lnTo>
                    <a:pt x="0" y="170"/>
                  </a:lnTo>
                  <a:lnTo>
                    <a:pt x="0" y="170"/>
                  </a:lnTo>
                  <a:lnTo>
                    <a:pt x="0" y="170"/>
                  </a:lnTo>
                  <a:lnTo>
                    <a:pt x="0" y="151"/>
                  </a:lnTo>
                  <a:lnTo>
                    <a:pt x="3" y="135"/>
                  </a:lnTo>
                  <a:lnTo>
                    <a:pt x="5" y="121"/>
                  </a:lnTo>
                  <a:lnTo>
                    <a:pt x="8" y="108"/>
                  </a:lnTo>
                  <a:lnTo>
                    <a:pt x="13" y="94"/>
                  </a:lnTo>
                  <a:lnTo>
                    <a:pt x="19" y="84"/>
                  </a:lnTo>
                  <a:lnTo>
                    <a:pt x="24" y="73"/>
                  </a:lnTo>
                  <a:lnTo>
                    <a:pt x="29" y="62"/>
                  </a:lnTo>
                  <a:lnTo>
                    <a:pt x="35" y="54"/>
                  </a:lnTo>
                  <a:lnTo>
                    <a:pt x="43" y="46"/>
                  </a:lnTo>
                  <a:lnTo>
                    <a:pt x="56" y="33"/>
                  </a:lnTo>
                  <a:lnTo>
                    <a:pt x="72" y="22"/>
                  </a:lnTo>
                  <a:lnTo>
                    <a:pt x="86" y="14"/>
                  </a:lnTo>
                  <a:lnTo>
                    <a:pt x="24" y="218"/>
                  </a:lnTo>
                  <a:lnTo>
                    <a:pt x="24" y="218"/>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5" name="Freeform 10"/>
            <p:cNvSpPr>
              <a:spLocks noChangeArrowheads="1"/>
            </p:cNvSpPr>
            <p:nvPr/>
          </p:nvSpPr>
          <p:spPr bwMode="auto">
            <a:xfrm>
              <a:off x="733425" y="909637"/>
              <a:ext cx="774700" cy="720725"/>
            </a:xfrm>
            <a:custGeom>
              <a:avLst/>
              <a:gdLst>
                <a:gd name="T0" fmla="*/ 488 w 488"/>
                <a:gd name="T1" fmla="*/ 231 h 454"/>
                <a:gd name="T2" fmla="*/ 488 w 488"/>
                <a:gd name="T3" fmla="*/ 320 h 454"/>
                <a:gd name="T4" fmla="*/ 488 w 488"/>
                <a:gd name="T5" fmla="*/ 384 h 454"/>
                <a:gd name="T6" fmla="*/ 488 w 488"/>
                <a:gd name="T7" fmla="*/ 424 h 454"/>
                <a:gd name="T8" fmla="*/ 488 w 488"/>
                <a:gd name="T9" fmla="*/ 446 h 454"/>
                <a:gd name="T10" fmla="*/ 488 w 488"/>
                <a:gd name="T11" fmla="*/ 454 h 454"/>
                <a:gd name="T12" fmla="*/ 376 w 488"/>
                <a:gd name="T13" fmla="*/ 435 h 454"/>
                <a:gd name="T14" fmla="*/ 252 w 488"/>
                <a:gd name="T15" fmla="*/ 424 h 454"/>
                <a:gd name="T16" fmla="*/ 123 w 488"/>
                <a:gd name="T17" fmla="*/ 424 h 454"/>
                <a:gd name="T18" fmla="*/ 0 w 488"/>
                <a:gd name="T19" fmla="*/ 430 h 454"/>
                <a:gd name="T20" fmla="*/ 0 w 488"/>
                <a:gd name="T21" fmla="*/ 427 h 454"/>
                <a:gd name="T22" fmla="*/ 0 w 488"/>
                <a:gd name="T23" fmla="*/ 408 h 454"/>
                <a:gd name="T24" fmla="*/ 0 w 488"/>
                <a:gd name="T25" fmla="*/ 373 h 454"/>
                <a:gd name="T26" fmla="*/ 0 w 488"/>
                <a:gd name="T27" fmla="*/ 314 h 454"/>
                <a:gd name="T28" fmla="*/ 0 w 488"/>
                <a:gd name="T29" fmla="*/ 244 h 454"/>
                <a:gd name="T30" fmla="*/ 0 w 488"/>
                <a:gd name="T31" fmla="*/ 193 h 454"/>
                <a:gd name="T32" fmla="*/ 8 w 488"/>
                <a:gd name="T33" fmla="*/ 131 h 454"/>
                <a:gd name="T34" fmla="*/ 32 w 488"/>
                <a:gd name="T35" fmla="*/ 83 h 454"/>
                <a:gd name="T36" fmla="*/ 67 w 488"/>
                <a:gd name="T37" fmla="*/ 45 h 454"/>
                <a:gd name="T38" fmla="*/ 107 w 488"/>
                <a:gd name="T39" fmla="*/ 21 h 454"/>
                <a:gd name="T40" fmla="*/ 164 w 488"/>
                <a:gd name="T41" fmla="*/ 0 h 454"/>
                <a:gd name="T42" fmla="*/ 193 w 488"/>
                <a:gd name="T43" fmla="*/ 11 h 454"/>
                <a:gd name="T44" fmla="*/ 223 w 488"/>
                <a:gd name="T45" fmla="*/ 24 h 454"/>
                <a:gd name="T46" fmla="*/ 241 w 488"/>
                <a:gd name="T47" fmla="*/ 29 h 454"/>
                <a:gd name="T48" fmla="*/ 252 w 488"/>
                <a:gd name="T49" fmla="*/ 35 h 454"/>
                <a:gd name="T50" fmla="*/ 247 w 488"/>
                <a:gd name="T51" fmla="*/ 54 h 454"/>
                <a:gd name="T52" fmla="*/ 231 w 488"/>
                <a:gd name="T53" fmla="*/ 102 h 454"/>
                <a:gd name="T54" fmla="*/ 220 w 488"/>
                <a:gd name="T55" fmla="*/ 142 h 454"/>
                <a:gd name="T56" fmla="*/ 209 w 488"/>
                <a:gd name="T57" fmla="*/ 174 h 454"/>
                <a:gd name="T58" fmla="*/ 198 w 488"/>
                <a:gd name="T59" fmla="*/ 217 h 454"/>
                <a:gd name="T60" fmla="*/ 190 w 488"/>
                <a:gd name="T61" fmla="*/ 236 h 454"/>
                <a:gd name="T62" fmla="*/ 190 w 488"/>
                <a:gd name="T63" fmla="*/ 242 h 454"/>
                <a:gd name="T64" fmla="*/ 209 w 488"/>
                <a:gd name="T65" fmla="*/ 277 h 454"/>
                <a:gd name="T66" fmla="*/ 233 w 488"/>
                <a:gd name="T67" fmla="*/ 309 h 454"/>
                <a:gd name="T68" fmla="*/ 244 w 488"/>
                <a:gd name="T69" fmla="*/ 330 h 454"/>
                <a:gd name="T70" fmla="*/ 252 w 488"/>
                <a:gd name="T71" fmla="*/ 338 h 454"/>
                <a:gd name="T72" fmla="*/ 252 w 488"/>
                <a:gd name="T73" fmla="*/ 344 h 454"/>
                <a:gd name="T74" fmla="*/ 279 w 488"/>
                <a:gd name="T75" fmla="*/ 295 h 454"/>
                <a:gd name="T76" fmla="*/ 295 w 488"/>
                <a:gd name="T77" fmla="*/ 266 h 454"/>
                <a:gd name="T78" fmla="*/ 303 w 488"/>
                <a:gd name="T79" fmla="*/ 250 h 454"/>
                <a:gd name="T80" fmla="*/ 306 w 488"/>
                <a:gd name="T81" fmla="*/ 244 h 454"/>
                <a:gd name="T82" fmla="*/ 303 w 488"/>
                <a:gd name="T83" fmla="*/ 223 h 454"/>
                <a:gd name="T84" fmla="*/ 290 w 488"/>
                <a:gd name="T85" fmla="*/ 174 h 454"/>
                <a:gd name="T86" fmla="*/ 279 w 488"/>
                <a:gd name="T87" fmla="*/ 134 h 454"/>
                <a:gd name="T88" fmla="*/ 271 w 488"/>
                <a:gd name="T89" fmla="*/ 102 h 454"/>
                <a:gd name="T90" fmla="*/ 260 w 488"/>
                <a:gd name="T91" fmla="*/ 62 h 454"/>
                <a:gd name="T92" fmla="*/ 255 w 488"/>
                <a:gd name="T93" fmla="*/ 40 h 454"/>
                <a:gd name="T94" fmla="*/ 252 w 488"/>
                <a:gd name="T95" fmla="*/ 35 h 454"/>
                <a:gd name="T96" fmla="*/ 276 w 488"/>
                <a:gd name="T97" fmla="*/ 24 h 454"/>
                <a:gd name="T98" fmla="*/ 300 w 488"/>
                <a:gd name="T99" fmla="*/ 11 h 454"/>
                <a:gd name="T100" fmla="*/ 317 w 488"/>
                <a:gd name="T101" fmla="*/ 2 h 454"/>
                <a:gd name="T102" fmla="*/ 325 w 488"/>
                <a:gd name="T103" fmla="*/ 0 h 454"/>
                <a:gd name="T104" fmla="*/ 354 w 488"/>
                <a:gd name="T105" fmla="*/ 8 h 454"/>
                <a:gd name="T106" fmla="*/ 394 w 488"/>
                <a:gd name="T107" fmla="*/ 27 h 454"/>
                <a:gd name="T108" fmla="*/ 435 w 488"/>
                <a:gd name="T109" fmla="*/ 56 h 454"/>
                <a:gd name="T110" fmla="*/ 464 w 488"/>
                <a:gd name="T111" fmla="*/ 97 h 454"/>
                <a:gd name="T112" fmla="*/ 486 w 488"/>
                <a:gd name="T113" fmla="*/ 150 h 45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8"/>
                <a:gd name="T172" fmla="*/ 0 h 454"/>
                <a:gd name="T173" fmla="*/ 488 w 488"/>
                <a:gd name="T174" fmla="*/ 454 h 45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8" h="454">
                  <a:moveTo>
                    <a:pt x="488" y="193"/>
                  </a:moveTo>
                  <a:lnTo>
                    <a:pt x="488" y="212"/>
                  </a:lnTo>
                  <a:lnTo>
                    <a:pt x="488" y="231"/>
                  </a:lnTo>
                  <a:lnTo>
                    <a:pt x="488" y="263"/>
                  </a:lnTo>
                  <a:lnTo>
                    <a:pt x="488" y="293"/>
                  </a:lnTo>
                  <a:lnTo>
                    <a:pt x="488" y="320"/>
                  </a:lnTo>
                  <a:lnTo>
                    <a:pt x="488" y="344"/>
                  </a:lnTo>
                  <a:lnTo>
                    <a:pt x="488" y="365"/>
                  </a:lnTo>
                  <a:lnTo>
                    <a:pt x="488" y="384"/>
                  </a:lnTo>
                  <a:lnTo>
                    <a:pt x="488" y="400"/>
                  </a:lnTo>
                  <a:lnTo>
                    <a:pt x="488" y="414"/>
                  </a:lnTo>
                  <a:lnTo>
                    <a:pt x="488" y="424"/>
                  </a:lnTo>
                  <a:lnTo>
                    <a:pt x="488" y="435"/>
                  </a:lnTo>
                  <a:lnTo>
                    <a:pt x="488" y="441"/>
                  </a:lnTo>
                  <a:lnTo>
                    <a:pt x="488" y="446"/>
                  </a:lnTo>
                  <a:lnTo>
                    <a:pt x="488" y="451"/>
                  </a:lnTo>
                  <a:lnTo>
                    <a:pt x="488" y="451"/>
                  </a:lnTo>
                  <a:lnTo>
                    <a:pt x="488" y="454"/>
                  </a:lnTo>
                  <a:lnTo>
                    <a:pt x="453" y="446"/>
                  </a:lnTo>
                  <a:lnTo>
                    <a:pt x="413" y="441"/>
                  </a:lnTo>
                  <a:lnTo>
                    <a:pt x="376" y="435"/>
                  </a:lnTo>
                  <a:lnTo>
                    <a:pt x="335" y="432"/>
                  </a:lnTo>
                  <a:lnTo>
                    <a:pt x="292" y="427"/>
                  </a:lnTo>
                  <a:lnTo>
                    <a:pt x="252" y="424"/>
                  </a:lnTo>
                  <a:lnTo>
                    <a:pt x="209" y="424"/>
                  </a:lnTo>
                  <a:lnTo>
                    <a:pt x="164" y="424"/>
                  </a:lnTo>
                  <a:lnTo>
                    <a:pt x="123" y="424"/>
                  </a:lnTo>
                  <a:lnTo>
                    <a:pt x="80" y="424"/>
                  </a:lnTo>
                  <a:lnTo>
                    <a:pt x="40" y="427"/>
                  </a:lnTo>
                  <a:lnTo>
                    <a:pt x="0" y="430"/>
                  </a:lnTo>
                  <a:lnTo>
                    <a:pt x="0" y="430"/>
                  </a:lnTo>
                  <a:lnTo>
                    <a:pt x="0" y="430"/>
                  </a:lnTo>
                  <a:lnTo>
                    <a:pt x="0" y="427"/>
                  </a:lnTo>
                  <a:lnTo>
                    <a:pt x="0" y="422"/>
                  </a:lnTo>
                  <a:lnTo>
                    <a:pt x="0" y="416"/>
                  </a:lnTo>
                  <a:lnTo>
                    <a:pt x="0" y="408"/>
                  </a:lnTo>
                  <a:lnTo>
                    <a:pt x="0" y="398"/>
                  </a:lnTo>
                  <a:lnTo>
                    <a:pt x="0" y="387"/>
                  </a:lnTo>
                  <a:lnTo>
                    <a:pt x="0" y="373"/>
                  </a:lnTo>
                  <a:lnTo>
                    <a:pt x="0" y="355"/>
                  </a:lnTo>
                  <a:lnTo>
                    <a:pt x="0" y="336"/>
                  </a:lnTo>
                  <a:lnTo>
                    <a:pt x="0" y="314"/>
                  </a:lnTo>
                  <a:lnTo>
                    <a:pt x="0" y="290"/>
                  </a:lnTo>
                  <a:lnTo>
                    <a:pt x="0" y="260"/>
                  </a:lnTo>
                  <a:lnTo>
                    <a:pt x="0" y="244"/>
                  </a:lnTo>
                  <a:lnTo>
                    <a:pt x="0" y="228"/>
                  </a:lnTo>
                  <a:lnTo>
                    <a:pt x="0" y="212"/>
                  </a:lnTo>
                  <a:lnTo>
                    <a:pt x="0" y="193"/>
                  </a:lnTo>
                  <a:lnTo>
                    <a:pt x="0" y="172"/>
                  </a:lnTo>
                  <a:lnTo>
                    <a:pt x="2" y="150"/>
                  </a:lnTo>
                  <a:lnTo>
                    <a:pt x="8" y="131"/>
                  </a:lnTo>
                  <a:lnTo>
                    <a:pt x="16" y="113"/>
                  </a:lnTo>
                  <a:lnTo>
                    <a:pt x="24" y="97"/>
                  </a:lnTo>
                  <a:lnTo>
                    <a:pt x="32" y="83"/>
                  </a:lnTo>
                  <a:lnTo>
                    <a:pt x="43" y="70"/>
                  </a:lnTo>
                  <a:lnTo>
                    <a:pt x="56" y="56"/>
                  </a:lnTo>
                  <a:lnTo>
                    <a:pt x="67" y="45"/>
                  </a:lnTo>
                  <a:lnTo>
                    <a:pt x="80" y="37"/>
                  </a:lnTo>
                  <a:lnTo>
                    <a:pt x="94" y="27"/>
                  </a:lnTo>
                  <a:lnTo>
                    <a:pt x="107" y="21"/>
                  </a:lnTo>
                  <a:lnTo>
                    <a:pt x="123" y="13"/>
                  </a:lnTo>
                  <a:lnTo>
                    <a:pt x="137" y="8"/>
                  </a:lnTo>
                  <a:lnTo>
                    <a:pt x="164" y="0"/>
                  </a:lnTo>
                  <a:lnTo>
                    <a:pt x="164" y="0"/>
                  </a:lnTo>
                  <a:lnTo>
                    <a:pt x="180" y="5"/>
                  </a:lnTo>
                  <a:lnTo>
                    <a:pt x="193" y="11"/>
                  </a:lnTo>
                  <a:lnTo>
                    <a:pt x="206" y="16"/>
                  </a:lnTo>
                  <a:lnTo>
                    <a:pt x="215" y="19"/>
                  </a:lnTo>
                  <a:lnTo>
                    <a:pt x="223" y="24"/>
                  </a:lnTo>
                  <a:lnTo>
                    <a:pt x="231" y="27"/>
                  </a:lnTo>
                  <a:lnTo>
                    <a:pt x="236" y="29"/>
                  </a:lnTo>
                  <a:lnTo>
                    <a:pt x="241" y="29"/>
                  </a:lnTo>
                  <a:lnTo>
                    <a:pt x="244" y="32"/>
                  </a:lnTo>
                  <a:lnTo>
                    <a:pt x="247" y="32"/>
                  </a:lnTo>
                  <a:lnTo>
                    <a:pt x="252" y="35"/>
                  </a:lnTo>
                  <a:lnTo>
                    <a:pt x="252" y="35"/>
                  </a:lnTo>
                  <a:lnTo>
                    <a:pt x="252" y="35"/>
                  </a:lnTo>
                  <a:lnTo>
                    <a:pt x="247" y="54"/>
                  </a:lnTo>
                  <a:lnTo>
                    <a:pt x="241" y="72"/>
                  </a:lnTo>
                  <a:lnTo>
                    <a:pt x="236" y="88"/>
                  </a:lnTo>
                  <a:lnTo>
                    <a:pt x="231" y="102"/>
                  </a:lnTo>
                  <a:lnTo>
                    <a:pt x="228" y="118"/>
                  </a:lnTo>
                  <a:lnTo>
                    <a:pt x="223" y="131"/>
                  </a:lnTo>
                  <a:lnTo>
                    <a:pt x="220" y="142"/>
                  </a:lnTo>
                  <a:lnTo>
                    <a:pt x="217" y="156"/>
                  </a:lnTo>
                  <a:lnTo>
                    <a:pt x="212" y="166"/>
                  </a:lnTo>
                  <a:lnTo>
                    <a:pt x="209" y="174"/>
                  </a:lnTo>
                  <a:lnTo>
                    <a:pt x="204" y="191"/>
                  </a:lnTo>
                  <a:lnTo>
                    <a:pt x="201" y="207"/>
                  </a:lnTo>
                  <a:lnTo>
                    <a:pt x="198" y="217"/>
                  </a:lnTo>
                  <a:lnTo>
                    <a:pt x="196" y="226"/>
                  </a:lnTo>
                  <a:lnTo>
                    <a:pt x="193" y="231"/>
                  </a:lnTo>
                  <a:lnTo>
                    <a:pt x="190" y="236"/>
                  </a:lnTo>
                  <a:lnTo>
                    <a:pt x="190" y="239"/>
                  </a:lnTo>
                  <a:lnTo>
                    <a:pt x="190" y="242"/>
                  </a:lnTo>
                  <a:lnTo>
                    <a:pt x="190" y="242"/>
                  </a:lnTo>
                  <a:lnTo>
                    <a:pt x="190" y="242"/>
                  </a:lnTo>
                  <a:lnTo>
                    <a:pt x="201" y="260"/>
                  </a:lnTo>
                  <a:lnTo>
                    <a:pt x="209" y="277"/>
                  </a:lnTo>
                  <a:lnTo>
                    <a:pt x="220" y="290"/>
                  </a:lnTo>
                  <a:lnTo>
                    <a:pt x="225" y="301"/>
                  </a:lnTo>
                  <a:lnTo>
                    <a:pt x="233" y="309"/>
                  </a:lnTo>
                  <a:lnTo>
                    <a:pt x="236" y="317"/>
                  </a:lnTo>
                  <a:lnTo>
                    <a:pt x="241" y="325"/>
                  </a:lnTo>
                  <a:lnTo>
                    <a:pt x="244" y="330"/>
                  </a:lnTo>
                  <a:lnTo>
                    <a:pt x="247" y="333"/>
                  </a:lnTo>
                  <a:lnTo>
                    <a:pt x="249" y="338"/>
                  </a:lnTo>
                  <a:lnTo>
                    <a:pt x="252" y="338"/>
                  </a:lnTo>
                  <a:lnTo>
                    <a:pt x="252" y="341"/>
                  </a:lnTo>
                  <a:lnTo>
                    <a:pt x="252" y="341"/>
                  </a:lnTo>
                  <a:lnTo>
                    <a:pt x="252" y="344"/>
                  </a:lnTo>
                  <a:lnTo>
                    <a:pt x="263" y="325"/>
                  </a:lnTo>
                  <a:lnTo>
                    <a:pt x="271" y="309"/>
                  </a:lnTo>
                  <a:lnTo>
                    <a:pt x="279" y="295"/>
                  </a:lnTo>
                  <a:lnTo>
                    <a:pt x="284" y="285"/>
                  </a:lnTo>
                  <a:lnTo>
                    <a:pt x="290" y="274"/>
                  </a:lnTo>
                  <a:lnTo>
                    <a:pt x="295" y="266"/>
                  </a:lnTo>
                  <a:lnTo>
                    <a:pt x="298" y="260"/>
                  </a:lnTo>
                  <a:lnTo>
                    <a:pt x="300" y="255"/>
                  </a:lnTo>
                  <a:lnTo>
                    <a:pt x="303" y="250"/>
                  </a:lnTo>
                  <a:lnTo>
                    <a:pt x="306" y="247"/>
                  </a:lnTo>
                  <a:lnTo>
                    <a:pt x="306" y="244"/>
                  </a:lnTo>
                  <a:lnTo>
                    <a:pt x="306" y="244"/>
                  </a:lnTo>
                  <a:lnTo>
                    <a:pt x="309" y="242"/>
                  </a:lnTo>
                  <a:lnTo>
                    <a:pt x="309" y="242"/>
                  </a:lnTo>
                  <a:lnTo>
                    <a:pt x="303" y="223"/>
                  </a:lnTo>
                  <a:lnTo>
                    <a:pt x="298" y="207"/>
                  </a:lnTo>
                  <a:lnTo>
                    <a:pt x="292" y="191"/>
                  </a:lnTo>
                  <a:lnTo>
                    <a:pt x="290" y="174"/>
                  </a:lnTo>
                  <a:lnTo>
                    <a:pt x="284" y="158"/>
                  </a:lnTo>
                  <a:lnTo>
                    <a:pt x="282" y="145"/>
                  </a:lnTo>
                  <a:lnTo>
                    <a:pt x="279" y="134"/>
                  </a:lnTo>
                  <a:lnTo>
                    <a:pt x="276" y="123"/>
                  </a:lnTo>
                  <a:lnTo>
                    <a:pt x="274" y="113"/>
                  </a:lnTo>
                  <a:lnTo>
                    <a:pt x="271" y="102"/>
                  </a:lnTo>
                  <a:lnTo>
                    <a:pt x="266" y="86"/>
                  </a:lnTo>
                  <a:lnTo>
                    <a:pt x="263" y="72"/>
                  </a:lnTo>
                  <a:lnTo>
                    <a:pt x="260" y="62"/>
                  </a:lnTo>
                  <a:lnTo>
                    <a:pt x="258" y="51"/>
                  </a:lnTo>
                  <a:lnTo>
                    <a:pt x="255" y="45"/>
                  </a:lnTo>
                  <a:lnTo>
                    <a:pt x="255" y="40"/>
                  </a:lnTo>
                  <a:lnTo>
                    <a:pt x="255" y="37"/>
                  </a:lnTo>
                  <a:lnTo>
                    <a:pt x="252" y="35"/>
                  </a:lnTo>
                  <a:lnTo>
                    <a:pt x="252" y="35"/>
                  </a:lnTo>
                  <a:lnTo>
                    <a:pt x="252" y="35"/>
                  </a:lnTo>
                  <a:lnTo>
                    <a:pt x="266" y="29"/>
                  </a:lnTo>
                  <a:lnTo>
                    <a:pt x="276" y="24"/>
                  </a:lnTo>
                  <a:lnTo>
                    <a:pt x="287" y="19"/>
                  </a:lnTo>
                  <a:lnTo>
                    <a:pt x="295" y="13"/>
                  </a:lnTo>
                  <a:lnTo>
                    <a:pt x="300" y="11"/>
                  </a:lnTo>
                  <a:lnTo>
                    <a:pt x="309" y="8"/>
                  </a:lnTo>
                  <a:lnTo>
                    <a:pt x="311" y="5"/>
                  </a:lnTo>
                  <a:lnTo>
                    <a:pt x="317" y="2"/>
                  </a:lnTo>
                  <a:lnTo>
                    <a:pt x="322" y="0"/>
                  </a:lnTo>
                  <a:lnTo>
                    <a:pt x="325" y="0"/>
                  </a:lnTo>
                  <a:lnTo>
                    <a:pt x="325" y="0"/>
                  </a:lnTo>
                  <a:lnTo>
                    <a:pt x="325" y="0"/>
                  </a:lnTo>
                  <a:lnTo>
                    <a:pt x="325" y="0"/>
                  </a:lnTo>
                  <a:lnTo>
                    <a:pt x="354" y="8"/>
                  </a:lnTo>
                  <a:lnTo>
                    <a:pt x="368" y="13"/>
                  </a:lnTo>
                  <a:lnTo>
                    <a:pt x="381" y="21"/>
                  </a:lnTo>
                  <a:lnTo>
                    <a:pt x="394" y="27"/>
                  </a:lnTo>
                  <a:lnTo>
                    <a:pt x="408" y="37"/>
                  </a:lnTo>
                  <a:lnTo>
                    <a:pt x="421" y="45"/>
                  </a:lnTo>
                  <a:lnTo>
                    <a:pt x="435" y="56"/>
                  </a:lnTo>
                  <a:lnTo>
                    <a:pt x="445" y="70"/>
                  </a:lnTo>
                  <a:lnTo>
                    <a:pt x="456" y="83"/>
                  </a:lnTo>
                  <a:lnTo>
                    <a:pt x="464" y="97"/>
                  </a:lnTo>
                  <a:lnTo>
                    <a:pt x="472" y="113"/>
                  </a:lnTo>
                  <a:lnTo>
                    <a:pt x="480" y="131"/>
                  </a:lnTo>
                  <a:lnTo>
                    <a:pt x="486" y="150"/>
                  </a:lnTo>
                  <a:lnTo>
                    <a:pt x="488" y="172"/>
                  </a:lnTo>
                  <a:lnTo>
                    <a:pt x="488" y="193"/>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6" name="Freeform 11"/>
            <p:cNvSpPr>
              <a:spLocks noChangeArrowheads="1"/>
            </p:cNvSpPr>
            <p:nvPr/>
          </p:nvSpPr>
          <p:spPr bwMode="auto">
            <a:xfrm>
              <a:off x="877887" y="0"/>
              <a:ext cx="515937" cy="265112"/>
            </a:xfrm>
            <a:custGeom>
              <a:avLst/>
              <a:gdLst>
                <a:gd name="T0" fmla="*/ 250 w 325"/>
                <a:gd name="T1" fmla="*/ 3 h 167"/>
                <a:gd name="T2" fmla="*/ 274 w 325"/>
                <a:gd name="T3" fmla="*/ 8 h 167"/>
                <a:gd name="T4" fmla="*/ 301 w 325"/>
                <a:gd name="T5" fmla="*/ 25 h 167"/>
                <a:gd name="T6" fmla="*/ 317 w 325"/>
                <a:gd name="T7" fmla="*/ 51 h 167"/>
                <a:gd name="T8" fmla="*/ 325 w 325"/>
                <a:gd name="T9" fmla="*/ 76 h 167"/>
                <a:gd name="T10" fmla="*/ 325 w 325"/>
                <a:gd name="T11" fmla="*/ 92 h 167"/>
                <a:gd name="T12" fmla="*/ 317 w 325"/>
                <a:gd name="T13" fmla="*/ 116 h 167"/>
                <a:gd name="T14" fmla="*/ 301 w 325"/>
                <a:gd name="T15" fmla="*/ 143 h 167"/>
                <a:gd name="T16" fmla="*/ 274 w 325"/>
                <a:gd name="T17" fmla="*/ 162 h 167"/>
                <a:gd name="T18" fmla="*/ 250 w 325"/>
                <a:gd name="T19" fmla="*/ 167 h 167"/>
                <a:gd name="T20" fmla="*/ 234 w 325"/>
                <a:gd name="T21" fmla="*/ 167 h 167"/>
                <a:gd name="T22" fmla="*/ 220 w 325"/>
                <a:gd name="T23" fmla="*/ 167 h 167"/>
                <a:gd name="T24" fmla="*/ 207 w 325"/>
                <a:gd name="T25" fmla="*/ 167 h 167"/>
                <a:gd name="T26" fmla="*/ 204 w 325"/>
                <a:gd name="T27" fmla="*/ 167 h 167"/>
                <a:gd name="T28" fmla="*/ 204 w 325"/>
                <a:gd name="T29" fmla="*/ 167 h 167"/>
                <a:gd name="T30" fmla="*/ 177 w 325"/>
                <a:gd name="T31" fmla="*/ 167 h 167"/>
                <a:gd name="T32" fmla="*/ 158 w 325"/>
                <a:gd name="T33" fmla="*/ 167 h 167"/>
                <a:gd name="T34" fmla="*/ 145 w 325"/>
                <a:gd name="T35" fmla="*/ 167 h 167"/>
                <a:gd name="T36" fmla="*/ 137 w 325"/>
                <a:gd name="T37" fmla="*/ 167 h 167"/>
                <a:gd name="T38" fmla="*/ 132 w 325"/>
                <a:gd name="T39" fmla="*/ 167 h 167"/>
                <a:gd name="T40" fmla="*/ 126 w 325"/>
                <a:gd name="T41" fmla="*/ 167 h 167"/>
                <a:gd name="T42" fmla="*/ 118 w 325"/>
                <a:gd name="T43" fmla="*/ 167 h 167"/>
                <a:gd name="T44" fmla="*/ 107 w 325"/>
                <a:gd name="T45" fmla="*/ 167 h 167"/>
                <a:gd name="T46" fmla="*/ 94 w 325"/>
                <a:gd name="T47" fmla="*/ 167 h 167"/>
                <a:gd name="T48" fmla="*/ 86 w 325"/>
                <a:gd name="T49" fmla="*/ 167 h 167"/>
                <a:gd name="T50" fmla="*/ 83 w 325"/>
                <a:gd name="T51" fmla="*/ 167 h 167"/>
                <a:gd name="T52" fmla="*/ 67 w 325"/>
                <a:gd name="T53" fmla="*/ 164 h 167"/>
                <a:gd name="T54" fmla="*/ 38 w 325"/>
                <a:gd name="T55" fmla="*/ 154 h 167"/>
                <a:gd name="T56" fmla="*/ 13 w 325"/>
                <a:gd name="T57" fmla="*/ 132 h 167"/>
                <a:gd name="T58" fmla="*/ 0 w 325"/>
                <a:gd name="T59" fmla="*/ 102 h 167"/>
                <a:gd name="T60" fmla="*/ 0 w 325"/>
                <a:gd name="T61" fmla="*/ 84 h 167"/>
                <a:gd name="T62" fmla="*/ 0 w 325"/>
                <a:gd name="T63" fmla="*/ 68 h 167"/>
                <a:gd name="T64" fmla="*/ 13 w 325"/>
                <a:gd name="T65" fmla="*/ 38 h 167"/>
                <a:gd name="T66" fmla="*/ 38 w 325"/>
                <a:gd name="T67" fmla="*/ 16 h 167"/>
                <a:gd name="T68" fmla="*/ 67 w 325"/>
                <a:gd name="T69" fmla="*/ 3 h 167"/>
                <a:gd name="T70" fmla="*/ 83 w 325"/>
                <a:gd name="T71" fmla="*/ 0 h 167"/>
                <a:gd name="T72" fmla="*/ 242 w 325"/>
                <a:gd name="T73" fmla="*/ 0 h 1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5"/>
                <a:gd name="T112" fmla="*/ 0 h 167"/>
                <a:gd name="T113" fmla="*/ 325 w 325"/>
                <a:gd name="T114" fmla="*/ 167 h 1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5" h="167">
                  <a:moveTo>
                    <a:pt x="242" y="0"/>
                  </a:moveTo>
                  <a:lnTo>
                    <a:pt x="250" y="3"/>
                  </a:lnTo>
                  <a:lnTo>
                    <a:pt x="258" y="3"/>
                  </a:lnTo>
                  <a:lnTo>
                    <a:pt x="274" y="8"/>
                  </a:lnTo>
                  <a:lnTo>
                    <a:pt x="287" y="16"/>
                  </a:lnTo>
                  <a:lnTo>
                    <a:pt x="301" y="25"/>
                  </a:lnTo>
                  <a:lnTo>
                    <a:pt x="311" y="38"/>
                  </a:lnTo>
                  <a:lnTo>
                    <a:pt x="317" y="51"/>
                  </a:lnTo>
                  <a:lnTo>
                    <a:pt x="322" y="68"/>
                  </a:lnTo>
                  <a:lnTo>
                    <a:pt x="325" y="76"/>
                  </a:lnTo>
                  <a:lnTo>
                    <a:pt x="325" y="84"/>
                  </a:lnTo>
                  <a:lnTo>
                    <a:pt x="325" y="92"/>
                  </a:lnTo>
                  <a:lnTo>
                    <a:pt x="322" y="100"/>
                  </a:lnTo>
                  <a:lnTo>
                    <a:pt x="317" y="116"/>
                  </a:lnTo>
                  <a:lnTo>
                    <a:pt x="311" y="129"/>
                  </a:lnTo>
                  <a:lnTo>
                    <a:pt x="301" y="143"/>
                  </a:lnTo>
                  <a:lnTo>
                    <a:pt x="287" y="154"/>
                  </a:lnTo>
                  <a:lnTo>
                    <a:pt x="274" y="162"/>
                  </a:lnTo>
                  <a:lnTo>
                    <a:pt x="258" y="164"/>
                  </a:lnTo>
                  <a:lnTo>
                    <a:pt x="250" y="167"/>
                  </a:lnTo>
                  <a:lnTo>
                    <a:pt x="242" y="167"/>
                  </a:lnTo>
                  <a:lnTo>
                    <a:pt x="234" y="167"/>
                  </a:lnTo>
                  <a:lnTo>
                    <a:pt x="228" y="167"/>
                  </a:lnTo>
                  <a:lnTo>
                    <a:pt x="220" y="167"/>
                  </a:lnTo>
                  <a:lnTo>
                    <a:pt x="212" y="167"/>
                  </a:lnTo>
                  <a:lnTo>
                    <a:pt x="207" y="167"/>
                  </a:lnTo>
                  <a:lnTo>
                    <a:pt x="204" y="167"/>
                  </a:lnTo>
                  <a:lnTo>
                    <a:pt x="204" y="167"/>
                  </a:lnTo>
                  <a:lnTo>
                    <a:pt x="204" y="167"/>
                  </a:lnTo>
                  <a:lnTo>
                    <a:pt x="204" y="167"/>
                  </a:lnTo>
                  <a:lnTo>
                    <a:pt x="191" y="167"/>
                  </a:lnTo>
                  <a:lnTo>
                    <a:pt x="177" y="167"/>
                  </a:lnTo>
                  <a:lnTo>
                    <a:pt x="167" y="167"/>
                  </a:lnTo>
                  <a:lnTo>
                    <a:pt x="158" y="167"/>
                  </a:lnTo>
                  <a:lnTo>
                    <a:pt x="150" y="167"/>
                  </a:lnTo>
                  <a:lnTo>
                    <a:pt x="145" y="167"/>
                  </a:lnTo>
                  <a:lnTo>
                    <a:pt x="140" y="167"/>
                  </a:lnTo>
                  <a:lnTo>
                    <a:pt x="137" y="167"/>
                  </a:lnTo>
                  <a:lnTo>
                    <a:pt x="132" y="167"/>
                  </a:lnTo>
                  <a:lnTo>
                    <a:pt x="132" y="167"/>
                  </a:lnTo>
                  <a:lnTo>
                    <a:pt x="129" y="167"/>
                  </a:lnTo>
                  <a:lnTo>
                    <a:pt x="126" y="167"/>
                  </a:lnTo>
                  <a:lnTo>
                    <a:pt x="126" y="167"/>
                  </a:lnTo>
                  <a:lnTo>
                    <a:pt x="118" y="167"/>
                  </a:lnTo>
                  <a:lnTo>
                    <a:pt x="113" y="167"/>
                  </a:lnTo>
                  <a:lnTo>
                    <a:pt x="107" y="167"/>
                  </a:lnTo>
                  <a:lnTo>
                    <a:pt x="102" y="167"/>
                  </a:lnTo>
                  <a:lnTo>
                    <a:pt x="94" y="167"/>
                  </a:lnTo>
                  <a:lnTo>
                    <a:pt x="89" y="167"/>
                  </a:lnTo>
                  <a:lnTo>
                    <a:pt x="86" y="167"/>
                  </a:lnTo>
                  <a:lnTo>
                    <a:pt x="83" y="167"/>
                  </a:lnTo>
                  <a:lnTo>
                    <a:pt x="83" y="167"/>
                  </a:lnTo>
                  <a:lnTo>
                    <a:pt x="83" y="167"/>
                  </a:lnTo>
                  <a:lnTo>
                    <a:pt x="67" y="164"/>
                  </a:lnTo>
                  <a:lnTo>
                    <a:pt x="51" y="162"/>
                  </a:lnTo>
                  <a:lnTo>
                    <a:pt x="38" y="154"/>
                  </a:lnTo>
                  <a:lnTo>
                    <a:pt x="24" y="143"/>
                  </a:lnTo>
                  <a:lnTo>
                    <a:pt x="13" y="132"/>
                  </a:lnTo>
                  <a:lnTo>
                    <a:pt x="5" y="116"/>
                  </a:lnTo>
                  <a:lnTo>
                    <a:pt x="0" y="102"/>
                  </a:lnTo>
                  <a:lnTo>
                    <a:pt x="0" y="92"/>
                  </a:lnTo>
                  <a:lnTo>
                    <a:pt x="0" y="84"/>
                  </a:lnTo>
                  <a:lnTo>
                    <a:pt x="0" y="76"/>
                  </a:lnTo>
                  <a:lnTo>
                    <a:pt x="0" y="68"/>
                  </a:lnTo>
                  <a:lnTo>
                    <a:pt x="5" y="51"/>
                  </a:lnTo>
                  <a:lnTo>
                    <a:pt x="13" y="38"/>
                  </a:lnTo>
                  <a:lnTo>
                    <a:pt x="24" y="25"/>
                  </a:lnTo>
                  <a:lnTo>
                    <a:pt x="38" y="16"/>
                  </a:lnTo>
                  <a:lnTo>
                    <a:pt x="51" y="8"/>
                  </a:lnTo>
                  <a:lnTo>
                    <a:pt x="67" y="3"/>
                  </a:lnTo>
                  <a:lnTo>
                    <a:pt x="75" y="3"/>
                  </a:lnTo>
                  <a:lnTo>
                    <a:pt x="83" y="0"/>
                  </a:lnTo>
                  <a:lnTo>
                    <a:pt x="242" y="0"/>
                  </a:lnTo>
                  <a:lnTo>
                    <a:pt x="242"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7" name="Freeform 12"/>
            <p:cNvSpPr>
              <a:spLocks noChangeArrowheads="1"/>
            </p:cNvSpPr>
            <p:nvPr/>
          </p:nvSpPr>
          <p:spPr bwMode="auto">
            <a:xfrm>
              <a:off x="898525" y="396874"/>
              <a:ext cx="473075" cy="469900"/>
            </a:xfrm>
            <a:custGeom>
              <a:avLst/>
              <a:gdLst>
                <a:gd name="T0" fmla="*/ 0 w 298"/>
                <a:gd name="T1" fmla="*/ 132 h 296"/>
                <a:gd name="T2" fmla="*/ 6 w 298"/>
                <a:gd name="T3" fmla="*/ 102 h 296"/>
                <a:gd name="T4" fmla="*/ 17 w 298"/>
                <a:gd name="T5" fmla="*/ 78 h 296"/>
                <a:gd name="T6" fmla="*/ 33 w 298"/>
                <a:gd name="T7" fmla="*/ 54 h 296"/>
                <a:gd name="T8" fmla="*/ 54 w 298"/>
                <a:gd name="T9" fmla="*/ 33 h 296"/>
                <a:gd name="T10" fmla="*/ 78 w 298"/>
                <a:gd name="T11" fmla="*/ 16 h 296"/>
                <a:gd name="T12" fmla="*/ 105 w 298"/>
                <a:gd name="T13" fmla="*/ 6 h 296"/>
                <a:gd name="T14" fmla="*/ 135 w 298"/>
                <a:gd name="T15" fmla="*/ 0 h 296"/>
                <a:gd name="T16" fmla="*/ 164 w 298"/>
                <a:gd name="T17" fmla="*/ 0 h 296"/>
                <a:gd name="T18" fmla="*/ 194 w 298"/>
                <a:gd name="T19" fmla="*/ 6 h 296"/>
                <a:gd name="T20" fmla="*/ 221 w 298"/>
                <a:gd name="T21" fmla="*/ 16 h 296"/>
                <a:gd name="T22" fmla="*/ 245 w 298"/>
                <a:gd name="T23" fmla="*/ 33 h 296"/>
                <a:gd name="T24" fmla="*/ 264 w 298"/>
                <a:gd name="T25" fmla="*/ 54 h 296"/>
                <a:gd name="T26" fmla="*/ 280 w 298"/>
                <a:gd name="T27" fmla="*/ 78 h 296"/>
                <a:gd name="T28" fmla="*/ 290 w 298"/>
                <a:gd name="T29" fmla="*/ 102 h 296"/>
                <a:gd name="T30" fmla="*/ 296 w 298"/>
                <a:gd name="T31" fmla="*/ 132 h 296"/>
                <a:gd name="T32" fmla="*/ 296 w 298"/>
                <a:gd name="T33" fmla="*/ 164 h 296"/>
                <a:gd name="T34" fmla="*/ 290 w 298"/>
                <a:gd name="T35" fmla="*/ 191 h 296"/>
                <a:gd name="T36" fmla="*/ 280 w 298"/>
                <a:gd name="T37" fmla="*/ 218 h 296"/>
                <a:gd name="T38" fmla="*/ 264 w 298"/>
                <a:gd name="T39" fmla="*/ 242 h 296"/>
                <a:gd name="T40" fmla="*/ 245 w 298"/>
                <a:gd name="T41" fmla="*/ 264 h 296"/>
                <a:gd name="T42" fmla="*/ 221 w 298"/>
                <a:gd name="T43" fmla="*/ 280 h 296"/>
                <a:gd name="T44" fmla="*/ 194 w 298"/>
                <a:gd name="T45" fmla="*/ 291 h 296"/>
                <a:gd name="T46" fmla="*/ 164 w 298"/>
                <a:gd name="T47" fmla="*/ 296 h 296"/>
                <a:gd name="T48" fmla="*/ 135 w 298"/>
                <a:gd name="T49" fmla="*/ 296 h 296"/>
                <a:gd name="T50" fmla="*/ 105 w 298"/>
                <a:gd name="T51" fmla="*/ 291 h 296"/>
                <a:gd name="T52" fmla="*/ 78 w 298"/>
                <a:gd name="T53" fmla="*/ 280 h 296"/>
                <a:gd name="T54" fmla="*/ 54 w 298"/>
                <a:gd name="T55" fmla="*/ 264 h 296"/>
                <a:gd name="T56" fmla="*/ 33 w 298"/>
                <a:gd name="T57" fmla="*/ 242 h 296"/>
                <a:gd name="T58" fmla="*/ 17 w 298"/>
                <a:gd name="T59" fmla="*/ 218 h 296"/>
                <a:gd name="T60" fmla="*/ 6 w 298"/>
                <a:gd name="T61" fmla="*/ 191 h 296"/>
                <a:gd name="T62" fmla="*/ 0 w 298"/>
                <a:gd name="T63" fmla="*/ 164 h 2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8"/>
                <a:gd name="T97" fmla="*/ 0 h 296"/>
                <a:gd name="T98" fmla="*/ 298 w 298"/>
                <a:gd name="T99" fmla="*/ 296 h 2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8" h="296">
                  <a:moveTo>
                    <a:pt x="0" y="148"/>
                  </a:moveTo>
                  <a:lnTo>
                    <a:pt x="0" y="132"/>
                  </a:lnTo>
                  <a:lnTo>
                    <a:pt x="3" y="119"/>
                  </a:lnTo>
                  <a:lnTo>
                    <a:pt x="6" y="102"/>
                  </a:lnTo>
                  <a:lnTo>
                    <a:pt x="11" y="89"/>
                  </a:lnTo>
                  <a:lnTo>
                    <a:pt x="17" y="78"/>
                  </a:lnTo>
                  <a:lnTo>
                    <a:pt x="25" y="65"/>
                  </a:lnTo>
                  <a:lnTo>
                    <a:pt x="33" y="54"/>
                  </a:lnTo>
                  <a:lnTo>
                    <a:pt x="43" y="43"/>
                  </a:lnTo>
                  <a:lnTo>
                    <a:pt x="54" y="33"/>
                  </a:lnTo>
                  <a:lnTo>
                    <a:pt x="65" y="24"/>
                  </a:lnTo>
                  <a:lnTo>
                    <a:pt x="78" y="16"/>
                  </a:lnTo>
                  <a:lnTo>
                    <a:pt x="92" y="11"/>
                  </a:lnTo>
                  <a:lnTo>
                    <a:pt x="105" y="6"/>
                  </a:lnTo>
                  <a:lnTo>
                    <a:pt x="119" y="3"/>
                  </a:lnTo>
                  <a:lnTo>
                    <a:pt x="135" y="0"/>
                  </a:lnTo>
                  <a:lnTo>
                    <a:pt x="148" y="0"/>
                  </a:lnTo>
                  <a:lnTo>
                    <a:pt x="164" y="0"/>
                  </a:lnTo>
                  <a:lnTo>
                    <a:pt x="178" y="3"/>
                  </a:lnTo>
                  <a:lnTo>
                    <a:pt x="194" y="6"/>
                  </a:lnTo>
                  <a:lnTo>
                    <a:pt x="207" y="11"/>
                  </a:lnTo>
                  <a:lnTo>
                    <a:pt x="221" y="16"/>
                  </a:lnTo>
                  <a:lnTo>
                    <a:pt x="231" y="24"/>
                  </a:lnTo>
                  <a:lnTo>
                    <a:pt x="245" y="33"/>
                  </a:lnTo>
                  <a:lnTo>
                    <a:pt x="253" y="43"/>
                  </a:lnTo>
                  <a:lnTo>
                    <a:pt x="264" y="54"/>
                  </a:lnTo>
                  <a:lnTo>
                    <a:pt x="272" y="65"/>
                  </a:lnTo>
                  <a:lnTo>
                    <a:pt x="280" y="78"/>
                  </a:lnTo>
                  <a:lnTo>
                    <a:pt x="285" y="89"/>
                  </a:lnTo>
                  <a:lnTo>
                    <a:pt x="290" y="102"/>
                  </a:lnTo>
                  <a:lnTo>
                    <a:pt x="296" y="119"/>
                  </a:lnTo>
                  <a:lnTo>
                    <a:pt x="296" y="132"/>
                  </a:lnTo>
                  <a:lnTo>
                    <a:pt x="298" y="148"/>
                  </a:lnTo>
                  <a:lnTo>
                    <a:pt x="296" y="164"/>
                  </a:lnTo>
                  <a:lnTo>
                    <a:pt x="296" y="178"/>
                  </a:lnTo>
                  <a:lnTo>
                    <a:pt x="290" y="191"/>
                  </a:lnTo>
                  <a:lnTo>
                    <a:pt x="285" y="207"/>
                  </a:lnTo>
                  <a:lnTo>
                    <a:pt x="280" y="218"/>
                  </a:lnTo>
                  <a:lnTo>
                    <a:pt x="272" y="231"/>
                  </a:lnTo>
                  <a:lnTo>
                    <a:pt x="264" y="242"/>
                  </a:lnTo>
                  <a:lnTo>
                    <a:pt x="253" y="253"/>
                  </a:lnTo>
                  <a:lnTo>
                    <a:pt x="245" y="264"/>
                  </a:lnTo>
                  <a:lnTo>
                    <a:pt x="231" y="272"/>
                  </a:lnTo>
                  <a:lnTo>
                    <a:pt x="221" y="280"/>
                  </a:lnTo>
                  <a:lnTo>
                    <a:pt x="207" y="285"/>
                  </a:lnTo>
                  <a:lnTo>
                    <a:pt x="194" y="291"/>
                  </a:lnTo>
                  <a:lnTo>
                    <a:pt x="178" y="293"/>
                  </a:lnTo>
                  <a:lnTo>
                    <a:pt x="164" y="296"/>
                  </a:lnTo>
                  <a:lnTo>
                    <a:pt x="148" y="296"/>
                  </a:lnTo>
                  <a:lnTo>
                    <a:pt x="135" y="296"/>
                  </a:lnTo>
                  <a:lnTo>
                    <a:pt x="119" y="293"/>
                  </a:lnTo>
                  <a:lnTo>
                    <a:pt x="105" y="291"/>
                  </a:lnTo>
                  <a:lnTo>
                    <a:pt x="92" y="285"/>
                  </a:lnTo>
                  <a:lnTo>
                    <a:pt x="78" y="280"/>
                  </a:lnTo>
                  <a:lnTo>
                    <a:pt x="65" y="272"/>
                  </a:lnTo>
                  <a:lnTo>
                    <a:pt x="54" y="264"/>
                  </a:lnTo>
                  <a:lnTo>
                    <a:pt x="43" y="253"/>
                  </a:lnTo>
                  <a:lnTo>
                    <a:pt x="33" y="242"/>
                  </a:lnTo>
                  <a:lnTo>
                    <a:pt x="25" y="231"/>
                  </a:lnTo>
                  <a:lnTo>
                    <a:pt x="17" y="218"/>
                  </a:lnTo>
                  <a:lnTo>
                    <a:pt x="11" y="207"/>
                  </a:lnTo>
                  <a:lnTo>
                    <a:pt x="6" y="191"/>
                  </a:lnTo>
                  <a:lnTo>
                    <a:pt x="3" y="178"/>
                  </a:lnTo>
                  <a:lnTo>
                    <a:pt x="0" y="164"/>
                  </a:lnTo>
                  <a:lnTo>
                    <a:pt x="0" y="148"/>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8" name="Freeform 13"/>
            <p:cNvSpPr>
              <a:spLocks noChangeArrowheads="1"/>
            </p:cNvSpPr>
            <p:nvPr/>
          </p:nvSpPr>
          <p:spPr bwMode="auto">
            <a:xfrm>
              <a:off x="1077912" y="265112"/>
              <a:ext cx="123825" cy="111125"/>
            </a:xfrm>
            <a:custGeom>
              <a:avLst/>
              <a:gdLst>
                <a:gd name="T0" fmla="*/ 78 w 78"/>
                <a:gd name="T1" fmla="*/ 0 h 70"/>
                <a:gd name="T2" fmla="*/ 35 w 78"/>
                <a:gd name="T3" fmla="*/ 70 h 70"/>
                <a:gd name="T4" fmla="*/ 0 w 78"/>
                <a:gd name="T5" fmla="*/ 0 h 70"/>
                <a:gd name="T6" fmla="*/ 78 w 78"/>
                <a:gd name="T7" fmla="*/ 0 h 70"/>
                <a:gd name="T8" fmla="*/ 0 60000 65536"/>
                <a:gd name="T9" fmla="*/ 0 60000 65536"/>
                <a:gd name="T10" fmla="*/ 0 60000 65536"/>
                <a:gd name="T11" fmla="*/ 0 60000 65536"/>
                <a:gd name="T12" fmla="*/ 0 w 78"/>
                <a:gd name="T13" fmla="*/ 0 h 70"/>
                <a:gd name="T14" fmla="*/ 78 w 78"/>
                <a:gd name="T15" fmla="*/ 70 h 70"/>
              </a:gdLst>
              <a:ahLst/>
              <a:cxnLst>
                <a:cxn ang="T8">
                  <a:pos x="T0" y="T1"/>
                </a:cxn>
                <a:cxn ang="T9">
                  <a:pos x="T2" y="T3"/>
                </a:cxn>
                <a:cxn ang="T10">
                  <a:pos x="T4" y="T5"/>
                </a:cxn>
                <a:cxn ang="T11">
                  <a:pos x="T6" y="T7"/>
                </a:cxn>
              </a:cxnLst>
              <a:rect l="T12" t="T13" r="T14" b="T15"/>
              <a:pathLst>
                <a:path w="78" h="70">
                  <a:moveTo>
                    <a:pt x="78" y="0"/>
                  </a:moveTo>
                  <a:lnTo>
                    <a:pt x="35" y="70"/>
                  </a:lnTo>
                  <a:lnTo>
                    <a:pt x="0" y="0"/>
                  </a:lnTo>
                  <a:lnTo>
                    <a:pt x="78"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79" name="Freeform 14"/>
            <p:cNvSpPr>
              <a:spLocks noChangeArrowheads="1"/>
            </p:cNvSpPr>
            <p:nvPr/>
          </p:nvSpPr>
          <p:spPr bwMode="auto">
            <a:xfrm>
              <a:off x="114300" y="1169987"/>
              <a:ext cx="431800" cy="571500"/>
            </a:xfrm>
            <a:custGeom>
              <a:avLst/>
              <a:gdLst>
                <a:gd name="T0" fmla="*/ 272 w 272"/>
                <a:gd name="T1" fmla="*/ 279 h 360"/>
                <a:gd name="T2" fmla="*/ 272 w 272"/>
                <a:gd name="T3" fmla="*/ 282 h 360"/>
                <a:gd name="T4" fmla="*/ 194 w 272"/>
                <a:gd name="T5" fmla="*/ 295 h 360"/>
                <a:gd name="T6" fmla="*/ 121 w 272"/>
                <a:gd name="T7" fmla="*/ 314 h 360"/>
                <a:gd name="T8" fmla="*/ 57 w 272"/>
                <a:gd name="T9" fmla="*/ 336 h 360"/>
                <a:gd name="T10" fmla="*/ 0 w 272"/>
                <a:gd name="T11" fmla="*/ 360 h 360"/>
                <a:gd name="T12" fmla="*/ 0 w 272"/>
                <a:gd name="T13" fmla="*/ 354 h 360"/>
                <a:gd name="T14" fmla="*/ 0 w 272"/>
                <a:gd name="T15" fmla="*/ 338 h 360"/>
                <a:gd name="T16" fmla="*/ 0 w 272"/>
                <a:gd name="T17" fmla="*/ 314 h 360"/>
                <a:gd name="T18" fmla="*/ 0 w 272"/>
                <a:gd name="T19" fmla="*/ 282 h 360"/>
                <a:gd name="T20" fmla="*/ 0 w 272"/>
                <a:gd name="T21" fmla="*/ 244 h 360"/>
                <a:gd name="T22" fmla="*/ 0 w 272"/>
                <a:gd name="T23" fmla="*/ 204 h 360"/>
                <a:gd name="T24" fmla="*/ 0 w 272"/>
                <a:gd name="T25" fmla="*/ 115 h 360"/>
                <a:gd name="T26" fmla="*/ 0 w 272"/>
                <a:gd name="T27" fmla="*/ 96 h 360"/>
                <a:gd name="T28" fmla="*/ 14 w 272"/>
                <a:gd name="T29" fmla="*/ 62 h 360"/>
                <a:gd name="T30" fmla="*/ 33 w 272"/>
                <a:gd name="T31" fmla="*/ 37 h 360"/>
                <a:gd name="T32" fmla="*/ 60 w 272"/>
                <a:gd name="T33" fmla="*/ 21 h 360"/>
                <a:gd name="T34" fmla="*/ 86 w 272"/>
                <a:gd name="T35" fmla="*/ 10 h 360"/>
                <a:gd name="T36" fmla="*/ 113 w 272"/>
                <a:gd name="T37" fmla="*/ 2 h 360"/>
                <a:gd name="T38" fmla="*/ 135 w 272"/>
                <a:gd name="T39" fmla="*/ 0 h 360"/>
                <a:gd name="T40" fmla="*/ 148 w 272"/>
                <a:gd name="T41" fmla="*/ 0 h 360"/>
                <a:gd name="T42" fmla="*/ 151 w 272"/>
                <a:gd name="T43" fmla="*/ 0 h 360"/>
                <a:gd name="T44" fmla="*/ 162 w 272"/>
                <a:gd name="T45" fmla="*/ 2 h 360"/>
                <a:gd name="T46" fmla="*/ 178 w 272"/>
                <a:gd name="T47" fmla="*/ 8 h 360"/>
                <a:gd name="T48" fmla="*/ 202 w 272"/>
                <a:gd name="T49" fmla="*/ 19 h 360"/>
                <a:gd name="T50" fmla="*/ 210 w 272"/>
                <a:gd name="T51" fmla="*/ 40 h 360"/>
                <a:gd name="T52" fmla="*/ 199 w 272"/>
                <a:gd name="T53" fmla="*/ 75 h 360"/>
                <a:gd name="T54" fmla="*/ 191 w 272"/>
                <a:gd name="T55" fmla="*/ 115 h 360"/>
                <a:gd name="T56" fmla="*/ 183 w 272"/>
                <a:gd name="T57" fmla="*/ 142 h 360"/>
                <a:gd name="T58" fmla="*/ 178 w 272"/>
                <a:gd name="T59" fmla="*/ 161 h 360"/>
                <a:gd name="T60" fmla="*/ 175 w 272"/>
                <a:gd name="T61" fmla="*/ 172 h 360"/>
                <a:gd name="T62" fmla="*/ 175 w 272"/>
                <a:gd name="T63" fmla="*/ 177 h 360"/>
                <a:gd name="T64" fmla="*/ 172 w 272"/>
                <a:gd name="T65" fmla="*/ 180 h 360"/>
                <a:gd name="T66" fmla="*/ 180 w 272"/>
                <a:gd name="T67" fmla="*/ 193 h 360"/>
                <a:gd name="T68" fmla="*/ 191 w 272"/>
                <a:gd name="T69" fmla="*/ 217 h 360"/>
                <a:gd name="T70" fmla="*/ 199 w 272"/>
                <a:gd name="T71" fmla="*/ 234 h 360"/>
                <a:gd name="T72" fmla="*/ 207 w 272"/>
                <a:gd name="T73" fmla="*/ 244 h 360"/>
                <a:gd name="T74" fmla="*/ 210 w 272"/>
                <a:gd name="T75" fmla="*/ 252 h 360"/>
                <a:gd name="T76" fmla="*/ 213 w 272"/>
                <a:gd name="T77" fmla="*/ 258 h 360"/>
                <a:gd name="T78" fmla="*/ 213 w 272"/>
                <a:gd name="T79" fmla="*/ 260 h 360"/>
                <a:gd name="T80" fmla="*/ 226 w 272"/>
                <a:gd name="T81" fmla="*/ 234 h 360"/>
                <a:gd name="T82" fmla="*/ 234 w 272"/>
                <a:gd name="T83" fmla="*/ 212 h 360"/>
                <a:gd name="T84" fmla="*/ 242 w 272"/>
                <a:gd name="T85" fmla="*/ 199 h 360"/>
                <a:gd name="T86" fmla="*/ 245 w 272"/>
                <a:gd name="T87" fmla="*/ 188 h 360"/>
                <a:gd name="T88" fmla="*/ 247 w 272"/>
                <a:gd name="T89" fmla="*/ 182 h 360"/>
                <a:gd name="T90" fmla="*/ 250 w 272"/>
                <a:gd name="T91" fmla="*/ 180 h 360"/>
                <a:gd name="T92" fmla="*/ 247 w 272"/>
                <a:gd name="T93" fmla="*/ 164 h 360"/>
                <a:gd name="T94" fmla="*/ 237 w 272"/>
                <a:gd name="T95" fmla="*/ 129 h 360"/>
                <a:gd name="T96" fmla="*/ 229 w 272"/>
                <a:gd name="T97" fmla="*/ 91 h 360"/>
                <a:gd name="T98" fmla="*/ 223 w 272"/>
                <a:gd name="T99" fmla="*/ 62 h 360"/>
                <a:gd name="T100" fmla="*/ 218 w 272"/>
                <a:gd name="T101" fmla="*/ 45 h 360"/>
                <a:gd name="T102" fmla="*/ 215 w 272"/>
                <a:gd name="T103" fmla="*/ 35 h 360"/>
                <a:gd name="T104" fmla="*/ 213 w 272"/>
                <a:gd name="T105" fmla="*/ 27 h 360"/>
                <a:gd name="T106" fmla="*/ 213 w 272"/>
                <a:gd name="T107" fmla="*/ 27 h 360"/>
                <a:gd name="T108" fmla="*/ 223 w 272"/>
                <a:gd name="T109" fmla="*/ 32 h 360"/>
                <a:gd name="T110" fmla="*/ 245 w 272"/>
                <a:gd name="T111" fmla="*/ 53 h 360"/>
                <a:gd name="T112" fmla="*/ 261 w 272"/>
                <a:gd name="T113" fmla="*/ 80 h 360"/>
                <a:gd name="T114" fmla="*/ 269 w 272"/>
                <a:gd name="T115" fmla="*/ 118 h 360"/>
                <a:gd name="T116" fmla="*/ 272 w 272"/>
                <a:gd name="T117" fmla="*/ 277 h 36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72"/>
                <a:gd name="T178" fmla="*/ 0 h 360"/>
                <a:gd name="T179" fmla="*/ 272 w 272"/>
                <a:gd name="T180" fmla="*/ 360 h 36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72" h="360">
                  <a:moveTo>
                    <a:pt x="272" y="277"/>
                  </a:moveTo>
                  <a:lnTo>
                    <a:pt x="272" y="279"/>
                  </a:lnTo>
                  <a:lnTo>
                    <a:pt x="272" y="282"/>
                  </a:lnTo>
                  <a:lnTo>
                    <a:pt x="272" y="282"/>
                  </a:lnTo>
                  <a:lnTo>
                    <a:pt x="231" y="290"/>
                  </a:lnTo>
                  <a:lnTo>
                    <a:pt x="194" y="295"/>
                  </a:lnTo>
                  <a:lnTo>
                    <a:pt x="156" y="306"/>
                  </a:lnTo>
                  <a:lnTo>
                    <a:pt x="121" y="314"/>
                  </a:lnTo>
                  <a:lnTo>
                    <a:pt x="89" y="325"/>
                  </a:lnTo>
                  <a:lnTo>
                    <a:pt x="57" y="336"/>
                  </a:lnTo>
                  <a:lnTo>
                    <a:pt x="27" y="346"/>
                  </a:lnTo>
                  <a:lnTo>
                    <a:pt x="0" y="360"/>
                  </a:lnTo>
                  <a:lnTo>
                    <a:pt x="0" y="357"/>
                  </a:lnTo>
                  <a:lnTo>
                    <a:pt x="0" y="354"/>
                  </a:lnTo>
                  <a:lnTo>
                    <a:pt x="0" y="346"/>
                  </a:lnTo>
                  <a:lnTo>
                    <a:pt x="0" y="338"/>
                  </a:lnTo>
                  <a:lnTo>
                    <a:pt x="0" y="328"/>
                  </a:lnTo>
                  <a:lnTo>
                    <a:pt x="0" y="314"/>
                  </a:lnTo>
                  <a:lnTo>
                    <a:pt x="0" y="298"/>
                  </a:lnTo>
                  <a:lnTo>
                    <a:pt x="0" y="282"/>
                  </a:lnTo>
                  <a:lnTo>
                    <a:pt x="0" y="263"/>
                  </a:lnTo>
                  <a:lnTo>
                    <a:pt x="0" y="244"/>
                  </a:lnTo>
                  <a:lnTo>
                    <a:pt x="0" y="225"/>
                  </a:lnTo>
                  <a:lnTo>
                    <a:pt x="0" y="204"/>
                  </a:lnTo>
                  <a:lnTo>
                    <a:pt x="0" y="161"/>
                  </a:lnTo>
                  <a:lnTo>
                    <a:pt x="0" y="115"/>
                  </a:lnTo>
                  <a:lnTo>
                    <a:pt x="0" y="107"/>
                  </a:lnTo>
                  <a:lnTo>
                    <a:pt x="0" y="96"/>
                  </a:lnTo>
                  <a:lnTo>
                    <a:pt x="6" y="78"/>
                  </a:lnTo>
                  <a:lnTo>
                    <a:pt x="14" y="62"/>
                  </a:lnTo>
                  <a:lnTo>
                    <a:pt x="22" y="48"/>
                  </a:lnTo>
                  <a:lnTo>
                    <a:pt x="33" y="37"/>
                  </a:lnTo>
                  <a:lnTo>
                    <a:pt x="46" y="29"/>
                  </a:lnTo>
                  <a:lnTo>
                    <a:pt x="60" y="21"/>
                  </a:lnTo>
                  <a:lnTo>
                    <a:pt x="73" y="16"/>
                  </a:lnTo>
                  <a:lnTo>
                    <a:pt x="86" y="10"/>
                  </a:lnTo>
                  <a:lnTo>
                    <a:pt x="100" y="5"/>
                  </a:lnTo>
                  <a:lnTo>
                    <a:pt x="113" y="2"/>
                  </a:lnTo>
                  <a:lnTo>
                    <a:pt x="124" y="2"/>
                  </a:lnTo>
                  <a:lnTo>
                    <a:pt x="135" y="0"/>
                  </a:lnTo>
                  <a:lnTo>
                    <a:pt x="143" y="0"/>
                  </a:lnTo>
                  <a:lnTo>
                    <a:pt x="148" y="0"/>
                  </a:lnTo>
                  <a:lnTo>
                    <a:pt x="151" y="0"/>
                  </a:lnTo>
                  <a:lnTo>
                    <a:pt x="151" y="0"/>
                  </a:lnTo>
                  <a:lnTo>
                    <a:pt x="156" y="0"/>
                  </a:lnTo>
                  <a:lnTo>
                    <a:pt x="162" y="2"/>
                  </a:lnTo>
                  <a:lnTo>
                    <a:pt x="170" y="5"/>
                  </a:lnTo>
                  <a:lnTo>
                    <a:pt x="178" y="8"/>
                  </a:lnTo>
                  <a:lnTo>
                    <a:pt x="188" y="13"/>
                  </a:lnTo>
                  <a:lnTo>
                    <a:pt x="202" y="19"/>
                  </a:lnTo>
                  <a:lnTo>
                    <a:pt x="213" y="24"/>
                  </a:lnTo>
                  <a:lnTo>
                    <a:pt x="210" y="40"/>
                  </a:lnTo>
                  <a:lnTo>
                    <a:pt x="207" y="53"/>
                  </a:lnTo>
                  <a:lnTo>
                    <a:pt x="199" y="75"/>
                  </a:lnTo>
                  <a:lnTo>
                    <a:pt x="194" y="96"/>
                  </a:lnTo>
                  <a:lnTo>
                    <a:pt x="191" y="115"/>
                  </a:lnTo>
                  <a:lnTo>
                    <a:pt x="186" y="129"/>
                  </a:lnTo>
                  <a:lnTo>
                    <a:pt x="183" y="142"/>
                  </a:lnTo>
                  <a:lnTo>
                    <a:pt x="180" y="153"/>
                  </a:lnTo>
                  <a:lnTo>
                    <a:pt x="178" y="161"/>
                  </a:lnTo>
                  <a:lnTo>
                    <a:pt x="178" y="166"/>
                  </a:lnTo>
                  <a:lnTo>
                    <a:pt x="175" y="172"/>
                  </a:lnTo>
                  <a:lnTo>
                    <a:pt x="175" y="174"/>
                  </a:lnTo>
                  <a:lnTo>
                    <a:pt x="175" y="177"/>
                  </a:lnTo>
                  <a:lnTo>
                    <a:pt x="172" y="180"/>
                  </a:lnTo>
                  <a:lnTo>
                    <a:pt x="172" y="180"/>
                  </a:lnTo>
                  <a:lnTo>
                    <a:pt x="172" y="180"/>
                  </a:lnTo>
                  <a:lnTo>
                    <a:pt x="180" y="193"/>
                  </a:lnTo>
                  <a:lnTo>
                    <a:pt x="186" y="207"/>
                  </a:lnTo>
                  <a:lnTo>
                    <a:pt x="191" y="217"/>
                  </a:lnTo>
                  <a:lnTo>
                    <a:pt x="196" y="225"/>
                  </a:lnTo>
                  <a:lnTo>
                    <a:pt x="199" y="234"/>
                  </a:lnTo>
                  <a:lnTo>
                    <a:pt x="205" y="239"/>
                  </a:lnTo>
                  <a:lnTo>
                    <a:pt x="207" y="244"/>
                  </a:lnTo>
                  <a:lnTo>
                    <a:pt x="207" y="250"/>
                  </a:lnTo>
                  <a:lnTo>
                    <a:pt x="210" y="252"/>
                  </a:lnTo>
                  <a:lnTo>
                    <a:pt x="210" y="255"/>
                  </a:lnTo>
                  <a:lnTo>
                    <a:pt x="213" y="258"/>
                  </a:lnTo>
                  <a:lnTo>
                    <a:pt x="213" y="260"/>
                  </a:lnTo>
                  <a:lnTo>
                    <a:pt x="213" y="260"/>
                  </a:lnTo>
                  <a:lnTo>
                    <a:pt x="221" y="244"/>
                  </a:lnTo>
                  <a:lnTo>
                    <a:pt x="226" y="234"/>
                  </a:lnTo>
                  <a:lnTo>
                    <a:pt x="231" y="223"/>
                  </a:lnTo>
                  <a:lnTo>
                    <a:pt x="234" y="212"/>
                  </a:lnTo>
                  <a:lnTo>
                    <a:pt x="237" y="204"/>
                  </a:lnTo>
                  <a:lnTo>
                    <a:pt x="242" y="199"/>
                  </a:lnTo>
                  <a:lnTo>
                    <a:pt x="242" y="193"/>
                  </a:lnTo>
                  <a:lnTo>
                    <a:pt x="245" y="188"/>
                  </a:lnTo>
                  <a:lnTo>
                    <a:pt x="247" y="185"/>
                  </a:lnTo>
                  <a:lnTo>
                    <a:pt x="247" y="182"/>
                  </a:lnTo>
                  <a:lnTo>
                    <a:pt x="250" y="180"/>
                  </a:lnTo>
                  <a:lnTo>
                    <a:pt x="250" y="180"/>
                  </a:lnTo>
                  <a:lnTo>
                    <a:pt x="250" y="180"/>
                  </a:lnTo>
                  <a:lnTo>
                    <a:pt x="247" y="164"/>
                  </a:lnTo>
                  <a:lnTo>
                    <a:pt x="242" y="150"/>
                  </a:lnTo>
                  <a:lnTo>
                    <a:pt x="237" y="129"/>
                  </a:lnTo>
                  <a:lnTo>
                    <a:pt x="234" y="107"/>
                  </a:lnTo>
                  <a:lnTo>
                    <a:pt x="229" y="91"/>
                  </a:lnTo>
                  <a:lnTo>
                    <a:pt x="226" y="75"/>
                  </a:lnTo>
                  <a:lnTo>
                    <a:pt x="223" y="62"/>
                  </a:lnTo>
                  <a:lnTo>
                    <a:pt x="221" y="53"/>
                  </a:lnTo>
                  <a:lnTo>
                    <a:pt x="218" y="45"/>
                  </a:lnTo>
                  <a:lnTo>
                    <a:pt x="215" y="37"/>
                  </a:lnTo>
                  <a:lnTo>
                    <a:pt x="215" y="35"/>
                  </a:lnTo>
                  <a:lnTo>
                    <a:pt x="215" y="29"/>
                  </a:lnTo>
                  <a:lnTo>
                    <a:pt x="213" y="27"/>
                  </a:lnTo>
                  <a:lnTo>
                    <a:pt x="213" y="27"/>
                  </a:lnTo>
                  <a:lnTo>
                    <a:pt x="213" y="27"/>
                  </a:lnTo>
                  <a:lnTo>
                    <a:pt x="213" y="24"/>
                  </a:lnTo>
                  <a:lnTo>
                    <a:pt x="223" y="32"/>
                  </a:lnTo>
                  <a:lnTo>
                    <a:pt x="234" y="43"/>
                  </a:lnTo>
                  <a:lnTo>
                    <a:pt x="245" y="53"/>
                  </a:lnTo>
                  <a:lnTo>
                    <a:pt x="253" y="67"/>
                  </a:lnTo>
                  <a:lnTo>
                    <a:pt x="261" y="80"/>
                  </a:lnTo>
                  <a:lnTo>
                    <a:pt x="266" y="99"/>
                  </a:lnTo>
                  <a:lnTo>
                    <a:pt x="269" y="118"/>
                  </a:lnTo>
                  <a:lnTo>
                    <a:pt x="272" y="139"/>
                  </a:lnTo>
                  <a:lnTo>
                    <a:pt x="272" y="277"/>
                  </a:lnTo>
                  <a:lnTo>
                    <a:pt x="272" y="277"/>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80" name="Freeform 15"/>
            <p:cNvSpPr>
              <a:spLocks noChangeArrowheads="1"/>
            </p:cNvSpPr>
            <p:nvPr/>
          </p:nvSpPr>
          <p:spPr bwMode="auto">
            <a:xfrm>
              <a:off x="114300" y="666749"/>
              <a:ext cx="473075" cy="468312"/>
            </a:xfrm>
            <a:custGeom>
              <a:avLst/>
              <a:gdLst>
                <a:gd name="T0" fmla="*/ 0 w 298"/>
                <a:gd name="T1" fmla="*/ 131 h 295"/>
                <a:gd name="T2" fmla="*/ 6 w 298"/>
                <a:gd name="T3" fmla="*/ 104 h 295"/>
                <a:gd name="T4" fmla="*/ 17 w 298"/>
                <a:gd name="T5" fmla="*/ 78 h 295"/>
                <a:gd name="T6" fmla="*/ 33 w 298"/>
                <a:gd name="T7" fmla="*/ 53 h 295"/>
                <a:gd name="T8" fmla="*/ 54 w 298"/>
                <a:gd name="T9" fmla="*/ 32 h 295"/>
                <a:gd name="T10" fmla="*/ 78 w 298"/>
                <a:gd name="T11" fmla="*/ 16 h 295"/>
                <a:gd name="T12" fmla="*/ 105 w 298"/>
                <a:gd name="T13" fmla="*/ 5 h 295"/>
                <a:gd name="T14" fmla="*/ 135 w 298"/>
                <a:gd name="T15" fmla="*/ 0 h 295"/>
                <a:gd name="T16" fmla="*/ 164 w 298"/>
                <a:gd name="T17" fmla="*/ 0 h 295"/>
                <a:gd name="T18" fmla="*/ 194 w 298"/>
                <a:gd name="T19" fmla="*/ 5 h 295"/>
                <a:gd name="T20" fmla="*/ 221 w 298"/>
                <a:gd name="T21" fmla="*/ 16 h 295"/>
                <a:gd name="T22" fmla="*/ 245 w 298"/>
                <a:gd name="T23" fmla="*/ 32 h 295"/>
                <a:gd name="T24" fmla="*/ 264 w 298"/>
                <a:gd name="T25" fmla="*/ 53 h 295"/>
                <a:gd name="T26" fmla="*/ 280 w 298"/>
                <a:gd name="T27" fmla="*/ 78 h 295"/>
                <a:gd name="T28" fmla="*/ 293 w 298"/>
                <a:gd name="T29" fmla="*/ 104 h 295"/>
                <a:gd name="T30" fmla="*/ 298 w 298"/>
                <a:gd name="T31" fmla="*/ 131 h 295"/>
                <a:gd name="T32" fmla="*/ 298 w 298"/>
                <a:gd name="T33" fmla="*/ 164 h 295"/>
                <a:gd name="T34" fmla="*/ 293 w 298"/>
                <a:gd name="T35" fmla="*/ 193 h 295"/>
                <a:gd name="T36" fmla="*/ 280 w 298"/>
                <a:gd name="T37" fmla="*/ 217 h 295"/>
                <a:gd name="T38" fmla="*/ 264 w 298"/>
                <a:gd name="T39" fmla="*/ 241 h 295"/>
                <a:gd name="T40" fmla="*/ 245 w 298"/>
                <a:gd name="T41" fmla="*/ 263 h 295"/>
                <a:gd name="T42" fmla="*/ 221 w 298"/>
                <a:gd name="T43" fmla="*/ 279 h 295"/>
                <a:gd name="T44" fmla="*/ 194 w 298"/>
                <a:gd name="T45" fmla="*/ 290 h 295"/>
                <a:gd name="T46" fmla="*/ 164 w 298"/>
                <a:gd name="T47" fmla="*/ 295 h 295"/>
                <a:gd name="T48" fmla="*/ 135 w 298"/>
                <a:gd name="T49" fmla="*/ 295 h 295"/>
                <a:gd name="T50" fmla="*/ 105 w 298"/>
                <a:gd name="T51" fmla="*/ 290 h 295"/>
                <a:gd name="T52" fmla="*/ 78 w 298"/>
                <a:gd name="T53" fmla="*/ 279 h 295"/>
                <a:gd name="T54" fmla="*/ 54 w 298"/>
                <a:gd name="T55" fmla="*/ 263 h 295"/>
                <a:gd name="T56" fmla="*/ 33 w 298"/>
                <a:gd name="T57" fmla="*/ 241 h 295"/>
                <a:gd name="T58" fmla="*/ 17 w 298"/>
                <a:gd name="T59" fmla="*/ 217 h 295"/>
                <a:gd name="T60" fmla="*/ 6 w 298"/>
                <a:gd name="T61" fmla="*/ 193 h 295"/>
                <a:gd name="T62" fmla="*/ 0 w 298"/>
                <a:gd name="T63" fmla="*/ 164 h 2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8"/>
                <a:gd name="T97" fmla="*/ 0 h 295"/>
                <a:gd name="T98" fmla="*/ 298 w 298"/>
                <a:gd name="T99" fmla="*/ 295 h 2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8" h="295">
                  <a:moveTo>
                    <a:pt x="0" y="147"/>
                  </a:moveTo>
                  <a:lnTo>
                    <a:pt x="0" y="131"/>
                  </a:lnTo>
                  <a:lnTo>
                    <a:pt x="3" y="118"/>
                  </a:lnTo>
                  <a:lnTo>
                    <a:pt x="6" y="104"/>
                  </a:lnTo>
                  <a:lnTo>
                    <a:pt x="11" y="88"/>
                  </a:lnTo>
                  <a:lnTo>
                    <a:pt x="17" y="78"/>
                  </a:lnTo>
                  <a:lnTo>
                    <a:pt x="25" y="64"/>
                  </a:lnTo>
                  <a:lnTo>
                    <a:pt x="33" y="53"/>
                  </a:lnTo>
                  <a:lnTo>
                    <a:pt x="43" y="43"/>
                  </a:lnTo>
                  <a:lnTo>
                    <a:pt x="54" y="32"/>
                  </a:lnTo>
                  <a:lnTo>
                    <a:pt x="65" y="24"/>
                  </a:lnTo>
                  <a:lnTo>
                    <a:pt x="78" y="16"/>
                  </a:lnTo>
                  <a:lnTo>
                    <a:pt x="92" y="10"/>
                  </a:lnTo>
                  <a:lnTo>
                    <a:pt x="105" y="5"/>
                  </a:lnTo>
                  <a:lnTo>
                    <a:pt x="119" y="2"/>
                  </a:lnTo>
                  <a:lnTo>
                    <a:pt x="135" y="0"/>
                  </a:lnTo>
                  <a:lnTo>
                    <a:pt x="148" y="0"/>
                  </a:lnTo>
                  <a:lnTo>
                    <a:pt x="164" y="0"/>
                  </a:lnTo>
                  <a:lnTo>
                    <a:pt x="180" y="2"/>
                  </a:lnTo>
                  <a:lnTo>
                    <a:pt x="194" y="5"/>
                  </a:lnTo>
                  <a:lnTo>
                    <a:pt x="207" y="10"/>
                  </a:lnTo>
                  <a:lnTo>
                    <a:pt x="221" y="16"/>
                  </a:lnTo>
                  <a:lnTo>
                    <a:pt x="234" y="24"/>
                  </a:lnTo>
                  <a:lnTo>
                    <a:pt x="245" y="32"/>
                  </a:lnTo>
                  <a:lnTo>
                    <a:pt x="256" y="43"/>
                  </a:lnTo>
                  <a:lnTo>
                    <a:pt x="264" y="53"/>
                  </a:lnTo>
                  <a:lnTo>
                    <a:pt x="274" y="64"/>
                  </a:lnTo>
                  <a:lnTo>
                    <a:pt x="280" y="78"/>
                  </a:lnTo>
                  <a:lnTo>
                    <a:pt x="288" y="88"/>
                  </a:lnTo>
                  <a:lnTo>
                    <a:pt x="293" y="104"/>
                  </a:lnTo>
                  <a:lnTo>
                    <a:pt x="296" y="118"/>
                  </a:lnTo>
                  <a:lnTo>
                    <a:pt x="298" y="131"/>
                  </a:lnTo>
                  <a:lnTo>
                    <a:pt x="298" y="147"/>
                  </a:lnTo>
                  <a:lnTo>
                    <a:pt x="298" y="164"/>
                  </a:lnTo>
                  <a:lnTo>
                    <a:pt x="296" y="177"/>
                  </a:lnTo>
                  <a:lnTo>
                    <a:pt x="293" y="193"/>
                  </a:lnTo>
                  <a:lnTo>
                    <a:pt x="288" y="207"/>
                  </a:lnTo>
                  <a:lnTo>
                    <a:pt x="280" y="217"/>
                  </a:lnTo>
                  <a:lnTo>
                    <a:pt x="274" y="231"/>
                  </a:lnTo>
                  <a:lnTo>
                    <a:pt x="264" y="241"/>
                  </a:lnTo>
                  <a:lnTo>
                    <a:pt x="256" y="252"/>
                  </a:lnTo>
                  <a:lnTo>
                    <a:pt x="245" y="263"/>
                  </a:lnTo>
                  <a:lnTo>
                    <a:pt x="234" y="271"/>
                  </a:lnTo>
                  <a:lnTo>
                    <a:pt x="221" y="279"/>
                  </a:lnTo>
                  <a:lnTo>
                    <a:pt x="207" y="284"/>
                  </a:lnTo>
                  <a:lnTo>
                    <a:pt x="194" y="290"/>
                  </a:lnTo>
                  <a:lnTo>
                    <a:pt x="180" y="293"/>
                  </a:lnTo>
                  <a:lnTo>
                    <a:pt x="164" y="295"/>
                  </a:lnTo>
                  <a:lnTo>
                    <a:pt x="148" y="295"/>
                  </a:lnTo>
                  <a:lnTo>
                    <a:pt x="135" y="295"/>
                  </a:lnTo>
                  <a:lnTo>
                    <a:pt x="119" y="293"/>
                  </a:lnTo>
                  <a:lnTo>
                    <a:pt x="105" y="290"/>
                  </a:lnTo>
                  <a:lnTo>
                    <a:pt x="92" y="284"/>
                  </a:lnTo>
                  <a:lnTo>
                    <a:pt x="78" y="279"/>
                  </a:lnTo>
                  <a:lnTo>
                    <a:pt x="65" y="271"/>
                  </a:lnTo>
                  <a:lnTo>
                    <a:pt x="54" y="263"/>
                  </a:lnTo>
                  <a:lnTo>
                    <a:pt x="43" y="252"/>
                  </a:lnTo>
                  <a:lnTo>
                    <a:pt x="33" y="241"/>
                  </a:lnTo>
                  <a:lnTo>
                    <a:pt x="25" y="231"/>
                  </a:lnTo>
                  <a:lnTo>
                    <a:pt x="17" y="217"/>
                  </a:lnTo>
                  <a:lnTo>
                    <a:pt x="11" y="207"/>
                  </a:lnTo>
                  <a:lnTo>
                    <a:pt x="6" y="193"/>
                  </a:lnTo>
                  <a:lnTo>
                    <a:pt x="3" y="177"/>
                  </a:lnTo>
                  <a:lnTo>
                    <a:pt x="0" y="164"/>
                  </a:lnTo>
                  <a:lnTo>
                    <a:pt x="0" y="147"/>
                  </a:lnTo>
                  <a:close/>
                </a:path>
              </a:pathLst>
            </a:custGeom>
            <a:solidFill>
              <a:srgbClr val="3F3F3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81" name="Freeform 16"/>
            <p:cNvSpPr>
              <a:spLocks noChangeArrowheads="1"/>
            </p:cNvSpPr>
            <p:nvPr/>
          </p:nvSpPr>
          <p:spPr bwMode="auto">
            <a:xfrm>
              <a:off x="263525" y="503237"/>
              <a:ext cx="161925" cy="120650"/>
            </a:xfrm>
            <a:custGeom>
              <a:avLst/>
              <a:gdLst>
                <a:gd name="T0" fmla="*/ 60 w 102"/>
                <a:gd name="T1" fmla="*/ 0 h 76"/>
                <a:gd name="T2" fmla="*/ 65 w 102"/>
                <a:gd name="T3" fmla="*/ 14 h 76"/>
                <a:gd name="T4" fmla="*/ 73 w 102"/>
                <a:gd name="T5" fmla="*/ 25 h 76"/>
                <a:gd name="T6" fmla="*/ 78 w 102"/>
                <a:gd name="T7" fmla="*/ 35 h 76"/>
                <a:gd name="T8" fmla="*/ 84 w 102"/>
                <a:gd name="T9" fmla="*/ 43 h 76"/>
                <a:gd name="T10" fmla="*/ 86 w 102"/>
                <a:gd name="T11" fmla="*/ 52 h 76"/>
                <a:gd name="T12" fmla="*/ 92 w 102"/>
                <a:gd name="T13" fmla="*/ 57 h 76"/>
                <a:gd name="T14" fmla="*/ 94 w 102"/>
                <a:gd name="T15" fmla="*/ 62 h 76"/>
                <a:gd name="T16" fmla="*/ 97 w 102"/>
                <a:gd name="T17" fmla="*/ 68 h 76"/>
                <a:gd name="T18" fmla="*/ 97 w 102"/>
                <a:gd name="T19" fmla="*/ 70 h 76"/>
                <a:gd name="T20" fmla="*/ 100 w 102"/>
                <a:gd name="T21" fmla="*/ 73 h 76"/>
                <a:gd name="T22" fmla="*/ 100 w 102"/>
                <a:gd name="T23" fmla="*/ 76 h 76"/>
                <a:gd name="T24" fmla="*/ 102 w 102"/>
                <a:gd name="T25" fmla="*/ 76 h 76"/>
                <a:gd name="T26" fmla="*/ 102 w 102"/>
                <a:gd name="T27" fmla="*/ 76 h 76"/>
                <a:gd name="T28" fmla="*/ 84 w 102"/>
                <a:gd name="T29" fmla="*/ 62 h 76"/>
                <a:gd name="T30" fmla="*/ 68 w 102"/>
                <a:gd name="T31" fmla="*/ 52 h 76"/>
                <a:gd name="T32" fmla="*/ 54 w 102"/>
                <a:gd name="T33" fmla="*/ 41 h 76"/>
                <a:gd name="T34" fmla="*/ 43 w 102"/>
                <a:gd name="T35" fmla="*/ 33 h 76"/>
                <a:gd name="T36" fmla="*/ 33 w 102"/>
                <a:gd name="T37" fmla="*/ 25 h 76"/>
                <a:gd name="T38" fmla="*/ 25 w 102"/>
                <a:gd name="T39" fmla="*/ 19 h 76"/>
                <a:gd name="T40" fmla="*/ 19 w 102"/>
                <a:gd name="T41" fmla="*/ 14 h 76"/>
                <a:gd name="T42" fmla="*/ 14 w 102"/>
                <a:gd name="T43" fmla="*/ 11 h 76"/>
                <a:gd name="T44" fmla="*/ 9 w 102"/>
                <a:gd name="T45" fmla="*/ 9 h 76"/>
                <a:gd name="T46" fmla="*/ 6 w 102"/>
                <a:gd name="T47" fmla="*/ 6 h 76"/>
                <a:gd name="T48" fmla="*/ 3 w 102"/>
                <a:gd name="T49" fmla="*/ 3 h 76"/>
                <a:gd name="T50" fmla="*/ 3 w 102"/>
                <a:gd name="T51" fmla="*/ 3 h 76"/>
                <a:gd name="T52" fmla="*/ 0 w 102"/>
                <a:gd name="T53" fmla="*/ 0 h 76"/>
                <a:gd name="T54" fmla="*/ 0 w 102"/>
                <a:gd name="T55" fmla="*/ 0 h 76"/>
                <a:gd name="T56" fmla="*/ 9 w 102"/>
                <a:gd name="T57" fmla="*/ 0 h 76"/>
                <a:gd name="T58" fmla="*/ 17 w 102"/>
                <a:gd name="T59" fmla="*/ 0 h 76"/>
                <a:gd name="T60" fmla="*/ 22 w 102"/>
                <a:gd name="T61" fmla="*/ 0 h 76"/>
                <a:gd name="T62" fmla="*/ 27 w 102"/>
                <a:gd name="T63" fmla="*/ 0 h 76"/>
                <a:gd name="T64" fmla="*/ 35 w 102"/>
                <a:gd name="T65" fmla="*/ 0 h 76"/>
                <a:gd name="T66" fmla="*/ 41 w 102"/>
                <a:gd name="T67" fmla="*/ 0 h 76"/>
                <a:gd name="T68" fmla="*/ 43 w 102"/>
                <a:gd name="T69" fmla="*/ 0 h 76"/>
                <a:gd name="T70" fmla="*/ 43 w 102"/>
                <a:gd name="T71" fmla="*/ 0 h 76"/>
                <a:gd name="T72" fmla="*/ 46 w 102"/>
                <a:gd name="T73" fmla="*/ 0 h 76"/>
                <a:gd name="T74" fmla="*/ 46 w 102"/>
                <a:gd name="T75" fmla="*/ 0 h 76"/>
                <a:gd name="T76" fmla="*/ 51 w 102"/>
                <a:gd name="T77" fmla="*/ 0 h 76"/>
                <a:gd name="T78" fmla="*/ 60 w 102"/>
                <a:gd name="T79" fmla="*/ 0 h 7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
                <a:gd name="T121" fmla="*/ 0 h 76"/>
                <a:gd name="T122" fmla="*/ 102 w 102"/>
                <a:gd name="T123" fmla="*/ 76 h 7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 h="76">
                  <a:moveTo>
                    <a:pt x="60" y="0"/>
                  </a:moveTo>
                  <a:lnTo>
                    <a:pt x="65" y="14"/>
                  </a:lnTo>
                  <a:lnTo>
                    <a:pt x="73" y="25"/>
                  </a:lnTo>
                  <a:lnTo>
                    <a:pt x="78" y="35"/>
                  </a:lnTo>
                  <a:lnTo>
                    <a:pt x="84" y="43"/>
                  </a:lnTo>
                  <a:lnTo>
                    <a:pt x="86" y="52"/>
                  </a:lnTo>
                  <a:lnTo>
                    <a:pt x="92" y="57"/>
                  </a:lnTo>
                  <a:lnTo>
                    <a:pt x="94" y="62"/>
                  </a:lnTo>
                  <a:lnTo>
                    <a:pt x="97" y="68"/>
                  </a:lnTo>
                  <a:lnTo>
                    <a:pt x="97" y="70"/>
                  </a:lnTo>
                  <a:lnTo>
                    <a:pt x="100" y="73"/>
                  </a:lnTo>
                  <a:lnTo>
                    <a:pt x="100" y="76"/>
                  </a:lnTo>
                  <a:lnTo>
                    <a:pt x="102" y="76"/>
                  </a:lnTo>
                  <a:lnTo>
                    <a:pt x="102" y="76"/>
                  </a:lnTo>
                  <a:lnTo>
                    <a:pt x="84" y="62"/>
                  </a:lnTo>
                  <a:lnTo>
                    <a:pt x="68" y="52"/>
                  </a:lnTo>
                  <a:lnTo>
                    <a:pt x="54" y="41"/>
                  </a:lnTo>
                  <a:lnTo>
                    <a:pt x="43" y="33"/>
                  </a:lnTo>
                  <a:lnTo>
                    <a:pt x="33" y="25"/>
                  </a:lnTo>
                  <a:lnTo>
                    <a:pt x="25" y="19"/>
                  </a:lnTo>
                  <a:lnTo>
                    <a:pt x="19" y="14"/>
                  </a:lnTo>
                  <a:lnTo>
                    <a:pt x="14" y="11"/>
                  </a:lnTo>
                  <a:lnTo>
                    <a:pt x="9" y="9"/>
                  </a:lnTo>
                  <a:lnTo>
                    <a:pt x="6" y="6"/>
                  </a:lnTo>
                  <a:lnTo>
                    <a:pt x="3" y="3"/>
                  </a:lnTo>
                  <a:lnTo>
                    <a:pt x="3" y="3"/>
                  </a:lnTo>
                  <a:lnTo>
                    <a:pt x="0" y="0"/>
                  </a:lnTo>
                  <a:lnTo>
                    <a:pt x="0" y="0"/>
                  </a:lnTo>
                  <a:lnTo>
                    <a:pt x="9" y="0"/>
                  </a:lnTo>
                  <a:lnTo>
                    <a:pt x="17" y="0"/>
                  </a:lnTo>
                  <a:lnTo>
                    <a:pt x="22" y="0"/>
                  </a:lnTo>
                  <a:lnTo>
                    <a:pt x="27" y="0"/>
                  </a:lnTo>
                  <a:lnTo>
                    <a:pt x="35" y="0"/>
                  </a:lnTo>
                  <a:lnTo>
                    <a:pt x="41" y="0"/>
                  </a:lnTo>
                  <a:lnTo>
                    <a:pt x="43" y="0"/>
                  </a:lnTo>
                  <a:lnTo>
                    <a:pt x="43" y="0"/>
                  </a:lnTo>
                  <a:lnTo>
                    <a:pt x="46" y="0"/>
                  </a:lnTo>
                  <a:lnTo>
                    <a:pt x="46" y="0"/>
                  </a:lnTo>
                  <a:lnTo>
                    <a:pt x="51" y="0"/>
                  </a:lnTo>
                  <a:lnTo>
                    <a:pt x="6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5382" name="Freeform 17"/>
            <p:cNvSpPr>
              <a:spLocks noChangeArrowheads="1"/>
            </p:cNvSpPr>
            <p:nvPr/>
          </p:nvSpPr>
          <p:spPr bwMode="auto">
            <a:xfrm>
              <a:off x="0" y="273049"/>
              <a:ext cx="452437" cy="230187"/>
            </a:xfrm>
            <a:custGeom>
              <a:avLst/>
              <a:gdLst>
                <a:gd name="T0" fmla="*/ 271 w 285"/>
                <a:gd name="T1" fmla="*/ 33 h 145"/>
                <a:gd name="T2" fmla="*/ 282 w 285"/>
                <a:gd name="T3" fmla="*/ 59 h 145"/>
                <a:gd name="T4" fmla="*/ 282 w 285"/>
                <a:gd name="T5" fmla="*/ 86 h 145"/>
                <a:gd name="T6" fmla="*/ 274 w 285"/>
                <a:gd name="T7" fmla="*/ 108 h 145"/>
                <a:gd name="T8" fmla="*/ 258 w 285"/>
                <a:gd name="T9" fmla="*/ 129 h 145"/>
                <a:gd name="T10" fmla="*/ 236 w 285"/>
                <a:gd name="T11" fmla="*/ 140 h 145"/>
                <a:gd name="T12" fmla="*/ 217 w 285"/>
                <a:gd name="T13" fmla="*/ 145 h 145"/>
                <a:gd name="T14" fmla="*/ 204 w 285"/>
                <a:gd name="T15" fmla="*/ 145 h 145"/>
                <a:gd name="T16" fmla="*/ 191 w 285"/>
                <a:gd name="T17" fmla="*/ 145 h 145"/>
                <a:gd name="T18" fmla="*/ 177 w 285"/>
                <a:gd name="T19" fmla="*/ 145 h 145"/>
                <a:gd name="T20" fmla="*/ 169 w 285"/>
                <a:gd name="T21" fmla="*/ 145 h 145"/>
                <a:gd name="T22" fmla="*/ 166 w 285"/>
                <a:gd name="T23" fmla="*/ 145 h 145"/>
                <a:gd name="T24" fmla="*/ 150 w 285"/>
                <a:gd name="T25" fmla="*/ 145 h 145"/>
                <a:gd name="T26" fmla="*/ 123 w 285"/>
                <a:gd name="T27" fmla="*/ 145 h 145"/>
                <a:gd name="T28" fmla="*/ 102 w 285"/>
                <a:gd name="T29" fmla="*/ 145 h 145"/>
                <a:gd name="T30" fmla="*/ 89 w 285"/>
                <a:gd name="T31" fmla="*/ 145 h 145"/>
                <a:gd name="T32" fmla="*/ 81 w 285"/>
                <a:gd name="T33" fmla="*/ 145 h 145"/>
                <a:gd name="T34" fmla="*/ 75 w 285"/>
                <a:gd name="T35" fmla="*/ 145 h 145"/>
                <a:gd name="T36" fmla="*/ 72 w 285"/>
                <a:gd name="T37" fmla="*/ 145 h 145"/>
                <a:gd name="T38" fmla="*/ 46 w 285"/>
                <a:gd name="T39" fmla="*/ 140 h 145"/>
                <a:gd name="T40" fmla="*/ 21 w 285"/>
                <a:gd name="T41" fmla="*/ 124 h 145"/>
                <a:gd name="T42" fmla="*/ 5 w 285"/>
                <a:gd name="T43" fmla="*/ 102 h 145"/>
                <a:gd name="T44" fmla="*/ 0 w 285"/>
                <a:gd name="T45" fmla="*/ 73 h 145"/>
                <a:gd name="T46" fmla="*/ 5 w 285"/>
                <a:gd name="T47" fmla="*/ 43 h 145"/>
                <a:gd name="T48" fmla="*/ 21 w 285"/>
                <a:gd name="T49" fmla="*/ 22 h 145"/>
                <a:gd name="T50" fmla="*/ 46 w 285"/>
                <a:gd name="T51" fmla="*/ 6 h 145"/>
                <a:gd name="T52" fmla="*/ 72 w 285"/>
                <a:gd name="T53" fmla="*/ 0 h 145"/>
                <a:gd name="T54" fmla="*/ 118 w 285"/>
                <a:gd name="T55" fmla="*/ 0 h 145"/>
                <a:gd name="T56" fmla="*/ 153 w 285"/>
                <a:gd name="T57" fmla="*/ 0 h 145"/>
                <a:gd name="T58" fmla="*/ 177 w 285"/>
                <a:gd name="T59" fmla="*/ 0 h 145"/>
                <a:gd name="T60" fmla="*/ 193 w 285"/>
                <a:gd name="T61" fmla="*/ 0 h 145"/>
                <a:gd name="T62" fmla="*/ 204 w 285"/>
                <a:gd name="T63" fmla="*/ 0 h 145"/>
                <a:gd name="T64" fmla="*/ 209 w 285"/>
                <a:gd name="T65" fmla="*/ 0 h 145"/>
                <a:gd name="T66" fmla="*/ 212 w 285"/>
                <a:gd name="T67" fmla="*/ 0 h 145"/>
                <a:gd name="T68" fmla="*/ 239 w 285"/>
                <a:gd name="T69" fmla="*/ 6 h 145"/>
                <a:gd name="T70" fmla="*/ 263 w 285"/>
                <a:gd name="T71" fmla="*/ 22 h 1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5"/>
                <a:gd name="T109" fmla="*/ 0 h 145"/>
                <a:gd name="T110" fmla="*/ 285 w 285"/>
                <a:gd name="T111" fmla="*/ 145 h 14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5" h="145">
                  <a:moveTo>
                    <a:pt x="263" y="22"/>
                  </a:moveTo>
                  <a:lnTo>
                    <a:pt x="271" y="33"/>
                  </a:lnTo>
                  <a:lnTo>
                    <a:pt x="279" y="46"/>
                  </a:lnTo>
                  <a:lnTo>
                    <a:pt x="282" y="59"/>
                  </a:lnTo>
                  <a:lnTo>
                    <a:pt x="285" y="73"/>
                  </a:lnTo>
                  <a:lnTo>
                    <a:pt x="282" y="86"/>
                  </a:lnTo>
                  <a:lnTo>
                    <a:pt x="279" y="97"/>
                  </a:lnTo>
                  <a:lnTo>
                    <a:pt x="274" y="108"/>
                  </a:lnTo>
                  <a:lnTo>
                    <a:pt x="266" y="119"/>
                  </a:lnTo>
                  <a:lnTo>
                    <a:pt x="258" y="129"/>
                  </a:lnTo>
                  <a:lnTo>
                    <a:pt x="247" y="135"/>
                  </a:lnTo>
                  <a:lnTo>
                    <a:pt x="236" y="140"/>
                  </a:lnTo>
                  <a:lnTo>
                    <a:pt x="226" y="145"/>
                  </a:lnTo>
                  <a:lnTo>
                    <a:pt x="217" y="145"/>
                  </a:lnTo>
                  <a:lnTo>
                    <a:pt x="212" y="145"/>
                  </a:lnTo>
                  <a:lnTo>
                    <a:pt x="204" y="145"/>
                  </a:lnTo>
                  <a:lnTo>
                    <a:pt x="196" y="145"/>
                  </a:lnTo>
                  <a:lnTo>
                    <a:pt x="191" y="145"/>
                  </a:lnTo>
                  <a:lnTo>
                    <a:pt x="185" y="145"/>
                  </a:lnTo>
                  <a:lnTo>
                    <a:pt x="177" y="145"/>
                  </a:lnTo>
                  <a:lnTo>
                    <a:pt x="172" y="145"/>
                  </a:lnTo>
                  <a:lnTo>
                    <a:pt x="169" y="145"/>
                  </a:lnTo>
                  <a:lnTo>
                    <a:pt x="166" y="145"/>
                  </a:lnTo>
                  <a:lnTo>
                    <a:pt x="166" y="145"/>
                  </a:lnTo>
                  <a:lnTo>
                    <a:pt x="166" y="145"/>
                  </a:lnTo>
                  <a:lnTo>
                    <a:pt x="150" y="145"/>
                  </a:lnTo>
                  <a:lnTo>
                    <a:pt x="137" y="145"/>
                  </a:lnTo>
                  <a:lnTo>
                    <a:pt x="123" y="145"/>
                  </a:lnTo>
                  <a:lnTo>
                    <a:pt x="113" y="145"/>
                  </a:lnTo>
                  <a:lnTo>
                    <a:pt x="102" y="145"/>
                  </a:lnTo>
                  <a:lnTo>
                    <a:pt x="97" y="145"/>
                  </a:lnTo>
                  <a:lnTo>
                    <a:pt x="89" y="145"/>
                  </a:lnTo>
                  <a:lnTo>
                    <a:pt x="83" y="145"/>
                  </a:lnTo>
                  <a:lnTo>
                    <a:pt x="81" y="145"/>
                  </a:lnTo>
                  <a:lnTo>
                    <a:pt x="78" y="145"/>
                  </a:lnTo>
                  <a:lnTo>
                    <a:pt x="75" y="145"/>
                  </a:lnTo>
                  <a:lnTo>
                    <a:pt x="72" y="145"/>
                  </a:lnTo>
                  <a:lnTo>
                    <a:pt x="72" y="145"/>
                  </a:lnTo>
                  <a:lnTo>
                    <a:pt x="59" y="145"/>
                  </a:lnTo>
                  <a:lnTo>
                    <a:pt x="46" y="140"/>
                  </a:lnTo>
                  <a:lnTo>
                    <a:pt x="32" y="135"/>
                  </a:lnTo>
                  <a:lnTo>
                    <a:pt x="21" y="124"/>
                  </a:lnTo>
                  <a:lnTo>
                    <a:pt x="13" y="113"/>
                  </a:lnTo>
                  <a:lnTo>
                    <a:pt x="5" y="102"/>
                  </a:lnTo>
                  <a:lnTo>
                    <a:pt x="3" y="89"/>
                  </a:lnTo>
                  <a:lnTo>
                    <a:pt x="0" y="73"/>
                  </a:lnTo>
                  <a:lnTo>
                    <a:pt x="3" y="59"/>
                  </a:lnTo>
                  <a:lnTo>
                    <a:pt x="5" y="43"/>
                  </a:lnTo>
                  <a:lnTo>
                    <a:pt x="13" y="33"/>
                  </a:lnTo>
                  <a:lnTo>
                    <a:pt x="21" y="22"/>
                  </a:lnTo>
                  <a:lnTo>
                    <a:pt x="32" y="14"/>
                  </a:lnTo>
                  <a:lnTo>
                    <a:pt x="46" y="6"/>
                  </a:lnTo>
                  <a:lnTo>
                    <a:pt x="59" y="3"/>
                  </a:lnTo>
                  <a:lnTo>
                    <a:pt x="72" y="0"/>
                  </a:lnTo>
                  <a:lnTo>
                    <a:pt x="97" y="0"/>
                  </a:lnTo>
                  <a:lnTo>
                    <a:pt x="118" y="0"/>
                  </a:lnTo>
                  <a:lnTo>
                    <a:pt x="137" y="0"/>
                  </a:lnTo>
                  <a:lnTo>
                    <a:pt x="153" y="0"/>
                  </a:lnTo>
                  <a:lnTo>
                    <a:pt x="166" y="0"/>
                  </a:lnTo>
                  <a:lnTo>
                    <a:pt x="177" y="0"/>
                  </a:lnTo>
                  <a:lnTo>
                    <a:pt x="188" y="0"/>
                  </a:lnTo>
                  <a:lnTo>
                    <a:pt x="193" y="0"/>
                  </a:lnTo>
                  <a:lnTo>
                    <a:pt x="199" y="0"/>
                  </a:lnTo>
                  <a:lnTo>
                    <a:pt x="204" y="0"/>
                  </a:lnTo>
                  <a:lnTo>
                    <a:pt x="207" y="0"/>
                  </a:lnTo>
                  <a:lnTo>
                    <a:pt x="209" y="0"/>
                  </a:lnTo>
                  <a:lnTo>
                    <a:pt x="212" y="0"/>
                  </a:lnTo>
                  <a:lnTo>
                    <a:pt x="212" y="0"/>
                  </a:lnTo>
                  <a:lnTo>
                    <a:pt x="226" y="3"/>
                  </a:lnTo>
                  <a:lnTo>
                    <a:pt x="239" y="6"/>
                  </a:lnTo>
                  <a:lnTo>
                    <a:pt x="252" y="11"/>
                  </a:lnTo>
                  <a:lnTo>
                    <a:pt x="263" y="22"/>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第三章    企业文化讨论的方式推荐</a:t>
            </a:r>
            <a:endParaRPr lang="zh-CN"/>
          </a:p>
        </p:txBody>
      </p:sp>
      <p:sp>
        <p:nvSpPr>
          <p:cNvPr id="16387" name="矩形 38"/>
          <p:cNvSpPr>
            <a:spLocks noChangeArrowheads="1"/>
          </p:cNvSpPr>
          <p:nvPr/>
        </p:nvSpPr>
        <p:spPr bwMode="auto">
          <a:xfrm>
            <a:off x="1381125" y="6027738"/>
            <a:ext cx="9631363" cy="439737"/>
          </a:xfrm>
          <a:prstGeom prst="rect">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16388" name="文本框 9"/>
          <p:cNvSpPr>
            <a:spLocks noChangeArrowheads="1"/>
          </p:cNvSpPr>
          <p:nvPr/>
        </p:nvSpPr>
        <p:spPr bwMode="auto">
          <a:xfrm>
            <a:off x="6199188" y="1957388"/>
            <a:ext cx="4357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595959"/>
                </a:solidFill>
                <a:latin typeface="微软雅黑" pitchFamily="34" charset="-122"/>
                <a:ea typeface="微软雅黑" pitchFamily="34" charset="-122"/>
                <a:sym typeface="微软雅黑" pitchFamily="34" charset="-122"/>
              </a:rPr>
              <a:t>员工级</a:t>
            </a:r>
            <a:r>
              <a:rPr lang="en-US" sz="2400" b="1">
                <a:solidFill>
                  <a:srgbClr val="595959"/>
                </a:solidFill>
                <a:latin typeface="微软雅黑" pitchFamily="34" charset="-122"/>
                <a:ea typeface="微软雅黑" pitchFamily="34" charset="-122"/>
                <a:sym typeface="微软雅黑" pitchFamily="34" charset="-122"/>
              </a:rPr>
              <a:t>&amp;</a:t>
            </a:r>
            <a:r>
              <a:rPr lang="zh-CN" altLang="en-US" sz="2400" b="1">
                <a:solidFill>
                  <a:srgbClr val="595959"/>
                </a:solidFill>
                <a:latin typeface="微软雅黑" pitchFamily="34" charset="-122"/>
                <a:ea typeface="微软雅黑" pitchFamily="34" charset="-122"/>
                <a:sym typeface="微软雅黑" pitchFamily="34" charset="-122"/>
              </a:rPr>
              <a:t>基层管理者的讨论方式</a:t>
            </a:r>
          </a:p>
        </p:txBody>
      </p:sp>
      <p:sp>
        <p:nvSpPr>
          <p:cNvPr id="16389" name="文本框 14"/>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3.3  </a:t>
            </a:r>
            <a:r>
              <a:rPr lang="zh-CN" altLang="en-US">
                <a:solidFill>
                  <a:srgbClr val="595959"/>
                </a:solidFill>
                <a:latin typeface="微软雅黑" pitchFamily="34" charset="-122"/>
                <a:ea typeface="微软雅黑" pitchFamily="34" charset="-122"/>
                <a:sym typeface="微软雅黑" pitchFamily="34" charset="-122"/>
              </a:rPr>
              <a:t>员工级</a:t>
            </a:r>
            <a:r>
              <a:rPr lang="en-US">
                <a:solidFill>
                  <a:srgbClr val="595959"/>
                </a:solidFill>
                <a:latin typeface="微软雅黑" pitchFamily="34" charset="-122"/>
                <a:ea typeface="微软雅黑" pitchFamily="34" charset="-122"/>
                <a:sym typeface="微软雅黑" pitchFamily="34" charset="-122"/>
              </a:rPr>
              <a:t>&amp;</a:t>
            </a:r>
            <a:r>
              <a:rPr lang="zh-CN" altLang="en-US">
                <a:solidFill>
                  <a:srgbClr val="595959"/>
                </a:solidFill>
                <a:latin typeface="微软雅黑" pitchFamily="34" charset="-122"/>
                <a:ea typeface="微软雅黑" pitchFamily="34" charset="-122"/>
                <a:sym typeface="微软雅黑" pitchFamily="34" charset="-122"/>
              </a:rPr>
              <a:t>基层管理者的讨论方式</a:t>
            </a:r>
          </a:p>
        </p:txBody>
      </p:sp>
      <p:sp>
        <p:nvSpPr>
          <p:cNvPr id="16390" name="圆角矩形 24"/>
          <p:cNvSpPr>
            <a:spLocks noChangeArrowheads="1"/>
          </p:cNvSpPr>
          <p:nvPr/>
        </p:nvSpPr>
        <p:spPr bwMode="auto">
          <a:xfrm>
            <a:off x="5703888" y="2678113"/>
            <a:ext cx="5310187" cy="687387"/>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所在组织的老大主持</a:t>
            </a:r>
          </a:p>
        </p:txBody>
      </p:sp>
      <p:sp>
        <p:nvSpPr>
          <p:cNvPr id="16391" name="圆角矩形 25"/>
          <p:cNvSpPr>
            <a:spLocks noChangeArrowheads="1"/>
          </p:cNvSpPr>
          <p:nvPr/>
        </p:nvSpPr>
        <p:spPr bwMode="auto">
          <a:xfrm>
            <a:off x="5703888" y="3511550"/>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选好组长</a:t>
            </a:r>
            <a:r>
              <a:rPr lang="en-US" sz="3200" b="1">
                <a:solidFill>
                  <a:srgbClr val="FFFFFF"/>
                </a:solidFill>
                <a:latin typeface="微软雅黑" pitchFamily="34" charset="-122"/>
                <a:ea typeface="微软雅黑" pitchFamily="34" charset="-122"/>
                <a:sym typeface="微软雅黑" pitchFamily="34" charset="-122"/>
              </a:rPr>
              <a:t>/</a:t>
            </a:r>
            <a:r>
              <a:rPr lang="zh-CN" altLang="en-US" sz="3200" b="1">
                <a:solidFill>
                  <a:srgbClr val="FFFFFF"/>
                </a:solidFill>
                <a:latin typeface="方正兰亭粗黑_GBK" charset="-122"/>
                <a:ea typeface="方正兰亭粗黑_GBK" charset="-122"/>
              </a:rPr>
              <a:t>分组讨论</a:t>
            </a:r>
          </a:p>
        </p:txBody>
      </p:sp>
      <p:sp>
        <p:nvSpPr>
          <p:cNvPr id="16392" name="圆角矩形 26"/>
          <p:cNvSpPr>
            <a:spLocks noChangeArrowheads="1"/>
          </p:cNvSpPr>
          <p:nvPr/>
        </p:nvSpPr>
        <p:spPr bwMode="auto">
          <a:xfrm>
            <a:off x="5703888" y="4343400"/>
            <a:ext cx="531018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畅所欲言，对事不对人，不秋后算账</a:t>
            </a:r>
          </a:p>
        </p:txBody>
      </p:sp>
      <p:sp>
        <p:nvSpPr>
          <p:cNvPr id="16393" name="圆角矩形 27"/>
          <p:cNvSpPr>
            <a:spLocks noChangeArrowheads="1"/>
          </p:cNvSpPr>
          <p:nvPr/>
        </p:nvSpPr>
        <p:spPr bwMode="auto">
          <a:xfrm>
            <a:off x="5703888" y="5178425"/>
            <a:ext cx="531018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800" b="1">
                <a:solidFill>
                  <a:srgbClr val="FFFFFF"/>
                </a:solidFill>
                <a:latin typeface="方正兰亭粗黑_GBK" charset="-122"/>
                <a:ea typeface="方正兰亭粗黑_GBK" charset="-122"/>
              </a:rPr>
              <a:t>讨论结果白板记录并依次展示</a:t>
            </a:r>
          </a:p>
        </p:txBody>
      </p:sp>
      <p:grpSp>
        <p:nvGrpSpPr>
          <p:cNvPr id="16394" name="组合 28"/>
          <p:cNvGrpSpPr>
            <a:grpSpLocks/>
          </p:cNvGrpSpPr>
          <p:nvPr/>
        </p:nvGrpSpPr>
        <p:grpSpPr bwMode="auto">
          <a:xfrm>
            <a:off x="939800" y="2019300"/>
            <a:ext cx="3989388" cy="3838575"/>
            <a:chOff x="0" y="0"/>
            <a:chExt cx="766763" cy="738188"/>
          </a:xfrm>
        </p:grpSpPr>
        <p:sp>
          <p:nvSpPr>
            <p:cNvPr id="16395" name="Freeform 104"/>
            <p:cNvSpPr>
              <a:spLocks noChangeArrowheads="1"/>
            </p:cNvSpPr>
            <p:nvPr/>
          </p:nvSpPr>
          <p:spPr bwMode="auto">
            <a:xfrm>
              <a:off x="120650" y="95250"/>
              <a:ext cx="76200" cy="76200"/>
            </a:xfrm>
            <a:custGeom>
              <a:avLst/>
              <a:gdLst>
                <a:gd name="T0" fmla="*/ 19 w 40"/>
                <a:gd name="T1" fmla="*/ 40 h 40"/>
                <a:gd name="T2" fmla="*/ 20 w 40"/>
                <a:gd name="T3" fmla="*/ 40 h 40"/>
                <a:gd name="T4" fmla="*/ 22 w 40"/>
                <a:gd name="T5" fmla="*/ 40 h 40"/>
                <a:gd name="T6" fmla="*/ 40 w 40"/>
                <a:gd name="T7" fmla="*/ 20 h 40"/>
                <a:gd name="T8" fmla="*/ 20 w 40"/>
                <a:gd name="T9" fmla="*/ 0 h 40"/>
                <a:gd name="T10" fmla="*/ 0 w 40"/>
                <a:gd name="T11" fmla="*/ 20 h 40"/>
                <a:gd name="T12" fmla="*/ 19 w 40"/>
                <a:gd name="T13" fmla="*/ 4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19" y="40"/>
                  </a:moveTo>
                  <a:cubicBezTo>
                    <a:pt x="19" y="40"/>
                    <a:pt x="20" y="40"/>
                    <a:pt x="20" y="40"/>
                  </a:cubicBezTo>
                  <a:cubicBezTo>
                    <a:pt x="21" y="40"/>
                    <a:pt x="21" y="40"/>
                    <a:pt x="22" y="40"/>
                  </a:cubicBezTo>
                  <a:cubicBezTo>
                    <a:pt x="32" y="40"/>
                    <a:pt x="40" y="31"/>
                    <a:pt x="40" y="20"/>
                  </a:cubicBezTo>
                  <a:cubicBezTo>
                    <a:pt x="40" y="9"/>
                    <a:pt x="31" y="0"/>
                    <a:pt x="20" y="0"/>
                  </a:cubicBezTo>
                  <a:cubicBezTo>
                    <a:pt x="9" y="0"/>
                    <a:pt x="0" y="9"/>
                    <a:pt x="0" y="20"/>
                  </a:cubicBezTo>
                  <a:cubicBezTo>
                    <a:pt x="0" y="31"/>
                    <a:pt x="8" y="40"/>
                    <a:pt x="19" y="4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396" name="Freeform 105"/>
            <p:cNvSpPr>
              <a:spLocks noChangeArrowheads="1"/>
            </p:cNvSpPr>
            <p:nvPr/>
          </p:nvSpPr>
          <p:spPr bwMode="auto">
            <a:xfrm>
              <a:off x="346075" y="0"/>
              <a:ext cx="76200" cy="77788"/>
            </a:xfrm>
            <a:custGeom>
              <a:avLst/>
              <a:gdLst>
                <a:gd name="T0" fmla="*/ 18 w 40"/>
                <a:gd name="T1" fmla="*/ 41 h 41"/>
                <a:gd name="T2" fmla="*/ 20 w 40"/>
                <a:gd name="T3" fmla="*/ 41 h 41"/>
                <a:gd name="T4" fmla="*/ 22 w 40"/>
                <a:gd name="T5" fmla="*/ 41 h 41"/>
                <a:gd name="T6" fmla="*/ 40 w 40"/>
                <a:gd name="T7" fmla="*/ 21 h 41"/>
                <a:gd name="T8" fmla="*/ 20 w 40"/>
                <a:gd name="T9" fmla="*/ 0 h 41"/>
                <a:gd name="T10" fmla="*/ 0 w 40"/>
                <a:gd name="T11" fmla="*/ 21 h 41"/>
                <a:gd name="T12" fmla="*/ 18 w 40"/>
                <a:gd name="T13" fmla="*/ 41 h 41"/>
                <a:gd name="T14" fmla="*/ 0 60000 65536"/>
                <a:gd name="T15" fmla="*/ 0 60000 65536"/>
                <a:gd name="T16" fmla="*/ 0 60000 65536"/>
                <a:gd name="T17" fmla="*/ 0 60000 65536"/>
                <a:gd name="T18" fmla="*/ 0 60000 65536"/>
                <a:gd name="T19" fmla="*/ 0 60000 65536"/>
                <a:gd name="T20" fmla="*/ 0 60000 65536"/>
                <a:gd name="T21" fmla="*/ 0 w 40"/>
                <a:gd name="T22" fmla="*/ 0 h 41"/>
                <a:gd name="T23" fmla="*/ 40 w 40"/>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1">
                  <a:moveTo>
                    <a:pt x="18" y="41"/>
                  </a:moveTo>
                  <a:cubicBezTo>
                    <a:pt x="19" y="41"/>
                    <a:pt x="20" y="41"/>
                    <a:pt x="20" y="41"/>
                  </a:cubicBezTo>
                  <a:cubicBezTo>
                    <a:pt x="20" y="41"/>
                    <a:pt x="21" y="41"/>
                    <a:pt x="22" y="41"/>
                  </a:cubicBezTo>
                  <a:cubicBezTo>
                    <a:pt x="32" y="40"/>
                    <a:pt x="40" y="31"/>
                    <a:pt x="40" y="21"/>
                  </a:cubicBezTo>
                  <a:cubicBezTo>
                    <a:pt x="40" y="9"/>
                    <a:pt x="31" y="0"/>
                    <a:pt x="20" y="0"/>
                  </a:cubicBezTo>
                  <a:cubicBezTo>
                    <a:pt x="9" y="0"/>
                    <a:pt x="0" y="9"/>
                    <a:pt x="0" y="21"/>
                  </a:cubicBezTo>
                  <a:cubicBezTo>
                    <a:pt x="0" y="31"/>
                    <a:pt x="8" y="40"/>
                    <a:pt x="18" y="41"/>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397" name="Freeform 106"/>
            <p:cNvSpPr>
              <a:spLocks noChangeArrowheads="1"/>
            </p:cNvSpPr>
            <p:nvPr/>
          </p:nvSpPr>
          <p:spPr bwMode="auto">
            <a:xfrm>
              <a:off x="73025" y="268287"/>
              <a:ext cx="76200" cy="76200"/>
            </a:xfrm>
            <a:custGeom>
              <a:avLst/>
              <a:gdLst>
                <a:gd name="T0" fmla="*/ 19 w 40"/>
                <a:gd name="T1" fmla="*/ 40 h 40"/>
                <a:gd name="T2" fmla="*/ 20 w 40"/>
                <a:gd name="T3" fmla="*/ 40 h 40"/>
                <a:gd name="T4" fmla="*/ 22 w 40"/>
                <a:gd name="T5" fmla="*/ 40 h 40"/>
                <a:gd name="T6" fmla="*/ 40 w 40"/>
                <a:gd name="T7" fmla="*/ 20 h 40"/>
                <a:gd name="T8" fmla="*/ 20 w 40"/>
                <a:gd name="T9" fmla="*/ 0 h 40"/>
                <a:gd name="T10" fmla="*/ 0 w 40"/>
                <a:gd name="T11" fmla="*/ 20 h 40"/>
                <a:gd name="T12" fmla="*/ 19 w 40"/>
                <a:gd name="T13" fmla="*/ 4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19" y="40"/>
                  </a:moveTo>
                  <a:cubicBezTo>
                    <a:pt x="19" y="40"/>
                    <a:pt x="20" y="40"/>
                    <a:pt x="20" y="40"/>
                  </a:cubicBezTo>
                  <a:cubicBezTo>
                    <a:pt x="21" y="40"/>
                    <a:pt x="21" y="40"/>
                    <a:pt x="22" y="40"/>
                  </a:cubicBezTo>
                  <a:cubicBezTo>
                    <a:pt x="32" y="39"/>
                    <a:pt x="40" y="31"/>
                    <a:pt x="40" y="20"/>
                  </a:cubicBezTo>
                  <a:cubicBezTo>
                    <a:pt x="40" y="9"/>
                    <a:pt x="31" y="0"/>
                    <a:pt x="20" y="0"/>
                  </a:cubicBezTo>
                  <a:cubicBezTo>
                    <a:pt x="9" y="0"/>
                    <a:pt x="0" y="9"/>
                    <a:pt x="0" y="20"/>
                  </a:cubicBezTo>
                  <a:cubicBezTo>
                    <a:pt x="0" y="31"/>
                    <a:pt x="8" y="39"/>
                    <a:pt x="19" y="4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398" name="Freeform 107"/>
            <p:cNvSpPr>
              <a:spLocks noChangeArrowheads="1"/>
            </p:cNvSpPr>
            <p:nvPr/>
          </p:nvSpPr>
          <p:spPr bwMode="auto">
            <a:xfrm>
              <a:off x="26988" y="441325"/>
              <a:ext cx="74613" cy="76200"/>
            </a:xfrm>
            <a:custGeom>
              <a:avLst/>
              <a:gdLst>
                <a:gd name="T0" fmla="*/ 19 w 40"/>
                <a:gd name="T1" fmla="*/ 40 h 40"/>
                <a:gd name="T2" fmla="*/ 20 w 40"/>
                <a:gd name="T3" fmla="*/ 40 h 40"/>
                <a:gd name="T4" fmla="*/ 22 w 40"/>
                <a:gd name="T5" fmla="*/ 40 h 40"/>
                <a:gd name="T6" fmla="*/ 40 w 40"/>
                <a:gd name="T7" fmla="*/ 20 h 40"/>
                <a:gd name="T8" fmla="*/ 20 w 40"/>
                <a:gd name="T9" fmla="*/ 0 h 40"/>
                <a:gd name="T10" fmla="*/ 0 w 40"/>
                <a:gd name="T11" fmla="*/ 20 h 40"/>
                <a:gd name="T12" fmla="*/ 19 w 40"/>
                <a:gd name="T13" fmla="*/ 4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19" y="40"/>
                  </a:moveTo>
                  <a:cubicBezTo>
                    <a:pt x="19" y="40"/>
                    <a:pt x="20" y="40"/>
                    <a:pt x="20" y="40"/>
                  </a:cubicBezTo>
                  <a:cubicBezTo>
                    <a:pt x="21" y="40"/>
                    <a:pt x="21" y="40"/>
                    <a:pt x="22" y="40"/>
                  </a:cubicBezTo>
                  <a:cubicBezTo>
                    <a:pt x="32" y="39"/>
                    <a:pt x="40" y="31"/>
                    <a:pt x="40" y="20"/>
                  </a:cubicBezTo>
                  <a:cubicBezTo>
                    <a:pt x="40" y="9"/>
                    <a:pt x="31" y="0"/>
                    <a:pt x="20" y="0"/>
                  </a:cubicBezTo>
                  <a:cubicBezTo>
                    <a:pt x="9" y="0"/>
                    <a:pt x="0" y="9"/>
                    <a:pt x="0" y="20"/>
                  </a:cubicBezTo>
                  <a:cubicBezTo>
                    <a:pt x="0" y="31"/>
                    <a:pt x="8" y="39"/>
                    <a:pt x="19" y="4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399" name="Freeform 108"/>
            <p:cNvSpPr>
              <a:spLocks noChangeArrowheads="1"/>
            </p:cNvSpPr>
            <p:nvPr/>
          </p:nvSpPr>
          <p:spPr bwMode="auto">
            <a:xfrm>
              <a:off x="569913" y="95250"/>
              <a:ext cx="76200" cy="76200"/>
            </a:xfrm>
            <a:custGeom>
              <a:avLst/>
              <a:gdLst>
                <a:gd name="T0" fmla="*/ 18 w 40"/>
                <a:gd name="T1" fmla="*/ 40 h 40"/>
                <a:gd name="T2" fmla="*/ 20 w 40"/>
                <a:gd name="T3" fmla="*/ 40 h 40"/>
                <a:gd name="T4" fmla="*/ 21 w 40"/>
                <a:gd name="T5" fmla="*/ 40 h 40"/>
                <a:gd name="T6" fmla="*/ 40 w 40"/>
                <a:gd name="T7" fmla="*/ 20 h 40"/>
                <a:gd name="T8" fmla="*/ 20 w 40"/>
                <a:gd name="T9" fmla="*/ 0 h 40"/>
                <a:gd name="T10" fmla="*/ 0 w 40"/>
                <a:gd name="T11" fmla="*/ 20 h 40"/>
                <a:gd name="T12" fmla="*/ 18 w 40"/>
                <a:gd name="T13" fmla="*/ 4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18" y="40"/>
                  </a:moveTo>
                  <a:cubicBezTo>
                    <a:pt x="19" y="40"/>
                    <a:pt x="19" y="40"/>
                    <a:pt x="20" y="40"/>
                  </a:cubicBezTo>
                  <a:cubicBezTo>
                    <a:pt x="20" y="40"/>
                    <a:pt x="21" y="40"/>
                    <a:pt x="21" y="40"/>
                  </a:cubicBezTo>
                  <a:cubicBezTo>
                    <a:pt x="32" y="40"/>
                    <a:pt x="40" y="31"/>
                    <a:pt x="40" y="20"/>
                  </a:cubicBezTo>
                  <a:cubicBezTo>
                    <a:pt x="40" y="9"/>
                    <a:pt x="31" y="0"/>
                    <a:pt x="20" y="0"/>
                  </a:cubicBezTo>
                  <a:cubicBezTo>
                    <a:pt x="9" y="0"/>
                    <a:pt x="0" y="9"/>
                    <a:pt x="0" y="20"/>
                  </a:cubicBezTo>
                  <a:cubicBezTo>
                    <a:pt x="0" y="31"/>
                    <a:pt x="8" y="40"/>
                    <a:pt x="18" y="4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400" name="Freeform 109"/>
            <p:cNvSpPr>
              <a:spLocks noChangeArrowheads="1"/>
            </p:cNvSpPr>
            <p:nvPr/>
          </p:nvSpPr>
          <p:spPr bwMode="auto">
            <a:xfrm>
              <a:off x="617538" y="268287"/>
              <a:ext cx="76200" cy="76200"/>
            </a:xfrm>
            <a:custGeom>
              <a:avLst/>
              <a:gdLst>
                <a:gd name="T0" fmla="*/ 0 w 40"/>
                <a:gd name="T1" fmla="*/ 20 h 40"/>
                <a:gd name="T2" fmla="*/ 18 w 40"/>
                <a:gd name="T3" fmla="*/ 40 h 40"/>
                <a:gd name="T4" fmla="*/ 20 w 40"/>
                <a:gd name="T5" fmla="*/ 40 h 40"/>
                <a:gd name="T6" fmla="*/ 21 w 40"/>
                <a:gd name="T7" fmla="*/ 40 h 40"/>
                <a:gd name="T8" fmla="*/ 40 w 40"/>
                <a:gd name="T9" fmla="*/ 20 h 40"/>
                <a:gd name="T10" fmla="*/ 20 w 40"/>
                <a:gd name="T11" fmla="*/ 0 h 40"/>
                <a:gd name="T12" fmla="*/ 0 w 40"/>
                <a:gd name="T13" fmla="*/ 2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0" y="20"/>
                  </a:moveTo>
                  <a:cubicBezTo>
                    <a:pt x="0" y="31"/>
                    <a:pt x="8" y="39"/>
                    <a:pt x="18" y="40"/>
                  </a:cubicBezTo>
                  <a:cubicBezTo>
                    <a:pt x="19" y="40"/>
                    <a:pt x="19" y="40"/>
                    <a:pt x="20" y="40"/>
                  </a:cubicBezTo>
                  <a:cubicBezTo>
                    <a:pt x="20" y="40"/>
                    <a:pt x="21" y="40"/>
                    <a:pt x="21" y="40"/>
                  </a:cubicBezTo>
                  <a:cubicBezTo>
                    <a:pt x="32" y="39"/>
                    <a:pt x="40" y="31"/>
                    <a:pt x="40" y="20"/>
                  </a:cubicBezTo>
                  <a:cubicBezTo>
                    <a:pt x="40" y="9"/>
                    <a:pt x="31" y="0"/>
                    <a:pt x="20" y="0"/>
                  </a:cubicBezTo>
                  <a:cubicBezTo>
                    <a:pt x="9" y="0"/>
                    <a:pt x="0" y="9"/>
                    <a:pt x="0" y="2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401" name="Freeform 110"/>
            <p:cNvSpPr>
              <a:spLocks noChangeArrowheads="1"/>
            </p:cNvSpPr>
            <p:nvPr/>
          </p:nvSpPr>
          <p:spPr bwMode="auto">
            <a:xfrm>
              <a:off x="665163" y="441325"/>
              <a:ext cx="76200" cy="76200"/>
            </a:xfrm>
            <a:custGeom>
              <a:avLst/>
              <a:gdLst>
                <a:gd name="T0" fmla="*/ 0 w 40"/>
                <a:gd name="T1" fmla="*/ 20 h 40"/>
                <a:gd name="T2" fmla="*/ 18 w 40"/>
                <a:gd name="T3" fmla="*/ 40 h 40"/>
                <a:gd name="T4" fmla="*/ 20 w 40"/>
                <a:gd name="T5" fmla="*/ 40 h 40"/>
                <a:gd name="T6" fmla="*/ 21 w 40"/>
                <a:gd name="T7" fmla="*/ 40 h 40"/>
                <a:gd name="T8" fmla="*/ 40 w 40"/>
                <a:gd name="T9" fmla="*/ 20 h 40"/>
                <a:gd name="T10" fmla="*/ 20 w 40"/>
                <a:gd name="T11" fmla="*/ 0 h 40"/>
                <a:gd name="T12" fmla="*/ 0 w 40"/>
                <a:gd name="T13" fmla="*/ 20 h 40"/>
                <a:gd name="T14" fmla="*/ 0 60000 65536"/>
                <a:gd name="T15" fmla="*/ 0 60000 65536"/>
                <a:gd name="T16" fmla="*/ 0 60000 65536"/>
                <a:gd name="T17" fmla="*/ 0 60000 65536"/>
                <a:gd name="T18" fmla="*/ 0 60000 65536"/>
                <a:gd name="T19" fmla="*/ 0 60000 65536"/>
                <a:gd name="T20" fmla="*/ 0 60000 65536"/>
                <a:gd name="T21" fmla="*/ 0 w 40"/>
                <a:gd name="T22" fmla="*/ 0 h 40"/>
                <a:gd name="T23" fmla="*/ 40 w 40"/>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40">
                  <a:moveTo>
                    <a:pt x="0" y="20"/>
                  </a:moveTo>
                  <a:cubicBezTo>
                    <a:pt x="0" y="31"/>
                    <a:pt x="8" y="39"/>
                    <a:pt x="18" y="40"/>
                  </a:cubicBezTo>
                  <a:cubicBezTo>
                    <a:pt x="19" y="40"/>
                    <a:pt x="19" y="40"/>
                    <a:pt x="20" y="40"/>
                  </a:cubicBezTo>
                  <a:cubicBezTo>
                    <a:pt x="20" y="40"/>
                    <a:pt x="21" y="40"/>
                    <a:pt x="21" y="40"/>
                  </a:cubicBezTo>
                  <a:cubicBezTo>
                    <a:pt x="32" y="39"/>
                    <a:pt x="40" y="31"/>
                    <a:pt x="40" y="20"/>
                  </a:cubicBezTo>
                  <a:cubicBezTo>
                    <a:pt x="40" y="9"/>
                    <a:pt x="31" y="0"/>
                    <a:pt x="20" y="0"/>
                  </a:cubicBezTo>
                  <a:cubicBezTo>
                    <a:pt x="9" y="0"/>
                    <a:pt x="0" y="9"/>
                    <a:pt x="0" y="20"/>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6402" name="Freeform 111"/>
            <p:cNvSpPr>
              <a:spLocks noChangeArrowheads="1"/>
            </p:cNvSpPr>
            <p:nvPr/>
          </p:nvSpPr>
          <p:spPr bwMode="auto">
            <a:xfrm>
              <a:off x="0" y="85725"/>
              <a:ext cx="766763" cy="652463"/>
            </a:xfrm>
            <a:custGeom>
              <a:avLst/>
              <a:gdLst>
                <a:gd name="T0" fmla="*/ 370 w 403"/>
                <a:gd name="T1" fmla="*/ 233 h 343"/>
                <a:gd name="T2" fmla="*/ 350 w 403"/>
                <a:gd name="T3" fmla="*/ 240 h 343"/>
                <a:gd name="T4" fmla="*/ 332 w 403"/>
                <a:gd name="T5" fmla="*/ 262 h 343"/>
                <a:gd name="T6" fmla="*/ 357 w 403"/>
                <a:gd name="T7" fmla="*/ 229 h 343"/>
                <a:gd name="T8" fmla="*/ 370 w 403"/>
                <a:gd name="T9" fmla="*/ 181 h 343"/>
                <a:gd name="T10" fmla="*/ 365 w 403"/>
                <a:gd name="T11" fmla="*/ 149 h 343"/>
                <a:gd name="T12" fmla="*/ 344 w 403"/>
                <a:gd name="T13" fmla="*/ 142 h 343"/>
                <a:gd name="T14" fmla="*/ 311 w 403"/>
                <a:gd name="T15" fmla="*/ 185 h 343"/>
                <a:gd name="T16" fmla="*/ 321 w 403"/>
                <a:gd name="T17" fmla="*/ 145 h 343"/>
                <a:gd name="T18" fmla="*/ 319 w 403"/>
                <a:gd name="T19" fmla="*/ 116 h 343"/>
                <a:gd name="T20" fmla="*/ 353 w 403"/>
                <a:gd name="T21" fmla="*/ 92 h 343"/>
                <a:gd name="T22" fmla="*/ 320 w 403"/>
                <a:gd name="T23" fmla="*/ 51 h 343"/>
                <a:gd name="T24" fmla="*/ 300 w 403"/>
                <a:gd name="T25" fmla="*/ 58 h 343"/>
                <a:gd name="T26" fmla="*/ 282 w 403"/>
                <a:gd name="T27" fmla="*/ 79 h 343"/>
                <a:gd name="T28" fmla="*/ 273 w 403"/>
                <a:gd name="T29" fmla="*/ 58 h 343"/>
                <a:gd name="T30" fmla="*/ 236 w 403"/>
                <a:gd name="T31" fmla="*/ 58 h 343"/>
                <a:gd name="T32" fmla="*/ 236 w 403"/>
                <a:gd name="T33" fmla="*/ 52 h 343"/>
                <a:gd name="T34" fmla="*/ 202 w 403"/>
                <a:gd name="T35" fmla="*/ 1 h 343"/>
                <a:gd name="T36" fmla="*/ 182 w 403"/>
                <a:gd name="T37" fmla="*/ 9 h 343"/>
                <a:gd name="T38" fmla="*/ 168 w 403"/>
                <a:gd name="T39" fmla="*/ 57 h 343"/>
                <a:gd name="T40" fmla="*/ 163 w 403"/>
                <a:gd name="T41" fmla="*/ 58 h 343"/>
                <a:gd name="T42" fmla="*/ 121 w 403"/>
                <a:gd name="T43" fmla="*/ 79 h 343"/>
                <a:gd name="T44" fmla="*/ 104 w 403"/>
                <a:gd name="T45" fmla="*/ 58 h 343"/>
                <a:gd name="T46" fmla="*/ 84 w 403"/>
                <a:gd name="T47" fmla="*/ 51 h 343"/>
                <a:gd name="T48" fmla="*/ 51 w 403"/>
                <a:gd name="T49" fmla="*/ 92 h 343"/>
                <a:gd name="T50" fmla="*/ 85 w 403"/>
                <a:gd name="T51" fmla="*/ 116 h 343"/>
                <a:gd name="T52" fmla="*/ 83 w 403"/>
                <a:gd name="T53" fmla="*/ 145 h 343"/>
                <a:gd name="T54" fmla="*/ 93 w 403"/>
                <a:gd name="T55" fmla="*/ 185 h 343"/>
                <a:gd name="T56" fmla="*/ 60 w 403"/>
                <a:gd name="T57" fmla="*/ 142 h 343"/>
                <a:gd name="T58" fmla="*/ 39 w 403"/>
                <a:gd name="T59" fmla="*/ 149 h 343"/>
                <a:gd name="T60" fmla="*/ 34 w 403"/>
                <a:gd name="T61" fmla="*/ 181 h 343"/>
                <a:gd name="T62" fmla="*/ 47 w 403"/>
                <a:gd name="T63" fmla="*/ 229 h 343"/>
                <a:gd name="T64" fmla="*/ 72 w 403"/>
                <a:gd name="T65" fmla="*/ 262 h 343"/>
                <a:gd name="T66" fmla="*/ 54 w 403"/>
                <a:gd name="T67" fmla="*/ 240 h 343"/>
                <a:gd name="T68" fmla="*/ 34 w 403"/>
                <a:gd name="T69" fmla="*/ 233 h 343"/>
                <a:gd name="T70" fmla="*/ 0 w 403"/>
                <a:gd name="T71" fmla="*/ 284 h 343"/>
                <a:gd name="T72" fmla="*/ 1 w 403"/>
                <a:gd name="T73" fmla="*/ 343 h 343"/>
                <a:gd name="T74" fmla="*/ 58 w 403"/>
                <a:gd name="T75" fmla="*/ 343 h 343"/>
                <a:gd name="T76" fmla="*/ 270 w 403"/>
                <a:gd name="T77" fmla="*/ 67 h 343"/>
                <a:gd name="T78" fmla="*/ 354 w 403"/>
                <a:gd name="T79" fmla="*/ 343 h 343"/>
                <a:gd name="T80" fmla="*/ 403 w 403"/>
                <a:gd name="T81" fmla="*/ 288 h 343"/>
                <a:gd name="T82" fmla="*/ 390 w 403"/>
                <a:gd name="T83" fmla="*/ 240 h 3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3"/>
                <a:gd name="T127" fmla="*/ 0 h 343"/>
                <a:gd name="T128" fmla="*/ 403 w 403"/>
                <a:gd name="T129" fmla="*/ 343 h 3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3" h="343">
                  <a:moveTo>
                    <a:pt x="390" y="240"/>
                  </a:moveTo>
                  <a:cubicBezTo>
                    <a:pt x="381" y="232"/>
                    <a:pt x="370" y="233"/>
                    <a:pt x="370" y="233"/>
                  </a:cubicBezTo>
                  <a:cubicBezTo>
                    <a:pt x="370" y="233"/>
                    <a:pt x="370" y="233"/>
                    <a:pt x="369" y="233"/>
                  </a:cubicBezTo>
                  <a:cubicBezTo>
                    <a:pt x="369" y="233"/>
                    <a:pt x="359" y="232"/>
                    <a:pt x="350" y="240"/>
                  </a:cubicBezTo>
                  <a:cubicBezTo>
                    <a:pt x="342" y="248"/>
                    <a:pt x="337" y="260"/>
                    <a:pt x="336" y="276"/>
                  </a:cubicBezTo>
                  <a:cubicBezTo>
                    <a:pt x="332" y="262"/>
                    <a:pt x="332" y="262"/>
                    <a:pt x="332" y="262"/>
                  </a:cubicBezTo>
                  <a:cubicBezTo>
                    <a:pt x="335" y="251"/>
                    <a:pt x="339" y="242"/>
                    <a:pt x="346" y="236"/>
                  </a:cubicBezTo>
                  <a:cubicBezTo>
                    <a:pt x="349" y="233"/>
                    <a:pt x="353" y="231"/>
                    <a:pt x="357" y="229"/>
                  </a:cubicBezTo>
                  <a:cubicBezTo>
                    <a:pt x="349" y="225"/>
                    <a:pt x="344" y="217"/>
                    <a:pt x="344" y="207"/>
                  </a:cubicBezTo>
                  <a:cubicBezTo>
                    <a:pt x="344" y="193"/>
                    <a:pt x="355" y="181"/>
                    <a:pt x="370" y="181"/>
                  </a:cubicBezTo>
                  <a:cubicBezTo>
                    <a:pt x="373" y="181"/>
                    <a:pt x="375" y="182"/>
                    <a:pt x="378" y="183"/>
                  </a:cubicBezTo>
                  <a:cubicBezTo>
                    <a:pt x="377" y="167"/>
                    <a:pt x="372" y="156"/>
                    <a:pt x="365" y="149"/>
                  </a:cubicBezTo>
                  <a:cubicBezTo>
                    <a:pt x="356" y="141"/>
                    <a:pt x="345" y="142"/>
                    <a:pt x="345" y="142"/>
                  </a:cubicBezTo>
                  <a:cubicBezTo>
                    <a:pt x="345" y="142"/>
                    <a:pt x="345" y="142"/>
                    <a:pt x="344" y="142"/>
                  </a:cubicBezTo>
                  <a:cubicBezTo>
                    <a:pt x="344" y="142"/>
                    <a:pt x="334" y="141"/>
                    <a:pt x="325" y="149"/>
                  </a:cubicBezTo>
                  <a:cubicBezTo>
                    <a:pt x="317" y="157"/>
                    <a:pt x="312" y="168"/>
                    <a:pt x="311" y="185"/>
                  </a:cubicBezTo>
                  <a:cubicBezTo>
                    <a:pt x="307" y="171"/>
                    <a:pt x="307" y="171"/>
                    <a:pt x="307" y="171"/>
                  </a:cubicBezTo>
                  <a:cubicBezTo>
                    <a:pt x="310" y="160"/>
                    <a:pt x="314" y="151"/>
                    <a:pt x="321" y="145"/>
                  </a:cubicBezTo>
                  <a:cubicBezTo>
                    <a:pt x="324" y="142"/>
                    <a:pt x="328" y="140"/>
                    <a:pt x="332" y="138"/>
                  </a:cubicBezTo>
                  <a:cubicBezTo>
                    <a:pt x="324" y="134"/>
                    <a:pt x="319" y="126"/>
                    <a:pt x="319" y="116"/>
                  </a:cubicBezTo>
                  <a:cubicBezTo>
                    <a:pt x="319" y="102"/>
                    <a:pt x="330" y="90"/>
                    <a:pt x="345" y="90"/>
                  </a:cubicBezTo>
                  <a:cubicBezTo>
                    <a:pt x="348" y="90"/>
                    <a:pt x="350" y="91"/>
                    <a:pt x="353" y="92"/>
                  </a:cubicBezTo>
                  <a:cubicBezTo>
                    <a:pt x="352" y="76"/>
                    <a:pt x="347" y="65"/>
                    <a:pt x="340" y="58"/>
                  </a:cubicBezTo>
                  <a:cubicBezTo>
                    <a:pt x="331" y="50"/>
                    <a:pt x="320" y="51"/>
                    <a:pt x="320" y="51"/>
                  </a:cubicBezTo>
                  <a:cubicBezTo>
                    <a:pt x="320" y="51"/>
                    <a:pt x="320" y="51"/>
                    <a:pt x="319" y="51"/>
                  </a:cubicBezTo>
                  <a:cubicBezTo>
                    <a:pt x="319" y="51"/>
                    <a:pt x="309" y="50"/>
                    <a:pt x="300" y="58"/>
                  </a:cubicBezTo>
                  <a:cubicBezTo>
                    <a:pt x="292" y="65"/>
                    <a:pt x="287" y="77"/>
                    <a:pt x="286" y="93"/>
                  </a:cubicBezTo>
                  <a:cubicBezTo>
                    <a:pt x="282" y="79"/>
                    <a:pt x="282" y="79"/>
                    <a:pt x="282" y="79"/>
                  </a:cubicBezTo>
                  <a:cubicBezTo>
                    <a:pt x="277" y="58"/>
                    <a:pt x="277" y="58"/>
                    <a:pt x="277" y="58"/>
                  </a:cubicBezTo>
                  <a:cubicBezTo>
                    <a:pt x="273" y="58"/>
                    <a:pt x="273" y="58"/>
                    <a:pt x="273" y="58"/>
                  </a:cubicBezTo>
                  <a:cubicBezTo>
                    <a:pt x="241" y="58"/>
                    <a:pt x="241" y="58"/>
                    <a:pt x="241" y="58"/>
                  </a:cubicBezTo>
                  <a:cubicBezTo>
                    <a:pt x="236" y="58"/>
                    <a:pt x="236" y="58"/>
                    <a:pt x="236" y="58"/>
                  </a:cubicBezTo>
                  <a:cubicBezTo>
                    <a:pt x="236" y="57"/>
                    <a:pt x="236" y="57"/>
                    <a:pt x="236" y="57"/>
                  </a:cubicBezTo>
                  <a:cubicBezTo>
                    <a:pt x="236" y="55"/>
                    <a:pt x="236" y="54"/>
                    <a:pt x="236" y="52"/>
                  </a:cubicBezTo>
                  <a:cubicBezTo>
                    <a:pt x="236" y="32"/>
                    <a:pt x="231" y="17"/>
                    <a:pt x="222" y="9"/>
                  </a:cubicBezTo>
                  <a:cubicBezTo>
                    <a:pt x="213" y="0"/>
                    <a:pt x="203" y="1"/>
                    <a:pt x="202" y="1"/>
                  </a:cubicBezTo>
                  <a:cubicBezTo>
                    <a:pt x="202" y="1"/>
                    <a:pt x="202" y="1"/>
                    <a:pt x="202" y="1"/>
                  </a:cubicBezTo>
                  <a:cubicBezTo>
                    <a:pt x="201" y="1"/>
                    <a:pt x="191" y="0"/>
                    <a:pt x="182" y="9"/>
                  </a:cubicBezTo>
                  <a:cubicBezTo>
                    <a:pt x="173" y="17"/>
                    <a:pt x="168" y="32"/>
                    <a:pt x="168" y="52"/>
                  </a:cubicBezTo>
                  <a:cubicBezTo>
                    <a:pt x="168" y="54"/>
                    <a:pt x="168" y="55"/>
                    <a:pt x="168" y="57"/>
                  </a:cubicBezTo>
                  <a:cubicBezTo>
                    <a:pt x="168" y="57"/>
                    <a:pt x="168" y="57"/>
                    <a:pt x="168" y="58"/>
                  </a:cubicBezTo>
                  <a:cubicBezTo>
                    <a:pt x="163" y="58"/>
                    <a:pt x="163" y="58"/>
                    <a:pt x="163" y="58"/>
                  </a:cubicBezTo>
                  <a:cubicBezTo>
                    <a:pt x="127" y="58"/>
                    <a:pt x="127" y="58"/>
                    <a:pt x="127" y="58"/>
                  </a:cubicBezTo>
                  <a:cubicBezTo>
                    <a:pt x="121" y="79"/>
                    <a:pt x="121" y="79"/>
                    <a:pt x="121" y="79"/>
                  </a:cubicBezTo>
                  <a:cubicBezTo>
                    <a:pt x="118" y="93"/>
                    <a:pt x="118" y="93"/>
                    <a:pt x="118" y="93"/>
                  </a:cubicBezTo>
                  <a:cubicBezTo>
                    <a:pt x="117" y="77"/>
                    <a:pt x="112" y="65"/>
                    <a:pt x="104" y="58"/>
                  </a:cubicBezTo>
                  <a:cubicBezTo>
                    <a:pt x="95" y="50"/>
                    <a:pt x="85" y="51"/>
                    <a:pt x="85" y="51"/>
                  </a:cubicBezTo>
                  <a:cubicBezTo>
                    <a:pt x="84" y="51"/>
                    <a:pt x="84" y="51"/>
                    <a:pt x="84" y="51"/>
                  </a:cubicBezTo>
                  <a:cubicBezTo>
                    <a:pt x="83" y="51"/>
                    <a:pt x="73" y="50"/>
                    <a:pt x="64" y="58"/>
                  </a:cubicBezTo>
                  <a:cubicBezTo>
                    <a:pt x="57" y="65"/>
                    <a:pt x="52" y="76"/>
                    <a:pt x="51" y="92"/>
                  </a:cubicBezTo>
                  <a:cubicBezTo>
                    <a:pt x="54" y="91"/>
                    <a:pt x="56" y="90"/>
                    <a:pt x="59" y="90"/>
                  </a:cubicBezTo>
                  <a:cubicBezTo>
                    <a:pt x="73" y="90"/>
                    <a:pt x="85" y="102"/>
                    <a:pt x="85" y="116"/>
                  </a:cubicBezTo>
                  <a:cubicBezTo>
                    <a:pt x="85" y="126"/>
                    <a:pt x="80" y="134"/>
                    <a:pt x="72" y="138"/>
                  </a:cubicBezTo>
                  <a:cubicBezTo>
                    <a:pt x="76" y="140"/>
                    <a:pt x="79" y="142"/>
                    <a:pt x="83" y="145"/>
                  </a:cubicBezTo>
                  <a:cubicBezTo>
                    <a:pt x="90" y="151"/>
                    <a:pt x="94" y="160"/>
                    <a:pt x="97" y="171"/>
                  </a:cubicBezTo>
                  <a:cubicBezTo>
                    <a:pt x="93" y="185"/>
                    <a:pt x="93" y="185"/>
                    <a:pt x="93" y="185"/>
                  </a:cubicBezTo>
                  <a:cubicBezTo>
                    <a:pt x="92" y="168"/>
                    <a:pt x="87" y="157"/>
                    <a:pt x="79" y="149"/>
                  </a:cubicBezTo>
                  <a:cubicBezTo>
                    <a:pt x="70" y="141"/>
                    <a:pt x="60" y="142"/>
                    <a:pt x="60" y="142"/>
                  </a:cubicBezTo>
                  <a:cubicBezTo>
                    <a:pt x="59" y="142"/>
                    <a:pt x="59" y="142"/>
                    <a:pt x="59" y="142"/>
                  </a:cubicBezTo>
                  <a:cubicBezTo>
                    <a:pt x="58" y="142"/>
                    <a:pt x="48" y="141"/>
                    <a:pt x="39" y="149"/>
                  </a:cubicBezTo>
                  <a:cubicBezTo>
                    <a:pt x="32" y="156"/>
                    <a:pt x="27" y="167"/>
                    <a:pt x="26" y="183"/>
                  </a:cubicBezTo>
                  <a:cubicBezTo>
                    <a:pt x="29" y="182"/>
                    <a:pt x="31" y="181"/>
                    <a:pt x="34" y="181"/>
                  </a:cubicBezTo>
                  <a:cubicBezTo>
                    <a:pt x="48" y="181"/>
                    <a:pt x="60" y="193"/>
                    <a:pt x="60" y="207"/>
                  </a:cubicBezTo>
                  <a:cubicBezTo>
                    <a:pt x="60" y="217"/>
                    <a:pt x="55" y="225"/>
                    <a:pt x="47" y="229"/>
                  </a:cubicBezTo>
                  <a:cubicBezTo>
                    <a:pt x="51" y="231"/>
                    <a:pt x="54" y="233"/>
                    <a:pt x="58" y="236"/>
                  </a:cubicBezTo>
                  <a:cubicBezTo>
                    <a:pt x="65" y="242"/>
                    <a:pt x="69" y="251"/>
                    <a:pt x="72" y="262"/>
                  </a:cubicBezTo>
                  <a:cubicBezTo>
                    <a:pt x="68" y="276"/>
                    <a:pt x="68" y="276"/>
                    <a:pt x="68" y="276"/>
                  </a:cubicBezTo>
                  <a:cubicBezTo>
                    <a:pt x="67" y="260"/>
                    <a:pt x="62" y="248"/>
                    <a:pt x="54" y="240"/>
                  </a:cubicBezTo>
                  <a:cubicBezTo>
                    <a:pt x="45" y="232"/>
                    <a:pt x="35" y="233"/>
                    <a:pt x="35" y="233"/>
                  </a:cubicBezTo>
                  <a:cubicBezTo>
                    <a:pt x="34" y="233"/>
                    <a:pt x="34" y="233"/>
                    <a:pt x="34" y="233"/>
                  </a:cubicBezTo>
                  <a:cubicBezTo>
                    <a:pt x="33" y="233"/>
                    <a:pt x="23" y="232"/>
                    <a:pt x="14" y="240"/>
                  </a:cubicBezTo>
                  <a:cubicBezTo>
                    <a:pt x="5" y="249"/>
                    <a:pt x="0" y="263"/>
                    <a:pt x="0" y="284"/>
                  </a:cubicBezTo>
                  <a:cubicBezTo>
                    <a:pt x="0" y="285"/>
                    <a:pt x="1" y="287"/>
                    <a:pt x="1" y="288"/>
                  </a:cubicBezTo>
                  <a:cubicBezTo>
                    <a:pt x="1" y="288"/>
                    <a:pt x="1" y="327"/>
                    <a:pt x="1" y="343"/>
                  </a:cubicBezTo>
                  <a:cubicBezTo>
                    <a:pt x="50" y="343"/>
                    <a:pt x="50" y="343"/>
                    <a:pt x="50" y="343"/>
                  </a:cubicBezTo>
                  <a:cubicBezTo>
                    <a:pt x="58" y="343"/>
                    <a:pt x="58" y="343"/>
                    <a:pt x="58" y="343"/>
                  </a:cubicBezTo>
                  <a:cubicBezTo>
                    <a:pt x="77" y="276"/>
                    <a:pt x="132" y="72"/>
                    <a:pt x="134" y="67"/>
                  </a:cubicBezTo>
                  <a:cubicBezTo>
                    <a:pt x="140" y="67"/>
                    <a:pt x="264" y="67"/>
                    <a:pt x="270" y="67"/>
                  </a:cubicBezTo>
                  <a:cubicBezTo>
                    <a:pt x="272" y="72"/>
                    <a:pt x="327" y="276"/>
                    <a:pt x="345" y="343"/>
                  </a:cubicBezTo>
                  <a:cubicBezTo>
                    <a:pt x="354" y="343"/>
                    <a:pt x="354" y="343"/>
                    <a:pt x="354" y="343"/>
                  </a:cubicBezTo>
                  <a:cubicBezTo>
                    <a:pt x="403" y="343"/>
                    <a:pt x="403" y="343"/>
                    <a:pt x="403" y="343"/>
                  </a:cubicBezTo>
                  <a:cubicBezTo>
                    <a:pt x="403" y="327"/>
                    <a:pt x="403" y="288"/>
                    <a:pt x="403" y="288"/>
                  </a:cubicBezTo>
                  <a:cubicBezTo>
                    <a:pt x="403" y="287"/>
                    <a:pt x="403" y="285"/>
                    <a:pt x="403" y="284"/>
                  </a:cubicBezTo>
                  <a:cubicBezTo>
                    <a:pt x="403" y="263"/>
                    <a:pt x="399" y="249"/>
                    <a:pt x="390" y="240"/>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16403" name="矩形 37"/>
          <p:cNvSpPr>
            <a:spLocks noChangeArrowheads="1"/>
          </p:cNvSpPr>
          <p:nvPr/>
        </p:nvSpPr>
        <p:spPr bwMode="auto">
          <a:xfrm>
            <a:off x="1409700" y="6048375"/>
            <a:ext cx="96043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ts val="600"/>
              </a:spcBef>
            </a:pPr>
            <a:r>
              <a:rPr lang="zh-CN" altLang="en-US">
                <a:solidFill>
                  <a:schemeClr val="bg1"/>
                </a:solidFill>
                <a:latin typeface="微软雅黑" pitchFamily="34" charset="-122"/>
                <a:ea typeface="微软雅黑" pitchFamily="34" charset="-122"/>
                <a:sym typeface="微软雅黑" pitchFamily="34" charset="-122"/>
              </a:rPr>
              <a:t>如果大部门的二级部门经理比较多，也可以采用分组讨论的方式，每组</a:t>
            </a:r>
            <a:r>
              <a:rPr lang="en-US">
                <a:solidFill>
                  <a:schemeClr val="bg1"/>
                </a:solidFill>
                <a:latin typeface="微软雅黑" pitchFamily="34" charset="-122"/>
                <a:ea typeface="微软雅黑" pitchFamily="34" charset="-122"/>
                <a:sym typeface="微软雅黑" pitchFamily="34" charset="-122"/>
              </a:rPr>
              <a:t>5</a:t>
            </a:r>
            <a:r>
              <a:rPr lang="zh-CN" altLang="en-US">
                <a:solidFill>
                  <a:schemeClr val="bg1"/>
                </a:solidFill>
                <a:latin typeface="微软雅黑" pitchFamily="34" charset="-122"/>
                <a:ea typeface="微软雅黑" pitchFamily="34" charset="-122"/>
                <a:sym typeface="微软雅黑" pitchFamily="34" charset="-122"/>
              </a:rPr>
              <a:t>人左右为宜。</a:t>
            </a:r>
          </a:p>
        </p:txBody>
      </p:sp>
      <p:sp>
        <p:nvSpPr>
          <p:cNvPr id="16404" name="矩形 1"/>
          <p:cNvSpPr>
            <a:spLocks noChangeArrowheads="1"/>
          </p:cNvSpPr>
          <p:nvPr/>
        </p:nvSpPr>
        <p:spPr bwMode="auto">
          <a:xfrm>
            <a:off x="941388" y="6027738"/>
            <a:ext cx="439737" cy="439737"/>
          </a:xfrm>
          <a:prstGeom prst="rect">
            <a:avLst/>
          </a:prstGeom>
          <a:solidFill>
            <a:srgbClr val="ED7D3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b="1">
                <a:solidFill>
                  <a:srgbClr val="FFFFFF"/>
                </a:solidFill>
                <a:latin typeface="方正兰亭粗黑_GBK" charset="-122"/>
                <a:ea typeface="方正兰亭粗黑_GBK" charset="-122"/>
              </a:rPr>
              <a:t>注</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第三章    企业文化讨论的方式推荐</a:t>
            </a:r>
            <a:endParaRPr lang="zh-CN"/>
          </a:p>
        </p:txBody>
      </p:sp>
      <p:sp>
        <p:nvSpPr>
          <p:cNvPr id="17411" name="矩形 1"/>
          <p:cNvSpPr>
            <a:spLocks noChangeArrowheads="1"/>
          </p:cNvSpPr>
          <p:nvPr/>
        </p:nvSpPr>
        <p:spPr bwMode="auto">
          <a:xfrm>
            <a:off x="1109663" y="1730375"/>
            <a:ext cx="8494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595959"/>
                </a:solidFill>
                <a:latin typeface="Calibri" pitchFamily="34" charset="0"/>
                <a:ea typeface="微软雅黑" pitchFamily="34" charset="-122"/>
                <a:sym typeface="Calibri" pitchFamily="34" charset="0"/>
              </a:rPr>
              <a:t>反对漫谈、跑题，会议主持人要做好引导，特别强调</a:t>
            </a:r>
            <a:r>
              <a:rPr lang="zh-CN" altLang="en-US" sz="2400" b="1">
                <a:solidFill>
                  <a:srgbClr val="ED7D31"/>
                </a:solidFill>
                <a:latin typeface="微软雅黑" pitchFamily="34" charset="-122"/>
                <a:ea typeface="微软雅黑" pitchFamily="34" charset="-122"/>
                <a:sym typeface="微软雅黑" pitchFamily="34" charset="-122"/>
              </a:rPr>
              <a:t>基于如下要素的讨论</a:t>
            </a:r>
            <a:r>
              <a:rPr lang="zh-CN" altLang="en-US">
                <a:solidFill>
                  <a:srgbClr val="595959"/>
                </a:solidFill>
                <a:latin typeface="Calibri" pitchFamily="34" charset="0"/>
                <a:ea typeface="微软雅黑" pitchFamily="34" charset="-122"/>
                <a:sym typeface="Calibri" pitchFamily="34" charset="0"/>
              </a:rPr>
              <a:t>：</a:t>
            </a:r>
          </a:p>
        </p:txBody>
      </p:sp>
      <p:sp>
        <p:nvSpPr>
          <p:cNvPr id="17412" name="任意多边形 293"/>
          <p:cNvSpPr>
            <a:spLocks noChangeArrowheads="1"/>
          </p:cNvSpPr>
          <p:nvPr/>
        </p:nvSpPr>
        <p:spPr bwMode="auto">
          <a:xfrm>
            <a:off x="1109663" y="2516188"/>
            <a:ext cx="3311525" cy="3311525"/>
          </a:xfrm>
          <a:custGeom>
            <a:avLst/>
            <a:gdLst>
              <a:gd name="T0" fmla="*/ 0 w 3312000"/>
              <a:gd name="T1" fmla="*/ 0 h 3312000"/>
              <a:gd name="T2" fmla="*/ 3312000 w 3312000"/>
              <a:gd name="T3" fmla="*/ 3312000 h 3312000"/>
            </a:gdLst>
            <a:ahLst/>
            <a:cxnLst/>
            <a:rect l="T0" t="T1" r="T2" b="T3"/>
            <a:pathLst>
              <a:path w="3312000" h="3312000">
                <a:moveTo>
                  <a:pt x="1085445" y="0"/>
                </a:moveTo>
                <a:cubicBezTo>
                  <a:pt x="1085445" y="0"/>
                  <a:pt x="1085445" y="0"/>
                  <a:pt x="1113277" y="0"/>
                </a:cubicBezTo>
                <a:cubicBezTo>
                  <a:pt x="1113277" y="0"/>
                  <a:pt x="1113277" y="0"/>
                  <a:pt x="1252437" y="0"/>
                </a:cubicBezTo>
                <a:lnTo>
                  <a:pt x="1278901" y="0"/>
                </a:lnTo>
                <a:lnTo>
                  <a:pt x="1311417" y="0"/>
                </a:lnTo>
                <a:lnTo>
                  <a:pt x="1385074" y="0"/>
                </a:lnTo>
                <a:lnTo>
                  <a:pt x="1475038" y="0"/>
                </a:lnTo>
                <a:lnTo>
                  <a:pt x="1582941" y="0"/>
                </a:lnTo>
                <a:lnTo>
                  <a:pt x="1710414" y="0"/>
                </a:lnTo>
                <a:lnTo>
                  <a:pt x="1859086" y="0"/>
                </a:lnTo>
                <a:lnTo>
                  <a:pt x="2030590" y="0"/>
                </a:lnTo>
                <a:lnTo>
                  <a:pt x="2226555" y="0"/>
                </a:lnTo>
                <a:lnTo>
                  <a:pt x="3312000" y="0"/>
                </a:lnTo>
                <a:lnTo>
                  <a:pt x="3312000" y="2085"/>
                </a:lnTo>
                <a:lnTo>
                  <a:pt x="3312000" y="16680"/>
                </a:lnTo>
                <a:lnTo>
                  <a:pt x="3312000" y="32578"/>
                </a:lnTo>
                <a:lnTo>
                  <a:pt x="3312000" y="56294"/>
                </a:lnTo>
                <a:lnTo>
                  <a:pt x="3312000" y="89393"/>
                </a:lnTo>
                <a:lnTo>
                  <a:pt x="3312000" y="133438"/>
                </a:lnTo>
                <a:lnTo>
                  <a:pt x="3312000" y="189993"/>
                </a:lnTo>
                <a:lnTo>
                  <a:pt x="3312000" y="260621"/>
                </a:lnTo>
                <a:lnTo>
                  <a:pt x="3312000" y="346887"/>
                </a:lnTo>
                <a:lnTo>
                  <a:pt x="3312000" y="450353"/>
                </a:lnTo>
                <a:lnTo>
                  <a:pt x="3312000" y="572585"/>
                </a:lnTo>
                <a:lnTo>
                  <a:pt x="3312000" y="715144"/>
                </a:lnTo>
                <a:lnTo>
                  <a:pt x="3312000" y="879596"/>
                </a:lnTo>
                <a:lnTo>
                  <a:pt x="3312000" y="1067504"/>
                </a:lnTo>
                <a:lnTo>
                  <a:pt x="3312000" y="1068413"/>
                </a:lnTo>
                <a:lnTo>
                  <a:pt x="3312000" y="1074775"/>
                </a:lnTo>
                <a:lnTo>
                  <a:pt x="3312000" y="1092043"/>
                </a:lnTo>
                <a:lnTo>
                  <a:pt x="3312000" y="1125669"/>
                </a:lnTo>
                <a:lnTo>
                  <a:pt x="3312000" y="1181108"/>
                </a:lnTo>
                <a:lnTo>
                  <a:pt x="3312000" y="1218711"/>
                </a:lnTo>
                <a:lnTo>
                  <a:pt x="3312000" y="1263812"/>
                </a:lnTo>
                <a:lnTo>
                  <a:pt x="3312000" y="1317092"/>
                </a:lnTo>
                <a:lnTo>
                  <a:pt x="3312000" y="1379234"/>
                </a:lnTo>
                <a:lnTo>
                  <a:pt x="3312000" y="1450918"/>
                </a:lnTo>
                <a:lnTo>
                  <a:pt x="3312000" y="1532827"/>
                </a:lnTo>
                <a:lnTo>
                  <a:pt x="3312000" y="1534217"/>
                </a:lnTo>
                <a:lnTo>
                  <a:pt x="3312000" y="1543947"/>
                </a:lnTo>
                <a:lnTo>
                  <a:pt x="3312000" y="1570356"/>
                </a:lnTo>
                <a:lnTo>
                  <a:pt x="3312000" y="1592422"/>
                </a:lnTo>
                <a:lnTo>
                  <a:pt x="3312000" y="1621786"/>
                </a:lnTo>
                <a:lnTo>
                  <a:pt x="3312000" y="1659489"/>
                </a:lnTo>
                <a:lnTo>
                  <a:pt x="3312000" y="1706574"/>
                </a:lnTo>
                <a:lnTo>
                  <a:pt x="3312000" y="1764085"/>
                </a:lnTo>
                <a:lnTo>
                  <a:pt x="3312000" y="1833062"/>
                </a:lnTo>
                <a:lnTo>
                  <a:pt x="3312000" y="1914550"/>
                </a:lnTo>
                <a:lnTo>
                  <a:pt x="3312000" y="2009590"/>
                </a:lnTo>
                <a:lnTo>
                  <a:pt x="3312000" y="2119224"/>
                </a:lnTo>
                <a:lnTo>
                  <a:pt x="3312000" y="2244496"/>
                </a:lnTo>
                <a:lnTo>
                  <a:pt x="3312000" y="3312000"/>
                </a:lnTo>
                <a:lnTo>
                  <a:pt x="2226555" y="3312000"/>
                </a:lnTo>
                <a:lnTo>
                  <a:pt x="2225685" y="3312000"/>
                </a:lnTo>
                <a:lnTo>
                  <a:pt x="2219597" y="3312000"/>
                </a:lnTo>
                <a:lnTo>
                  <a:pt x="2203071" y="3312000"/>
                </a:lnTo>
                <a:lnTo>
                  <a:pt x="2170891" y="3312000"/>
                </a:lnTo>
                <a:lnTo>
                  <a:pt x="2168771" y="3312000"/>
                </a:lnTo>
                <a:lnTo>
                  <a:pt x="2153931" y="3312000"/>
                </a:lnTo>
                <a:lnTo>
                  <a:pt x="2137766" y="3312000"/>
                </a:lnTo>
                <a:lnTo>
                  <a:pt x="2113651" y="3312000"/>
                </a:lnTo>
                <a:lnTo>
                  <a:pt x="2079995" y="3312000"/>
                </a:lnTo>
                <a:lnTo>
                  <a:pt x="2035210" y="3312000"/>
                </a:lnTo>
                <a:lnTo>
                  <a:pt x="1977705" y="3312000"/>
                </a:lnTo>
                <a:lnTo>
                  <a:pt x="1905890" y="3312000"/>
                </a:lnTo>
                <a:lnTo>
                  <a:pt x="1818174" y="3312000"/>
                </a:lnTo>
                <a:lnTo>
                  <a:pt x="1712969" y="3312000"/>
                </a:lnTo>
                <a:lnTo>
                  <a:pt x="1588683" y="3312000"/>
                </a:lnTo>
                <a:lnTo>
                  <a:pt x="1443727" y="3312000"/>
                </a:lnTo>
                <a:lnTo>
                  <a:pt x="1278901" y="3312000"/>
                </a:lnTo>
                <a:lnTo>
                  <a:pt x="1276511" y="3312000"/>
                </a:lnTo>
                <a:cubicBezTo>
                  <a:pt x="1216886" y="3312000"/>
                  <a:pt x="1153286" y="3312000"/>
                  <a:pt x="1085445" y="3312000"/>
                </a:cubicBezTo>
                <a:cubicBezTo>
                  <a:pt x="1085445" y="3312000"/>
                  <a:pt x="1085445" y="3312000"/>
                  <a:pt x="0" y="3312000"/>
                </a:cubicBezTo>
                <a:cubicBezTo>
                  <a:pt x="0" y="3312000"/>
                  <a:pt x="0" y="3312000"/>
                  <a:pt x="0" y="2244496"/>
                </a:cubicBezTo>
                <a:cubicBezTo>
                  <a:pt x="0" y="2244496"/>
                  <a:pt x="0" y="2244496"/>
                  <a:pt x="0" y="1779174"/>
                </a:cubicBezTo>
                <a:cubicBezTo>
                  <a:pt x="0" y="1779174"/>
                  <a:pt x="0" y="1779174"/>
                  <a:pt x="0" y="1067504"/>
                </a:cubicBezTo>
                <a:cubicBezTo>
                  <a:pt x="0" y="465322"/>
                  <a:pt x="473143" y="0"/>
                  <a:pt x="1085445" y="0"/>
                </a:cubicBezTo>
                <a:close/>
              </a:path>
            </a:pathLst>
          </a:cu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11500" b="1">
                <a:solidFill>
                  <a:srgbClr val="FFFFFF"/>
                </a:solidFill>
                <a:latin typeface="方正兰亭粗黑_GBK" charset="-122"/>
                <a:ea typeface="方正兰亭粗黑_GBK" charset="-122"/>
              </a:rPr>
              <a:t>业务</a:t>
            </a:r>
          </a:p>
        </p:txBody>
      </p:sp>
      <p:sp>
        <p:nvSpPr>
          <p:cNvPr id="17413" name="任意多边形 294"/>
          <p:cNvSpPr>
            <a:spLocks noChangeArrowheads="1"/>
          </p:cNvSpPr>
          <p:nvPr/>
        </p:nvSpPr>
        <p:spPr bwMode="auto">
          <a:xfrm flipH="1">
            <a:off x="8408988" y="2516188"/>
            <a:ext cx="3313112" cy="3311525"/>
          </a:xfrm>
          <a:custGeom>
            <a:avLst/>
            <a:gdLst>
              <a:gd name="T0" fmla="*/ 0 w 3312000"/>
              <a:gd name="T1" fmla="*/ 0 h 3312000"/>
              <a:gd name="T2" fmla="*/ 3312000 w 3312000"/>
              <a:gd name="T3" fmla="*/ 3312000 h 3312000"/>
            </a:gdLst>
            <a:ahLst/>
            <a:cxnLst/>
            <a:rect l="T0" t="T1" r="T2" b="T3"/>
            <a:pathLst>
              <a:path w="3312000" h="3312000">
                <a:moveTo>
                  <a:pt x="1085445" y="0"/>
                </a:moveTo>
                <a:cubicBezTo>
                  <a:pt x="1085445" y="0"/>
                  <a:pt x="1085445" y="0"/>
                  <a:pt x="1113277" y="0"/>
                </a:cubicBezTo>
                <a:cubicBezTo>
                  <a:pt x="1113277" y="0"/>
                  <a:pt x="1113277" y="0"/>
                  <a:pt x="1252437" y="0"/>
                </a:cubicBezTo>
                <a:lnTo>
                  <a:pt x="1278901" y="0"/>
                </a:lnTo>
                <a:lnTo>
                  <a:pt x="1311417" y="0"/>
                </a:lnTo>
                <a:lnTo>
                  <a:pt x="1385074" y="0"/>
                </a:lnTo>
                <a:lnTo>
                  <a:pt x="1475038" y="0"/>
                </a:lnTo>
                <a:lnTo>
                  <a:pt x="1582941" y="0"/>
                </a:lnTo>
                <a:lnTo>
                  <a:pt x="1710414" y="0"/>
                </a:lnTo>
                <a:lnTo>
                  <a:pt x="1859086" y="0"/>
                </a:lnTo>
                <a:lnTo>
                  <a:pt x="2030590" y="0"/>
                </a:lnTo>
                <a:lnTo>
                  <a:pt x="2226555" y="0"/>
                </a:lnTo>
                <a:lnTo>
                  <a:pt x="3312000" y="0"/>
                </a:lnTo>
                <a:lnTo>
                  <a:pt x="3312000" y="2085"/>
                </a:lnTo>
                <a:lnTo>
                  <a:pt x="3312000" y="16680"/>
                </a:lnTo>
                <a:lnTo>
                  <a:pt x="3312000" y="32578"/>
                </a:lnTo>
                <a:lnTo>
                  <a:pt x="3312000" y="56294"/>
                </a:lnTo>
                <a:lnTo>
                  <a:pt x="3312000" y="89393"/>
                </a:lnTo>
                <a:lnTo>
                  <a:pt x="3312000" y="133438"/>
                </a:lnTo>
                <a:lnTo>
                  <a:pt x="3312000" y="189993"/>
                </a:lnTo>
                <a:lnTo>
                  <a:pt x="3312000" y="260621"/>
                </a:lnTo>
                <a:lnTo>
                  <a:pt x="3312000" y="346887"/>
                </a:lnTo>
                <a:lnTo>
                  <a:pt x="3312000" y="450353"/>
                </a:lnTo>
                <a:lnTo>
                  <a:pt x="3312000" y="572585"/>
                </a:lnTo>
                <a:lnTo>
                  <a:pt x="3312000" y="715144"/>
                </a:lnTo>
                <a:lnTo>
                  <a:pt x="3312000" y="879596"/>
                </a:lnTo>
                <a:lnTo>
                  <a:pt x="3312000" y="1067504"/>
                </a:lnTo>
                <a:lnTo>
                  <a:pt x="3312000" y="1068413"/>
                </a:lnTo>
                <a:lnTo>
                  <a:pt x="3312000" y="1074775"/>
                </a:lnTo>
                <a:lnTo>
                  <a:pt x="3312000" y="1092043"/>
                </a:lnTo>
                <a:lnTo>
                  <a:pt x="3312000" y="1125669"/>
                </a:lnTo>
                <a:lnTo>
                  <a:pt x="3312000" y="1181108"/>
                </a:lnTo>
                <a:lnTo>
                  <a:pt x="3312000" y="1218711"/>
                </a:lnTo>
                <a:lnTo>
                  <a:pt x="3312000" y="1263812"/>
                </a:lnTo>
                <a:lnTo>
                  <a:pt x="3312000" y="1317092"/>
                </a:lnTo>
                <a:lnTo>
                  <a:pt x="3312000" y="1379234"/>
                </a:lnTo>
                <a:lnTo>
                  <a:pt x="3312000" y="1450918"/>
                </a:lnTo>
                <a:lnTo>
                  <a:pt x="3312000" y="1532827"/>
                </a:lnTo>
                <a:lnTo>
                  <a:pt x="3312000" y="1534217"/>
                </a:lnTo>
                <a:lnTo>
                  <a:pt x="3312000" y="1543947"/>
                </a:lnTo>
                <a:lnTo>
                  <a:pt x="3312000" y="1570356"/>
                </a:lnTo>
                <a:lnTo>
                  <a:pt x="3312000" y="1592422"/>
                </a:lnTo>
                <a:lnTo>
                  <a:pt x="3312000" y="1621786"/>
                </a:lnTo>
                <a:lnTo>
                  <a:pt x="3312000" y="1659489"/>
                </a:lnTo>
                <a:lnTo>
                  <a:pt x="3312000" y="1706574"/>
                </a:lnTo>
                <a:lnTo>
                  <a:pt x="3312000" y="1764085"/>
                </a:lnTo>
                <a:lnTo>
                  <a:pt x="3312000" y="1833062"/>
                </a:lnTo>
                <a:lnTo>
                  <a:pt x="3312000" y="1914550"/>
                </a:lnTo>
                <a:lnTo>
                  <a:pt x="3312000" y="2009590"/>
                </a:lnTo>
                <a:lnTo>
                  <a:pt x="3312000" y="2119224"/>
                </a:lnTo>
                <a:lnTo>
                  <a:pt x="3312000" y="2244496"/>
                </a:lnTo>
                <a:lnTo>
                  <a:pt x="3312000" y="3312000"/>
                </a:lnTo>
                <a:lnTo>
                  <a:pt x="2226555" y="3312000"/>
                </a:lnTo>
                <a:lnTo>
                  <a:pt x="2225685" y="3312000"/>
                </a:lnTo>
                <a:lnTo>
                  <a:pt x="2219597" y="3312000"/>
                </a:lnTo>
                <a:lnTo>
                  <a:pt x="2203071" y="3312000"/>
                </a:lnTo>
                <a:lnTo>
                  <a:pt x="2170891" y="3312000"/>
                </a:lnTo>
                <a:lnTo>
                  <a:pt x="2168771" y="3312000"/>
                </a:lnTo>
                <a:lnTo>
                  <a:pt x="2153931" y="3312000"/>
                </a:lnTo>
                <a:lnTo>
                  <a:pt x="2137766" y="3312000"/>
                </a:lnTo>
                <a:lnTo>
                  <a:pt x="2113651" y="3312000"/>
                </a:lnTo>
                <a:lnTo>
                  <a:pt x="2079995" y="3312000"/>
                </a:lnTo>
                <a:lnTo>
                  <a:pt x="2035210" y="3312000"/>
                </a:lnTo>
                <a:lnTo>
                  <a:pt x="1977705" y="3312000"/>
                </a:lnTo>
                <a:lnTo>
                  <a:pt x="1905890" y="3312000"/>
                </a:lnTo>
                <a:lnTo>
                  <a:pt x="1818174" y="3312000"/>
                </a:lnTo>
                <a:lnTo>
                  <a:pt x="1712969" y="3312000"/>
                </a:lnTo>
                <a:lnTo>
                  <a:pt x="1588683" y="3312000"/>
                </a:lnTo>
                <a:lnTo>
                  <a:pt x="1443727" y="3312000"/>
                </a:lnTo>
                <a:lnTo>
                  <a:pt x="1278901" y="3312000"/>
                </a:lnTo>
                <a:lnTo>
                  <a:pt x="1276511" y="3312000"/>
                </a:lnTo>
                <a:cubicBezTo>
                  <a:pt x="1216886" y="3312000"/>
                  <a:pt x="1153286" y="3312000"/>
                  <a:pt x="1085445" y="3312000"/>
                </a:cubicBezTo>
                <a:cubicBezTo>
                  <a:pt x="1085445" y="3312000"/>
                  <a:pt x="1085445" y="3312000"/>
                  <a:pt x="0" y="3312000"/>
                </a:cubicBezTo>
                <a:cubicBezTo>
                  <a:pt x="0" y="3312000"/>
                  <a:pt x="0" y="3312000"/>
                  <a:pt x="0" y="2244496"/>
                </a:cubicBezTo>
                <a:cubicBezTo>
                  <a:pt x="0" y="2244496"/>
                  <a:pt x="0" y="2244496"/>
                  <a:pt x="0" y="1779174"/>
                </a:cubicBezTo>
                <a:cubicBezTo>
                  <a:pt x="0" y="1779174"/>
                  <a:pt x="0" y="1779174"/>
                  <a:pt x="0" y="1067504"/>
                </a:cubicBezTo>
                <a:cubicBezTo>
                  <a:pt x="0" y="465322"/>
                  <a:pt x="473143" y="0"/>
                  <a:pt x="1085445" y="0"/>
                </a:cubicBezTo>
                <a:close/>
              </a:path>
            </a:pathLst>
          </a:cu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11500" b="1">
                <a:solidFill>
                  <a:srgbClr val="FFFFFF"/>
                </a:solidFill>
                <a:latin typeface="方正兰亭粗黑_GBK" charset="-122"/>
                <a:ea typeface="方正兰亭粗黑_GBK" charset="-122"/>
              </a:rPr>
              <a:t>案例</a:t>
            </a:r>
          </a:p>
        </p:txBody>
      </p:sp>
      <p:sp>
        <p:nvSpPr>
          <p:cNvPr id="17414" name="矩形 295"/>
          <p:cNvSpPr>
            <a:spLocks noChangeArrowheads="1"/>
          </p:cNvSpPr>
          <p:nvPr/>
        </p:nvSpPr>
        <p:spPr bwMode="auto">
          <a:xfrm>
            <a:off x="4759325" y="2516188"/>
            <a:ext cx="3311525" cy="3311525"/>
          </a:xfrm>
          <a:prstGeom prst="rect">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11500" b="1">
                <a:solidFill>
                  <a:srgbClr val="FFFFFF"/>
                </a:solidFill>
                <a:latin typeface="方正兰亭粗黑_GBK" charset="-122"/>
                <a:ea typeface="方正兰亭粗黑_GBK" charset="-122"/>
              </a:rPr>
              <a:t>岗位</a:t>
            </a:r>
          </a:p>
        </p:txBody>
      </p:sp>
      <p:sp>
        <p:nvSpPr>
          <p:cNvPr id="17415" name="矩形 296"/>
          <p:cNvSpPr>
            <a:spLocks noChangeArrowheads="1"/>
          </p:cNvSpPr>
          <p:nvPr/>
        </p:nvSpPr>
        <p:spPr bwMode="auto">
          <a:xfrm>
            <a:off x="1109663" y="6027738"/>
            <a:ext cx="106124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讨论过程中，若出现观点不能达成一致的情况，暂时搁置争议，提交上一级部门主管判定。</a:t>
            </a:r>
            <a:endParaRPr lang="zh-CN" alt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18435"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36"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18437"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18438" name="文本框 23"/>
          <p:cNvSpPr>
            <a:spLocks noChangeArrowheads="1"/>
          </p:cNvSpPr>
          <p:nvPr/>
        </p:nvSpPr>
        <p:spPr bwMode="auto">
          <a:xfrm>
            <a:off x="4279900" y="5173663"/>
            <a:ext cx="40941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第四章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企业文化讨论的准备工作</a:t>
            </a:r>
          </a:p>
        </p:txBody>
      </p:sp>
      <p:sp>
        <p:nvSpPr>
          <p:cNvPr id="18439"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0"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1"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2"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3"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4"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5"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6"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7"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8"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49"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50"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18451" name="组合 84"/>
          <p:cNvGrpSpPr>
            <a:grpSpLocks/>
          </p:cNvGrpSpPr>
          <p:nvPr/>
        </p:nvGrpSpPr>
        <p:grpSpPr bwMode="auto">
          <a:xfrm>
            <a:off x="3467100" y="5357813"/>
            <a:ext cx="623888" cy="617537"/>
            <a:chOff x="0" y="0"/>
            <a:chExt cx="1344613" cy="1247775"/>
          </a:xfrm>
        </p:grpSpPr>
        <p:sp>
          <p:nvSpPr>
            <p:cNvPr id="18452" name="Freeform 67"/>
            <p:cNvSpPr>
              <a:spLocks noEditPoints="1" noChangeArrowheads="1"/>
            </p:cNvSpPr>
            <p:nvPr/>
          </p:nvSpPr>
          <p:spPr bwMode="auto">
            <a:xfrm>
              <a:off x="542925" y="0"/>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282"/>
                <a:gd name="T74" fmla="*/ 281 w 281"/>
                <a:gd name="T75" fmla="*/ 282 h 2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53" name="Freeform 68"/>
            <p:cNvSpPr>
              <a:spLocks noChangeArrowheads="1"/>
            </p:cNvSpPr>
            <p:nvPr/>
          </p:nvSpPr>
          <p:spPr bwMode="auto">
            <a:xfrm>
              <a:off x="96837" y="688975"/>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9"/>
                <a:gd name="T34" fmla="*/ 0 h 352"/>
                <a:gd name="T35" fmla="*/ 349 w 349"/>
                <a:gd name="T36" fmla="*/ 352 h 3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54" name="Freeform 69"/>
            <p:cNvSpPr>
              <a:spLocks noChangeArrowheads="1"/>
            </p:cNvSpPr>
            <p:nvPr/>
          </p:nvSpPr>
          <p:spPr bwMode="auto">
            <a:xfrm>
              <a:off x="0" y="12700"/>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7"/>
                <a:gd name="T37" fmla="*/ 0 h 207"/>
                <a:gd name="T38" fmla="*/ 207 w 207"/>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8455" name="Freeform 70"/>
            <p:cNvSpPr>
              <a:spLocks noEditPoints="1" noChangeArrowheads="1"/>
            </p:cNvSpPr>
            <p:nvPr/>
          </p:nvSpPr>
          <p:spPr bwMode="auto">
            <a:xfrm>
              <a:off x="730250" y="712788"/>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
                <a:gd name="T34" fmla="*/ 0 h 186"/>
                <a:gd name="T35" fmla="*/ 186 w 186"/>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第四章    企业文化讨论的准备工作</a:t>
            </a:r>
            <a:endParaRPr lang="zh-CN"/>
          </a:p>
        </p:txBody>
      </p:sp>
      <p:sp>
        <p:nvSpPr>
          <p:cNvPr id="19459"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4.1  </a:t>
            </a:r>
            <a:r>
              <a:rPr lang="zh-CN" altLang="en-US">
                <a:solidFill>
                  <a:srgbClr val="595959"/>
                </a:solidFill>
                <a:latin typeface="微软雅黑" pitchFamily="34" charset="-122"/>
                <a:ea typeface="微软雅黑" pitchFamily="34" charset="-122"/>
                <a:sym typeface="微软雅黑" pitchFamily="34" charset="-122"/>
              </a:rPr>
              <a:t>企业文化建设的动员宣传</a:t>
            </a:r>
          </a:p>
        </p:txBody>
      </p:sp>
      <p:grpSp>
        <p:nvGrpSpPr>
          <p:cNvPr id="19460" name="组合 2"/>
          <p:cNvGrpSpPr>
            <a:grpSpLocks/>
          </p:cNvGrpSpPr>
          <p:nvPr/>
        </p:nvGrpSpPr>
        <p:grpSpPr bwMode="auto">
          <a:xfrm flipH="1">
            <a:off x="1409700" y="2006600"/>
            <a:ext cx="3490913" cy="4068763"/>
            <a:chOff x="0" y="0"/>
            <a:chExt cx="606425" cy="719138"/>
          </a:xfrm>
        </p:grpSpPr>
        <p:sp>
          <p:nvSpPr>
            <p:cNvPr id="19461" name="Freeform 2253"/>
            <p:cNvSpPr>
              <a:spLocks noEditPoints="1" noChangeArrowheads="1"/>
            </p:cNvSpPr>
            <p:nvPr/>
          </p:nvSpPr>
          <p:spPr bwMode="auto">
            <a:xfrm>
              <a:off x="360362" y="541338"/>
              <a:ext cx="246063" cy="174625"/>
            </a:xfrm>
            <a:custGeom>
              <a:avLst/>
              <a:gdLst>
                <a:gd name="T0" fmla="*/ 65 w 130"/>
                <a:gd name="T1" fmla="*/ 64 h 91"/>
                <a:gd name="T2" fmla="*/ 92 w 130"/>
                <a:gd name="T3" fmla="*/ 91 h 91"/>
                <a:gd name="T4" fmla="*/ 113 w 130"/>
                <a:gd name="T5" fmla="*/ 91 h 91"/>
                <a:gd name="T6" fmla="*/ 76 w 130"/>
                <a:gd name="T7" fmla="*/ 54 h 91"/>
                <a:gd name="T8" fmla="*/ 130 w 130"/>
                <a:gd name="T9" fmla="*/ 0 h 91"/>
                <a:gd name="T10" fmla="*/ 111 w 130"/>
                <a:gd name="T11" fmla="*/ 0 h 91"/>
                <a:gd name="T12" fmla="*/ 0 w 130"/>
                <a:gd name="T13" fmla="*/ 0 h 91"/>
                <a:gd name="T14" fmla="*/ 54 w 130"/>
                <a:gd name="T15" fmla="*/ 54 h 91"/>
                <a:gd name="T16" fmla="*/ 16 w 130"/>
                <a:gd name="T17" fmla="*/ 91 h 91"/>
                <a:gd name="T18" fmla="*/ 38 w 130"/>
                <a:gd name="T19" fmla="*/ 91 h 91"/>
                <a:gd name="T20" fmla="*/ 65 w 130"/>
                <a:gd name="T21" fmla="*/ 64 h 91"/>
                <a:gd name="T22" fmla="*/ 37 w 130"/>
                <a:gd name="T23" fmla="*/ 15 h 91"/>
                <a:gd name="T24" fmla="*/ 93 w 130"/>
                <a:gd name="T25" fmla="*/ 15 h 91"/>
                <a:gd name="T26" fmla="*/ 65 w 130"/>
                <a:gd name="T27" fmla="*/ 43 h 91"/>
                <a:gd name="T28" fmla="*/ 37 w 130"/>
                <a:gd name="T29" fmla="*/ 15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0"/>
                <a:gd name="T46" fmla="*/ 0 h 91"/>
                <a:gd name="T47" fmla="*/ 130 w 130"/>
                <a:gd name="T48" fmla="*/ 91 h 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0" h="91">
                  <a:moveTo>
                    <a:pt x="65" y="64"/>
                  </a:moveTo>
                  <a:cubicBezTo>
                    <a:pt x="74" y="74"/>
                    <a:pt x="84" y="84"/>
                    <a:pt x="92" y="91"/>
                  </a:cubicBezTo>
                  <a:cubicBezTo>
                    <a:pt x="113" y="91"/>
                    <a:pt x="113" y="91"/>
                    <a:pt x="113" y="91"/>
                  </a:cubicBezTo>
                  <a:cubicBezTo>
                    <a:pt x="108" y="86"/>
                    <a:pt x="91" y="70"/>
                    <a:pt x="76" y="54"/>
                  </a:cubicBezTo>
                  <a:cubicBezTo>
                    <a:pt x="96" y="33"/>
                    <a:pt x="130" y="0"/>
                    <a:pt x="130" y="0"/>
                  </a:cubicBezTo>
                  <a:cubicBezTo>
                    <a:pt x="111" y="0"/>
                    <a:pt x="111" y="0"/>
                    <a:pt x="111" y="0"/>
                  </a:cubicBezTo>
                  <a:cubicBezTo>
                    <a:pt x="0" y="0"/>
                    <a:pt x="0" y="0"/>
                    <a:pt x="0" y="0"/>
                  </a:cubicBezTo>
                  <a:cubicBezTo>
                    <a:pt x="0" y="0"/>
                    <a:pt x="34" y="33"/>
                    <a:pt x="54" y="54"/>
                  </a:cubicBezTo>
                  <a:cubicBezTo>
                    <a:pt x="38" y="70"/>
                    <a:pt x="21" y="86"/>
                    <a:pt x="16" y="91"/>
                  </a:cubicBezTo>
                  <a:cubicBezTo>
                    <a:pt x="38" y="91"/>
                    <a:pt x="38" y="91"/>
                    <a:pt x="38" y="91"/>
                  </a:cubicBezTo>
                  <a:cubicBezTo>
                    <a:pt x="45" y="84"/>
                    <a:pt x="55" y="74"/>
                    <a:pt x="65" y="64"/>
                  </a:cubicBezTo>
                  <a:close/>
                  <a:moveTo>
                    <a:pt x="37" y="15"/>
                  </a:moveTo>
                  <a:cubicBezTo>
                    <a:pt x="55" y="15"/>
                    <a:pt x="75" y="15"/>
                    <a:pt x="93" y="15"/>
                  </a:cubicBezTo>
                  <a:cubicBezTo>
                    <a:pt x="86" y="22"/>
                    <a:pt x="78" y="29"/>
                    <a:pt x="65" y="43"/>
                  </a:cubicBezTo>
                  <a:cubicBezTo>
                    <a:pt x="51" y="29"/>
                    <a:pt x="44" y="22"/>
                    <a:pt x="37" y="15"/>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2" name="Oval 2254"/>
            <p:cNvSpPr>
              <a:spLocks noChangeArrowheads="1"/>
            </p:cNvSpPr>
            <p:nvPr/>
          </p:nvSpPr>
          <p:spPr bwMode="auto">
            <a:xfrm>
              <a:off x="412750" y="7938"/>
              <a:ext cx="122238" cy="119063"/>
            </a:xfrm>
            <a:prstGeom prst="ellipse">
              <a:avLst/>
            </a:pr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3" name="Freeform 2255"/>
            <p:cNvSpPr>
              <a:spLocks noChangeArrowheads="1"/>
            </p:cNvSpPr>
            <p:nvPr/>
          </p:nvSpPr>
          <p:spPr bwMode="auto">
            <a:xfrm>
              <a:off x="171450" y="76200"/>
              <a:ext cx="430213" cy="642938"/>
            </a:xfrm>
            <a:custGeom>
              <a:avLst/>
              <a:gdLst>
                <a:gd name="T0" fmla="*/ 211 w 226"/>
                <a:gd name="T1" fmla="*/ 98 h 338"/>
                <a:gd name="T2" fmla="*/ 176 w 226"/>
                <a:gd name="T3" fmla="*/ 45 h 338"/>
                <a:gd name="T4" fmla="*/ 129 w 226"/>
                <a:gd name="T5" fmla="*/ 58 h 338"/>
                <a:gd name="T6" fmla="*/ 98 w 226"/>
                <a:gd name="T7" fmla="*/ 74 h 338"/>
                <a:gd name="T8" fmla="*/ 102 w 226"/>
                <a:gd name="T9" fmla="*/ 4 h 338"/>
                <a:gd name="T10" fmla="*/ 81 w 226"/>
                <a:gd name="T11" fmla="*/ 0 h 338"/>
                <a:gd name="T12" fmla="*/ 67 w 226"/>
                <a:gd name="T13" fmla="*/ 64 h 338"/>
                <a:gd name="T14" fmla="*/ 79 w 226"/>
                <a:gd name="T15" fmla="*/ 111 h 338"/>
                <a:gd name="T16" fmla="*/ 134 w 226"/>
                <a:gd name="T17" fmla="*/ 99 h 338"/>
                <a:gd name="T18" fmla="*/ 133 w 226"/>
                <a:gd name="T19" fmla="*/ 148 h 338"/>
                <a:gd name="T20" fmla="*/ 36 w 226"/>
                <a:gd name="T21" fmla="*/ 131 h 338"/>
                <a:gd name="T22" fmla="*/ 31 w 226"/>
                <a:gd name="T23" fmla="*/ 214 h 338"/>
                <a:gd name="T24" fmla="*/ 38 w 226"/>
                <a:gd name="T25" fmla="*/ 214 h 338"/>
                <a:gd name="T26" fmla="*/ 47 w 226"/>
                <a:gd name="T27" fmla="*/ 214 h 338"/>
                <a:gd name="T28" fmla="*/ 56 w 226"/>
                <a:gd name="T29" fmla="*/ 214 h 338"/>
                <a:gd name="T30" fmla="*/ 56 w 226"/>
                <a:gd name="T31" fmla="*/ 213 h 338"/>
                <a:gd name="T32" fmla="*/ 60 w 226"/>
                <a:gd name="T33" fmla="*/ 166 h 338"/>
                <a:gd name="T34" fmla="*/ 90 w 226"/>
                <a:gd name="T35" fmla="*/ 177 h 338"/>
                <a:gd name="T36" fmla="*/ 66 w 226"/>
                <a:gd name="T37" fmla="*/ 188 h 338"/>
                <a:gd name="T38" fmla="*/ 63 w 226"/>
                <a:gd name="T39" fmla="*/ 222 h 338"/>
                <a:gd name="T40" fmla="*/ 36 w 226"/>
                <a:gd name="T41" fmla="*/ 222 h 338"/>
                <a:gd name="T42" fmla="*/ 0 w 226"/>
                <a:gd name="T43" fmla="*/ 328 h 338"/>
                <a:gd name="T44" fmla="*/ 25 w 226"/>
                <a:gd name="T45" fmla="*/ 338 h 338"/>
                <a:gd name="T46" fmla="*/ 82 w 226"/>
                <a:gd name="T47" fmla="*/ 230 h 338"/>
                <a:gd name="T48" fmla="*/ 169 w 226"/>
                <a:gd name="T49" fmla="*/ 216 h 338"/>
                <a:gd name="T50" fmla="*/ 211 w 226"/>
                <a:gd name="T51" fmla="*/ 98 h 33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26"/>
                <a:gd name="T79" fmla="*/ 0 h 338"/>
                <a:gd name="T80" fmla="*/ 226 w 226"/>
                <a:gd name="T81" fmla="*/ 338 h 33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26" h="338">
                  <a:moveTo>
                    <a:pt x="211" y="98"/>
                  </a:moveTo>
                  <a:cubicBezTo>
                    <a:pt x="207" y="42"/>
                    <a:pt x="176" y="45"/>
                    <a:pt x="176" y="45"/>
                  </a:cubicBezTo>
                  <a:cubicBezTo>
                    <a:pt x="176" y="45"/>
                    <a:pt x="160" y="41"/>
                    <a:pt x="129" y="58"/>
                  </a:cubicBezTo>
                  <a:cubicBezTo>
                    <a:pt x="98" y="74"/>
                    <a:pt x="98" y="74"/>
                    <a:pt x="98" y="74"/>
                  </a:cubicBezTo>
                  <a:cubicBezTo>
                    <a:pt x="102" y="4"/>
                    <a:pt x="102" y="4"/>
                    <a:pt x="102" y="4"/>
                  </a:cubicBezTo>
                  <a:cubicBezTo>
                    <a:pt x="81" y="0"/>
                    <a:pt x="81" y="0"/>
                    <a:pt x="81" y="0"/>
                  </a:cubicBezTo>
                  <a:cubicBezTo>
                    <a:pt x="81" y="0"/>
                    <a:pt x="72" y="35"/>
                    <a:pt x="67" y="64"/>
                  </a:cubicBezTo>
                  <a:cubicBezTo>
                    <a:pt x="63" y="85"/>
                    <a:pt x="65" y="104"/>
                    <a:pt x="79" y="111"/>
                  </a:cubicBezTo>
                  <a:cubicBezTo>
                    <a:pt x="98" y="122"/>
                    <a:pt x="134" y="99"/>
                    <a:pt x="134" y="99"/>
                  </a:cubicBezTo>
                  <a:cubicBezTo>
                    <a:pt x="133" y="148"/>
                    <a:pt x="133" y="148"/>
                    <a:pt x="133" y="148"/>
                  </a:cubicBezTo>
                  <a:cubicBezTo>
                    <a:pt x="133" y="148"/>
                    <a:pt x="62" y="116"/>
                    <a:pt x="36" y="131"/>
                  </a:cubicBezTo>
                  <a:cubicBezTo>
                    <a:pt x="9" y="147"/>
                    <a:pt x="31" y="214"/>
                    <a:pt x="31" y="214"/>
                  </a:cubicBezTo>
                  <a:cubicBezTo>
                    <a:pt x="33" y="214"/>
                    <a:pt x="36" y="214"/>
                    <a:pt x="38" y="214"/>
                  </a:cubicBezTo>
                  <a:cubicBezTo>
                    <a:pt x="41" y="214"/>
                    <a:pt x="45" y="214"/>
                    <a:pt x="47" y="214"/>
                  </a:cubicBezTo>
                  <a:cubicBezTo>
                    <a:pt x="51" y="214"/>
                    <a:pt x="54" y="214"/>
                    <a:pt x="56" y="214"/>
                  </a:cubicBezTo>
                  <a:cubicBezTo>
                    <a:pt x="56" y="214"/>
                    <a:pt x="56" y="213"/>
                    <a:pt x="56" y="213"/>
                  </a:cubicBezTo>
                  <a:cubicBezTo>
                    <a:pt x="56" y="209"/>
                    <a:pt x="60" y="166"/>
                    <a:pt x="60" y="166"/>
                  </a:cubicBezTo>
                  <a:cubicBezTo>
                    <a:pt x="90" y="177"/>
                    <a:pt x="90" y="177"/>
                    <a:pt x="90" y="177"/>
                  </a:cubicBezTo>
                  <a:cubicBezTo>
                    <a:pt x="66" y="188"/>
                    <a:pt x="66" y="188"/>
                    <a:pt x="66" y="188"/>
                  </a:cubicBezTo>
                  <a:cubicBezTo>
                    <a:pt x="63" y="222"/>
                    <a:pt x="63" y="222"/>
                    <a:pt x="63" y="222"/>
                  </a:cubicBezTo>
                  <a:cubicBezTo>
                    <a:pt x="36" y="222"/>
                    <a:pt x="36" y="222"/>
                    <a:pt x="36" y="222"/>
                  </a:cubicBezTo>
                  <a:cubicBezTo>
                    <a:pt x="0" y="328"/>
                    <a:pt x="0" y="328"/>
                    <a:pt x="0" y="328"/>
                  </a:cubicBezTo>
                  <a:cubicBezTo>
                    <a:pt x="25" y="338"/>
                    <a:pt x="25" y="338"/>
                    <a:pt x="25" y="338"/>
                  </a:cubicBezTo>
                  <a:cubicBezTo>
                    <a:pt x="82" y="230"/>
                    <a:pt x="82" y="230"/>
                    <a:pt x="82" y="230"/>
                  </a:cubicBezTo>
                  <a:cubicBezTo>
                    <a:pt x="169" y="216"/>
                    <a:pt x="169" y="216"/>
                    <a:pt x="169" y="216"/>
                  </a:cubicBezTo>
                  <a:cubicBezTo>
                    <a:pt x="226" y="208"/>
                    <a:pt x="211" y="98"/>
                    <a:pt x="211" y="98"/>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4" name="Freeform 2256"/>
            <p:cNvSpPr>
              <a:spLocks noChangeArrowheads="1"/>
            </p:cNvSpPr>
            <p:nvPr/>
          </p:nvSpPr>
          <p:spPr bwMode="auto">
            <a:xfrm>
              <a:off x="150812" y="33338"/>
              <a:ext cx="149225" cy="138113"/>
            </a:xfrm>
            <a:custGeom>
              <a:avLst/>
              <a:gdLst>
                <a:gd name="T0" fmla="*/ 0 w 94"/>
                <a:gd name="T1" fmla="*/ 0 h 87"/>
                <a:gd name="T2" fmla="*/ 0 w 94"/>
                <a:gd name="T3" fmla="*/ 44 h 87"/>
                <a:gd name="T4" fmla="*/ 0 w 94"/>
                <a:gd name="T5" fmla="*/ 87 h 87"/>
                <a:gd name="T6" fmla="*/ 91 w 94"/>
                <a:gd name="T7" fmla="*/ 54 h 87"/>
                <a:gd name="T8" fmla="*/ 94 w 94"/>
                <a:gd name="T9" fmla="*/ 35 h 87"/>
                <a:gd name="T10" fmla="*/ 0 w 94"/>
                <a:gd name="T11" fmla="*/ 0 h 87"/>
                <a:gd name="T12" fmla="*/ 0 60000 65536"/>
                <a:gd name="T13" fmla="*/ 0 60000 65536"/>
                <a:gd name="T14" fmla="*/ 0 60000 65536"/>
                <a:gd name="T15" fmla="*/ 0 60000 65536"/>
                <a:gd name="T16" fmla="*/ 0 60000 65536"/>
                <a:gd name="T17" fmla="*/ 0 60000 65536"/>
                <a:gd name="T18" fmla="*/ 0 w 94"/>
                <a:gd name="T19" fmla="*/ 0 h 87"/>
                <a:gd name="T20" fmla="*/ 94 w 94"/>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94" h="87">
                  <a:moveTo>
                    <a:pt x="0" y="0"/>
                  </a:moveTo>
                  <a:lnTo>
                    <a:pt x="0" y="44"/>
                  </a:lnTo>
                  <a:lnTo>
                    <a:pt x="0" y="87"/>
                  </a:lnTo>
                  <a:lnTo>
                    <a:pt x="91" y="54"/>
                  </a:lnTo>
                  <a:lnTo>
                    <a:pt x="94" y="3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5" name="Freeform 2257"/>
            <p:cNvSpPr>
              <a:spLocks noChangeArrowheads="1"/>
            </p:cNvSpPr>
            <p:nvPr/>
          </p:nvSpPr>
          <p:spPr bwMode="auto">
            <a:xfrm>
              <a:off x="9525" y="0"/>
              <a:ext cx="88900" cy="55563"/>
            </a:xfrm>
            <a:custGeom>
              <a:avLst/>
              <a:gdLst>
                <a:gd name="T0" fmla="*/ 0 w 56"/>
                <a:gd name="T1" fmla="*/ 8 h 35"/>
                <a:gd name="T2" fmla="*/ 53 w 56"/>
                <a:gd name="T3" fmla="*/ 35 h 35"/>
                <a:gd name="T4" fmla="*/ 56 w 56"/>
                <a:gd name="T5" fmla="*/ 26 h 35"/>
                <a:gd name="T6" fmla="*/ 5 w 56"/>
                <a:gd name="T7" fmla="*/ 0 h 35"/>
                <a:gd name="T8" fmla="*/ 0 w 56"/>
                <a:gd name="T9" fmla="*/ 8 h 35"/>
                <a:gd name="T10" fmla="*/ 0 60000 65536"/>
                <a:gd name="T11" fmla="*/ 0 60000 65536"/>
                <a:gd name="T12" fmla="*/ 0 60000 65536"/>
                <a:gd name="T13" fmla="*/ 0 60000 65536"/>
                <a:gd name="T14" fmla="*/ 0 60000 65536"/>
                <a:gd name="T15" fmla="*/ 0 w 56"/>
                <a:gd name="T16" fmla="*/ 0 h 35"/>
                <a:gd name="T17" fmla="*/ 56 w 56"/>
                <a:gd name="T18" fmla="*/ 35 h 35"/>
              </a:gdLst>
              <a:ahLst/>
              <a:cxnLst>
                <a:cxn ang="T10">
                  <a:pos x="T0" y="T1"/>
                </a:cxn>
                <a:cxn ang="T11">
                  <a:pos x="T2" y="T3"/>
                </a:cxn>
                <a:cxn ang="T12">
                  <a:pos x="T4" y="T5"/>
                </a:cxn>
                <a:cxn ang="T13">
                  <a:pos x="T6" y="T7"/>
                </a:cxn>
                <a:cxn ang="T14">
                  <a:pos x="T8" y="T9"/>
                </a:cxn>
              </a:cxnLst>
              <a:rect l="T15" t="T16" r="T17" b="T18"/>
              <a:pathLst>
                <a:path w="56" h="35">
                  <a:moveTo>
                    <a:pt x="0" y="8"/>
                  </a:moveTo>
                  <a:lnTo>
                    <a:pt x="53" y="35"/>
                  </a:lnTo>
                  <a:lnTo>
                    <a:pt x="56" y="26"/>
                  </a:lnTo>
                  <a:lnTo>
                    <a:pt x="5" y="0"/>
                  </a:lnTo>
                  <a:lnTo>
                    <a:pt x="0" y="8"/>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6" name="Rectangle 2258"/>
            <p:cNvSpPr>
              <a:spLocks noChangeArrowheads="1"/>
            </p:cNvSpPr>
            <p:nvPr/>
          </p:nvSpPr>
          <p:spPr bwMode="auto">
            <a:xfrm>
              <a:off x="0" y="95250"/>
              <a:ext cx="80963" cy="14288"/>
            </a:xfrm>
            <a:prstGeom prst="rect">
              <a:avLst/>
            </a:pr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9467" name="Freeform 2259"/>
            <p:cNvSpPr>
              <a:spLocks noChangeArrowheads="1"/>
            </p:cNvSpPr>
            <p:nvPr/>
          </p:nvSpPr>
          <p:spPr bwMode="auto">
            <a:xfrm>
              <a:off x="9525" y="150813"/>
              <a:ext cx="88900" cy="53975"/>
            </a:xfrm>
            <a:custGeom>
              <a:avLst/>
              <a:gdLst>
                <a:gd name="T0" fmla="*/ 0 w 56"/>
                <a:gd name="T1" fmla="*/ 26 h 34"/>
                <a:gd name="T2" fmla="*/ 5 w 56"/>
                <a:gd name="T3" fmla="*/ 34 h 34"/>
                <a:gd name="T4" fmla="*/ 56 w 56"/>
                <a:gd name="T5" fmla="*/ 8 h 34"/>
                <a:gd name="T6" fmla="*/ 53 w 56"/>
                <a:gd name="T7" fmla="*/ 0 h 34"/>
                <a:gd name="T8" fmla="*/ 0 w 56"/>
                <a:gd name="T9" fmla="*/ 26 h 34"/>
                <a:gd name="T10" fmla="*/ 0 60000 65536"/>
                <a:gd name="T11" fmla="*/ 0 60000 65536"/>
                <a:gd name="T12" fmla="*/ 0 60000 65536"/>
                <a:gd name="T13" fmla="*/ 0 60000 65536"/>
                <a:gd name="T14" fmla="*/ 0 60000 65536"/>
                <a:gd name="T15" fmla="*/ 0 w 56"/>
                <a:gd name="T16" fmla="*/ 0 h 34"/>
                <a:gd name="T17" fmla="*/ 56 w 56"/>
                <a:gd name="T18" fmla="*/ 34 h 34"/>
              </a:gdLst>
              <a:ahLst/>
              <a:cxnLst>
                <a:cxn ang="T10">
                  <a:pos x="T0" y="T1"/>
                </a:cxn>
                <a:cxn ang="T11">
                  <a:pos x="T2" y="T3"/>
                </a:cxn>
                <a:cxn ang="T12">
                  <a:pos x="T4" y="T5"/>
                </a:cxn>
                <a:cxn ang="T13">
                  <a:pos x="T6" y="T7"/>
                </a:cxn>
                <a:cxn ang="T14">
                  <a:pos x="T8" y="T9"/>
                </a:cxn>
              </a:cxnLst>
              <a:rect l="T15" t="T16" r="T17" b="T18"/>
              <a:pathLst>
                <a:path w="56" h="34">
                  <a:moveTo>
                    <a:pt x="0" y="26"/>
                  </a:moveTo>
                  <a:lnTo>
                    <a:pt x="5" y="34"/>
                  </a:lnTo>
                  <a:lnTo>
                    <a:pt x="56" y="8"/>
                  </a:lnTo>
                  <a:lnTo>
                    <a:pt x="53" y="0"/>
                  </a:lnTo>
                  <a:lnTo>
                    <a:pt x="0" y="26"/>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19468" name="矩形 10"/>
          <p:cNvSpPr>
            <a:spLocks noChangeArrowheads="1"/>
          </p:cNvSpPr>
          <p:nvPr/>
        </p:nvSpPr>
        <p:spPr bwMode="auto">
          <a:xfrm>
            <a:off x="5664200" y="1943100"/>
            <a:ext cx="5348288" cy="439738"/>
          </a:xfrm>
          <a:prstGeom prst="rect">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en-US">
                <a:solidFill>
                  <a:srgbClr val="FFFFFF"/>
                </a:solidFill>
                <a:latin typeface="微软雅黑" pitchFamily="34" charset="-122"/>
                <a:ea typeface="微软雅黑" pitchFamily="34" charset="-122"/>
                <a:sym typeface="微软雅黑" pitchFamily="34" charset="-122"/>
              </a:rPr>
              <a:t> </a:t>
            </a:r>
            <a:r>
              <a:rPr lang="zh-CN" altLang="en-US">
                <a:solidFill>
                  <a:srgbClr val="FFFFFF"/>
                </a:solidFill>
                <a:latin typeface="方正兰亭粗黑_GBK" charset="-122"/>
                <a:ea typeface="方正兰亭粗黑_GBK" charset="-122"/>
              </a:rPr>
              <a:t>宣传内容：基于企业当前发展现状的文化建设</a:t>
            </a:r>
            <a:r>
              <a:rPr lang="en-US">
                <a:solidFill>
                  <a:srgbClr val="FFFFFF"/>
                </a:solidFill>
                <a:latin typeface="微软雅黑" pitchFamily="34" charset="-122"/>
                <a:ea typeface="微软雅黑" pitchFamily="34" charset="-122"/>
                <a:sym typeface="微软雅黑" pitchFamily="34" charset="-122"/>
              </a:rPr>
              <a:t>——</a:t>
            </a:r>
          </a:p>
        </p:txBody>
      </p:sp>
      <p:sp>
        <p:nvSpPr>
          <p:cNvPr id="19469" name="文本框 11"/>
          <p:cNvSpPr>
            <a:spLocks noChangeArrowheads="1"/>
          </p:cNvSpPr>
          <p:nvPr/>
        </p:nvSpPr>
        <p:spPr bwMode="auto">
          <a:xfrm>
            <a:off x="5649913" y="2544763"/>
            <a:ext cx="5440362"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3800" b="1">
                <a:solidFill>
                  <a:srgbClr val="008DCA"/>
                </a:solidFill>
                <a:latin typeface="微软雅黑" pitchFamily="34" charset="-122"/>
                <a:ea typeface="微软雅黑" pitchFamily="34" charset="-122"/>
                <a:sym typeface="微软雅黑" pitchFamily="34" charset="-122"/>
              </a:rPr>
              <a:t>必要性</a:t>
            </a:r>
          </a:p>
        </p:txBody>
      </p:sp>
      <p:sp>
        <p:nvSpPr>
          <p:cNvPr id="19470" name="矩形 14"/>
          <p:cNvSpPr>
            <a:spLocks noChangeArrowheads="1"/>
          </p:cNvSpPr>
          <p:nvPr/>
        </p:nvSpPr>
        <p:spPr bwMode="auto">
          <a:xfrm>
            <a:off x="5649913" y="4760913"/>
            <a:ext cx="5921375"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并进一步指出企业文化建设的：</a:t>
            </a:r>
            <a:endParaRPr lang="en-US">
              <a:solidFill>
                <a:srgbClr val="595959"/>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Arial" pitchFamily="34" charset="0"/>
              <a:buChar char="•"/>
            </a:pPr>
            <a:r>
              <a:rPr lang="zh-CN" altLang="en-US">
                <a:solidFill>
                  <a:srgbClr val="595959"/>
                </a:solidFill>
                <a:latin typeface="微软雅黑" pitchFamily="34" charset="-122"/>
                <a:ea typeface="微软雅黑" pitchFamily="34" charset="-122"/>
                <a:sym typeface="微软雅黑" pitchFamily="34" charset="-122"/>
              </a:rPr>
              <a:t>具体目的；</a:t>
            </a:r>
            <a:endParaRPr lang="en-US">
              <a:solidFill>
                <a:srgbClr val="595959"/>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Arial" pitchFamily="34" charset="0"/>
              <a:buChar char="•"/>
            </a:pPr>
            <a:r>
              <a:rPr lang="zh-CN" altLang="en-US">
                <a:solidFill>
                  <a:srgbClr val="595959"/>
                </a:solidFill>
                <a:latin typeface="微软雅黑" pitchFamily="34" charset="-122"/>
                <a:ea typeface="微软雅黑" pitchFamily="34" charset="-122"/>
                <a:sym typeface="微软雅黑" pitchFamily="34" charset="-122"/>
              </a:rPr>
              <a:t>建设步骤；</a:t>
            </a:r>
            <a:endParaRPr lang="en-US">
              <a:solidFill>
                <a:srgbClr val="595959"/>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Arial" pitchFamily="34" charset="0"/>
              <a:buChar char="•"/>
            </a:pPr>
            <a:r>
              <a:rPr lang="zh-CN" altLang="en-US">
                <a:solidFill>
                  <a:srgbClr val="595959"/>
                </a:solidFill>
                <a:latin typeface="微软雅黑" pitchFamily="34" charset="-122"/>
                <a:ea typeface="微软雅黑" pitchFamily="34" charset="-122"/>
                <a:sym typeface="微软雅黑" pitchFamily="34" charset="-122"/>
              </a:rPr>
              <a:t>过程进度；</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第四章    企业文化讨论的准备工作</a:t>
            </a:r>
            <a:endParaRPr lang="zh-CN"/>
          </a:p>
        </p:txBody>
      </p:sp>
      <p:sp>
        <p:nvSpPr>
          <p:cNvPr id="20483"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4.2  </a:t>
            </a:r>
            <a:r>
              <a:rPr lang="zh-CN" altLang="en-US">
                <a:solidFill>
                  <a:srgbClr val="595959"/>
                </a:solidFill>
                <a:latin typeface="微软雅黑" pitchFamily="34" charset="-122"/>
                <a:ea typeface="微软雅黑" pitchFamily="34" charset="-122"/>
                <a:sym typeface="微软雅黑" pitchFamily="34" charset="-122"/>
              </a:rPr>
              <a:t>企业文化的知识宣传</a:t>
            </a:r>
          </a:p>
        </p:txBody>
      </p:sp>
      <p:grpSp>
        <p:nvGrpSpPr>
          <p:cNvPr id="20484" name="组合 18"/>
          <p:cNvGrpSpPr>
            <a:grpSpLocks/>
          </p:cNvGrpSpPr>
          <p:nvPr/>
        </p:nvGrpSpPr>
        <p:grpSpPr bwMode="auto">
          <a:xfrm>
            <a:off x="949325" y="3824288"/>
            <a:ext cx="4448175" cy="2371725"/>
            <a:chOff x="0" y="0"/>
            <a:chExt cx="1067665" cy="569317"/>
          </a:xfrm>
        </p:grpSpPr>
        <p:sp>
          <p:nvSpPr>
            <p:cNvPr id="20485" name="Freeform 45"/>
            <p:cNvSpPr>
              <a:spLocks noEditPoints="1" noChangeArrowheads="1"/>
            </p:cNvSpPr>
            <p:nvPr/>
          </p:nvSpPr>
          <p:spPr bwMode="auto">
            <a:xfrm>
              <a:off x="797494" y="12468"/>
              <a:ext cx="270171" cy="450879"/>
            </a:xfrm>
            <a:custGeom>
              <a:avLst/>
              <a:gdLst>
                <a:gd name="T0" fmla="*/ 427 w 463"/>
                <a:gd name="T1" fmla="*/ 0 h 773"/>
                <a:gd name="T2" fmla="*/ 42 w 463"/>
                <a:gd name="T3" fmla="*/ 0 h 773"/>
                <a:gd name="T4" fmla="*/ 0 w 463"/>
                <a:gd name="T5" fmla="*/ 35 h 773"/>
                <a:gd name="T6" fmla="*/ 0 w 463"/>
                <a:gd name="T7" fmla="*/ 733 h 773"/>
                <a:gd name="T8" fmla="*/ 42 w 463"/>
                <a:gd name="T9" fmla="*/ 773 h 773"/>
                <a:gd name="T10" fmla="*/ 427 w 463"/>
                <a:gd name="T11" fmla="*/ 773 h 773"/>
                <a:gd name="T12" fmla="*/ 463 w 463"/>
                <a:gd name="T13" fmla="*/ 733 h 773"/>
                <a:gd name="T14" fmla="*/ 463 w 463"/>
                <a:gd name="T15" fmla="*/ 35 h 773"/>
                <a:gd name="T16" fmla="*/ 427 w 463"/>
                <a:gd name="T17" fmla="*/ 0 h 773"/>
                <a:gd name="T18" fmla="*/ 152 w 463"/>
                <a:gd name="T19" fmla="*/ 730 h 773"/>
                <a:gd name="T20" fmla="*/ 139 w 463"/>
                <a:gd name="T21" fmla="*/ 743 h 773"/>
                <a:gd name="T22" fmla="*/ 112 w 463"/>
                <a:gd name="T23" fmla="*/ 743 h 773"/>
                <a:gd name="T24" fmla="*/ 99 w 463"/>
                <a:gd name="T25" fmla="*/ 730 h 773"/>
                <a:gd name="T26" fmla="*/ 99 w 463"/>
                <a:gd name="T27" fmla="*/ 722 h 773"/>
                <a:gd name="T28" fmla="*/ 112 w 463"/>
                <a:gd name="T29" fmla="*/ 709 h 773"/>
                <a:gd name="T30" fmla="*/ 139 w 463"/>
                <a:gd name="T31" fmla="*/ 709 h 773"/>
                <a:gd name="T32" fmla="*/ 152 w 463"/>
                <a:gd name="T33" fmla="*/ 722 h 773"/>
                <a:gd name="T34" fmla="*/ 152 w 463"/>
                <a:gd name="T35" fmla="*/ 730 h 773"/>
                <a:gd name="T36" fmla="*/ 263 w 463"/>
                <a:gd name="T37" fmla="*/ 724 h 773"/>
                <a:gd name="T38" fmla="*/ 247 w 463"/>
                <a:gd name="T39" fmla="*/ 743 h 773"/>
                <a:gd name="T40" fmla="*/ 219 w 463"/>
                <a:gd name="T41" fmla="*/ 743 h 773"/>
                <a:gd name="T42" fmla="*/ 202 w 463"/>
                <a:gd name="T43" fmla="*/ 724 h 773"/>
                <a:gd name="T44" fmla="*/ 202 w 463"/>
                <a:gd name="T45" fmla="*/ 716 h 773"/>
                <a:gd name="T46" fmla="*/ 219 w 463"/>
                <a:gd name="T47" fmla="*/ 699 h 773"/>
                <a:gd name="T48" fmla="*/ 247 w 463"/>
                <a:gd name="T49" fmla="*/ 699 h 773"/>
                <a:gd name="T50" fmla="*/ 263 w 463"/>
                <a:gd name="T51" fmla="*/ 716 h 773"/>
                <a:gd name="T52" fmla="*/ 263 w 463"/>
                <a:gd name="T53" fmla="*/ 724 h 773"/>
                <a:gd name="T54" fmla="*/ 366 w 463"/>
                <a:gd name="T55" fmla="*/ 730 h 773"/>
                <a:gd name="T56" fmla="*/ 354 w 463"/>
                <a:gd name="T57" fmla="*/ 743 h 773"/>
                <a:gd name="T58" fmla="*/ 326 w 463"/>
                <a:gd name="T59" fmla="*/ 743 h 773"/>
                <a:gd name="T60" fmla="*/ 314 w 463"/>
                <a:gd name="T61" fmla="*/ 730 h 773"/>
                <a:gd name="T62" fmla="*/ 314 w 463"/>
                <a:gd name="T63" fmla="*/ 722 h 773"/>
                <a:gd name="T64" fmla="*/ 326 w 463"/>
                <a:gd name="T65" fmla="*/ 709 h 773"/>
                <a:gd name="T66" fmla="*/ 354 w 463"/>
                <a:gd name="T67" fmla="*/ 709 h 773"/>
                <a:gd name="T68" fmla="*/ 366 w 463"/>
                <a:gd name="T69" fmla="*/ 722 h 773"/>
                <a:gd name="T70" fmla="*/ 366 w 463"/>
                <a:gd name="T71" fmla="*/ 730 h 773"/>
                <a:gd name="T72" fmla="*/ 417 w 463"/>
                <a:gd name="T73" fmla="*/ 644 h 773"/>
                <a:gd name="T74" fmla="*/ 394 w 463"/>
                <a:gd name="T75" fmla="*/ 671 h 773"/>
                <a:gd name="T76" fmla="*/ 74 w 463"/>
                <a:gd name="T77" fmla="*/ 671 h 773"/>
                <a:gd name="T78" fmla="*/ 49 w 463"/>
                <a:gd name="T79" fmla="*/ 644 h 773"/>
                <a:gd name="T80" fmla="*/ 49 w 463"/>
                <a:gd name="T81" fmla="*/ 67 h 773"/>
                <a:gd name="T82" fmla="*/ 74 w 463"/>
                <a:gd name="T83" fmla="*/ 46 h 773"/>
                <a:gd name="T84" fmla="*/ 394 w 463"/>
                <a:gd name="T85" fmla="*/ 46 h 773"/>
                <a:gd name="T86" fmla="*/ 417 w 463"/>
                <a:gd name="T87" fmla="*/ 67 h 773"/>
                <a:gd name="T88" fmla="*/ 417 w 463"/>
                <a:gd name="T89" fmla="*/ 644 h 7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3"/>
                <a:gd name="T136" fmla="*/ 0 h 773"/>
                <a:gd name="T137" fmla="*/ 463 w 463"/>
                <a:gd name="T138" fmla="*/ 773 h 7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3" h="773">
                  <a:moveTo>
                    <a:pt x="427" y="0"/>
                  </a:moveTo>
                  <a:cubicBezTo>
                    <a:pt x="42" y="0"/>
                    <a:pt x="42" y="0"/>
                    <a:pt x="42" y="0"/>
                  </a:cubicBezTo>
                  <a:cubicBezTo>
                    <a:pt x="19" y="0"/>
                    <a:pt x="0" y="17"/>
                    <a:pt x="0" y="35"/>
                  </a:cubicBezTo>
                  <a:cubicBezTo>
                    <a:pt x="0" y="733"/>
                    <a:pt x="0" y="733"/>
                    <a:pt x="0" y="733"/>
                  </a:cubicBezTo>
                  <a:cubicBezTo>
                    <a:pt x="0" y="756"/>
                    <a:pt x="17" y="773"/>
                    <a:pt x="42" y="773"/>
                  </a:cubicBezTo>
                  <a:cubicBezTo>
                    <a:pt x="427" y="773"/>
                    <a:pt x="427" y="773"/>
                    <a:pt x="427" y="773"/>
                  </a:cubicBezTo>
                  <a:cubicBezTo>
                    <a:pt x="448" y="773"/>
                    <a:pt x="463" y="756"/>
                    <a:pt x="463" y="733"/>
                  </a:cubicBezTo>
                  <a:cubicBezTo>
                    <a:pt x="463" y="35"/>
                    <a:pt x="463" y="35"/>
                    <a:pt x="463" y="35"/>
                  </a:cubicBezTo>
                  <a:cubicBezTo>
                    <a:pt x="463" y="19"/>
                    <a:pt x="451" y="0"/>
                    <a:pt x="427" y="0"/>
                  </a:cubicBezTo>
                  <a:close/>
                  <a:moveTo>
                    <a:pt x="152" y="730"/>
                  </a:moveTo>
                  <a:cubicBezTo>
                    <a:pt x="152" y="737"/>
                    <a:pt x="146" y="743"/>
                    <a:pt x="139" y="743"/>
                  </a:cubicBezTo>
                  <a:cubicBezTo>
                    <a:pt x="112" y="743"/>
                    <a:pt x="112" y="743"/>
                    <a:pt x="112" y="743"/>
                  </a:cubicBezTo>
                  <a:cubicBezTo>
                    <a:pt x="106" y="743"/>
                    <a:pt x="99" y="737"/>
                    <a:pt x="99" y="730"/>
                  </a:cubicBezTo>
                  <a:cubicBezTo>
                    <a:pt x="99" y="722"/>
                    <a:pt x="99" y="722"/>
                    <a:pt x="99" y="722"/>
                  </a:cubicBezTo>
                  <a:cubicBezTo>
                    <a:pt x="99" y="714"/>
                    <a:pt x="106" y="709"/>
                    <a:pt x="112" y="709"/>
                  </a:cubicBezTo>
                  <a:cubicBezTo>
                    <a:pt x="139" y="709"/>
                    <a:pt x="139" y="709"/>
                    <a:pt x="139" y="709"/>
                  </a:cubicBezTo>
                  <a:cubicBezTo>
                    <a:pt x="146" y="709"/>
                    <a:pt x="152" y="714"/>
                    <a:pt x="152" y="722"/>
                  </a:cubicBezTo>
                  <a:cubicBezTo>
                    <a:pt x="152" y="730"/>
                    <a:pt x="152" y="730"/>
                    <a:pt x="152" y="730"/>
                  </a:cubicBezTo>
                  <a:close/>
                  <a:moveTo>
                    <a:pt x="263" y="724"/>
                  </a:moveTo>
                  <a:cubicBezTo>
                    <a:pt x="263" y="735"/>
                    <a:pt x="255" y="743"/>
                    <a:pt x="247" y="743"/>
                  </a:cubicBezTo>
                  <a:cubicBezTo>
                    <a:pt x="219" y="743"/>
                    <a:pt x="219" y="743"/>
                    <a:pt x="219" y="743"/>
                  </a:cubicBezTo>
                  <a:cubicBezTo>
                    <a:pt x="211" y="743"/>
                    <a:pt x="202" y="735"/>
                    <a:pt x="202" y="724"/>
                  </a:cubicBezTo>
                  <a:cubicBezTo>
                    <a:pt x="202" y="716"/>
                    <a:pt x="202" y="716"/>
                    <a:pt x="202" y="716"/>
                  </a:cubicBezTo>
                  <a:cubicBezTo>
                    <a:pt x="202" y="705"/>
                    <a:pt x="209" y="699"/>
                    <a:pt x="219" y="699"/>
                  </a:cubicBezTo>
                  <a:cubicBezTo>
                    <a:pt x="247" y="699"/>
                    <a:pt x="247" y="699"/>
                    <a:pt x="247" y="699"/>
                  </a:cubicBezTo>
                  <a:cubicBezTo>
                    <a:pt x="255" y="699"/>
                    <a:pt x="263" y="705"/>
                    <a:pt x="263" y="716"/>
                  </a:cubicBezTo>
                  <a:cubicBezTo>
                    <a:pt x="263" y="724"/>
                    <a:pt x="263" y="724"/>
                    <a:pt x="263" y="724"/>
                  </a:cubicBezTo>
                  <a:close/>
                  <a:moveTo>
                    <a:pt x="366" y="730"/>
                  </a:moveTo>
                  <a:cubicBezTo>
                    <a:pt x="366" y="737"/>
                    <a:pt x="360" y="743"/>
                    <a:pt x="354" y="743"/>
                  </a:cubicBezTo>
                  <a:cubicBezTo>
                    <a:pt x="326" y="743"/>
                    <a:pt x="326" y="743"/>
                    <a:pt x="326" y="743"/>
                  </a:cubicBezTo>
                  <a:cubicBezTo>
                    <a:pt x="320" y="743"/>
                    <a:pt x="314" y="737"/>
                    <a:pt x="314" y="730"/>
                  </a:cubicBezTo>
                  <a:cubicBezTo>
                    <a:pt x="314" y="722"/>
                    <a:pt x="314" y="722"/>
                    <a:pt x="314" y="722"/>
                  </a:cubicBezTo>
                  <a:cubicBezTo>
                    <a:pt x="314" y="714"/>
                    <a:pt x="320" y="709"/>
                    <a:pt x="326" y="709"/>
                  </a:cubicBezTo>
                  <a:cubicBezTo>
                    <a:pt x="354" y="709"/>
                    <a:pt x="354" y="709"/>
                    <a:pt x="354" y="709"/>
                  </a:cubicBezTo>
                  <a:cubicBezTo>
                    <a:pt x="360" y="709"/>
                    <a:pt x="366" y="714"/>
                    <a:pt x="366" y="722"/>
                  </a:cubicBezTo>
                  <a:cubicBezTo>
                    <a:pt x="366" y="730"/>
                    <a:pt x="366" y="730"/>
                    <a:pt x="366" y="730"/>
                  </a:cubicBezTo>
                  <a:close/>
                  <a:moveTo>
                    <a:pt x="417" y="644"/>
                  </a:moveTo>
                  <a:cubicBezTo>
                    <a:pt x="417" y="657"/>
                    <a:pt x="409" y="671"/>
                    <a:pt x="394" y="671"/>
                  </a:cubicBezTo>
                  <a:cubicBezTo>
                    <a:pt x="74" y="671"/>
                    <a:pt x="74" y="671"/>
                    <a:pt x="74" y="671"/>
                  </a:cubicBezTo>
                  <a:cubicBezTo>
                    <a:pt x="59" y="671"/>
                    <a:pt x="49" y="659"/>
                    <a:pt x="49" y="644"/>
                  </a:cubicBezTo>
                  <a:cubicBezTo>
                    <a:pt x="49" y="67"/>
                    <a:pt x="49" y="67"/>
                    <a:pt x="49" y="67"/>
                  </a:cubicBezTo>
                  <a:cubicBezTo>
                    <a:pt x="49" y="50"/>
                    <a:pt x="61" y="46"/>
                    <a:pt x="74" y="46"/>
                  </a:cubicBezTo>
                  <a:cubicBezTo>
                    <a:pt x="394" y="46"/>
                    <a:pt x="394" y="46"/>
                    <a:pt x="394" y="46"/>
                  </a:cubicBezTo>
                  <a:cubicBezTo>
                    <a:pt x="404" y="46"/>
                    <a:pt x="417" y="48"/>
                    <a:pt x="417" y="67"/>
                  </a:cubicBezTo>
                  <a:cubicBezTo>
                    <a:pt x="417" y="644"/>
                    <a:pt x="417" y="644"/>
                    <a:pt x="417" y="644"/>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lIns="93256" tIns="46627" rIns="93256" bIns="46627"/>
            <a:lstStyle/>
            <a:p>
              <a:endParaRPr lang="zh-CN" altLang="zh-CN">
                <a:solidFill>
                  <a:srgbClr val="FFFFFF"/>
                </a:solidFill>
                <a:latin typeface="微软雅黑" pitchFamily="34" charset="-122"/>
                <a:ea typeface="微软雅黑" pitchFamily="34" charset="-122"/>
                <a:sym typeface="微软雅黑" pitchFamily="34" charset="-122"/>
              </a:endParaRPr>
            </a:p>
          </p:txBody>
        </p:sp>
        <p:sp>
          <p:nvSpPr>
            <p:cNvPr id="20486" name="Freeform 10"/>
            <p:cNvSpPr>
              <a:spLocks noEditPoints="1" noChangeArrowheads="1"/>
            </p:cNvSpPr>
            <p:nvPr/>
          </p:nvSpPr>
          <p:spPr bwMode="auto">
            <a:xfrm>
              <a:off x="0" y="0"/>
              <a:ext cx="772844" cy="488541"/>
            </a:xfrm>
            <a:custGeom>
              <a:avLst/>
              <a:gdLst>
                <a:gd name="T0" fmla="*/ 87 w 782"/>
                <a:gd name="T1" fmla="*/ 232 h 493"/>
                <a:gd name="T2" fmla="*/ 195 w 782"/>
                <a:gd name="T3" fmla="*/ 0 h 493"/>
                <a:gd name="T4" fmla="*/ 724 w 782"/>
                <a:gd name="T5" fmla="*/ 467 h 493"/>
                <a:gd name="T6" fmla="*/ 612 w 782"/>
                <a:gd name="T7" fmla="*/ 369 h 493"/>
                <a:gd name="T8" fmla="*/ 565 w 782"/>
                <a:gd name="T9" fmla="*/ 349 h 493"/>
                <a:gd name="T10" fmla="*/ 605 w 782"/>
                <a:gd name="T11" fmla="*/ 354 h 493"/>
                <a:gd name="T12" fmla="*/ 366 w 782"/>
                <a:gd name="T13" fmla="*/ 366 h 493"/>
                <a:gd name="T14" fmla="*/ 372 w 782"/>
                <a:gd name="T15" fmla="*/ 348 h 493"/>
                <a:gd name="T16" fmla="*/ 410 w 782"/>
                <a:gd name="T17" fmla="*/ 351 h 493"/>
                <a:gd name="T18" fmla="*/ 409 w 782"/>
                <a:gd name="T19" fmla="*/ 406 h 493"/>
                <a:gd name="T20" fmla="*/ 362 w 782"/>
                <a:gd name="T21" fmla="*/ 405 h 493"/>
                <a:gd name="T22" fmla="*/ 288 w 782"/>
                <a:gd name="T23" fmla="*/ 400 h 493"/>
                <a:gd name="T24" fmla="*/ 339 w 782"/>
                <a:gd name="T25" fmla="*/ 389 h 493"/>
                <a:gd name="T26" fmla="*/ 322 w 782"/>
                <a:gd name="T27" fmla="*/ 409 h 493"/>
                <a:gd name="T28" fmla="*/ 302 w 782"/>
                <a:gd name="T29" fmla="*/ 353 h 493"/>
                <a:gd name="T30" fmla="*/ 345 w 782"/>
                <a:gd name="T31" fmla="*/ 351 h 493"/>
                <a:gd name="T32" fmla="*/ 213 w 782"/>
                <a:gd name="T33" fmla="*/ 402 h 493"/>
                <a:gd name="T34" fmla="*/ 267 w 782"/>
                <a:gd name="T35" fmla="*/ 387 h 493"/>
                <a:gd name="T36" fmla="*/ 213 w 782"/>
                <a:gd name="T37" fmla="*/ 406 h 493"/>
                <a:gd name="T38" fmla="*/ 199 w 782"/>
                <a:gd name="T39" fmla="*/ 369 h 493"/>
                <a:gd name="T40" fmla="*/ 214 w 782"/>
                <a:gd name="T41" fmla="*/ 348 h 493"/>
                <a:gd name="T42" fmla="*/ 233 w 782"/>
                <a:gd name="T43" fmla="*/ 361 h 493"/>
                <a:gd name="T44" fmla="*/ 280 w 782"/>
                <a:gd name="T45" fmla="*/ 350 h 493"/>
                <a:gd name="T46" fmla="*/ 273 w 782"/>
                <a:gd name="T47" fmla="*/ 367 h 493"/>
                <a:gd name="T48" fmla="*/ 159 w 782"/>
                <a:gd name="T49" fmla="*/ 452 h 493"/>
                <a:gd name="T50" fmla="*/ 107 w 782"/>
                <a:gd name="T51" fmla="*/ 448 h 493"/>
                <a:gd name="T52" fmla="*/ 137 w 782"/>
                <a:gd name="T53" fmla="*/ 424 h 493"/>
                <a:gd name="T54" fmla="*/ 188 w 782"/>
                <a:gd name="T55" fmla="*/ 402 h 493"/>
                <a:gd name="T56" fmla="*/ 142 w 782"/>
                <a:gd name="T57" fmla="*/ 409 h 493"/>
                <a:gd name="T58" fmla="*/ 153 w 782"/>
                <a:gd name="T59" fmla="*/ 385 h 493"/>
                <a:gd name="T60" fmla="*/ 196 w 782"/>
                <a:gd name="T61" fmla="*/ 389 h 493"/>
                <a:gd name="T62" fmla="*/ 407 w 782"/>
                <a:gd name="T63" fmla="*/ 455 h 493"/>
                <a:gd name="T64" fmla="*/ 200 w 782"/>
                <a:gd name="T65" fmla="*/ 458 h 493"/>
                <a:gd name="T66" fmla="*/ 203 w 782"/>
                <a:gd name="T67" fmla="*/ 427 h 493"/>
                <a:gd name="T68" fmla="*/ 402 w 782"/>
                <a:gd name="T69" fmla="*/ 423 h 493"/>
                <a:gd name="T70" fmla="*/ 411 w 782"/>
                <a:gd name="T71" fmla="*/ 448 h 493"/>
                <a:gd name="T72" fmla="*/ 438 w 782"/>
                <a:gd name="T73" fmla="*/ 347 h 493"/>
                <a:gd name="T74" fmla="*/ 471 w 782"/>
                <a:gd name="T75" fmla="*/ 369 h 493"/>
                <a:gd name="T76" fmla="*/ 434 w 782"/>
                <a:gd name="T77" fmla="*/ 366 h 493"/>
                <a:gd name="T78" fmla="*/ 484 w 782"/>
                <a:gd name="T79" fmla="*/ 395 h 493"/>
                <a:gd name="T80" fmla="*/ 473 w 782"/>
                <a:gd name="T81" fmla="*/ 409 h 493"/>
                <a:gd name="T82" fmla="*/ 437 w 782"/>
                <a:gd name="T83" fmla="*/ 404 h 493"/>
                <a:gd name="T84" fmla="*/ 440 w 782"/>
                <a:gd name="T85" fmla="*/ 451 h 493"/>
                <a:gd name="T86" fmla="*/ 438 w 782"/>
                <a:gd name="T87" fmla="*/ 428 h 493"/>
                <a:gd name="T88" fmla="*/ 447 w 782"/>
                <a:gd name="T89" fmla="*/ 423 h 493"/>
                <a:gd name="T90" fmla="*/ 483 w 782"/>
                <a:gd name="T91" fmla="*/ 424 h 493"/>
                <a:gd name="T92" fmla="*/ 502 w 782"/>
                <a:gd name="T93" fmla="*/ 363 h 493"/>
                <a:gd name="T94" fmla="*/ 536 w 782"/>
                <a:gd name="T95" fmla="*/ 350 h 493"/>
                <a:gd name="T96" fmla="*/ 547 w 782"/>
                <a:gd name="T97" fmla="*/ 366 h 493"/>
                <a:gd name="T98" fmla="*/ 519 w 782"/>
                <a:gd name="T99" fmla="*/ 405 h 493"/>
                <a:gd name="T100" fmla="*/ 559 w 782"/>
                <a:gd name="T101" fmla="*/ 389 h 493"/>
                <a:gd name="T102" fmla="*/ 564 w 782"/>
                <a:gd name="T103" fmla="*/ 408 h 493"/>
                <a:gd name="T104" fmla="*/ 588 w 782"/>
                <a:gd name="T105" fmla="*/ 453 h 493"/>
                <a:gd name="T106" fmla="*/ 548 w 782"/>
                <a:gd name="T107" fmla="*/ 457 h 493"/>
                <a:gd name="T108" fmla="*/ 536 w 782"/>
                <a:gd name="T109" fmla="*/ 423 h 493"/>
                <a:gd name="T110" fmla="*/ 588 w 782"/>
                <a:gd name="T111" fmla="*/ 448 h 493"/>
                <a:gd name="T112" fmla="*/ 591 w 782"/>
                <a:gd name="T113" fmla="*/ 382 h 493"/>
                <a:gd name="T114" fmla="*/ 635 w 782"/>
                <a:gd name="T115" fmla="*/ 409 h 493"/>
                <a:gd name="T116" fmla="*/ 616 w 782"/>
                <a:gd name="T117" fmla="*/ 449 h 493"/>
                <a:gd name="T118" fmla="*/ 639 w 782"/>
                <a:gd name="T119" fmla="*/ 423 h 493"/>
                <a:gd name="T120" fmla="*/ 670 w 782"/>
                <a:gd name="T121" fmla="*/ 449 h 4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82"/>
                <a:gd name="T184" fmla="*/ 0 h 493"/>
                <a:gd name="T185" fmla="*/ 782 w 782"/>
                <a:gd name="T186" fmla="*/ 493 h 4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82" h="493">
                  <a:moveTo>
                    <a:pt x="111" y="206"/>
                  </a:moveTo>
                  <a:cubicBezTo>
                    <a:pt x="91" y="187"/>
                    <a:pt x="91" y="152"/>
                    <a:pt x="111" y="134"/>
                  </a:cubicBezTo>
                  <a:cubicBezTo>
                    <a:pt x="97" y="136"/>
                    <a:pt x="84" y="151"/>
                    <a:pt x="84" y="170"/>
                  </a:cubicBezTo>
                  <a:cubicBezTo>
                    <a:pt x="84" y="188"/>
                    <a:pt x="97" y="203"/>
                    <a:pt x="111" y="206"/>
                  </a:cubicBezTo>
                  <a:close/>
                  <a:moveTo>
                    <a:pt x="698" y="170"/>
                  </a:moveTo>
                  <a:cubicBezTo>
                    <a:pt x="698" y="151"/>
                    <a:pt x="685" y="136"/>
                    <a:pt x="671" y="134"/>
                  </a:cubicBezTo>
                  <a:cubicBezTo>
                    <a:pt x="691" y="152"/>
                    <a:pt x="691" y="187"/>
                    <a:pt x="671" y="206"/>
                  </a:cubicBezTo>
                  <a:cubicBezTo>
                    <a:pt x="685" y="203"/>
                    <a:pt x="698" y="188"/>
                    <a:pt x="698" y="170"/>
                  </a:cubicBezTo>
                  <a:close/>
                  <a:moveTo>
                    <a:pt x="696" y="232"/>
                  </a:moveTo>
                  <a:cubicBezTo>
                    <a:pt x="716" y="224"/>
                    <a:pt x="737" y="200"/>
                    <a:pt x="737" y="170"/>
                  </a:cubicBezTo>
                  <a:cubicBezTo>
                    <a:pt x="737" y="139"/>
                    <a:pt x="716" y="115"/>
                    <a:pt x="696" y="108"/>
                  </a:cubicBezTo>
                  <a:cubicBezTo>
                    <a:pt x="712" y="124"/>
                    <a:pt x="723" y="147"/>
                    <a:pt x="723" y="170"/>
                  </a:cubicBezTo>
                  <a:cubicBezTo>
                    <a:pt x="723" y="193"/>
                    <a:pt x="712" y="215"/>
                    <a:pt x="696" y="232"/>
                  </a:cubicBezTo>
                  <a:close/>
                  <a:moveTo>
                    <a:pt x="87" y="232"/>
                  </a:moveTo>
                  <a:cubicBezTo>
                    <a:pt x="70" y="215"/>
                    <a:pt x="59" y="193"/>
                    <a:pt x="59" y="170"/>
                  </a:cubicBezTo>
                  <a:cubicBezTo>
                    <a:pt x="59" y="147"/>
                    <a:pt x="70" y="124"/>
                    <a:pt x="87" y="108"/>
                  </a:cubicBezTo>
                  <a:cubicBezTo>
                    <a:pt x="66" y="115"/>
                    <a:pt x="45" y="139"/>
                    <a:pt x="46" y="170"/>
                  </a:cubicBezTo>
                  <a:cubicBezTo>
                    <a:pt x="45" y="200"/>
                    <a:pt x="66" y="224"/>
                    <a:pt x="87" y="232"/>
                  </a:cubicBezTo>
                  <a:close/>
                  <a:moveTo>
                    <a:pt x="714" y="448"/>
                  </a:moveTo>
                  <a:cubicBezTo>
                    <a:pt x="706" y="438"/>
                    <a:pt x="697" y="428"/>
                    <a:pt x="689" y="419"/>
                  </a:cubicBezTo>
                  <a:cubicBezTo>
                    <a:pt x="671" y="397"/>
                    <a:pt x="653" y="376"/>
                    <a:pt x="635" y="355"/>
                  </a:cubicBezTo>
                  <a:cubicBezTo>
                    <a:pt x="634" y="354"/>
                    <a:pt x="633" y="353"/>
                    <a:pt x="632" y="352"/>
                  </a:cubicBezTo>
                  <a:cubicBezTo>
                    <a:pt x="629" y="347"/>
                    <a:pt x="623" y="345"/>
                    <a:pt x="617" y="343"/>
                  </a:cubicBezTo>
                  <a:cubicBezTo>
                    <a:pt x="612" y="341"/>
                    <a:pt x="606" y="339"/>
                    <a:pt x="599" y="339"/>
                  </a:cubicBezTo>
                  <a:cubicBezTo>
                    <a:pt x="621" y="333"/>
                    <a:pt x="637" y="314"/>
                    <a:pt x="637" y="291"/>
                  </a:cubicBezTo>
                  <a:cubicBezTo>
                    <a:pt x="637" y="50"/>
                    <a:pt x="637" y="50"/>
                    <a:pt x="637" y="50"/>
                  </a:cubicBezTo>
                  <a:cubicBezTo>
                    <a:pt x="637" y="22"/>
                    <a:pt x="614" y="0"/>
                    <a:pt x="587" y="0"/>
                  </a:cubicBezTo>
                  <a:cubicBezTo>
                    <a:pt x="195" y="0"/>
                    <a:pt x="195" y="0"/>
                    <a:pt x="195" y="0"/>
                  </a:cubicBezTo>
                  <a:cubicBezTo>
                    <a:pt x="168" y="0"/>
                    <a:pt x="145" y="22"/>
                    <a:pt x="145" y="50"/>
                  </a:cubicBezTo>
                  <a:cubicBezTo>
                    <a:pt x="145" y="291"/>
                    <a:pt x="145" y="291"/>
                    <a:pt x="145" y="291"/>
                  </a:cubicBezTo>
                  <a:cubicBezTo>
                    <a:pt x="145" y="314"/>
                    <a:pt x="161" y="334"/>
                    <a:pt x="183" y="339"/>
                  </a:cubicBezTo>
                  <a:cubicBezTo>
                    <a:pt x="171" y="340"/>
                    <a:pt x="157" y="344"/>
                    <a:pt x="149" y="354"/>
                  </a:cubicBezTo>
                  <a:cubicBezTo>
                    <a:pt x="143" y="361"/>
                    <a:pt x="136" y="369"/>
                    <a:pt x="130" y="377"/>
                  </a:cubicBezTo>
                  <a:cubicBezTo>
                    <a:pt x="111" y="399"/>
                    <a:pt x="91" y="422"/>
                    <a:pt x="72" y="446"/>
                  </a:cubicBezTo>
                  <a:cubicBezTo>
                    <a:pt x="67" y="451"/>
                    <a:pt x="58" y="459"/>
                    <a:pt x="58" y="467"/>
                  </a:cubicBezTo>
                  <a:cubicBezTo>
                    <a:pt x="58" y="489"/>
                    <a:pt x="58" y="478"/>
                    <a:pt x="58" y="478"/>
                  </a:cubicBezTo>
                  <a:cubicBezTo>
                    <a:pt x="58" y="481"/>
                    <a:pt x="59" y="483"/>
                    <a:pt x="60" y="485"/>
                  </a:cubicBezTo>
                  <a:cubicBezTo>
                    <a:pt x="65" y="492"/>
                    <a:pt x="75" y="493"/>
                    <a:pt x="83" y="493"/>
                  </a:cubicBezTo>
                  <a:cubicBezTo>
                    <a:pt x="94" y="493"/>
                    <a:pt x="667" y="493"/>
                    <a:pt x="684" y="493"/>
                  </a:cubicBezTo>
                  <a:cubicBezTo>
                    <a:pt x="693" y="493"/>
                    <a:pt x="702" y="492"/>
                    <a:pt x="711" y="490"/>
                  </a:cubicBezTo>
                  <a:cubicBezTo>
                    <a:pt x="716" y="489"/>
                    <a:pt x="723" y="486"/>
                    <a:pt x="724" y="479"/>
                  </a:cubicBezTo>
                  <a:cubicBezTo>
                    <a:pt x="724" y="456"/>
                    <a:pt x="724" y="467"/>
                    <a:pt x="724" y="467"/>
                  </a:cubicBezTo>
                  <a:cubicBezTo>
                    <a:pt x="725" y="462"/>
                    <a:pt x="722" y="457"/>
                    <a:pt x="718" y="453"/>
                  </a:cubicBezTo>
                  <a:cubicBezTo>
                    <a:pt x="717" y="451"/>
                    <a:pt x="715" y="449"/>
                    <a:pt x="714" y="448"/>
                  </a:cubicBezTo>
                  <a:close/>
                  <a:moveTo>
                    <a:pt x="164" y="299"/>
                  </a:moveTo>
                  <a:cubicBezTo>
                    <a:pt x="164" y="64"/>
                    <a:pt x="164" y="53"/>
                    <a:pt x="164" y="53"/>
                  </a:cubicBezTo>
                  <a:cubicBezTo>
                    <a:pt x="164" y="39"/>
                    <a:pt x="175" y="16"/>
                    <a:pt x="189" y="16"/>
                  </a:cubicBezTo>
                  <a:cubicBezTo>
                    <a:pt x="570" y="16"/>
                    <a:pt x="593" y="16"/>
                    <a:pt x="593" y="16"/>
                  </a:cubicBezTo>
                  <a:cubicBezTo>
                    <a:pt x="607" y="16"/>
                    <a:pt x="618" y="39"/>
                    <a:pt x="618" y="53"/>
                  </a:cubicBezTo>
                  <a:cubicBezTo>
                    <a:pt x="618" y="268"/>
                    <a:pt x="618" y="299"/>
                    <a:pt x="618" y="299"/>
                  </a:cubicBezTo>
                  <a:cubicBezTo>
                    <a:pt x="618" y="313"/>
                    <a:pt x="607" y="325"/>
                    <a:pt x="593" y="325"/>
                  </a:cubicBezTo>
                  <a:cubicBezTo>
                    <a:pt x="212" y="325"/>
                    <a:pt x="189" y="325"/>
                    <a:pt x="189" y="325"/>
                  </a:cubicBezTo>
                  <a:cubicBezTo>
                    <a:pt x="175" y="325"/>
                    <a:pt x="164" y="302"/>
                    <a:pt x="164" y="287"/>
                  </a:cubicBezTo>
                  <a:lnTo>
                    <a:pt x="164" y="299"/>
                  </a:lnTo>
                  <a:close/>
                  <a:moveTo>
                    <a:pt x="613" y="367"/>
                  </a:moveTo>
                  <a:cubicBezTo>
                    <a:pt x="613" y="367"/>
                    <a:pt x="613" y="368"/>
                    <a:pt x="612" y="369"/>
                  </a:cubicBezTo>
                  <a:cubicBezTo>
                    <a:pt x="612" y="369"/>
                    <a:pt x="612" y="369"/>
                    <a:pt x="612" y="369"/>
                  </a:cubicBezTo>
                  <a:cubicBezTo>
                    <a:pt x="612" y="369"/>
                    <a:pt x="612" y="369"/>
                    <a:pt x="612" y="369"/>
                  </a:cubicBezTo>
                  <a:cubicBezTo>
                    <a:pt x="612" y="369"/>
                    <a:pt x="612" y="369"/>
                    <a:pt x="612" y="369"/>
                  </a:cubicBezTo>
                  <a:cubicBezTo>
                    <a:pt x="612" y="369"/>
                    <a:pt x="612" y="369"/>
                    <a:pt x="611" y="369"/>
                  </a:cubicBezTo>
                  <a:cubicBezTo>
                    <a:pt x="611" y="369"/>
                    <a:pt x="611" y="369"/>
                    <a:pt x="611" y="369"/>
                  </a:cubicBezTo>
                  <a:cubicBezTo>
                    <a:pt x="611" y="369"/>
                    <a:pt x="611" y="369"/>
                    <a:pt x="610" y="369"/>
                  </a:cubicBezTo>
                  <a:cubicBezTo>
                    <a:pt x="608" y="371"/>
                    <a:pt x="604" y="371"/>
                    <a:pt x="600" y="371"/>
                  </a:cubicBezTo>
                  <a:cubicBezTo>
                    <a:pt x="584" y="371"/>
                    <a:pt x="584" y="371"/>
                    <a:pt x="584" y="371"/>
                  </a:cubicBezTo>
                  <a:cubicBezTo>
                    <a:pt x="580" y="371"/>
                    <a:pt x="577" y="370"/>
                    <a:pt x="574" y="369"/>
                  </a:cubicBezTo>
                  <a:cubicBezTo>
                    <a:pt x="573" y="368"/>
                    <a:pt x="572" y="367"/>
                    <a:pt x="571" y="367"/>
                  </a:cubicBezTo>
                  <a:cubicBezTo>
                    <a:pt x="570" y="366"/>
                    <a:pt x="569" y="365"/>
                    <a:pt x="569" y="365"/>
                  </a:cubicBezTo>
                  <a:cubicBezTo>
                    <a:pt x="568" y="363"/>
                    <a:pt x="568" y="363"/>
                    <a:pt x="568" y="363"/>
                  </a:cubicBezTo>
                  <a:cubicBezTo>
                    <a:pt x="566" y="360"/>
                    <a:pt x="564" y="357"/>
                    <a:pt x="563" y="354"/>
                  </a:cubicBezTo>
                  <a:cubicBezTo>
                    <a:pt x="561" y="351"/>
                    <a:pt x="563" y="350"/>
                    <a:pt x="565" y="349"/>
                  </a:cubicBezTo>
                  <a:cubicBezTo>
                    <a:pt x="565" y="349"/>
                    <a:pt x="566" y="349"/>
                    <a:pt x="566" y="349"/>
                  </a:cubicBezTo>
                  <a:cubicBezTo>
                    <a:pt x="567" y="348"/>
                    <a:pt x="569" y="348"/>
                    <a:pt x="570" y="348"/>
                  </a:cubicBezTo>
                  <a:cubicBezTo>
                    <a:pt x="573" y="348"/>
                    <a:pt x="573" y="348"/>
                    <a:pt x="573" y="348"/>
                  </a:cubicBezTo>
                  <a:cubicBezTo>
                    <a:pt x="573" y="348"/>
                    <a:pt x="573" y="348"/>
                    <a:pt x="573" y="348"/>
                  </a:cubicBezTo>
                  <a:cubicBezTo>
                    <a:pt x="577" y="348"/>
                    <a:pt x="581" y="348"/>
                    <a:pt x="586" y="348"/>
                  </a:cubicBezTo>
                  <a:cubicBezTo>
                    <a:pt x="586" y="348"/>
                    <a:pt x="586" y="348"/>
                    <a:pt x="586" y="348"/>
                  </a:cubicBezTo>
                  <a:cubicBezTo>
                    <a:pt x="590" y="348"/>
                    <a:pt x="590" y="348"/>
                    <a:pt x="590" y="348"/>
                  </a:cubicBezTo>
                  <a:cubicBezTo>
                    <a:pt x="592" y="348"/>
                    <a:pt x="594" y="348"/>
                    <a:pt x="595" y="348"/>
                  </a:cubicBezTo>
                  <a:cubicBezTo>
                    <a:pt x="596" y="349"/>
                    <a:pt x="597" y="349"/>
                    <a:pt x="598" y="349"/>
                  </a:cubicBezTo>
                  <a:cubicBezTo>
                    <a:pt x="598" y="349"/>
                    <a:pt x="598" y="349"/>
                    <a:pt x="598" y="349"/>
                  </a:cubicBezTo>
                  <a:cubicBezTo>
                    <a:pt x="598" y="350"/>
                    <a:pt x="598" y="350"/>
                    <a:pt x="599" y="350"/>
                  </a:cubicBezTo>
                  <a:cubicBezTo>
                    <a:pt x="599" y="350"/>
                    <a:pt x="599" y="350"/>
                    <a:pt x="599" y="350"/>
                  </a:cubicBezTo>
                  <a:cubicBezTo>
                    <a:pt x="600" y="350"/>
                    <a:pt x="602" y="351"/>
                    <a:pt x="603" y="351"/>
                  </a:cubicBezTo>
                  <a:cubicBezTo>
                    <a:pt x="604" y="352"/>
                    <a:pt x="604" y="353"/>
                    <a:pt x="605" y="354"/>
                  </a:cubicBezTo>
                  <a:cubicBezTo>
                    <a:pt x="608" y="359"/>
                    <a:pt x="608" y="359"/>
                    <a:pt x="608" y="359"/>
                  </a:cubicBezTo>
                  <a:cubicBezTo>
                    <a:pt x="609" y="360"/>
                    <a:pt x="611" y="362"/>
                    <a:pt x="612" y="364"/>
                  </a:cubicBezTo>
                  <a:cubicBezTo>
                    <a:pt x="612" y="364"/>
                    <a:pt x="612" y="364"/>
                    <a:pt x="612" y="364"/>
                  </a:cubicBezTo>
                  <a:cubicBezTo>
                    <a:pt x="613" y="365"/>
                    <a:pt x="613" y="366"/>
                    <a:pt x="613" y="367"/>
                  </a:cubicBezTo>
                  <a:close/>
                  <a:moveTo>
                    <a:pt x="410" y="363"/>
                  </a:moveTo>
                  <a:cubicBezTo>
                    <a:pt x="410" y="364"/>
                    <a:pt x="410" y="364"/>
                    <a:pt x="410" y="365"/>
                  </a:cubicBezTo>
                  <a:cubicBezTo>
                    <a:pt x="406" y="371"/>
                    <a:pt x="392" y="369"/>
                    <a:pt x="386" y="369"/>
                  </a:cubicBezTo>
                  <a:cubicBezTo>
                    <a:pt x="383" y="369"/>
                    <a:pt x="380" y="369"/>
                    <a:pt x="377" y="369"/>
                  </a:cubicBezTo>
                  <a:cubicBezTo>
                    <a:pt x="374" y="369"/>
                    <a:pt x="370" y="369"/>
                    <a:pt x="367" y="367"/>
                  </a:cubicBezTo>
                  <a:cubicBezTo>
                    <a:pt x="367" y="367"/>
                    <a:pt x="367" y="367"/>
                    <a:pt x="367" y="367"/>
                  </a:cubicBezTo>
                  <a:cubicBezTo>
                    <a:pt x="367" y="366"/>
                    <a:pt x="367" y="366"/>
                    <a:pt x="367" y="366"/>
                  </a:cubicBezTo>
                  <a:cubicBezTo>
                    <a:pt x="366" y="366"/>
                    <a:pt x="366" y="366"/>
                    <a:pt x="366" y="366"/>
                  </a:cubicBezTo>
                  <a:cubicBezTo>
                    <a:pt x="366" y="366"/>
                    <a:pt x="366" y="366"/>
                    <a:pt x="366" y="366"/>
                  </a:cubicBezTo>
                  <a:cubicBezTo>
                    <a:pt x="366" y="366"/>
                    <a:pt x="366" y="366"/>
                    <a:pt x="366" y="366"/>
                  </a:cubicBezTo>
                  <a:cubicBezTo>
                    <a:pt x="366" y="365"/>
                    <a:pt x="366" y="365"/>
                    <a:pt x="366" y="365"/>
                  </a:cubicBezTo>
                  <a:cubicBezTo>
                    <a:pt x="366" y="364"/>
                    <a:pt x="366" y="364"/>
                    <a:pt x="366" y="363"/>
                  </a:cubicBezTo>
                  <a:cubicBezTo>
                    <a:pt x="366" y="363"/>
                    <a:pt x="366" y="363"/>
                    <a:pt x="366" y="363"/>
                  </a:cubicBezTo>
                  <a:cubicBezTo>
                    <a:pt x="366" y="362"/>
                    <a:pt x="366" y="361"/>
                    <a:pt x="366" y="361"/>
                  </a:cubicBezTo>
                  <a:cubicBezTo>
                    <a:pt x="366" y="360"/>
                    <a:pt x="366" y="360"/>
                    <a:pt x="366" y="360"/>
                  </a:cubicBezTo>
                  <a:cubicBezTo>
                    <a:pt x="366" y="358"/>
                    <a:pt x="366" y="355"/>
                    <a:pt x="367" y="353"/>
                  </a:cubicBezTo>
                  <a:cubicBezTo>
                    <a:pt x="367" y="352"/>
                    <a:pt x="367" y="352"/>
                    <a:pt x="367" y="352"/>
                  </a:cubicBezTo>
                  <a:cubicBezTo>
                    <a:pt x="367" y="352"/>
                    <a:pt x="367" y="351"/>
                    <a:pt x="368" y="350"/>
                  </a:cubicBezTo>
                  <a:cubicBezTo>
                    <a:pt x="369" y="350"/>
                    <a:pt x="369" y="349"/>
                    <a:pt x="370" y="349"/>
                  </a:cubicBezTo>
                  <a:cubicBezTo>
                    <a:pt x="370" y="349"/>
                    <a:pt x="370" y="349"/>
                    <a:pt x="370" y="349"/>
                  </a:cubicBezTo>
                  <a:cubicBezTo>
                    <a:pt x="370" y="349"/>
                    <a:pt x="370" y="348"/>
                    <a:pt x="370" y="348"/>
                  </a:cubicBezTo>
                  <a:cubicBezTo>
                    <a:pt x="370" y="348"/>
                    <a:pt x="371" y="348"/>
                    <a:pt x="371" y="348"/>
                  </a:cubicBezTo>
                  <a:cubicBezTo>
                    <a:pt x="371" y="348"/>
                    <a:pt x="371" y="348"/>
                    <a:pt x="371" y="348"/>
                  </a:cubicBezTo>
                  <a:cubicBezTo>
                    <a:pt x="371" y="348"/>
                    <a:pt x="372" y="348"/>
                    <a:pt x="372" y="348"/>
                  </a:cubicBezTo>
                  <a:cubicBezTo>
                    <a:pt x="372" y="348"/>
                    <a:pt x="372" y="348"/>
                    <a:pt x="373" y="348"/>
                  </a:cubicBezTo>
                  <a:cubicBezTo>
                    <a:pt x="373" y="347"/>
                    <a:pt x="373" y="347"/>
                    <a:pt x="374" y="347"/>
                  </a:cubicBezTo>
                  <a:cubicBezTo>
                    <a:pt x="374" y="347"/>
                    <a:pt x="374" y="347"/>
                    <a:pt x="374" y="347"/>
                  </a:cubicBezTo>
                  <a:cubicBezTo>
                    <a:pt x="374" y="347"/>
                    <a:pt x="374" y="347"/>
                    <a:pt x="374" y="347"/>
                  </a:cubicBezTo>
                  <a:cubicBezTo>
                    <a:pt x="375" y="347"/>
                    <a:pt x="375" y="347"/>
                    <a:pt x="375" y="347"/>
                  </a:cubicBezTo>
                  <a:cubicBezTo>
                    <a:pt x="376" y="347"/>
                    <a:pt x="377" y="347"/>
                    <a:pt x="378" y="347"/>
                  </a:cubicBezTo>
                  <a:cubicBezTo>
                    <a:pt x="379" y="347"/>
                    <a:pt x="379" y="347"/>
                    <a:pt x="379" y="347"/>
                  </a:cubicBezTo>
                  <a:cubicBezTo>
                    <a:pt x="380" y="347"/>
                    <a:pt x="382" y="347"/>
                    <a:pt x="383" y="347"/>
                  </a:cubicBezTo>
                  <a:cubicBezTo>
                    <a:pt x="399" y="347"/>
                    <a:pt x="399" y="347"/>
                    <a:pt x="399" y="347"/>
                  </a:cubicBezTo>
                  <a:cubicBezTo>
                    <a:pt x="399" y="347"/>
                    <a:pt x="399" y="347"/>
                    <a:pt x="400" y="347"/>
                  </a:cubicBezTo>
                  <a:cubicBezTo>
                    <a:pt x="400" y="347"/>
                    <a:pt x="400" y="347"/>
                    <a:pt x="400" y="347"/>
                  </a:cubicBezTo>
                  <a:cubicBezTo>
                    <a:pt x="401" y="347"/>
                    <a:pt x="401" y="347"/>
                    <a:pt x="402" y="347"/>
                  </a:cubicBezTo>
                  <a:cubicBezTo>
                    <a:pt x="405" y="347"/>
                    <a:pt x="408" y="348"/>
                    <a:pt x="409" y="351"/>
                  </a:cubicBezTo>
                  <a:cubicBezTo>
                    <a:pt x="410" y="351"/>
                    <a:pt x="410" y="351"/>
                    <a:pt x="410" y="351"/>
                  </a:cubicBezTo>
                  <a:cubicBezTo>
                    <a:pt x="410" y="351"/>
                    <a:pt x="410" y="351"/>
                    <a:pt x="410" y="351"/>
                  </a:cubicBezTo>
                  <a:cubicBezTo>
                    <a:pt x="411" y="355"/>
                    <a:pt x="410" y="359"/>
                    <a:pt x="410" y="362"/>
                  </a:cubicBezTo>
                  <a:cubicBezTo>
                    <a:pt x="410" y="363"/>
                    <a:pt x="410" y="363"/>
                    <a:pt x="410" y="363"/>
                  </a:cubicBezTo>
                  <a:cubicBezTo>
                    <a:pt x="410" y="363"/>
                    <a:pt x="410" y="363"/>
                    <a:pt x="410" y="363"/>
                  </a:cubicBezTo>
                  <a:close/>
                  <a:moveTo>
                    <a:pt x="387" y="381"/>
                  </a:moveTo>
                  <a:cubicBezTo>
                    <a:pt x="393" y="381"/>
                    <a:pt x="407" y="380"/>
                    <a:pt x="410" y="386"/>
                  </a:cubicBezTo>
                  <a:cubicBezTo>
                    <a:pt x="410" y="387"/>
                    <a:pt x="411" y="387"/>
                    <a:pt x="411" y="388"/>
                  </a:cubicBezTo>
                  <a:cubicBezTo>
                    <a:pt x="411" y="395"/>
                    <a:pt x="411" y="395"/>
                    <a:pt x="411" y="395"/>
                  </a:cubicBezTo>
                  <a:cubicBezTo>
                    <a:pt x="411" y="397"/>
                    <a:pt x="411" y="399"/>
                    <a:pt x="411" y="401"/>
                  </a:cubicBezTo>
                  <a:cubicBezTo>
                    <a:pt x="411" y="401"/>
                    <a:pt x="411" y="401"/>
                    <a:pt x="411" y="401"/>
                  </a:cubicBezTo>
                  <a:cubicBezTo>
                    <a:pt x="411" y="402"/>
                    <a:pt x="411" y="402"/>
                    <a:pt x="411" y="402"/>
                  </a:cubicBezTo>
                  <a:cubicBezTo>
                    <a:pt x="411" y="402"/>
                    <a:pt x="410" y="404"/>
                    <a:pt x="410" y="404"/>
                  </a:cubicBezTo>
                  <a:cubicBezTo>
                    <a:pt x="409" y="405"/>
                    <a:pt x="409" y="405"/>
                    <a:pt x="409" y="405"/>
                  </a:cubicBezTo>
                  <a:cubicBezTo>
                    <a:pt x="409" y="405"/>
                    <a:pt x="409" y="405"/>
                    <a:pt x="409" y="406"/>
                  </a:cubicBezTo>
                  <a:cubicBezTo>
                    <a:pt x="409" y="406"/>
                    <a:pt x="409" y="406"/>
                    <a:pt x="409" y="406"/>
                  </a:cubicBezTo>
                  <a:cubicBezTo>
                    <a:pt x="407" y="407"/>
                    <a:pt x="405" y="408"/>
                    <a:pt x="403" y="409"/>
                  </a:cubicBezTo>
                  <a:cubicBezTo>
                    <a:pt x="403" y="409"/>
                    <a:pt x="403" y="409"/>
                    <a:pt x="403" y="409"/>
                  </a:cubicBezTo>
                  <a:cubicBezTo>
                    <a:pt x="403" y="409"/>
                    <a:pt x="403" y="409"/>
                    <a:pt x="403" y="409"/>
                  </a:cubicBezTo>
                  <a:cubicBezTo>
                    <a:pt x="402" y="409"/>
                    <a:pt x="401" y="409"/>
                    <a:pt x="401" y="409"/>
                  </a:cubicBezTo>
                  <a:cubicBezTo>
                    <a:pt x="400" y="409"/>
                    <a:pt x="400" y="409"/>
                    <a:pt x="400" y="409"/>
                  </a:cubicBezTo>
                  <a:cubicBezTo>
                    <a:pt x="399" y="409"/>
                    <a:pt x="398" y="409"/>
                    <a:pt x="398" y="409"/>
                  </a:cubicBezTo>
                  <a:cubicBezTo>
                    <a:pt x="398" y="409"/>
                    <a:pt x="398" y="409"/>
                    <a:pt x="398" y="409"/>
                  </a:cubicBezTo>
                  <a:cubicBezTo>
                    <a:pt x="373" y="409"/>
                    <a:pt x="373" y="409"/>
                    <a:pt x="373" y="409"/>
                  </a:cubicBezTo>
                  <a:cubicBezTo>
                    <a:pt x="371" y="409"/>
                    <a:pt x="367" y="409"/>
                    <a:pt x="364" y="407"/>
                  </a:cubicBezTo>
                  <a:cubicBezTo>
                    <a:pt x="364" y="407"/>
                    <a:pt x="364" y="407"/>
                    <a:pt x="364" y="407"/>
                  </a:cubicBezTo>
                  <a:cubicBezTo>
                    <a:pt x="364" y="407"/>
                    <a:pt x="364" y="407"/>
                    <a:pt x="364" y="407"/>
                  </a:cubicBezTo>
                  <a:cubicBezTo>
                    <a:pt x="364" y="407"/>
                    <a:pt x="364" y="406"/>
                    <a:pt x="363" y="406"/>
                  </a:cubicBezTo>
                  <a:cubicBezTo>
                    <a:pt x="363" y="406"/>
                    <a:pt x="362" y="405"/>
                    <a:pt x="362" y="405"/>
                  </a:cubicBezTo>
                  <a:cubicBezTo>
                    <a:pt x="362" y="405"/>
                    <a:pt x="362" y="405"/>
                    <a:pt x="362" y="404"/>
                  </a:cubicBezTo>
                  <a:cubicBezTo>
                    <a:pt x="362" y="404"/>
                    <a:pt x="361" y="403"/>
                    <a:pt x="361" y="402"/>
                  </a:cubicBezTo>
                  <a:cubicBezTo>
                    <a:pt x="362" y="400"/>
                    <a:pt x="362" y="400"/>
                    <a:pt x="362" y="400"/>
                  </a:cubicBezTo>
                  <a:cubicBezTo>
                    <a:pt x="362" y="400"/>
                    <a:pt x="362" y="400"/>
                    <a:pt x="362" y="400"/>
                  </a:cubicBezTo>
                  <a:cubicBezTo>
                    <a:pt x="362" y="396"/>
                    <a:pt x="362" y="392"/>
                    <a:pt x="363" y="388"/>
                  </a:cubicBezTo>
                  <a:cubicBezTo>
                    <a:pt x="363" y="388"/>
                    <a:pt x="363" y="388"/>
                    <a:pt x="363" y="388"/>
                  </a:cubicBezTo>
                  <a:cubicBezTo>
                    <a:pt x="363" y="388"/>
                    <a:pt x="363" y="388"/>
                    <a:pt x="363" y="388"/>
                  </a:cubicBezTo>
                  <a:cubicBezTo>
                    <a:pt x="364" y="379"/>
                    <a:pt x="381" y="381"/>
                    <a:pt x="387" y="381"/>
                  </a:cubicBezTo>
                  <a:close/>
                  <a:moveTo>
                    <a:pt x="289" y="407"/>
                  </a:moveTo>
                  <a:cubicBezTo>
                    <a:pt x="289" y="407"/>
                    <a:pt x="289" y="407"/>
                    <a:pt x="288" y="406"/>
                  </a:cubicBezTo>
                  <a:cubicBezTo>
                    <a:pt x="288" y="406"/>
                    <a:pt x="288" y="405"/>
                    <a:pt x="287" y="405"/>
                  </a:cubicBezTo>
                  <a:cubicBezTo>
                    <a:pt x="287" y="405"/>
                    <a:pt x="287" y="405"/>
                    <a:pt x="287" y="405"/>
                  </a:cubicBezTo>
                  <a:cubicBezTo>
                    <a:pt x="287" y="404"/>
                    <a:pt x="287" y="403"/>
                    <a:pt x="287" y="402"/>
                  </a:cubicBezTo>
                  <a:cubicBezTo>
                    <a:pt x="288" y="400"/>
                    <a:pt x="288" y="400"/>
                    <a:pt x="288" y="400"/>
                  </a:cubicBezTo>
                  <a:cubicBezTo>
                    <a:pt x="288" y="400"/>
                    <a:pt x="288" y="400"/>
                    <a:pt x="288" y="400"/>
                  </a:cubicBezTo>
                  <a:cubicBezTo>
                    <a:pt x="288" y="400"/>
                    <a:pt x="288" y="399"/>
                    <a:pt x="288" y="399"/>
                  </a:cubicBezTo>
                  <a:cubicBezTo>
                    <a:pt x="291" y="388"/>
                    <a:pt x="291" y="388"/>
                    <a:pt x="291" y="388"/>
                  </a:cubicBezTo>
                  <a:cubicBezTo>
                    <a:pt x="291" y="388"/>
                    <a:pt x="291" y="388"/>
                    <a:pt x="292" y="388"/>
                  </a:cubicBezTo>
                  <a:cubicBezTo>
                    <a:pt x="295" y="380"/>
                    <a:pt x="310" y="381"/>
                    <a:pt x="317" y="381"/>
                  </a:cubicBezTo>
                  <a:cubicBezTo>
                    <a:pt x="320" y="381"/>
                    <a:pt x="325" y="381"/>
                    <a:pt x="330" y="381"/>
                  </a:cubicBezTo>
                  <a:cubicBezTo>
                    <a:pt x="331" y="382"/>
                    <a:pt x="332" y="382"/>
                    <a:pt x="333" y="382"/>
                  </a:cubicBezTo>
                  <a:cubicBezTo>
                    <a:pt x="333" y="382"/>
                    <a:pt x="333" y="382"/>
                    <a:pt x="333" y="382"/>
                  </a:cubicBezTo>
                  <a:cubicBezTo>
                    <a:pt x="335" y="383"/>
                    <a:pt x="337" y="384"/>
                    <a:pt x="338" y="385"/>
                  </a:cubicBezTo>
                  <a:cubicBezTo>
                    <a:pt x="338" y="385"/>
                    <a:pt x="338" y="385"/>
                    <a:pt x="338" y="385"/>
                  </a:cubicBezTo>
                  <a:cubicBezTo>
                    <a:pt x="338" y="386"/>
                    <a:pt x="338" y="386"/>
                    <a:pt x="338" y="386"/>
                  </a:cubicBezTo>
                  <a:cubicBezTo>
                    <a:pt x="338" y="386"/>
                    <a:pt x="338" y="386"/>
                    <a:pt x="338" y="386"/>
                  </a:cubicBezTo>
                  <a:cubicBezTo>
                    <a:pt x="339" y="387"/>
                    <a:pt x="339" y="388"/>
                    <a:pt x="339" y="388"/>
                  </a:cubicBezTo>
                  <a:cubicBezTo>
                    <a:pt x="339" y="389"/>
                    <a:pt x="339" y="389"/>
                    <a:pt x="339" y="389"/>
                  </a:cubicBezTo>
                  <a:cubicBezTo>
                    <a:pt x="339" y="389"/>
                    <a:pt x="339" y="389"/>
                    <a:pt x="339" y="389"/>
                  </a:cubicBezTo>
                  <a:cubicBezTo>
                    <a:pt x="338" y="391"/>
                    <a:pt x="338" y="393"/>
                    <a:pt x="338" y="395"/>
                  </a:cubicBezTo>
                  <a:cubicBezTo>
                    <a:pt x="336" y="402"/>
                    <a:pt x="336" y="402"/>
                    <a:pt x="336" y="402"/>
                  </a:cubicBezTo>
                  <a:cubicBezTo>
                    <a:pt x="336" y="403"/>
                    <a:pt x="336" y="404"/>
                    <a:pt x="335" y="404"/>
                  </a:cubicBezTo>
                  <a:cubicBezTo>
                    <a:pt x="335" y="405"/>
                    <a:pt x="335" y="405"/>
                    <a:pt x="335" y="405"/>
                  </a:cubicBezTo>
                  <a:cubicBezTo>
                    <a:pt x="335" y="405"/>
                    <a:pt x="334" y="405"/>
                    <a:pt x="334" y="405"/>
                  </a:cubicBezTo>
                  <a:cubicBezTo>
                    <a:pt x="334" y="405"/>
                    <a:pt x="334" y="406"/>
                    <a:pt x="334" y="406"/>
                  </a:cubicBezTo>
                  <a:cubicBezTo>
                    <a:pt x="332" y="407"/>
                    <a:pt x="329" y="408"/>
                    <a:pt x="327" y="409"/>
                  </a:cubicBezTo>
                  <a:cubicBezTo>
                    <a:pt x="327" y="409"/>
                    <a:pt x="327" y="409"/>
                    <a:pt x="327" y="409"/>
                  </a:cubicBezTo>
                  <a:cubicBezTo>
                    <a:pt x="327" y="409"/>
                    <a:pt x="327" y="409"/>
                    <a:pt x="327" y="409"/>
                  </a:cubicBezTo>
                  <a:cubicBezTo>
                    <a:pt x="327" y="409"/>
                    <a:pt x="326" y="409"/>
                    <a:pt x="325" y="409"/>
                  </a:cubicBezTo>
                  <a:cubicBezTo>
                    <a:pt x="325" y="409"/>
                    <a:pt x="325" y="409"/>
                    <a:pt x="324" y="409"/>
                  </a:cubicBezTo>
                  <a:cubicBezTo>
                    <a:pt x="324" y="409"/>
                    <a:pt x="323" y="409"/>
                    <a:pt x="322" y="409"/>
                  </a:cubicBezTo>
                  <a:cubicBezTo>
                    <a:pt x="322" y="409"/>
                    <a:pt x="322" y="409"/>
                    <a:pt x="322" y="409"/>
                  </a:cubicBezTo>
                  <a:cubicBezTo>
                    <a:pt x="298" y="409"/>
                    <a:pt x="298" y="409"/>
                    <a:pt x="298" y="409"/>
                  </a:cubicBezTo>
                  <a:cubicBezTo>
                    <a:pt x="295" y="409"/>
                    <a:pt x="292" y="409"/>
                    <a:pt x="289" y="407"/>
                  </a:cubicBezTo>
                  <a:cubicBezTo>
                    <a:pt x="289" y="407"/>
                    <a:pt x="289" y="407"/>
                    <a:pt x="289" y="407"/>
                  </a:cubicBezTo>
                  <a:close/>
                  <a:moveTo>
                    <a:pt x="320" y="369"/>
                  </a:moveTo>
                  <a:cubicBezTo>
                    <a:pt x="316" y="369"/>
                    <a:pt x="312" y="369"/>
                    <a:pt x="309" y="369"/>
                  </a:cubicBezTo>
                  <a:cubicBezTo>
                    <a:pt x="306" y="369"/>
                    <a:pt x="301" y="369"/>
                    <a:pt x="299" y="366"/>
                  </a:cubicBezTo>
                  <a:cubicBezTo>
                    <a:pt x="299" y="365"/>
                    <a:pt x="299" y="365"/>
                    <a:pt x="299" y="365"/>
                  </a:cubicBezTo>
                  <a:cubicBezTo>
                    <a:pt x="299" y="365"/>
                    <a:pt x="299" y="364"/>
                    <a:pt x="299" y="364"/>
                  </a:cubicBezTo>
                  <a:cubicBezTo>
                    <a:pt x="299" y="364"/>
                    <a:pt x="299" y="364"/>
                    <a:pt x="299" y="363"/>
                  </a:cubicBezTo>
                  <a:cubicBezTo>
                    <a:pt x="299" y="363"/>
                    <a:pt x="299" y="363"/>
                    <a:pt x="299" y="363"/>
                  </a:cubicBezTo>
                  <a:cubicBezTo>
                    <a:pt x="299" y="363"/>
                    <a:pt x="299" y="363"/>
                    <a:pt x="299" y="363"/>
                  </a:cubicBezTo>
                  <a:cubicBezTo>
                    <a:pt x="299" y="362"/>
                    <a:pt x="299" y="361"/>
                    <a:pt x="300" y="361"/>
                  </a:cubicBezTo>
                  <a:cubicBezTo>
                    <a:pt x="300" y="358"/>
                    <a:pt x="301" y="355"/>
                    <a:pt x="302" y="353"/>
                  </a:cubicBezTo>
                  <a:cubicBezTo>
                    <a:pt x="302" y="353"/>
                    <a:pt x="302" y="353"/>
                    <a:pt x="302" y="353"/>
                  </a:cubicBezTo>
                  <a:cubicBezTo>
                    <a:pt x="302" y="352"/>
                    <a:pt x="303" y="351"/>
                    <a:pt x="303" y="350"/>
                  </a:cubicBezTo>
                  <a:cubicBezTo>
                    <a:pt x="304" y="350"/>
                    <a:pt x="304" y="350"/>
                    <a:pt x="305" y="349"/>
                  </a:cubicBezTo>
                  <a:cubicBezTo>
                    <a:pt x="306" y="348"/>
                    <a:pt x="308" y="348"/>
                    <a:pt x="310" y="347"/>
                  </a:cubicBezTo>
                  <a:cubicBezTo>
                    <a:pt x="310" y="347"/>
                    <a:pt x="310" y="347"/>
                    <a:pt x="310" y="347"/>
                  </a:cubicBezTo>
                  <a:cubicBezTo>
                    <a:pt x="312" y="347"/>
                    <a:pt x="313" y="347"/>
                    <a:pt x="315" y="347"/>
                  </a:cubicBezTo>
                  <a:cubicBezTo>
                    <a:pt x="317" y="347"/>
                    <a:pt x="317" y="347"/>
                    <a:pt x="317" y="347"/>
                  </a:cubicBezTo>
                  <a:cubicBezTo>
                    <a:pt x="317" y="347"/>
                    <a:pt x="318" y="347"/>
                    <a:pt x="319" y="347"/>
                  </a:cubicBezTo>
                  <a:cubicBezTo>
                    <a:pt x="323" y="347"/>
                    <a:pt x="328" y="347"/>
                    <a:pt x="332" y="347"/>
                  </a:cubicBezTo>
                  <a:cubicBezTo>
                    <a:pt x="333" y="347"/>
                    <a:pt x="334" y="347"/>
                    <a:pt x="334" y="347"/>
                  </a:cubicBezTo>
                  <a:cubicBezTo>
                    <a:pt x="335" y="347"/>
                    <a:pt x="335" y="347"/>
                    <a:pt x="335" y="347"/>
                  </a:cubicBezTo>
                  <a:cubicBezTo>
                    <a:pt x="335" y="347"/>
                    <a:pt x="335" y="347"/>
                    <a:pt x="336" y="347"/>
                  </a:cubicBezTo>
                  <a:cubicBezTo>
                    <a:pt x="336" y="347"/>
                    <a:pt x="337" y="347"/>
                    <a:pt x="337" y="347"/>
                  </a:cubicBezTo>
                  <a:cubicBezTo>
                    <a:pt x="337" y="347"/>
                    <a:pt x="337" y="347"/>
                    <a:pt x="337" y="347"/>
                  </a:cubicBezTo>
                  <a:cubicBezTo>
                    <a:pt x="341" y="347"/>
                    <a:pt x="345" y="348"/>
                    <a:pt x="345" y="351"/>
                  </a:cubicBezTo>
                  <a:cubicBezTo>
                    <a:pt x="345" y="351"/>
                    <a:pt x="345" y="351"/>
                    <a:pt x="345" y="351"/>
                  </a:cubicBezTo>
                  <a:cubicBezTo>
                    <a:pt x="345" y="351"/>
                    <a:pt x="345" y="351"/>
                    <a:pt x="345" y="352"/>
                  </a:cubicBezTo>
                  <a:cubicBezTo>
                    <a:pt x="345" y="355"/>
                    <a:pt x="344" y="359"/>
                    <a:pt x="343" y="362"/>
                  </a:cubicBezTo>
                  <a:cubicBezTo>
                    <a:pt x="343" y="362"/>
                    <a:pt x="343" y="362"/>
                    <a:pt x="343" y="362"/>
                  </a:cubicBezTo>
                  <a:cubicBezTo>
                    <a:pt x="343" y="363"/>
                    <a:pt x="343" y="363"/>
                    <a:pt x="343" y="363"/>
                  </a:cubicBezTo>
                  <a:cubicBezTo>
                    <a:pt x="343" y="364"/>
                    <a:pt x="343" y="364"/>
                    <a:pt x="342" y="365"/>
                  </a:cubicBezTo>
                  <a:cubicBezTo>
                    <a:pt x="342" y="365"/>
                    <a:pt x="342" y="365"/>
                    <a:pt x="342" y="366"/>
                  </a:cubicBezTo>
                  <a:cubicBezTo>
                    <a:pt x="342" y="366"/>
                    <a:pt x="342" y="366"/>
                    <a:pt x="342" y="366"/>
                  </a:cubicBezTo>
                  <a:cubicBezTo>
                    <a:pt x="342" y="366"/>
                    <a:pt x="342" y="366"/>
                    <a:pt x="342" y="366"/>
                  </a:cubicBezTo>
                  <a:cubicBezTo>
                    <a:pt x="337" y="371"/>
                    <a:pt x="325" y="369"/>
                    <a:pt x="320" y="369"/>
                  </a:cubicBezTo>
                  <a:close/>
                  <a:moveTo>
                    <a:pt x="212" y="404"/>
                  </a:moveTo>
                  <a:cubicBezTo>
                    <a:pt x="212" y="404"/>
                    <a:pt x="212" y="403"/>
                    <a:pt x="212" y="403"/>
                  </a:cubicBezTo>
                  <a:cubicBezTo>
                    <a:pt x="213" y="403"/>
                    <a:pt x="213" y="402"/>
                    <a:pt x="213" y="402"/>
                  </a:cubicBezTo>
                  <a:cubicBezTo>
                    <a:pt x="213" y="402"/>
                    <a:pt x="213" y="402"/>
                    <a:pt x="213" y="402"/>
                  </a:cubicBezTo>
                  <a:cubicBezTo>
                    <a:pt x="213" y="402"/>
                    <a:pt x="213" y="402"/>
                    <a:pt x="213" y="402"/>
                  </a:cubicBezTo>
                  <a:cubicBezTo>
                    <a:pt x="213" y="401"/>
                    <a:pt x="214" y="401"/>
                    <a:pt x="214" y="400"/>
                  </a:cubicBezTo>
                  <a:cubicBezTo>
                    <a:pt x="216" y="396"/>
                    <a:pt x="217" y="393"/>
                    <a:pt x="219" y="389"/>
                  </a:cubicBezTo>
                  <a:cubicBezTo>
                    <a:pt x="219" y="389"/>
                    <a:pt x="219" y="389"/>
                    <a:pt x="219" y="389"/>
                  </a:cubicBezTo>
                  <a:cubicBezTo>
                    <a:pt x="219" y="389"/>
                    <a:pt x="219" y="389"/>
                    <a:pt x="219" y="389"/>
                  </a:cubicBezTo>
                  <a:cubicBezTo>
                    <a:pt x="220" y="388"/>
                    <a:pt x="220" y="388"/>
                    <a:pt x="220" y="388"/>
                  </a:cubicBezTo>
                  <a:cubicBezTo>
                    <a:pt x="220" y="388"/>
                    <a:pt x="220" y="388"/>
                    <a:pt x="220" y="387"/>
                  </a:cubicBezTo>
                  <a:cubicBezTo>
                    <a:pt x="220" y="387"/>
                    <a:pt x="220" y="387"/>
                    <a:pt x="221" y="387"/>
                  </a:cubicBezTo>
                  <a:cubicBezTo>
                    <a:pt x="226" y="380"/>
                    <a:pt x="238" y="382"/>
                    <a:pt x="245" y="382"/>
                  </a:cubicBezTo>
                  <a:cubicBezTo>
                    <a:pt x="245" y="382"/>
                    <a:pt x="245" y="382"/>
                    <a:pt x="245" y="382"/>
                  </a:cubicBezTo>
                  <a:cubicBezTo>
                    <a:pt x="247" y="382"/>
                    <a:pt x="253" y="381"/>
                    <a:pt x="258" y="382"/>
                  </a:cubicBezTo>
                  <a:cubicBezTo>
                    <a:pt x="259" y="382"/>
                    <a:pt x="261" y="382"/>
                    <a:pt x="262" y="382"/>
                  </a:cubicBezTo>
                  <a:cubicBezTo>
                    <a:pt x="263" y="382"/>
                    <a:pt x="264" y="383"/>
                    <a:pt x="264" y="383"/>
                  </a:cubicBezTo>
                  <a:cubicBezTo>
                    <a:pt x="266" y="384"/>
                    <a:pt x="267" y="385"/>
                    <a:pt x="267" y="387"/>
                  </a:cubicBezTo>
                  <a:cubicBezTo>
                    <a:pt x="267" y="387"/>
                    <a:pt x="267" y="387"/>
                    <a:pt x="267" y="387"/>
                  </a:cubicBezTo>
                  <a:cubicBezTo>
                    <a:pt x="267" y="387"/>
                    <a:pt x="267" y="387"/>
                    <a:pt x="267" y="388"/>
                  </a:cubicBezTo>
                  <a:cubicBezTo>
                    <a:pt x="267" y="388"/>
                    <a:pt x="267" y="388"/>
                    <a:pt x="267" y="388"/>
                  </a:cubicBezTo>
                  <a:cubicBezTo>
                    <a:pt x="262" y="402"/>
                    <a:pt x="262" y="402"/>
                    <a:pt x="262" y="402"/>
                  </a:cubicBezTo>
                  <a:cubicBezTo>
                    <a:pt x="262" y="403"/>
                    <a:pt x="261" y="404"/>
                    <a:pt x="260" y="405"/>
                  </a:cubicBezTo>
                  <a:cubicBezTo>
                    <a:pt x="259" y="406"/>
                    <a:pt x="258" y="407"/>
                    <a:pt x="256" y="407"/>
                  </a:cubicBezTo>
                  <a:cubicBezTo>
                    <a:pt x="256" y="407"/>
                    <a:pt x="256" y="407"/>
                    <a:pt x="256" y="407"/>
                  </a:cubicBezTo>
                  <a:cubicBezTo>
                    <a:pt x="254" y="408"/>
                    <a:pt x="252" y="409"/>
                    <a:pt x="250" y="409"/>
                  </a:cubicBezTo>
                  <a:cubicBezTo>
                    <a:pt x="249" y="409"/>
                    <a:pt x="249" y="409"/>
                    <a:pt x="249" y="409"/>
                  </a:cubicBezTo>
                  <a:cubicBezTo>
                    <a:pt x="249" y="409"/>
                    <a:pt x="249" y="409"/>
                    <a:pt x="248" y="409"/>
                  </a:cubicBezTo>
                  <a:cubicBezTo>
                    <a:pt x="244" y="410"/>
                    <a:pt x="240" y="409"/>
                    <a:pt x="235" y="409"/>
                  </a:cubicBezTo>
                  <a:cubicBezTo>
                    <a:pt x="231" y="409"/>
                    <a:pt x="227" y="410"/>
                    <a:pt x="222" y="410"/>
                  </a:cubicBezTo>
                  <a:cubicBezTo>
                    <a:pt x="219" y="410"/>
                    <a:pt x="215" y="409"/>
                    <a:pt x="213" y="406"/>
                  </a:cubicBezTo>
                  <a:cubicBezTo>
                    <a:pt x="213" y="406"/>
                    <a:pt x="213" y="406"/>
                    <a:pt x="213" y="406"/>
                  </a:cubicBezTo>
                  <a:cubicBezTo>
                    <a:pt x="213" y="406"/>
                    <a:pt x="213" y="406"/>
                    <a:pt x="213" y="406"/>
                  </a:cubicBezTo>
                  <a:cubicBezTo>
                    <a:pt x="213" y="405"/>
                    <a:pt x="213" y="405"/>
                    <a:pt x="212" y="405"/>
                  </a:cubicBezTo>
                  <a:cubicBezTo>
                    <a:pt x="212" y="405"/>
                    <a:pt x="212" y="405"/>
                    <a:pt x="212" y="405"/>
                  </a:cubicBezTo>
                  <a:cubicBezTo>
                    <a:pt x="212" y="405"/>
                    <a:pt x="212" y="405"/>
                    <a:pt x="212" y="405"/>
                  </a:cubicBezTo>
                  <a:cubicBezTo>
                    <a:pt x="212" y="404"/>
                    <a:pt x="212" y="404"/>
                    <a:pt x="212" y="404"/>
                  </a:cubicBezTo>
                  <a:close/>
                  <a:moveTo>
                    <a:pt x="212" y="359"/>
                  </a:moveTo>
                  <a:cubicBezTo>
                    <a:pt x="212" y="359"/>
                    <a:pt x="212" y="359"/>
                    <a:pt x="212" y="359"/>
                  </a:cubicBezTo>
                  <a:cubicBezTo>
                    <a:pt x="209" y="364"/>
                    <a:pt x="209" y="364"/>
                    <a:pt x="209" y="364"/>
                  </a:cubicBezTo>
                  <a:cubicBezTo>
                    <a:pt x="209" y="364"/>
                    <a:pt x="208" y="365"/>
                    <a:pt x="207" y="366"/>
                  </a:cubicBezTo>
                  <a:cubicBezTo>
                    <a:pt x="206" y="367"/>
                    <a:pt x="205" y="367"/>
                    <a:pt x="203" y="368"/>
                  </a:cubicBezTo>
                  <a:cubicBezTo>
                    <a:pt x="203" y="368"/>
                    <a:pt x="203" y="368"/>
                    <a:pt x="202" y="368"/>
                  </a:cubicBezTo>
                  <a:cubicBezTo>
                    <a:pt x="202" y="369"/>
                    <a:pt x="202" y="369"/>
                    <a:pt x="202" y="369"/>
                  </a:cubicBezTo>
                  <a:cubicBezTo>
                    <a:pt x="202" y="369"/>
                    <a:pt x="202" y="369"/>
                    <a:pt x="202" y="369"/>
                  </a:cubicBezTo>
                  <a:cubicBezTo>
                    <a:pt x="201" y="369"/>
                    <a:pt x="200" y="369"/>
                    <a:pt x="199" y="369"/>
                  </a:cubicBezTo>
                  <a:cubicBezTo>
                    <a:pt x="197" y="370"/>
                    <a:pt x="196" y="370"/>
                    <a:pt x="194" y="370"/>
                  </a:cubicBezTo>
                  <a:cubicBezTo>
                    <a:pt x="189" y="370"/>
                    <a:pt x="189" y="370"/>
                    <a:pt x="189" y="370"/>
                  </a:cubicBezTo>
                  <a:cubicBezTo>
                    <a:pt x="189" y="370"/>
                    <a:pt x="189" y="370"/>
                    <a:pt x="189" y="370"/>
                  </a:cubicBezTo>
                  <a:cubicBezTo>
                    <a:pt x="184" y="370"/>
                    <a:pt x="178" y="370"/>
                    <a:pt x="172" y="370"/>
                  </a:cubicBezTo>
                  <a:cubicBezTo>
                    <a:pt x="170" y="370"/>
                    <a:pt x="165" y="369"/>
                    <a:pt x="164" y="366"/>
                  </a:cubicBezTo>
                  <a:cubicBezTo>
                    <a:pt x="164" y="366"/>
                    <a:pt x="164" y="365"/>
                    <a:pt x="164" y="365"/>
                  </a:cubicBezTo>
                  <a:cubicBezTo>
                    <a:pt x="165" y="364"/>
                    <a:pt x="166" y="362"/>
                    <a:pt x="166" y="362"/>
                  </a:cubicBezTo>
                  <a:cubicBezTo>
                    <a:pt x="168" y="358"/>
                    <a:pt x="170" y="355"/>
                    <a:pt x="173" y="352"/>
                  </a:cubicBezTo>
                  <a:cubicBezTo>
                    <a:pt x="173" y="352"/>
                    <a:pt x="173" y="352"/>
                    <a:pt x="173" y="352"/>
                  </a:cubicBezTo>
                  <a:cubicBezTo>
                    <a:pt x="173" y="352"/>
                    <a:pt x="173" y="352"/>
                    <a:pt x="173" y="352"/>
                  </a:cubicBezTo>
                  <a:cubicBezTo>
                    <a:pt x="180" y="345"/>
                    <a:pt x="193" y="347"/>
                    <a:pt x="201" y="347"/>
                  </a:cubicBezTo>
                  <a:cubicBezTo>
                    <a:pt x="205" y="347"/>
                    <a:pt x="210" y="346"/>
                    <a:pt x="213" y="348"/>
                  </a:cubicBezTo>
                  <a:cubicBezTo>
                    <a:pt x="213" y="348"/>
                    <a:pt x="213" y="348"/>
                    <a:pt x="213" y="348"/>
                  </a:cubicBezTo>
                  <a:cubicBezTo>
                    <a:pt x="214" y="348"/>
                    <a:pt x="214" y="348"/>
                    <a:pt x="214" y="348"/>
                  </a:cubicBezTo>
                  <a:cubicBezTo>
                    <a:pt x="214" y="348"/>
                    <a:pt x="214" y="349"/>
                    <a:pt x="214" y="349"/>
                  </a:cubicBezTo>
                  <a:cubicBezTo>
                    <a:pt x="215" y="349"/>
                    <a:pt x="216" y="350"/>
                    <a:pt x="216" y="350"/>
                  </a:cubicBezTo>
                  <a:cubicBezTo>
                    <a:pt x="216" y="351"/>
                    <a:pt x="216" y="352"/>
                    <a:pt x="215" y="353"/>
                  </a:cubicBezTo>
                  <a:cubicBezTo>
                    <a:pt x="215" y="353"/>
                    <a:pt x="215" y="353"/>
                    <a:pt x="215" y="353"/>
                  </a:cubicBezTo>
                  <a:cubicBezTo>
                    <a:pt x="214" y="355"/>
                    <a:pt x="213" y="357"/>
                    <a:pt x="212" y="359"/>
                  </a:cubicBezTo>
                  <a:close/>
                  <a:moveTo>
                    <a:pt x="266" y="369"/>
                  </a:moveTo>
                  <a:cubicBezTo>
                    <a:pt x="266" y="369"/>
                    <a:pt x="265" y="369"/>
                    <a:pt x="264" y="369"/>
                  </a:cubicBezTo>
                  <a:cubicBezTo>
                    <a:pt x="264" y="369"/>
                    <a:pt x="264" y="370"/>
                    <a:pt x="264" y="370"/>
                  </a:cubicBezTo>
                  <a:cubicBezTo>
                    <a:pt x="261" y="370"/>
                    <a:pt x="258" y="370"/>
                    <a:pt x="254" y="370"/>
                  </a:cubicBezTo>
                  <a:cubicBezTo>
                    <a:pt x="240" y="370"/>
                    <a:pt x="240" y="370"/>
                    <a:pt x="240" y="370"/>
                  </a:cubicBezTo>
                  <a:cubicBezTo>
                    <a:pt x="238" y="370"/>
                    <a:pt x="233" y="369"/>
                    <a:pt x="231" y="366"/>
                  </a:cubicBezTo>
                  <a:cubicBezTo>
                    <a:pt x="231" y="366"/>
                    <a:pt x="231" y="365"/>
                    <a:pt x="231" y="365"/>
                  </a:cubicBezTo>
                  <a:cubicBezTo>
                    <a:pt x="231" y="365"/>
                    <a:pt x="231" y="365"/>
                    <a:pt x="231" y="364"/>
                  </a:cubicBezTo>
                  <a:cubicBezTo>
                    <a:pt x="232" y="363"/>
                    <a:pt x="233" y="362"/>
                    <a:pt x="233" y="361"/>
                  </a:cubicBezTo>
                  <a:cubicBezTo>
                    <a:pt x="234" y="358"/>
                    <a:pt x="235" y="354"/>
                    <a:pt x="238" y="352"/>
                  </a:cubicBezTo>
                  <a:cubicBezTo>
                    <a:pt x="238" y="351"/>
                    <a:pt x="238" y="351"/>
                    <a:pt x="238" y="351"/>
                  </a:cubicBezTo>
                  <a:cubicBezTo>
                    <a:pt x="238" y="351"/>
                    <a:pt x="238" y="351"/>
                    <a:pt x="238" y="351"/>
                  </a:cubicBezTo>
                  <a:cubicBezTo>
                    <a:pt x="239" y="351"/>
                    <a:pt x="239" y="351"/>
                    <a:pt x="239" y="351"/>
                  </a:cubicBezTo>
                  <a:cubicBezTo>
                    <a:pt x="239" y="350"/>
                    <a:pt x="239" y="350"/>
                    <a:pt x="239" y="350"/>
                  </a:cubicBezTo>
                  <a:cubicBezTo>
                    <a:pt x="239" y="350"/>
                    <a:pt x="239" y="350"/>
                    <a:pt x="239" y="350"/>
                  </a:cubicBezTo>
                  <a:cubicBezTo>
                    <a:pt x="241" y="349"/>
                    <a:pt x="244" y="348"/>
                    <a:pt x="246" y="348"/>
                  </a:cubicBezTo>
                  <a:cubicBezTo>
                    <a:pt x="246" y="348"/>
                    <a:pt x="246" y="347"/>
                    <a:pt x="247" y="347"/>
                  </a:cubicBezTo>
                  <a:cubicBezTo>
                    <a:pt x="248" y="347"/>
                    <a:pt x="249" y="347"/>
                    <a:pt x="251" y="347"/>
                  </a:cubicBezTo>
                  <a:cubicBezTo>
                    <a:pt x="259" y="347"/>
                    <a:pt x="259" y="347"/>
                    <a:pt x="259" y="347"/>
                  </a:cubicBezTo>
                  <a:cubicBezTo>
                    <a:pt x="262" y="347"/>
                    <a:pt x="265" y="347"/>
                    <a:pt x="267" y="347"/>
                  </a:cubicBezTo>
                  <a:cubicBezTo>
                    <a:pt x="271" y="347"/>
                    <a:pt x="276" y="346"/>
                    <a:pt x="279" y="349"/>
                  </a:cubicBezTo>
                  <a:cubicBezTo>
                    <a:pt x="279" y="349"/>
                    <a:pt x="280" y="349"/>
                    <a:pt x="280" y="350"/>
                  </a:cubicBezTo>
                  <a:cubicBezTo>
                    <a:pt x="280" y="350"/>
                    <a:pt x="280" y="350"/>
                    <a:pt x="280" y="350"/>
                  </a:cubicBezTo>
                  <a:cubicBezTo>
                    <a:pt x="280" y="350"/>
                    <a:pt x="280" y="350"/>
                    <a:pt x="280" y="350"/>
                  </a:cubicBezTo>
                  <a:cubicBezTo>
                    <a:pt x="280" y="350"/>
                    <a:pt x="280" y="350"/>
                    <a:pt x="280" y="350"/>
                  </a:cubicBezTo>
                  <a:cubicBezTo>
                    <a:pt x="280" y="351"/>
                    <a:pt x="280" y="351"/>
                    <a:pt x="280" y="352"/>
                  </a:cubicBezTo>
                  <a:cubicBezTo>
                    <a:pt x="280" y="355"/>
                    <a:pt x="278" y="359"/>
                    <a:pt x="277" y="361"/>
                  </a:cubicBezTo>
                  <a:cubicBezTo>
                    <a:pt x="277" y="361"/>
                    <a:pt x="277" y="361"/>
                    <a:pt x="277" y="361"/>
                  </a:cubicBezTo>
                  <a:cubicBezTo>
                    <a:pt x="277" y="362"/>
                    <a:pt x="277" y="362"/>
                    <a:pt x="276" y="363"/>
                  </a:cubicBezTo>
                  <a:cubicBezTo>
                    <a:pt x="276" y="363"/>
                    <a:pt x="276" y="363"/>
                    <a:pt x="276" y="363"/>
                  </a:cubicBezTo>
                  <a:cubicBezTo>
                    <a:pt x="276" y="364"/>
                    <a:pt x="276" y="364"/>
                    <a:pt x="276" y="364"/>
                  </a:cubicBezTo>
                  <a:cubicBezTo>
                    <a:pt x="276" y="364"/>
                    <a:pt x="276" y="364"/>
                    <a:pt x="276" y="364"/>
                  </a:cubicBezTo>
                  <a:cubicBezTo>
                    <a:pt x="276" y="364"/>
                    <a:pt x="275" y="365"/>
                    <a:pt x="275" y="365"/>
                  </a:cubicBezTo>
                  <a:cubicBezTo>
                    <a:pt x="275" y="365"/>
                    <a:pt x="275" y="365"/>
                    <a:pt x="275" y="365"/>
                  </a:cubicBezTo>
                  <a:cubicBezTo>
                    <a:pt x="275" y="365"/>
                    <a:pt x="275" y="365"/>
                    <a:pt x="275" y="365"/>
                  </a:cubicBezTo>
                  <a:cubicBezTo>
                    <a:pt x="275" y="366"/>
                    <a:pt x="275" y="366"/>
                    <a:pt x="275" y="366"/>
                  </a:cubicBezTo>
                  <a:cubicBezTo>
                    <a:pt x="274" y="366"/>
                    <a:pt x="274" y="367"/>
                    <a:pt x="273" y="367"/>
                  </a:cubicBezTo>
                  <a:cubicBezTo>
                    <a:pt x="273" y="367"/>
                    <a:pt x="272" y="367"/>
                    <a:pt x="272" y="368"/>
                  </a:cubicBezTo>
                  <a:cubicBezTo>
                    <a:pt x="271" y="368"/>
                    <a:pt x="271" y="368"/>
                    <a:pt x="271" y="368"/>
                  </a:cubicBezTo>
                  <a:cubicBezTo>
                    <a:pt x="271" y="368"/>
                    <a:pt x="271" y="368"/>
                    <a:pt x="271" y="368"/>
                  </a:cubicBezTo>
                  <a:cubicBezTo>
                    <a:pt x="269" y="369"/>
                    <a:pt x="268" y="369"/>
                    <a:pt x="266" y="369"/>
                  </a:cubicBezTo>
                  <a:close/>
                  <a:moveTo>
                    <a:pt x="172" y="430"/>
                  </a:moveTo>
                  <a:cubicBezTo>
                    <a:pt x="172" y="430"/>
                    <a:pt x="172" y="430"/>
                    <a:pt x="172" y="430"/>
                  </a:cubicBezTo>
                  <a:cubicBezTo>
                    <a:pt x="172" y="433"/>
                    <a:pt x="169" y="437"/>
                    <a:pt x="167" y="439"/>
                  </a:cubicBezTo>
                  <a:cubicBezTo>
                    <a:pt x="167" y="439"/>
                    <a:pt x="167" y="439"/>
                    <a:pt x="167" y="439"/>
                  </a:cubicBezTo>
                  <a:cubicBezTo>
                    <a:pt x="165" y="443"/>
                    <a:pt x="164" y="447"/>
                    <a:pt x="161" y="450"/>
                  </a:cubicBezTo>
                  <a:cubicBezTo>
                    <a:pt x="161" y="450"/>
                    <a:pt x="161" y="450"/>
                    <a:pt x="161" y="451"/>
                  </a:cubicBezTo>
                  <a:cubicBezTo>
                    <a:pt x="160" y="451"/>
                    <a:pt x="160" y="451"/>
                    <a:pt x="160" y="451"/>
                  </a:cubicBezTo>
                  <a:cubicBezTo>
                    <a:pt x="160" y="451"/>
                    <a:pt x="160" y="451"/>
                    <a:pt x="160" y="452"/>
                  </a:cubicBezTo>
                  <a:cubicBezTo>
                    <a:pt x="159" y="452"/>
                    <a:pt x="159" y="452"/>
                    <a:pt x="159" y="452"/>
                  </a:cubicBezTo>
                  <a:cubicBezTo>
                    <a:pt x="159" y="452"/>
                    <a:pt x="159" y="452"/>
                    <a:pt x="159" y="452"/>
                  </a:cubicBezTo>
                  <a:cubicBezTo>
                    <a:pt x="156" y="455"/>
                    <a:pt x="153" y="456"/>
                    <a:pt x="150" y="457"/>
                  </a:cubicBezTo>
                  <a:cubicBezTo>
                    <a:pt x="149" y="457"/>
                    <a:pt x="149" y="457"/>
                    <a:pt x="149" y="458"/>
                  </a:cubicBezTo>
                  <a:cubicBezTo>
                    <a:pt x="146" y="458"/>
                    <a:pt x="144" y="458"/>
                    <a:pt x="142" y="458"/>
                  </a:cubicBezTo>
                  <a:cubicBezTo>
                    <a:pt x="141" y="458"/>
                    <a:pt x="141" y="458"/>
                    <a:pt x="141" y="458"/>
                  </a:cubicBezTo>
                  <a:cubicBezTo>
                    <a:pt x="141" y="458"/>
                    <a:pt x="141" y="458"/>
                    <a:pt x="141" y="458"/>
                  </a:cubicBezTo>
                  <a:cubicBezTo>
                    <a:pt x="132" y="458"/>
                    <a:pt x="124" y="458"/>
                    <a:pt x="115" y="458"/>
                  </a:cubicBezTo>
                  <a:cubicBezTo>
                    <a:pt x="114" y="458"/>
                    <a:pt x="114" y="458"/>
                    <a:pt x="113" y="458"/>
                  </a:cubicBezTo>
                  <a:cubicBezTo>
                    <a:pt x="112" y="458"/>
                    <a:pt x="111" y="458"/>
                    <a:pt x="110" y="458"/>
                  </a:cubicBezTo>
                  <a:cubicBezTo>
                    <a:pt x="109" y="457"/>
                    <a:pt x="107" y="456"/>
                    <a:pt x="107" y="456"/>
                  </a:cubicBezTo>
                  <a:cubicBezTo>
                    <a:pt x="106" y="455"/>
                    <a:pt x="106" y="453"/>
                    <a:pt x="106" y="452"/>
                  </a:cubicBezTo>
                  <a:cubicBezTo>
                    <a:pt x="106" y="451"/>
                    <a:pt x="106" y="451"/>
                    <a:pt x="107" y="450"/>
                  </a:cubicBezTo>
                  <a:cubicBezTo>
                    <a:pt x="107" y="449"/>
                    <a:pt x="107" y="449"/>
                    <a:pt x="107" y="449"/>
                  </a:cubicBezTo>
                  <a:cubicBezTo>
                    <a:pt x="107" y="449"/>
                    <a:pt x="107" y="449"/>
                    <a:pt x="107" y="449"/>
                  </a:cubicBezTo>
                  <a:cubicBezTo>
                    <a:pt x="107" y="448"/>
                    <a:pt x="107" y="448"/>
                    <a:pt x="107" y="448"/>
                  </a:cubicBezTo>
                  <a:cubicBezTo>
                    <a:pt x="107" y="448"/>
                    <a:pt x="107" y="448"/>
                    <a:pt x="107" y="448"/>
                  </a:cubicBezTo>
                  <a:cubicBezTo>
                    <a:pt x="109" y="445"/>
                    <a:pt x="112" y="442"/>
                    <a:pt x="114" y="439"/>
                  </a:cubicBezTo>
                  <a:cubicBezTo>
                    <a:pt x="116" y="436"/>
                    <a:pt x="117" y="433"/>
                    <a:pt x="119" y="431"/>
                  </a:cubicBezTo>
                  <a:cubicBezTo>
                    <a:pt x="120" y="431"/>
                    <a:pt x="120" y="430"/>
                    <a:pt x="120" y="430"/>
                  </a:cubicBezTo>
                  <a:cubicBezTo>
                    <a:pt x="120" y="430"/>
                    <a:pt x="120" y="430"/>
                    <a:pt x="120" y="430"/>
                  </a:cubicBezTo>
                  <a:cubicBezTo>
                    <a:pt x="121" y="430"/>
                    <a:pt x="121" y="429"/>
                    <a:pt x="122" y="429"/>
                  </a:cubicBezTo>
                  <a:cubicBezTo>
                    <a:pt x="122" y="429"/>
                    <a:pt x="122" y="429"/>
                    <a:pt x="122" y="429"/>
                  </a:cubicBezTo>
                  <a:cubicBezTo>
                    <a:pt x="122" y="429"/>
                    <a:pt x="122" y="429"/>
                    <a:pt x="122" y="429"/>
                  </a:cubicBezTo>
                  <a:cubicBezTo>
                    <a:pt x="125" y="426"/>
                    <a:pt x="128" y="425"/>
                    <a:pt x="132" y="424"/>
                  </a:cubicBezTo>
                  <a:cubicBezTo>
                    <a:pt x="132" y="424"/>
                    <a:pt x="132" y="424"/>
                    <a:pt x="132" y="424"/>
                  </a:cubicBezTo>
                  <a:cubicBezTo>
                    <a:pt x="132" y="424"/>
                    <a:pt x="132" y="424"/>
                    <a:pt x="132" y="424"/>
                  </a:cubicBezTo>
                  <a:cubicBezTo>
                    <a:pt x="133" y="424"/>
                    <a:pt x="133" y="424"/>
                    <a:pt x="134" y="424"/>
                  </a:cubicBezTo>
                  <a:cubicBezTo>
                    <a:pt x="135" y="424"/>
                    <a:pt x="135" y="424"/>
                    <a:pt x="135" y="424"/>
                  </a:cubicBezTo>
                  <a:cubicBezTo>
                    <a:pt x="136" y="424"/>
                    <a:pt x="136" y="424"/>
                    <a:pt x="137" y="424"/>
                  </a:cubicBezTo>
                  <a:cubicBezTo>
                    <a:pt x="137" y="423"/>
                    <a:pt x="137" y="423"/>
                    <a:pt x="138" y="423"/>
                  </a:cubicBezTo>
                  <a:cubicBezTo>
                    <a:pt x="138" y="423"/>
                    <a:pt x="138" y="423"/>
                    <a:pt x="138" y="423"/>
                  </a:cubicBezTo>
                  <a:cubicBezTo>
                    <a:pt x="138" y="423"/>
                    <a:pt x="138" y="423"/>
                    <a:pt x="138" y="423"/>
                  </a:cubicBezTo>
                  <a:cubicBezTo>
                    <a:pt x="146" y="423"/>
                    <a:pt x="153" y="423"/>
                    <a:pt x="161" y="423"/>
                  </a:cubicBezTo>
                  <a:cubicBezTo>
                    <a:pt x="161" y="423"/>
                    <a:pt x="161" y="423"/>
                    <a:pt x="161" y="423"/>
                  </a:cubicBezTo>
                  <a:cubicBezTo>
                    <a:pt x="163" y="423"/>
                    <a:pt x="163" y="423"/>
                    <a:pt x="163" y="423"/>
                  </a:cubicBezTo>
                  <a:cubicBezTo>
                    <a:pt x="165" y="423"/>
                    <a:pt x="166" y="424"/>
                    <a:pt x="167" y="424"/>
                  </a:cubicBezTo>
                  <a:cubicBezTo>
                    <a:pt x="168" y="424"/>
                    <a:pt x="168" y="424"/>
                    <a:pt x="169" y="425"/>
                  </a:cubicBezTo>
                  <a:cubicBezTo>
                    <a:pt x="169" y="425"/>
                    <a:pt x="169" y="425"/>
                    <a:pt x="169" y="425"/>
                  </a:cubicBezTo>
                  <a:cubicBezTo>
                    <a:pt x="169" y="425"/>
                    <a:pt x="169" y="425"/>
                    <a:pt x="170" y="425"/>
                  </a:cubicBezTo>
                  <a:cubicBezTo>
                    <a:pt x="172" y="426"/>
                    <a:pt x="173" y="428"/>
                    <a:pt x="172" y="430"/>
                  </a:cubicBezTo>
                  <a:close/>
                  <a:moveTo>
                    <a:pt x="188" y="402"/>
                  </a:moveTo>
                  <a:cubicBezTo>
                    <a:pt x="188" y="402"/>
                    <a:pt x="188" y="402"/>
                    <a:pt x="188" y="402"/>
                  </a:cubicBezTo>
                  <a:cubicBezTo>
                    <a:pt x="188" y="402"/>
                    <a:pt x="188" y="402"/>
                    <a:pt x="188" y="402"/>
                  </a:cubicBezTo>
                  <a:cubicBezTo>
                    <a:pt x="188" y="403"/>
                    <a:pt x="187" y="403"/>
                    <a:pt x="187" y="404"/>
                  </a:cubicBezTo>
                  <a:cubicBezTo>
                    <a:pt x="187" y="404"/>
                    <a:pt x="187" y="404"/>
                    <a:pt x="187" y="404"/>
                  </a:cubicBezTo>
                  <a:cubicBezTo>
                    <a:pt x="185" y="406"/>
                    <a:pt x="182" y="407"/>
                    <a:pt x="179" y="408"/>
                  </a:cubicBezTo>
                  <a:cubicBezTo>
                    <a:pt x="179" y="408"/>
                    <a:pt x="179" y="408"/>
                    <a:pt x="179" y="408"/>
                  </a:cubicBezTo>
                  <a:cubicBezTo>
                    <a:pt x="179" y="409"/>
                    <a:pt x="178" y="409"/>
                    <a:pt x="178" y="409"/>
                  </a:cubicBezTo>
                  <a:cubicBezTo>
                    <a:pt x="177" y="409"/>
                    <a:pt x="177" y="409"/>
                    <a:pt x="177" y="409"/>
                  </a:cubicBezTo>
                  <a:cubicBezTo>
                    <a:pt x="177" y="409"/>
                    <a:pt x="177" y="409"/>
                    <a:pt x="176" y="409"/>
                  </a:cubicBezTo>
                  <a:cubicBezTo>
                    <a:pt x="174" y="409"/>
                    <a:pt x="172" y="410"/>
                    <a:pt x="171" y="410"/>
                  </a:cubicBezTo>
                  <a:cubicBezTo>
                    <a:pt x="170" y="410"/>
                    <a:pt x="170" y="410"/>
                    <a:pt x="170" y="410"/>
                  </a:cubicBezTo>
                  <a:cubicBezTo>
                    <a:pt x="167" y="410"/>
                    <a:pt x="164" y="410"/>
                    <a:pt x="161" y="410"/>
                  </a:cubicBezTo>
                  <a:cubicBezTo>
                    <a:pt x="156" y="410"/>
                    <a:pt x="151" y="410"/>
                    <a:pt x="146" y="410"/>
                  </a:cubicBezTo>
                  <a:cubicBezTo>
                    <a:pt x="146" y="410"/>
                    <a:pt x="145" y="410"/>
                    <a:pt x="144" y="410"/>
                  </a:cubicBezTo>
                  <a:cubicBezTo>
                    <a:pt x="144" y="410"/>
                    <a:pt x="144" y="410"/>
                    <a:pt x="144" y="410"/>
                  </a:cubicBezTo>
                  <a:cubicBezTo>
                    <a:pt x="143" y="409"/>
                    <a:pt x="143" y="409"/>
                    <a:pt x="142" y="409"/>
                  </a:cubicBezTo>
                  <a:cubicBezTo>
                    <a:pt x="142" y="409"/>
                    <a:pt x="142" y="409"/>
                    <a:pt x="142" y="409"/>
                  </a:cubicBezTo>
                  <a:cubicBezTo>
                    <a:pt x="142" y="409"/>
                    <a:pt x="142" y="409"/>
                    <a:pt x="142" y="409"/>
                  </a:cubicBezTo>
                  <a:cubicBezTo>
                    <a:pt x="140" y="409"/>
                    <a:pt x="138" y="407"/>
                    <a:pt x="138" y="405"/>
                  </a:cubicBezTo>
                  <a:cubicBezTo>
                    <a:pt x="138" y="405"/>
                    <a:pt x="138" y="404"/>
                    <a:pt x="138" y="404"/>
                  </a:cubicBezTo>
                  <a:cubicBezTo>
                    <a:pt x="138" y="404"/>
                    <a:pt x="138" y="404"/>
                    <a:pt x="138" y="403"/>
                  </a:cubicBezTo>
                  <a:cubicBezTo>
                    <a:pt x="138" y="403"/>
                    <a:pt x="138" y="403"/>
                    <a:pt x="139" y="402"/>
                  </a:cubicBezTo>
                  <a:cubicBezTo>
                    <a:pt x="139" y="402"/>
                    <a:pt x="139" y="402"/>
                    <a:pt x="139" y="402"/>
                  </a:cubicBezTo>
                  <a:cubicBezTo>
                    <a:pt x="139" y="402"/>
                    <a:pt x="139" y="402"/>
                    <a:pt x="139" y="402"/>
                  </a:cubicBezTo>
                  <a:cubicBezTo>
                    <a:pt x="139" y="402"/>
                    <a:pt x="139" y="401"/>
                    <a:pt x="140" y="401"/>
                  </a:cubicBezTo>
                  <a:cubicBezTo>
                    <a:pt x="142" y="397"/>
                    <a:pt x="144" y="394"/>
                    <a:pt x="147" y="390"/>
                  </a:cubicBezTo>
                  <a:cubicBezTo>
                    <a:pt x="147" y="390"/>
                    <a:pt x="147" y="390"/>
                    <a:pt x="147" y="390"/>
                  </a:cubicBezTo>
                  <a:cubicBezTo>
                    <a:pt x="148" y="389"/>
                    <a:pt x="148" y="389"/>
                    <a:pt x="148" y="389"/>
                  </a:cubicBezTo>
                  <a:cubicBezTo>
                    <a:pt x="149" y="388"/>
                    <a:pt x="149" y="387"/>
                    <a:pt x="151" y="386"/>
                  </a:cubicBezTo>
                  <a:cubicBezTo>
                    <a:pt x="151" y="385"/>
                    <a:pt x="152" y="385"/>
                    <a:pt x="153" y="385"/>
                  </a:cubicBezTo>
                  <a:cubicBezTo>
                    <a:pt x="153" y="384"/>
                    <a:pt x="154" y="384"/>
                    <a:pt x="154" y="384"/>
                  </a:cubicBezTo>
                  <a:cubicBezTo>
                    <a:pt x="154" y="384"/>
                    <a:pt x="154" y="384"/>
                    <a:pt x="155" y="384"/>
                  </a:cubicBezTo>
                  <a:cubicBezTo>
                    <a:pt x="155" y="384"/>
                    <a:pt x="155" y="384"/>
                    <a:pt x="155" y="384"/>
                  </a:cubicBezTo>
                  <a:cubicBezTo>
                    <a:pt x="155" y="384"/>
                    <a:pt x="155" y="384"/>
                    <a:pt x="156" y="383"/>
                  </a:cubicBezTo>
                  <a:cubicBezTo>
                    <a:pt x="157" y="383"/>
                    <a:pt x="158" y="383"/>
                    <a:pt x="160" y="382"/>
                  </a:cubicBezTo>
                  <a:cubicBezTo>
                    <a:pt x="161" y="382"/>
                    <a:pt x="163" y="382"/>
                    <a:pt x="165" y="382"/>
                  </a:cubicBezTo>
                  <a:cubicBezTo>
                    <a:pt x="169" y="382"/>
                    <a:pt x="169" y="382"/>
                    <a:pt x="169" y="382"/>
                  </a:cubicBezTo>
                  <a:cubicBezTo>
                    <a:pt x="170" y="382"/>
                    <a:pt x="171" y="382"/>
                    <a:pt x="172" y="382"/>
                  </a:cubicBezTo>
                  <a:cubicBezTo>
                    <a:pt x="177" y="382"/>
                    <a:pt x="181" y="382"/>
                    <a:pt x="185" y="382"/>
                  </a:cubicBezTo>
                  <a:cubicBezTo>
                    <a:pt x="185" y="382"/>
                    <a:pt x="185" y="382"/>
                    <a:pt x="185" y="382"/>
                  </a:cubicBezTo>
                  <a:cubicBezTo>
                    <a:pt x="187" y="382"/>
                    <a:pt x="187" y="382"/>
                    <a:pt x="187" y="382"/>
                  </a:cubicBezTo>
                  <a:cubicBezTo>
                    <a:pt x="189" y="382"/>
                    <a:pt x="190" y="382"/>
                    <a:pt x="191" y="382"/>
                  </a:cubicBezTo>
                  <a:cubicBezTo>
                    <a:pt x="193" y="383"/>
                    <a:pt x="193" y="383"/>
                    <a:pt x="194" y="383"/>
                  </a:cubicBezTo>
                  <a:cubicBezTo>
                    <a:pt x="196" y="384"/>
                    <a:pt x="197" y="386"/>
                    <a:pt x="196" y="389"/>
                  </a:cubicBezTo>
                  <a:cubicBezTo>
                    <a:pt x="194" y="392"/>
                    <a:pt x="192" y="395"/>
                    <a:pt x="190" y="398"/>
                  </a:cubicBezTo>
                  <a:cubicBezTo>
                    <a:pt x="188" y="402"/>
                    <a:pt x="188" y="402"/>
                    <a:pt x="188" y="402"/>
                  </a:cubicBezTo>
                  <a:cubicBezTo>
                    <a:pt x="188" y="402"/>
                    <a:pt x="188" y="402"/>
                    <a:pt x="188" y="402"/>
                  </a:cubicBezTo>
                  <a:close/>
                  <a:moveTo>
                    <a:pt x="411" y="448"/>
                  </a:moveTo>
                  <a:cubicBezTo>
                    <a:pt x="411" y="449"/>
                    <a:pt x="411" y="449"/>
                    <a:pt x="411" y="450"/>
                  </a:cubicBezTo>
                  <a:cubicBezTo>
                    <a:pt x="411" y="450"/>
                    <a:pt x="411" y="450"/>
                    <a:pt x="411" y="450"/>
                  </a:cubicBezTo>
                  <a:cubicBezTo>
                    <a:pt x="411" y="451"/>
                    <a:pt x="411" y="451"/>
                    <a:pt x="410" y="451"/>
                  </a:cubicBezTo>
                  <a:cubicBezTo>
                    <a:pt x="410" y="451"/>
                    <a:pt x="410" y="451"/>
                    <a:pt x="410" y="452"/>
                  </a:cubicBezTo>
                  <a:cubicBezTo>
                    <a:pt x="410" y="452"/>
                    <a:pt x="410" y="452"/>
                    <a:pt x="410" y="452"/>
                  </a:cubicBezTo>
                  <a:cubicBezTo>
                    <a:pt x="410" y="452"/>
                    <a:pt x="409" y="453"/>
                    <a:pt x="409" y="453"/>
                  </a:cubicBezTo>
                  <a:cubicBezTo>
                    <a:pt x="409" y="453"/>
                    <a:pt x="409" y="453"/>
                    <a:pt x="409" y="453"/>
                  </a:cubicBezTo>
                  <a:cubicBezTo>
                    <a:pt x="408" y="454"/>
                    <a:pt x="408" y="454"/>
                    <a:pt x="407" y="455"/>
                  </a:cubicBezTo>
                  <a:cubicBezTo>
                    <a:pt x="407" y="455"/>
                    <a:pt x="407" y="455"/>
                    <a:pt x="407" y="455"/>
                  </a:cubicBezTo>
                  <a:cubicBezTo>
                    <a:pt x="407" y="455"/>
                    <a:pt x="407" y="455"/>
                    <a:pt x="407" y="455"/>
                  </a:cubicBezTo>
                  <a:cubicBezTo>
                    <a:pt x="406" y="455"/>
                    <a:pt x="406" y="456"/>
                    <a:pt x="405" y="456"/>
                  </a:cubicBezTo>
                  <a:cubicBezTo>
                    <a:pt x="405" y="456"/>
                    <a:pt x="405" y="456"/>
                    <a:pt x="405" y="456"/>
                  </a:cubicBezTo>
                  <a:cubicBezTo>
                    <a:pt x="404" y="456"/>
                    <a:pt x="404" y="456"/>
                    <a:pt x="404" y="456"/>
                  </a:cubicBezTo>
                  <a:cubicBezTo>
                    <a:pt x="403" y="456"/>
                    <a:pt x="403" y="457"/>
                    <a:pt x="403" y="457"/>
                  </a:cubicBezTo>
                  <a:cubicBezTo>
                    <a:pt x="403" y="457"/>
                    <a:pt x="403" y="457"/>
                    <a:pt x="402" y="457"/>
                  </a:cubicBezTo>
                  <a:cubicBezTo>
                    <a:pt x="402" y="457"/>
                    <a:pt x="402" y="457"/>
                    <a:pt x="402" y="457"/>
                  </a:cubicBezTo>
                  <a:cubicBezTo>
                    <a:pt x="402" y="457"/>
                    <a:pt x="401" y="457"/>
                    <a:pt x="400" y="457"/>
                  </a:cubicBezTo>
                  <a:cubicBezTo>
                    <a:pt x="400" y="457"/>
                    <a:pt x="399" y="457"/>
                    <a:pt x="399" y="457"/>
                  </a:cubicBezTo>
                  <a:cubicBezTo>
                    <a:pt x="398" y="458"/>
                    <a:pt x="398" y="458"/>
                    <a:pt x="397" y="458"/>
                  </a:cubicBezTo>
                  <a:cubicBezTo>
                    <a:pt x="397" y="458"/>
                    <a:pt x="397" y="458"/>
                    <a:pt x="397" y="458"/>
                  </a:cubicBezTo>
                  <a:cubicBezTo>
                    <a:pt x="396" y="458"/>
                    <a:pt x="396" y="458"/>
                    <a:pt x="396" y="458"/>
                  </a:cubicBezTo>
                  <a:cubicBezTo>
                    <a:pt x="396" y="458"/>
                    <a:pt x="396" y="458"/>
                    <a:pt x="396" y="458"/>
                  </a:cubicBezTo>
                  <a:cubicBezTo>
                    <a:pt x="393" y="458"/>
                    <a:pt x="390" y="458"/>
                    <a:pt x="387" y="458"/>
                  </a:cubicBezTo>
                  <a:cubicBezTo>
                    <a:pt x="373" y="458"/>
                    <a:pt x="212" y="458"/>
                    <a:pt x="200" y="458"/>
                  </a:cubicBezTo>
                  <a:cubicBezTo>
                    <a:pt x="199" y="458"/>
                    <a:pt x="198" y="458"/>
                    <a:pt x="198" y="458"/>
                  </a:cubicBezTo>
                  <a:cubicBezTo>
                    <a:pt x="197" y="458"/>
                    <a:pt x="196" y="458"/>
                    <a:pt x="195" y="457"/>
                  </a:cubicBezTo>
                  <a:cubicBezTo>
                    <a:pt x="193" y="457"/>
                    <a:pt x="192" y="456"/>
                    <a:pt x="191" y="455"/>
                  </a:cubicBezTo>
                  <a:cubicBezTo>
                    <a:pt x="190" y="454"/>
                    <a:pt x="190" y="453"/>
                    <a:pt x="189" y="452"/>
                  </a:cubicBezTo>
                  <a:cubicBezTo>
                    <a:pt x="189" y="451"/>
                    <a:pt x="189" y="450"/>
                    <a:pt x="190" y="449"/>
                  </a:cubicBezTo>
                  <a:cubicBezTo>
                    <a:pt x="191" y="448"/>
                    <a:pt x="191" y="448"/>
                    <a:pt x="191" y="448"/>
                  </a:cubicBezTo>
                  <a:cubicBezTo>
                    <a:pt x="191" y="448"/>
                    <a:pt x="191" y="448"/>
                    <a:pt x="191" y="448"/>
                  </a:cubicBezTo>
                  <a:cubicBezTo>
                    <a:pt x="192" y="444"/>
                    <a:pt x="194" y="440"/>
                    <a:pt x="196" y="437"/>
                  </a:cubicBezTo>
                  <a:cubicBezTo>
                    <a:pt x="196" y="436"/>
                    <a:pt x="197" y="435"/>
                    <a:pt x="197" y="435"/>
                  </a:cubicBezTo>
                  <a:cubicBezTo>
                    <a:pt x="198" y="432"/>
                    <a:pt x="198" y="432"/>
                    <a:pt x="198" y="432"/>
                  </a:cubicBezTo>
                  <a:cubicBezTo>
                    <a:pt x="199" y="431"/>
                    <a:pt x="200" y="430"/>
                    <a:pt x="201" y="428"/>
                  </a:cubicBezTo>
                  <a:cubicBezTo>
                    <a:pt x="201" y="428"/>
                    <a:pt x="202" y="428"/>
                    <a:pt x="202" y="428"/>
                  </a:cubicBezTo>
                  <a:cubicBezTo>
                    <a:pt x="202" y="428"/>
                    <a:pt x="202" y="428"/>
                    <a:pt x="203" y="428"/>
                  </a:cubicBezTo>
                  <a:cubicBezTo>
                    <a:pt x="203" y="427"/>
                    <a:pt x="203" y="427"/>
                    <a:pt x="203" y="427"/>
                  </a:cubicBezTo>
                  <a:cubicBezTo>
                    <a:pt x="203" y="427"/>
                    <a:pt x="203" y="427"/>
                    <a:pt x="203" y="427"/>
                  </a:cubicBezTo>
                  <a:cubicBezTo>
                    <a:pt x="204" y="427"/>
                    <a:pt x="204" y="427"/>
                    <a:pt x="204" y="427"/>
                  </a:cubicBezTo>
                  <a:cubicBezTo>
                    <a:pt x="204" y="426"/>
                    <a:pt x="205" y="426"/>
                    <a:pt x="205" y="426"/>
                  </a:cubicBezTo>
                  <a:cubicBezTo>
                    <a:pt x="205" y="426"/>
                    <a:pt x="206" y="426"/>
                    <a:pt x="206" y="425"/>
                  </a:cubicBezTo>
                  <a:cubicBezTo>
                    <a:pt x="206" y="425"/>
                    <a:pt x="207" y="425"/>
                    <a:pt x="207" y="425"/>
                  </a:cubicBezTo>
                  <a:cubicBezTo>
                    <a:pt x="208" y="425"/>
                    <a:pt x="208" y="425"/>
                    <a:pt x="209" y="424"/>
                  </a:cubicBezTo>
                  <a:cubicBezTo>
                    <a:pt x="209" y="424"/>
                    <a:pt x="210" y="424"/>
                    <a:pt x="210" y="424"/>
                  </a:cubicBezTo>
                  <a:cubicBezTo>
                    <a:pt x="210" y="424"/>
                    <a:pt x="210" y="424"/>
                    <a:pt x="210" y="424"/>
                  </a:cubicBezTo>
                  <a:cubicBezTo>
                    <a:pt x="212" y="423"/>
                    <a:pt x="214" y="423"/>
                    <a:pt x="216" y="423"/>
                  </a:cubicBezTo>
                  <a:cubicBezTo>
                    <a:pt x="216" y="423"/>
                    <a:pt x="385" y="423"/>
                    <a:pt x="392" y="423"/>
                  </a:cubicBezTo>
                  <a:cubicBezTo>
                    <a:pt x="393" y="423"/>
                    <a:pt x="395" y="423"/>
                    <a:pt x="397" y="423"/>
                  </a:cubicBezTo>
                  <a:cubicBezTo>
                    <a:pt x="398" y="423"/>
                    <a:pt x="399" y="423"/>
                    <a:pt x="400" y="423"/>
                  </a:cubicBezTo>
                  <a:cubicBezTo>
                    <a:pt x="400" y="423"/>
                    <a:pt x="400" y="423"/>
                    <a:pt x="400" y="423"/>
                  </a:cubicBezTo>
                  <a:cubicBezTo>
                    <a:pt x="401" y="423"/>
                    <a:pt x="402" y="423"/>
                    <a:pt x="402" y="423"/>
                  </a:cubicBezTo>
                  <a:cubicBezTo>
                    <a:pt x="403" y="423"/>
                    <a:pt x="403" y="423"/>
                    <a:pt x="403" y="423"/>
                  </a:cubicBezTo>
                  <a:cubicBezTo>
                    <a:pt x="403" y="423"/>
                    <a:pt x="403" y="423"/>
                    <a:pt x="403" y="423"/>
                  </a:cubicBezTo>
                  <a:cubicBezTo>
                    <a:pt x="404" y="424"/>
                    <a:pt x="404" y="424"/>
                    <a:pt x="405" y="424"/>
                  </a:cubicBezTo>
                  <a:cubicBezTo>
                    <a:pt x="405" y="424"/>
                    <a:pt x="405" y="424"/>
                    <a:pt x="405" y="424"/>
                  </a:cubicBezTo>
                  <a:cubicBezTo>
                    <a:pt x="406" y="425"/>
                    <a:pt x="406" y="425"/>
                    <a:pt x="407" y="425"/>
                  </a:cubicBezTo>
                  <a:cubicBezTo>
                    <a:pt x="407" y="425"/>
                    <a:pt x="407" y="425"/>
                    <a:pt x="407" y="425"/>
                  </a:cubicBezTo>
                  <a:cubicBezTo>
                    <a:pt x="407" y="425"/>
                    <a:pt x="407" y="425"/>
                    <a:pt x="407" y="425"/>
                  </a:cubicBezTo>
                  <a:cubicBezTo>
                    <a:pt x="408" y="426"/>
                    <a:pt x="408" y="426"/>
                    <a:pt x="408" y="426"/>
                  </a:cubicBezTo>
                  <a:cubicBezTo>
                    <a:pt x="409" y="427"/>
                    <a:pt x="409" y="427"/>
                    <a:pt x="410" y="428"/>
                  </a:cubicBezTo>
                  <a:cubicBezTo>
                    <a:pt x="411" y="429"/>
                    <a:pt x="411" y="430"/>
                    <a:pt x="411" y="431"/>
                  </a:cubicBezTo>
                  <a:cubicBezTo>
                    <a:pt x="411" y="432"/>
                    <a:pt x="411" y="432"/>
                    <a:pt x="411" y="432"/>
                  </a:cubicBezTo>
                  <a:cubicBezTo>
                    <a:pt x="411" y="432"/>
                    <a:pt x="411" y="432"/>
                    <a:pt x="411" y="432"/>
                  </a:cubicBezTo>
                  <a:cubicBezTo>
                    <a:pt x="411" y="436"/>
                    <a:pt x="411" y="441"/>
                    <a:pt x="411" y="445"/>
                  </a:cubicBezTo>
                  <a:cubicBezTo>
                    <a:pt x="411" y="446"/>
                    <a:pt x="411" y="447"/>
                    <a:pt x="411" y="448"/>
                  </a:cubicBezTo>
                  <a:close/>
                  <a:moveTo>
                    <a:pt x="434" y="366"/>
                  </a:moveTo>
                  <a:cubicBezTo>
                    <a:pt x="434" y="366"/>
                    <a:pt x="434" y="366"/>
                    <a:pt x="434" y="366"/>
                  </a:cubicBezTo>
                  <a:cubicBezTo>
                    <a:pt x="434" y="366"/>
                    <a:pt x="434" y="366"/>
                    <a:pt x="434" y="365"/>
                  </a:cubicBezTo>
                  <a:cubicBezTo>
                    <a:pt x="433" y="365"/>
                    <a:pt x="433" y="364"/>
                    <a:pt x="432" y="363"/>
                  </a:cubicBezTo>
                  <a:cubicBezTo>
                    <a:pt x="432" y="362"/>
                    <a:pt x="432" y="362"/>
                    <a:pt x="432" y="362"/>
                  </a:cubicBezTo>
                  <a:cubicBezTo>
                    <a:pt x="432" y="362"/>
                    <a:pt x="432" y="361"/>
                    <a:pt x="432" y="360"/>
                  </a:cubicBezTo>
                  <a:cubicBezTo>
                    <a:pt x="432" y="360"/>
                    <a:pt x="432" y="360"/>
                    <a:pt x="432" y="360"/>
                  </a:cubicBezTo>
                  <a:cubicBezTo>
                    <a:pt x="432" y="358"/>
                    <a:pt x="432" y="355"/>
                    <a:pt x="432" y="353"/>
                  </a:cubicBezTo>
                  <a:cubicBezTo>
                    <a:pt x="432" y="352"/>
                    <a:pt x="432" y="352"/>
                    <a:pt x="432" y="352"/>
                  </a:cubicBezTo>
                  <a:cubicBezTo>
                    <a:pt x="432" y="351"/>
                    <a:pt x="432" y="350"/>
                    <a:pt x="432" y="350"/>
                  </a:cubicBezTo>
                  <a:cubicBezTo>
                    <a:pt x="433" y="349"/>
                    <a:pt x="434" y="349"/>
                    <a:pt x="435" y="348"/>
                  </a:cubicBezTo>
                  <a:cubicBezTo>
                    <a:pt x="436" y="348"/>
                    <a:pt x="437" y="347"/>
                    <a:pt x="438" y="347"/>
                  </a:cubicBezTo>
                  <a:cubicBezTo>
                    <a:pt x="438" y="347"/>
                    <a:pt x="438" y="347"/>
                    <a:pt x="438" y="347"/>
                  </a:cubicBezTo>
                  <a:cubicBezTo>
                    <a:pt x="438" y="347"/>
                    <a:pt x="438" y="347"/>
                    <a:pt x="438" y="347"/>
                  </a:cubicBezTo>
                  <a:cubicBezTo>
                    <a:pt x="439" y="347"/>
                    <a:pt x="439" y="347"/>
                    <a:pt x="440" y="347"/>
                  </a:cubicBezTo>
                  <a:cubicBezTo>
                    <a:pt x="440" y="347"/>
                    <a:pt x="440" y="347"/>
                    <a:pt x="441" y="347"/>
                  </a:cubicBezTo>
                  <a:cubicBezTo>
                    <a:pt x="443" y="346"/>
                    <a:pt x="445" y="346"/>
                    <a:pt x="447" y="346"/>
                  </a:cubicBezTo>
                  <a:cubicBezTo>
                    <a:pt x="463" y="346"/>
                    <a:pt x="463" y="346"/>
                    <a:pt x="463" y="346"/>
                  </a:cubicBezTo>
                  <a:cubicBezTo>
                    <a:pt x="464" y="346"/>
                    <a:pt x="465" y="346"/>
                    <a:pt x="465" y="347"/>
                  </a:cubicBezTo>
                  <a:cubicBezTo>
                    <a:pt x="469" y="347"/>
                    <a:pt x="474" y="348"/>
                    <a:pt x="475" y="352"/>
                  </a:cubicBezTo>
                  <a:cubicBezTo>
                    <a:pt x="476" y="355"/>
                    <a:pt x="476" y="359"/>
                    <a:pt x="477" y="362"/>
                  </a:cubicBezTo>
                  <a:cubicBezTo>
                    <a:pt x="477" y="363"/>
                    <a:pt x="477" y="363"/>
                    <a:pt x="477" y="363"/>
                  </a:cubicBezTo>
                  <a:cubicBezTo>
                    <a:pt x="477" y="364"/>
                    <a:pt x="477" y="364"/>
                    <a:pt x="477" y="365"/>
                  </a:cubicBezTo>
                  <a:cubicBezTo>
                    <a:pt x="477" y="365"/>
                    <a:pt x="477" y="365"/>
                    <a:pt x="477" y="365"/>
                  </a:cubicBezTo>
                  <a:cubicBezTo>
                    <a:pt x="477" y="365"/>
                    <a:pt x="477" y="365"/>
                    <a:pt x="477" y="365"/>
                  </a:cubicBezTo>
                  <a:cubicBezTo>
                    <a:pt x="477" y="365"/>
                    <a:pt x="477" y="365"/>
                    <a:pt x="477" y="365"/>
                  </a:cubicBezTo>
                  <a:cubicBezTo>
                    <a:pt x="476" y="367"/>
                    <a:pt x="474" y="368"/>
                    <a:pt x="472" y="369"/>
                  </a:cubicBezTo>
                  <a:cubicBezTo>
                    <a:pt x="471" y="369"/>
                    <a:pt x="471" y="369"/>
                    <a:pt x="471" y="369"/>
                  </a:cubicBezTo>
                  <a:cubicBezTo>
                    <a:pt x="471" y="369"/>
                    <a:pt x="471" y="369"/>
                    <a:pt x="470" y="369"/>
                  </a:cubicBezTo>
                  <a:cubicBezTo>
                    <a:pt x="470" y="369"/>
                    <a:pt x="470" y="369"/>
                    <a:pt x="470" y="369"/>
                  </a:cubicBezTo>
                  <a:cubicBezTo>
                    <a:pt x="469" y="369"/>
                    <a:pt x="469" y="369"/>
                    <a:pt x="469" y="369"/>
                  </a:cubicBezTo>
                  <a:cubicBezTo>
                    <a:pt x="463" y="370"/>
                    <a:pt x="457" y="369"/>
                    <a:pt x="455" y="369"/>
                  </a:cubicBezTo>
                  <a:cubicBezTo>
                    <a:pt x="445" y="369"/>
                    <a:pt x="445" y="369"/>
                    <a:pt x="445" y="369"/>
                  </a:cubicBezTo>
                  <a:cubicBezTo>
                    <a:pt x="444" y="369"/>
                    <a:pt x="443" y="369"/>
                    <a:pt x="442" y="369"/>
                  </a:cubicBezTo>
                  <a:cubicBezTo>
                    <a:pt x="442" y="369"/>
                    <a:pt x="441" y="369"/>
                    <a:pt x="441" y="369"/>
                  </a:cubicBezTo>
                  <a:cubicBezTo>
                    <a:pt x="440" y="369"/>
                    <a:pt x="440" y="369"/>
                    <a:pt x="440" y="369"/>
                  </a:cubicBezTo>
                  <a:cubicBezTo>
                    <a:pt x="440" y="369"/>
                    <a:pt x="440" y="369"/>
                    <a:pt x="440" y="369"/>
                  </a:cubicBezTo>
                  <a:cubicBezTo>
                    <a:pt x="439" y="369"/>
                    <a:pt x="439" y="369"/>
                    <a:pt x="438" y="368"/>
                  </a:cubicBezTo>
                  <a:cubicBezTo>
                    <a:pt x="438" y="368"/>
                    <a:pt x="438" y="368"/>
                    <a:pt x="438" y="368"/>
                  </a:cubicBezTo>
                  <a:cubicBezTo>
                    <a:pt x="437" y="368"/>
                    <a:pt x="437" y="368"/>
                    <a:pt x="436" y="367"/>
                  </a:cubicBezTo>
                  <a:cubicBezTo>
                    <a:pt x="436" y="367"/>
                    <a:pt x="435" y="367"/>
                    <a:pt x="434" y="366"/>
                  </a:cubicBezTo>
                  <a:cubicBezTo>
                    <a:pt x="434" y="366"/>
                    <a:pt x="434" y="366"/>
                    <a:pt x="434" y="366"/>
                  </a:cubicBezTo>
                  <a:close/>
                  <a:moveTo>
                    <a:pt x="437" y="404"/>
                  </a:moveTo>
                  <a:cubicBezTo>
                    <a:pt x="436" y="403"/>
                    <a:pt x="436" y="402"/>
                    <a:pt x="435" y="402"/>
                  </a:cubicBezTo>
                  <a:cubicBezTo>
                    <a:pt x="435" y="400"/>
                    <a:pt x="435" y="400"/>
                    <a:pt x="435" y="400"/>
                  </a:cubicBezTo>
                  <a:cubicBezTo>
                    <a:pt x="435" y="400"/>
                    <a:pt x="435" y="400"/>
                    <a:pt x="435" y="400"/>
                  </a:cubicBezTo>
                  <a:cubicBezTo>
                    <a:pt x="435" y="396"/>
                    <a:pt x="435" y="392"/>
                    <a:pt x="434" y="388"/>
                  </a:cubicBezTo>
                  <a:cubicBezTo>
                    <a:pt x="434" y="388"/>
                    <a:pt x="434" y="388"/>
                    <a:pt x="434" y="388"/>
                  </a:cubicBezTo>
                  <a:cubicBezTo>
                    <a:pt x="434" y="388"/>
                    <a:pt x="434" y="388"/>
                    <a:pt x="434" y="388"/>
                  </a:cubicBezTo>
                  <a:cubicBezTo>
                    <a:pt x="434" y="388"/>
                    <a:pt x="434" y="388"/>
                    <a:pt x="434" y="387"/>
                  </a:cubicBezTo>
                  <a:cubicBezTo>
                    <a:pt x="435" y="379"/>
                    <a:pt x="453" y="381"/>
                    <a:pt x="458" y="381"/>
                  </a:cubicBezTo>
                  <a:cubicBezTo>
                    <a:pt x="465" y="381"/>
                    <a:pt x="477" y="380"/>
                    <a:pt x="481" y="386"/>
                  </a:cubicBezTo>
                  <a:cubicBezTo>
                    <a:pt x="481" y="387"/>
                    <a:pt x="482" y="387"/>
                    <a:pt x="482" y="388"/>
                  </a:cubicBezTo>
                  <a:cubicBezTo>
                    <a:pt x="482" y="389"/>
                    <a:pt x="482" y="389"/>
                    <a:pt x="482" y="389"/>
                  </a:cubicBezTo>
                  <a:cubicBezTo>
                    <a:pt x="482" y="389"/>
                    <a:pt x="482" y="389"/>
                    <a:pt x="482" y="389"/>
                  </a:cubicBezTo>
                  <a:cubicBezTo>
                    <a:pt x="483" y="391"/>
                    <a:pt x="483" y="392"/>
                    <a:pt x="484" y="395"/>
                  </a:cubicBezTo>
                  <a:cubicBezTo>
                    <a:pt x="485" y="401"/>
                    <a:pt x="485" y="401"/>
                    <a:pt x="485" y="401"/>
                  </a:cubicBezTo>
                  <a:cubicBezTo>
                    <a:pt x="485" y="402"/>
                    <a:pt x="485" y="403"/>
                    <a:pt x="484" y="404"/>
                  </a:cubicBezTo>
                  <a:cubicBezTo>
                    <a:pt x="484" y="405"/>
                    <a:pt x="484" y="405"/>
                    <a:pt x="483" y="406"/>
                  </a:cubicBezTo>
                  <a:cubicBezTo>
                    <a:pt x="483" y="406"/>
                    <a:pt x="483" y="406"/>
                    <a:pt x="482" y="407"/>
                  </a:cubicBezTo>
                  <a:cubicBezTo>
                    <a:pt x="482" y="407"/>
                    <a:pt x="482" y="407"/>
                    <a:pt x="482" y="407"/>
                  </a:cubicBezTo>
                  <a:cubicBezTo>
                    <a:pt x="482" y="407"/>
                    <a:pt x="482" y="407"/>
                    <a:pt x="482" y="407"/>
                  </a:cubicBezTo>
                  <a:cubicBezTo>
                    <a:pt x="481" y="407"/>
                    <a:pt x="481" y="407"/>
                    <a:pt x="481" y="407"/>
                  </a:cubicBezTo>
                  <a:cubicBezTo>
                    <a:pt x="480" y="408"/>
                    <a:pt x="480" y="408"/>
                    <a:pt x="480" y="408"/>
                  </a:cubicBezTo>
                  <a:cubicBezTo>
                    <a:pt x="479" y="408"/>
                    <a:pt x="479" y="408"/>
                    <a:pt x="479" y="408"/>
                  </a:cubicBezTo>
                  <a:cubicBezTo>
                    <a:pt x="479" y="408"/>
                    <a:pt x="479" y="408"/>
                    <a:pt x="478" y="408"/>
                  </a:cubicBezTo>
                  <a:cubicBezTo>
                    <a:pt x="478" y="408"/>
                    <a:pt x="478" y="409"/>
                    <a:pt x="477" y="409"/>
                  </a:cubicBezTo>
                  <a:cubicBezTo>
                    <a:pt x="477" y="409"/>
                    <a:pt x="477" y="409"/>
                    <a:pt x="477" y="409"/>
                  </a:cubicBezTo>
                  <a:cubicBezTo>
                    <a:pt x="477" y="409"/>
                    <a:pt x="476" y="409"/>
                    <a:pt x="475" y="409"/>
                  </a:cubicBezTo>
                  <a:cubicBezTo>
                    <a:pt x="474" y="409"/>
                    <a:pt x="474" y="409"/>
                    <a:pt x="473" y="409"/>
                  </a:cubicBezTo>
                  <a:cubicBezTo>
                    <a:pt x="473" y="409"/>
                    <a:pt x="473" y="409"/>
                    <a:pt x="473" y="409"/>
                  </a:cubicBezTo>
                  <a:cubicBezTo>
                    <a:pt x="473" y="409"/>
                    <a:pt x="473" y="409"/>
                    <a:pt x="473" y="409"/>
                  </a:cubicBezTo>
                  <a:cubicBezTo>
                    <a:pt x="473" y="409"/>
                    <a:pt x="473" y="409"/>
                    <a:pt x="473" y="409"/>
                  </a:cubicBezTo>
                  <a:cubicBezTo>
                    <a:pt x="465" y="409"/>
                    <a:pt x="457" y="409"/>
                    <a:pt x="449" y="409"/>
                  </a:cubicBezTo>
                  <a:cubicBezTo>
                    <a:pt x="448" y="409"/>
                    <a:pt x="447" y="409"/>
                    <a:pt x="447" y="409"/>
                  </a:cubicBezTo>
                  <a:cubicBezTo>
                    <a:pt x="446" y="409"/>
                    <a:pt x="446" y="409"/>
                    <a:pt x="446" y="409"/>
                  </a:cubicBezTo>
                  <a:cubicBezTo>
                    <a:pt x="445" y="409"/>
                    <a:pt x="445" y="409"/>
                    <a:pt x="444" y="409"/>
                  </a:cubicBezTo>
                  <a:cubicBezTo>
                    <a:pt x="444" y="409"/>
                    <a:pt x="444" y="409"/>
                    <a:pt x="444" y="409"/>
                  </a:cubicBezTo>
                  <a:cubicBezTo>
                    <a:pt x="444" y="408"/>
                    <a:pt x="444" y="408"/>
                    <a:pt x="444" y="408"/>
                  </a:cubicBezTo>
                  <a:cubicBezTo>
                    <a:pt x="443" y="408"/>
                    <a:pt x="442" y="408"/>
                    <a:pt x="442" y="408"/>
                  </a:cubicBezTo>
                  <a:cubicBezTo>
                    <a:pt x="441" y="408"/>
                    <a:pt x="441" y="407"/>
                    <a:pt x="441" y="407"/>
                  </a:cubicBezTo>
                  <a:cubicBezTo>
                    <a:pt x="441" y="407"/>
                    <a:pt x="440" y="407"/>
                    <a:pt x="440" y="407"/>
                  </a:cubicBezTo>
                  <a:cubicBezTo>
                    <a:pt x="440" y="407"/>
                    <a:pt x="440" y="407"/>
                    <a:pt x="440" y="407"/>
                  </a:cubicBezTo>
                  <a:cubicBezTo>
                    <a:pt x="439" y="406"/>
                    <a:pt x="437" y="405"/>
                    <a:pt x="437" y="404"/>
                  </a:cubicBezTo>
                  <a:close/>
                  <a:moveTo>
                    <a:pt x="494" y="451"/>
                  </a:moveTo>
                  <a:cubicBezTo>
                    <a:pt x="493" y="453"/>
                    <a:pt x="492" y="453"/>
                    <a:pt x="491" y="454"/>
                  </a:cubicBezTo>
                  <a:cubicBezTo>
                    <a:pt x="490" y="455"/>
                    <a:pt x="489" y="456"/>
                    <a:pt x="487" y="456"/>
                  </a:cubicBezTo>
                  <a:cubicBezTo>
                    <a:pt x="485" y="457"/>
                    <a:pt x="484" y="457"/>
                    <a:pt x="481" y="457"/>
                  </a:cubicBezTo>
                  <a:cubicBezTo>
                    <a:pt x="476" y="457"/>
                    <a:pt x="476" y="457"/>
                    <a:pt x="476" y="457"/>
                  </a:cubicBezTo>
                  <a:cubicBezTo>
                    <a:pt x="476" y="457"/>
                    <a:pt x="476" y="457"/>
                    <a:pt x="476" y="457"/>
                  </a:cubicBezTo>
                  <a:cubicBezTo>
                    <a:pt x="469" y="457"/>
                    <a:pt x="462" y="457"/>
                    <a:pt x="454" y="457"/>
                  </a:cubicBezTo>
                  <a:cubicBezTo>
                    <a:pt x="453" y="457"/>
                    <a:pt x="453" y="457"/>
                    <a:pt x="452" y="457"/>
                  </a:cubicBezTo>
                  <a:cubicBezTo>
                    <a:pt x="451" y="457"/>
                    <a:pt x="451" y="457"/>
                    <a:pt x="451" y="457"/>
                  </a:cubicBezTo>
                  <a:cubicBezTo>
                    <a:pt x="450" y="457"/>
                    <a:pt x="450" y="457"/>
                    <a:pt x="449" y="457"/>
                  </a:cubicBezTo>
                  <a:cubicBezTo>
                    <a:pt x="449" y="457"/>
                    <a:pt x="449" y="457"/>
                    <a:pt x="448" y="457"/>
                  </a:cubicBezTo>
                  <a:cubicBezTo>
                    <a:pt x="448" y="457"/>
                    <a:pt x="448" y="457"/>
                    <a:pt x="448" y="457"/>
                  </a:cubicBezTo>
                  <a:cubicBezTo>
                    <a:pt x="445" y="456"/>
                    <a:pt x="442" y="454"/>
                    <a:pt x="440" y="451"/>
                  </a:cubicBezTo>
                  <a:cubicBezTo>
                    <a:pt x="440" y="451"/>
                    <a:pt x="440" y="451"/>
                    <a:pt x="440" y="451"/>
                  </a:cubicBezTo>
                  <a:cubicBezTo>
                    <a:pt x="440" y="451"/>
                    <a:pt x="440" y="451"/>
                    <a:pt x="440" y="451"/>
                  </a:cubicBezTo>
                  <a:cubicBezTo>
                    <a:pt x="440" y="451"/>
                    <a:pt x="440" y="451"/>
                    <a:pt x="440" y="450"/>
                  </a:cubicBezTo>
                  <a:cubicBezTo>
                    <a:pt x="439" y="450"/>
                    <a:pt x="439" y="449"/>
                    <a:pt x="439" y="449"/>
                  </a:cubicBezTo>
                  <a:cubicBezTo>
                    <a:pt x="439" y="449"/>
                    <a:pt x="439" y="449"/>
                    <a:pt x="439" y="448"/>
                  </a:cubicBezTo>
                  <a:cubicBezTo>
                    <a:pt x="439" y="448"/>
                    <a:pt x="439" y="448"/>
                    <a:pt x="439" y="448"/>
                  </a:cubicBezTo>
                  <a:cubicBezTo>
                    <a:pt x="439" y="447"/>
                    <a:pt x="439" y="447"/>
                    <a:pt x="439" y="447"/>
                  </a:cubicBezTo>
                  <a:cubicBezTo>
                    <a:pt x="439" y="447"/>
                    <a:pt x="439" y="447"/>
                    <a:pt x="439" y="447"/>
                  </a:cubicBezTo>
                  <a:cubicBezTo>
                    <a:pt x="439" y="444"/>
                    <a:pt x="438" y="439"/>
                    <a:pt x="438" y="435"/>
                  </a:cubicBezTo>
                  <a:cubicBezTo>
                    <a:pt x="438" y="435"/>
                    <a:pt x="438" y="434"/>
                    <a:pt x="438" y="433"/>
                  </a:cubicBezTo>
                  <a:cubicBezTo>
                    <a:pt x="438" y="431"/>
                    <a:pt x="438" y="431"/>
                    <a:pt x="438" y="431"/>
                  </a:cubicBezTo>
                  <a:cubicBezTo>
                    <a:pt x="438" y="431"/>
                    <a:pt x="438" y="431"/>
                    <a:pt x="438" y="431"/>
                  </a:cubicBezTo>
                  <a:cubicBezTo>
                    <a:pt x="438" y="430"/>
                    <a:pt x="438" y="430"/>
                    <a:pt x="438" y="430"/>
                  </a:cubicBezTo>
                  <a:cubicBezTo>
                    <a:pt x="438" y="430"/>
                    <a:pt x="438" y="429"/>
                    <a:pt x="438" y="429"/>
                  </a:cubicBezTo>
                  <a:cubicBezTo>
                    <a:pt x="438" y="429"/>
                    <a:pt x="438" y="429"/>
                    <a:pt x="438" y="428"/>
                  </a:cubicBezTo>
                  <a:cubicBezTo>
                    <a:pt x="439" y="428"/>
                    <a:pt x="439" y="428"/>
                    <a:pt x="439" y="428"/>
                  </a:cubicBezTo>
                  <a:cubicBezTo>
                    <a:pt x="439" y="428"/>
                    <a:pt x="439" y="428"/>
                    <a:pt x="439" y="428"/>
                  </a:cubicBezTo>
                  <a:cubicBezTo>
                    <a:pt x="439" y="427"/>
                    <a:pt x="439" y="427"/>
                    <a:pt x="439" y="427"/>
                  </a:cubicBezTo>
                  <a:cubicBezTo>
                    <a:pt x="440" y="426"/>
                    <a:pt x="440" y="426"/>
                    <a:pt x="440" y="426"/>
                  </a:cubicBezTo>
                  <a:cubicBezTo>
                    <a:pt x="440" y="426"/>
                    <a:pt x="441" y="426"/>
                    <a:pt x="441" y="425"/>
                  </a:cubicBezTo>
                  <a:cubicBezTo>
                    <a:pt x="441" y="425"/>
                    <a:pt x="441" y="425"/>
                    <a:pt x="441" y="425"/>
                  </a:cubicBezTo>
                  <a:cubicBezTo>
                    <a:pt x="441" y="425"/>
                    <a:pt x="441" y="425"/>
                    <a:pt x="441" y="425"/>
                  </a:cubicBezTo>
                  <a:cubicBezTo>
                    <a:pt x="442" y="425"/>
                    <a:pt x="442" y="425"/>
                    <a:pt x="443" y="424"/>
                  </a:cubicBezTo>
                  <a:cubicBezTo>
                    <a:pt x="443" y="424"/>
                    <a:pt x="443" y="424"/>
                    <a:pt x="443" y="424"/>
                  </a:cubicBezTo>
                  <a:cubicBezTo>
                    <a:pt x="444" y="424"/>
                    <a:pt x="444" y="424"/>
                    <a:pt x="444" y="424"/>
                  </a:cubicBezTo>
                  <a:cubicBezTo>
                    <a:pt x="444" y="424"/>
                    <a:pt x="444" y="424"/>
                    <a:pt x="444" y="424"/>
                  </a:cubicBezTo>
                  <a:cubicBezTo>
                    <a:pt x="444" y="424"/>
                    <a:pt x="445" y="423"/>
                    <a:pt x="445" y="423"/>
                  </a:cubicBezTo>
                  <a:cubicBezTo>
                    <a:pt x="446" y="423"/>
                    <a:pt x="446" y="423"/>
                    <a:pt x="446" y="423"/>
                  </a:cubicBezTo>
                  <a:cubicBezTo>
                    <a:pt x="446" y="423"/>
                    <a:pt x="447" y="423"/>
                    <a:pt x="447" y="423"/>
                  </a:cubicBezTo>
                  <a:cubicBezTo>
                    <a:pt x="448" y="423"/>
                    <a:pt x="448" y="423"/>
                    <a:pt x="449" y="423"/>
                  </a:cubicBezTo>
                  <a:cubicBezTo>
                    <a:pt x="450" y="423"/>
                    <a:pt x="450" y="423"/>
                    <a:pt x="450" y="423"/>
                  </a:cubicBezTo>
                  <a:cubicBezTo>
                    <a:pt x="450" y="423"/>
                    <a:pt x="450" y="423"/>
                    <a:pt x="451" y="423"/>
                  </a:cubicBezTo>
                  <a:cubicBezTo>
                    <a:pt x="452" y="423"/>
                    <a:pt x="452" y="423"/>
                    <a:pt x="452" y="423"/>
                  </a:cubicBezTo>
                  <a:cubicBezTo>
                    <a:pt x="453" y="423"/>
                    <a:pt x="454" y="423"/>
                    <a:pt x="455" y="423"/>
                  </a:cubicBezTo>
                  <a:cubicBezTo>
                    <a:pt x="457" y="423"/>
                    <a:pt x="458" y="423"/>
                    <a:pt x="459" y="423"/>
                  </a:cubicBezTo>
                  <a:cubicBezTo>
                    <a:pt x="469" y="423"/>
                    <a:pt x="469" y="423"/>
                    <a:pt x="469" y="423"/>
                  </a:cubicBezTo>
                  <a:cubicBezTo>
                    <a:pt x="472" y="423"/>
                    <a:pt x="475" y="423"/>
                    <a:pt x="478" y="423"/>
                  </a:cubicBezTo>
                  <a:cubicBezTo>
                    <a:pt x="478" y="423"/>
                    <a:pt x="479" y="423"/>
                    <a:pt x="479" y="423"/>
                  </a:cubicBezTo>
                  <a:cubicBezTo>
                    <a:pt x="479" y="423"/>
                    <a:pt x="480" y="423"/>
                    <a:pt x="480" y="423"/>
                  </a:cubicBezTo>
                  <a:cubicBezTo>
                    <a:pt x="480" y="423"/>
                    <a:pt x="480" y="423"/>
                    <a:pt x="481" y="423"/>
                  </a:cubicBezTo>
                  <a:cubicBezTo>
                    <a:pt x="481" y="423"/>
                    <a:pt x="481" y="423"/>
                    <a:pt x="481" y="423"/>
                  </a:cubicBezTo>
                  <a:cubicBezTo>
                    <a:pt x="481" y="423"/>
                    <a:pt x="481" y="423"/>
                    <a:pt x="481" y="423"/>
                  </a:cubicBezTo>
                  <a:cubicBezTo>
                    <a:pt x="482" y="423"/>
                    <a:pt x="482" y="424"/>
                    <a:pt x="483" y="424"/>
                  </a:cubicBezTo>
                  <a:cubicBezTo>
                    <a:pt x="483" y="424"/>
                    <a:pt x="484" y="424"/>
                    <a:pt x="484" y="424"/>
                  </a:cubicBezTo>
                  <a:cubicBezTo>
                    <a:pt x="484" y="424"/>
                    <a:pt x="484" y="424"/>
                    <a:pt x="484" y="425"/>
                  </a:cubicBezTo>
                  <a:cubicBezTo>
                    <a:pt x="485" y="425"/>
                    <a:pt x="485" y="425"/>
                    <a:pt x="486" y="425"/>
                  </a:cubicBezTo>
                  <a:cubicBezTo>
                    <a:pt x="487" y="426"/>
                    <a:pt x="488" y="427"/>
                    <a:pt x="489" y="428"/>
                  </a:cubicBezTo>
                  <a:cubicBezTo>
                    <a:pt x="490" y="429"/>
                    <a:pt x="491" y="430"/>
                    <a:pt x="491" y="431"/>
                  </a:cubicBezTo>
                  <a:cubicBezTo>
                    <a:pt x="492" y="438"/>
                    <a:pt x="492" y="438"/>
                    <a:pt x="492" y="438"/>
                  </a:cubicBezTo>
                  <a:cubicBezTo>
                    <a:pt x="493" y="441"/>
                    <a:pt x="493" y="443"/>
                    <a:pt x="494" y="446"/>
                  </a:cubicBezTo>
                  <a:cubicBezTo>
                    <a:pt x="494" y="446"/>
                    <a:pt x="494" y="446"/>
                    <a:pt x="494" y="446"/>
                  </a:cubicBezTo>
                  <a:cubicBezTo>
                    <a:pt x="494" y="448"/>
                    <a:pt x="494" y="448"/>
                    <a:pt x="494" y="448"/>
                  </a:cubicBezTo>
                  <a:cubicBezTo>
                    <a:pt x="494" y="449"/>
                    <a:pt x="494" y="450"/>
                    <a:pt x="494" y="451"/>
                  </a:cubicBezTo>
                  <a:close/>
                  <a:moveTo>
                    <a:pt x="508" y="369"/>
                  </a:moveTo>
                  <a:cubicBezTo>
                    <a:pt x="507" y="368"/>
                    <a:pt x="505" y="368"/>
                    <a:pt x="505" y="367"/>
                  </a:cubicBezTo>
                  <a:cubicBezTo>
                    <a:pt x="504" y="366"/>
                    <a:pt x="503" y="365"/>
                    <a:pt x="503" y="365"/>
                  </a:cubicBezTo>
                  <a:cubicBezTo>
                    <a:pt x="502" y="363"/>
                    <a:pt x="502" y="363"/>
                    <a:pt x="502" y="363"/>
                  </a:cubicBezTo>
                  <a:cubicBezTo>
                    <a:pt x="502" y="361"/>
                    <a:pt x="501" y="359"/>
                    <a:pt x="500" y="357"/>
                  </a:cubicBezTo>
                  <a:cubicBezTo>
                    <a:pt x="500" y="356"/>
                    <a:pt x="499" y="355"/>
                    <a:pt x="499" y="353"/>
                  </a:cubicBezTo>
                  <a:cubicBezTo>
                    <a:pt x="499" y="353"/>
                    <a:pt x="499" y="353"/>
                    <a:pt x="499" y="353"/>
                  </a:cubicBezTo>
                  <a:cubicBezTo>
                    <a:pt x="499" y="353"/>
                    <a:pt x="499" y="353"/>
                    <a:pt x="499" y="353"/>
                  </a:cubicBezTo>
                  <a:cubicBezTo>
                    <a:pt x="499" y="352"/>
                    <a:pt x="499" y="352"/>
                    <a:pt x="499" y="352"/>
                  </a:cubicBezTo>
                  <a:cubicBezTo>
                    <a:pt x="499" y="352"/>
                    <a:pt x="499" y="352"/>
                    <a:pt x="499" y="352"/>
                  </a:cubicBezTo>
                  <a:cubicBezTo>
                    <a:pt x="499" y="352"/>
                    <a:pt x="499" y="352"/>
                    <a:pt x="499" y="352"/>
                  </a:cubicBezTo>
                  <a:cubicBezTo>
                    <a:pt x="501" y="348"/>
                    <a:pt x="508" y="348"/>
                    <a:pt x="511" y="348"/>
                  </a:cubicBezTo>
                  <a:cubicBezTo>
                    <a:pt x="528" y="348"/>
                    <a:pt x="528" y="348"/>
                    <a:pt x="528" y="348"/>
                  </a:cubicBezTo>
                  <a:cubicBezTo>
                    <a:pt x="529" y="348"/>
                    <a:pt x="531" y="348"/>
                    <a:pt x="532" y="349"/>
                  </a:cubicBezTo>
                  <a:cubicBezTo>
                    <a:pt x="532" y="349"/>
                    <a:pt x="533" y="349"/>
                    <a:pt x="533" y="349"/>
                  </a:cubicBezTo>
                  <a:cubicBezTo>
                    <a:pt x="533" y="349"/>
                    <a:pt x="534" y="349"/>
                    <a:pt x="534" y="349"/>
                  </a:cubicBezTo>
                  <a:cubicBezTo>
                    <a:pt x="534" y="349"/>
                    <a:pt x="534" y="349"/>
                    <a:pt x="534" y="349"/>
                  </a:cubicBezTo>
                  <a:cubicBezTo>
                    <a:pt x="535" y="349"/>
                    <a:pt x="536" y="350"/>
                    <a:pt x="536" y="350"/>
                  </a:cubicBezTo>
                  <a:cubicBezTo>
                    <a:pt x="536" y="350"/>
                    <a:pt x="536" y="350"/>
                    <a:pt x="536" y="350"/>
                  </a:cubicBezTo>
                  <a:cubicBezTo>
                    <a:pt x="536" y="350"/>
                    <a:pt x="536" y="350"/>
                    <a:pt x="536" y="350"/>
                  </a:cubicBezTo>
                  <a:cubicBezTo>
                    <a:pt x="537" y="350"/>
                    <a:pt x="537" y="350"/>
                    <a:pt x="538" y="350"/>
                  </a:cubicBezTo>
                  <a:cubicBezTo>
                    <a:pt x="538" y="351"/>
                    <a:pt x="538" y="351"/>
                    <a:pt x="538" y="351"/>
                  </a:cubicBezTo>
                  <a:cubicBezTo>
                    <a:pt x="538" y="351"/>
                    <a:pt x="538" y="351"/>
                    <a:pt x="539" y="351"/>
                  </a:cubicBezTo>
                  <a:cubicBezTo>
                    <a:pt x="539" y="351"/>
                    <a:pt x="539" y="351"/>
                    <a:pt x="539" y="351"/>
                  </a:cubicBezTo>
                  <a:cubicBezTo>
                    <a:pt x="539" y="352"/>
                    <a:pt x="539" y="352"/>
                    <a:pt x="539" y="352"/>
                  </a:cubicBezTo>
                  <a:cubicBezTo>
                    <a:pt x="540" y="352"/>
                    <a:pt x="541" y="353"/>
                    <a:pt x="541" y="354"/>
                  </a:cubicBezTo>
                  <a:cubicBezTo>
                    <a:pt x="541" y="354"/>
                    <a:pt x="541" y="354"/>
                    <a:pt x="541" y="354"/>
                  </a:cubicBezTo>
                  <a:cubicBezTo>
                    <a:pt x="543" y="356"/>
                    <a:pt x="544" y="359"/>
                    <a:pt x="545" y="361"/>
                  </a:cubicBezTo>
                  <a:cubicBezTo>
                    <a:pt x="545" y="361"/>
                    <a:pt x="545" y="361"/>
                    <a:pt x="545" y="361"/>
                  </a:cubicBezTo>
                  <a:cubicBezTo>
                    <a:pt x="546" y="363"/>
                    <a:pt x="547" y="364"/>
                    <a:pt x="547" y="365"/>
                  </a:cubicBezTo>
                  <a:cubicBezTo>
                    <a:pt x="547" y="366"/>
                    <a:pt x="547" y="366"/>
                    <a:pt x="547" y="366"/>
                  </a:cubicBezTo>
                  <a:cubicBezTo>
                    <a:pt x="547" y="366"/>
                    <a:pt x="547" y="366"/>
                    <a:pt x="547" y="366"/>
                  </a:cubicBezTo>
                  <a:cubicBezTo>
                    <a:pt x="547" y="368"/>
                    <a:pt x="545" y="369"/>
                    <a:pt x="543" y="370"/>
                  </a:cubicBezTo>
                  <a:cubicBezTo>
                    <a:pt x="542" y="370"/>
                    <a:pt x="542" y="370"/>
                    <a:pt x="542" y="370"/>
                  </a:cubicBezTo>
                  <a:cubicBezTo>
                    <a:pt x="542" y="370"/>
                    <a:pt x="542" y="370"/>
                    <a:pt x="542" y="370"/>
                  </a:cubicBezTo>
                  <a:cubicBezTo>
                    <a:pt x="542" y="370"/>
                    <a:pt x="541" y="370"/>
                    <a:pt x="541" y="371"/>
                  </a:cubicBezTo>
                  <a:cubicBezTo>
                    <a:pt x="540" y="371"/>
                    <a:pt x="540" y="371"/>
                    <a:pt x="540" y="371"/>
                  </a:cubicBezTo>
                  <a:cubicBezTo>
                    <a:pt x="540" y="371"/>
                    <a:pt x="539" y="371"/>
                    <a:pt x="539" y="371"/>
                  </a:cubicBezTo>
                  <a:cubicBezTo>
                    <a:pt x="539" y="371"/>
                    <a:pt x="538" y="371"/>
                    <a:pt x="538" y="371"/>
                  </a:cubicBezTo>
                  <a:cubicBezTo>
                    <a:pt x="538" y="371"/>
                    <a:pt x="538" y="371"/>
                    <a:pt x="538" y="371"/>
                  </a:cubicBezTo>
                  <a:cubicBezTo>
                    <a:pt x="538" y="371"/>
                    <a:pt x="538" y="371"/>
                    <a:pt x="538" y="371"/>
                  </a:cubicBezTo>
                  <a:cubicBezTo>
                    <a:pt x="535" y="371"/>
                    <a:pt x="532" y="371"/>
                    <a:pt x="530" y="371"/>
                  </a:cubicBezTo>
                  <a:cubicBezTo>
                    <a:pt x="526" y="371"/>
                    <a:pt x="521" y="371"/>
                    <a:pt x="517" y="371"/>
                  </a:cubicBezTo>
                  <a:cubicBezTo>
                    <a:pt x="514" y="371"/>
                    <a:pt x="511" y="370"/>
                    <a:pt x="508" y="369"/>
                  </a:cubicBezTo>
                  <a:cubicBezTo>
                    <a:pt x="508" y="369"/>
                    <a:pt x="508" y="369"/>
                    <a:pt x="508" y="369"/>
                  </a:cubicBezTo>
                  <a:close/>
                  <a:moveTo>
                    <a:pt x="519" y="405"/>
                  </a:moveTo>
                  <a:cubicBezTo>
                    <a:pt x="518" y="404"/>
                    <a:pt x="517" y="403"/>
                    <a:pt x="517" y="402"/>
                  </a:cubicBezTo>
                  <a:cubicBezTo>
                    <a:pt x="515" y="396"/>
                    <a:pt x="515" y="396"/>
                    <a:pt x="515" y="396"/>
                  </a:cubicBezTo>
                  <a:cubicBezTo>
                    <a:pt x="514" y="394"/>
                    <a:pt x="513" y="392"/>
                    <a:pt x="512" y="390"/>
                  </a:cubicBezTo>
                  <a:cubicBezTo>
                    <a:pt x="512" y="390"/>
                    <a:pt x="512" y="390"/>
                    <a:pt x="512" y="390"/>
                  </a:cubicBezTo>
                  <a:cubicBezTo>
                    <a:pt x="512" y="389"/>
                    <a:pt x="512" y="389"/>
                    <a:pt x="512" y="389"/>
                  </a:cubicBezTo>
                  <a:cubicBezTo>
                    <a:pt x="512" y="388"/>
                    <a:pt x="512" y="387"/>
                    <a:pt x="512" y="386"/>
                  </a:cubicBezTo>
                  <a:cubicBezTo>
                    <a:pt x="512" y="386"/>
                    <a:pt x="513" y="385"/>
                    <a:pt x="513" y="385"/>
                  </a:cubicBezTo>
                  <a:cubicBezTo>
                    <a:pt x="513" y="385"/>
                    <a:pt x="513" y="385"/>
                    <a:pt x="514" y="385"/>
                  </a:cubicBezTo>
                  <a:cubicBezTo>
                    <a:pt x="514" y="384"/>
                    <a:pt x="514" y="384"/>
                    <a:pt x="514" y="384"/>
                  </a:cubicBezTo>
                  <a:cubicBezTo>
                    <a:pt x="515" y="384"/>
                    <a:pt x="516" y="383"/>
                    <a:pt x="517" y="383"/>
                  </a:cubicBezTo>
                  <a:cubicBezTo>
                    <a:pt x="518" y="383"/>
                    <a:pt x="519" y="383"/>
                    <a:pt x="520" y="382"/>
                  </a:cubicBezTo>
                  <a:cubicBezTo>
                    <a:pt x="525" y="382"/>
                    <a:pt x="530" y="382"/>
                    <a:pt x="532" y="382"/>
                  </a:cubicBezTo>
                  <a:cubicBezTo>
                    <a:pt x="540" y="382"/>
                    <a:pt x="554" y="381"/>
                    <a:pt x="559" y="389"/>
                  </a:cubicBezTo>
                  <a:cubicBezTo>
                    <a:pt x="559" y="389"/>
                    <a:pt x="559" y="389"/>
                    <a:pt x="559" y="389"/>
                  </a:cubicBezTo>
                  <a:cubicBezTo>
                    <a:pt x="559" y="389"/>
                    <a:pt x="559" y="389"/>
                    <a:pt x="559" y="389"/>
                  </a:cubicBezTo>
                  <a:cubicBezTo>
                    <a:pt x="559" y="389"/>
                    <a:pt x="559" y="389"/>
                    <a:pt x="559" y="389"/>
                  </a:cubicBezTo>
                  <a:cubicBezTo>
                    <a:pt x="561" y="393"/>
                    <a:pt x="562" y="396"/>
                    <a:pt x="564" y="400"/>
                  </a:cubicBezTo>
                  <a:cubicBezTo>
                    <a:pt x="565" y="401"/>
                    <a:pt x="565" y="402"/>
                    <a:pt x="566" y="403"/>
                  </a:cubicBezTo>
                  <a:cubicBezTo>
                    <a:pt x="566" y="403"/>
                    <a:pt x="566" y="403"/>
                    <a:pt x="566" y="403"/>
                  </a:cubicBezTo>
                  <a:cubicBezTo>
                    <a:pt x="566" y="404"/>
                    <a:pt x="566" y="404"/>
                    <a:pt x="566" y="404"/>
                  </a:cubicBezTo>
                  <a:cubicBezTo>
                    <a:pt x="566" y="404"/>
                    <a:pt x="566" y="405"/>
                    <a:pt x="566" y="405"/>
                  </a:cubicBezTo>
                  <a:cubicBezTo>
                    <a:pt x="566" y="405"/>
                    <a:pt x="566" y="405"/>
                    <a:pt x="566" y="405"/>
                  </a:cubicBezTo>
                  <a:cubicBezTo>
                    <a:pt x="566" y="405"/>
                    <a:pt x="566" y="405"/>
                    <a:pt x="566" y="405"/>
                  </a:cubicBezTo>
                  <a:cubicBezTo>
                    <a:pt x="566" y="406"/>
                    <a:pt x="565" y="406"/>
                    <a:pt x="565" y="406"/>
                  </a:cubicBezTo>
                  <a:cubicBezTo>
                    <a:pt x="565" y="406"/>
                    <a:pt x="565" y="406"/>
                    <a:pt x="565" y="406"/>
                  </a:cubicBezTo>
                  <a:cubicBezTo>
                    <a:pt x="565" y="407"/>
                    <a:pt x="565" y="407"/>
                    <a:pt x="564" y="407"/>
                  </a:cubicBezTo>
                  <a:cubicBezTo>
                    <a:pt x="564" y="407"/>
                    <a:pt x="564" y="407"/>
                    <a:pt x="564" y="407"/>
                  </a:cubicBezTo>
                  <a:cubicBezTo>
                    <a:pt x="564" y="408"/>
                    <a:pt x="564" y="408"/>
                    <a:pt x="564" y="408"/>
                  </a:cubicBezTo>
                  <a:cubicBezTo>
                    <a:pt x="564" y="408"/>
                    <a:pt x="563" y="408"/>
                    <a:pt x="563" y="408"/>
                  </a:cubicBezTo>
                  <a:cubicBezTo>
                    <a:pt x="563" y="408"/>
                    <a:pt x="562" y="409"/>
                    <a:pt x="561" y="409"/>
                  </a:cubicBezTo>
                  <a:cubicBezTo>
                    <a:pt x="561" y="409"/>
                    <a:pt x="561" y="409"/>
                    <a:pt x="560" y="409"/>
                  </a:cubicBezTo>
                  <a:cubicBezTo>
                    <a:pt x="560" y="409"/>
                    <a:pt x="559" y="409"/>
                    <a:pt x="559" y="410"/>
                  </a:cubicBezTo>
                  <a:cubicBezTo>
                    <a:pt x="559" y="410"/>
                    <a:pt x="559" y="410"/>
                    <a:pt x="559" y="410"/>
                  </a:cubicBezTo>
                  <a:cubicBezTo>
                    <a:pt x="558" y="410"/>
                    <a:pt x="558" y="410"/>
                    <a:pt x="558" y="410"/>
                  </a:cubicBezTo>
                  <a:cubicBezTo>
                    <a:pt x="550" y="410"/>
                    <a:pt x="541" y="410"/>
                    <a:pt x="532" y="410"/>
                  </a:cubicBezTo>
                  <a:cubicBezTo>
                    <a:pt x="532" y="410"/>
                    <a:pt x="531" y="410"/>
                    <a:pt x="530" y="410"/>
                  </a:cubicBezTo>
                  <a:cubicBezTo>
                    <a:pt x="530" y="410"/>
                    <a:pt x="530" y="410"/>
                    <a:pt x="530" y="410"/>
                  </a:cubicBezTo>
                  <a:cubicBezTo>
                    <a:pt x="527" y="409"/>
                    <a:pt x="524" y="408"/>
                    <a:pt x="521" y="406"/>
                  </a:cubicBezTo>
                  <a:cubicBezTo>
                    <a:pt x="520" y="406"/>
                    <a:pt x="520" y="406"/>
                    <a:pt x="519" y="405"/>
                  </a:cubicBezTo>
                  <a:close/>
                  <a:moveTo>
                    <a:pt x="589" y="451"/>
                  </a:moveTo>
                  <a:cubicBezTo>
                    <a:pt x="589" y="452"/>
                    <a:pt x="588" y="452"/>
                    <a:pt x="588" y="452"/>
                  </a:cubicBezTo>
                  <a:cubicBezTo>
                    <a:pt x="588" y="452"/>
                    <a:pt x="588" y="452"/>
                    <a:pt x="588" y="453"/>
                  </a:cubicBezTo>
                  <a:cubicBezTo>
                    <a:pt x="588" y="453"/>
                    <a:pt x="588" y="453"/>
                    <a:pt x="588" y="453"/>
                  </a:cubicBezTo>
                  <a:cubicBezTo>
                    <a:pt x="588" y="453"/>
                    <a:pt x="588" y="453"/>
                    <a:pt x="588" y="454"/>
                  </a:cubicBezTo>
                  <a:cubicBezTo>
                    <a:pt x="588" y="454"/>
                    <a:pt x="588" y="454"/>
                    <a:pt x="587" y="454"/>
                  </a:cubicBezTo>
                  <a:cubicBezTo>
                    <a:pt x="587" y="454"/>
                    <a:pt x="587" y="454"/>
                    <a:pt x="587" y="454"/>
                  </a:cubicBezTo>
                  <a:cubicBezTo>
                    <a:pt x="587" y="454"/>
                    <a:pt x="587" y="454"/>
                    <a:pt x="587" y="455"/>
                  </a:cubicBezTo>
                  <a:cubicBezTo>
                    <a:pt x="585" y="456"/>
                    <a:pt x="583" y="457"/>
                    <a:pt x="581" y="457"/>
                  </a:cubicBezTo>
                  <a:cubicBezTo>
                    <a:pt x="581" y="457"/>
                    <a:pt x="581" y="457"/>
                    <a:pt x="581" y="457"/>
                  </a:cubicBezTo>
                  <a:cubicBezTo>
                    <a:pt x="580" y="457"/>
                    <a:pt x="579" y="457"/>
                    <a:pt x="578" y="457"/>
                  </a:cubicBezTo>
                  <a:cubicBezTo>
                    <a:pt x="578" y="457"/>
                    <a:pt x="578" y="457"/>
                    <a:pt x="578" y="457"/>
                  </a:cubicBezTo>
                  <a:cubicBezTo>
                    <a:pt x="577" y="457"/>
                    <a:pt x="577" y="457"/>
                    <a:pt x="577" y="457"/>
                  </a:cubicBezTo>
                  <a:cubicBezTo>
                    <a:pt x="577" y="457"/>
                    <a:pt x="576" y="457"/>
                    <a:pt x="575" y="457"/>
                  </a:cubicBezTo>
                  <a:cubicBezTo>
                    <a:pt x="552" y="457"/>
                    <a:pt x="552" y="457"/>
                    <a:pt x="552" y="457"/>
                  </a:cubicBezTo>
                  <a:cubicBezTo>
                    <a:pt x="551" y="457"/>
                    <a:pt x="550" y="457"/>
                    <a:pt x="549" y="457"/>
                  </a:cubicBezTo>
                  <a:cubicBezTo>
                    <a:pt x="549" y="457"/>
                    <a:pt x="549" y="457"/>
                    <a:pt x="548" y="457"/>
                  </a:cubicBezTo>
                  <a:cubicBezTo>
                    <a:pt x="543" y="456"/>
                    <a:pt x="538" y="454"/>
                    <a:pt x="535" y="450"/>
                  </a:cubicBezTo>
                  <a:cubicBezTo>
                    <a:pt x="534" y="449"/>
                    <a:pt x="534" y="449"/>
                    <a:pt x="534" y="448"/>
                  </a:cubicBezTo>
                  <a:cubicBezTo>
                    <a:pt x="534" y="448"/>
                    <a:pt x="534" y="448"/>
                    <a:pt x="534" y="448"/>
                  </a:cubicBezTo>
                  <a:cubicBezTo>
                    <a:pt x="534" y="448"/>
                    <a:pt x="534" y="448"/>
                    <a:pt x="534" y="448"/>
                  </a:cubicBezTo>
                  <a:cubicBezTo>
                    <a:pt x="533" y="444"/>
                    <a:pt x="531" y="441"/>
                    <a:pt x="530" y="438"/>
                  </a:cubicBezTo>
                  <a:cubicBezTo>
                    <a:pt x="530" y="436"/>
                    <a:pt x="528" y="434"/>
                    <a:pt x="528" y="432"/>
                  </a:cubicBezTo>
                  <a:cubicBezTo>
                    <a:pt x="528" y="432"/>
                    <a:pt x="528" y="432"/>
                    <a:pt x="528" y="432"/>
                  </a:cubicBezTo>
                  <a:cubicBezTo>
                    <a:pt x="528" y="431"/>
                    <a:pt x="528" y="431"/>
                    <a:pt x="528" y="431"/>
                  </a:cubicBezTo>
                  <a:cubicBezTo>
                    <a:pt x="528" y="431"/>
                    <a:pt x="528" y="431"/>
                    <a:pt x="528" y="431"/>
                  </a:cubicBezTo>
                  <a:cubicBezTo>
                    <a:pt x="528" y="430"/>
                    <a:pt x="528" y="429"/>
                    <a:pt x="528" y="428"/>
                  </a:cubicBezTo>
                  <a:cubicBezTo>
                    <a:pt x="528" y="428"/>
                    <a:pt x="528" y="427"/>
                    <a:pt x="528" y="427"/>
                  </a:cubicBezTo>
                  <a:cubicBezTo>
                    <a:pt x="528" y="427"/>
                    <a:pt x="528" y="427"/>
                    <a:pt x="528" y="427"/>
                  </a:cubicBezTo>
                  <a:cubicBezTo>
                    <a:pt x="530" y="425"/>
                    <a:pt x="532" y="424"/>
                    <a:pt x="535" y="423"/>
                  </a:cubicBezTo>
                  <a:cubicBezTo>
                    <a:pt x="535" y="423"/>
                    <a:pt x="535" y="423"/>
                    <a:pt x="536" y="423"/>
                  </a:cubicBezTo>
                  <a:cubicBezTo>
                    <a:pt x="536" y="423"/>
                    <a:pt x="537" y="423"/>
                    <a:pt x="538" y="423"/>
                  </a:cubicBezTo>
                  <a:cubicBezTo>
                    <a:pt x="538" y="423"/>
                    <a:pt x="538" y="423"/>
                    <a:pt x="538" y="423"/>
                  </a:cubicBezTo>
                  <a:cubicBezTo>
                    <a:pt x="540" y="423"/>
                    <a:pt x="540" y="423"/>
                    <a:pt x="540" y="423"/>
                  </a:cubicBezTo>
                  <a:cubicBezTo>
                    <a:pt x="540" y="423"/>
                    <a:pt x="540" y="423"/>
                    <a:pt x="541" y="423"/>
                  </a:cubicBezTo>
                  <a:cubicBezTo>
                    <a:pt x="548" y="423"/>
                    <a:pt x="555" y="423"/>
                    <a:pt x="563" y="423"/>
                  </a:cubicBezTo>
                  <a:cubicBezTo>
                    <a:pt x="563" y="423"/>
                    <a:pt x="563" y="423"/>
                    <a:pt x="563" y="423"/>
                  </a:cubicBezTo>
                  <a:cubicBezTo>
                    <a:pt x="563" y="423"/>
                    <a:pt x="563" y="423"/>
                    <a:pt x="563" y="423"/>
                  </a:cubicBezTo>
                  <a:cubicBezTo>
                    <a:pt x="563" y="423"/>
                    <a:pt x="564" y="423"/>
                    <a:pt x="565" y="423"/>
                  </a:cubicBezTo>
                  <a:cubicBezTo>
                    <a:pt x="565" y="423"/>
                    <a:pt x="565" y="423"/>
                    <a:pt x="565" y="423"/>
                  </a:cubicBezTo>
                  <a:cubicBezTo>
                    <a:pt x="570" y="424"/>
                    <a:pt x="576" y="426"/>
                    <a:pt x="579" y="430"/>
                  </a:cubicBezTo>
                  <a:cubicBezTo>
                    <a:pt x="579" y="430"/>
                    <a:pt x="579" y="431"/>
                    <a:pt x="580" y="431"/>
                  </a:cubicBezTo>
                  <a:cubicBezTo>
                    <a:pt x="581" y="433"/>
                    <a:pt x="581" y="433"/>
                    <a:pt x="581" y="433"/>
                  </a:cubicBezTo>
                  <a:cubicBezTo>
                    <a:pt x="582" y="436"/>
                    <a:pt x="584" y="439"/>
                    <a:pt x="585" y="442"/>
                  </a:cubicBezTo>
                  <a:cubicBezTo>
                    <a:pt x="586" y="443"/>
                    <a:pt x="588" y="446"/>
                    <a:pt x="588" y="448"/>
                  </a:cubicBezTo>
                  <a:cubicBezTo>
                    <a:pt x="589" y="449"/>
                    <a:pt x="589" y="450"/>
                    <a:pt x="589" y="451"/>
                  </a:cubicBezTo>
                  <a:close/>
                  <a:moveTo>
                    <a:pt x="594" y="406"/>
                  </a:moveTo>
                  <a:cubicBezTo>
                    <a:pt x="593" y="406"/>
                    <a:pt x="593" y="405"/>
                    <a:pt x="592" y="405"/>
                  </a:cubicBezTo>
                  <a:cubicBezTo>
                    <a:pt x="591" y="404"/>
                    <a:pt x="590" y="403"/>
                    <a:pt x="590" y="402"/>
                  </a:cubicBezTo>
                  <a:cubicBezTo>
                    <a:pt x="589" y="401"/>
                    <a:pt x="589" y="401"/>
                    <a:pt x="589" y="401"/>
                  </a:cubicBezTo>
                  <a:cubicBezTo>
                    <a:pt x="589" y="401"/>
                    <a:pt x="589" y="401"/>
                    <a:pt x="589" y="401"/>
                  </a:cubicBezTo>
                  <a:cubicBezTo>
                    <a:pt x="587" y="398"/>
                    <a:pt x="585" y="394"/>
                    <a:pt x="583" y="390"/>
                  </a:cubicBezTo>
                  <a:cubicBezTo>
                    <a:pt x="583" y="390"/>
                    <a:pt x="583" y="390"/>
                    <a:pt x="583" y="390"/>
                  </a:cubicBezTo>
                  <a:cubicBezTo>
                    <a:pt x="582" y="389"/>
                    <a:pt x="582" y="389"/>
                    <a:pt x="582" y="389"/>
                  </a:cubicBezTo>
                  <a:cubicBezTo>
                    <a:pt x="582" y="388"/>
                    <a:pt x="582" y="387"/>
                    <a:pt x="582" y="386"/>
                  </a:cubicBezTo>
                  <a:cubicBezTo>
                    <a:pt x="582" y="385"/>
                    <a:pt x="582" y="385"/>
                    <a:pt x="583" y="384"/>
                  </a:cubicBezTo>
                  <a:cubicBezTo>
                    <a:pt x="584" y="383"/>
                    <a:pt x="585" y="383"/>
                    <a:pt x="586" y="383"/>
                  </a:cubicBezTo>
                  <a:cubicBezTo>
                    <a:pt x="588" y="382"/>
                    <a:pt x="589" y="382"/>
                    <a:pt x="591" y="382"/>
                  </a:cubicBezTo>
                  <a:cubicBezTo>
                    <a:pt x="591" y="382"/>
                    <a:pt x="591" y="382"/>
                    <a:pt x="591" y="382"/>
                  </a:cubicBezTo>
                  <a:cubicBezTo>
                    <a:pt x="594" y="382"/>
                    <a:pt x="598" y="382"/>
                    <a:pt x="600" y="382"/>
                  </a:cubicBezTo>
                  <a:cubicBezTo>
                    <a:pt x="609" y="382"/>
                    <a:pt x="623" y="380"/>
                    <a:pt x="629" y="389"/>
                  </a:cubicBezTo>
                  <a:cubicBezTo>
                    <a:pt x="631" y="392"/>
                    <a:pt x="633" y="394"/>
                    <a:pt x="635" y="397"/>
                  </a:cubicBezTo>
                  <a:cubicBezTo>
                    <a:pt x="636" y="399"/>
                    <a:pt x="637" y="401"/>
                    <a:pt x="638" y="402"/>
                  </a:cubicBezTo>
                  <a:cubicBezTo>
                    <a:pt x="639" y="403"/>
                    <a:pt x="639" y="404"/>
                    <a:pt x="639" y="405"/>
                  </a:cubicBezTo>
                  <a:cubicBezTo>
                    <a:pt x="639" y="405"/>
                    <a:pt x="639" y="406"/>
                    <a:pt x="639" y="406"/>
                  </a:cubicBezTo>
                  <a:cubicBezTo>
                    <a:pt x="639" y="407"/>
                    <a:pt x="638" y="407"/>
                    <a:pt x="638" y="407"/>
                  </a:cubicBezTo>
                  <a:cubicBezTo>
                    <a:pt x="638" y="407"/>
                    <a:pt x="638" y="407"/>
                    <a:pt x="638" y="407"/>
                  </a:cubicBezTo>
                  <a:cubicBezTo>
                    <a:pt x="638" y="407"/>
                    <a:pt x="638" y="407"/>
                    <a:pt x="638" y="407"/>
                  </a:cubicBezTo>
                  <a:cubicBezTo>
                    <a:pt x="638" y="408"/>
                    <a:pt x="638" y="408"/>
                    <a:pt x="637" y="408"/>
                  </a:cubicBezTo>
                  <a:cubicBezTo>
                    <a:pt x="637" y="408"/>
                    <a:pt x="637" y="408"/>
                    <a:pt x="637" y="408"/>
                  </a:cubicBezTo>
                  <a:cubicBezTo>
                    <a:pt x="637" y="408"/>
                    <a:pt x="637" y="408"/>
                    <a:pt x="636" y="408"/>
                  </a:cubicBezTo>
                  <a:cubicBezTo>
                    <a:pt x="636" y="408"/>
                    <a:pt x="635" y="409"/>
                    <a:pt x="635" y="409"/>
                  </a:cubicBezTo>
                  <a:cubicBezTo>
                    <a:pt x="635" y="409"/>
                    <a:pt x="635" y="409"/>
                    <a:pt x="635" y="409"/>
                  </a:cubicBezTo>
                  <a:cubicBezTo>
                    <a:pt x="635" y="409"/>
                    <a:pt x="635" y="409"/>
                    <a:pt x="635" y="409"/>
                  </a:cubicBezTo>
                  <a:cubicBezTo>
                    <a:pt x="631" y="410"/>
                    <a:pt x="625" y="410"/>
                    <a:pt x="621" y="410"/>
                  </a:cubicBezTo>
                  <a:cubicBezTo>
                    <a:pt x="616" y="410"/>
                    <a:pt x="611" y="410"/>
                    <a:pt x="607" y="410"/>
                  </a:cubicBezTo>
                  <a:cubicBezTo>
                    <a:pt x="602" y="410"/>
                    <a:pt x="598" y="408"/>
                    <a:pt x="594" y="406"/>
                  </a:cubicBezTo>
                  <a:close/>
                  <a:moveTo>
                    <a:pt x="670" y="454"/>
                  </a:moveTo>
                  <a:cubicBezTo>
                    <a:pt x="670" y="454"/>
                    <a:pt x="670" y="454"/>
                    <a:pt x="670" y="454"/>
                  </a:cubicBezTo>
                  <a:cubicBezTo>
                    <a:pt x="669" y="455"/>
                    <a:pt x="668" y="456"/>
                    <a:pt x="666" y="456"/>
                  </a:cubicBezTo>
                  <a:cubicBezTo>
                    <a:pt x="665" y="457"/>
                    <a:pt x="664" y="457"/>
                    <a:pt x="662" y="457"/>
                  </a:cubicBezTo>
                  <a:cubicBezTo>
                    <a:pt x="660" y="457"/>
                    <a:pt x="660" y="457"/>
                    <a:pt x="660" y="457"/>
                  </a:cubicBezTo>
                  <a:cubicBezTo>
                    <a:pt x="660" y="457"/>
                    <a:pt x="660" y="457"/>
                    <a:pt x="660" y="457"/>
                  </a:cubicBezTo>
                  <a:cubicBezTo>
                    <a:pt x="651" y="457"/>
                    <a:pt x="643" y="457"/>
                    <a:pt x="635" y="457"/>
                  </a:cubicBezTo>
                  <a:cubicBezTo>
                    <a:pt x="634" y="457"/>
                    <a:pt x="633" y="457"/>
                    <a:pt x="632" y="457"/>
                  </a:cubicBezTo>
                  <a:cubicBezTo>
                    <a:pt x="632" y="457"/>
                    <a:pt x="632" y="457"/>
                    <a:pt x="632" y="457"/>
                  </a:cubicBezTo>
                  <a:cubicBezTo>
                    <a:pt x="626" y="456"/>
                    <a:pt x="620" y="454"/>
                    <a:pt x="616" y="449"/>
                  </a:cubicBezTo>
                  <a:cubicBezTo>
                    <a:pt x="616" y="449"/>
                    <a:pt x="616" y="448"/>
                    <a:pt x="615" y="448"/>
                  </a:cubicBezTo>
                  <a:cubicBezTo>
                    <a:pt x="615" y="448"/>
                    <a:pt x="615" y="448"/>
                    <a:pt x="615" y="448"/>
                  </a:cubicBezTo>
                  <a:cubicBezTo>
                    <a:pt x="615" y="448"/>
                    <a:pt x="615" y="448"/>
                    <a:pt x="615" y="448"/>
                  </a:cubicBezTo>
                  <a:cubicBezTo>
                    <a:pt x="614" y="445"/>
                    <a:pt x="612" y="441"/>
                    <a:pt x="610" y="438"/>
                  </a:cubicBezTo>
                  <a:cubicBezTo>
                    <a:pt x="609" y="436"/>
                    <a:pt x="606" y="433"/>
                    <a:pt x="606" y="430"/>
                  </a:cubicBezTo>
                  <a:cubicBezTo>
                    <a:pt x="606" y="430"/>
                    <a:pt x="606" y="430"/>
                    <a:pt x="606" y="430"/>
                  </a:cubicBezTo>
                  <a:cubicBezTo>
                    <a:pt x="605" y="429"/>
                    <a:pt x="605" y="429"/>
                    <a:pt x="605" y="429"/>
                  </a:cubicBezTo>
                  <a:cubicBezTo>
                    <a:pt x="605" y="426"/>
                    <a:pt x="607" y="425"/>
                    <a:pt x="610" y="424"/>
                  </a:cubicBezTo>
                  <a:cubicBezTo>
                    <a:pt x="610" y="424"/>
                    <a:pt x="610" y="424"/>
                    <a:pt x="610" y="424"/>
                  </a:cubicBezTo>
                  <a:cubicBezTo>
                    <a:pt x="610" y="424"/>
                    <a:pt x="610" y="424"/>
                    <a:pt x="610" y="424"/>
                  </a:cubicBezTo>
                  <a:cubicBezTo>
                    <a:pt x="610" y="424"/>
                    <a:pt x="610" y="424"/>
                    <a:pt x="611" y="423"/>
                  </a:cubicBezTo>
                  <a:cubicBezTo>
                    <a:pt x="612" y="423"/>
                    <a:pt x="613" y="423"/>
                    <a:pt x="615" y="423"/>
                  </a:cubicBezTo>
                  <a:cubicBezTo>
                    <a:pt x="631" y="423"/>
                    <a:pt x="631" y="423"/>
                    <a:pt x="631" y="423"/>
                  </a:cubicBezTo>
                  <a:cubicBezTo>
                    <a:pt x="634" y="423"/>
                    <a:pt x="637" y="423"/>
                    <a:pt x="639" y="423"/>
                  </a:cubicBezTo>
                  <a:cubicBezTo>
                    <a:pt x="639" y="423"/>
                    <a:pt x="639" y="423"/>
                    <a:pt x="639" y="423"/>
                  </a:cubicBezTo>
                  <a:cubicBezTo>
                    <a:pt x="639" y="423"/>
                    <a:pt x="639" y="423"/>
                    <a:pt x="640" y="423"/>
                  </a:cubicBezTo>
                  <a:cubicBezTo>
                    <a:pt x="640" y="423"/>
                    <a:pt x="641" y="423"/>
                    <a:pt x="642" y="423"/>
                  </a:cubicBezTo>
                  <a:cubicBezTo>
                    <a:pt x="642" y="423"/>
                    <a:pt x="642" y="423"/>
                    <a:pt x="642" y="423"/>
                  </a:cubicBezTo>
                  <a:cubicBezTo>
                    <a:pt x="647" y="424"/>
                    <a:pt x="653" y="426"/>
                    <a:pt x="656" y="429"/>
                  </a:cubicBezTo>
                  <a:cubicBezTo>
                    <a:pt x="657" y="429"/>
                    <a:pt x="657" y="430"/>
                    <a:pt x="657" y="430"/>
                  </a:cubicBezTo>
                  <a:cubicBezTo>
                    <a:pt x="657" y="430"/>
                    <a:pt x="657" y="430"/>
                    <a:pt x="657" y="431"/>
                  </a:cubicBezTo>
                  <a:cubicBezTo>
                    <a:pt x="658" y="431"/>
                    <a:pt x="658" y="431"/>
                    <a:pt x="658" y="431"/>
                  </a:cubicBezTo>
                  <a:cubicBezTo>
                    <a:pt x="658" y="431"/>
                    <a:pt x="658" y="431"/>
                    <a:pt x="658" y="431"/>
                  </a:cubicBezTo>
                  <a:cubicBezTo>
                    <a:pt x="659" y="432"/>
                    <a:pt x="659" y="432"/>
                    <a:pt x="659" y="432"/>
                  </a:cubicBezTo>
                  <a:cubicBezTo>
                    <a:pt x="660" y="434"/>
                    <a:pt x="662" y="436"/>
                    <a:pt x="663" y="439"/>
                  </a:cubicBezTo>
                  <a:cubicBezTo>
                    <a:pt x="663" y="439"/>
                    <a:pt x="663" y="439"/>
                    <a:pt x="663" y="439"/>
                  </a:cubicBezTo>
                  <a:cubicBezTo>
                    <a:pt x="665" y="442"/>
                    <a:pt x="668" y="445"/>
                    <a:pt x="670" y="449"/>
                  </a:cubicBezTo>
                  <a:cubicBezTo>
                    <a:pt x="670" y="449"/>
                    <a:pt x="670" y="449"/>
                    <a:pt x="670" y="449"/>
                  </a:cubicBezTo>
                  <a:cubicBezTo>
                    <a:pt x="670" y="449"/>
                    <a:pt x="670" y="449"/>
                    <a:pt x="670" y="449"/>
                  </a:cubicBezTo>
                  <a:cubicBezTo>
                    <a:pt x="671" y="451"/>
                    <a:pt x="671" y="453"/>
                    <a:pt x="670" y="454"/>
                  </a:cubicBezTo>
                  <a:close/>
                  <a:moveTo>
                    <a:pt x="729" y="79"/>
                  </a:moveTo>
                  <a:cubicBezTo>
                    <a:pt x="753" y="103"/>
                    <a:pt x="766" y="136"/>
                    <a:pt x="766" y="170"/>
                  </a:cubicBezTo>
                  <a:cubicBezTo>
                    <a:pt x="766" y="204"/>
                    <a:pt x="753" y="237"/>
                    <a:pt x="729" y="261"/>
                  </a:cubicBezTo>
                  <a:cubicBezTo>
                    <a:pt x="757" y="248"/>
                    <a:pt x="782" y="212"/>
                    <a:pt x="782" y="170"/>
                  </a:cubicBezTo>
                  <a:cubicBezTo>
                    <a:pt x="782" y="127"/>
                    <a:pt x="757" y="92"/>
                    <a:pt x="729" y="79"/>
                  </a:cubicBezTo>
                  <a:close/>
                  <a:moveTo>
                    <a:pt x="53" y="79"/>
                  </a:moveTo>
                  <a:cubicBezTo>
                    <a:pt x="26" y="92"/>
                    <a:pt x="0" y="127"/>
                    <a:pt x="0" y="170"/>
                  </a:cubicBezTo>
                  <a:cubicBezTo>
                    <a:pt x="0" y="212"/>
                    <a:pt x="26" y="248"/>
                    <a:pt x="53" y="261"/>
                  </a:cubicBezTo>
                  <a:cubicBezTo>
                    <a:pt x="30" y="237"/>
                    <a:pt x="16" y="204"/>
                    <a:pt x="16" y="170"/>
                  </a:cubicBezTo>
                  <a:cubicBezTo>
                    <a:pt x="16" y="136"/>
                    <a:pt x="30" y="103"/>
                    <a:pt x="53" y="79"/>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lIns="91427" tIns="45713" rIns="91427" bIns="45713"/>
            <a:lstStyle/>
            <a:p>
              <a:endParaRPr lang="zh-CN" altLang="zh-CN">
                <a:solidFill>
                  <a:srgbClr val="FFFFFF"/>
                </a:solidFill>
                <a:latin typeface="微软雅黑" pitchFamily="34" charset="-122"/>
                <a:ea typeface="微软雅黑" pitchFamily="34" charset="-122"/>
                <a:sym typeface="微软雅黑" pitchFamily="34" charset="-122"/>
              </a:endParaRPr>
            </a:p>
          </p:txBody>
        </p:sp>
        <p:sp>
          <p:nvSpPr>
            <p:cNvPr id="20487" name="Freeform 42"/>
            <p:cNvSpPr>
              <a:spLocks noChangeArrowheads="1"/>
            </p:cNvSpPr>
            <p:nvPr/>
          </p:nvSpPr>
          <p:spPr bwMode="auto">
            <a:xfrm>
              <a:off x="753693" y="280218"/>
              <a:ext cx="178886" cy="289099"/>
            </a:xfrm>
            <a:custGeom>
              <a:avLst/>
              <a:gdLst>
                <a:gd name="T0" fmla="*/ 306 w 342"/>
                <a:gd name="T1" fmla="*/ 296 h 553"/>
                <a:gd name="T2" fmla="*/ 196 w 342"/>
                <a:gd name="T3" fmla="*/ 225 h 553"/>
                <a:gd name="T4" fmla="*/ 277 w 342"/>
                <a:gd name="T5" fmla="*/ 56 h 553"/>
                <a:gd name="T6" fmla="*/ 263 w 342"/>
                <a:gd name="T7" fmla="*/ 10 h 553"/>
                <a:gd name="T8" fmla="*/ 223 w 342"/>
                <a:gd name="T9" fmla="*/ 29 h 553"/>
                <a:gd name="T10" fmla="*/ 102 w 342"/>
                <a:gd name="T11" fmla="*/ 261 h 553"/>
                <a:gd name="T12" fmla="*/ 85 w 342"/>
                <a:gd name="T13" fmla="*/ 186 h 553"/>
                <a:gd name="T14" fmla="*/ 20 w 342"/>
                <a:gd name="T15" fmla="*/ 135 h 553"/>
                <a:gd name="T16" fmla="*/ 20 w 342"/>
                <a:gd name="T17" fmla="*/ 196 h 553"/>
                <a:gd name="T18" fmla="*/ 50 w 342"/>
                <a:gd name="T19" fmla="*/ 434 h 553"/>
                <a:gd name="T20" fmla="*/ 56 w 342"/>
                <a:gd name="T21" fmla="*/ 471 h 553"/>
                <a:gd name="T22" fmla="*/ 64 w 342"/>
                <a:gd name="T23" fmla="*/ 488 h 553"/>
                <a:gd name="T24" fmla="*/ 106 w 342"/>
                <a:gd name="T25" fmla="*/ 528 h 553"/>
                <a:gd name="T26" fmla="*/ 244 w 342"/>
                <a:gd name="T27" fmla="*/ 490 h 553"/>
                <a:gd name="T28" fmla="*/ 246 w 342"/>
                <a:gd name="T29" fmla="*/ 486 h 553"/>
                <a:gd name="T30" fmla="*/ 335 w 342"/>
                <a:gd name="T31" fmla="*/ 357 h 553"/>
                <a:gd name="T32" fmla="*/ 306 w 342"/>
                <a:gd name="T33" fmla="*/ 296 h 5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
                <a:gd name="T52" fmla="*/ 0 h 553"/>
                <a:gd name="T53" fmla="*/ 342 w 342"/>
                <a:gd name="T54" fmla="*/ 553 h 5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 h="553">
                  <a:moveTo>
                    <a:pt x="306" y="296"/>
                  </a:moveTo>
                  <a:cubicBezTo>
                    <a:pt x="196" y="225"/>
                    <a:pt x="196" y="225"/>
                    <a:pt x="196" y="225"/>
                  </a:cubicBezTo>
                  <a:cubicBezTo>
                    <a:pt x="225" y="169"/>
                    <a:pt x="248" y="111"/>
                    <a:pt x="277" y="56"/>
                  </a:cubicBezTo>
                  <a:cubicBezTo>
                    <a:pt x="287" y="40"/>
                    <a:pt x="279" y="17"/>
                    <a:pt x="263" y="10"/>
                  </a:cubicBezTo>
                  <a:cubicBezTo>
                    <a:pt x="246" y="0"/>
                    <a:pt x="233" y="12"/>
                    <a:pt x="223" y="29"/>
                  </a:cubicBezTo>
                  <a:cubicBezTo>
                    <a:pt x="187" y="102"/>
                    <a:pt x="141" y="188"/>
                    <a:pt x="102" y="261"/>
                  </a:cubicBezTo>
                  <a:cubicBezTo>
                    <a:pt x="100" y="244"/>
                    <a:pt x="85" y="186"/>
                    <a:pt x="85" y="186"/>
                  </a:cubicBezTo>
                  <a:cubicBezTo>
                    <a:pt x="81" y="165"/>
                    <a:pt x="45" y="133"/>
                    <a:pt x="20" y="135"/>
                  </a:cubicBezTo>
                  <a:cubicBezTo>
                    <a:pt x="0" y="135"/>
                    <a:pt x="16" y="173"/>
                    <a:pt x="20" y="196"/>
                  </a:cubicBezTo>
                  <a:cubicBezTo>
                    <a:pt x="33" y="277"/>
                    <a:pt x="37" y="354"/>
                    <a:pt x="50" y="434"/>
                  </a:cubicBezTo>
                  <a:cubicBezTo>
                    <a:pt x="50" y="448"/>
                    <a:pt x="52" y="459"/>
                    <a:pt x="56" y="471"/>
                  </a:cubicBezTo>
                  <a:cubicBezTo>
                    <a:pt x="58" y="477"/>
                    <a:pt x="62" y="484"/>
                    <a:pt x="64" y="488"/>
                  </a:cubicBezTo>
                  <a:cubicBezTo>
                    <a:pt x="75" y="503"/>
                    <a:pt x="89" y="519"/>
                    <a:pt x="106" y="528"/>
                  </a:cubicBezTo>
                  <a:cubicBezTo>
                    <a:pt x="156" y="553"/>
                    <a:pt x="216" y="536"/>
                    <a:pt x="244" y="490"/>
                  </a:cubicBezTo>
                  <a:cubicBezTo>
                    <a:pt x="244" y="490"/>
                    <a:pt x="246" y="488"/>
                    <a:pt x="246" y="486"/>
                  </a:cubicBezTo>
                  <a:cubicBezTo>
                    <a:pt x="335" y="357"/>
                    <a:pt x="335" y="357"/>
                    <a:pt x="335" y="357"/>
                  </a:cubicBezTo>
                  <a:cubicBezTo>
                    <a:pt x="342" y="340"/>
                    <a:pt x="323" y="306"/>
                    <a:pt x="306" y="296"/>
                  </a:cubicBez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lIns="91427" tIns="45713" rIns="91427" bIns="45713"/>
            <a:lstStyle/>
            <a:p>
              <a:endParaRPr lang="zh-CN" altLang="zh-CN">
                <a:solidFill>
                  <a:srgbClr val="FFFFFF"/>
                </a:solidFill>
                <a:latin typeface="微软雅黑" pitchFamily="34" charset="-122"/>
                <a:ea typeface="微软雅黑" pitchFamily="34" charset="-122"/>
                <a:sym typeface="微软雅黑" pitchFamily="34" charset="-122"/>
              </a:endParaRPr>
            </a:p>
          </p:txBody>
        </p:sp>
      </p:grpSp>
      <p:sp>
        <p:nvSpPr>
          <p:cNvPr id="20488" name="矩形 22"/>
          <p:cNvSpPr>
            <a:spLocks noChangeArrowheads="1"/>
          </p:cNvSpPr>
          <p:nvPr/>
        </p:nvSpPr>
        <p:spPr bwMode="auto">
          <a:xfrm>
            <a:off x="1341438" y="2625725"/>
            <a:ext cx="40560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企业文化部</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人力资源部对企业文化知识进行系统、权威的普及</a:t>
            </a:r>
          </a:p>
        </p:txBody>
      </p:sp>
      <p:sp>
        <p:nvSpPr>
          <p:cNvPr id="20489" name="圆角矩形 23"/>
          <p:cNvSpPr>
            <a:spLocks noChangeArrowheads="1"/>
          </p:cNvSpPr>
          <p:nvPr/>
        </p:nvSpPr>
        <p:spPr bwMode="auto">
          <a:xfrm>
            <a:off x="7056438" y="275907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企业文化的 </a:t>
            </a:r>
            <a:r>
              <a:rPr lang="zh-CN" altLang="en-US" sz="3600" b="1">
                <a:solidFill>
                  <a:srgbClr val="FFFFFF"/>
                </a:solidFill>
                <a:latin typeface="方正兰亭粗黑_GBK" charset="-122"/>
                <a:ea typeface="方正兰亭粗黑_GBK" charset="-122"/>
              </a:rPr>
              <a:t>概述</a:t>
            </a:r>
          </a:p>
        </p:txBody>
      </p:sp>
      <p:sp>
        <p:nvSpPr>
          <p:cNvPr id="20490" name="圆角矩形 24"/>
          <p:cNvSpPr>
            <a:spLocks noChangeArrowheads="1"/>
          </p:cNvSpPr>
          <p:nvPr/>
        </p:nvSpPr>
        <p:spPr bwMode="auto">
          <a:xfrm>
            <a:off x="7056438" y="361632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企业文化的 </a:t>
            </a:r>
            <a:r>
              <a:rPr lang="zh-CN" altLang="en-US" sz="3600" b="1">
                <a:solidFill>
                  <a:srgbClr val="FFFFFF"/>
                </a:solidFill>
                <a:latin typeface="方正兰亭粗黑_GBK" charset="-122"/>
                <a:ea typeface="方正兰亭粗黑_GBK" charset="-122"/>
              </a:rPr>
              <a:t>内涵</a:t>
            </a:r>
          </a:p>
        </p:txBody>
      </p:sp>
      <p:sp>
        <p:nvSpPr>
          <p:cNvPr id="20491" name="圆角矩形 25"/>
          <p:cNvSpPr>
            <a:spLocks noChangeArrowheads="1"/>
          </p:cNvSpPr>
          <p:nvPr/>
        </p:nvSpPr>
        <p:spPr bwMode="auto">
          <a:xfrm>
            <a:off x="7056438" y="447357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企业文化的 </a:t>
            </a:r>
            <a:r>
              <a:rPr lang="zh-CN" altLang="en-US" sz="3600" b="1">
                <a:solidFill>
                  <a:srgbClr val="FFFFFF"/>
                </a:solidFill>
                <a:latin typeface="方正兰亭粗黑_GBK" charset="-122"/>
                <a:ea typeface="方正兰亭粗黑_GBK" charset="-122"/>
              </a:rPr>
              <a:t>作用</a:t>
            </a:r>
          </a:p>
        </p:txBody>
      </p:sp>
      <p:sp>
        <p:nvSpPr>
          <p:cNvPr id="20492" name="圆角矩形 26"/>
          <p:cNvSpPr>
            <a:spLocks noChangeArrowheads="1"/>
          </p:cNvSpPr>
          <p:nvPr/>
        </p:nvSpPr>
        <p:spPr bwMode="auto">
          <a:xfrm>
            <a:off x="7056438" y="533082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企业文化的 </a:t>
            </a:r>
            <a:r>
              <a:rPr lang="zh-CN" altLang="en-US" sz="3600" b="1">
                <a:solidFill>
                  <a:srgbClr val="FFFFFF"/>
                </a:solidFill>
                <a:latin typeface="方正兰亭粗黑_GBK" charset="-122"/>
                <a:ea typeface="方正兰亭粗黑_GBK" charset="-122"/>
              </a:rPr>
              <a:t>构成</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第四章    企业文化讨论的准备工作</a:t>
            </a:r>
            <a:endParaRPr lang="zh-CN"/>
          </a:p>
        </p:txBody>
      </p:sp>
      <p:sp>
        <p:nvSpPr>
          <p:cNvPr id="21507"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4.3  </a:t>
            </a:r>
            <a:r>
              <a:rPr lang="zh-CN" altLang="en-US">
                <a:solidFill>
                  <a:srgbClr val="595959"/>
                </a:solidFill>
                <a:latin typeface="微软雅黑" pitchFamily="34" charset="-122"/>
                <a:ea typeface="微软雅黑" pitchFamily="34" charset="-122"/>
                <a:sym typeface="微软雅黑" pitchFamily="34" charset="-122"/>
              </a:rPr>
              <a:t>企业文化的模拟讨论及问题确定</a:t>
            </a:r>
          </a:p>
        </p:txBody>
      </p:sp>
      <p:sp>
        <p:nvSpPr>
          <p:cNvPr id="21508" name="矩形 64"/>
          <p:cNvSpPr>
            <a:spLocks noChangeArrowheads="1"/>
          </p:cNvSpPr>
          <p:nvPr/>
        </p:nvSpPr>
        <p:spPr bwMode="auto">
          <a:xfrm>
            <a:off x="1341438" y="2625725"/>
            <a:ext cx="40560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企业文化部</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人力资源部应在全公司讨论正式实施前，进行讨论模拟</a:t>
            </a:r>
          </a:p>
        </p:txBody>
      </p:sp>
      <p:grpSp>
        <p:nvGrpSpPr>
          <p:cNvPr id="21509" name="组合 65"/>
          <p:cNvGrpSpPr>
            <a:grpSpLocks/>
          </p:cNvGrpSpPr>
          <p:nvPr/>
        </p:nvGrpSpPr>
        <p:grpSpPr bwMode="auto">
          <a:xfrm>
            <a:off x="949325" y="3584575"/>
            <a:ext cx="4965700" cy="2611438"/>
            <a:chOff x="0" y="0"/>
            <a:chExt cx="9475788" cy="4983163"/>
          </a:xfrm>
        </p:grpSpPr>
        <p:sp>
          <p:nvSpPr>
            <p:cNvPr id="21510" name="Freeform 113"/>
            <p:cNvSpPr>
              <a:spLocks noChangeArrowheads="1"/>
            </p:cNvSpPr>
            <p:nvPr/>
          </p:nvSpPr>
          <p:spPr bwMode="auto">
            <a:xfrm>
              <a:off x="1106488" y="2471738"/>
              <a:ext cx="7240588" cy="812800"/>
            </a:xfrm>
            <a:custGeom>
              <a:avLst/>
              <a:gdLst>
                <a:gd name="T0" fmla="*/ 4561 w 4561"/>
                <a:gd name="T1" fmla="*/ 512 h 512"/>
                <a:gd name="T2" fmla="*/ 0 w 4561"/>
                <a:gd name="T3" fmla="*/ 512 h 512"/>
                <a:gd name="T4" fmla="*/ 134 w 4561"/>
                <a:gd name="T5" fmla="*/ 0 h 512"/>
                <a:gd name="T6" fmla="*/ 4424 w 4561"/>
                <a:gd name="T7" fmla="*/ 0 h 512"/>
                <a:gd name="T8" fmla="*/ 4561 w 4561"/>
                <a:gd name="T9" fmla="*/ 512 h 512"/>
                <a:gd name="T10" fmla="*/ 0 60000 65536"/>
                <a:gd name="T11" fmla="*/ 0 60000 65536"/>
                <a:gd name="T12" fmla="*/ 0 60000 65536"/>
                <a:gd name="T13" fmla="*/ 0 60000 65536"/>
                <a:gd name="T14" fmla="*/ 0 60000 65536"/>
                <a:gd name="T15" fmla="*/ 0 w 4561"/>
                <a:gd name="T16" fmla="*/ 0 h 512"/>
                <a:gd name="T17" fmla="*/ 4561 w 4561"/>
                <a:gd name="T18" fmla="*/ 512 h 512"/>
              </a:gdLst>
              <a:ahLst/>
              <a:cxnLst>
                <a:cxn ang="T10">
                  <a:pos x="T0" y="T1"/>
                </a:cxn>
                <a:cxn ang="T11">
                  <a:pos x="T2" y="T3"/>
                </a:cxn>
                <a:cxn ang="T12">
                  <a:pos x="T4" y="T5"/>
                </a:cxn>
                <a:cxn ang="T13">
                  <a:pos x="T6" y="T7"/>
                </a:cxn>
                <a:cxn ang="T14">
                  <a:pos x="T8" y="T9"/>
                </a:cxn>
              </a:cxnLst>
              <a:rect l="T15" t="T16" r="T17" b="T18"/>
              <a:pathLst>
                <a:path w="4561" h="512">
                  <a:moveTo>
                    <a:pt x="4561" y="512"/>
                  </a:moveTo>
                  <a:lnTo>
                    <a:pt x="0" y="512"/>
                  </a:lnTo>
                  <a:lnTo>
                    <a:pt x="134" y="0"/>
                  </a:lnTo>
                  <a:lnTo>
                    <a:pt x="4424" y="0"/>
                  </a:lnTo>
                  <a:lnTo>
                    <a:pt x="4561" y="512"/>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1" name="Freeform 114"/>
            <p:cNvSpPr>
              <a:spLocks noChangeArrowheads="1"/>
            </p:cNvSpPr>
            <p:nvPr/>
          </p:nvSpPr>
          <p:spPr bwMode="auto">
            <a:xfrm>
              <a:off x="3044825" y="3390900"/>
              <a:ext cx="468313" cy="1450975"/>
            </a:xfrm>
            <a:custGeom>
              <a:avLst/>
              <a:gdLst>
                <a:gd name="T0" fmla="*/ 125 w 125"/>
                <a:gd name="T1" fmla="*/ 387 h 387"/>
                <a:gd name="T2" fmla="*/ 125 w 125"/>
                <a:gd name="T3" fmla="*/ 47 h 387"/>
                <a:gd name="T4" fmla="*/ 78 w 125"/>
                <a:gd name="T5" fmla="*/ 0 h 387"/>
                <a:gd name="T6" fmla="*/ 47 w 125"/>
                <a:gd name="T7" fmla="*/ 0 h 387"/>
                <a:gd name="T8" fmla="*/ 0 w 125"/>
                <a:gd name="T9" fmla="*/ 47 h 387"/>
                <a:gd name="T10" fmla="*/ 0 w 125"/>
                <a:gd name="T11" fmla="*/ 387 h 387"/>
                <a:gd name="T12" fmla="*/ 125 w 125"/>
                <a:gd name="T13" fmla="*/ 387 h 387"/>
                <a:gd name="T14" fmla="*/ 0 60000 65536"/>
                <a:gd name="T15" fmla="*/ 0 60000 65536"/>
                <a:gd name="T16" fmla="*/ 0 60000 65536"/>
                <a:gd name="T17" fmla="*/ 0 60000 65536"/>
                <a:gd name="T18" fmla="*/ 0 60000 65536"/>
                <a:gd name="T19" fmla="*/ 0 60000 65536"/>
                <a:gd name="T20" fmla="*/ 0 60000 65536"/>
                <a:gd name="T21" fmla="*/ 0 w 125"/>
                <a:gd name="T22" fmla="*/ 0 h 387"/>
                <a:gd name="T23" fmla="*/ 125 w 125"/>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387">
                  <a:moveTo>
                    <a:pt x="125" y="387"/>
                  </a:moveTo>
                  <a:cubicBezTo>
                    <a:pt x="125" y="47"/>
                    <a:pt x="125" y="47"/>
                    <a:pt x="125" y="47"/>
                  </a:cubicBezTo>
                  <a:cubicBezTo>
                    <a:pt x="125" y="21"/>
                    <a:pt x="104" y="0"/>
                    <a:pt x="78" y="0"/>
                  </a:cubicBezTo>
                  <a:cubicBezTo>
                    <a:pt x="47" y="0"/>
                    <a:pt x="47" y="0"/>
                    <a:pt x="47" y="0"/>
                  </a:cubicBezTo>
                  <a:cubicBezTo>
                    <a:pt x="21" y="0"/>
                    <a:pt x="0" y="21"/>
                    <a:pt x="0" y="47"/>
                  </a:cubicBezTo>
                  <a:cubicBezTo>
                    <a:pt x="0" y="387"/>
                    <a:pt x="0" y="387"/>
                    <a:pt x="0" y="387"/>
                  </a:cubicBezTo>
                  <a:lnTo>
                    <a:pt x="125"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2" name="Freeform 115"/>
            <p:cNvSpPr>
              <a:spLocks noChangeArrowheads="1"/>
            </p:cNvSpPr>
            <p:nvPr/>
          </p:nvSpPr>
          <p:spPr bwMode="auto">
            <a:xfrm>
              <a:off x="3595688" y="3390900"/>
              <a:ext cx="469900" cy="1450975"/>
            </a:xfrm>
            <a:custGeom>
              <a:avLst/>
              <a:gdLst>
                <a:gd name="T0" fmla="*/ 125 w 125"/>
                <a:gd name="T1" fmla="*/ 387 h 387"/>
                <a:gd name="T2" fmla="*/ 125 w 125"/>
                <a:gd name="T3" fmla="*/ 47 h 387"/>
                <a:gd name="T4" fmla="*/ 78 w 125"/>
                <a:gd name="T5" fmla="*/ 0 h 387"/>
                <a:gd name="T6" fmla="*/ 48 w 125"/>
                <a:gd name="T7" fmla="*/ 0 h 387"/>
                <a:gd name="T8" fmla="*/ 0 w 125"/>
                <a:gd name="T9" fmla="*/ 47 h 387"/>
                <a:gd name="T10" fmla="*/ 0 w 125"/>
                <a:gd name="T11" fmla="*/ 387 h 387"/>
                <a:gd name="T12" fmla="*/ 125 w 125"/>
                <a:gd name="T13" fmla="*/ 387 h 387"/>
                <a:gd name="T14" fmla="*/ 0 60000 65536"/>
                <a:gd name="T15" fmla="*/ 0 60000 65536"/>
                <a:gd name="T16" fmla="*/ 0 60000 65536"/>
                <a:gd name="T17" fmla="*/ 0 60000 65536"/>
                <a:gd name="T18" fmla="*/ 0 60000 65536"/>
                <a:gd name="T19" fmla="*/ 0 60000 65536"/>
                <a:gd name="T20" fmla="*/ 0 60000 65536"/>
                <a:gd name="T21" fmla="*/ 0 w 125"/>
                <a:gd name="T22" fmla="*/ 0 h 387"/>
                <a:gd name="T23" fmla="*/ 125 w 125"/>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387">
                  <a:moveTo>
                    <a:pt x="125" y="387"/>
                  </a:moveTo>
                  <a:cubicBezTo>
                    <a:pt x="125" y="47"/>
                    <a:pt x="125" y="47"/>
                    <a:pt x="125" y="47"/>
                  </a:cubicBezTo>
                  <a:cubicBezTo>
                    <a:pt x="125" y="21"/>
                    <a:pt x="104" y="0"/>
                    <a:pt x="78" y="0"/>
                  </a:cubicBezTo>
                  <a:cubicBezTo>
                    <a:pt x="48" y="0"/>
                    <a:pt x="48" y="0"/>
                    <a:pt x="48" y="0"/>
                  </a:cubicBezTo>
                  <a:cubicBezTo>
                    <a:pt x="22" y="0"/>
                    <a:pt x="0" y="21"/>
                    <a:pt x="0" y="47"/>
                  </a:cubicBezTo>
                  <a:cubicBezTo>
                    <a:pt x="0" y="387"/>
                    <a:pt x="0" y="387"/>
                    <a:pt x="0" y="387"/>
                  </a:cubicBezTo>
                  <a:lnTo>
                    <a:pt x="125"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3" name="Freeform 116"/>
            <p:cNvSpPr>
              <a:spLocks noChangeArrowheads="1"/>
            </p:cNvSpPr>
            <p:nvPr/>
          </p:nvSpPr>
          <p:spPr bwMode="auto">
            <a:xfrm>
              <a:off x="5876925" y="3390900"/>
              <a:ext cx="465138" cy="1450975"/>
            </a:xfrm>
            <a:custGeom>
              <a:avLst/>
              <a:gdLst>
                <a:gd name="T0" fmla="*/ 0 w 124"/>
                <a:gd name="T1" fmla="*/ 387 h 387"/>
                <a:gd name="T2" fmla="*/ 0 w 124"/>
                <a:gd name="T3" fmla="*/ 47 h 387"/>
                <a:gd name="T4" fmla="*/ 47 w 124"/>
                <a:gd name="T5" fmla="*/ 0 h 387"/>
                <a:gd name="T6" fmla="*/ 77 w 124"/>
                <a:gd name="T7" fmla="*/ 0 h 387"/>
                <a:gd name="T8" fmla="*/ 124 w 124"/>
                <a:gd name="T9" fmla="*/ 47 h 387"/>
                <a:gd name="T10" fmla="*/ 124 w 124"/>
                <a:gd name="T11" fmla="*/ 387 h 387"/>
                <a:gd name="T12" fmla="*/ 0 w 124"/>
                <a:gd name="T13" fmla="*/ 387 h 387"/>
                <a:gd name="T14" fmla="*/ 0 60000 65536"/>
                <a:gd name="T15" fmla="*/ 0 60000 65536"/>
                <a:gd name="T16" fmla="*/ 0 60000 65536"/>
                <a:gd name="T17" fmla="*/ 0 60000 65536"/>
                <a:gd name="T18" fmla="*/ 0 60000 65536"/>
                <a:gd name="T19" fmla="*/ 0 60000 65536"/>
                <a:gd name="T20" fmla="*/ 0 60000 65536"/>
                <a:gd name="T21" fmla="*/ 0 w 124"/>
                <a:gd name="T22" fmla="*/ 0 h 387"/>
                <a:gd name="T23" fmla="*/ 124 w 124"/>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387">
                  <a:moveTo>
                    <a:pt x="0" y="387"/>
                  </a:moveTo>
                  <a:cubicBezTo>
                    <a:pt x="0" y="47"/>
                    <a:pt x="0" y="47"/>
                    <a:pt x="0" y="47"/>
                  </a:cubicBezTo>
                  <a:cubicBezTo>
                    <a:pt x="0" y="21"/>
                    <a:pt x="21" y="0"/>
                    <a:pt x="47" y="0"/>
                  </a:cubicBezTo>
                  <a:cubicBezTo>
                    <a:pt x="77" y="0"/>
                    <a:pt x="77" y="0"/>
                    <a:pt x="77" y="0"/>
                  </a:cubicBezTo>
                  <a:cubicBezTo>
                    <a:pt x="103" y="0"/>
                    <a:pt x="124" y="21"/>
                    <a:pt x="124" y="47"/>
                  </a:cubicBezTo>
                  <a:cubicBezTo>
                    <a:pt x="124" y="387"/>
                    <a:pt x="124" y="387"/>
                    <a:pt x="124" y="387"/>
                  </a:cubicBezTo>
                  <a:lnTo>
                    <a:pt x="0"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4" name="Freeform 117"/>
            <p:cNvSpPr>
              <a:spLocks noChangeArrowheads="1"/>
            </p:cNvSpPr>
            <p:nvPr/>
          </p:nvSpPr>
          <p:spPr bwMode="auto">
            <a:xfrm>
              <a:off x="5324475" y="3390900"/>
              <a:ext cx="465138" cy="1450975"/>
            </a:xfrm>
            <a:custGeom>
              <a:avLst/>
              <a:gdLst>
                <a:gd name="T0" fmla="*/ 0 w 124"/>
                <a:gd name="T1" fmla="*/ 387 h 387"/>
                <a:gd name="T2" fmla="*/ 0 w 124"/>
                <a:gd name="T3" fmla="*/ 47 h 387"/>
                <a:gd name="T4" fmla="*/ 47 w 124"/>
                <a:gd name="T5" fmla="*/ 0 h 387"/>
                <a:gd name="T6" fmla="*/ 77 w 124"/>
                <a:gd name="T7" fmla="*/ 0 h 387"/>
                <a:gd name="T8" fmla="*/ 124 w 124"/>
                <a:gd name="T9" fmla="*/ 47 h 387"/>
                <a:gd name="T10" fmla="*/ 124 w 124"/>
                <a:gd name="T11" fmla="*/ 387 h 387"/>
                <a:gd name="T12" fmla="*/ 0 w 124"/>
                <a:gd name="T13" fmla="*/ 387 h 387"/>
                <a:gd name="T14" fmla="*/ 0 60000 65536"/>
                <a:gd name="T15" fmla="*/ 0 60000 65536"/>
                <a:gd name="T16" fmla="*/ 0 60000 65536"/>
                <a:gd name="T17" fmla="*/ 0 60000 65536"/>
                <a:gd name="T18" fmla="*/ 0 60000 65536"/>
                <a:gd name="T19" fmla="*/ 0 60000 65536"/>
                <a:gd name="T20" fmla="*/ 0 60000 65536"/>
                <a:gd name="T21" fmla="*/ 0 w 124"/>
                <a:gd name="T22" fmla="*/ 0 h 387"/>
                <a:gd name="T23" fmla="*/ 124 w 124"/>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387">
                  <a:moveTo>
                    <a:pt x="0" y="387"/>
                  </a:moveTo>
                  <a:cubicBezTo>
                    <a:pt x="0" y="47"/>
                    <a:pt x="0" y="47"/>
                    <a:pt x="0" y="47"/>
                  </a:cubicBezTo>
                  <a:cubicBezTo>
                    <a:pt x="0" y="21"/>
                    <a:pt x="21" y="0"/>
                    <a:pt x="47" y="0"/>
                  </a:cubicBezTo>
                  <a:cubicBezTo>
                    <a:pt x="77" y="0"/>
                    <a:pt x="77" y="0"/>
                    <a:pt x="77" y="0"/>
                  </a:cubicBezTo>
                  <a:cubicBezTo>
                    <a:pt x="103" y="0"/>
                    <a:pt x="124" y="21"/>
                    <a:pt x="124" y="47"/>
                  </a:cubicBezTo>
                  <a:cubicBezTo>
                    <a:pt x="124" y="387"/>
                    <a:pt x="124" y="387"/>
                    <a:pt x="124" y="387"/>
                  </a:cubicBezTo>
                  <a:lnTo>
                    <a:pt x="0"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5" name="Oval 118"/>
            <p:cNvSpPr>
              <a:spLocks noChangeArrowheads="1"/>
            </p:cNvSpPr>
            <p:nvPr/>
          </p:nvSpPr>
          <p:spPr bwMode="auto">
            <a:xfrm>
              <a:off x="3060700" y="0"/>
              <a:ext cx="989013" cy="9906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6" name="Freeform 119"/>
            <p:cNvSpPr>
              <a:spLocks noChangeArrowheads="1"/>
            </p:cNvSpPr>
            <p:nvPr/>
          </p:nvSpPr>
          <p:spPr bwMode="auto">
            <a:xfrm>
              <a:off x="2527300" y="1122363"/>
              <a:ext cx="2055813" cy="1228725"/>
            </a:xfrm>
            <a:custGeom>
              <a:avLst/>
              <a:gdLst>
                <a:gd name="T0" fmla="*/ 499 w 548"/>
                <a:gd name="T1" fmla="*/ 0 h 328"/>
                <a:gd name="T2" fmla="*/ 349 w 548"/>
                <a:gd name="T3" fmla="*/ 0 h 328"/>
                <a:gd name="T4" fmla="*/ 274 w 548"/>
                <a:gd name="T5" fmla="*/ 323 h 328"/>
                <a:gd name="T6" fmla="*/ 200 w 548"/>
                <a:gd name="T7" fmla="*/ 0 h 328"/>
                <a:gd name="T8" fmla="*/ 50 w 548"/>
                <a:gd name="T9" fmla="*/ 0 h 328"/>
                <a:gd name="T10" fmla="*/ 0 w 548"/>
                <a:gd name="T11" fmla="*/ 50 h 328"/>
                <a:gd name="T12" fmla="*/ 0 w 548"/>
                <a:gd name="T13" fmla="*/ 108 h 328"/>
                <a:gd name="T14" fmla="*/ 0 w 548"/>
                <a:gd name="T15" fmla="*/ 189 h 328"/>
                <a:gd name="T16" fmla="*/ 0 w 548"/>
                <a:gd name="T17" fmla="*/ 328 h 328"/>
                <a:gd name="T18" fmla="*/ 103 w 548"/>
                <a:gd name="T19" fmla="*/ 328 h 328"/>
                <a:gd name="T20" fmla="*/ 103 w 548"/>
                <a:gd name="T21" fmla="*/ 238 h 328"/>
                <a:gd name="T22" fmla="*/ 132 w 548"/>
                <a:gd name="T23" fmla="*/ 238 h 328"/>
                <a:gd name="T24" fmla="*/ 132 w 548"/>
                <a:gd name="T25" fmla="*/ 328 h 328"/>
                <a:gd name="T26" fmla="*/ 416 w 548"/>
                <a:gd name="T27" fmla="*/ 328 h 328"/>
                <a:gd name="T28" fmla="*/ 416 w 548"/>
                <a:gd name="T29" fmla="*/ 238 h 328"/>
                <a:gd name="T30" fmla="*/ 445 w 548"/>
                <a:gd name="T31" fmla="*/ 238 h 328"/>
                <a:gd name="T32" fmla="*/ 445 w 548"/>
                <a:gd name="T33" fmla="*/ 328 h 328"/>
                <a:gd name="T34" fmla="*/ 548 w 548"/>
                <a:gd name="T35" fmla="*/ 328 h 328"/>
                <a:gd name="T36" fmla="*/ 548 w 548"/>
                <a:gd name="T37" fmla="*/ 189 h 328"/>
                <a:gd name="T38" fmla="*/ 548 w 548"/>
                <a:gd name="T39" fmla="*/ 108 h 328"/>
                <a:gd name="T40" fmla="*/ 548 w 548"/>
                <a:gd name="T41" fmla="*/ 50 h 328"/>
                <a:gd name="T42" fmla="*/ 499 w 548"/>
                <a:gd name="T43" fmla="*/ 0 h 3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8"/>
                <a:gd name="T67" fmla="*/ 0 h 328"/>
                <a:gd name="T68" fmla="*/ 548 w 548"/>
                <a:gd name="T69" fmla="*/ 328 h 3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8" h="328">
                  <a:moveTo>
                    <a:pt x="499" y="0"/>
                  </a:moveTo>
                  <a:cubicBezTo>
                    <a:pt x="349" y="0"/>
                    <a:pt x="349" y="0"/>
                    <a:pt x="349" y="0"/>
                  </a:cubicBezTo>
                  <a:cubicBezTo>
                    <a:pt x="274" y="323"/>
                    <a:pt x="274" y="323"/>
                    <a:pt x="274" y="323"/>
                  </a:cubicBezTo>
                  <a:cubicBezTo>
                    <a:pt x="200" y="0"/>
                    <a:pt x="200" y="0"/>
                    <a:pt x="200" y="0"/>
                  </a:cubicBezTo>
                  <a:cubicBezTo>
                    <a:pt x="50" y="0"/>
                    <a:pt x="50" y="0"/>
                    <a:pt x="50" y="0"/>
                  </a:cubicBezTo>
                  <a:cubicBezTo>
                    <a:pt x="22" y="0"/>
                    <a:pt x="0" y="22"/>
                    <a:pt x="0" y="50"/>
                  </a:cubicBezTo>
                  <a:cubicBezTo>
                    <a:pt x="0" y="108"/>
                    <a:pt x="0" y="108"/>
                    <a:pt x="0" y="108"/>
                  </a:cubicBezTo>
                  <a:cubicBezTo>
                    <a:pt x="0" y="189"/>
                    <a:pt x="0" y="189"/>
                    <a:pt x="0" y="189"/>
                  </a:cubicBezTo>
                  <a:cubicBezTo>
                    <a:pt x="0" y="328"/>
                    <a:pt x="0" y="328"/>
                    <a:pt x="0" y="328"/>
                  </a:cubicBezTo>
                  <a:cubicBezTo>
                    <a:pt x="103" y="328"/>
                    <a:pt x="103" y="328"/>
                    <a:pt x="103" y="328"/>
                  </a:cubicBezTo>
                  <a:cubicBezTo>
                    <a:pt x="103" y="238"/>
                    <a:pt x="103" y="238"/>
                    <a:pt x="103" y="238"/>
                  </a:cubicBezTo>
                  <a:cubicBezTo>
                    <a:pt x="132" y="238"/>
                    <a:pt x="132" y="238"/>
                    <a:pt x="132" y="238"/>
                  </a:cubicBezTo>
                  <a:cubicBezTo>
                    <a:pt x="132" y="328"/>
                    <a:pt x="132" y="328"/>
                    <a:pt x="132" y="328"/>
                  </a:cubicBezTo>
                  <a:cubicBezTo>
                    <a:pt x="416" y="328"/>
                    <a:pt x="416" y="328"/>
                    <a:pt x="416" y="328"/>
                  </a:cubicBezTo>
                  <a:cubicBezTo>
                    <a:pt x="416" y="238"/>
                    <a:pt x="416" y="238"/>
                    <a:pt x="416" y="238"/>
                  </a:cubicBezTo>
                  <a:cubicBezTo>
                    <a:pt x="445" y="238"/>
                    <a:pt x="445" y="238"/>
                    <a:pt x="445" y="238"/>
                  </a:cubicBezTo>
                  <a:cubicBezTo>
                    <a:pt x="445" y="328"/>
                    <a:pt x="445" y="328"/>
                    <a:pt x="445" y="328"/>
                  </a:cubicBezTo>
                  <a:cubicBezTo>
                    <a:pt x="548" y="328"/>
                    <a:pt x="548" y="328"/>
                    <a:pt x="548" y="328"/>
                  </a:cubicBezTo>
                  <a:cubicBezTo>
                    <a:pt x="548" y="189"/>
                    <a:pt x="548" y="189"/>
                    <a:pt x="548" y="189"/>
                  </a:cubicBezTo>
                  <a:cubicBezTo>
                    <a:pt x="548" y="108"/>
                    <a:pt x="548" y="108"/>
                    <a:pt x="548" y="108"/>
                  </a:cubicBezTo>
                  <a:cubicBezTo>
                    <a:pt x="548" y="50"/>
                    <a:pt x="548" y="50"/>
                    <a:pt x="548" y="50"/>
                  </a:cubicBezTo>
                  <a:cubicBezTo>
                    <a:pt x="548" y="22"/>
                    <a:pt x="526" y="0"/>
                    <a:pt x="499" y="0"/>
                  </a:cubicBez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7" name="Oval 120"/>
            <p:cNvSpPr>
              <a:spLocks noChangeArrowheads="1"/>
            </p:cNvSpPr>
            <p:nvPr/>
          </p:nvSpPr>
          <p:spPr bwMode="auto">
            <a:xfrm>
              <a:off x="3382963" y="1122363"/>
              <a:ext cx="347663" cy="134938"/>
            </a:xfrm>
            <a:prstGeom prst="ellipse">
              <a:avLst/>
            </a:pr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8" name="Freeform 121"/>
            <p:cNvSpPr>
              <a:spLocks noChangeArrowheads="1"/>
            </p:cNvSpPr>
            <p:nvPr/>
          </p:nvSpPr>
          <p:spPr bwMode="auto">
            <a:xfrm>
              <a:off x="3416300" y="1246188"/>
              <a:ext cx="280988" cy="1093788"/>
            </a:xfrm>
            <a:custGeom>
              <a:avLst/>
              <a:gdLst>
                <a:gd name="T0" fmla="*/ 177 w 177"/>
                <a:gd name="T1" fmla="*/ 689 h 689"/>
                <a:gd name="T2" fmla="*/ 0 w 177"/>
                <a:gd name="T3" fmla="*/ 689 h 689"/>
                <a:gd name="T4" fmla="*/ 54 w 177"/>
                <a:gd name="T5" fmla="*/ 0 h 689"/>
                <a:gd name="T6" fmla="*/ 120 w 177"/>
                <a:gd name="T7" fmla="*/ 0 h 689"/>
                <a:gd name="T8" fmla="*/ 177 w 177"/>
                <a:gd name="T9" fmla="*/ 689 h 689"/>
                <a:gd name="T10" fmla="*/ 0 60000 65536"/>
                <a:gd name="T11" fmla="*/ 0 60000 65536"/>
                <a:gd name="T12" fmla="*/ 0 60000 65536"/>
                <a:gd name="T13" fmla="*/ 0 60000 65536"/>
                <a:gd name="T14" fmla="*/ 0 60000 65536"/>
                <a:gd name="T15" fmla="*/ 0 w 177"/>
                <a:gd name="T16" fmla="*/ 0 h 689"/>
                <a:gd name="T17" fmla="*/ 177 w 177"/>
                <a:gd name="T18" fmla="*/ 689 h 689"/>
              </a:gdLst>
              <a:ahLst/>
              <a:cxnLst>
                <a:cxn ang="T10">
                  <a:pos x="T0" y="T1"/>
                </a:cxn>
                <a:cxn ang="T11">
                  <a:pos x="T2" y="T3"/>
                </a:cxn>
                <a:cxn ang="T12">
                  <a:pos x="T4" y="T5"/>
                </a:cxn>
                <a:cxn ang="T13">
                  <a:pos x="T6" y="T7"/>
                </a:cxn>
                <a:cxn ang="T14">
                  <a:pos x="T8" y="T9"/>
                </a:cxn>
              </a:cxnLst>
              <a:rect l="T15" t="T16" r="T17" b="T18"/>
              <a:pathLst>
                <a:path w="177" h="689">
                  <a:moveTo>
                    <a:pt x="177" y="689"/>
                  </a:moveTo>
                  <a:lnTo>
                    <a:pt x="0" y="689"/>
                  </a:lnTo>
                  <a:lnTo>
                    <a:pt x="54" y="0"/>
                  </a:lnTo>
                  <a:lnTo>
                    <a:pt x="120" y="0"/>
                  </a:lnTo>
                  <a:lnTo>
                    <a:pt x="177" y="689"/>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19" name="Oval 122"/>
            <p:cNvSpPr>
              <a:spLocks noChangeArrowheads="1"/>
            </p:cNvSpPr>
            <p:nvPr/>
          </p:nvSpPr>
          <p:spPr bwMode="auto">
            <a:xfrm>
              <a:off x="5340350" y="0"/>
              <a:ext cx="985838" cy="9906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0" name="Freeform 123"/>
            <p:cNvSpPr>
              <a:spLocks noChangeArrowheads="1"/>
            </p:cNvSpPr>
            <p:nvPr/>
          </p:nvSpPr>
          <p:spPr bwMode="auto">
            <a:xfrm>
              <a:off x="4806950" y="1122363"/>
              <a:ext cx="2052638" cy="1228725"/>
            </a:xfrm>
            <a:custGeom>
              <a:avLst/>
              <a:gdLst>
                <a:gd name="T0" fmla="*/ 498 w 547"/>
                <a:gd name="T1" fmla="*/ 0 h 328"/>
                <a:gd name="T2" fmla="*/ 348 w 547"/>
                <a:gd name="T3" fmla="*/ 0 h 328"/>
                <a:gd name="T4" fmla="*/ 274 w 547"/>
                <a:gd name="T5" fmla="*/ 323 h 328"/>
                <a:gd name="T6" fmla="*/ 199 w 547"/>
                <a:gd name="T7" fmla="*/ 0 h 328"/>
                <a:gd name="T8" fmla="*/ 49 w 547"/>
                <a:gd name="T9" fmla="*/ 0 h 328"/>
                <a:gd name="T10" fmla="*/ 0 w 547"/>
                <a:gd name="T11" fmla="*/ 50 h 328"/>
                <a:gd name="T12" fmla="*/ 0 w 547"/>
                <a:gd name="T13" fmla="*/ 108 h 328"/>
                <a:gd name="T14" fmla="*/ 0 w 547"/>
                <a:gd name="T15" fmla="*/ 189 h 328"/>
                <a:gd name="T16" fmla="*/ 0 w 547"/>
                <a:gd name="T17" fmla="*/ 328 h 328"/>
                <a:gd name="T18" fmla="*/ 102 w 547"/>
                <a:gd name="T19" fmla="*/ 328 h 328"/>
                <a:gd name="T20" fmla="*/ 102 w 547"/>
                <a:gd name="T21" fmla="*/ 238 h 328"/>
                <a:gd name="T22" fmla="*/ 132 w 547"/>
                <a:gd name="T23" fmla="*/ 238 h 328"/>
                <a:gd name="T24" fmla="*/ 132 w 547"/>
                <a:gd name="T25" fmla="*/ 328 h 328"/>
                <a:gd name="T26" fmla="*/ 415 w 547"/>
                <a:gd name="T27" fmla="*/ 328 h 328"/>
                <a:gd name="T28" fmla="*/ 415 w 547"/>
                <a:gd name="T29" fmla="*/ 238 h 328"/>
                <a:gd name="T30" fmla="*/ 445 w 547"/>
                <a:gd name="T31" fmla="*/ 238 h 328"/>
                <a:gd name="T32" fmla="*/ 445 w 547"/>
                <a:gd name="T33" fmla="*/ 328 h 328"/>
                <a:gd name="T34" fmla="*/ 547 w 547"/>
                <a:gd name="T35" fmla="*/ 328 h 328"/>
                <a:gd name="T36" fmla="*/ 547 w 547"/>
                <a:gd name="T37" fmla="*/ 189 h 328"/>
                <a:gd name="T38" fmla="*/ 547 w 547"/>
                <a:gd name="T39" fmla="*/ 108 h 328"/>
                <a:gd name="T40" fmla="*/ 547 w 547"/>
                <a:gd name="T41" fmla="*/ 50 h 328"/>
                <a:gd name="T42" fmla="*/ 498 w 547"/>
                <a:gd name="T43" fmla="*/ 0 h 3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7"/>
                <a:gd name="T67" fmla="*/ 0 h 328"/>
                <a:gd name="T68" fmla="*/ 547 w 547"/>
                <a:gd name="T69" fmla="*/ 328 h 3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7" h="328">
                  <a:moveTo>
                    <a:pt x="498" y="0"/>
                  </a:moveTo>
                  <a:cubicBezTo>
                    <a:pt x="348" y="0"/>
                    <a:pt x="348" y="0"/>
                    <a:pt x="348" y="0"/>
                  </a:cubicBezTo>
                  <a:cubicBezTo>
                    <a:pt x="274" y="323"/>
                    <a:pt x="274" y="323"/>
                    <a:pt x="274" y="323"/>
                  </a:cubicBezTo>
                  <a:cubicBezTo>
                    <a:pt x="199" y="0"/>
                    <a:pt x="199" y="0"/>
                    <a:pt x="199" y="0"/>
                  </a:cubicBezTo>
                  <a:cubicBezTo>
                    <a:pt x="49" y="0"/>
                    <a:pt x="49" y="0"/>
                    <a:pt x="49" y="0"/>
                  </a:cubicBezTo>
                  <a:cubicBezTo>
                    <a:pt x="22" y="0"/>
                    <a:pt x="0" y="22"/>
                    <a:pt x="0" y="50"/>
                  </a:cubicBezTo>
                  <a:cubicBezTo>
                    <a:pt x="0" y="108"/>
                    <a:pt x="0" y="108"/>
                    <a:pt x="0" y="108"/>
                  </a:cubicBezTo>
                  <a:cubicBezTo>
                    <a:pt x="0" y="189"/>
                    <a:pt x="0" y="189"/>
                    <a:pt x="0" y="189"/>
                  </a:cubicBezTo>
                  <a:cubicBezTo>
                    <a:pt x="0" y="328"/>
                    <a:pt x="0" y="328"/>
                    <a:pt x="0" y="328"/>
                  </a:cubicBezTo>
                  <a:cubicBezTo>
                    <a:pt x="102" y="328"/>
                    <a:pt x="102" y="328"/>
                    <a:pt x="102" y="328"/>
                  </a:cubicBezTo>
                  <a:cubicBezTo>
                    <a:pt x="102" y="238"/>
                    <a:pt x="102" y="238"/>
                    <a:pt x="102" y="238"/>
                  </a:cubicBezTo>
                  <a:cubicBezTo>
                    <a:pt x="132" y="238"/>
                    <a:pt x="132" y="238"/>
                    <a:pt x="132" y="238"/>
                  </a:cubicBezTo>
                  <a:cubicBezTo>
                    <a:pt x="132" y="328"/>
                    <a:pt x="132" y="328"/>
                    <a:pt x="132" y="328"/>
                  </a:cubicBezTo>
                  <a:cubicBezTo>
                    <a:pt x="415" y="328"/>
                    <a:pt x="415" y="328"/>
                    <a:pt x="415" y="328"/>
                  </a:cubicBezTo>
                  <a:cubicBezTo>
                    <a:pt x="415" y="238"/>
                    <a:pt x="415" y="238"/>
                    <a:pt x="415" y="238"/>
                  </a:cubicBezTo>
                  <a:cubicBezTo>
                    <a:pt x="445" y="238"/>
                    <a:pt x="445" y="238"/>
                    <a:pt x="445" y="238"/>
                  </a:cubicBezTo>
                  <a:cubicBezTo>
                    <a:pt x="445" y="328"/>
                    <a:pt x="445" y="328"/>
                    <a:pt x="445" y="328"/>
                  </a:cubicBezTo>
                  <a:cubicBezTo>
                    <a:pt x="547" y="328"/>
                    <a:pt x="547" y="328"/>
                    <a:pt x="547" y="328"/>
                  </a:cubicBezTo>
                  <a:cubicBezTo>
                    <a:pt x="547" y="189"/>
                    <a:pt x="547" y="189"/>
                    <a:pt x="547" y="189"/>
                  </a:cubicBezTo>
                  <a:cubicBezTo>
                    <a:pt x="547" y="108"/>
                    <a:pt x="547" y="108"/>
                    <a:pt x="547" y="108"/>
                  </a:cubicBezTo>
                  <a:cubicBezTo>
                    <a:pt x="547" y="50"/>
                    <a:pt x="547" y="50"/>
                    <a:pt x="547" y="50"/>
                  </a:cubicBezTo>
                  <a:cubicBezTo>
                    <a:pt x="547" y="22"/>
                    <a:pt x="525" y="0"/>
                    <a:pt x="498" y="0"/>
                  </a:cubicBez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1" name="Oval 124"/>
            <p:cNvSpPr>
              <a:spLocks noChangeArrowheads="1"/>
            </p:cNvSpPr>
            <p:nvPr/>
          </p:nvSpPr>
          <p:spPr bwMode="auto">
            <a:xfrm>
              <a:off x="5659438" y="1122363"/>
              <a:ext cx="347663" cy="134938"/>
            </a:xfrm>
            <a:prstGeom prst="ellipse">
              <a:avLst/>
            </a:pr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2" name="Freeform 125"/>
            <p:cNvSpPr>
              <a:spLocks noChangeArrowheads="1"/>
            </p:cNvSpPr>
            <p:nvPr/>
          </p:nvSpPr>
          <p:spPr bwMode="auto">
            <a:xfrm>
              <a:off x="5692775" y="1246188"/>
              <a:ext cx="280988" cy="1093788"/>
            </a:xfrm>
            <a:custGeom>
              <a:avLst/>
              <a:gdLst>
                <a:gd name="T0" fmla="*/ 177 w 177"/>
                <a:gd name="T1" fmla="*/ 689 h 689"/>
                <a:gd name="T2" fmla="*/ 0 w 177"/>
                <a:gd name="T3" fmla="*/ 689 h 689"/>
                <a:gd name="T4" fmla="*/ 54 w 177"/>
                <a:gd name="T5" fmla="*/ 0 h 689"/>
                <a:gd name="T6" fmla="*/ 123 w 177"/>
                <a:gd name="T7" fmla="*/ 0 h 689"/>
                <a:gd name="T8" fmla="*/ 177 w 177"/>
                <a:gd name="T9" fmla="*/ 689 h 689"/>
                <a:gd name="T10" fmla="*/ 0 60000 65536"/>
                <a:gd name="T11" fmla="*/ 0 60000 65536"/>
                <a:gd name="T12" fmla="*/ 0 60000 65536"/>
                <a:gd name="T13" fmla="*/ 0 60000 65536"/>
                <a:gd name="T14" fmla="*/ 0 60000 65536"/>
                <a:gd name="T15" fmla="*/ 0 w 177"/>
                <a:gd name="T16" fmla="*/ 0 h 689"/>
                <a:gd name="T17" fmla="*/ 177 w 177"/>
                <a:gd name="T18" fmla="*/ 689 h 689"/>
              </a:gdLst>
              <a:ahLst/>
              <a:cxnLst>
                <a:cxn ang="T10">
                  <a:pos x="T0" y="T1"/>
                </a:cxn>
                <a:cxn ang="T11">
                  <a:pos x="T2" y="T3"/>
                </a:cxn>
                <a:cxn ang="T12">
                  <a:pos x="T4" y="T5"/>
                </a:cxn>
                <a:cxn ang="T13">
                  <a:pos x="T6" y="T7"/>
                </a:cxn>
                <a:cxn ang="T14">
                  <a:pos x="T8" y="T9"/>
                </a:cxn>
              </a:cxnLst>
              <a:rect l="T15" t="T16" r="T17" b="T18"/>
              <a:pathLst>
                <a:path w="177" h="689">
                  <a:moveTo>
                    <a:pt x="177" y="689"/>
                  </a:moveTo>
                  <a:lnTo>
                    <a:pt x="0" y="689"/>
                  </a:lnTo>
                  <a:lnTo>
                    <a:pt x="54" y="0"/>
                  </a:lnTo>
                  <a:lnTo>
                    <a:pt x="123" y="0"/>
                  </a:lnTo>
                  <a:lnTo>
                    <a:pt x="177" y="689"/>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3" name="Freeform 126"/>
            <p:cNvSpPr>
              <a:spLocks noChangeArrowheads="1"/>
            </p:cNvSpPr>
            <p:nvPr/>
          </p:nvSpPr>
          <p:spPr bwMode="auto">
            <a:xfrm>
              <a:off x="198438" y="2070100"/>
              <a:ext cx="1447800" cy="468313"/>
            </a:xfrm>
            <a:custGeom>
              <a:avLst/>
              <a:gdLst>
                <a:gd name="T0" fmla="*/ 0 w 386"/>
                <a:gd name="T1" fmla="*/ 125 h 125"/>
                <a:gd name="T2" fmla="*/ 339 w 386"/>
                <a:gd name="T3" fmla="*/ 125 h 125"/>
                <a:gd name="T4" fmla="*/ 386 w 386"/>
                <a:gd name="T5" fmla="*/ 77 h 125"/>
                <a:gd name="T6" fmla="*/ 386 w 386"/>
                <a:gd name="T7" fmla="*/ 47 h 125"/>
                <a:gd name="T8" fmla="*/ 339 w 386"/>
                <a:gd name="T9" fmla="*/ 0 h 125"/>
                <a:gd name="T10" fmla="*/ 0 w 386"/>
                <a:gd name="T11" fmla="*/ 0 h 125"/>
                <a:gd name="T12" fmla="*/ 0 w 386"/>
                <a:gd name="T13" fmla="*/ 125 h 125"/>
                <a:gd name="T14" fmla="*/ 0 60000 65536"/>
                <a:gd name="T15" fmla="*/ 0 60000 65536"/>
                <a:gd name="T16" fmla="*/ 0 60000 65536"/>
                <a:gd name="T17" fmla="*/ 0 60000 65536"/>
                <a:gd name="T18" fmla="*/ 0 60000 65536"/>
                <a:gd name="T19" fmla="*/ 0 60000 65536"/>
                <a:gd name="T20" fmla="*/ 0 60000 65536"/>
                <a:gd name="T21" fmla="*/ 0 w 386"/>
                <a:gd name="T22" fmla="*/ 0 h 125"/>
                <a:gd name="T23" fmla="*/ 386 w 386"/>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6" h="125">
                  <a:moveTo>
                    <a:pt x="0" y="125"/>
                  </a:moveTo>
                  <a:cubicBezTo>
                    <a:pt x="339" y="125"/>
                    <a:pt x="339" y="125"/>
                    <a:pt x="339" y="125"/>
                  </a:cubicBezTo>
                  <a:cubicBezTo>
                    <a:pt x="365" y="125"/>
                    <a:pt x="386" y="103"/>
                    <a:pt x="386" y="77"/>
                  </a:cubicBezTo>
                  <a:cubicBezTo>
                    <a:pt x="386" y="47"/>
                    <a:pt x="386" y="47"/>
                    <a:pt x="386" y="47"/>
                  </a:cubicBezTo>
                  <a:cubicBezTo>
                    <a:pt x="386" y="21"/>
                    <a:pt x="365" y="0"/>
                    <a:pt x="339" y="0"/>
                  </a:cubicBezTo>
                  <a:cubicBezTo>
                    <a:pt x="0" y="0"/>
                    <a:pt x="0" y="0"/>
                    <a:pt x="0" y="0"/>
                  </a:cubicBezTo>
                  <a:lnTo>
                    <a:pt x="0" y="125"/>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4" name="Freeform 127"/>
            <p:cNvSpPr>
              <a:spLocks noChangeArrowheads="1"/>
            </p:cNvSpPr>
            <p:nvPr/>
          </p:nvSpPr>
          <p:spPr bwMode="auto">
            <a:xfrm>
              <a:off x="1414463" y="3532188"/>
              <a:ext cx="463550" cy="1450975"/>
            </a:xfrm>
            <a:custGeom>
              <a:avLst/>
              <a:gdLst>
                <a:gd name="T0" fmla="*/ 124 w 124"/>
                <a:gd name="T1" fmla="*/ 387 h 387"/>
                <a:gd name="T2" fmla="*/ 124 w 124"/>
                <a:gd name="T3" fmla="*/ 47 h 387"/>
                <a:gd name="T4" fmla="*/ 77 w 124"/>
                <a:gd name="T5" fmla="*/ 0 h 387"/>
                <a:gd name="T6" fmla="*/ 47 w 124"/>
                <a:gd name="T7" fmla="*/ 0 h 387"/>
                <a:gd name="T8" fmla="*/ 0 w 124"/>
                <a:gd name="T9" fmla="*/ 47 h 387"/>
                <a:gd name="T10" fmla="*/ 0 w 124"/>
                <a:gd name="T11" fmla="*/ 387 h 387"/>
                <a:gd name="T12" fmla="*/ 124 w 124"/>
                <a:gd name="T13" fmla="*/ 387 h 387"/>
                <a:gd name="T14" fmla="*/ 0 60000 65536"/>
                <a:gd name="T15" fmla="*/ 0 60000 65536"/>
                <a:gd name="T16" fmla="*/ 0 60000 65536"/>
                <a:gd name="T17" fmla="*/ 0 60000 65536"/>
                <a:gd name="T18" fmla="*/ 0 60000 65536"/>
                <a:gd name="T19" fmla="*/ 0 60000 65536"/>
                <a:gd name="T20" fmla="*/ 0 60000 65536"/>
                <a:gd name="T21" fmla="*/ 0 w 124"/>
                <a:gd name="T22" fmla="*/ 0 h 387"/>
                <a:gd name="T23" fmla="*/ 124 w 124"/>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4" h="387">
                  <a:moveTo>
                    <a:pt x="124" y="387"/>
                  </a:moveTo>
                  <a:cubicBezTo>
                    <a:pt x="124" y="47"/>
                    <a:pt x="124" y="47"/>
                    <a:pt x="124" y="47"/>
                  </a:cubicBezTo>
                  <a:cubicBezTo>
                    <a:pt x="124" y="21"/>
                    <a:pt x="103" y="0"/>
                    <a:pt x="77" y="0"/>
                  </a:cubicBezTo>
                  <a:cubicBezTo>
                    <a:pt x="47" y="0"/>
                    <a:pt x="47" y="0"/>
                    <a:pt x="47" y="0"/>
                  </a:cubicBezTo>
                  <a:cubicBezTo>
                    <a:pt x="21" y="0"/>
                    <a:pt x="0" y="21"/>
                    <a:pt x="0" y="47"/>
                  </a:cubicBezTo>
                  <a:cubicBezTo>
                    <a:pt x="0" y="387"/>
                    <a:pt x="0" y="387"/>
                    <a:pt x="0" y="387"/>
                  </a:cubicBezTo>
                  <a:lnTo>
                    <a:pt x="124"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5" name="Freeform 128"/>
            <p:cNvSpPr>
              <a:spLocks noChangeArrowheads="1"/>
            </p:cNvSpPr>
            <p:nvPr/>
          </p:nvSpPr>
          <p:spPr bwMode="auto">
            <a:xfrm>
              <a:off x="525463" y="3532188"/>
              <a:ext cx="1162050" cy="469900"/>
            </a:xfrm>
            <a:custGeom>
              <a:avLst/>
              <a:gdLst>
                <a:gd name="T0" fmla="*/ 310 w 310"/>
                <a:gd name="T1" fmla="*/ 0 h 125"/>
                <a:gd name="T2" fmla="*/ 38 w 310"/>
                <a:gd name="T3" fmla="*/ 0 h 125"/>
                <a:gd name="T4" fmla="*/ 0 w 310"/>
                <a:gd name="T5" fmla="*/ 47 h 125"/>
                <a:gd name="T6" fmla="*/ 0 w 310"/>
                <a:gd name="T7" fmla="*/ 77 h 125"/>
                <a:gd name="T8" fmla="*/ 38 w 310"/>
                <a:gd name="T9" fmla="*/ 125 h 125"/>
                <a:gd name="T10" fmla="*/ 310 w 310"/>
                <a:gd name="T11" fmla="*/ 125 h 125"/>
                <a:gd name="T12" fmla="*/ 310 w 310"/>
                <a:gd name="T13" fmla="*/ 0 h 125"/>
                <a:gd name="T14" fmla="*/ 0 60000 65536"/>
                <a:gd name="T15" fmla="*/ 0 60000 65536"/>
                <a:gd name="T16" fmla="*/ 0 60000 65536"/>
                <a:gd name="T17" fmla="*/ 0 60000 65536"/>
                <a:gd name="T18" fmla="*/ 0 60000 65536"/>
                <a:gd name="T19" fmla="*/ 0 60000 65536"/>
                <a:gd name="T20" fmla="*/ 0 60000 65536"/>
                <a:gd name="T21" fmla="*/ 0 w 310"/>
                <a:gd name="T22" fmla="*/ 0 h 125"/>
                <a:gd name="T23" fmla="*/ 310 w 310"/>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125">
                  <a:moveTo>
                    <a:pt x="310" y="0"/>
                  </a:moveTo>
                  <a:cubicBezTo>
                    <a:pt x="38" y="0"/>
                    <a:pt x="38" y="0"/>
                    <a:pt x="38" y="0"/>
                  </a:cubicBezTo>
                  <a:cubicBezTo>
                    <a:pt x="17" y="0"/>
                    <a:pt x="0" y="21"/>
                    <a:pt x="0" y="47"/>
                  </a:cubicBezTo>
                  <a:cubicBezTo>
                    <a:pt x="0" y="77"/>
                    <a:pt x="0" y="77"/>
                    <a:pt x="0" y="77"/>
                  </a:cubicBezTo>
                  <a:cubicBezTo>
                    <a:pt x="0" y="103"/>
                    <a:pt x="17" y="125"/>
                    <a:pt x="38" y="125"/>
                  </a:cubicBezTo>
                  <a:cubicBezTo>
                    <a:pt x="310" y="125"/>
                    <a:pt x="310" y="125"/>
                    <a:pt x="310" y="125"/>
                  </a:cubicBezTo>
                  <a:lnTo>
                    <a:pt x="310" y="0"/>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6" name="Freeform 129"/>
            <p:cNvSpPr>
              <a:spLocks noChangeArrowheads="1"/>
            </p:cNvSpPr>
            <p:nvPr/>
          </p:nvSpPr>
          <p:spPr bwMode="auto">
            <a:xfrm>
              <a:off x="3175" y="1362075"/>
              <a:ext cx="982663" cy="2640013"/>
            </a:xfrm>
            <a:custGeom>
              <a:avLst/>
              <a:gdLst>
                <a:gd name="T0" fmla="*/ 171 w 262"/>
                <a:gd name="T1" fmla="*/ 0 h 704"/>
                <a:gd name="T2" fmla="*/ 164 w 262"/>
                <a:gd name="T3" fmla="*/ 0 h 704"/>
                <a:gd name="T4" fmla="*/ 98 w 262"/>
                <a:gd name="T5" fmla="*/ 0 h 704"/>
                <a:gd name="T6" fmla="*/ 0 w 262"/>
                <a:gd name="T7" fmla="*/ 127 h 704"/>
                <a:gd name="T8" fmla="*/ 0 w 262"/>
                <a:gd name="T9" fmla="*/ 577 h 704"/>
                <a:gd name="T10" fmla="*/ 98 w 262"/>
                <a:gd name="T11" fmla="*/ 704 h 704"/>
                <a:gd name="T12" fmla="*/ 164 w 262"/>
                <a:gd name="T13" fmla="*/ 704 h 704"/>
                <a:gd name="T14" fmla="*/ 262 w 262"/>
                <a:gd name="T15" fmla="*/ 577 h 704"/>
                <a:gd name="T16" fmla="*/ 262 w 262"/>
                <a:gd name="T17" fmla="*/ 283 h 704"/>
                <a:gd name="T18" fmla="*/ 171 w 262"/>
                <a:gd name="T19" fmla="*/ 0 h 7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704"/>
                <a:gd name="T32" fmla="*/ 262 w 262"/>
                <a:gd name="T33" fmla="*/ 704 h 7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704">
                  <a:moveTo>
                    <a:pt x="171" y="0"/>
                  </a:moveTo>
                  <a:cubicBezTo>
                    <a:pt x="169" y="0"/>
                    <a:pt x="167" y="0"/>
                    <a:pt x="164" y="0"/>
                  </a:cubicBezTo>
                  <a:cubicBezTo>
                    <a:pt x="98" y="0"/>
                    <a:pt x="98" y="0"/>
                    <a:pt x="98" y="0"/>
                  </a:cubicBezTo>
                  <a:cubicBezTo>
                    <a:pt x="44" y="0"/>
                    <a:pt x="0" y="57"/>
                    <a:pt x="0" y="127"/>
                  </a:cubicBezTo>
                  <a:cubicBezTo>
                    <a:pt x="0" y="577"/>
                    <a:pt x="0" y="577"/>
                    <a:pt x="0" y="577"/>
                  </a:cubicBezTo>
                  <a:cubicBezTo>
                    <a:pt x="0" y="647"/>
                    <a:pt x="44" y="704"/>
                    <a:pt x="98" y="704"/>
                  </a:cubicBezTo>
                  <a:cubicBezTo>
                    <a:pt x="164" y="704"/>
                    <a:pt x="164" y="704"/>
                    <a:pt x="164" y="704"/>
                  </a:cubicBezTo>
                  <a:cubicBezTo>
                    <a:pt x="218" y="704"/>
                    <a:pt x="262" y="647"/>
                    <a:pt x="262" y="577"/>
                  </a:cubicBezTo>
                  <a:cubicBezTo>
                    <a:pt x="262" y="283"/>
                    <a:pt x="262" y="283"/>
                    <a:pt x="262" y="283"/>
                  </a:cubicBezTo>
                  <a:cubicBezTo>
                    <a:pt x="238" y="232"/>
                    <a:pt x="187" y="32"/>
                    <a:pt x="171" y="0"/>
                  </a:cubicBez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7" name="Oval 130"/>
            <p:cNvSpPr>
              <a:spLocks noChangeArrowheads="1"/>
            </p:cNvSpPr>
            <p:nvPr/>
          </p:nvSpPr>
          <p:spPr bwMode="auto">
            <a:xfrm>
              <a:off x="0" y="153988"/>
              <a:ext cx="990600" cy="9906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8" name="Freeform 131"/>
            <p:cNvSpPr>
              <a:spLocks noChangeArrowheads="1"/>
            </p:cNvSpPr>
            <p:nvPr/>
          </p:nvSpPr>
          <p:spPr bwMode="auto">
            <a:xfrm>
              <a:off x="7829550" y="2070100"/>
              <a:ext cx="1452563" cy="468313"/>
            </a:xfrm>
            <a:custGeom>
              <a:avLst/>
              <a:gdLst>
                <a:gd name="T0" fmla="*/ 387 w 387"/>
                <a:gd name="T1" fmla="*/ 125 h 125"/>
                <a:gd name="T2" fmla="*/ 47 w 387"/>
                <a:gd name="T3" fmla="*/ 125 h 125"/>
                <a:gd name="T4" fmla="*/ 0 w 387"/>
                <a:gd name="T5" fmla="*/ 77 h 125"/>
                <a:gd name="T6" fmla="*/ 0 w 387"/>
                <a:gd name="T7" fmla="*/ 47 h 125"/>
                <a:gd name="T8" fmla="*/ 47 w 387"/>
                <a:gd name="T9" fmla="*/ 0 h 125"/>
                <a:gd name="T10" fmla="*/ 387 w 387"/>
                <a:gd name="T11" fmla="*/ 0 h 125"/>
                <a:gd name="T12" fmla="*/ 387 w 387"/>
                <a:gd name="T13" fmla="*/ 125 h 125"/>
                <a:gd name="T14" fmla="*/ 0 60000 65536"/>
                <a:gd name="T15" fmla="*/ 0 60000 65536"/>
                <a:gd name="T16" fmla="*/ 0 60000 65536"/>
                <a:gd name="T17" fmla="*/ 0 60000 65536"/>
                <a:gd name="T18" fmla="*/ 0 60000 65536"/>
                <a:gd name="T19" fmla="*/ 0 60000 65536"/>
                <a:gd name="T20" fmla="*/ 0 60000 65536"/>
                <a:gd name="T21" fmla="*/ 0 w 387"/>
                <a:gd name="T22" fmla="*/ 0 h 125"/>
                <a:gd name="T23" fmla="*/ 387 w 387"/>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7" h="125">
                  <a:moveTo>
                    <a:pt x="387" y="125"/>
                  </a:moveTo>
                  <a:cubicBezTo>
                    <a:pt x="47" y="125"/>
                    <a:pt x="47" y="125"/>
                    <a:pt x="47" y="125"/>
                  </a:cubicBezTo>
                  <a:cubicBezTo>
                    <a:pt x="21" y="125"/>
                    <a:pt x="0" y="103"/>
                    <a:pt x="0" y="77"/>
                  </a:cubicBezTo>
                  <a:cubicBezTo>
                    <a:pt x="0" y="47"/>
                    <a:pt x="0" y="47"/>
                    <a:pt x="0" y="47"/>
                  </a:cubicBezTo>
                  <a:cubicBezTo>
                    <a:pt x="0" y="21"/>
                    <a:pt x="21" y="0"/>
                    <a:pt x="47" y="0"/>
                  </a:cubicBezTo>
                  <a:cubicBezTo>
                    <a:pt x="387" y="0"/>
                    <a:pt x="387" y="0"/>
                    <a:pt x="387" y="0"/>
                  </a:cubicBezTo>
                  <a:lnTo>
                    <a:pt x="387" y="125"/>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29" name="Freeform 132"/>
            <p:cNvSpPr>
              <a:spLocks noChangeArrowheads="1"/>
            </p:cNvSpPr>
            <p:nvPr/>
          </p:nvSpPr>
          <p:spPr bwMode="auto">
            <a:xfrm>
              <a:off x="7597775" y="3532188"/>
              <a:ext cx="468313" cy="1450975"/>
            </a:xfrm>
            <a:custGeom>
              <a:avLst/>
              <a:gdLst>
                <a:gd name="T0" fmla="*/ 0 w 125"/>
                <a:gd name="T1" fmla="*/ 387 h 387"/>
                <a:gd name="T2" fmla="*/ 0 w 125"/>
                <a:gd name="T3" fmla="*/ 47 h 387"/>
                <a:gd name="T4" fmla="*/ 47 w 125"/>
                <a:gd name="T5" fmla="*/ 0 h 387"/>
                <a:gd name="T6" fmla="*/ 77 w 125"/>
                <a:gd name="T7" fmla="*/ 0 h 387"/>
                <a:gd name="T8" fmla="*/ 125 w 125"/>
                <a:gd name="T9" fmla="*/ 47 h 387"/>
                <a:gd name="T10" fmla="*/ 125 w 125"/>
                <a:gd name="T11" fmla="*/ 387 h 387"/>
                <a:gd name="T12" fmla="*/ 0 w 125"/>
                <a:gd name="T13" fmla="*/ 387 h 387"/>
                <a:gd name="T14" fmla="*/ 0 60000 65536"/>
                <a:gd name="T15" fmla="*/ 0 60000 65536"/>
                <a:gd name="T16" fmla="*/ 0 60000 65536"/>
                <a:gd name="T17" fmla="*/ 0 60000 65536"/>
                <a:gd name="T18" fmla="*/ 0 60000 65536"/>
                <a:gd name="T19" fmla="*/ 0 60000 65536"/>
                <a:gd name="T20" fmla="*/ 0 60000 65536"/>
                <a:gd name="T21" fmla="*/ 0 w 125"/>
                <a:gd name="T22" fmla="*/ 0 h 387"/>
                <a:gd name="T23" fmla="*/ 125 w 125"/>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387">
                  <a:moveTo>
                    <a:pt x="0" y="387"/>
                  </a:moveTo>
                  <a:cubicBezTo>
                    <a:pt x="0" y="47"/>
                    <a:pt x="0" y="47"/>
                    <a:pt x="0" y="47"/>
                  </a:cubicBezTo>
                  <a:cubicBezTo>
                    <a:pt x="0" y="21"/>
                    <a:pt x="21" y="0"/>
                    <a:pt x="47" y="0"/>
                  </a:cubicBezTo>
                  <a:cubicBezTo>
                    <a:pt x="77" y="0"/>
                    <a:pt x="77" y="0"/>
                    <a:pt x="77" y="0"/>
                  </a:cubicBezTo>
                  <a:cubicBezTo>
                    <a:pt x="103" y="0"/>
                    <a:pt x="125" y="21"/>
                    <a:pt x="125" y="47"/>
                  </a:cubicBezTo>
                  <a:cubicBezTo>
                    <a:pt x="125" y="387"/>
                    <a:pt x="125" y="387"/>
                    <a:pt x="125" y="387"/>
                  </a:cubicBezTo>
                  <a:lnTo>
                    <a:pt x="0" y="387"/>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30" name="Freeform 133"/>
            <p:cNvSpPr>
              <a:spLocks noChangeArrowheads="1"/>
            </p:cNvSpPr>
            <p:nvPr/>
          </p:nvSpPr>
          <p:spPr bwMode="auto">
            <a:xfrm>
              <a:off x="7788275" y="3532188"/>
              <a:ext cx="1163638" cy="469900"/>
            </a:xfrm>
            <a:custGeom>
              <a:avLst/>
              <a:gdLst>
                <a:gd name="T0" fmla="*/ 0 w 310"/>
                <a:gd name="T1" fmla="*/ 0 h 125"/>
                <a:gd name="T2" fmla="*/ 273 w 310"/>
                <a:gd name="T3" fmla="*/ 0 h 125"/>
                <a:gd name="T4" fmla="*/ 310 w 310"/>
                <a:gd name="T5" fmla="*/ 47 h 125"/>
                <a:gd name="T6" fmla="*/ 310 w 310"/>
                <a:gd name="T7" fmla="*/ 77 h 125"/>
                <a:gd name="T8" fmla="*/ 273 w 310"/>
                <a:gd name="T9" fmla="*/ 125 h 125"/>
                <a:gd name="T10" fmla="*/ 0 w 310"/>
                <a:gd name="T11" fmla="*/ 125 h 125"/>
                <a:gd name="T12" fmla="*/ 0 w 310"/>
                <a:gd name="T13" fmla="*/ 0 h 125"/>
                <a:gd name="T14" fmla="*/ 0 60000 65536"/>
                <a:gd name="T15" fmla="*/ 0 60000 65536"/>
                <a:gd name="T16" fmla="*/ 0 60000 65536"/>
                <a:gd name="T17" fmla="*/ 0 60000 65536"/>
                <a:gd name="T18" fmla="*/ 0 60000 65536"/>
                <a:gd name="T19" fmla="*/ 0 60000 65536"/>
                <a:gd name="T20" fmla="*/ 0 60000 65536"/>
                <a:gd name="T21" fmla="*/ 0 w 310"/>
                <a:gd name="T22" fmla="*/ 0 h 125"/>
                <a:gd name="T23" fmla="*/ 310 w 310"/>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125">
                  <a:moveTo>
                    <a:pt x="0" y="0"/>
                  </a:moveTo>
                  <a:cubicBezTo>
                    <a:pt x="273" y="0"/>
                    <a:pt x="273" y="0"/>
                    <a:pt x="273" y="0"/>
                  </a:cubicBezTo>
                  <a:cubicBezTo>
                    <a:pt x="293" y="0"/>
                    <a:pt x="310" y="21"/>
                    <a:pt x="310" y="47"/>
                  </a:cubicBezTo>
                  <a:cubicBezTo>
                    <a:pt x="310" y="77"/>
                    <a:pt x="310" y="77"/>
                    <a:pt x="310" y="77"/>
                  </a:cubicBezTo>
                  <a:cubicBezTo>
                    <a:pt x="310" y="103"/>
                    <a:pt x="293" y="125"/>
                    <a:pt x="273" y="125"/>
                  </a:cubicBezTo>
                  <a:cubicBezTo>
                    <a:pt x="0" y="125"/>
                    <a:pt x="0" y="125"/>
                    <a:pt x="0" y="125"/>
                  </a:cubicBezTo>
                  <a:lnTo>
                    <a:pt x="0" y="0"/>
                  </a:ln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31" name="Freeform 134"/>
            <p:cNvSpPr>
              <a:spLocks noChangeArrowheads="1"/>
            </p:cNvSpPr>
            <p:nvPr/>
          </p:nvSpPr>
          <p:spPr bwMode="auto">
            <a:xfrm>
              <a:off x="8494713" y="1362075"/>
              <a:ext cx="977900" cy="2640013"/>
            </a:xfrm>
            <a:custGeom>
              <a:avLst/>
              <a:gdLst>
                <a:gd name="T0" fmla="*/ 90 w 261"/>
                <a:gd name="T1" fmla="*/ 0 h 704"/>
                <a:gd name="T2" fmla="*/ 97 w 261"/>
                <a:gd name="T3" fmla="*/ 0 h 704"/>
                <a:gd name="T4" fmla="*/ 163 w 261"/>
                <a:gd name="T5" fmla="*/ 0 h 704"/>
                <a:gd name="T6" fmla="*/ 261 w 261"/>
                <a:gd name="T7" fmla="*/ 127 h 704"/>
                <a:gd name="T8" fmla="*/ 261 w 261"/>
                <a:gd name="T9" fmla="*/ 577 h 704"/>
                <a:gd name="T10" fmla="*/ 163 w 261"/>
                <a:gd name="T11" fmla="*/ 704 h 704"/>
                <a:gd name="T12" fmla="*/ 97 w 261"/>
                <a:gd name="T13" fmla="*/ 704 h 704"/>
                <a:gd name="T14" fmla="*/ 0 w 261"/>
                <a:gd name="T15" fmla="*/ 577 h 704"/>
                <a:gd name="T16" fmla="*/ 0 w 261"/>
                <a:gd name="T17" fmla="*/ 283 h 704"/>
                <a:gd name="T18" fmla="*/ 90 w 261"/>
                <a:gd name="T19" fmla="*/ 0 h 7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1"/>
                <a:gd name="T31" fmla="*/ 0 h 704"/>
                <a:gd name="T32" fmla="*/ 261 w 261"/>
                <a:gd name="T33" fmla="*/ 704 h 7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1" h="704">
                  <a:moveTo>
                    <a:pt x="90" y="0"/>
                  </a:moveTo>
                  <a:cubicBezTo>
                    <a:pt x="92" y="0"/>
                    <a:pt x="95" y="0"/>
                    <a:pt x="97" y="0"/>
                  </a:cubicBezTo>
                  <a:cubicBezTo>
                    <a:pt x="163" y="0"/>
                    <a:pt x="163" y="0"/>
                    <a:pt x="163" y="0"/>
                  </a:cubicBezTo>
                  <a:cubicBezTo>
                    <a:pt x="217" y="0"/>
                    <a:pt x="261" y="57"/>
                    <a:pt x="261" y="127"/>
                  </a:cubicBezTo>
                  <a:cubicBezTo>
                    <a:pt x="261" y="577"/>
                    <a:pt x="261" y="577"/>
                    <a:pt x="261" y="577"/>
                  </a:cubicBezTo>
                  <a:cubicBezTo>
                    <a:pt x="261" y="647"/>
                    <a:pt x="217" y="704"/>
                    <a:pt x="163" y="704"/>
                  </a:cubicBezTo>
                  <a:cubicBezTo>
                    <a:pt x="97" y="704"/>
                    <a:pt x="97" y="704"/>
                    <a:pt x="97" y="704"/>
                  </a:cubicBezTo>
                  <a:cubicBezTo>
                    <a:pt x="43" y="704"/>
                    <a:pt x="0" y="647"/>
                    <a:pt x="0" y="577"/>
                  </a:cubicBezTo>
                  <a:cubicBezTo>
                    <a:pt x="0" y="283"/>
                    <a:pt x="0" y="283"/>
                    <a:pt x="0" y="283"/>
                  </a:cubicBezTo>
                  <a:cubicBezTo>
                    <a:pt x="23" y="232"/>
                    <a:pt x="75" y="32"/>
                    <a:pt x="90" y="0"/>
                  </a:cubicBezTo>
                  <a:close/>
                </a:path>
              </a:pathLst>
            </a:custGeom>
            <a:solidFill>
              <a:srgbClr val="57585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1532" name="Oval 135"/>
            <p:cNvSpPr>
              <a:spLocks noChangeArrowheads="1"/>
            </p:cNvSpPr>
            <p:nvPr/>
          </p:nvSpPr>
          <p:spPr bwMode="auto">
            <a:xfrm>
              <a:off x="8486775" y="153988"/>
              <a:ext cx="989013" cy="9906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8DCA"/>
                </a:solidFill>
                <a:latin typeface="微软雅黑" pitchFamily="34" charset="-122"/>
                <a:ea typeface="微软雅黑" pitchFamily="34" charset="-122"/>
                <a:sym typeface="微软雅黑" pitchFamily="34" charset="-122"/>
              </a:endParaRPr>
            </a:p>
          </p:txBody>
        </p:sp>
      </p:grpSp>
      <p:sp>
        <p:nvSpPr>
          <p:cNvPr id="21533" name="圆角矩形 89"/>
          <p:cNvSpPr>
            <a:spLocks noChangeArrowheads="1"/>
          </p:cNvSpPr>
          <p:nvPr/>
        </p:nvSpPr>
        <p:spPr bwMode="auto">
          <a:xfrm>
            <a:off x="7056438" y="275907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模拟讨论方式</a:t>
            </a:r>
          </a:p>
        </p:txBody>
      </p:sp>
      <p:sp>
        <p:nvSpPr>
          <p:cNvPr id="21534" name="圆角矩形 90"/>
          <p:cNvSpPr>
            <a:spLocks noChangeArrowheads="1"/>
          </p:cNvSpPr>
          <p:nvPr/>
        </p:nvSpPr>
        <p:spPr bwMode="auto">
          <a:xfrm>
            <a:off x="7056438" y="361632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控制时间节点</a:t>
            </a:r>
          </a:p>
        </p:txBody>
      </p:sp>
      <p:sp>
        <p:nvSpPr>
          <p:cNvPr id="21535" name="圆角矩形 91"/>
          <p:cNvSpPr>
            <a:spLocks noChangeArrowheads="1"/>
          </p:cNvSpPr>
          <p:nvPr/>
        </p:nvSpPr>
        <p:spPr bwMode="auto">
          <a:xfrm>
            <a:off x="7056438" y="447357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确认讨论问题</a:t>
            </a:r>
          </a:p>
        </p:txBody>
      </p:sp>
      <p:sp>
        <p:nvSpPr>
          <p:cNvPr id="21536" name="圆角矩形 92"/>
          <p:cNvSpPr>
            <a:spLocks noChangeArrowheads="1"/>
          </p:cNvSpPr>
          <p:nvPr/>
        </p:nvSpPr>
        <p:spPr bwMode="auto">
          <a:xfrm>
            <a:off x="7056438" y="5330825"/>
            <a:ext cx="3957637"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形成讨论指导</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第四章    企业文化讨论的准备工作</a:t>
            </a:r>
            <a:endParaRPr lang="zh-CN"/>
          </a:p>
        </p:txBody>
      </p:sp>
      <p:sp>
        <p:nvSpPr>
          <p:cNvPr id="22531"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4.4  </a:t>
            </a:r>
            <a:r>
              <a:rPr lang="zh-CN" altLang="en-US">
                <a:solidFill>
                  <a:srgbClr val="595959"/>
                </a:solidFill>
                <a:latin typeface="微软雅黑" pitchFamily="34" charset="-122"/>
                <a:ea typeface="微软雅黑" pitchFamily="34" charset="-122"/>
                <a:sym typeface="微软雅黑" pitchFamily="34" charset="-122"/>
              </a:rPr>
              <a:t>制作企业文化讨论的指导</a:t>
            </a:r>
            <a:r>
              <a:rPr lang="en-US">
                <a:solidFill>
                  <a:srgbClr val="595959"/>
                </a:solidFill>
                <a:latin typeface="微软雅黑" pitchFamily="34" charset="-122"/>
                <a:ea typeface="微软雅黑" pitchFamily="34" charset="-122"/>
                <a:sym typeface="微软雅黑" pitchFamily="34" charset="-122"/>
              </a:rPr>
              <a:t>PPT</a:t>
            </a:r>
          </a:p>
        </p:txBody>
      </p:sp>
      <p:sp>
        <p:nvSpPr>
          <p:cNvPr id="22532" name="矩形 64"/>
          <p:cNvSpPr>
            <a:spLocks noChangeArrowheads="1"/>
          </p:cNvSpPr>
          <p:nvPr/>
        </p:nvSpPr>
        <p:spPr bwMode="auto">
          <a:xfrm>
            <a:off x="7056438" y="1860550"/>
            <a:ext cx="40798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企业文化工作负责人根据模拟讨论结果制作企业文化讨论的指导</a:t>
            </a:r>
            <a:r>
              <a:rPr lang="en-US">
                <a:solidFill>
                  <a:srgbClr val="595959"/>
                </a:solidFill>
                <a:latin typeface="微软雅黑" pitchFamily="34" charset="-122"/>
                <a:ea typeface="微软雅黑" pitchFamily="34" charset="-122"/>
                <a:sym typeface="微软雅黑" pitchFamily="34" charset="-122"/>
              </a:rPr>
              <a:t>PPT</a:t>
            </a:r>
            <a:endParaRPr lang="zh-CN" altLang="en-US">
              <a:solidFill>
                <a:srgbClr val="595959"/>
              </a:solidFill>
              <a:latin typeface="微软雅黑" pitchFamily="34" charset="-122"/>
              <a:ea typeface="微软雅黑" pitchFamily="34" charset="-122"/>
              <a:sym typeface="微软雅黑" pitchFamily="34" charset="-122"/>
            </a:endParaRPr>
          </a:p>
        </p:txBody>
      </p:sp>
      <p:sp>
        <p:nvSpPr>
          <p:cNvPr id="22533" name="圆角矩形 89"/>
          <p:cNvSpPr>
            <a:spLocks noChangeArrowheads="1"/>
          </p:cNvSpPr>
          <p:nvPr/>
        </p:nvSpPr>
        <p:spPr bwMode="auto">
          <a:xfrm>
            <a:off x="7056438" y="278765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操作流程</a:t>
            </a:r>
          </a:p>
        </p:txBody>
      </p:sp>
      <p:sp>
        <p:nvSpPr>
          <p:cNvPr id="22534" name="圆角矩形 90"/>
          <p:cNvSpPr>
            <a:spLocks noChangeArrowheads="1"/>
          </p:cNvSpPr>
          <p:nvPr/>
        </p:nvSpPr>
        <p:spPr bwMode="auto">
          <a:xfrm>
            <a:off x="7056438" y="364490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研讨方式</a:t>
            </a:r>
          </a:p>
        </p:txBody>
      </p:sp>
      <p:sp>
        <p:nvSpPr>
          <p:cNvPr id="22535" name="圆角矩形 91"/>
          <p:cNvSpPr>
            <a:spLocks noChangeArrowheads="1"/>
          </p:cNvSpPr>
          <p:nvPr/>
        </p:nvSpPr>
        <p:spPr bwMode="auto">
          <a:xfrm>
            <a:off x="7056438" y="450215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研讨问题</a:t>
            </a:r>
          </a:p>
        </p:txBody>
      </p:sp>
      <p:sp>
        <p:nvSpPr>
          <p:cNvPr id="22536" name="圆角矩形 92"/>
          <p:cNvSpPr>
            <a:spLocks noChangeArrowheads="1"/>
          </p:cNvSpPr>
          <p:nvPr/>
        </p:nvSpPr>
        <p:spPr bwMode="auto">
          <a:xfrm>
            <a:off x="7056438" y="535940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输出内容</a:t>
            </a:r>
          </a:p>
        </p:txBody>
      </p:sp>
      <p:sp>
        <p:nvSpPr>
          <p:cNvPr id="22537" name="Freeform 217"/>
          <p:cNvSpPr>
            <a:spLocks noEditPoints="1" noChangeArrowheads="1"/>
          </p:cNvSpPr>
          <p:nvPr/>
        </p:nvSpPr>
        <p:spPr bwMode="auto">
          <a:xfrm>
            <a:off x="1341438" y="2130425"/>
            <a:ext cx="4173537" cy="3949700"/>
          </a:xfrm>
          <a:custGeom>
            <a:avLst/>
            <a:gdLst>
              <a:gd name="T0" fmla="*/ 164 w 200"/>
              <a:gd name="T1" fmla="*/ 177 h 201"/>
              <a:gd name="T2" fmla="*/ 144 w 200"/>
              <a:gd name="T3" fmla="*/ 201 h 201"/>
              <a:gd name="T4" fmla="*/ 0 w 200"/>
              <a:gd name="T5" fmla="*/ 181 h 201"/>
              <a:gd name="T6" fmla="*/ 20 w 200"/>
              <a:gd name="T7" fmla="*/ 1 h 201"/>
              <a:gd name="T8" fmla="*/ 107 w 200"/>
              <a:gd name="T9" fmla="*/ 1 h 201"/>
              <a:gd name="T10" fmla="*/ 108 w 200"/>
              <a:gd name="T11" fmla="*/ 1 h 201"/>
              <a:gd name="T12" fmla="*/ 108 w 200"/>
              <a:gd name="T13" fmla="*/ 1 h 201"/>
              <a:gd name="T14" fmla="*/ 164 w 200"/>
              <a:gd name="T15" fmla="*/ 61 h 201"/>
              <a:gd name="T16" fmla="*/ 164 w 200"/>
              <a:gd name="T17" fmla="*/ 62 h 201"/>
              <a:gd name="T18" fmla="*/ 164 w 200"/>
              <a:gd name="T19" fmla="*/ 109 h 201"/>
              <a:gd name="T20" fmla="*/ 200 w 200"/>
              <a:gd name="T21" fmla="*/ 129 h 201"/>
              <a:gd name="T22" fmla="*/ 180 w 200"/>
              <a:gd name="T23" fmla="*/ 177 h 201"/>
              <a:gd name="T24" fmla="*/ 108 w 200"/>
              <a:gd name="T25" fmla="*/ 41 h 201"/>
              <a:gd name="T26" fmla="*/ 151 w 200"/>
              <a:gd name="T27" fmla="*/ 61 h 201"/>
              <a:gd name="T28" fmla="*/ 156 w 200"/>
              <a:gd name="T29" fmla="*/ 69 h 201"/>
              <a:gd name="T30" fmla="*/ 100 w 200"/>
              <a:gd name="T31" fmla="*/ 49 h 201"/>
              <a:gd name="T32" fmla="*/ 28 w 200"/>
              <a:gd name="T33" fmla="*/ 9 h 201"/>
              <a:gd name="T34" fmla="*/ 8 w 200"/>
              <a:gd name="T35" fmla="*/ 173 h 201"/>
              <a:gd name="T36" fmla="*/ 136 w 200"/>
              <a:gd name="T37" fmla="*/ 193 h 201"/>
              <a:gd name="T38" fmla="*/ 64 w 200"/>
              <a:gd name="T39" fmla="*/ 177 h 201"/>
              <a:gd name="T40" fmla="*/ 44 w 200"/>
              <a:gd name="T41" fmla="*/ 129 h 201"/>
              <a:gd name="T42" fmla="*/ 156 w 200"/>
              <a:gd name="T43" fmla="*/ 109 h 201"/>
              <a:gd name="T44" fmla="*/ 122 w 200"/>
              <a:gd name="T45" fmla="*/ 149 h 201"/>
              <a:gd name="T46" fmla="*/ 133 w 200"/>
              <a:gd name="T47" fmla="*/ 147 h 201"/>
              <a:gd name="T48" fmla="*/ 137 w 200"/>
              <a:gd name="T49" fmla="*/ 138 h 201"/>
              <a:gd name="T50" fmla="*/ 130 w 200"/>
              <a:gd name="T51" fmla="*/ 128 h 201"/>
              <a:gd name="T52" fmla="*/ 111 w 200"/>
              <a:gd name="T53" fmla="*/ 128 h 201"/>
              <a:gd name="T54" fmla="*/ 118 w 200"/>
              <a:gd name="T55" fmla="*/ 162 h 201"/>
              <a:gd name="T56" fmla="*/ 122 w 200"/>
              <a:gd name="T57" fmla="*/ 149 h 201"/>
              <a:gd name="T58" fmla="*/ 96 w 200"/>
              <a:gd name="T59" fmla="*/ 149 h 201"/>
              <a:gd name="T60" fmla="*/ 103 w 200"/>
              <a:gd name="T61" fmla="*/ 144 h 201"/>
              <a:gd name="T62" fmla="*/ 102 w 200"/>
              <a:gd name="T63" fmla="*/ 132 h 201"/>
              <a:gd name="T64" fmla="*/ 89 w 200"/>
              <a:gd name="T65" fmla="*/ 128 h 201"/>
              <a:gd name="T66" fmla="*/ 78 w 200"/>
              <a:gd name="T67" fmla="*/ 162 h 201"/>
              <a:gd name="T68" fmla="*/ 85 w 200"/>
              <a:gd name="T69" fmla="*/ 149 h 201"/>
              <a:gd name="T70" fmla="*/ 169 w 200"/>
              <a:gd name="T71" fmla="*/ 128 h 201"/>
              <a:gd name="T72" fmla="*/ 142 w 200"/>
              <a:gd name="T73" fmla="*/ 134 h 201"/>
              <a:gd name="T74" fmla="*/ 152 w 200"/>
              <a:gd name="T75" fmla="*/ 162 h 201"/>
              <a:gd name="T76" fmla="*/ 159 w 200"/>
              <a:gd name="T77" fmla="*/ 134 h 201"/>
              <a:gd name="T78" fmla="*/ 169 w 200"/>
              <a:gd name="T79" fmla="*/ 128 h 201"/>
              <a:gd name="T80" fmla="*/ 88 w 200"/>
              <a:gd name="T81" fmla="*/ 134 h 201"/>
              <a:gd name="T82" fmla="*/ 96 w 200"/>
              <a:gd name="T83" fmla="*/ 135 h 201"/>
              <a:gd name="T84" fmla="*/ 96 w 200"/>
              <a:gd name="T85" fmla="*/ 141 h 201"/>
              <a:gd name="T86" fmla="*/ 88 w 200"/>
              <a:gd name="T87" fmla="*/ 143 h 201"/>
              <a:gd name="T88" fmla="*/ 85 w 200"/>
              <a:gd name="T89" fmla="*/ 134 h 201"/>
              <a:gd name="T90" fmla="*/ 121 w 200"/>
              <a:gd name="T91" fmla="*/ 134 h 201"/>
              <a:gd name="T92" fmla="*/ 129 w 200"/>
              <a:gd name="T93" fmla="*/ 135 h 201"/>
              <a:gd name="T94" fmla="*/ 129 w 200"/>
              <a:gd name="T95" fmla="*/ 141 h 201"/>
              <a:gd name="T96" fmla="*/ 122 w 200"/>
              <a:gd name="T97" fmla="*/ 143 h 201"/>
              <a:gd name="T98" fmla="*/ 118 w 200"/>
              <a:gd name="T99" fmla="*/ 134 h 201"/>
              <a:gd name="T100" fmla="*/ 20 w 200"/>
              <a:gd name="T101" fmla="*/ 89 h 201"/>
              <a:gd name="T102" fmla="*/ 36 w 200"/>
              <a:gd name="T103" fmla="*/ 41 h 201"/>
              <a:gd name="T104" fmla="*/ 44 w 200"/>
              <a:gd name="T105" fmla="*/ 89 h 201"/>
              <a:gd name="T106" fmla="*/ 60 w 200"/>
              <a:gd name="T107" fmla="*/ 25 h 201"/>
              <a:gd name="T108" fmla="*/ 68 w 200"/>
              <a:gd name="T109" fmla="*/ 89 h 201"/>
              <a:gd name="T110" fmla="*/ 84 w 200"/>
              <a:gd name="T111" fmla="*/ 53 h 201"/>
              <a:gd name="T112" fmla="*/ 88 w 200"/>
              <a:gd name="T113" fmla="*/ 89 h 201"/>
              <a:gd name="T114" fmla="*/ 16 w 200"/>
              <a:gd name="T115" fmla="*/ 93 h 20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
              <a:gd name="T175" fmla="*/ 0 h 201"/>
              <a:gd name="T176" fmla="*/ 200 w 200"/>
              <a:gd name="T177" fmla="*/ 201 h 20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 h="201">
                <a:moveTo>
                  <a:pt x="180" y="177"/>
                </a:moveTo>
                <a:cubicBezTo>
                  <a:pt x="164" y="177"/>
                  <a:pt x="164" y="177"/>
                  <a:pt x="164" y="177"/>
                </a:cubicBezTo>
                <a:cubicBezTo>
                  <a:pt x="164" y="181"/>
                  <a:pt x="164" y="181"/>
                  <a:pt x="164" y="181"/>
                </a:cubicBezTo>
                <a:cubicBezTo>
                  <a:pt x="164" y="192"/>
                  <a:pt x="155" y="201"/>
                  <a:pt x="144" y="201"/>
                </a:cubicBezTo>
                <a:cubicBezTo>
                  <a:pt x="20" y="201"/>
                  <a:pt x="20" y="201"/>
                  <a:pt x="20" y="201"/>
                </a:cubicBezTo>
                <a:cubicBezTo>
                  <a:pt x="9" y="201"/>
                  <a:pt x="0" y="192"/>
                  <a:pt x="0" y="181"/>
                </a:cubicBezTo>
                <a:cubicBezTo>
                  <a:pt x="0" y="21"/>
                  <a:pt x="0" y="21"/>
                  <a:pt x="0" y="21"/>
                </a:cubicBezTo>
                <a:cubicBezTo>
                  <a:pt x="0" y="10"/>
                  <a:pt x="9" y="1"/>
                  <a:pt x="20" y="1"/>
                </a:cubicBezTo>
                <a:cubicBezTo>
                  <a:pt x="100" y="1"/>
                  <a:pt x="100" y="1"/>
                  <a:pt x="100" y="1"/>
                </a:cubicBezTo>
                <a:cubicBezTo>
                  <a:pt x="107" y="1"/>
                  <a:pt x="107" y="1"/>
                  <a:pt x="107" y="1"/>
                </a:cubicBezTo>
                <a:cubicBezTo>
                  <a:pt x="107" y="0"/>
                  <a:pt x="107" y="0"/>
                  <a:pt x="107" y="0"/>
                </a:cubicBezTo>
                <a:cubicBezTo>
                  <a:pt x="108" y="1"/>
                  <a:pt x="108" y="1"/>
                  <a:pt x="108" y="1"/>
                </a:cubicBezTo>
                <a:cubicBezTo>
                  <a:pt x="108" y="1"/>
                  <a:pt x="108" y="1"/>
                  <a:pt x="108" y="1"/>
                </a:cubicBezTo>
                <a:cubicBezTo>
                  <a:pt x="108" y="1"/>
                  <a:pt x="108" y="1"/>
                  <a:pt x="108" y="1"/>
                </a:cubicBezTo>
                <a:cubicBezTo>
                  <a:pt x="163" y="61"/>
                  <a:pt x="163" y="61"/>
                  <a:pt x="163" y="61"/>
                </a:cubicBezTo>
                <a:cubicBezTo>
                  <a:pt x="164" y="61"/>
                  <a:pt x="164" y="61"/>
                  <a:pt x="164" y="61"/>
                </a:cubicBezTo>
                <a:cubicBezTo>
                  <a:pt x="164" y="61"/>
                  <a:pt x="164" y="61"/>
                  <a:pt x="164" y="61"/>
                </a:cubicBezTo>
                <a:cubicBezTo>
                  <a:pt x="164" y="62"/>
                  <a:pt x="164" y="62"/>
                  <a:pt x="164" y="62"/>
                </a:cubicBezTo>
                <a:cubicBezTo>
                  <a:pt x="164" y="62"/>
                  <a:pt x="164" y="62"/>
                  <a:pt x="164" y="62"/>
                </a:cubicBezTo>
                <a:cubicBezTo>
                  <a:pt x="164" y="109"/>
                  <a:pt x="164" y="109"/>
                  <a:pt x="164" y="109"/>
                </a:cubicBezTo>
                <a:cubicBezTo>
                  <a:pt x="180" y="109"/>
                  <a:pt x="180" y="109"/>
                  <a:pt x="180" y="109"/>
                </a:cubicBezTo>
                <a:cubicBezTo>
                  <a:pt x="191" y="109"/>
                  <a:pt x="200" y="118"/>
                  <a:pt x="200" y="129"/>
                </a:cubicBezTo>
                <a:cubicBezTo>
                  <a:pt x="200" y="157"/>
                  <a:pt x="200" y="157"/>
                  <a:pt x="200" y="157"/>
                </a:cubicBezTo>
                <a:cubicBezTo>
                  <a:pt x="200" y="168"/>
                  <a:pt x="191" y="177"/>
                  <a:pt x="180" y="177"/>
                </a:cubicBezTo>
                <a:close/>
                <a:moveTo>
                  <a:pt x="108" y="15"/>
                </a:moveTo>
                <a:cubicBezTo>
                  <a:pt x="108" y="41"/>
                  <a:pt x="108" y="41"/>
                  <a:pt x="108" y="41"/>
                </a:cubicBezTo>
                <a:cubicBezTo>
                  <a:pt x="108" y="52"/>
                  <a:pt x="117" y="61"/>
                  <a:pt x="128" y="61"/>
                </a:cubicBezTo>
                <a:cubicBezTo>
                  <a:pt x="151" y="61"/>
                  <a:pt x="151" y="61"/>
                  <a:pt x="151" y="61"/>
                </a:cubicBezTo>
                <a:lnTo>
                  <a:pt x="108" y="15"/>
                </a:lnTo>
                <a:close/>
                <a:moveTo>
                  <a:pt x="156" y="69"/>
                </a:moveTo>
                <a:cubicBezTo>
                  <a:pt x="120" y="69"/>
                  <a:pt x="120" y="69"/>
                  <a:pt x="120" y="69"/>
                </a:cubicBezTo>
                <a:cubicBezTo>
                  <a:pt x="109" y="69"/>
                  <a:pt x="100" y="60"/>
                  <a:pt x="100" y="49"/>
                </a:cubicBezTo>
                <a:cubicBezTo>
                  <a:pt x="100" y="9"/>
                  <a:pt x="100" y="9"/>
                  <a:pt x="100" y="9"/>
                </a:cubicBezTo>
                <a:cubicBezTo>
                  <a:pt x="28" y="9"/>
                  <a:pt x="28" y="9"/>
                  <a:pt x="28" y="9"/>
                </a:cubicBezTo>
                <a:cubicBezTo>
                  <a:pt x="17" y="9"/>
                  <a:pt x="8" y="18"/>
                  <a:pt x="8" y="29"/>
                </a:cubicBezTo>
                <a:cubicBezTo>
                  <a:pt x="8" y="173"/>
                  <a:pt x="8" y="173"/>
                  <a:pt x="8" y="173"/>
                </a:cubicBezTo>
                <a:cubicBezTo>
                  <a:pt x="8" y="184"/>
                  <a:pt x="17" y="193"/>
                  <a:pt x="28" y="193"/>
                </a:cubicBezTo>
                <a:cubicBezTo>
                  <a:pt x="136" y="193"/>
                  <a:pt x="136" y="193"/>
                  <a:pt x="136" y="193"/>
                </a:cubicBezTo>
                <a:cubicBezTo>
                  <a:pt x="145" y="193"/>
                  <a:pt x="154" y="186"/>
                  <a:pt x="155" y="177"/>
                </a:cubicBezTo>
                <a:cubicBezTo>
                  <a:pt x="64" y="177"/>
                  <a:pt x="64" y="177"/>
                  <a:pt x="64" y="177"/>
                </a:cubicBezTo>
                <a:cubicBezTo>
                  <a:pt x="53" y="177"/>
                  <a:pt x="44" y="168"/>
                  <a:pt x="44" y="157"/>
                </a:cubicBezTo>
                <a:cubicBezTo>
                  <a:pt x="44" y="129"/>
                  <a:pt x="44" y="129"/>
                  <a:pt x="44" y="129"/>
                </a:cubicBezTo>
                <a:cubicBezTo>
                  <a:pt x="44" y="118"/>
                  <a:pt x="53" y="109"/>
                  <a:pt x="64" y="109"/>
                </a:cubicBezTo>
                <a:cubicBezTo>
                  <a:pt x="156" y="109"/>
                  <a:pt x="156" y="109"/>
                  <a:pt x="156" y="109"/>
                </a:cubicBezTo>
                <a:lnTo>
                  <a:pt x="156" y="69"/>
                </a:lnTo>
                <a:close/>
                <a:moveTo>
                  <a:pt x="122" y="149"/>
                </a:moveTo>
                <a:cubicBezTo>
                  <a:pt x="125" y="149"/>
                  <a:pt x="128" y="149"/>
                  <a:pt x="130" y="149"/>
                </a:cubicBezTo>
                <a:cubicBezTo>
                  <a:pt x="131" y="148"/>
                  <a:pt x="132" y="148"/>
                  <a:pt x="133" y="147"/>
                </a:cubicBezTo>
                <a:cubicBezTo>
                  <a:pt x="134" y="146"/>
                  <a:pt x="135" y="145"/>
                  <a:pt x="136" y="144"/>
                </a:cubicBezTo>
                <a:cubicBezTo>
                  <a:pt x="137" y="142"/>
                  <a:pt x="137" y="140"/>
                  <a:pt x="137" y="138"/>
                </a:cubicBezTo>
                <a:cubicBezTo>
                  <a:pt x="137" y="136"/>
                  <a:pt x="137" y="133"/>
                  <a:pt x="135" y="132"/>
                </a:cubicBezTo>
                <a:cubicBezTo>
                  <a:pt x="134" y="130"/>
                  <a:pt x="132" y="129"/>
                  <a:pt x="130" y="128"/>
                </a:cubicBezTo>
                <a:cubicBezTo>
                  <a:pt x="129" y="128"/>
                  <a:pt x="126" y="128"/>
                  <a:pt x="122" y="128"/>
                </a:cubicBezTo>
                <a:cubicBezTo>
                  <a:pt x="111" y="128"/>
                  <a:pt x="111" y="128"/>
                  <a:pt x="111" y="128"/>
                </a:cubicBezTo>
                <a:cubicBezTo>
                  <a:pt x="111" y="162"/>
                  <a:pt x="111" y="162"/>
                  <a:pt x="111" y="162"/>
                </a:cubicBezTo>
                <a:cubicBezTo>
                  <a:pt x="118" y="162"/>
                  <a:pt x="118" y="162"/>
                  <a:pt x="118" y="162"/>
                </a:cubicBezTo>
                <a:cubicBezTo>
                  <a:pt x="118" y="149"/>
                  <a:pt x="118" y="149"/>
                  <a:pt x="118" y="149"/>
                </a:cubicBezTo>
                <a:lnTo>
                  <a:pt x="122" y="149"/>
                </a:lnTo>
                <a:close/>
                <a:moveTo>
                  <a:pt x="89" y="149"/>
                </a:moveTo>
                <a:cubicBezTo>
                  <a:pt x="92" y="149"/>
                  <a:pt x="95" y="149"/>
                  <a:pt x="96" y="149"/>
                </a:cubicBezTo>
                <a:cubicBezTo>
                  <a:pt x="98" y="148"/>
                  <a:pt x="99" y="148"/>
                  <a:pt x="100" y="147"/>
                </a:cubicBezTo>
                <a:cubicBezTo>
                  <a:pt x="101" y="146"/>
                  <a:pt x="102" y="145"/>
                  <a:pt x="103" y="144"/>
                </a:cubicBezTo>
                <a:cubicBezTo>
                  <a:pt x="104" y="142"/>
                  <a:pt x="104" y="140"/>
                  <a:pt x="104" y="138"/>
                </a:cubicBezTo>
                <a:cubicBezTo>
                  <a:pt x="104" y="136"/>
                  <a:pt x="103" y="133"/>
                  <a:pt x="102" y="132"/>
                </a:cubicBezTo>
                <a:cubicBezTo>
                  <a:pt x="101" y="130"/>
                  <a:pt x="99" y="129"/>
                  <a:pt x="97" y="128"/>
                </a:cubicBezTo>
                <a:cubicBezTo>
                  <a:pt x="96" y="128"/>
                  <a:pt x="93" y="128"/>
                  <a:pt x="89" y="128"/>
                </a:cubicBezTo>
                <a:cubicBezTo>
                  <a:pt x="78" y="128"/>
                  <a:pt x="78" y="128"/>
                  <a:pt x="78" y="128"/>
                </a:cubicBezTo>
                <a:cubicBezTo>
                  <a:pt x="78" y="162"/>
                  <a:pt x="78" y="162"/>
                  <a:pt x="78" y="162"/>
                </a:cubicBezTo>
                <a:cubicBezTo>
                  <a:pt x="85" y="162"/>
                  <a:pt x="85" y="162"/>
                  <a:pt x="85" y="162"/>
                </a:cubicBezTo>
                <a:cubicBezTo>
                  <a:pt x="85" y="149"/>
                  <a:pt x="85" y="149"/>
                  <a:pt x="85" y="149"/>
                </a:cubicBezTo>
                <a:lnTo>
                  <a:pt x="89" y="149"/>
                </a:lnTo>
                <a:close/>
                <a:moveTo>
                  <a:pt x="169" y="128"/>
                </a:moveTo>
                <a:cubicBezTo>
                  <a:pt x="142" y="128"/>
                  <a:pt x="142" y="128"/>
                  <a:pt x="142" y="128"/>
                </a:cubicBezTo>
                <a:cubicBezTo>
                  <a:pt x="142" y="134"/>
                  <a:pt x="142" y="134"/>
                  <a:pt x="142" y="134"/>
                </a:cubicBezTo>
                <a:cubicBezTo>
                  <a:pt x="152" y="134"/>
                  <a:pt x="152" y="134"/>
                  <a:pt x="152" y="134"/>
                </a:cubicBezTo>
                <a:cubicBezTo>
                  <a:pt x="152" y="162"/>
                  <a:pt x="152" y="162"/>
                  <a:pt x="152" y="162"/>
                </a:cubicBezTo>
                <a:cubicBezTo>
                  <a:pt x="159" y="162"/>
                  <a:pt x="159" y="162"/>
                  <a:pt x="159" y="162"/>
                </a:cubicBezTo>
                <a:cubicBezTo>
                  <a:pt x="159" y="134"/>
                  <a:pt x="159" y="134"/>
                  <a:pt x="159" y="134"/>
                </a:cubicBezTo>
                <a:cubicBezTo>
                  <a:pt x="169" y="134"/>
                  <a:pt x="169" y="134"/>
                  <a:pt x="169" y="134"/>
                </a:cubicBezTo>
                <a:lnTo>
                  <a:pt x="169" y="128"/>
                </a:lnTo>
                <a:close/>
                <a:moveTo>
                  <a:pt x="85" y="134"/>
                </a:moveTo>
                <a:cubicBezTo>
                  <a:pt x="88" y="134"/>
                  <a:pt x="88" y="134"/>
                  <a:pt x="88" y="134"/>
                </a:cubicBezTo>
                <a:cubicBezTo>
                  <a:pt x="90" y="134"/>
                  <a:pt x="92" y="134"/>
                  <a:pt x="93" y="134"/>
                </a:cubicBezTo>
                <a:cubicBezTo>
                  <a:pt x="94" y="134"/>
                  <a:pt x="95" y="135"/>
                  <a:pt x="96" y="135"/>
                </a:cubicBezTo>
                <a:cubicBezTo>
                  <a:pt x="96" y="136"/>
                  <a:pt x="97" y="137"/>
                  <a:pt x="97" y="138"/>
                </a:cubicBezTo>
                <a:cubicBezTo>
                  <a:pt x="97" y="139"/>
                  <a:pt x="97" y="140"/>
                  <a:pt x="96" y="141"/>
                </a:cubicBezTo>
                <a:cubicBezTo>
                  <a:pt x="96" y="142"/>
                  <a:pt x="95" y="142"/>
                  <a:pt x="94" y="143"/>
                </a:cubicBezTo>
                <a:cubicBezTo>
                  <a:pt x="93" y="143"/>
                  <a:pt x="91" y="143"/>
                  <a:pt x="88" y="143"/>
                </a:cubicBezTo>
                <a:cubicBezTo>
                  <a:pt x="85" y="143"/>
                  <a:pt x="85" y="143"/>
                  <a:pt x="85" y="143"/>
                </a:cubicBezTo>
                <a:lnTo>
                  <a:pt x="85" y="134"/>
                </a:lnTo>
                <a:close/>
                <a:moveTo>
                  <a:pt x="118" y="134"/>
                </a:moveTo>
                <a:cubicBezTo>
                  <a:pt x="121" y="134"/>
                  <a:pt x="121" y="134"/>
                  <a:pt x="121" y="134"/>
                </a:cubicBezTo>
                <a:cubicBezTo>
                  <a:pt x="124" y="134"/>
                  <a:pt x="125" y="134"/>
                  <a:pt x="126" y="134"/>
                </a:cubicBezTo>
                <a:cubicBezTo>
                  <a:pt x="127" y="134"/>
                  <a:pt x="128" y="135"/>
                  <a:pt x="129" y="135"/>
                </a:cubicBezTo>
                <a:cubicBezTo>
                  <a:pt x="130" y="136"/>
                  <a:pt x="130" y="137"/>
                  <a:pt x="130" y="138"/>
                </a:cubicBezTo>
                <a:cubicBezTo>
                  <a:pt x="130" y="139"/>
                  <a:pt x="130" y="140"/>
                  <a:pt x="129" y="141"/>
                </a:cubicBezTo>
                <a:cubicBezTo>
                  <a:pt x="129" y="142"/>
                  <a:pt x="128" y="142"/>
                  <a:pt x="127" y="143"/>
                </a:cubicBezTo>
                <a:cubicBezTo>
                  <a:pt x="126" y="143"/>
                  <a:pt x="124" y="143"/>
                  <a:pt x="122" y="143"/>
                </a:cubicBezTo>
                <a:cubicBezTo>
                  <a:pt x="118" y="143"/>
                  <a:pt x="118" y="143"/>
                  <a:pt x="118" y="143"/>
                </a:cubicBezTo>
                <a:lnTo>
                  <a:pt x="118" y="134"/>
                </a:lnTo>
                <a:close/>
                <a:moveTo>
                  <a:pt x="16" y="89"/>
                </a:moveTo>
                <a:cubicBezTo>
                  <a:pt x="20" y="89"/>
                  <a:pt x="20" y="89"/>
                  <a:pt x="20" y="89"/>
                </a:cubicBezTo>
                <a:cubicBezTo>
                  <a:pt x="20" y="41"/>
                  <a:pt x="20" y="41"/>
                  <a:pt x="20" y="41"/>
                </a:cubicBezTo>
                <a:cubicBezTo>
                  <a:pt x="36" y="41"/>
                  <a:pt x="36" y="41"/>
                  <a:pt x="36" y="41"/>
                </a:cubicBezTo>
                <a:cubicBezTo>
                  <a:pt x="36" y="89"/>
                  <a:pt x="36" y="89"/>
                  <a:pt x="36" y="89"/>
                </a:cubicBezTo>
                <a:cubicBezTo>
                  <a:pt x="44" y="89"/>
                  <a:pt x="44" y="89"/>
                  <a:pt x="44" y="89"/>
                </a:cubicBezTo>
                <a:cubicBezTo>
                  <a:pt x="44" y="25"/>
                  <a:pt x="44" y="25"/>
                  <a:pt x="44" y="25"/>
                </a:cubicBezTo>
                <a:cubicBezTo>
                  <a:pt x="60" y="25"/>
                  <a:pt x="60" y="25"/>
                  <a:pt x="60" y="25"/>
                </a:cubicBezTo>
                <a:cubicBezTo>
                  <a:pt x="60" y="89"/>
                  <a:pt x="60" y="89"/>
                  <a:pt x="60" y="89"/>
                </a:cubicBezTo>
                <a:cubicBezTo>
                  <a:pt x="68" y="89"/>
                  <a:pt x="68" y="89"/>
                  <a:pt x="68" y="89"/>
                </a:cubicBezTo>
                <a:cubicBezTo>
                  <a:pt x="68" y="53"/>
                  <a:pt x="68" y="53"/>
                  <a:pt x="68" y="53"/>
                </a:cubicBezTo>
                <a:cubicBezTo>
                  <a:pt x="84" y="53"/>
                  <a:pt x="84" y="53"/>
                  <a:pt x="84" y="53"/>
                </a:cubicBezTo>
                <a:cubicBezTo>
                  <a:pt x="84" y="89"/>
                  <a:pt x="84" y="89"/>
                  <a:pt x="84" y="89"/>
                </a:cubicBezTo>
                <a:cubicBezTo>
                  <a:pt x="88" y="89"/>
                  <a:pt x="88" y="89"/>
                  <a:pt x="88" y="89"/>
                </a:cubicBezTo>
                <a:cubicBezTo>
                  <a:pt x="88" y="93"/>
                  <a:pt x="88" y="93"/>
                  <a:pt x="88" y="93"/>
                </a:cubicBezTo>
                <a:cubicBezTo>
                  <a:pt x="16" y="93"/>
                  <a:pt x="16" y="93"/>
                  <a:pt x="16" y="93"/>
                </a:cubicBezTo>
                <a:lnTo>
                  <a:pt x="16" y="89"/>
                </a:ln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88251" y="3244334"/>
            <a:ext cx="1172116" cy="1446550"/>
          </a:xfrm>
          <a:prstGeom prst="rect">
            <a:avLst/>
          </a:prstGeom>
        </p:spPr>
        <p:txBody>
          <a:bodyPr wrap="none">
            <a:spAutoFit/>
          </a:bodyPr>
          <a:lstStyle/>
          <a:p>
            <a:r>
              <a:rPr lang="zh-TW" altLang="en-US" sz="8800" dirty="0" smtClean="0">
                <a:latin typeface="Font Awesome 5 Free Regular" panose="02000503000000000000" pitchFamily="50" charset="0"/>
                <a:ea typeface="標楷體" panose="03000509000000000000" pitchFamily="65" charset="-120"/>
              </a:rPr>
              <a:t></a:t>
            </a:r>
            <a:endParaRPr lang="zh-TW" altLang="en-US" sz="8800" dirty="0">
              <a:latin typeface="Font Awesome 5 Free Regular" panose="02000503000000000000" pitchFamily="50" charset="0"/>
              <a:ea typeface="標楷體" panose="03000509000000000000" pitchFamily="65" charset="-120"/>
            </a:endParaRPr>
          </a:p>
        </p:txBody>
      </p:sp>
      <p:sp>
        <p:nvSpPr>
          <p:cNvPr id="5" name="矩形 4"/>
          <p:cNvSpPr/>
          <p:nvPr/>
        </p:nvSpPr>
        <p:spPr>
          <a:xfrm>
            <a:off x="5888251" y="3244334"/>
            <a:ext cx="415498" cy="369332"/>
          </a:xfrm>
          <a:prstGeom prst="rect">
            <a:avLst/>
          </a:prstGeom>
        </p:spPr>
        <p:txBody>
          <a:bodyPr wrap="none">
            <a:spAutoFit/>
          </a:bodyPr>
          <a:lstStyle/>
          <a:p>
            <a:r>
              <a:rPr lang="zh-TW" altLang="en-US" dirty="0">
                <a:latin typeface="Font Awesome 5 Free Solid" panose="02000503000000000000" pitchFamily="50" charset="0"/>
              </a:rPr>
              <a:t></a:t>
            </a:r>
          </a:p>
        </p:txBody>
      </p:sp>
      <p:sp>
        <p:nvSpPr>
          <p:cNvPr id="13" name="矩形 12"/>
          <p:cNvSpPr/>
          <p:nvPr/>
        </p:nvSpPr>
        <p:spPr>
          <a:xfrm>
            <a:off x="3936788" y="3439480"/>
            <a:ext cx="1136850" cy="1107996"/>
          </a:xfrm>
          <a:prstGeom prst="rect">
            <a:avLst/>
          </a:prstGeom>
        </p:spPr>
        <p:txBody>
          <a:bodyPr wrap="none">
            <a:spAutoFit/>
          </a:bodyPr>
          <a:lstStyle/>
          <a:p>
            <a:r>
              <a:rPr lang="zh-TW" altLang="en-US" sz="6600" dirty="0">
                <a:latin typeface="Font Awesome 5 Free Regular" panose="02000503000000000000" pitchFamily="50" charset="0"/>
              </a:rPr>
              <a:t></a:t>
            </a:r>
          </a:p>
        </p:txBody>
      </p:sp>
    </p:spTree>
    <p:extLst>
      <p:ext uri="{BB962C8B-B14F-4D97-AF65-F5344CB8AC3E}">
        <p14:creationId xmlns:p14="http://schemas.microsoft.com/office/powerpoint/2010/main" val="18228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第四章    企业文化讨论的准备工作</a:t>
            </a:r>
            <a:endParaRPr lang="zh-CN"/>
          </a:p>
        </p:txBody>
      </p:sp>
      <p:sp>
        <p:nvSpPr>
          <p:cNvPr id="23555"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4.5  </a:t>
            </a:r>
            <a:r>
              <a:rPr lang="zh-CN" altLang="en-US">
                <a:solidFill>
                  <a:srgbClr val="595959"/>
                </a:solidFill>
                <a:latin typeface="微软雅黑" pitchFamily="34" charset="-122"/>
                <a:ea typeface="微软雅黑" pitchFamily="34" charset="-122"/>
                <a:sym typeface="微软雅黑" pitchFamily="34" charset="-122"/>
              </a:rPr>
              <a:t>企业文化的动员会议</a:t>
            </a:r>
          </a:p>
        </p:txBody>
      </p:sp>
      <p:grpSp>
        <p:nvGrpSpPr>
          <p:cNvPr id="23556" name="组合 17"/>
          <p:cNvGrpSpPr>
            <a:grpSpLocks/>
          </p:cNvGrpSpPr>
          <p:nvPr/>
        </p:nvGrpSpPr>
        <p:grpSpPr bwMode="auto">
          <a:xfrm>
            <a:off x="1341438" y="2114550"/>
            <a:ext cx="4033837" cy="3943350"/>
            <a:chOff x="0" y="0"/>
            <a:chExt cx="631825" cy="617537"/>
          </a:xfrm>
        </p:grpSpPr>
        <p:sp>
          <p:nvSpPr>
            <p:cNvPr id="23557" name="Freeform 2220"/>
            <p:cNvSpPr>
              <a:spLocks noChangeArrowheads="1"/>
            </p:cNvSpPr>
            <p:nvPr/>
          </p:nvSpPr>
          <p:spPr bwMode="auto">
            <a:xfrm>
              <a:off x="0" y="496887"/>
              <a:ext cx="150813" cy="120650"/>
            </a:xfrm>
            <a:custGeom>
              <a:avLst/>
              <a:gdLst>
                <a:gd name="T0" fmla="*/ 77 w 79"/>
                <a:gd name="T1" fmla="*/ 64 h 64"/>
                <a:gd name="T2" fmla="*/ 39 w 79"/>
                <a:gd name="T3" fmla="*/ 4 h 64"/>
                <a:gd name="T4" fmla="*/ 2 w 79"/>
                <a:gd name="T5" fmla="*/ 64 h 64"/>
                <a:gd name="T6" fmla="*/ 77 w 79"/>
                <a:gd name="T7" fmla="*/ 64 h 64"/>
                <a:gd name="T8" fmla="*/ 0 60000 65536"/>
                <a:gd name="T9" fmla="*/ 0 60000 65536"/>
                <a:gd name="T10" fmla="*/ 0 60000 65536"/>
                <a:gd name="T11" fmla="*/ 0 60000 65536"/>
                <a:gd name="T12" fmla="*/ 0 w 79"/>
                <a:gd name="T13" fmla="*/ 0 h 64"/>
                <a:gd name="T14" fmla="*/ 79 w 79"/>
                <a:gd name="T15" fmla="*/ 64 h 64"/>
              </a:gdLst>
              <a:ahLst/>
              <a:cxnLst>
                <a:cxn ang="T8">
                  <a:pos x="T0" y="T1"/>
                </a:cxn>
                <a:cxn ang="T9">
                  <a:pos x="T2" y="T3"/>
                </a:cxn>
                <a:cxn ang="T10">
                  <a:pos x="T4" y="T5"/>
                </a:cxn>
                <a:cxn ang="T11">
                  <a:pos x="T6" y="T7"/>
                </a:cxn>
              </a:cxnLst>
              <a:rect l="T12" t="T13" r="T14" b="T15"/>
              <a:pathLst>
                <a:path w="79" h="64">
                  <a:moveTo>
                    <a:pt x="77" y="64"/>
                  </a:moveTo>
                  <a:cubicBezTo>
                    <a:pt x="79" y="0"/>
                    <a:pt x="39" y="4"/>
                    <a:pt x="39" y="4"/>
                  </a:cubicBezTo>
                  <a:cubicBezTo>
                    <a:pt x="39" y="4"/>
                    <a:pt x="0" y="0"/>
                    <a:pt x="2" y="64"/>
                  </a:cubicBezTo>
                  <a:lnTo>
                    <a:pt x="77" y="64"/>
                  </a:ln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58" name="Oval 2221"/>
            <p:cNvSpPr>
              <a:spLocks noChangeArrowheads="1"/>
            </p:cNvSpPr>
            <p:nvPr/>
          </p:nvSpPr>
          <p:spPr bwMode="auto">
            <a:xfrm>
              <a:off x="36513" y="409575"/>
              <a:ext cx="76200" cy="762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59" name="Freeform 2222"/>
            <p:cNvSpPr>
              <a:spLocks noChangeArrowheads="1"/>
            </p:cNvSpPr>
            <p:nvPr/>
          </p:nvSpPr>
          <p:spPr bwMode="auto">
            <a:xfrm>
              <a:off x="176213" y="496887"/>
              <a:ext cx="149225" cy="120650"/>
            </a:xfrm>
            <a:custGeom>
              <a:avLst/>
              <a:gdLst>
                <a:gd name="T0" fmla="*/ 39 w 78"/>
                <a:gd name="T1" fmla="*/ 4 h 64"/>
                <a:gd name="T2" fmla="*/ 2 w 78"/>
                <a:gd name="T3" fmla="*/ 64 h 64"/>
                <a:gd name="T4" fmla="*/ 76 w 78"/>
                <a:gd name="T5" fmla="*/ 64 h 64"/>
                <a:gd name="T6" fmla="*/ 39 w 78"/>
                <a:gd name="T7" fmla="*/ 4 h 64"/>
                <a:gd name="T8" fmla="*/ 0 60000 65536"/>
                <a:gd name="T9" fmla="*/ 0 60000 65536"/>
                <a:gd name="T10" fmla="*/ 0 60000 65536"/>
                <a:gd name="T11" fmla="*/ 0 60000 65536"/>
                <a:gd name="T12" fmla="*/ 0 w 78"/>
                <a:gd name="T13" fmla="*/ 0 h 64"/>
                <a:gd name="T14" fmla="*/ 78 w 78"/>
                <a:gd name="T15" fmla="*/ 64 h 64"/>
              </a:gdLst>
              <a:ahLst/>
              <a:cxnLst>
                <a:cxn ang="T8">
                  <a:pos x="T0" y="T1"/>
                </a:cxn>
                <a:cxn ang="T9">
                  <a:pos x="T2" y="T3"/>
                </a:cxn>
                <a:cxn ang="T10">
                  <a:pos x="T4" y="T5"/>
                </a:cxn>
                <a:cxn ang="T11">
                  <a:pos x="T6" y="T7"/>
                </a:cxn>
              </a:cxnLst>
              <a:rect l="T12" t="T13" r="T14" b="T15"/>
              <a:pathLst>
                <a:path w="78" h="64">
                  <a:moveTo>
                    <a:pt x="39" y="4"/>
                  </a:moveTo>
                  <a:cubicBezTo>
                    <a:pt x="39" y="4"/>
                    <a:pt x="0" y="0"/>
                    <a:pt x="2" y="64"/>
                  </a:cubicBezTo>
                  <a:cubicBezTo>
                    <a:pt x="76" y="64"/>
                    <a:pt x="76" y="64"/>
                    <a:pt x="76" y="64"/>
                  </a:cubicBezTo>
                  <a:cubicBezTo>
                    <a:pt x="78" y="0"/>
                    <a:pt x="39" y="4"/>
                    <a:pt x="39" y="4"/>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60" name="Oval 2223"/>
            <p:cNvSpPr>
              <a:spLocks noChangeArrowheads="1"/>
            </p:cNvSpPr>
            <p:nvPr/>
          </p:nvSpPr>
          <p:spPr bwMode="auto">
            <a:xfrm>
              <a:off x="212725" y="409575"/>
              <a:ext cx="76200" cy="762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61" name="Freeform 2224"/>
            <p:cNvSpPr>
              <a:spLocks noChangeArrowheads="1"/>
            </p:cNvSpPr>
            <p:nvPr/>
          </p:nvSpPr>
          <p:spPr bwMode="auto">
            <a:xfrm>
              <a:off x="352425" y="496887"/>
              <a:ext cx="149225" cy="120650"/>
            </a:xfrm>
            <a:custGeom>
              <a:avLst/>
              <a:gdLst>
                <a:gd name="T0" fmla="*/ 40 w 79"/>
                <a:gd name="T1" fmla="*/ 4 h 64"/>
                <a:gd name="T2" fmla="*/ 2 w 79"/>
                <a:gd name="T3" fmla="*/ 64 h 64"/>
                <a:gd name="T4" fmla="*/ 77 w 79"/>
                <a:gd name="T5" fmla="*/ 64 h 64"/>
                <a:gd name="T6" fmla="*/ 40 w 79"/>
                <a:gd name="T7" fmla="*/ 4 h 64"/>
                <a:gd name="T8" fmla="*/ 0 60000 65536"/>
                <a:gd name="T9" fmla="*/ 0 60000 65536"/>
                <a:gd name="T10" fmla="*/ 0 60000 65536"/>
                <a:gd name="T11" fmla="*/ 0 60000 65536"/>
                <a:gd name="T12" fmla="*/ 0 w 79"/>
                <a:gd name="T13" fmla="*/ 0 h 64"/>
                <a:gd name="T14" fmla="*/ 79 w 79"/>
                <a:gd name="T15" fmla="*/ 64 h 64"/>
              </a:gdLst>
              <a:ahLst/>
              <a:cxnLst>
                <a:cxn ang="T8">
                  <a:pos x="T0" y="T1"/>
                </a:cxn>
                <a:cxn ang="T9">
                  <a:pos x="T2" y="T3"/>
                </a:cxn>
                <a:cxn ang="T10">
                  <a:pos x="T4" y="T5"/>
                </a:cxn>
                <a:cxn ang="T11">
                  <a:pos x="T6" y="T7"/>
                </a:cxn>
              </a:cxnLst>
              <a:rect l="T12" t="T13" r="T14" b="T15"/>
              <a:pathLst>
                <a:path w="79" h="64">
                  <a:moveTo>
                    <a:pt x="40" y="4"/>
                  </a:moveTo>
                  <a:cubicBezTo>
                    <a:pt x="40" y="4"/>
                    <a:pt x="0" y="0"/>
                    <a:pt x="2" y="64"/>
                  </a:cubicBezTo>
                  <a:cubicBezTo>
                    <a:pt x="77" y="64"/>
                    <a:pt x="77" y="64"/>
                    <a:pt x="77" y="64"/>
                  </a:cubicBezTo>
                  <a:cubicBezTo>
                    <a:pt x="79" y="0"/>
                    <a:pt x="40" y="4"/>
                    <a:pt x="40" y="4"/>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62" name="Oval 2225"/>
            <p:cNvSpPr>
              <a:spLocks noChangeArrowheads="1"/>
            </p:cNvSpPr>
            <p:nvPr/>
          </p:nvSpPr>
          <p:spPr bwMode="auto">
            <a:xfrm>
              <a:off x="388938" y="409575"/>
              <a:ext cx="77788" cy="7620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63" name="Oval 2226"/>
            <p:cNvSpPr>
              <a:spLocks noChangeArrowheads="1"/>
            </p:cNvSpPr>
            <p:nvPr/>
          </p:nvSpPr>
          <p:spPr bwMode="auto">
            <a:xfrm>
              <a:off x="487363" y="65087"/>
              <a:ext cx="69850" cy="71438"/>
            </a:xfrm>
            <a:prstGeom prst="ellipse">
              <a:avLst/>
            </a:pr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3564" name="Freeform 2227"/>
            <p:cNvSpPr>
              <a:spLocks noEditPoints="1" noChangeArrowheads="1"/>
            </p:cNvSpPr>
            <p:nvPr/>
          </p:nvSpPr>
          <p:spPr bwMode="auto">
            <a:xfrm>
              <a:off x="3175" y="0"/>
              <a:ext cx="628650" cy="377825"/>
            </a:xfrm>
            <a:custGeom>
              <a:avLst/>
              <a:gdLst>
                <a:gd name="T0" fmla="*/ 261 w 330"/>
                <a:gd name="T1" fmla="*/ 153 h 199"/>
                <a:gd name="T2" fmla="*/ 262 w 330"/>
                <a:gd name="T3" fmla="*/ 168 h 199"/>
                <a:gd name="T4" fmla="*/ 309 w 330"/>
                <a:gd name="T5" fmla="*/ 169 h 199"/>
                <a:gd name="T6" fmla="*/ 323 w 330"/>
                <a:gd name="T7" fmla="*/ 134 h 199"/>
                <a:gd name="T8" fmla="*/ 313 w 330"/>
                <a:gd name="T9" fmla="*/ 107 h 199"/>
                <a:gd name="T10" fmla="*/ 271 w 330"/>
                <a:gd name="T11" fmla="*/ 81 h 199"/>
                <a:gd name="T12" fmla="*/ 232 w 330"/>
                <a:gd name="T13" fmla="*/ 109 h 199"/>
                <a:gd name="T14" fmla="*/ 222 w 330"/>
                <a:gd name="T15" fmla="*/ 127 h 199"/>
                <a:gd name="T16" fmla="*/ 207 w 330"/>
                <a:gd name="T17" fmla="*/ 120 h 199"/>
                <a:gd name="T18" fmla="*/ 207 w 330"/>
                <a:gd name="T19" fmla="*/ 0 h 199"/>
                <a:gd name="T20" fmla="*/ 204 w 330"/>
                <a:gd name="T21" fmla="*/ 0 h 199"/>
                <a:gd name="T22" fmla="*/ 0 w 330"/>
                <a:gd name="T23" fmla="*/ 0 h 199"/>
                <a:gd name="T24" fmla="*/ 0 w 330"/>
                <a:gd name="T25" fmla="*/ 178 h 199"/>
                <a:gd name="T26" fmla="*/ 207 w 330"/>
                <a:gd name="T27" fmla="*/ 178 h 199"/>
                <a:gd name="T28" fmla="*/ 207 w 330"/>
                <a:gd name="T29" fmla="*/ 147 h 199"/>
                <a:gd name="T30" fmla="*/ 212 w 330"/>
                <a:gd name="T31" fmla="*/ 150 h 199"/>
                <a:gd name="T32" fmla="*/ 239 w 330"/>
                <a:gd name="T33" fmla="*/ 148 h 199"/>
                <a:gd name="T34" fmla="*/ 239 w 330"/>
                <a:gd name="T35" fmla="*/ 199 h 199"/>
                <a:gd name="T36" fmla="*/ 310 w 330"/>
                <a:gd name="T37" fmla="*/ 199 h 199"/>
                <a:gd name="T38" fmla="*/ 311 w 330"/>
                <a:gd name="T39" fmla="*/ 173 h 199"/>
                <a:gd name="T40" fmla="*/ 257 w 330"/>
                <a:gd name="T41" fmla="*/ 173 h 199"/>
                <a:gd name="T42" fmla="*/ 257 w 330"/>
                <a:gd name="T43" fmla="*/ 124 h 199"/>
                <a:gd name="T44" fmla="*/ 299 w 330"/>
                <a:gd name="T45" fmla="*/ 124 h 199"/>
                <a:gd name="T46" fmla="*/ 299 w 330"/>
                <a:gd name="T47" fmla="*/ 145 h 199"/>
                <a:gd name="T48" fmla="*/ 261 w 330"/>
                <a:gd name="T49" fmla="*/ 153 h 199"/>
                <a:gd name="T50" fmla="*/ 202 w 330"/>
                <a:gd name="T51" fmla="*/ 173 h 199"/>
                <a:gd name="T52" fmla="*/ 5 w 330"/>
                <a:gd name="T53" fmla="*/ 173 h 199"/>
                <a:gd name="T54" fmla="*/ 5 w 330"/>
                <a:gd name="T55" fmla="*/ 6 h 199"/>
                <a:gd name="T56" fmla="*/ 202 w 330"/>
                <a:gd name="T57" fmla="*/ 6 h 199"/>
                <a:gd name="T58" fmla="*/ 202 w 330"/>
                <a:gd name="T59" fmla="*/ 117 h 199"/>
                <a:gd name="T60" fmla="*/ 180 w 330"/>
                <a:gd name="T61" fmla="*/ 107 h 199"/>
                <a:gd name="T62" fmla="*/ 177 w 330"/>
                <a:gd name="T63" fmla="*/ 112 h 199"/>
                <a:gd name="T64" fmla="*/ 113 w 330"/>
                <a:gd name="T65" fmla="*/ 77 h 199"/>
                <a:gd name="T66" fmla="*/ 110 w 330"/>
                <a:gd name="T67" fmla="*/ 83 h 199"/>
                <a:gd name="T68" fmla="*/ 174 w 330"/>
                <a:gd name="T69" fmla="*/ 118 h 199"/>
                <a:gd name="T70" fmla="*/ 171 w 330"/>
                <a:gd name="T71" fmla="*/ 124 h 199"/>
                <a:gd name="T72" fmla="*/ 202 w 330"/>
                <a:gd name="T73" fmla="*/ 144 h 199"/>
                <a:gd name="T74" fmla="*/ 202 w 330"/>
                <a:gd name="T75" fmla="*/ 173 h 19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0"/>
                <a:gd name="T115" fmla="*/ 0 h 199"/>
                <a:gd name="T116" fmla="*/ 330 w 330"/>
                <a:gd name="T117" fmla="*/ 199 h 19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0" h="199">
                  <a:moveTo>
                    <a:pt x="261" y="153"/>
                  </a:moveTo>
                  <a:cubicBezTo>
                    <a:pt x="261" y="156"/>
                    <a:pt x="261" y="165"/>
                    <a:pt x="262" y="168"/>
                  </a:cubicBezTo>
                  <a:cubicBezTo>
                    <a:pt x="265" y="168"/>
                    <a:pt x="309" y="169"/>
                    <a:pt x="309" y="169"/>
                  </a:cubicBezTo>
                  <a:cubicBezTo>
                    <a:pt x="317" y="168"/>
                    <a:pt x="330" y="162"/>
                    <a:pt x="323" y="134"/>
                  </a:cubicBezTo>
                  <a:cubicBezTo>
                    <a:pt x="320" y="122"/>
                    <a:pt x="318" y="116"/>
                    <a:pt x="313" y="107"/>
                  </a:cubicBezTo>
                  <a:cubicBezTo>
                    <a:pt x="299" y="78"/>
                    <a:pt x="271" y="81"/>
                    <a:pt x="271" y="81"/>
                  </a:cubicBezTo>
                  <a:cubicBezTo>
                    <a:pt x="271" y="81"/>
                    <a:pt x="249" y="80"/>
                    <a:pt x="232" y="109"/>
                  </a:cubicBezTo>
                  <a:cubicBezTo>
                    <a:pt x="228" y="116"/>
                    <a:pt x="225" y="121"/>
                    <a:pt x="222" y="127"/>
                  </a:cubicBezTo>
                  <a:cubicBezTo>
                    <a:pt x="207" y="120"/>
                    <a:pt x="207" y="120"/>
                    <a:pt x="207" y="120"/>
                  </a:cubicBezTo>
                  <a:cubicBezTo>
                    <a:pt x="207" y="0"/>
                    <a:pt x="207" y="0"/>
                    <a:pt x="207" y="0"/>
                  </a:cubicBezTo>
                  <a:cubicBezTo>
                    <a:pt x="204" y="0"/>
                    <a:pt x="204" y="0"/>
                    <a:pt x="204" y="0"/>
                  </a:cubicBezTo>
                  <a:cubicBezTo>
                    <a:pt x="0" y="0"/>
                    <a:pt x="0" y="0"/>
                    <a:pt x="0" y="0"/>
                  </a:cubicBezTo>
                  <a:cubicBezTo>
                    <a:pt x="0" y="178"/>
                    <a:pt x="0" y="178"/>
                    <a:pt x="0" y="178"/>
                  </a:cubicBezTo>
                  <a:cubicBezTo>
                    <a:pt x="207" y="178"/>
                    <a:pt x="207" y="178"/>
                    <a:pt x="207" y="178"/>
                  </a:cubicBezTo>
                  <a:cubicBezTo>
                    <a:pt x="207" y="147"/>
                    <a:pt x="207" y="147"/>
                    <a:pt x="207" y="147"/>
                  </a:cubicBezTo>
                  <a:cubicBezTo>
                    <a:pt x="209" y="148"/>
                    <a:pt x="210" y="149"/>
                    <a:pt x="212" y="150"/>
                  </a:cubicBezTo>
                  <a:cubicBezTo>
                    <a:pt x="230" y="159"/>
                    <a:pt x="239" y="148"/>
                    <a:pt x="239" y="148"/>
                  </a:cubicBezTo>
                  <a:cubicBezTo>
                    <a:pt x="239" y="199"/>
                    <a:pt x="239" y="199"/>
                    <a:pt x="239" y="199"/>
                  </a:cubicBezTo>
                  <a:cubicBezTo>
                    <a:pt x="310" y="199"/>
                    <a:pt x="310" y="199"/>
                    <a:pt x="310" y="199"/>
                  </a:cubicBezTo>
                  <a:cubicBezTo>
                    <a:pt x="311" y="173"/>
                    <a:pt x="311" y="173"/>
                    <a:pt x="311" y="173"/>
                  </a:cubicBezTo>
                  <a:cubicBezTo>
                    <a:pt x="257" y="173"/>
                    <a:pt x="257" y="173"/>
                    <a:pt x="257" y="173"/>
                  </a:cubicBezTo>
                  <a:cubicBezTo>
                    <a:pt x="257" y="124"/>
                    <a:pt x="257" y="124"/>
                    <a:pt x="257" y="124"/>
                  </a:cubicBezTo>
                  <a:cubicBezTo>
                    <a:pt x="299" y="124"/>
                    <a:pt x="299" y="124"/>
                    <a:pt x="299" y="124"/>
                  </a:cubicBezTo>
                  <a:cubicBezTo>
                    <a:pt x="299" y="145"/>
                    <a:pt x="299" y="145"/>
                    <a:pt x="299" y="145"/>
                  </a:cubicBezTo>
                  <a:cubicBezTo>
                    <a:pt x="299" y="145"/>
                    <a:pt x="264" y="153"/>
                    <a:pt x="261" y="153"/>
                  </a:cubicBezTo>
                  <a:close/>
                  <a:moveTo>
                    <a:pt x="202" y="173"/>
                  </a:moveTo>
                  <a:cubicBezTo>
                    <a:pt x="196" y="173"/>
                    <a:pt x="10" y="173"/>
                    <a:pt x="5" y="173"/>
                  </a:cubicBezTo>
                  <a:cubicBezTo>
                    <a:pt x="5" y="168"/>
                    <a:pt x="5" y="11"/>
                    <a:pt x="5" y="6"/>
                  </a:cubicBezTo>
                  <a:cubicBezTo>
                    <a:pt x="10" y="6"/>
                    <a:pt x="196" y="6"/>
                    <a:pt x="202" y="6"/>
                  </a:cubicBezTo>
                  <a:cubicBezTo>
                    <a:pt x="202" y="9"/>
                    <a:pt x="202" y="70"/>
                    <a:pt x="202" y="117"/>
                  </a:cubicBezTo>
                  <a:cubicBezTo>
                    <a:pt x="180" y="107"/>
                    <a:pt x="180" y="107"/>
                    <a:pt x="180" y="107"/>
                  </a:cubicBezTo>
                  <a:cubicBezTo>
                    <a:pt x="177" y="112"/>
                    <a:pt x="177" y="112"/>
                    <a:pt x="177" y="112"/>
                  </a:cubicBezTo>
                  <a:cubicBezTo>
                    <a:pt x="113" y="77"/>
                    <a:pt x="113" y="77"/>
                    <a:pt x="113" y="77"/>
                  </a:cubicBezTo>
                  <a:cubicBezTo>
                    <a:pt x="110" y="83"/>
                    <a:pt x="110" y="83"/>
                    <a:pt x="110" y="83"/>
                  </a:cubicBezTo>
                  <a:cubicBezTo>
                    <a:pt x="174" y="118"/>
                    <a:pt x="174" y="118"/>
                    <a:pt x="174" y="118"/>
                  </a:cubicBezTo>
                  <a:cubicBezTo>
                    <a:pt x="171" y="124"/>
                    <a:pt x="171" y="124"/>
                    <a:pt x="171" y="124"/>
                  </a:cubicBezTo>
                  <a:cubicBezTo>
                    <a:pt x="171" y="124"/>
                    <a:pt x="187" y="135"/>
                    <a:pt x="202" y="144"/>
                  </a:cubicBezTo>
                  <a:cubicBezTo>
                    <a:pt x="202" y="160"/>
                    <a:pt x="202" y="171"/>
                    <a:pt x="202" y="173"/>
                  </a:cubicBezTo>
                  <a:close/>
                </a:path>
              </a:pathLst>
            </a:custGeom>
            <a:solidFill>
              <a:srgbClr val="59595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23565" name="矩形 26"/>
          <p:cNvSpPr>
            <a:spLocks noChangeArrowheads="1"/>
          </p:cNvSpPr>
          <p:nvPr/>
        </p:nvSpPr>
        <p:spPr bwMode="auto">
          <a:xfrm>
            <a:off x="7056438" y="1860550"/>
            <a:ext cx="4079875"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企业文化部的主管副总或总监组织实施动员会议，各部门实际推进工作者参与</a:t>
            </a:r>
          </a:p>
        </p:txBody>
      </p:sp>
      <p:sp>
        <p:nvSpPr>
          <p:cNvPr id="23566" name="圆角矩形 27"/>
          <p:cNvSpPr>
            <a:spLocks noChangeArrowheads="1"/>
          </p:cNvSpPr>
          <p:nvPr/>
        </p:nvSpPr>
        <p:spPr bwMode="auto">
          <a:xfrm>
            <a:off x="7056438" y="278765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研讨必要性说明</a:t>
            </a:r>
          </a:p>
        </p:txBody>
      </p:sp>
      <p:sp>
        <p:nvSpPr>
          <p:cNvPr id="23567" name="圆角矩形 28"/>
          <p:cNvSpPr>
            <a:spLocks noChangeArrowheads="1"/>
          </p:cNvSpPr>
          <p:nvPr/>
        </p:nvSpPr>
        <p:spPr bwMode="auto">
          <a:xfrm>
            <a:off x="7056438" y="364490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研讨的方式指导</a:t>
            </a:r>
          </a:p>
        </p:txBody>
      </p:sp>
      <p:sp>
        <p:nvSpPr>
          <p:cNvPr id="23568" name="圆角矩形 29"/>
          <p:cNvSpPr>
            <a:spLocks noChangeArrowheads="1"/>
          </p:cNvSpPr>
          <p:nvPr/>
        </p:nvSpPr>
        <p:spPr bwMode="auto">
          <a:xfrm>
            <a:off x="7056438" y="450215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输出文档的要求</a:t>
            </a:r>
          </a:p>
        </p:txBody>
      </p:sp>
      <p:sp>
        <p:nvSpPr>
          <p:cNvPr id="23569" name="圆角矩形 30"/>
          <p:cNvSpPr>
            <a:spLocks noChangeArrowheads="1"/>
          </p:cNvSpPr>
          <p:nvPr/>
        </p:nvSpPr>
        <p:spPr bwMode="auto">
          <a:xfrm>
            <a:off x="7056438" y="5359400"/>
            <a:ext cx="3957637" cy="687388"/>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3200" b="1">
                <a:solidFill>
                  <a:srgbClr val="FFFFFF"/>
                </a:solidFill>
                <a:latin typeface="方正兰亭粗黑_GBK" charset="-122"/>
                <a:ea typeface="方正兰亭粗黑_GBK" charset="-122"/>
              </a:rPr>
              <a:t>现场答疑与解惑</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24579"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0"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24581"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24582"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3"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4"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5"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6"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7"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8"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89"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90"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91"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92"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93"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4594" name="文本框 45"/>
          <p:cNvSpPr>
            <a:spLocks noChangeArrowheads="1"/>
          </p:cNvSpPr>
          <p:nvPr/>
        </p:nvSpPr>
        <p:spPr bwMode="auto">
          <a:xfrm>
            <a:off x="4279900" y="5173663"/>
            <a:ext cx="40941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第五章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企业文化讨论的输出内容</a:t>
            </a:r>
          </a:p>
        </p:txBody>
      </p:sp>
      <p:grpSp>
        <p:nvGrpSpPr>
          <p:cNvPr id="24595" name="组合 46"/>
          <p:cNvGrpSpPr>
            <a:grpSpLocks/>
          </p:cNvGrpSpPr>
          <p:nvPr/>
        </p:nvGrpSpPr>
        <p:grpSpPr bwMode="auto">
          <a:xfrm>
            <a:off x="3463925" y="5305425"/>
            <a:ext cx="652463" cy="677863"/>
            <a:chOff x="0" y="0"/>
            <a:chExt cx="1333500" cy="1298575"/>
          </a:xfrm>
        </p:grpSpPr>
        <p:sp>
          <p:nvSpPr>
            <p:cNvPr id="24596" name="Freeform 44"/>
            <p:cNvSpPr>
              <a:spLocks noChangeArrowheads="1"/>
            </p:cNvSpPr>
            <p:nvPr/>
          </p:nvSpPr>
          <p:spPr bwMode="auto">
            <a:xfrm>
              <a:off x="204788" y="396875"/>
              <a:ext cx="785813" cy="90488"/>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93"/>
                <a:gd name="T25" fmla="*/ 0 h 34"/>
                <a:gd name="T26" fmla="*/ 293 w 293"/>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3" h="34">
                  <a:moveTo>
                    <a:pt x="293" y="17"/>
                  </a:moveTo>
                  <a:cubicBezTo>
                    <a:pt x="293" y="26"/>
                    <a:pt x="286" y="34"/>
                    <a:pt x="276" y="34"/>
                  </a:cubicBezTo>
                  <a:cubicBezTo>
                    <a:pt x="17" y="34"/>
                    <a:pt x="17" y="34"/>
                    <a:pt x="17" y="34"/>
                  </a:cubicBezTo>
                  <a:cubicBezTo>
                    <a:pt x="7" y="34"/>
                    <a:pt x="0" y="26"/>
                    <a:pt x="0" y="17"/>
                  </a:cubicBezTo>
                  <a:cubicBezTo>
                    <a:pt x="0" y="17"/>
                    <a:pt x="0" y="17"/>
                    <a:pt x="0" y="17"/>
                  </a:cubicBezTo>
                  <a:cubicBezTo>
                    <a:pt x="0" y="7"/>
                    <a:pt x="7" y="0"/>
                    <a:pt x="17" y="0"/>
                  </a:cubicBezTo>
                  <a:cubicBezTo>
                    <a:pt x="276" y="0"/>
                    <a:pt x="276" y="0"/>
                    <a:pt x="276" y="0"/>
                  </a:cubicBezTo>
                  <a:cubicBezTo>
                    <a:pt x="286" y="0"/>
                    <a:pt x="293" y="7"/>
                    <a:pt x="293"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597" name="Freeform 45"/>
            <p:cNvSpPr>
              <a:spLocks noChangeArrowheads="1"/>
            </p:cNvSpPr>
            <p:nvPr/>
          </p:nvSpPr>
          <p:spPr bwMode="auto">
            <a:xfrm>
              <a:off x="204788" y="215900"/>
              <a:ext cx="638175" cy="92075"/>
            </a:xfrm>
            <a:custGeom>
              <a:avLst/>
              <a:gdLst>
                <a:gd name="T0" fmla="*/ 238 w 238"/>
                <a:gd name="T1" fmla="*/ 17 h 34"/>
                <a:gd name="T2" fmla="*/ 221 w 238"/>
                <a:gd name="T3" fmla="*/ 34 h 34"/>
                <a:gd name="T4" fmla="*/ 17 w 238"/>
                <a:gd name="T5" fmla="*/ 34 h 34"/>
                <a:gd name="T6" fmla="*/ 0 w 238"/>
                <a:gd name="T7" fmla="*/ 17 h 34"/>
                <a:gd name="T8" fmla="*/ 0 w 238"/>
                <a:gd name="T9" fmla="*/ 17 h 34"/>
                <a:gd name="T10" fmla="*/ 17 w 238"/>
                <a:gd name="T11" fmla="*/ 0 h 34"/>
                <a:gd name="T12" fmla="*/ 221 w 238"/>
                <a:gd name="T13" fmla="*/ 0 h 34"/>
                <a:gd name="T14" fmla="*/ 238 w 238"/>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34"/>
                <a:gd name="T26" fmla="*/ 238 w 238"/>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34">
                  <a:moveTo>
                    <a:pt x="238" y="17"/>
                  </a:moveTo>
                  <a:cubicBezTo>
                    <a:pt x="238" y="27"/>
                    <a:pt x="230" y="34"/>
                    <a:pt x="221" y="34"/>
                  </a:cubicBezTo>
                  <a:cubicBezTo>
                    <a:pt x="17" y="34"/>
                    <a:pt x="17" y="34"/>
                    <a:pt x="17" y="34"/>
                  </a:cubicBezTo>
                  <a:cubicBezTo>
                    <a:pt x="7" y="34"/>
                    <a:pt x="0" y="27"/>
                    <a:pt x="0" y="17"/>
                  </a:cubicBezTo>
                  <a:cubicBezTo>
                    <a:pt x="0" y="17"/>
                    <a:pt x="0" y="17"/>
                    <a:pt x="0" y="17"/>
                  </a:cubicBezTo>
                  <a:cubicBezTo>
                    <a:pt x="0" y="8"/>
                    <a:pt x="7" y="0"/>
                    <a:pt x="17" y="0"/>
                  </a:cubicBezTo>
                  <a:cubicBezTo>
                    <a:pt x="221" y="0"/>
                    <a:pt x="221" y="0"/>
                    <a:pt x="221" y="0"/>
                  </a:cubicBezTo>
                  <a:cubicBezTo>
                    <a:pt x="230" y="0"/>
                    <a:pt x="238" y="8"/>
                    <a:pt x="238"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598" name="Freeform 46"/>
            <p:cNvSpPr>
              <a:spLocks noChangeArrowheads="1"/>
            </p:cNvSpPr>
            <p:nvPr/>
          </p:nvSpPr>
          <p:spPr bwMode="auto">
            <a:xfrm>
              <a:off x="204788" y="573087"/>
              <a:ext cx="785813" cy="92075"/>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93"/>
                <a:gd name="T25" fmla="*/ 0 h 34"/>
                <a:gd name="T26" fmla="*/ 293 w 293"/>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3" h="34">
                  <a:moveTo>
                    <a:pt x="293" y="17"/>
                  </a:moveTo>
                  <a:cubicBezTo>
                    <a:pt x="293" y="27"/>
                    <a:pt x="286" y="34"/>
                    <a:pt x="276" y="34"/>
                  </a:cubicBezTo>
                  <a:cubicBezTo>
                    <a:pt x="17" y="34"/>
                    <a:pt x="17" y="34"/>
                    <a:pt x="17" y="34"/>
                  </a:cubicBezTo>
                  <a:cubicBezTo>
                    <a:pt x="7" y="34"/>
                    <a:pt x="0" y="27"/>
                    <a:pt x="0" y="17"/>
                  </a:cubicBezTo>
                  <a:cubicBezTo>
                    <a:pt x="0" y="17"/>
                    <a:pt x="0" y="17"/>
                    <a:pt x="0" y="17"/>
                  </a:cubicBezTo>
                  <a:cubicBezTo>
                    <a:pt x="0" y="8"/>
                    <a:pt x="7" y="0"/>
                    <a:pt x="17" y="0"/>
                  </a:cubicBezTo>
                  <a:cubicBezTo>
                    <a:pt x="276" y="0"/>
                    <a:pt x="276" y="0"/>
                    <a:pt x="276" y="0"/>
                  </a:cubicBezTo>
                  <a:cubicBezTo>
                    <a:pt x="286" y="0"/>
                    <a:pt x="293" y="8"/>
                    <a:pt x="293"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599" name="Freeform 47"/>
            <p:cNvSpPr>
              <a:spLocks noChangeArrowheads="1"/>
            </p:cNvSpPr>
            <p:nvPr/>
          </p:nvSpPr>
          <p:spPr bwMode="auto">
            <a:xfrm>
              <a:off x="204788" y="754062"/>
              <a:ext cx="592138" cy="90488"/>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34"/>
                <a:gd name="T26" fmla="*/ 221 w 22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34">
                  <a:moveTo>
                    <a:pt x="221" y="17"/>
                  </a:moveTo>
                  <a:cubicBezTo>
                    <a:pt x="221" y="26"/>
                    <a:pt x="213" y="34"/>
                    <a:pt x="204" y="34"/>
                  </a:cubicBezTo>
                  <a:cubicBezTo>
                    <a:pt x="17" y="34"/>
                    <a:pt x="17" y="34"/>
                    <a:pt x="17" y="34"/>
                  </a:cubicBezTo>
                  <a:cubicBezTo>
                    <a:pt x="7" y="34"/>
                    <a:pt x="0" y="26"/>
                    <a:pt x="0" y="17"/>
                  </a:cubicBezTo>
                  <a:cubicBezTo>
                    <a:pt x="0" y="17"/>
                    <a:pt x="0" y="17"/>
                    <a:pt x="0" y="17"/>
                  </a:cubicBezTo>
                  <a:cubicBezTo>
                    <a:pt x="0" y="7"/>
                    <a:pt x="7" y="0"/>
                    <a:pt x="17" y="0"/>
                  </a:cubicBezTo>
                  <a:cubicBezTo>
                    <a:pt x="204" y="0"/>
                    <a:pt x="204" y="0"/>
                    <a:pt x="204" y="0"/>
                  </a:cubicBezTo>
                  <a:cubicBezTo>
                    <a:pt x="213" y="0"/>
                    <a:pt x="221" y="7"/>
                    <a:pt x="221"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600" name="Freeform 48"/>
            <p:cNvSpPr>
              <a:spLocks noChangeArrowheads="1"/>
            </p:cNvSpPr>
            <p:nvPr/>
          </p:nvSpPr>
          <p:spPr bwMode="auto">
            <a:xfrm>
              <a:off x="204788" y="930275"/>
              <a:ext cx="592138" cy="92075"/>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34"/>
                <a:gd name="T26" fmla="*/ 221 w 22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34">
                  <a:moveTo>
                    <a:pt x="221" y="17"/>
                  </a:moveTo>
                  <a:cubicBezTo>
                    <a:pt x="221" y="27"/>
                    <a:pt x="213" y="34"/>
                    <a:pt x="204" y="34"/>
                  </a:cubicBezTo>
                  <a:cubicBezTo>
                    <a:pt x="17" y="34"/>
                    <a:pt x="17" y="34"/>
                    <a:pt x="17" y="34"/>
                  </a:cubicBezTo>
                  <a:cubicBezTo>
                    <a:pt x="7" y="34"/>
                    <a:pt x="0" y="27"/>
                    <a:pt x="0" y="17"/>
                  </a:cubicBezTo>
                  <a:cubicBezTo>
                    <a:pt x="0" y="17"/>
                    <a:pt x="0" y="17"/>
                    <a:pt x="0" y="17"/>
                  </a:cubicBezTo>
                  <a:cubicBezTo>
                    <a:pt x="0" y="8"/>
                    <a:pt x="7" y="0"/>
                    <a:pt x="17" y="0"/>
                  </a:cubicBezTo>
                  <a:cubicBezTo>
                    <a:pt x="204" y="0"/>
                    <a:pt x="204" y="0"/>
                    <a:pt x="204" y="0"/>
                  </a:cubicBezTo>
                  <a:cubicBezTo>
                    <a:pt x="213" y="0"/>
                    <a:pt x="221" y="8"/>
                    <a:pt x="221"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601" name="Freeform 49"/>
            <p:cNvSpPr>
              <a:spLocks noChangeArrowheads="1"/>
            </p:cNvSpPr>
            <p:nvPr/>
          </p:nvSpPr>
          <p:spPr bwMode="auto">
            <a:xfrm>
              <a:off x="874713" y="839787"/>
              <a:ext cx="446088" cy="444500"/>
            </a:xfrm>
            <a:custGeom>
              <a:avLst/>
              <a:gdLst>
                <a:gd name="T0" fmla="*/ 3 w 166"/>
                <a:gd name="T1" fmla="*/ 53 h 166"/>
                <a:gd name="T2" fmla="*/ 3 w 166"/>
                <a:gd name="T3" fmla="*/ 41 h 166"/>
                <a:gd name="T4" fmla="*/ 41 w 166"/>
                <a:gd name="T5" fmla="*/ 3 h 166"/>
                <a:gd name="T6" fmla="*/ 53 w 166"/>
                <a:gd name="T7" fmla="*/ 3 h 166"/>
                <a:gd name="T8" fmla="*/ 162 w 166"/>
                <a:gd name="T9" fmla="*/ 113 h 166"/>
                <a:gd name="T10" fmla="*/ 162 w 166"/>
                <a:gd name="T11" fmla="*/ 125 h 166"/>
                <a:gd name="T12" fmla="*/ 125 w 166"/>
                <a:gd name="T13" fmla="*/ 162 h 166"/>
                <a:gd name="T14" fmla="*/ 113 w 166"/>
                <a:gd name="T15" fmla="*/ 162 h 166"/>
                <a:gd name="T16" fmla="*/ 3 w 166"/>
                <a:gd name="T17" fmla="*/ 53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166"/>
                <a:gd name="T29" fmla="*/ 166 w 166"/>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166">
                  <a:moveTo>
                    <a:pt x="3" y="53"/>
                  </a:moveTo>
                  <a:cubicBezTo>
                    <a:pt x="0" y="49"/>
                    <a:pt x="0" y="44"/>
                    <a:pt x="3" y="41"/>
                  </a:cubicBezTo>
                  <a:cubicBezTo>
                    <a:pt x="41" y="3"/>
                    <a:pt x="41" y="3"/>
                    <a:pt x="41" y="3"/>
                  </a:cubicBezTo>
                  <a:cubicBezTo>
                    <a:pt x="44" y="0"/>
                    <a:pt x="49" y="0"/>
                    <a:pt x="53" y="3"/>
                  </a:cubicBezTo>
                  <a:cubicBezTo>
                    <a:pt x="162" y="113"/>
                    <a:pt x="162" y="113"/>
                    <a:pt x="162" y="113"/>
                  </a:cubicBezTo>
                  <a:cubicBezTo>
                    <a:pt x="166" y="116"/>
                    <a:pt x="166" y="122"/>
                    <a:pt x="162" y="125"/>
                  </a:cubicBezTo>
                  <a:cubicBezTo>
                    <a:pt x="125" y="162"/>
                    <a:pt x="125" y="162"/>
                    <a:pt x="125" y="162"/>
                  </a:cubicBezTo>
                  <a:cubicBezTo>
                    <a:pt x="122" y="166"/>
                    <a:pt x="116" y="166"/>
                    <a:pt x="113" y="162"/>
                  </a:cubicBezTo>
                  <a:lnTo>
                    <a:pt x="3" y="5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602" name="Freeform 50"/>
            <p:cNvSpPr>
              <a:spLocks noChangeArrowheads="1"/>
            </p:cNvSpPr>
            <p:nvPr/>
          </p:nvSpPr>
          <p:spPr bwMode="auto">
            <a:xfrm>
              <a:off x="1216025" y="1181100"/>
              <a:ext cx="117475" cy="117475"/>
            </a:xfrm>
            <a:custGeom>
              <a:avLst/>
              <a:gdLst>
                <a:gd name="T0" fmla="*/ 0 w 44"/>
                <a:gd name="T1" fmla="*/ 39 h 44"/>
                <a:gd name="T2" fmla="*/ 19 w 44"/>
                <a:gd name="T3" fmla="*/ 39 h 44"/>
                <a:gd name="T4" fmla="*/ 39 w 44"/>
                <a:gd name="T5" fmla="*/ 19 h 44"/>
                <a:gd name="T6" fmla="*/ 39 w 44"/>
                <a:gd name="T7" fmla="*/ 0 h 44"/>
                <a:gd name="T8" fmla="*/ 0 w 44"/>
                <a:gd name="T9" fmla="*/ 39 h 44"/>
                <a:gd name="T10" fmla="*/ 0 60000 65536"/>
                <a:gd name="T11" fmla="*/ 0 60000 65536"/>
                <a:gd name="T12" fmla="*/ 0 60000 65536"/>
                <a:gd name="T13" fmla="*/ 0 60000 65536"/>
                <a:gd name="T14" fmla="*/ 0 60000 65536"/>
                <a:gd name="T15" fmla="*/ 0 w 44"/>
                <a:gd name="T16" fmla="*/ 0 h 44"/>
                <a:gd name="T17" fmla="*/ 44 w 44"/>
                <a:gd name="T18" fmla="*/ 44 h 44"/>
              </a:gdLst>
              <a:ahLst/>
              <a:cxnLst>
                <a:cxn ang="T10">
                  <a:pos x="T0" y="T1"/>
                </a:cxn>
                <a:cxn ang="T11">
                  <a:pos x="T2" y="T3"/>
                </a:cxn>
                <a:cxn ang="T12">
                  <a:pos x="T4" y="T5"/>
                </a:cxn>
                <a:cxn ang="T13">
                  <a:pos x="T6" y="T7"/>
                </a:cxn>
                <a:cxn ang="T14">
                  <a:pos x="T8" y="T9"/>
                </a:cxn>
              </a:cxnLst>
              <a:rect l="T15" t="T16" r="T17" b="T18"/>
              <a:pathLst>
                <a:path w="44" h="44">
                  <a:moveTo>
                    <a:pt x="0" y="39"/>
                  </a:moveTo>
                  <a:cubicBezTo>
                    <a:pt x="6" y="44"/>
                    <a:pt x="14" y="44"/>
                    <a:pt x="19" y="39"/>
                  </a:cubicBezTo>
                  <a:cubicBezTo>
                    <a:pt x="39" y="19"/>
                    <a:pt x="39" y="19"/>
                    <a:pt x="39" y="19"/>
                  </a:cubicBezTo>
                  <a:cubicBezTo>
                    <a:pt x="44" y="14"/>
                    <a:pt x="44" y="6"/>
                    <a:pt x="39" y="0"/>
                  </a:cubicBezTo>
                  <a:lnTo>
                    <a:pt x="0" y="39"/>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603" name="Freeform 51"/>
            <p:cNvSpPr>
              <a:spLocks noChangeArrowheads="1"/>
            </p:cNvSpPr>
            <p:nvPr/>
          </p:nvSpPr>
          <p:spPr bwMode="auto">
            <a:xfrm>
              <a:off x="847725" y="812800"/>
              <a:ext cx="139700" cy="139700"/>
            </a:xfrm>
            <a:custGeom>
              <a:avLst/>
              <a:gdLst>
                <a:gd name="T0" fmla="*/ 6 w 52"/>
                <a:gd name="T1" fmla="*/ 50 h 52"/>
                <a:gd name="T2" fmla="*/ 3 w 52"/>
                <a:gd name="T3" fmla="*/ 49 h 52"/>
                <a:gd name="T4" fmla="*/ 0 w 52"/>
                <a:gd name="T5" fmla="*/ 4 h 52"/>
                <a:gd name="T6" fmla="*/ 4 w 52"/>
                <a:gd name="T7" fmla="*/ 0 h 52"/>
                <a:gd name="T8" fmla="*/ 49 w 52"/>
                <a:gd name="T9" fmla="*/ 3 h 52"/>
                <a:gd name="T10" fmla="*/ 50 w 52"/>
                <a:gd name="T11" fmla="*/ 6 h 52"/>
                <a:gd name="T12" fmla="*/ 6 w 52"/>
                <a:gd name="T13" fmla="*/ 50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6" y="50"/>
                  </a:moveTo>
                  <a:cubicBezTo>
                    <a:pt x="5" y="52"/>
                    <a:pt x="3" y="51"/>
                    <a:pt x="3" y="49"/>
                  </a:cubicBezTo>
                  <a:cubicBezTo>
                    <a:pt x="0" y="4"/>
                    <a:pt x="0" y="4"/>
                    <a:pt x="0" y="4"/>
                  </a:cubicBezTo>
                  <a:cubicBezTo>
                    <a:pt x="0" y="2"/>
                    <a:pt x="2" y="0"/>
                    <a:pt x="4" y="0"/>
                  </a:cubicBezTo>
                  <a:cubicBezTo>
                    <a:pt x="49" y="3"/>
                    <a:pt x="49" y="3"/>
                    <a:pt x="49" y="3"/>
                  </a:cubicBezTo>
                  <a:cubicBezTo>
                    <a:pt x="51" y="3"/>
                    <a:pt x="52" y="5"/>
                    <a:pt x="50" y="6"/>
                  </a:cubicBezTo>
                  <a:lnTo>
                    <a:pt x="6" y="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24604" name="Freeform 52"/>
            <p:cNvSpPr>
              <a:spLocks noChangeArrowheads="1"/>
            </p:cNvSpPr>
            <p:nvPr/>
          </p:nvSpPr>
          <p:spPr bwMode="auto">
            <a:xfrm>
              <a:off x="0" y="0"/>
              <a:ext cx="1193800" cy="1241425"/>
            </a:xfrm>
            <a:custGeom>
              <a:avLst/>
              <a:gdLst>
                <a:gd name="T0" fmla="*/ 441 w 445"/>
                <a:gd name="T1" fmla="*/ 72 h 463"/>
                <a:gd name="T2" fmla="*/ 373 w 445"/>
                <a:gd name="T3" fmla="*/ 4 h 463"/>
                <a:gd name="T4" fmla="*/ 364 w 445"/>
                <a:gd name="T5" fmla="*/ 0 h 463"/>
                <a:gd name="T6" fmla="*/ 81 w 445"/>
                <a:gd name="T7" fmla="*/ 0 h 463"/>
                <a:gd name="T8" fmla="*/ 0 w 445"/>
                <a:gd name="T9" fmla="*/ 81 h 463"/>
                <a:gd name="T10" fmla="*/ 0 w 445"/>
                <a:gd name="T11" fmla="*/ 381 h 463"/>
                <a:gd name="T12" fmla="*/ 81 w 445"/>
                <a:gd name="T13" fmla="*/ 463 h 463"/>
                <a:gd name="T14" fmla="*/ 364 w 445"/>
                <a:gd name="T15" fmla="*/ 463 h 463"/>
                <a:gd name="T16" fmla="*/ 399 w 445"/>
                <a:gd name="T17" fmla="*/ 454 h 463"/>
                <a:gd name="T18" fmla="*/ 379 w 445"/>
                <a:gd name="T19" fmla="*/ 433 h 463"/>
                <a:gd name="T20" fmla="*/ 364 w 445"/>
                <a:gd name="T21" fmla="*/ 436 h 463"/>
                <a:gd name="T22" fmla="*/ 81 w 445"/>
                <a:gd name="T23" fmla="*/ 436 h 463"/>
                <a:gd name="T24" fmla="*/ 27 w 445"/>
                <a:gd name="T25" fmla="*/ 381 h 463"/>
                <a:gd name="T26" fmla="*/ 27 w 445"/>
                <a:gd name="T27" fmla="*/ 81 h 463"/>
                <a:gd name="T28" fmla="*/ 81 w 445"/>
                <a:gd name="T29" fmla="*/ 27 h 463"/>
                <a:gd name="T30" fmla="*/ 358 w 445"/>
                <a:gd name="T31" fmla="*/ 27 h 463"/>
                <a:gd name="T32" fmla="*/ 418 w 445"/>
                <a:gd name="T33" fmla="*/ 87 h 463"/>
                <a:gd name="T34" fmla="*/ 418 w 445"/>
                <a:gd name="T35" fmla="*/ 337 h 463"/>
                <a:gd name="T36" fmla="*/ 445 w 445"/>
                <a:gd name="T37" fmla="*/ 364 h 463"/>
                <a:gd name="T38" fmla="*/ 445 w 445"/>
                <a:gd name="T39" fmla="*/ 81 h 463"/>
                <a:gd name="T40" fmla="*/ 441 w 445"/>
                <a:gd name="T41" fmla="*/ 72 h 4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5"/>
                <a:gd name="T64" fmla="*/ 0 h 463"/>
                <a:gd name="T65" fmla="*/ 445 w 445"/>
                <a:gd name="T66" fmla="*/ 463 h 4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5" h="463">
                  <a:moveTo>
                    <a:pt x="441" y="72"/>
                  </a:moveTo>
                  <a:cubicBezTo>
                    <a:pt x="373" y="4"/>
                    <a:pt x="373" y="4"/>
                    <a:pt x="373" y="4"/>
                  </a:cubicBezTo>
                  <a:cubicBezTo>
                    <a:pt x="371" y="1"/>
                    <a:pt x="367" y="0"/>
                    <a:pt x="364" y="0"/>
                  </a:cubicBezTo>
                  <a:cubicBezTo>
                    <a:pt x="81" y="0"/>
                    <a:pt x="81" y="0"/>
                    <a:pt x="81" y="0"/>
                  </a:cubicBezTo>
                  <a:cubicBezTo>
                    <a:pt x="36" y="0"/>
                    <a:pt x="0" y="36"/>
                    <a:pt x="0" y="81"/>
                  </a:cubicBezTo>
                  <a:cubicBezTo>
                    <a:pt x="0" y="381"/>
                    <a:pt x="0" y="381"/>
                    <a:pt x="0" y="381"/>
                  </a:cubicBezTo>
                  <a:cubicBezTo>
                    <a:pt x="0" y="426"/>
                    <a:pt x="36" y="463"/>
                    <a:pt x="81" y="463"/>
                  </a:cubicBezTo>
                  <a:cubicBezTo>
                    <a:pt x="364" y="463"/>
                    <a:pt x="364" y="463"/>
                    <a:pt x="364" y="463"/>
                  </a:cubicBezTo>
                  <a:cubicBezTo>
                    <a:pt x="377" y="463"/>
                    <a:pt x="389" y="459"/>
                    <a:pt x="399" y="454"/>
                  </a:cubicBezTo>
                  <a:cubicBezTo>
                    <a:pt x="379" y="433"/>
                    <a:pt x="379" y="433"/>
                    <a:pt x="379" y="433"/>
                  </a:cubicBezTo>
                  <a:cubicBezTo>
                    <a:pt x="374" y="435"/>
                    <a:pt x="369" y="435"/>
                    <a:pt x="364" y="436"/>
                  </a:cubicBezTo>
                  <a:cubicBezTo>
                    <a:pt x="81" y="436"/>
                    <a:pt x="81" y="436"/>
                    <a:pt x="81" y="436"/>
                  </a:cubicBezTo>
                  <a:cubicBezTo>
                    <a:pt x="52" y="435"/>
                    <a:pt x="27" y="411"/>
                    <a:pt x="27" y="381"/>
                  </a:cubicBezTo>
                  <a:cubicBezTo>
                    <a:pt x="27" y="81"/>
                    <a:pt x="27" y="81"/>
                    <a:pt x="27" y="81"/>
                  </a:cubicBezTo>
                  <a:cubicBezTo>
                    <a:pt x="27" y="51"/>
                    <a:pt x="52" y="27"/>
                    <a:pt x="81" y="27"/>
                  </a:cubicBezTo>
                  <a:cubicBezTo>
                    <a:pt x="358" y="27"/>
                    <a:pt x="358" y="27"/>
                    <a:pt x="358" y="27"/>
                  </a:cubicBezTo>
                  <a:cubicBezTo>
                    <a:pt x="418" y="87"/>
                    <a:pt x="418" y="87"/>
                    <a:pt x="418" y="87"/>
                  </a:cubicBezTo>
                  <a:cubicBezTo>
                    <a:pt x="418" y="337"/>
                    <a:pt x="418" y="337"/>
                    <a:pt x="418" y="337"/>
                  </a:cubicBezTo>
                  <a:cubicBezTo>
                    <a:pt x="445" y="364"/>
                    <a:pt x="445" y="364"/>
                    <a:pt x="445" y="364"/>
                  </a:cubicBezTo>
                  <a:cubicBezTo>
                    <a:pt x="445" y="81"/>
                    <a:pt x="445" y="81"/>
                    <a:pt x="445" y="81"/>
                  </a:cubicBezTo>
                  <a:cubicBezTo>
                    <a:pt x="445" y="78"/>
                    <a:pt x="444" y="74"/>
                    <a:pt x="441" y="7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第五章    企业文化讨论的输出内容</a:t>
            </a:r>
            <a:endParaRPr lang="zh-CN"/>
          </a:p>
        </p:txBody>
      </p:sp>
      <p:sp>
        <p:nvSpPr>
          <p:cNvPr id="25603" name="圆角矩形 32"/>
          <p:cNvSpPr>
            <a:spLocks noChangeArrowheads="1"/>
          </p:cNvSpPr>
          <p:nvPr/>
        </p:nvSpPr>
        <p:spPr bwMode="auto">
          <a:xfrm>
            <a:off x="946150" y="4654550"/>
            <a:ext cx="3436938" cy="1514475"/>
          </a:xfrm>
          <a:prstGeom prst="roundRect">
            <a:avLst>
              <a:gd name="adj" fmla="val 5843"/>
            </a:avLst>
          </a:prstGeom>
          <a:solidFill>
            <a:srgbClr val="D8E2F3"/>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25604"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5.1  </a:t>
            </a:r>
            <a:r>
              <a:rPr lang="zh-CN" altLang="en-US">
                <a:solidFill>
                  <a:srgbClr val="595959"/>
                </a:solidFill>
                <a:latin typeface="微软雅黑" pitchFamily="34" charset="-122"/>
                <a:ea typeface="微软雅黑" pitchFamily="34" charset="-122"/>
                <a:sym typeface="微软雅黑" pitchFamily="34" charset="-122"/>
              </a:rPr>
              <a:t>总监级</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高层管理者的讨论输出内容</a:t>
            </a:r>
          </a:p>
        </p:txBody>
      </p:sp>
      <p:sp>
        <p:nvSpPr>
          <p:cNvPr id="25605" name="Freeform 84"/>
          <p:cNvSpPr>
            <a:spLocks noChangeArrowheads="1"/>
          </p:cNvSpPr>
          <p:nvPr/>
        </p:nvSpPr>
        <p:spPr bwMode="auto">
          <a:xfrm>
            <a:off x="5480050" y="2179638"/>
            <a:ext cx="1441450" cy="1573212"/>
          </a:xfrm>
          <a:custGeom>
            <a:avLst/>
            <a:gdLst>
              <a:gd name="T0" fmla="*/ 184 w 189"/>
              <a:gd name="T1" fmla="*/ 118 h 206"/>
              <a:gd name="T2" fmla="*/ 180 w 189"/>
              <a:gd name="T3" fmla="*/ 112 h 206"/>
              <a:gd name="T4" fmla="*/ 165 w 189"/>
              <a:gd name="T5" fmla="*/ 77 h 206"/>
              <a:gd name="T6" fmla="*/ 108 w 189"/>
              <a:gd name="T7" fmla="*/ 22 h 206"/>
              <a:gd name="T8" fmla="*/ 106 w 189"/>
              <a:gd name="T9" fmla="*/ 21 h 206"/>
              <a:gd name="T10" fmla="*/ 100 w 189"/>
              <a:gd name="T11" fmla="*/ 13 h 206"/>
              <a:gd name="T12" fmla="*/ 62 w 189"/>
              <a:gd name="T13" fmla="*/ 4 h 206"/>
              <a:gd name="T14" fmla="*/ 58 w 189"/>
              <a:gd name="T15" fmla="*/ 38 h 206"/>
              <a:gd name="T16" fmla="*/ 94 w 189"/>
              <a:gd name="T17" fmla="*/ 40 h 206"/>
              <a:gd name="T18" fmla="*/ 118 w 189"/>
              <a:gd name="T19" fmla="*/ 100 h 206"/>
              <a:gd name="T20" fmla="*/ 109 w 189"/>
              <a:gd name="T21" fmla="*/ 99 h 206"/>
              <a:gd name="T22" fmla="*/ 76 w 189"/>
              <a:gd name="T23" fmla="*/ 110 h 206"/>
              <a:gd name="T24" fmla="*/ 41 w 189"/>
              <a:gd name="T25" fmla="*/ 91 h 206"/>
              <a:gd name="T26" fmla="*/ 2 w 189"/>
              <a:gd name="T27" fmla="*/ 122 h 206"/>
              <a:gd name="T28" fmla="*/ 0 w 189"/>
              <a:gd name="T29" fmla="*/ 122 h 206"/>
              <a:gd name="T30" fmla="*/ 1 w 189"/>
              <a:gd name="T31" fmla="*/ 206 h 206"/>
              <a:gd name="T32" fmla="*/ 22 w 189"/>
              <a:gd name="T33" fmla="*/ 205 h 206"/>
              <a:gd name="T34" fmla="*/ 30 w 189"/>
              <a:gd name="T35" fmla="*/ 192 h 206"/>
              <a:gd name="T36" fmla="*/ 69 w 189"/>
              <a:gd name="T37" fmla="*/ 160 h 206"/>
              <a:gd name="T38" fmla="*/ 109 w 189"/>
              <a:gd name="T39" fmla="*/ 164 h 206"/>
              <a:gd name="T40" fmla="*/ 156 w 189"/>
              <a:gd name="T41" fmla="*/ 157 h 206"/>
              <a:gd name="T42" fmla="*/ 184 w 189"/>
              <a:gd name="T43" fmla="*/ 118 h 20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9"/>
              <a:gd name="T67" fmla="*/ 0 h 206"/>
              <a:gd name="T68" fmla="*/ 189 w 189"/>
              <a:gd name="T69" fmla="*/ 206 h 20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9" h="206">
                <a:moveTo>
                  <a:pt x="184" y="118"/>
                </a:moveTo>
                <a:cubicBezTo>
                  <a:pt x="183" y="116"/>
                  <a:pt x="182" y="114"/>
                  <a:pt x="180" y="112"/>
                </a:cubicBezTo>
                <a:cubicBezTo>
                  <a:pt x="177" y="102"/>
                  <a:pt x="172" y="89"/>
                  <a:pt x="165" y="77"/>
                </a:cubicBezTo>
                <a:cubicBezTo>
                  <a:pt x="152" y="58"/>
                  <a:pt x="120" y="26"/>
                  <a:pt x="108" y="22"/>
                </a:cubicBezTo>
                <a:cubicBezTo>
                  <a:pt x="107" y="21"/>
                  <a:pt x="107" y="21"/>
                  <a:pt x="106" y="21"/>
                </a:cubicBezTo>
                <a:cubicBezTo>
                  <a:pt x="106" y="18"/>
                  <a:pt x="104" y="15"/>
                  <a:pt x="100" y="13"/>
                </a:cubicBezTo>
                <a:cubicBezTo>
                  <a:pt x="86" y="7"/>
                  <a:pt x="72" y="0"/>
                  <a:pt x="62" y="4"/>
                </a:cubicBezTo>
                <a:cubicBezTo>
                  <a:pt x="53" y="8"/>
                  <a:pt x="47" y="14"/>
                  <a:pt x="58" y="38"/>
                </a:cubicBezTo>
                <a:cubicBezTo>
                  <a:pt x="68" y="45"/>
                  <a:pt x="87" y="30"/>
                  <a:pt x="94" y="40"/>
                </a:cubicBezTo>
                <a:cubicBezTo>
                  <a:pt x="100" y="49"/>
                  <a:pt x="107" y="80"/>
                  <a:pt x="118" y="100"/>
                </a:cubicBezTo>
                <a:cubicBezTo>
                  <a:pt x="115" y="100"/>
                  <a:pt x="112" y="99"/>
                  <a:pt x="109" y="99"/>
                </a:cubicBezTo>
                <a:cubicBezTo>
                  <a:pt x="96" y="99"/>
                  <a:pt x="84" y="103"/>
                  <a:pt x="76" y="110"/>
                </a:cubicBezTo>
                <a:cubicBezTo>
                  <a:pt x="68" y="98"/>
                  <a:pt x="56" y="91"/>
                  <a:pt x="41" y="91"/>
                </a:cubicBezTo>
                <a:cubicBezTo>
                  <a:pt x="22" y="91"/>
                  <a:pt x="6" y="104"/>
                  <a:pt x="2" y="122"/>
                </a:cubicBezTo>
                <a:cubicBezTo>
                  <a:pt x="0" y="122"/>
                  <a:pt x="0" y="122"/>
                  <a:pt x="0" y="122"/>
                </a:cubicBezTo>
                <a:cubicBezTo>
                  <a:pt x="1" y="206"/>
                  <a:pt x="1" y="206"/>
                  <a:pt x="1" y="206"/>
                </a:cubicBezTo>
                <a:cubicBezTo>
                  <a:pt x="22" y="205"/>
                  <a:pt x="22" y="205"/>
                  <a:pt x="22" y="205"/>
                </a:cubicBezTo>
                <a:cubicBezTo>
                  <a:pt x="30" y="192"/>
                  <a:pt x="30" y="192"/>
                  <a:pt x="30" y="192"/>
                </a:cubicBezTo>
                <a:cubicBezTo>
                  <a:pt x="43" y="187"/>
                  <a:pt x="58" y="174"/>
                  <a:pt x="69" y="160"/>
                </a:cubicBezTo>
                <a:cubicBezTo>
                  <a:pt x="83" y="162"/>
                  <a:pt x="102" y="164"/>
                  <a:pt x="109" y="164"/>
                </a:cubicBezTo>
                <a:cubicBezTo>
                  <a:pt x="117" y="164"/>
                  <a:pt x="148" y="160"/>
                  <a:pt x="156" y="157"/>
                </a:cubicBezTo>
                <a:cubicBezTo>
                  <a:pt x="177" y="149"/>
                  <a:pt x="189" y="132"/>
                  <a:pt x="184" y="118"/>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25606" name="组合 8"/>
          <p:cNvGrpSpPr>
            <a:grpSpLocks/>
          </p:cNvGrpSpPr>
          <p:nvPr/>
        </p:nvGrpSpPr>
        <p:grpSpPr bwMode="auto">
          <a:xfrm>
            <a:off x="1960563" y="2211388"/>
            <a:ext cx="1406525" cy="1509712"/>
            <a:chOff x="0" y="0"/>
            <a:chExt cx="735013" cy="788988"/>
          </a:xfrm>
        </p:grpSpPr>
        <p:sp>
          <p:nvSpPr>
            <p:cNvPr id="25607" name="Freeform 74"/>
            <p:cNvSpPr>
              <a:spLocks noChangeArrowheads="1"/>
            </p:cNvSpPr>
            <p:nvPr/>
          </p:nvSpPr>
          <p:spPr bwMode="auto">
            <a:xfrm>
              <a:off x="0" y="481013"/>
              <a:ext cx="735013" cy="307975"/>
            </a:xfrm>
            <a:custGeom>
              <a:avLst/>
              <a:gdLst>
                <a:gd name="T0" fmla="*/ 98 w 196"/>
                <a:gd name="T1" fmla="*/ 0 h 82"/>
                <a:gd name="T2" fmla="*/ 0 w 196"/>
                <a:gd name="T3" fmla="*/ 82 h 82"/>
                <a:gd name="T4" fmla="*/ 196 w 196"/>
                <a:gd name="T5" fmla="*/ 82 h 82"/>
                <a:gd name="T6" fmla="*/ 98 w 196"/>
                <a:gd name="T7" fmla="*/ 0 h 82"/>
                <a:gd name="T8" fmla="*/ 0 60000 65536"/>
                <a:gd name="T9" fmla="*/ 0 60000 65536"/>
                <a:gd name="T10" fmla="*/ 0 60000 65536"/>
                <a:gd name="T11" fmla="*/ 0 60000 65536"/>
                <a:gd name="T12" fmla="*/ 0 w 196"/>
                <a:gd name="T13" fmla="*/ 0 h 82"/>
                <a:gd name="T14" fmla="*/ 196 w 196"/>
                <a:gd name="T15" fmla="*/ 82 h 82"/>
              </a:gdLst>
              <a:ahLst/>
              <a:cxnLst>
                <a:cxn ang="T8">
                  <a:pos x="T0" y="T1"/>
                </a:cxn>
                <a:cxn ang="T9">
                  <a:pos x="T2" y="T3"/>
                </a:cxn>
                <a:cxn ang="T10">
                  <a:pos x="T4" y="T5"/>
                </a:cxn>
                <a:cxn ang="T11">
                  <a:pos x="T6" y="T7"/>
                </a:cxn>
              </a:cxnLst>
              <a:rect l="T12" t="T13" r="T14" b="T15"/>
              <a:pathLst>
                <a:path w="196" h="82">
                  <a:moveTo>
                    <a:pt x="98" y="0"/>
                  </a:moveTo>
                  <a:cubicBezTo>
                    <a:pt x="44" y="0"/>
                    <a:pt x="0" y="37"/>
                    <a:pt x="0" y="82"/>
                  </a:cubicBezTo>
                  <a:cubicBezTo>
                    <a:pt x="196" y="82"/>
                    <a:pt x="196" y="82"/>
                    <a:pt x="196" y="82"/>
                  </a:cubicBezTo>
                  <a:cubicBezTo>
                    <a:pt x="196" y="37"/>
                    <a:pt x="152" y="0"/>
                    <a:pt x="98" y="0"/>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08" name="Freeform 75"/>
            <p:cNvSpPr>
              <a:spLocks noChangeArrowheads="1"/>
            </p:cNvSpPr>
            <p:nvPr/>
          </p:nvSpPr>
          <p:spPr bwMode="auto">
            <a:xfrm>
              <a:off x="481013" y="0"/>
              <a:ext cx="184150" cy="560388"/>
            </a:xfrm>
            <a:custGeom>
              <a:avLst/>
              <a:gdLst>
                <a:gd name="T0" fmla="*/ 25 w 49"/>
                <a:gd name="T1" fmla="*/ 6 h 149"/>
                <a:gd name="T2" fmla="*/ 0 w 49"/>
                <a:gd name="T3" fmla="*/ 12 h 149"/>
                <a:gd name="T4" fmla="*/ 0 w 49"/>
                <a:gd name="T5" fmla="*/ 21 h 149"/>
                <a:gd name="T6" fmla="*/ 0 w 49"/>
                <a:gd name="T7" fmla="*/ 45 h 149"/>
                <a:gd name="T8" fmla="*/ 0 w 49"/>
                <a:gd name="T9" fmla="*/ 149 h 149"/>
                <a:gd name="T10" fmla="*/ 5 w 49"/>
                <a:gd name="T11" fmla="*/ 149 h 149"/>
                <a:gd name="T12" fmla="*/ 5 w 49"/>
                <a:gd name="T13" fmla="*/ 45 h 149"/>
                <a:gd name="T14" fmla="*/ 25 w 49"/>
                <a:gd name="T15" fmla="*/ 40 h 149"/>
                <a:gd name="T16" fmla="*/ 49 w 49"/>
                <a:gd name="T17" fmla="*/ 45 h 149"/>
                <a:gd name="T18" fmla="*/ 49 w 49"/>
                <a:gd name="T19" fmla="*/ 12 h 149"/>
                <a:gd name="T20" fmla="*/ 25 w 49"/>
                <a:gd name="T21" fmla="*/ 6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149"/>
                <a:gd name="T35" fmla="*/ 49 w 49"/>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149">
                  <a:moveTo>
                    <a:pt x="25" y="6"/>
                  </a:moveTo>
                  <a:cubicBezTo>
                    <a:pt x="16" y="13"/>
                    <a:pt x="0" y="12"/>
                    <a:pt x="0" y="12"/>
                  </a:cubicBezTo>
                  <a:cubicBezTo>
                    <a:pt x="0" y="21"/>
                    <a:pt x="0" y="21"/>
                    <a:pt x="0" y="21"/>
                  </a:cubicBezTo>
                  <a:cubicBezTo>
                    <a:pt x="0" y="45"/>
                    <a:pt x="0" y="45"/>
                    <a:pt x="0" y="45"/>
                  </a:cubicBezTo>
                  <a:cubicBezTo>
                    <a:pt x="0" y="149"/>
                    <a:pt x="0" y="149"/>
                    <a:pt x="0" y="149"/>
                  </a:cubicBezTo>
                  <a:cubicBezTo>
                    <a:pt x="5" y="149"/>
                    <a:pt x="5" y="149"/>
                    <a:pt x="5" y="149"/>
                  </a:cubicBezTo>
                  <a:cubicBezTo>
                    <a:pt x="5" y="45"/>
                    <a:pt x="5" y="45"/>
                    <a:pt x="5" y="45"/>
                  </a:cubicBezTo>
                  <a:cubicBezTo>
                    <a:pt x="10" y="45"/>
                    <a:pt x="18" y="43"/>
                    <a:pt x="25" y="40"/>
                  </a:cubicBezTo>
                  <a:cubicBezTo>
                    <a:pt x="38" y="33"/>
                    <a:pt x="49" y="45"/>
                    <a:pt x="49" y="45"/>
                  </a:cubicBezTo>
                  <a:cubicBezTo>
                    <a:pt x="49" y="12"/>
                    <a:pt x="49" y="12"/>
                    <a:pt x="49" y="12"/>
                  </a:cubicBezTo>
                  <a:cubicBezTo>
                    <a:pt x="49" y="12"/>
                    <a:pt x="33" y="0"/>
                    <a:pt x="25" y="6"/>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09" name="Freeform 76"/>
            <p:cNvSpPr>
              <a:spLocks noChangeArrowheads="1"/>
            </p:cNvSpPr>
            <p:nvPr/>
          </p:nvSpPr>
          <p:spPr bwMode="auto">
            <a:xfrm>
              <a:off x="239713" y="176213"/>
              <a:ext cx="260350" cy="384175"/>
            </a:xfrm>
            <a:custGeom>
              <a:avLst/>
              <a:gdLst>
                <a:gd name="T0" fmla="*/ 68 w 69"/>
                <a:gd name="T1" fmla="*/ 10 h 102"/>
                <a:gd name="T2" fmla="*/ 64 w 69"/>
                <a:gd name="T3" fmla="*/ 8 h 102"/>
                <a:gd name="T4" fmla="*/ 61 w 69"/>
                <a:gd name="T5" fmla="*/ 10 h 102"/>
                <a:gd name="T6" fmla="*/ 61 w 69"/>
                <a:gd name="T7" fmla="*/ 10 h 102"/>
                <a:gd name="T8" fmla="*/ 60 w 69"/>
                <a:gd name="T9" fmla="*/ 10 h 102"/>
                <a:gd name="T10" fmla="*/ 54 w 69"/>
                <a:gd name="T11" fmla="*/ 14 h 102"/>
                <a:gd name="T12" fmla="*/ 54 w 69"/>
                <a:gd name="T13" fmla="*/ 13 h 102"/>
                <a:gd name="T14" fmla="*/ 39 w 69"/>
                <a:gd name="T15" fmla="*/ 0 h 102"/>
                <a:gd name="T16" fmla="*/ 33 w 69"/>
                <a:gd name="T17" fmla="*/ 0 h 102"/>
                <a:gd name="T18" fmla="*/ 27 w 69"/>
                <a:gd name="T19" fmla="*/ 9 h 102"/>
                <a:gd name="T20" fmla="*/ 22 w 69"/>
                <a:gd name="T21" fmla="*/ 0 h 102"/>
                <a:gd name="T22" fmla="*/ 16 w 69"/>
                <a:gd name="T23" fmla="*/ 0 h 102"/>
                <a:gd name="T24" fmla="*/ 0 w 69"/>
                <a:gd name="T25" fmla="*/ 13 h 102"/>
                <a:gd name="T26" fmla="*/ 0 w 69"/>
                <a:gd name="T27" fmla="*/ 40 h 102"/>
                <a:gd name="T28" fmla="*/ 0 w 69"/>
                <a:gd name="T29" fmla="*/ 40 h 102"/>
                <a:gd name="T30" fmla="*/ 0 w 69"/>
                <a:gd name="T31" fmla="*/ 41 h 102"/>
                <a:gd name="T32" fmla="*/ 5 w 69"/>
                <a:gd name="T33" fmla="*/ 45 h 102"/>
                <a:gd name="T34" fmla="*/ 10 w 69"/>
                <a:gd name="T35" fmla="*/ 41 h 102"/>
                <a:gd name="T36" fmla="*/ 10 w 69"/>
                <a:gd name="T37" fmla="*/ 40 h 102"/>
                <a:gd name="T38" fmla="*/ 10 w 69"/>
                <a:gd name="T39" fmla="*/ 40 h 102"/>
                <a:gd name="T40" fmla="*/ 10 w 69"/>
                <a:gd name="T41" fmla="*/ 15 h 102"/>
                <a:gd name="T42" fmla="*/ 13 w 69"/>
                <a:gd name="T43" fmla="*/ 15 h 102"/>
                <a:gd name="T44" fmla="*/ 13 w 69"/>
                <a:gd name="T45" fmla="*/ 96 h 102"/>
                <a:gd name="T46" fmla="*/ 19 w 69"/>
                <a:gd name="T47" fmla="*/ 102 h 102"/>
                <a:gd name="T48" fmla="*/ 26 w 69"/>
                <a:gd name="T49" fmla="*/ 96 h 102"/>
                <a:gd name="T50" fmla="*/ 26 w 69"/>
                <a:gd name="T51" fmla="*/ 43 h 102"/>
                <a:gd name="T52" fmla="*/ 29 w 69"/>
                <a:gd name="T53" fmla="*/ 43 h 102"/>
                <a:gd name="T54" fmla="*/ 29 w 69"/>
                <a:gd name="T55" fmla="*/ 96 h 102"/>
                <a:gd name="T56" fmla="*/ 29 w 69"/>
                <a:gd name="T57" fmla="*/ 96 h 102"/>
                <a:gd name="T58" fmla="*/ 35 w 69"/>
                <a:gd name="T59" fmla="*/ 102 h 102"/>
                <a:gd name="T60" fmla="*/ 42 w 69"/>
                <a:gd name="T61" fmla="*/ 96 h 102"/>
                <a:gd name="T62" fmla="*/ 42 w 69"/>
                <a:gd name="T63" fmla="*/ 15 h 102"/>
                <a:gd name="T64" fmla="*/ 45 w 69"/>
                <a:gd name="T65" fmla="*/ 15 h 102"/>
                <a:gd name="T66" fmla="*/ 45 w 69"/>
                <a:gd name="T67" fmla="*/ 23 h 102"/>
                <a:gd name="T68" fmla="*/ 45 w 69"/>
                <a:gd name="T69" fmla="*/ 23 h 102"/>
                <a:gd name="T70" fmla="*/ 50 w 69"/>
                <a:gd name="T71" fmla="*/ 28 h 102"/>
                <a:gd name="T72" fmla="*/ 52 w 69"/>
                <a:gd name="T73" fmla="*/ 27 h 102"/>
                <a:gd name="T74" fmla="*/ 52 w 69"/>
                <a:gd name="T75" fmla="*/ 27 h 102"/>
                <a:gd name="T76" fmla="*/ 60 w 69"/>
                <a:gd name="T77" fmla="*/ 22 h 102"/>
                <a:gd name="T78" fmla="*/ 64 w 69"/>
                <a:gd name="T79" fmla="*/ 19 h 102"/>
                <a:gd name="T80" fmla="*/ 67 w 69"/>
                <a:gd name="T81" fmla="*/ 17 h 102"/>
                <a:gd name="T82" fmla="*/ 67 w 69"/>
                <a:gd name="T83" fmla="*/ 17 h 102"/>
                <a:gd name="T84" fmla="*/ 67 w 69"/>
                <a:gd name="T85" fmla="*/ 17 h 102"/>
                <a:gd name="T86" fmla="*/ 68 w 69"/>
                <a:gd name="T87" fmla="*/ 10 h 1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9"/>
                <a:gd name="T133" fmla="*/ 0 h 102"/>
                <a:gd name="T134" fmla="*/ 69 w 69"/>
                <a:gd name="T135" fmla="*/ 102 h 1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9" h="102">
                  <a:moveTo>
                    <a:pt x="68" y="10"/>
                  </a:moveTo>
                  <a:cubicBezTo>
                    <a:pt x="67" y="9"/>
                    <a:pt x="66" y="9"/>
                    <a:pt x="64" y="8"/>
                  </a:cubicBezTo>
                  <a:cubicBezTo>
                    <a:pt x="63" y="8"/>
                    <a:pt x="62" y="9"/>
                    <a:pt x="61" y="10"/>
                  </a:cubicBezTo>
                  <a:cubicBezTo>
                    <a:pt x="61" y="10"/>
                    <a:pt x="61" y="10"/>
                    <a:pt x="61" y="10"/>
                  </a:cubicBezTo>
                  <a:cubicBezTo>
                    <a:pt x="60" y="10"/>
                    <a:pt x="60" y="10"/>
                    <a:pt x="60" y="10"/>
                  </a:cubicBezTo>
                  <a:cubicBezTo>
                    <a:pt x="54" y="14"/>
                    <a:pt x="54" y="14"/>
                    <a:pt x="54" y="14"/>
                  </a:cubicBezTo>
                  <a:cubicBezTo>
                    <a:pt x="54" y="13"/>
                    <a:pt x="54" y="13"/>
                    <a:pt x="54" y="13"/>
                  </a:cubicBezTo>
                  <a:cubicBezTo>
                    <a:pt x="53" y="0"/>
                    <a:pt x="39" y="0"/>
                    <a:pt x="39" y="0"/>
                  </a:cubicBezTo>
                  <a:cubicBezTo>
                    <a:pt x="33" y="0"/>
                    <a:pt x="33" y="0"/>
                    <a:pt x="33" y="0"/>
                  </a:cubicBezTo>
                  <a:cubicBezTo>
                    <a:pt x="27" y="9"/>
                    <a:pt x="27" y="9"/>
                    <a:pt x="27" y="9"/>
                  </a:cubicBezTo>
                  <a:cubicBezTo>
                    <a:pt x="22" y="0"/>
                    <a:pt x="22" y="0"/>
                    <a:pt x="22" y="0"/>
                  </a:cubicBezTo>
                  <a:cubicBezTo>
                    <a:pt x="16" y="0"/>
                    <a:pt x="16" y="0"/>
                    <a:pt x="16" y="0"/>
                  </a:cubicBezTo>
                  <a:cubicBezTo>
                    <a:pt x="0" y="1"/>
                    <a:pt x="0" y="13"/>
                    <a:pt x="0" y="13"/>
                  </a:cubicBezTo>
                  <a:cubicBezTo>
                    <a:pt x="0" y="40"/>
                    <a:pt x="0" y="40"/>
                    <a:pt x="0" y="40"/>
                  </a:cubicBezTo>
                  <a:cubicBezTo>
                    <a:pt x="0" y="40"/>
                    <a:pt x="0" y="40"/>
                    <a:pt x="0" y="40"/>
                  </a:cubicBezTo>
                  <a:cubicBezTo>
                    <a:pt x="0" y="40"/>
                    <a:pt x="0" y="41"/>
                    <a:pt x="0" y="41"/>
                  </a:cubicBezTo>
                  <a:cubicBezTo>
                    <a:pt x="0" y="43"/>
                    <a:pt x="3" y="45"/>
                    <a:pt x="5" y="45"/>
                  </a:cubicBezTo>
                  <a:cubicBezTo>
                    <a:pt x="8" y="45"/>
                    <a:pt x="10" y="43"/>
                    <a:pt x="10" y="41"/>
                  </a:cubicBezTo>
                  <a:cubicBezTo>
                    <a:pt x="10" y="41"/>
                    <a:pt x="10" y="40"/>
                    <a:pt x="10" y="40"/>
                  </a:cubicBezTo>
                  <a:cubicBezTo>
                    <a:pt x="10" y="40"/>
                    <a:pt x="10" y="40"/>
                    <a:pt x="10" y="40"/>
                  </a:cubicBezTo>
                  <a:cubicBezTo>
                    <a:pt x="10" y="15"/>
                    <a:pt x="10" y="15"/>
                    <a:pt x="10" y="15"/>
                  </a:cubicBezTo>
                  <a:cubicBezTo>
                    <a:pt x="13" y="15"/>
                    <a:pt x="13" y="15"/>
                    <a:pt x="13" y="15"/>
                  </a:cubicBezTo>
                  <a:cubicBezTo>
                    <a:pt x="13" y="96"/>
                    <a:pt x="13" y="96"/>
                    <a:pt x="13" y="96"/>
                  </a:cubicBezTo>
                  <a:cubicBezTo>
                    <a:pt x="13" y="99"/>
                    <a:pt x="16" y="102"/>
                    <a:pt x="19" y="102"/>
                  </a:cubicBezTo>
                  <a:cubicBezTo>
                    <a:pt x="23" y="102"/>
                    <a:pt x="26" y="99"/>
                    <a:pt x="26" y="96"/>
                  </a:cubicBezTo>
                  <a:cubicBezTo>
                    <a:pt x="26" y="43"/>
                    <a:pt x="26" y="43"/>
                    <a:pt x="26" y="43"/>
                  </a:cubicBezTo>
                  <a:cubicBezTo>
                    <a:pt x="29" y="43"/>
                    <a:pt x="29" y="43"/>
                    <a:pt x="29" y="43"/>
                  </a:cubicBezTo>
                  <a:cubicBezTo>
                    <a:pt x="29" y="96"/>
                    <a:pt x="29" y="96"/>
                    <a:pt x="29" y="96"/>
                  </a:cubicBezTo>
                  <a:cubicBezTo>
                    <a:pt x="29" y="96"/>
                    <a:pt x="29" y="96"/>
                    <a:pt x="29" y="96"/>
                  </a:cubicBezTo>
                  <a:cubicBezTo>
                    <a:pt x="29" y="99"/>
                    <a:pt x="32" y="102"/>
                    <a:pt x="35" y="102"/>
                  </a:cubicBezTo>
                  <a:cubicBezTo>
                    <a:pt x="39" y="102"/>
                    <a:pt x="42" y="99"/>
                    <a:pt x="42" y="96"/>
                  </a:cubicBezTo>
                  <a:cubicBezTo>
                    <a:pt x="42" y="15"/>
                    <a:pt x="42" y="15"/>
                    <a:pt x="42" y="15"/>
                  </a:cubicBezTo>
                  <a:cubicBezTo>
                    <a:pt x="45" y="15"/>
                    <a:pt x="45" y="15"/>
                    <a:pt x="45" y="15"/>
                  </a:cubicBezTo>
                  <a:cubicBezTo>
                    <a:pt x="45" y="23"/>
                    <a:pt x="45" y="23"/>
                    <a:pt x="45" y="23"/>
                  </a:cubicBezTo>
                  <a:cubicBezTo>
                    <a:pt x="45" y="23"/>
                    <a:pt x="45" y="23"/>
                    <a:pt x="45" y="23"/>
                  </a:cubicBezTo>
                  <a:cubicBezTo>
                    <a:pt x="45" y="26"/>
                    <a:pt x="47" y="28"/>
                    <a:pt x="50" y="28"/>
                  </a:cubicBezTo>
                  <a:cubicBezTo>
                    <a:pt x="50" y="28"/>
                    <a:pt x="51" y="28"/>
                    <a:pt x="52" y="27"/>
                  </a:cubicBezTo>
                  <a:cubicBezTo>
                    <a:pt x="52" y="27"/>
                    <a:pt x="52" y="27"/>
                    <a:pt x="52" y="27"/>
                  </a:cubicBezTo>
                  <a:cubicBezTo>
                    <a:pt x="60" y="22"/>
                    <a:pt x="60" y="22"/>
                    <a:pt x="60" y="22"/>
                  </a:cubicBezTo>
                  <a:cubicBezTo>
                    <a:pt x="64" y="19"/>
                    <a:pt x="64" y="19"/>
                    <a:pt x="64" y="19"/>
                  </a:cubicBezTo>
                  <a:cubicBezTo>
                    <a:pt x="67" y="17"/>
                    <a:pt x="67" y="17"/>
                    <a:pt x="67" y="17"/>
                  </a:cubicBezTo>
                  <a:cubicBezTo>
                    <a:pt x="67" y="17"/>
                    <a:pt x="67" y="17"/>
                    <a:pt x="67" y="17"/>
                  </a:cubicBezTo>
                  <a:cubicBezTo>
                    <a:pt x="67" y="17"/>
                    <a:pt x="67" y="17"/>
                    <a:pt x="67" y="17"/>
                  </a:cubicBezTo>
                  <a:cubicBezTo>
                    <a:pt x="69" y="15"/>
                    <a:pt x="69" y="12"/>
                    <a:pt x="68" y="10"/>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0" name="Oval 77"/>
            <p:cNvSpPr>
              <a:spLocks noChangeArrowheads="1"/>
            </p:cNvSpPr>
            <p:nvPr/>
          </p:nvSpPr>
          <p:spPr bwMode="auto">
            <a:xfrm>
              <a:off x="300038" y="87313"/>
              <a:ext cx="87313" cy="82550"/>
            </a:xfrm>
            <a:prstGeom prst="ellipse">
              <a:avLst/>
            </a:pr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25611" name="组合 14"/>
          <p:cNvGrpSpPr>
            <a:grpSpLocks/>
          </p:cNvGrpSpPr>
          <p:nvPr/>
        </p:nvGrpSpPr>
        <p:grpSpPr bwMode="auto">
          <a:xfrm>
            <a:off x="8864600" y="2239963"/>
            <a:ext cx="1725613" cy="1452562"/>
            <a:chOff x="0" y="0"/>
            <a:chExt cx="1590676" cy="1338263"/>
          </a:xfrm>
        </p:grpSpPr>
        <p:sp>
          <p:nvSpPr>
            <p:cNvPr id="25612" name="Oval 18"/>
            <p:cNvSpPr>
              <a:spLocks noChangeArrowheads="1"/>
            </p:cNvSpPr>
            <p:nvPr/>
          </p:nvSpPr>
          <p:spPr bwMode="auto">
            <a:xfrm>
              <a:off x="528638" y="0"/>
              <a:ext cx="533400" cy="534988"/>
            </a:xfrm>
            <a:prstGeom prst="ellipse">
              <a:avLst/>
            </a:pr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3" name="Freeform 19"/>
            <p:cNvSpPr>
              <a:spLocks noChangeArrowheads="1"/>
            </p:cNvSpPr>
            <p:nvPr/>
          </p:nvSpPr>
          <p:spPr bwMode="auto">
            <a:xfrm>
              <a:off x="365125" y="577850"/>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1"/>
                <a:gd name="T34" fmla="*/ 0 h 266"/>
                <a:gd name="T35" fmla="*/ 301 w 301"/>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4" name="Freeform 20"/>
            <p:cNvSpPr>
              <a:spLocks noChangeArrowheads="1"/>
            </p:cNvSpPr>
            <p:nvPr/>
          </p:nvSpPr>
          <p:spPr bwMode="auto">
            <a:xfrm>
              <a:off x="754063" y="552450"/>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 name="T12" fmla="*/ 0 60000 65536"/>
                <a:gd name="T13" fmla="*/ 0 60000 65536"/>
                <a:gd name="T14" fmla="*/ 0 60000 65536"/>
                <a:gd name="T15" fmla="*/ 0 60000 65536"/>
                <a:gd name="T16" fmla="*/ 0 60000 65536"/>
                <a:gd name="T17" fmla="*/ 0 60000 65536"/>
                <a:gd name="T18" fmla="*/ 0 w 30"/>
                <a:gd name="T19" fmla="*/ 0 h 18"/>
                <a:gd name="T20" fmla="*/ 30 w 3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5" name="Freeform 21"/>
            <p:cNvSpPr>
              <a:spLocks noChangeArrowheads="1"/>
            </p:cNvSpPr>
            <p:nvPr/>
          </p:nvSpPr>
          <p:spPr bwMode="auto">
            <a:xfrm>
              <a:off x="747713" y="611188"/>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 name="T12" fmla="*/ 0 60000 65536"/>
                <a:gd name="T13" fmla="*/ 0 60000 65536"/>
                <a:gd name="T14" fmla="*/ 0 60000 65536"/>
                <a:gd name="T15" fmla="*/ 0 60000 65536"/>
                <a:gd name="T16" fmla="*/ 0 60000 65536"/>
                <a:gd name="T17" fmla="*/ 0 60000 65536"/>
                <a:gd name="T18" fmla="*/ 0 w 60"/>
                <a:gd name="T19" fmla="*/ 0 h 82"/>
                <a:gd name="T20" fmla="*/ 60 w 60"/>
                <a:gd name="T21" fmla="*/ 82 h 82"/>
              </a:gdLst>
              <a:ahLst/>
              <a:cxnLst>
                <a:cxn ang="T12">
                  <a:pos x="T0" y="T1"/>
                </a:cxn>
                <a:cxn ang="T13">
                  <a:pos x="T2" y="T3"/>
                </a:cxn>
                <a:cxn ang="T14">
                  <a:pos x="T4" y="T5"/>
                </a:cxn>
                <a:cxn ang="T15">
                  <a:pos x="T6" y="T7"/>
                </a:cxn>
                <a:cxn ang="T16">
                  <a:pos x="T8" y="T9"/>
                </a:cxn>
                <a:cxn ang="T17">
                  <a:pos x="T10" y="T11"/>
                </a:cxn>
              </a:cxnLst>
              <a:rect l="T18" t="T19" r="T20" b="T21"/>
              <a:pathLst>
                <a:path w="60" h="82">
                  <a:moveTo>
                    <a:pt x="15" y="0"/>
                  </a:moveTo>
                  <a:lnTo>
                    <a:pt x="47" y="0"/>
                  </a:lnTo>
                  <a:lnTo>
                    <a:pt x="60" y="47"/>
                  </a:lnTo>
                  <a:lnTo>
                    <a:pt x="31" y="82"/>
                  </a:lnTo>
                  <a:lnTo>
                    <a:pt x="0" y="47"/>
                  </a:lnTo>
                  <a:lnTo>
                    <a:pt x="15" y="0"/>
                  </a:ln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6" name="Freeform 22"/>
            <p:cNvSpPr>
              <a:spLocks noChangeArrowheads="1"/>
            </p:cNvSpPr>
            <p:nvPr/>
          </p:nvSpPr>
          <p:spPr bwMode="auto">
            <a:xfrm>
              <a:off x="285750" y="660400"/>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 name="T12" fmla="*/ 0 60000 65536"/>
                <a:gd name="T13" fmla="*/ 0 60000 65536"/>
                <a:gd name="T14" fmla="*/ 0 60000 65536"/>
                <a:gd name="T15" fmla="*/ 0 60000 65536"/>
                <a:gd name="T16" fmla="*/ 0 60000 65536"/>
                <a:gd name="T17" fmla="*/ 0 60000 65536"/>
                <a:gd name="T18" fmla="*/ 0 w 45"/>
                <a:gd name="T19" fmla="*/ 0 h 61"/>
                <a:gd name="T20" fmla="*/ 45 w 45"/>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45" h="61">
                  <a:moveTo>
                    <a:pt x="23" y="61"/>
                  </a:moveTo>
                  <a:lnTo>
                    <a:pt x="45" y="34"/>
                  </a:lnTo>
                  <a:lnTo>
                    <a:pt x="34" y="0"/>
                  </a:lnTo>
                  <a:lnTo>
                    <a:pt x="11" y="0"/>
                  </a:lnTo>
                  <a:lnTo>
                    <a:pt x="0" y="34"/>
                  </a:lnTo>
                  <a:lnTo>
                    <a:pt x="23" y="61"/>
                  </a:ln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7" name="Freeform 23"/>
            <p:cNvSpPr>
              <a:spLocks noChangeArrowheads="1"/>
            </p:cNvSpPr>
            <p:nvPr/>
          </p:nvSpPr>
          <p:spPr bwMode="auto">
            <a:xfrm>
              <a:off x="0" y="635000"/>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199"/>
                <a:gd name="T35" fmla="*/ 163 w 163"/>
                <a:gd name="T36" fmla="*/ 199 h 1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8" name="Freeform 24"/>
            <p:cNvSpPr>
              <a:spLocks noChangeArrowheads="1"/>
            </p:cNvSpPr>
            <p:nvPr/>
          </p:nvSpPr>
          <p:spPr bwMode="auto">
            <a:xfrm>
              <a:off x="292100" y="614363"/>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 name="T12" fmla="*/ 0 60000 65536"/>
                <a:gd name="T13" fmla="*/ 0 60000 65536"/>
                <a:gd name="T14" fmla="*/ 0 60000 65536"/>
                <a:gd name="T15" fmla="*/ 0 60000 65536"/>
                <a:gd name="T16" fmla="*/ 0 60000 65536"/>
                <a:gd name="T17" fmla="*/ 0 60000 65536"/>
                <a:gd name="T18" fmla="*/ 0 w 22"/>
                <a:gd name="T19" fmla="*/ 0 h 14"/>
                <a:gd name="T20" fmla="*/ 22 w 2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19" name="Oval 25"/>
            <p:cNvSpPr>
              <a:spLocks noChangeArrowheads="1"/>
            </p:cNvSpPr>
            <p:nvPr/>
          </p:nvSpPr>
          <p:spPr bwMode="auto">
            <a:xfrm>
              <a:off x="120650" y="200025"/>
              <a:ext cx="401638" cy="403225"/>
            </a:xfrm>
            <a:prstGeom prst="ellipse">
              <a:avLst/>
            </a:pr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20" name="Freeform 26"/>
            <p:cNvSpPr>
              <a:spLocks noChangeArrowheads="1"/>
            </p:cNvSpPr>
            <p:nvPr/>
          </p:nvSpPr>
          <p:spPr bwMode="auto">
            <a:xfrm>
              <a:off x="1239838" y="614363"/>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 name="T12" fmla="*/ 0 60000 65536"/>
                <a:gd name="T13" fmla="*/ 0 60000 65536"/>
                <a:gd name="T14" fmla="*/ 0 60000 65536"/>
                <a:gd name="T15" fmla="*/ 0 60000 65536"/>
                <a:gd name="T16" fmla="*/ 0 60000 65536"/>
                <a:gd name="T17" fmla="*/ 0 60000 65536"/>
                <a:gd name="T18" fmla="*/ 0 w 22"/>
                <a:gd name="T19" fmla="*/ 0 h 14"/>
                <a:gd name="T20" fmla="*/ 22 w 22"/>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21" name="Freeform 27"/>
            <p:cNvSpPr>
              <a:spLocks noChangeArrowheads="1"/>
            </p:cNvSpPr>
            <p:nvPr/>
          </p:nvSpPr>
          <p:spPr bwMode="auto">
            <a:xfrm>
              <a:off x="1233488" y="660400"/>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 name="T12" fmla="*/ 0 60000 65536"/>
                <a:gd name="T13" fmla="*/ 0 60000 65536"/>
                <a:gd name="T14" fmla="*/ 0 60000 65536"/>
                <a:gd name="T15" fmla="*/ 0 60000 65536"/>
                <a:gd name="T16" fmla="*/ 0 60000 65536"/>
                <a:gd name="T17" fmla="*/ 0 60000 65536"/>
                <a:gd name="T18" fmla="*/ 0 w 45"/>
                <a:gd name="T19" fmla="*/ 0 h 61"/>
                <a:gd name="T20" fmla="*/ 45 w 45"/>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45" h="61">
                  <a:moveTo>
                    <a:pt x="24" y="61"/>
                  </a:moveTo>
                  <a:lnTo>
                    <a:pt x="45" y="34"/>
                  </a:lnTo>
                  <a:lnTo>
                    <a:pt x="34" y="0"/>
                  </a:lnTo>
                  <a:lnTo>
                    <a:pt x="11" y="0"/>
                  </a:lnTo>
                  <a:lnTo>
                    <a:pt x="0" y="34"/>
                  </a:lnTo>
                  <a:lnTo>
                    <a:pt x="24" y="61"/>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22" name="Oval 28"/>
            <p:cNvSpPr>
              <a:spLocks noChangeArrowheads="1"/>
            </p:cNvSpPr>
            <p:nvPr/>
          </p:nvSpPr>
          <p:spPr bwMode="auto">
            <a:xfrm>
              <a:off x="1068388" y="200025"/>
              <a:ext cx="403225" cy="403225"/>
            </a:xfrm>
            <a:prstGeom prst="ellipse">
              <a:avLst/>
            </a:pr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5623" name="Freeform 29"/>
            <p:cNvSpPr>
              <a:spLocks noChangeArrowheads="1"/>
            </p:cNvSpPr>
            <p:nvPr/>
          </p:nvSpPr>
          <p:spPr bwMode="auto">
            <a:xfrm>
              <a:off x="1125538" y="635000"/>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199"/>
                <a:gd name="T35" fmla="*/ 163 w 163"/>
                <a:gd name="T36" fmla="*/ 199 h 1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25624" name="圆角矩形 28"/>
          <p:cNvSpPr>
            <a:spLocks noChangeArrowheads="1"/>
          </p:cNvSpPr>
          <p:nvPr/>
        </p:nvSpPr>
        <p:spPr bwMode="auto">
          <a:xfrm>
            <a:off x="946150" y="3910013"/>
            <a:ext cx="3436938" cy="588962"/>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愿景、使命与阶段目标</a:t>
            </a:r>
          </a:p>
        </p:txBody>
      </p:sp>
      <p:sp>
        <p:nvSpPr>
          <p:cNvPr id="25625" name="圆角矩形 29"/>
          <p:cNvSpPr>
            <a:spLocks noChangeArrowheads="1"/>
          </p:cNvSpPr>
          <p:nvPr/>
        </p:nvSpPr>
        <p:spPr bwMode="auto">
          <a:xfrm>
            <a:off x="4476750" y="3910013"/>
            <a:ext cx="3438525" cy="588962"/>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核心竞争力</a:t>
            </a:r>
          </a:p>
        </p:txBody>
      </p:sp>
      <p:sp>
        <p:nvSpPr>
          <p:cNvPr id="25626" name="圆角矩形 30"/>
          <p:cNvSpPr>
            <a:spLocks noChangeArrowheads="1"/>
          </p:cNvSpPr>
          <p:nvPr/>
        </p:nvSpPr>
        <p:spPr bwMode="auto">
          <a:xfrm>
            <a:off x="8008938" y="3910013"/>
            <a:ext cx="3436937" cy="588962"/>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400" b="1">
                <a:solidFill>
                  <a:srgbClr val="FFFFFF"/>
                </a:solidFill>
                <a:latin typeface="方正兰亭粗黑_GBK" charset="-122"/>
                <a:ea typeface="方正兰亭粗黑_GBK" charset="-122"/>
              </a:rPr>
              <a:t>核心价值观</a:t>
            </a:r>
          </a:p>
        </p:txBody>
      </p:sp>
      <p:sp>
        <p:nvSpPr>
          <p:cNvPr id="25627" name="矩形 31"/>
          <p:cNvSpPr>
            <a:spLocks noChangeArrowheads="1"/>
          </p:cNvSpPr>
          <p:nvPr/>
        </p:nvSpPr>
        <p:spPr bwMode="auto">
          <a:xfrm>
            <a:off x="946150" y="4778375"/>
            <a:ext cx="3436938"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20000"/>
              </a:lnSpc>
              <a:spcBef>
                <a:spcPts val="600"/>
              </a:spcBef>
              <a:buFont typeface="Wingdings" pitchFamily="2" charset="2"/>
              <a:buChar char="n"/>
            </a:pPr>
            <a:r>
              <a:rPr lang="zh-CN" altLang="en-US">
                <a:solidFill>
                  <a:srgbClr val="3F3F3F"/>
                </a:solidFill>
                <a:latin typeface="微软雅黑" pitchFamily="34" charset="-122"/>
                <a:ea typeface="微软雅黑" pitchFamily="34" charset="-122"/>
                <a:sym typeface="微软雅黑" pitchFamily="34" charset="-122"/>
              </a:rPr>
              <a:t>高层管理者的观点罗列</a:t>
            </a:r>
            <a:endParaRPr lang="en-US">
              <a:solidFill>
                <a:srgbClr val="3F3F3F"/>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Wingdings" pitchFamily="2" charset="2"/>
              <a:buChar char="n"/>
            </a:pPr>
            <a:r>
              <a:rPr lang="en-US">
                <a:solidFill>
                  <a:srgbClr val="3F3F3F"/>
                </a:solidFill>
                <a:latin typeface="微软雅黑" pitchFamily="34" charset="-122"/>
                <a:ea typeface="微软雅黑" pitchFamily="34" charset="-122"/>
                <a:sym typeface="微软雅黑" pitchFamily="34" charset="-122"/>
              </a:rPr>
              <a:t>BOSS</a:t>
            </a:r>
            <a:r>
              <a:rPr lang="zh-CN" altLang="en-US">
                <a:solidFill>
                  <a:srgbClr val="3F3F3F"/>
                </a:solidFill>
                <a:latin typeface="微软雅黑" pitchFamily="34" charset="-122"/>
                <a:ea typeface="微软雅黑" pitchFamily="34" charset="-122"/>
                <a:sym typeface="微软雅黑" pitchFamily="34" charset="-122"/>
              </a:rPr>
              <a:t>的总结</a:t>
            </a:r>
          </a:p>
        </p:txBody>
      </p:sp>
      <p:sp>
        <p:nvSpPr>
          <p:cNvPr id="25628" name="圆角矩形 33"/>
          <p:cNvSpPr>
            <a:spLocks noChangeArrowheads="1"/>
          </p:cNvSpPr>
          <p:nvPr/>
        </p:nvSpPr>
        <p:spPr bwMode="auto">
          <a:xfrm>
            <a:off x="4476750" y="4654550"/>
            <a:ext cx="3438525" cy="1514475"/>
          </a:xfrm>
          <a:prstGeom prst="roundRect">
            <a:avLst>
              <a:gd name="adj" fmla="val 5843"/>
            </a:avLst>
          </a:prstGeom>
          <a:solidFill>
            <a:srgbClr val="D8E2F3"/>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25629" name="矩形 34"/>
          <p:cNvSpPr>
            <a:spLocks noChangeArrowheads="1"/>
          </p:cNvSpPr>
          <p:nvPr/>
        </p:nvSpPr>
        <p:spPr bwMode="auto">
          <a:xfrm>
            <a:off x="4476750" y="4778375"/>
            <a:ext cx="343852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20000"/>
              </a:lnSpc>
              <a:spcBef>
                <a:spcPts val="600"/>
              </a:spcBef>
              <a:buFont typeface="Wingdings" pitchFamily="2" charset="2"/>
              <a:buChar char="n"/>
            </a:pPr>
            <a:r>
              <a:rPr lang="zh-CN" altLang="en-US">
                <a:solidFill>
                  <a:srgbClr val="3F3F3F"/>
                </a:solidFill>
                <a:latin typeface="微软雅黑" pitchFamily="34" charset="-122"/>
                <a:ea typeface="微软雅黑" pitchFamily="34" charset="-122"/>
                <a:sym typeface="微软雅黑" pitchFamily="34" charset="-122"/>
              </a:rPr>
              <a:t>高层管理者的观点罗列</a:t>
            </a:r>
            <a:endParaRPr lang="en-US">
              <a:solidFill>
                <a:srgbClr val="3F3F3F"/>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Wingdings" pitchFamily="2" charset="2"/>
              <a:buChar char="n"/>
            </a:pPr>
            <a:r>
              <a:rPr lang="zh-CN" altLang="en-US">
                <a:solidFill>
                  <a:srgbClr val="3F3F3F"/>
                </a:solidFill>
                <a:latin typeface="微软雅黑" pitchFamily="34" charset="-122"/>
                <a:ea typeface="微软雅黑" pitchFamily="34" charset="-122"/>
                <a:sym typeface="微软雅黑" pitchFamily="34" charset="-122"/>
              </a:rPr>
              <a:t>提及次数的柱形对比图</a:t>
            </a:r>
            <a:endParaRPr lang="en-US">
              <a:solidFill>
                <a:srgbClr val="3F3F3F"/>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Wingdings" pitchFamily="2" charset="2"/>
              <a:buChar char="n"/>
            </a:pPr>
            <a:r>
              <a:rPr lang="en-US">
                <a:solidFill>
                  <a:srgbClr val="3F3F3F"/>
                </a:solidFill>
                <a:latin typeface="微软雅黑" pitchFamily="34" charset="-122"/>
                <a:ea typeface="微软雅黑" pitchFamily="34" charset="-122"/>
                <a:sym typeface="微软雅黑" pitchFamily="34" charset="-122"/>
              </a:rPr>
              <a:t>BOSS</a:t>
            </a:r>
            <a:r>
              <a:rPr lang="zh-CN" altLang="en-US">
                <a:solidFill>
                  <a:srgbClr val="3F3F3F"/>
                </a:solidFill>
                <a:latin typeface="微软雅黑" pitchFamily="34" charset="-122"/>
                <a:ea typeface="微软雅黑" pitchFamily="34" charset="-122"/>
                <a:sym typeface="微软雅黑" pitchFamily="34" charset="-122"/>
              </a:rPr>
              <a:t>的总结</a:t>
            </a:r>
          </a:p>
        </p:txBody>
      </p:sp>
      <p:sp>
        <p:nvSpPr>
          <p:cNvPr id="25630" name="圆角矩形 35"/>
          <p:cNvSpPr>
            <a:spLocks noChangeArrowheads="1"/>
          </p:cNvSpPr>
          <p:nvPr/>
        </p:nvSpPr>
        <p:spPr bwMode="auto">
          <a:xfrm>
            <a:off x="8008938" y="4654550"/>
            <a:ext cx="3436937" cy="1514475"/>
          </a:xfrm>
          <a:prstGeom prst="roundRect">
            <a:avLst>
              <a:gd name="adj" fmla="val 5843"/>
            </a:avLst>
          </a:prstGeom>
          <a:solidFill>
            <a:srgbClr val="D8E2F3"/>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25631" name="矩形 36"/>
          <p:cNvSpPr>
            <a:spLocks noChangeArrowheads="1"/>
          </p:cNvSpPr>
          <p:nvPr/>
        </p:nvSpPr>
        <p:spPr bwMode="auto">
          <a:xfrm>
            <a:off x="8008938" y="4778375"/>
            <a:ext cx="3436937"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20000"/>
              </a:lnSpc>
              <a:spcBef>
                <a:spcPts val="600"/>
              </a:spcBef>
              <a:buFont typeface="Wingdings" pitchFamily="2" charset="2"/>
              <a:buChar char="n"/>
            </a:pPr>
            <a:r>
              <a:rPr lang="zh-CN" altLang="en-US">
                <a:solidFill>
                  <a:srgbClr val="3F3F3F"/>
                </a:solidFill>
                <a:latin typeface="微软雅黑" pitchFamily="34" charset="-122"/>
                <a:ea typeface="微软雅黑" pitchFamily="34" charset="-122"/>
                <a:sym typeface="微软雅黑" pitchFamily="34" charset="-122"/>
              </a:rPr>
              <a:t>提及次数的柱形对比图</a:t>
            </a:r>
            <a:endParaRPr lang="en-US">
              <a:solidFill>
                <a:srgbClr val="3F3F3F"/>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Wingdings" pitchFamily="2" charset="2"/>
              <a:buChar char="n"/>
            </a:pPr>
            <a:r>
              <a:rPr lang="en-US">
                <a:solidFill>
                  <a:srgbClr val="3F3F3F"/>
                </a:solidFill>
                <a:latin typeface="微软雅黑" pitchFamily="34" charset="-122"/>
                <a:ea typeface="微软雅黑" pitchFamily="34" charset="-122"/>
                <a:sym typeface="微软雅黑" pitchFamily="34" charset="-122"/>
              </a:rPr>
              <a:t>BOSS</a:t>
            </a:r>
            <a:r>
              <a:rPr lang="zh-CN" altLang="en-US">
                <a:solidFill>
                  <a:srgbClr val="3F3F3F"/>
                </a:solidFill>
                <a:latin typeface="微软雅黑" pitchFamily="34" charset="-122"/>
                <a:ea typeface="微软雅黑" pitchFamily="34" charset="-122"/>
                <a:sym typeface="微软雅黑" pitchFamily="34" charset="-122"/>
              </a:rPr>
              <a:t>的总结</a:t>
            </a:r>
            <a:endParaRPr lang="en-US">
              <a:solidFill>
                <a:srgbClr val="3F3F3F"/>
              </a:solidFill>
              <a:latin typeface="微软雅黑" pitchFamily="34" charset="-122"/>
              <a:ea typeface="微软雅黑" pitchFamily="34" charset="-122"/>
              <a:sym typeface="微软雅黑" pitchFamily="34" charset="-122"/>
            </a:endParaRPr>
          </a:p>
          <a:p>
            <a:pPr marL="285750" indent="-285750">
              <a:lnSpc>
                <a:spcPct val="120000"/>
              </a:lnSpc>
              <a:spcBef>
                <a:spcPts val="600"/>
              </a:spcBef>
              <a:buFont typeface="Wingdings" pitchFamily="2" charset="2"/>
              <a:buChar char="n"/>
            </a:pPr>
            <a:r>
              <a:rPr lang="zh-CN" altLang="en-US">
                <a:solidFill>
                  <a:srgbClr val="3F3F3F"/>
                </a:solidFill>
                <a:latin typeface="微软雅黑" pitchFamily="34" charset="-122"/>
                <a:ea typeface="微软雅黑" pitchFamily="34" charset="-122"/>
                <a:sym typeface="微软雅黑" pitchFamily="34" charset="-122"/>
              </a:rPr>
              <a:t>重要观点罗列</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第五章    企业文化讨论的输出内容</a:t>
            </a:r>
            <a:endParaRPr lang="zh-CN"/>
          </a:p>
        </p:txBody>
      </p:sp>
      <p:sp>
        <p:nvSpPr>
          <p:cNvPr id="27651"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5.3  </a:t>
            </a:r>
            <a:r>
              <a:rPr lang="zh-CN" altLang="en-US">
                <a:solidFill>
                  <a:srgbClr val="595959"/>
                </a:solidFill>
                <a:latin typeface="微软雅黑" pitchFamily="34" charset="-122"/>
                <a:ea typeface="微软雅黑" pitchFamily="34" charset="-122"/>
                <a:sym typeface="微软雅黑" pitchFamily="34" charset="-122"/>
              </a:rPr>
              <a:t>员工级意见或建议的搜集与分类整理</a:t>
            </a:r>
          </a:p>
        </p:txBody>
      </p:sp>
      <p:grpSp>
        <p:nvGrpSpPr>
          <p:cNvPr id="27652" name="组合 40"/>
          <p:cNvGrpSpPr>
            <a:grpSpLocks/>
          </p:cNvGrpSpPr>
          <p:nvPr/>
        </p:nvGrpSpPr>
        <p:grpSpPr bwMode="auto">
          <a:xfrm>
            <a:off x="1374775" y="1925638"/>
            <a:ext cx="3182938" cy="4165600"/>
            <a:chOff x="0" y="0"/>
            <a:chExt cx="1208088" cy="1581150"/>
          </a:xfrm>
        </p:grpSpPr>
        <p:sp>
          <p:nvSpPr>
            <p:cNvPr id="27653" name="Freeform 29"/>
            <p:cNvSpPr>
              <a:spLocks noChangeArrowheads="1"/>
            </p:cNvSpPr>
            <p:nvPr/>
          </p:nvSpPr>
          <p:spPr bwMode="auto">
            <a:xfrm>
              <a:off x="26987" y="41592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 name="T14" fmla="*/ 0 60000 65536"/>
                <a:gd name="T15" fmla="*/ 0 60000 65536"/>
                <a:gd name="T16" fmla="*/ 0 60000 65536"/>
                <a:gd name="T17" fmla="*/ 0 60000 65536"/>
                <a:gd name="T18" fmla="*/ 0 60000 65536"/>
                <a:gd name="T19" fmla="*/ 0 60000 65536"/>
                <a:gd name="T20" fmla="*/ 0 60000 65536"/>
                <a:gd name="T21" fmla="*/ 0 w 79"/>
                <a:gd name="T22" fmla="*/ 0 h 105"/>
                <a:gd name="T23" fmla="*/ 79 w 7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4" name="Freeform 30"/>
            <p:cNvSpPr>
              <a:spLocks noChangeArrowheads="1"/>
            </p:cNvSpPr>
            <p:nvPr/>
          </p:nvSpPr>
          <p:spPr bwMode="auto">
            <a:xfrm>
              <a:off x="949325" y="41592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 name="T14" fmla="*/ 0 60000 65536"/>
                <a:gd name="T15" fmla="*/ 0 60000 65536"/>
                <a:gd name="T16" fmla="*/ 0 60000 65536"/>
                <a:gd name="T17" fmla="*/ 0 60000 65536"/>
                <a:gd name="T18" fmla="*/ 0 60000 65536"/>
                <a:gd name="T19" fmla="*/ 0 60000 65536"/>
                <a:gd name="T20" fmla="*/ 0 60000 65536"/>
                <a:gd name="T21" fmla="*/ 0 w 79"/>
                <a:gd name="T22" fmla="*/ 0 h 105"/>
                <a:gd name="T23" fmla="*/ 79 w 79"/>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5" name="Freeform 31"/>
            <p:cNvSpPr>
              <a:spLocks noChangeArrowheads="1"/>
            </p:cNvSpPr>
            <p:nvPr/>
          </p:nvSpPr>
          <p:spPr bwMode="auto">
            <a:xfrm>
              <a:off x="530225" y="107473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 name="T12" fmla="*/ 0 60000 65536"/>
                <a:gd name="T13" fmla="*/ 0 60000 65536"/>
                <a:gd name="T14" fmla="*/ 0 60000 65536"/>
                <a:gd name="T15" fmla="*/ 0 60000 65536"/>
                <a:gd name="T16" fmla="*/ 0 60000 65536"/>
                <a:gd name="T17" fmla="*/ 0 60000 65536"/>
                <a:gd name="T18" fmla="*/ 0 w 93"/>
                <a:gd name="T19" fmla="*/ 0 h 207"/>
                <a:gd name="T20" fmla="*/ 93 w 93"/>
                <a:gd name="T21" fmla="*/ 207 h 207"/>
              </a:gdLst>
              <a:ahLst/>
              <a:cxnLst>
                <a:cxn ang="T12">
                  <a:pos x="T0" y="T1"/>
                </a:cxn>
                <a:cxn ang="T13">
                  <a:pos x="T2" y="T3"/>
                </a:cxn>
                <a:cxn ang="T14">
                  <a:pos x="T4" y="T5"/>
                </a:cxn>
                <a:cxn ang="T15">
                  <a:pos x="T6" y="T7"/>
                </a:cxn>
                <a:cxn ang="T16">
                  <a:pos x="T8" y="T9"/>
                </a:cxn>
                <a:cxn ang="T17">
                  <a:pos x="T10" y="T11"/>
                </a:cxn>
              </a:cxnLst>
              <a:rect l="T18" t="T19" r="T20" b="T21"/>
              <a:pathLst>
                <a:path w="93" h="207">
                  <a:moveTo>
                    <a:pt x="25" y="0"/>
                  </a:moveTo>
                  <a:lnTo>
                    <a:pt x="0" y="145"/>
                  </a:lnTo>
                  <a:lnTo>
                    <a:pt x="47" y="207"/>
                  </a:lnTo>
                  <a:lnTo>
                    <a:pt x="93" y="143"/>
                  </a:lnTo>
                  <a:lnTo>
                    <a:pt x="68" y="0"/>
                  </a:lnTo>
                  <a:lnTo>
                    <a:pt x="25" y="0"/>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6" name="Freeform 32"/>
            <p:cNvSpPr>
              <a:spLocks noChangeArrowheads="1"/>
            </p:cNvSpPr>
            <p:nvPr/>
          </p:nvSpPr>
          <p:spPr bwMode="auto">
            <a:xfrm>
              <a:off x="520700" y="93821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40"/>
                <a:gd name="T29" fmla="*/ 57 w 57"/>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7" name="Freeform 33"/>
            <p:cNvSpPr>
              <a:spLocks noEditPoints="1" noChangeArrowheads="1"/>
            </p:cNvSpPr>
            <p:nvPr/>
          </p:nvSpPr>
          <p:spPr bwMode="auto">
            <a:xfrm>
              <a:off x="188912" y="8731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284"/>
                <a:gd name="T53" fmla="*/ 284 w 284"/>
                <a:gd name="T54" fmla="*/ 284 h 2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8" name="Freeform 34"/>
            <p:cNvSpPr>
              <a:spLocks noChangeArrowheads="1"/>
            </p:cNvSpPr>
            <p:nvPr/>
          </p:nvSpPr>
          <p:spPr bwMode="auto">
            <a:xfrm>
              <a:off x="117475" y="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4"/>
                <a:gd name="T34" fmla="*/ 0 h 156"/>
                <a:gd name="T35" fmla="*/ 334 w 334"/>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59" name="Freeform 35"/>
            <p:cNvSpPr>
              <a:spLocks noChangeArrowheads="1"/>
            </p:cNvSpPr>
            <p:nvPr/>
          </p:nvSpPr>
          <p:spPr bwMode="auto">
            <a:xfrm>
              <a:off x="0" y="882650"/>
              <a:ext cx="1208088" cy="698500"/>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5"/>
                <a:gd name="T85" fmla="*/ 0 h 240"/>
                <a:gd name="T86" fmla="*/ 415 w 415"/>
                <a:gd name="T87" fmla="*/ 240 h 24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60" name="Freeform 36"/>
            <p:cNvSpPr>
              <a:spLocks noChangeArrowheads="1"/>
            </p:cNvSpPr>
            <p:nvPr/>
          </p:nvSpPr>
          <p:spPr bwMode="auto">
            <a:xfrm>
              <a:off x="495300" y="69373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31"/>
                <a:gd name="T26" fmla="*/ 57 w 57"/>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7661" name="Freeform 37"/>
            <p:cNvSpPr>
              <a:spLocks noChangeArrowheads="1"/>
            </p:cNvSpPr>
            <p:nvPr/>
          </p:nvSpPr>
          <p:spPr bwMode="auto">
            <a:xfrm>
              <a:off x="166687" y="67310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0"/>
                <a:gd name="T31" fmla="*/ 0 h 32"/>
                <a:gd name="T32" fmla="*/ 120 w 120"/>
                <a:gd name="T33" fmla="*/ 32 h 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27662" name="矩形 50"/>
          <p:cNvSpPr>
            <a:spLocks noChangeArrowheads="1"/>
          </p:cNvSpPr>
          <p:nvPr/>
        </p:nvSpPr>
        <p:spPr bwMode="auto">
          <a:xfrm>
            <a:off x="5459413" y="1747838"/>
            <a:ext cx="6069012"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企业文化讨论也是一种沟通渠道，在讨论的过程中，针对公司的管理或业务，会反馈出许多的意见或建议，企业文化工作负责人需要对各部门输出文档中的意见与建议部分分类整理，并跟进相关部门</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领导给予</a:t>
            </a:r>
            <a:r>
              <a:rPr lang="en-US">
                <a:solidFill>
                  <a:srgbClr val="595959"/>
                </a:solidFill>
                <a:latin typeface="微软雅黑" pitchFamily="34" charset="-122"/>
                <a:ea typeface="微软雅黑" pitchFamily="34" charset="-122"/>
                <a:sym typeface="微软雅黑" pitchFamily="34" charset="-122"/>
              </a:rPr>
              <a:t>——</a:t>
            </a:r>
            <a:endParaRPr lang="zh-CN" altLang="en-US">
              <a:solidFill>
                <a:srgbClr val="595959"/>
              </a:solidFill>
              <a:latin typeface="微软雅黑" pitchFamily="34" charset="-122"/>
              <a:ea typeface="微软雅黑" pitchFamily="34" charset="-122"/>
              <a:sym typeface="微软雅黑" pitchFamily="34" charset="-122"/>
            </a:endParaRPr>
          </a:p>
        </p:txBody>
      </p:sp>
      <p:sp>
        <p:nvSpPr>
          <p:cNvPr id="27663" name="文本框 51"/>
          <p:cNvSpPr>
            <a:spLocks noChangeArrowheads="1"/>
          </p:cNvSpPr>
          <p:nvPr/>
        </p:nvSpPr>
        <p:spPr bwMode="auto">
          <a:xfrm>
            <a:off x="5554663" y="3065463"/>
            <a:ext cx="5821362"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2200" b="1">
                <a:solidFill>
                  <a:srgbClr val="008DCA"/>
                </a:solidFill>
                <a:latin typeface="微软雅黑" pitchFamily="34" charset="-122"/>
                <a:ea typeface="微软雅黑" pitchFamily="34" charset="-122"/>
                <a:sym typeface="微软雅黑" pitchFamily="34" charset="-122"/>
              </a:rPr>
              <a:t>答复</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28675"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76"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28677"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28678"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79"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0"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1"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2"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3"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4"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5"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6"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7"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8"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89"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28690" name="组合 55"/>
          <p:cNvGrpSpPr>
            <a:grpSpLocks/>
          </p:cNvGrpSpPr>
          <p:nvPr/>
        </p:nvGrpSpPr>
        <p:grpSpPr bwMode="auto">
          <a:xfrm>
            <a:off x="3486150" y="5318125"/>
            <a:ext cx="622300" cy="652463"/>
            <a:chOff x="0" y="0"/>
            <a:chExt cx="1344613" cy="1320800"/>
          </a:xfrm>
        </p:grpSpPr>
        <p:sp>
          <p:nvSpPr>
            <p:cNvPr id="28691" name="Freeform 41"/>
            <p:cNvSpPr>
              <a:spLocks noChangeArrowheads="1"/>
            </p:cNvSpPr>
            <p:nvPr/>
          </p:nvSpPr>
          <p:spPr bwMode="auto">
            <a:xfrm>
              <a:off x="244475" y="0"/>
              <a:ext cx="560388" cy="1320800"/>
            </a:xfrm>
            <a:custGeom>
              <a:avLst/>
              <a:gdLst>
                <a:gd name="T0" fmla="*/ 174 w 196"/>
                <a:gd name="T1" fmla="*/ 0 h 462"/>
                <a:gd name="T2" fmla="*/ 139 w 196"/>
                <a:gd name="T3" fmla="*/ 0 h 462"/>
                <a:gd name="T4" fmla="*/ 139 w 196"/>
                <a:gd name="T5" fmla="*/ 0 h 462"/>
                <a:gd name="T6" fmla="*/ 0 w 196"/>
                <a:gd name="T7" fmla="*/ 135 h 462"/>
                <a:gd name="T8" fmla="*/ 0 w 196"/>
                <a:gd name="T9" fmla="*/ 327 h 462"/>
                <a:gd name="T10" fmla="*/ 139 w 196"/>
                <a:gd name="T11" fmla="*/ 462 h 462"/>
                <a:gd name="T12" fmla="*/ 139 w 196"/>
                <a:gd name="T13" fmla="*/ 462 h 462"/>
                <a:gd name="T14" fmla="*/ 139 w 196"/>
                <a:gd name="T15" fmla="*/ 462 h 462"/>
                <a:gd name="T16" fmla="*/ 139 w 196"/>
                <a:gd name="T17" fmla="*/ 462 h 462"/>
                <a:gd name="T18" fmla="*/ 139 w 196"/>
                <a:gd name="T19" fmla="*/ 462 h 462"/>
                <a:gd name="T20" fmla="*/ 174 w 196"/>
                <a:gd name="T21" fmla="*/ 462 h 462"/>
                <a:gd name="T22" fmla="*/ 196 w 196"/>
                <a:gd name="T23" fmla="*/ 441 h 462"/>
                <a:gd name="T24" fmla="*/ 196 w 196"/>
                <a:gd name="T25" fmla="*/ 21 h 462"/>
                <a:gd name="T26" fmla="*/ 174 w 196"/>
                <a:gd name="T27" fmla="*/ 0 h 4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462"/>
                <a:gd name="T44" fmla="*/ 196 w 196"/>
                <a:gd name="T45" fmla="*/ 462 h 4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92" name="Freeform 42"/>
            <p:cNvSpPr>
              <a:spLocks noChangeArrowheads="1"/>
            </p:cNvSpPr>
            <p:nvPr/>
          </p:nvSpPr>
          <p:spPr bwMode="auto">
            <a:xfrm>
              <a:off x="0" y="379412"/>
              <a:ext cx="204788" cy="557213"/>
            </a:xfrm>
            <a:custGeom>
              <a:avLst/>
              <a:gdLst>
                <a:gd name="T0" fmla="*/ 72 w 72"/>
                <a:gd name="T1" fmla="*/ 0 h 195"/>
                <a:gd name="T2" fmla="*/ 22 w 72"/>
                <a:gd name="T3" fmla="*/ 0 h 195"/>
                <a:gd name="T4" fmla="*/ 0 w 72"/>
                <a:gd name="T5" fmla="*/ 21 h 195"/>
                <a:gd name="T6" fmla="*/ 0 w 72"/>
                <a:gd name="T7" fmla="*/ 174 h 195"/>
                <a:gd name="T8" fmla="*/ 22 w 72"/>
                <a:gd name="T9" fmla="*/ 195 h 195"/>
                <a:gd name="T10" fmla="*/ 72 w 72"/>
                <a:gd name="T11" fmla="*/ 195 h 195"/>
                <a:gd name="T12" fmla="*/ 72 w 72"/>
                <a:gd name="T13" fmla="*/ 0 h 195"/>
                <a:gd name="T14" fmla="*/ 0 60000 65536"/>
                <a:gd name="T15" fmla="*/ 0 60000 65536"/>
                <a:gd name="T16" fmla="*/ 0 60000 65536"/>
                <a:gd name="T17" fmla="*/ 0 60000 65536"/>
                <a:gd name="T18" fmla="*/ 0 60000 65536"/>
                <a:gd name="T19" fmla="*/ 0 60000 65536"/>
                <a:gd name="T20" fmla="*/ 0 60000 65536"/>
                <a:gd name="T21" fmla="*/ 0 w 72"/>
                <a:gd name="T22" fmla="*/ 0 h 195"/>
                <a:gd name="T23" fmla="*/ 72 w 72"/>
                <a:gd name="T24" fmla="*/ 195 h 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93" name="Freeform 43"/>
            <p:cNvSpPr>
              <a:spLocks noChangeArrowheads="1"/>
            </p:cNvSpPr>
            <p:nvPr/>
          </p:nvSpPr>
          <p:spPr bwMode="auto">
            <a:xfrm>
              <a:off x="868363" y="485775"/>
              <a:ext cx="168275" cy="346075"/>
            </a:xfrm>
            <a:custGeom>
              <a:avLst/>
              <a:gdLst>
                <a:gd name="T0" fmla="*/ 0 w 59"/>
                <a:gd name="T1" fmla="*/ 0 h 121"/>
                <a:gd name="T2" fmla="*/ 0 w 59"/>
                <a:gd name="T3" fmla="*/ 121 h 121"/>
                <a:gd name="T4" fmla="*/ 59 w 59"/>
                <a:gd name="T5" fmla="*/ 61 h 121"/>
                <a:gd name="T6" fmla="*/ 0 w 59"/>
                <a:gd name="T7" fmla="*/ 0 h 121"/>
                <a:gd name="T8" fmla="*/ 0 60000 65536"/>
                <a:gd name="T9" fmla="*/ 0 60000 65536"/>
                <a:gd name="T10" fmla="*/ 0 60000 65536"/>
                <a:gd name="T11" fmla="*/ 0 60000 65536"/>
                <a:gd name="T12" fmla="*/ 0 w 59"/>
                <a:gd name="T13" fmla="*/ 0 h 121"/>
                <a:gd name="T14" fmla="*/ 59 w 59"/>
                <a:gd name="T15" fmla="*/ 121 h 121"/>
              </a:gdLst>
              <a:ahLst/>
              <a:cxnLst>
                <a:cxn ang="T8">
                  <a:pos x="T0" y="T1"/>
                </a:cxn>
                <a:cxn ang="T9">
                  <a:pos x="T2" y="T3"/>
                </a:cxn>
                <a:cxn ang="T10">
                  <a:pos x="T4" y="T5"/>
                </a:cxn>
                <a:cxn ang="T11">
                  <a:pos x="T6" y="T7"/>
                </a:cxn>
              </a:cxnLst>
              <a:rect l="T12" t="T13" r="T14" b="T15"/>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94" name="Freeform 44"/>
            <p:cNvSpPr>
              <a:spLocks noChangeArrowheads="1"/>
            </p:cNvSpPr>
            <p:nvPr/>
          </p:nvSpPr>
          <p:spPr bwMode="auto">
            <a:xfrm>
              <a:off x="869950" y="300037"/>
              <a:ext cx="298450" cy="719138"/>
            </a:xfrm>
            <a:custGeom>
              <a:avLst/>
              <a:gdLst>
                <a:gd name="T0" fmla="*/ 0 w 104"/>
                <a:gd name="T1" fmla="*/ 0 h 252"/>
                <a:gd name="T2" fmla="*/ 0 w 104"/>
                <a:gd name="T3" fmla="*/ 28 h 252"/>
                <a:gd name="T4" fmla="*/ 77 w 104"/>
                <a:gd name="T5" fmla="*/ 126 h 252"/>
                <a:gd name="T6" fmla="*/ 0 w 104"/>
                <a:gd name="T7" fmla="*/ 223 h 252"/>
                <a:gd name="T8" fmla="*/ 0 w 104"/>
                <a:gd name="T9" fmla="*/ 252 h 252"/>
                <a:gd name="T10" fmla="*/ 104 w 104"/>
                <a:gd name="T11" fmla="*/ 126 h 252"/>
                <a:gd name="T12" fmla="*/ 0 w 104"/>
                <a:gd name="T13" fmla="*/ 0 h 252"/>
                <a:gd name="T14" fmla="*/ 0 60000 65536"/>
                <a:gd name="T15" fmla="*/ 0 60000 65536"/>
                <a:gd name="T16" fmla="*/ 0 60000 65536"/>
                <a:gd name="T17" fmla="*/ 0 60000 65536"/>
                <a:gd name="T18" fmla="*/ 0 60000 65536"/>
                <a:gd name="T19" fmla="*/ 0 60000 65536"/>
                <a:gd name="T20" fmla="*/ 0 60000 65536"/>
                <a:gd name="T21" fmla="*/ 0 w 104"/>
                <a:gd name="T22" fmla="*/ 0 h 252"/>
                <a:gd name="T23" fmla="*/ 104 w 104"/>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8695" name="Freeform 45"/>
            <p:cNvSpPr>
              <a:spLocks noChangeArrowheads="1"/>
            </p:cNvSpPr>
            <p:nvPr/>
          </p:nvSpPr>
          <p:spPr bwMode="auto">
            <a:xfrm>
              <a:off x="869950" y="147637"/>
              <a:ext cx="474663" cy="1020763"/>
            </a:xfrm>
            <a:custGeom>
              <a:avLst/>
              <a:gdLst>
                <a:gd name="T0" fmla="*/ 0 w 166"/>
                <a:gd name="T1" fmla="*/ 0 h 357"/>
                <a:gd name="T2" fmla="*/ 0 w 166"/>
                <a:gd name="T3" fmla="*/ 32 h 357"/>
                <a:gd name="T4" fmla="*/ 92 w 166"/>
                <a:gd name="T5" fmla="*/ 74 h 357"/>
                <a:gd name="T6" fmla="*/ 135 w 166"/>
                <a:gd name="T7" fmla="*/ 179 h 357"/>
                <a:gd name="T8" fmla="*/ 92 w 166"/>
                <a:gd name="T9" fmla="*/ 283 h 357"/>
                <a:gd name="T10" fmla="*/ 0 w 166"/>
                <a:gd name="T11" fmla="*/ 326 h 357"/>
                <a:gd name="T12" fmla="*/ 0 w 166"/>
                <a:gd name="T13" fmla="*/ 357 h 357"/>
                <a:gd name="T14" fmla="*/ 166 w 166"/>
                <a:gd name="T15" fmla="*/ 179 h 357"/>
                <a:gd name="T16" fmla="*/ 0 w 166"/>
                <a:gd name="T17" fmla="*/ 0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357"/>
                <a:gd name="T29" fmla="*/ 166 w 166"/>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28696" name="文本框 78"/>
          <p:cNvSpPr>
            <a:spLocks noChangeArrowheads="1"/>
          </p:cNvSpPr>
          <p:nvPr/>
        </p:nvSpPr>
        <p:spPr bwMode="auto">
          <a:xfrm>
            <a:off x="4279900" y="5173663"/>
            <a:ext cx="48053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第六章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企业文化讨论结果的整合宣传</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第六章    企业文化讨论结果的整合宣传</a:t>
            </a:r>
            <a:endParaRPr lang="zh-CN"/>
          </a:p>
        </p:txBody>
      </p:sp>
      <p:sp>
        <p:nvSpPr>
          <p:cNvPr id="29699"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6.1  </a:t>
            </a:r>
            <a:r>
              <a:rPr lang="zh-CN" altLang="en-US">
                <a:solidFill>
                  <a:srgbClr val="595959"/>
                </a:solidFill>
                <a:latin typeface="微软雅黑" pitchFamily="34" charset="-122"/>
                <a:ea typeface="微软雅黑" pitchFamily="34" charset="-122"/>
                <a:sym typeface="微软雅黑" pitchFamily="34" charset="-122"/>
              </a:rPr>
              <a:t>企业文化讨论的过程回顾</a:t>
            </a:r>
          </a:p>
        </p:txBody>
      </p:sp>
      <p:sp>
        <p:nvSpPr>
          <p:cNvPr id="29700" name="圆角矩形 6"/>
          <p:cNvSpPr>
            <a:spLocks noChangeArrowheads="1"/>
          </p:cNvSpPr>
          <p:nvPr/>
        </p:nvSpPr>
        <p:spPr bwMode="auto">
          <a:xfrm>
            <a:off x="5213350" y="2759075"/>
            <a:ext cx="6142038"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dirty="0">
                <a:solidFill>
                  <a:srgbClr val="FFFFFF"/>
                </a:solidFill>
                <a:latin typeface="方正兰亭粗黑_GBK" charset="-122"/>
                <a:ea typeface="方正兰亭粗黑_GBK" charset="-122"/>
              </a:rPr>
              <a:t>基于企业文化建设时间节点的 </a:t>
            </a:r>
            <a:r>
              <a:rPr lang="zh-CN" altLang="en-US" sz="3600" b="1" dirty="0">
                <a:solidFill>
                  <a:srgbClr val="FFFFFF"/>
                </a:solidFill>
                <a:latin typeface="方正兰亭粗黑_GBK" charset="-122"/>
                <a:ea typeface="方正兰亭粗黑_GBK" charset="-122"/>
              </a:rPr>
              <a:t>过程回顾</a:t>
            </a:r>
          </a:p>
        </p:txBody>
      </p:sp>
      <p:sp>
        <p:nvSpPr>
          <p:cNvPr id="29701" name="圆角矩形 7"/>
          <p:cNvSpPr>
            <a:spLocks noChangeArrowheads="1"/>
          </p:cNvSpPr>
          <p:nvPr/>
        </p:nvSpPr>
        <p:spPr bwMode="auto">
          <a:xfrm>
            <a:off x="5213350" y="3616325"/>
            <a:ext cx="6142038"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企业文化讨论的 </a:t>
            </a:r>
            <a:r>
              <a:rPr lang="zh-CN" altLang="en-US" sz="3600" b="1">
                <a:solidFill>
                  <a:srgbClr val="FFFFFF"/>
                </a:solidFill>
                <a:latin typeface="方正兰亭粗黑_GBK" charset="-122"/>
                <a:ea typeface="方正兰亭粗黑_GBK" charset="-122"/>
              </a:rPr>
              <a:t>工作成果概述</a:t>
            </a:r>
            <a:endParaRPr lang="zh-CN" altLang="en-US">
              <a:latin typeface="方正兰亭粗黑_GBK" charset="-122"/>
              <a:ea typeface="方正兰亭粗黑_GBK" charset="-122"/>
            </a:endParaRPr>
          </a:p>
        </p:txBody>
      </p:sp>
      <p:sp>
        <p:nvSpPr>
          <p:cNvPr id="29702" name="圆角矩形 8"/>
          <p:cNvSpPr>
            <a:spLocks noChangeArrowheads="1"/>
          </p:cNvSpPr>
          <p:nvPr/>
        </p:nvSpPr>
        <p:spPr bwMode="auto">
          <a:xfrm>
            <a:off x="5213350" y="4473575"/>
            <a:ext cx="6142038"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各部门企业文化讨论的 </a:t>
            </a:r>
            <a:r>
              <a:rPr lang="zh-CN" altLang="en-US" sz="3600" b="1">
                <a:solidFill>
                  <a:srgbClr val="FFFFFF"/>
                </a:solidFill>
                <a:latin typeface="方正兰亭粗黑_GBK" charset="-122"/>
                <a:ea typeface="方正兰亭粗黑_GBK" charset="-122"/>
              </a:rPr>
              <a:t>精彩展示</a:t>
            </a:r>
          </a:p>
        </p:txBody>
      </p:sp>
      <p:sp>
        <p:nvSpPr>
          <p:cNvPr id="29703" name="圆角矩形 9"/>
          <p:cNvSpPr>
            <a:spLocks noChangeArrowheads="1"/>
          </p:cNvSpPr>
          <p:nvPr/>
        </p:nvSpPr>
        <p:spPr bwMode="auto">
          <a:xfrm>
            <a:off x="5213350" y="5330825"/>
            <a:ext cx="6142038" cy="688975"/>
          </a:xfrm>
          <a:prstGeom prst="roundRect">
            <a:avLst>
              <a:gd name="adj" fmla="val 8727"/>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zh-CN" altLang="en-US" sz="2000">
                <a:solidFill>
                  <a:srgbClr val="FFFFFF"/>
                </a:solidFill>
                <a:latin typeface="方正兰亭粗黑_GBK" charset="-122"/>
                <a:ea typeface="方正兰亭粗黑_GBK" charset="-122"/>
              </a:rPr>
              <a:t>企业文化建设思路的 </a:t>
            </a:r>
            <a:r>
              <a:rPr lang="zh-CN" altLang="en-US" sz="3600" b="1">
                <a:solidFill>
                  <a:srgbClr val="FFFFFF"/>
                </a:solidFill>
                <a:latin typeface="方正兰亭粗黑_GBK" charset="-122"/>
                <a:ea typeface="方正兰亭粗黑_GBK" charset="-122"/>
              </a:rPr>
              <a:t>未来展望</a:t>
            </a:r>
          </a:p>
        </p:txBody>
      </p:sp>
      <p:sp>
        <p:nvSpPr>
          <p:cNvPr id="29704" name="矩形 10"/>
          <p:cNvSpPr>
            <a:spLocks noChangeArrowheads="1"/>
          </p:cNvSpPr>
          <p:nvPr/>
        </p:nvSpPr>
        <p:spPr bwMode="auto">
          <a:xfrm>
            <a:off x="1733550" y="1354138"/>
            <a:ext cx="100457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对企业文化讨论从项目成立到讨论模拟、动员会议、各部门讨论实施到整合宣传等全过程进行宣传，让全体员工感受项目的整个进程，进一步营造企业文化氛围。</a:t>
            </a:r>
          </a:p>
        </p:txBody>
      </p:sp>
      <p:grpSp>
        <p:nvGrpSpPr>
          <p:cNvPr id="29705" name="组合 11"/>
          <p:cNvGrpSpPr>
            <a:grpSpLocks/>
          </p:cNvGrpSpPr>
          <p:nvPr/>
        </p:nvGrpSpPr>
        <p:grpSpPr bwMode="auto">
          <a:xfrm>
            <a:off x="1733550" y="2232025"/>
            <a:ext cx="2620963" cy="3787775"/>
            <a:chOff x="0" y="0"/>
            <a:chExt cx="1370013" cy="1979612"/>
          </a:xfrm>
        </p:grpSpPr>
        <p:sp>
          <p:nvSpPr>
            <p:cNvPr id="29706" name="Freeform 216"/>
            <p:cNvSpPr>
              <a:spLocks noChangeArrowheads="1"/>
            </p:cNvSpPr>
            <p:nvPr/>
          </p:nvSpPr>
          <p:spPr bwMode="auto">
            <a:xfrm>
              <a:off x="646113" y="1306512"/>
              <a:ext cx="320675" cy="158750"/>
            </a:xfrm>
            <a:custGeom>
              <a:avLst/>
              <a:gdLst>
                <a:gd name="T0" fmla="*/ 66 w 404"/>
                <a:gd name="T1" fmla="*/ 200 h 201"/>
                <a:gd name="T2" fmla="*/ 66 w 404"/>
                <a:gd name="T3" fmla="*/ 200 h 201"/>
                <a:gd name="T4" fmla="*/ 54 w 404"/>
                <a:gd name="T5" fmla="*/ 201 h 201"/>
                <a:gd name="T6" fmla="*/ 43 w 404"/>
                <a:gd name="T7" fmla="*/ 200 h 201"/>
                <a:gd name="T8" fmla="*/ 34 w 404"/>
                <a:gd name="T9" fmla="*/ 197 h 201"/>
                <a:gd name="T10" fmla="*/ 24 w 404"/>
                <a:gd name="T11" fmla="*/ 191 h 201"/>
                <a:gd name="T12" fmla="*/ 16 w 404"/>
                <a:gd name="T13" fmla="*/ 185 h 201"/>
                <a:gd name="T14" fmla="*/ 9 w 404"/>
                <a:gd name="T15" fmla="*/ 176 h 201"/>
                <a:gd name="T16" fmla="*/ 4 w 404"/>
                <a:gd name="T17" fmla="*/ 166 h 201"/>
                <a:gd name="T18" fmla="*/ 1 w 404"/>
                <a:gd name="T19" fmla="*/ 155 h 201"/>
                <a:gd name="T20" fmla="*/ 1 w 404"/>
                <a:gd name="T21" fmla="*/ 155 h 201"/>
                <a:gd name="T22" fmla="*/ 1 w 404"/>
                <a:gd name="T23" fmla="*/ 155 h 201"/>
                <a:gd name="T24" fmla="*/ 0 w 404"/>
                <a:gd name="T25" fmla="*/ 144 h 201"/>
                <a:gd name="T26" fmla="*/ 1 w 404"/>
                <a:gd name="T27" fmla="*/ 134 h 201"/>
                <a:gd name="T28" fmla="*/ 4 w 404"/>
                <a:gd name="T29" fmla="*/ 123 h 201"/>
                <a:gd name="T30" fmla="*/ 10 w 404"/>
                <a:gd name="T31" fmla="*/ 113 h 201"/>
                <a:gd name="T32" fmla="*/ 16 w 404"/>
                <a:gd name="T33" fmla="*/ 105 h 201"/>
                <a:gd name="T34" fmla="*/ 25 w 404"/>
                <a:gd name="T35" fmla="*/ 99 h 201"/>
                <a:gd name="T36" fmla="*/ 35 w 404"/>
                <a:gd name="T37" fmla="*/ 93 h 201"/>
                <a:gd name="T38" fmla="*/ 46 w 404"/>
                <a:gd name="T39" fmla="*/ 90 h 201"/>
                <a:gd name="T40" fmla="*/ 338 w 404"/>
                <a:gd name="T41" fmla="*/ 1 h 201"/>
                <a:gd name="T42" fmla="*/ 338 w 404"/>
                <a:gd name="T43" fmla="*/ 1 h 201"/>
                <a:gd name="T44" fmla="*/ 349 w 404"/>
                <a:gd name="T45" fmla="*/ 0 h 201"/>
                <a:gd name="T46" fmla="*/ 360 w 404"/>
                <a:gd name="T47" fmla="*/ 1 h 201"/>
                <a:gd name="T48" fmla="*/ 371 w 404"/>
                <a:gd name="T49" fmla="*/ 5 h 201"/>
                <a:gd name="T50" fmla="*/ 379 w 404"/>
                <a:gd name="T51" fmla="*/ 10 h 201"/>
                <a:gd name="T52" fmla="*/ 388 w 404"/>
                <a:gd name="T53" fmla="*/ 17 h 201"/>
                <a:gd name="T54" fmla="*/ 395 w 404"/>
                <a:gd name="T55" fmla="*/ 25 h 201"/>
                <a:gd name="T56" fmla="*/ 400 w 404"/>
                <a:gd name="T57" fmla="*/ 35 h 201"/>
                <a:gd name="T58" fmla="*/ 403 w 404"/>
                <a:gd name="T59" fmla="*/ 46 h 201"/>
                <a:gd name="T60" fmla="*/ 403 w 404"/>
                <a:gd name="T61" fmla="*/ 46 h 201"/>
                <a:gd name="T62" fmla="*/ 403 w 404"/>
                <a:gd name="T63" fmla="*/ 46 h 201"/>
                <a:gd name="T64" fmla="*/ 404 w 404"/>
                <a:gd name="T65" fmla="*/ 58 h 201"/>
                <a:gd name="T66" fmla="*/ 403 w 404"/>
                <a:gd name="T67" fmla="*/ 68 h 201"/>
                <a:gd name="T68" fmla="*/ 399 w 404"/>
                <a:gd name="T69" fmla="*/ 78 h 201"/>
                <a:gd name="T70" fmla="*/ 395 w 404"/>
                <a:gd name="T71" fmla="*/ 88 h 201"/>
                <a:gd name="T72" fmla="*/ 387 w 404"/>
                <a:gd name="T73" fmla="*/ 96 h 201"/>
                <a:gd name="T74" fmla="*/ 379 w 404"/>
                <a:gd name="T75" fmla="*/ 102 h 201"/>
                <a:gd name="T76" fmla="*/ 370 w 404"/>
                <a:gd name="T77" fmla="*/ 108 h 201"/>
                <a:gd name="T78" fmla="*/ 359 w 404"/>
                <a:gd name="T79" fmla="*/ 111 h 201"/>
                <a:gd name="T80" fmla="*/ 66 w 404"/>
                <a:gd name="T81" fmla="*/ 200 h 2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4"/>
                <a:gd name="T124" fmla="*/ 0 h 201"/>
                <a:gd name="T125" fmla="*/ 404 w 404"/>
                <a:gd name="T126" fmla="*/ 201 h 20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4" h="201">
                  <a:moveTo>
                    <a:pt x="66" y="200"/>
                  </a:moveTo>
                  <a:lnTo>
                    <a:pt x="66" y="200"/>
                  </a:lnTo>
                  <a:lnTo>
                    <a:pt x="54" y="201"/>
                  </a:lnTo>
                  <a:lnTo>
                    <a:pt x="43" y="200"/>
                  </a:lnTo>
                  <a:lnTo>
                    <a:pt x="34" y="197"/>
                  </a:lnTo>
                  <a:lnTo>
                    <a:pt x="24" y="191"/>
                  </a:lnTo>
                  <a:lnTo>
                    <a:pt x="16" y="185"/>
                  </a:lnTo>
                  <a:lnTo>
                    <a:pt x="9" y="176"/>
                  </a:lnTo>
                  <a:lnTo>
                    <a:pt x="4" y="166"/>
                  </a:lnTo>
                  <a:lnTo>
                    <a:pt x="1" y="155"/>
                  </a:lnTo>
                  <a:lnTo>
                    <a:pt x="1" y="155"/>
                  </a:lnTo>
                  <a:lnTo>
                    <a:pt x="1" y="155"/>
                  </a:lnTo>
                  <a:lnTo>
                    <a:pt x="0" y="144"/>
                  </a:lnTo>
                  <a:lnTo>
                    <a:pt x="1" y="134"/>
                  </a:lnTo>
                  <a:lnTo>
                    <a:pt x="4" y="123"/>
                  </a:lnTo>
                  <a:lnTo>
                    <a:pt x="10" y="113"/>
                  </a:lnTo>
                  <a:lnTo>
                    <a:pt x="16" y="105"/>
                  </a:lnTo>
                  <a:lnTo>
                    <a:pt x="25" y="99"/>
                  </a:lnTo>
                  <a:lnTo>
                    <a:pt x="35" y="93"/>
                  </a:lnTo>
                  <a:lnTo>
                    <a:pt x="46" y="90"/>
                  </a:lnTo>
                  <a:lnTo>
                    <a:pt x="338" y="1"/>
                  </a:lnTo>
                  <a:lnTo>
                    <a:pt x="338" y="1"/>
                  </a:lnTo>
                  <a:lnTo>
                    <a:pt x="349" y="0"/>
                  </a:lnTo>
                  <a:lnTo>
                    <a:pt x="360" y="1"/>
                  </a:lnTo>
                  <a:lnTo>
                    <a:pt x="371" y="5"/>
                  </a:lnTo>
                  <a:lnTo>
                    <a:pt x="379" y="10"/>
                  </a:lnTo>
                  <a:lnTo>
                    <a:pt x="388" y="17"/>
                  </a:lnTo>
                  <a:lnTo>
                    <a:pt x="395" y="25"/>
                  </a:lnTo>
                  <a:lnTo>
                    <a:pt x="400" y="35"/>
                  </a:lnTo>
                  <a:lnTo>
                    <a:pt x="403" y="46"/>
                  </a:lnTo>
                  <a:lnTo>
                    <a:pt x="403" y="46"/>
                  </a:lnTo>
                  <a:lnTo>
                    <a:pt x="403" y="46"/>
                  </a:lnTo>
                  <a:lnTo>
                    <a:pt x="404" y="58"/>
                  </a:lnTo>
                  <a:lnTo>
                    <a:pt x="403" y="68"/>
                  </a:lnTo>
                  <a:lnTo>
                    <a:pt x="399" y="78"/>
                  </a:lnTo>
                  <a:lnTo>
                    <a:pt x="395" y="88"/>
                  </a:lnTo>
                  <a:lnTo>
                    <a:pt x="387" y="96"/>
                  </a:lnTo>
                  <a:lnTo>
                    <a:pt x="379" y="102"/>
                  </a:lnTo>
                  <a:lnTo>
                    <a:pt x="370" y="108"/>
                  </a:lnTo>
                  <a:lnTo>
                    <a:pt x="359" y="111"/>
                  </a:lnTo>
                  <a:lnTo>
                    <a:pt x="66" y="20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07" name="Freeform 217"/>
            <p:cNvSpPr>
              <a:spLocks noChangeArrowheads="1"/>
            </p:cNvSpPr>
            <p:nvPr/>
          </p:nvSpPr>
          <p:spPr bwMode="auto">
            <a:xfrm>
              <a:off x="877888" y="1127125"/>
              <a:ext cx="285750" cy="265112"/>
            </a:xfrm>
            <a:custGeom>
              <a:avLst/>
              <a:gdLst>
                <a:gd name="T0" fmla="*/ 100 w 360"/>
                <a:gd name="T1" fmla="*/ 314 h 336"/>
                <a:gd name="T2" fmla="*/ 84 w 360"/>
                <a:gd name="T3" fmla="*/ 329 h 336"/>
                <a:gd name="T4" fmla="*/ 63 w 360"/>
                <a:gd name="T5" fmla="*/ 336 h 336"/>
                <a:gd name="T6" fmla="*/ 42 w 360"/>
                <a:gd name="T7" fmla="*/ 335 h 336"/>
                <a:gd name="T8" fmla="*/ 22 w 360"/>
                <a:gd name="T9" fmla="*/ 325 h 336"/>
                <a:gd name="T10" fmla="*/ 13 w 360"/>
                <a:gd name="T11" fmla="*/ 316 h 336"/>
                <a:gd name="T12" fmla="*/ 4 w 360"/>
                <a:gd name="T13" fmla="*/ 298 h 336"/>
                <a:gd name="T14" fmla="*/ 0 w 360"/>
                <a:gd name="T15" fmla="*/ 277 h 336"/>
                <a:gd name="T16" fmla="*/ 6 w 360"/>
                <a:gd name="T17" fmla="*/ 255 h 336"/>
                <a:gd name="T18" fmla="*/ 12 w 360"/>
                <a:gd name="T19" fmla="*/ 245 h 336"/>
                <a:gd name="T20" fmla="*/ 100 w 360"/>
                <a:gd name="T21" fmla="*/ 100 h 336"/>
                <a:gd name="T22" fmla="*/ 121 w 360"/>
                <a:gd name="T23" fmla="*/ 63 h 336"/>
                <a:gd name="T24" fmla="*/ 137 w 360"/>
                <a:gd name="T25" fmla="*/ 40 h 336"/>
                <a:gd name="T26" fmla="*/ 157 w 360"/>
                <a:gd name="T27" fmla="*/ 21 h 336"/>
                <a:gd name="T28" fmla="*/ 169 w 360"/>
                <a:gd name="T29" fmla="*/ 13 h 336"/>
                <a:gd name="T30" fmla="*/ 196 w 360"/>
                <a:gd name="T31" fmla="*/ 3 h 336"/>
                <a:gd name="T32" fmla="*/ 224 w 360"/>
                <a:gd name="T33" fmla="*/ 0 h 336"/>
                <a:gd name="T34" fmla="*/ 254 w 360"/>
                <a:gd name="T35" fmla="*/ 3 h 336"/>
                <a:gd name="T36" fmla="*/ 282 w 360"/>
                <a:gd name="T37" fmla="*/ 12 h 336"/>
                <a:gd name="T38" fmla="*/ 293 w 360"/>
                <a:gd name="T39" fmla="*/ 16 h 336"/>
                <a:gd name="T40" fmla="*/ 316 w 360"/>
                <a:gd name="T41" fmla="*/ 28 h 336"/>
                <a:gd name="T42" fmla="*/ 336 w 360"/>
                <a:gd name="T43" fmla="*/ 44 h 336"/>
                <a:gd name="T44" fmla="*/ 351 w 360"/>
                <a:gd name="T45" fmla="*/ 63 h 336"/>
                <a:gd name="T46" fmla="*/ 357 w 360"/>
                <a:gd name="T47" fmla="*/ 74 h 336"/>
                <a:gd name="T48" fmla="*/ 360 w 360"/>
                <a:gd name="T49" fmla="*/ 90 h 336"/>
                <a:gd name="T50" fmla="*/ 360 w 360"/>
                <a:gd name="T51" fmla="*/ 106 h 336"/>
                <a:gd name="T52" fmla="*/ 356 w 360"/>
                <a:gd name="T53" fmla="*/ 138 h 336"/>
                <a:gd name="T54" fmla="*/ 348 w 360"/>
                <a:gd name="T55" fmla="*/ 139 h 336"/>
                <a:gd name="T56" fmla="*/ 333 w 360"/>
                <a:gd name="T57" fmla="*/ 139 h 336"/>
                <a:gd name="T58" fmla="*/ 311 w 360"/>
                <a:gd name="T59" fmla="*/ 135 h 336"/>
                <a:gd name="T60" fmla="*/ 297 w 360"/>
                <a:gd name="T61" fmla="*/ 131 h 336"/>
                <a:gd name="T62" fmla="*/ 278 w 360"/>
                <a:gd name="T63" fmla="*/ 131 h 336"/>
                <a:gd name="T64" fmla="*/ 259 w 360"/>
                <a:gd name="T65" fmla="*/ 134 h 336"/>
                <a:gd name="T66" fmla="*/ 243 w 360"/>
                <a:gd name="T67" fmla="*/ 138 h 336"/>
                <a:gd name="T68" fmla="*/ 212 w 360"/>
                <a:gd name="T69" fmla="*/ 154 h 336"/>
                <a:gd name="T70" fmla="*/ 187 w 360"/>
                <a:gd name="T71" fmla="*/ 177 h 336"/>
                <a:gd name="T72" fmla="*/ 165 w 360"/>
                <a:gd name="T73" fmla="*/ 205 h 336"/>
                <a:gd name="T74" fmla="*/ 135 w 360"/>
                <a:gd name="T75" fmla="*/ 252 h 336"/>
                <a:gd name="T76" fmla="*/ 100 w 360"/>
                <a:gd name="T77" fmla="*/ 314 h 3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0"/>
                <a:gd name="T118" fmla="*/ 0 h 336"/>
                <a:gd name="T119" fmla="*/ 360 w 360"/>
                <a:gd name="T120" fmla="*/ 336 h 3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0" h="336">
                  <a:moveTo>
                    <a:pt x="100" y="314"/>
                  </a:moveTo>
                  <a:lnTo>
                    <a:pt x="100" y="314"/>
                  </a:lnTo>
                  <a:lnTo>
                    <a:pt x="93" y="323"/>
                  </a:lnTo>
                  <a:lnTo>
                    <a:pt x="84" y="329"/>
                  </a:lnTo>
                  <a:lnTo>
                    <a:pt x="73" y="333"/>
                  </a:lnTo>
                  <a:lnTo>
                    <a:pt x="63" y="336"/>
                  </a:lnTo>
                  <a:lnTo>
                    <a:pt x="53" y="336"/>
                  </a:lnTo>
                  <a:lnTo>
                    <a:pt x="42" y="335"/>
                  </a:lnTo>
                  <a:lnTo>
                    <a:pt x="32" y="330"/>
                  </a:lnTo>
                  <a:lnTo>
                    <a:pt x="22" y="325"/>
                  </a:lnTo>
                  <a:lnTo>
                    <a:pt x="22" y="325"/>
                  </a:lnTo>
                  <a:lnTo>
                    <a:pt x="13" y="316"/>
                  </a:lnTo>
                  <a:lnTo>
                    <a:pt x="8" y="307"/>
                  </a:lnTo>
                  <a:lnTo>
                    <a:pt x="4" y="298"/>
                  </a:lnTo>
                  <a:lnTo>
                    <a:pt x="0" y="287"/>
                  </a:lnTo>
                  <a:lnTo>
                    <a:pt x="0" y="277"/>
                  </a:lnTo>
                  <a:lnTo>
                    <a:pt x="3" y="266"/>
                  </a:lnTo>
                  <a:lnTo>
                    <a:pt x="6" y="255"/>
                  </a:lnTo>
                  <a:lnTo>
                    <a:pt x="12" y="245"/>
                  </a:lnTo>
                  <a:lnTo>
                    <a:pt x="12" y="245"/>
                  </a:lnTo>
                  <a:lnTo>
                    <a:pt x="100" y="100"/>
                  </a:lnTo>
                  <a:lnTo>
                    <a:pt x="100" y="100"/>
                  </a:lnTo>
                  <a:lnTo>
                    <a:pt x="115" y="75"/>
                  </a:lnTo>
                  <a:lnTo>
                    <a:pt x="121" y="63"/>
                  </a:lnTo>
                  <a:lnTo>
                    <a:pt x="129" y="51"/>
                  </a:lnTo>
                  <a:lnTo>
                    <a:pt x="137" y="40"/>
                  </a:lnTo>
                  <a:lnTo>
                    <a:pt x="146" y="29"/>
                  </a:lnTo>
                  <a:lnTo>
                    <a:pt x="157" y="21"/>
                  </a:lnTo>
                  <a:lnTo>
                    <a:pt x="169" y="13"/>
                  </a:lnTo>
                  <a:lnTo>
                    <a:pt x="169" y="13"/>
                  </a:lnTo>
                  <a:lnTo>
                    <a:pt x="182" y="7"/>
                  </a:lnTo>
                  <a:lnTo>
                    <a:pt x="196" y="3"/>
                  </a:lnTo>
                  <a:lnTo>
                    <a:pt x="210" y="0"/>
                  </a:lnTo>
                  <a:lnTo>
                    <a:pt x="224" y="0"/>
                  </a:lnTo>
                  <a:lnTo>
                    <a:pt x="239" y="1"/>
                  </a:lnTo>
                  <a:lnTo>
                    <a:pt x="254" y="3"/>
                  </a:lnTo>
                  <a:lnTo>
                    <a:pt x="268" y="7"/>
                  </a:lnTo>
                  <a:lnTo>
                    <a:pt x="282" y="12"/>
                  </a:lnTo>
                  <a:lnTo>
                    <a:pt x="282" y="12"/>
                  </a:lnTo>
                  <a:lnTo>
                    <a:pt x="293" y="16"/>
                  </a:lnTo>
                  <a:lnTo>
                    <a:pt x="304" y="22"/>
                  </a:lnTo>
                  <a:lnTo>
                    <a:pt x="316" y="28"/>
                  </a:lnTo>
                  <a:lnTo>
                    <a:pt x="325" y="36"/>
                  </a:lnTo>
                  <a:lnTo>
                    <a:pt x="336" y="44"/>
                  </a:lnTo>
                  <a:lnTo>
                    <a:pt x="344" y="53"/>
                  </a:lnTo>
                  <a:lnTo>
                    <a:pt x="351" y="63"/>
                  </a:lnTo>
                  <a:lnTo>
                    <a:pt x="357" y="74"/>
                  </a:lnTo>
                  <a:lnTo>
                    <a:pt x="357" y="74"/>
                  </a:lnTo>
                  <a:lnTo>
                    <a:pt x="359" y="82"/>
                  </a:lnTo>
                  <a:lnTo>
                    <a:pt x="360" y="90"/>
                  </a:lnTo>
                  <a:lnTo>
                    <a:pt x="360" y="98"/>
                  </a:lnTo>
                  <a:lnTo>
                    <a:pt x="360" y="106"/>
                  </a:lnTo>
                  <a:lnTo>
                    <a:pt x="358" y="123"/>
                  </a:lnTo>
                  <a:lnTo>
                    <a:pt x="356" y="138"/>
                  </a:lnTo>
                  <a:lnTo>
                    <a:pt x="356" y="138"/>
                  </a:lnTo>
                  <a:lnTo>
                    <a:pt x="348" y="139"/>
                  </a:lnTo>
                  <a:lnTo>
                    <a:pt x="341" y="139"/>
                  </a:lnTo>
                  <a:lnTo>
                    <a:pt x="333" y="139"/>
                  </a:lnTo>
                  <a:lnTo>
                    <a:pt x="326" y="137"/>
                  </a:lnTo>
                  <a:lnTo>
                    <a:pt x="311" y="135"/>
                  </a:lnTo>
                  <a:lnTo>
                    <a:pt x="297" y="131"/>
                  </a:lnTo>
                  <a:lnTo>
                    <a:pt x="297" y="131"/>
                  </a:lnTo>
                  <a:lnTo>
                    <a:pt x="287" y="131"/>
                  </a:lnTo>
                  <a:lnTo>
                    <a:pt x="278" y="131"/>
                  </a:lnTo>
                  <a:lnTo>
                    <a:pt x="268" y="133"/>
                  </a:lnTo>
                  <a:lnTo>
                    <a:pt x="259" y="134"/>
                  </a:lnTo>
                  <a:lnTo>
                    <a:pt x="250" y="136"/>
                  </a:lnTo>
                  <a:lnTo>
                    <a:pt x="243" y="138"/>
                  </a:lnTo>
                  <a:lnTo>
                    <a:pt x="228" y="146"/>
                  </a:lnTo>
                  <a:lnTo>
                    <a:pt x="212" y="154"/>
                  </a:lnTo>
                  <a:lnTo>
                    <a:pt x="199" y="165"/>
                  </a:lnTo>
                  <a:lnTo>
                    <a:pt x="187" y="177"/>
                  </a:lnTo>
                  <a:lnTo>
                    <a:pt x="175" y="191"/>
                  </a:lnTo>
                  <a:lnTo>
                    <a:pt x="165" y="205"/>
                  </a:lnTo>
                  <a:lnTo>
                    <a:pt x="154" y="221"/>
                  </a:lnTo>
                  <a:lnTo>
                    <a:pt x="135" y="252"/>
                  </a:lnTo>
                  <a:lnTo>
                    <a:pt x="118" y="285"/>
                  </a:lnTo>
                  <a:lnTo>
                    <a:pt x="100" y="314"/>
                  </a:lnTo>
                  <a:lnTo>
                    <a:pt x="100" y="314"/>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08" name="Freeform 218"/>
            <p:cNvSpPr>
              <a:spLocks noChangeArrowheads="1"/>
            </p:cNvSpPr>
            <p:nvPr/>
          </p:nvSpPr>
          <p:spPr bwMode="auto">
            <a:xfrm>
              <a:off x="844550" y="873125"/>
              <a:ext cx="261938" cy="261937"/>
            </a:xfrm>
            <a:custGeom>
              <a:avLst/>
              <a:gdLst>
                <a:gd name="T0" fmla="*/ 106 w 329"/>
                <a:gd name="T1" fmla="*/ 319 h 330"/>
                <a:gd name="T2" fmla="*/ 138 w 329"/>
                <a:gd name="T3" fmla="*/ 328 h 330"/>
                <a:gd name="T4" fmla="*/ 170 w 329"/>
                <a:gd name="T5" fmla="*/ 330 h 330"/>
                <a:gd name="T6" fmla="*/ 201 w 329"/>
                <a:gd name="T7" fmla="*/ 326 h 330"/>
                <a:gd name="T8" fmla="*/ 232 w 329"/>
                <a:gd name="T9" fmla="*/ 316 h 330"/>
                <a:gd name="T10" fmla="*/ 259 w 329"/>
                <a:gd name="T11" fmla="*/ 300 h 330"/>
                <a:gd name="T12" fmla="*/ 284 w 329"/>
                <a:gd name="T13" fmla="*/ 279 h 330"/>
                <a:gd name="T14" fmla="*/ 303 w 329"/>
                <a:gd name="T15" fmla="*/ 254 h 330"/>
                <a:gd name="T16" fmla="*/ 319 w 329"/>
                <a:gd name="T17" fmla="*/ 224 h 330"/>
                <a:gd name="T18" fmla="*/ 324 w 329"/>
                <a:gd name="T19" fmla="*/ 208 h 330"/>
                <a:gd name="T20" fmla="*/ 328 w 329"/>
                <a:gd name="T21" fmla="*/ 176 h 330"/>
                <a:gd name="T22" fmla="*/ 327 w 329"/>
                <a:gd name="T23" fmla="*/ 143 h 330"/>
                <a:gd name="T24" fmla="*/ 321 w 329"/>
                <a:gd name="T25" fmla="*/ 113 h 330"/>
                <a:gd name="T26" fmla="*/ 308 w 329"/>
                <a:gd name="T27" fmla="*/ 83 h 330"/>
                <a:gd name="T28" fmla="*/ 289 w 329"/>
                <a:gd name="T29" fmla="*/ 57 h 330"/>
                <a:gd name="T30" fmla="*/ 266 w 329"/>
                <a:gd name="T31" fmla="*/ 36 h 330"/>
                <a:gd name="T32" fmla="*/ 239 w 329"/>
                <a:gd name="T33" fmla="*/ 18 h 330"/>
                <a:gd name="T34" fmla="*/ 223 w 329"/>
                <a:gd name="T35" fmla="*/ 11 h 330"/>
                <a:gd name="T36" fmla="*/ 191 w 329"/>
                <a:gd name="T37" fmla="*/ 2 h 330"/>
                <a:gd name="T38" fmla="*/ 159 w 329"/>
                <a:gd name="T39" fmla="*/ 0 h 330"/>
                <a:gd name="T40" fmla="*/ 127 w 329"/>
                <a:gd name="T41" fmla="*/ 4 h 330"/>
                <a:gd name="T42" fmla="*/ 97 w 329"/>
                <a:gd name="T43" fmla="*/ 15 h 330"/>
                <a:gd name="T44" fmla="*/ 70 w 329"/>
                <a:gd name="T45" fmla="*/ 30 h 330"/>
                <a:gd name="T46" fmla="*/ 46 w 329"/>
                <a:gd name="T47" fmla="*/ 51 h 330"/>
                <a:gd name="T48" fmla="*/ 25 w 329"/>
                <a:gd name="T49" fmla="*/ 77 h 330"/>
                <a:gd name="T50" fmla="*/ 11 w 329"/>
                <a:gd name="T51" fmla="*/ 106 h 330"/>
                <a:gd name="T52" fmla="*/ 6 w 329"/>
                <a:gd name="T53" fmla="*/ 123 h 330"/>
                <a:gd name="T54" fmla="*/ 0 w 329"/>
                <a:gd name="T55" fmla="*/ 155 h 330"/>
                <a:gd name="T56" fmla="*/ 1 w 329"/>
                <a:gd name="T57" fmla="*/ 187 h 330"/>
                <a:gd name="T58" fmla="*/ 8 w 329"/>
                <a:gd name="T59" fmla="*/ 217 h 330"/>
                <a:gd name="T60" fmla="*/ 21 w 329"/>
                <a:gd name="T61" fmla="*/ 246 h 330"/>
                <a:gd name="T62" fmla="*/ 39 w 329"/>
                <a:gd name="T63" fmla="*/ 272 h 330"/>
                <a:gd name="T64" fmla="*/ 62 w 329"/>
                <a:gd name="T65" fmla="*/ 294 h 330"/>
                <a:gd name="T66" fmla="*/ 90 w 329"/>
                <a:gd name="T67" fmla="*/ 311 h 330"/>
                <a:gd name="T68" fmla="*/ 106 w 329"/>
                <a:gd name="T69" fmla="*/ 319 h 33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9"/>
                <a:gd name="T106" fmla="*/ 0 h 330"/>
                <a:gd name="T107" fmla="*/ 329 w 329"/>
                <a:gd name="T108" fmla="*/ 330 h 33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9" h="330">
                  <a:moveTo>
                    <a:pt x="106" y="319"/>
                  </a:moveTo>
                  <a:lnTo>
                    <a:pt x="106" y="319"/>
                  </a:lnTo>
                  <a:lnTo>
                    <a:pt x="122" y="323"/>
                  </a:lnTo>
                  <a:lnTo>
                    <a:pt x="138" y="328"/>
                  </a:lnTo>
                  <a:lnTo>
                    <a:pt x="153" y="329"/>
                  </a:lnTo>
                  <a:lnTo>
                    <a:pt x="170" y="330"/>
                  </a:lnTo>
                  <a:lnTo>
                    <a:pt x="186" y="328"/>
                  </a:lnTo>
                  <a:lnTo>
                    <a:pt x="201" y="326"/>
                  </a:lnTo>
                  <a:lnTo>
                    <a:pt x="216" y="321"/>
                  </a:lnTo>
                  <a:lnTo>
                    <a:pt x="232" y="316"/>
                  </a:lnTo>
                  <a:lnTo>
                    <a:pt x="246" y="308"/>
                  </a:lnTo>
                  <a:lnTo>
                    <a:pt x="259" y="300"/>
                  </a:lnTo>
                  <a:lnTo>
                    <a:pt x="272" y="290"/>
                  </a:lnTo>
                  <a:lnTo>
                    <a:pt x="284" y="279"/>
                  </a:lnTo>
                  <a:lnTo>
                    <a:pt x="294" y="267"/>
                  </a:lnTo>
                  <a:lnTo>
                    <a:pt x="303" y="254"/>
                  </a:lnTo>
                  <a:lnTo>
                    <a:pt x="311" y="240"/>
                  </a:lnTo>
                  <a:lnTo>
                    <a:pt x="319" y="224"/>
                  </a:lnTo>
                  <a:lnTo>
                    <a:pt x="319" y="224"/>
                  </a:lnTo>
                  <a:lnTo>
                    <a:pt x="324" y="208"/>
                  </a:lnTo>
                  <a:lnTo>
                    <a:pt x="327" y="192"/>
                  </a:lnTo>
                  <a:lnTo>
                    <a:pt x="328" y="176"/>
                  </a:lnTo>
                  <a:lnTo>
                    <a:pt x="329" y="159"/>
                  </a:lnTo>
                  <a:lnTo>
                    <a:pt x="327" y="143"/>
                  </a:lnTo>
                  <a:lnTo>
                    <a:pt x="325" y="128"/>
                  </a:lnTo>
                  <a:lnTo>
                    <a:pt x="321" y="113"/>
                  </a:lnTo>
                  <a:lnTo>
                    <a:pt x="315" y="98"/>
                  </a:lnTo>
                  <a:lnTo>
                    <a:pt x="308" y="83"/>
                  </a:lnTo>
                  <a:lnTo>
                    <a:pt x="299" y="70"/>
                  </a:lnTo>
                  <a:lnTo>
                    <a:pt x="289" y="57"/>
                  </a:lnTo>
                  <a:lnTo>
                    <a:pt x="278" y="47"/>
                  </a:lnTo>
                  <a:lnTo>
                    <a:pt x="266" y="36"/>
                  </a:lnTo>
                  <a:lnTo>
                    <a:pt x="253" y="26"/>
                  </a:lnTo>
                  <a:lnTo>
                    <a:pt x="239" y="18"/>
                  </a:lnTo>
                  <a:lnTo>
                    <a:pt x="223" y="11"/>
                  </a:lnTo>
                  <a:lnTo>
                    <a:pt x="223" y="11"/>
                  </a:lnTo>
                  <a:lnTo>
                    <a:pt x="208" y="6"/>
                  </a:lnTo>
                  <a:lnTo>
                    <a:pt x="191" y="2"/>
                  </a:lnTo>
                  <a:lnTo>
                    <a:pt x="175" y="1"/>
                  </a:lnTo>
                  <a:lnTo>
                    <a:pt x="159" y="0"/>
                  </a:lnTo>
                  <a:lnTo>
                    <a:pt x="142" y="2"/>
                  </a:lnTo>
                  <a:lnTo>
                    <a:pt x="127" y="4"/>
                  </a:lnTo>
                  <a:lnTo>
                    <a:pt x="112" y="9"/>
                  </a:lnTo>
                  <a:lnTo>
                    <a:pt x="97" y="15"/>
                  </a:lnTo>
                  <a:lnTo>
                    <a:pt x="83" y="22"/>
                  </a:lnTo>
                  <a:lnTo>
                    <a:pt x="70" y="30"/>
                  </a:lnTo>
                  <a:lnTo>
                    <a:pt x="57" y="40"/>
                  </a:lnTo>
                  <a:lnTo>
                    <a:pt x="46" y="51"/>
                  </a:lnTo>
                  <a:lnTo>
                    <a:pt x="35" y="63"/>
                  </a:lnTo>
                  <a:lnTo>
                    <a:pt x="25" y="77"/>
                  </a:lnTo>
                  <a:lnTo>
                    <a:pt x="17" y="91"/>
                  </a:lnTo>
                  <a:lnTo>
                    <a:pt x="11" y="106"/>
                  </a:lnTo>
                  <a:lnTo>
                    <a:pt x="11" y="106"/>
                  </a:lnTo>
                  <a:lnTo>
                    <a:pt x="6" y="123"/>
                  </a:lnTo>
                  <a:lnTo>
                    <a:pt x="1" y="139"/>
                  </a:lnTo>
                  <a:lnTo>
                    <a:pt x="0" y="155"/>
                  </a:lnTo>
                  <a:lnTo>
                    <a:pt x="0" y="170"/>
                  </a:lnTo>
                  <a:lnTo>
                    <a:pt x="1" y="187"/>
                  </a:lnTo>
                  <a:lnTo>
                    <a:pt x="3" y="202"/>
                  </a:lnTo>
                  <a:lnTo>
                    <a:pt x="8" y="217"/>
                  </a:lnTo>
                  <a:lnTo>
                    <a:pt x="14" y="232"/>
                  </a:lnTo>
                  <a:lnTo>
                    <a:pt x="21" y="246"/>
                  </a:lnTo>
                  <a:lnTo>
                    <a:pt x="29" y="259"/>
                  </a:lnTo>
                  <a:lnTo>
                    <a:pt x="39" y="272"/>
                  </a:lnTo>
                  <a:lnTo>
                    <a:pt x="50" y="283"/>
                  </a:lnTo>
                  <a:lnTo>
                    <a:pt x="62" y="294"/>
                  </a:lnTo>
                  <a:lnTo>
                    <a:pt x="75" y="304"/>
                  </a:lnTo>
                  <a:lnTo>
                    <a:pt x="90" y="311"/>
                  </a:lnTo>
                  <a:lnTo>
                    <a:pt x="106" y="319"/>
                  </a:lnTo>
                  <a:lnTo>
                    <a:pt x="106" y="319"/>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09" name="Freeform 219"/>
            <p:cNvSpPr>
              <a:spLocks noChangeArrowheads="1"/>
            </p:cNvSpPr>
            <p:nvPr/>
          </p:nvSpPr>
          <p:spPr bwMode="auto">
            <a:xfrm>
              <a:off x="846138" y="1533525"/>
              <a:ext cx="158750" cy="428625"/>
            </a:xfrm>
            <a:custGeom>
              <a:avLst/>
              <a:gdLst>
                <a:gd name="T0" fmla="*/ 156 w 199"/>
                <a:gd name="T1" fmla="*/ 470 h 538"/>
                <a:gd name="T2" fmla="*/ 152 w 199"/>
                <a:gd name="T3" fmla="*/ 485 h 538"/>
                <a:gd name="T4" fmla="*/ 146 w 199"/>
                <a:gd name="T5" fmla="*/ 499 h 538"/>
                <a:gd name="T6" fmla="*/ 137 w 199"/>
                <a:gd name="T7" fmla="*/ 511 h 538"/>
                <a:gd name="T8" fmla="*/ 126 w 199"/>
                <a:gd name="T9" fmla="*/ 521 h 538"/>
                <a:gd name="T10" fmla="*/ 114 w 199"/>
                <a:gd name="T11" fmla="*/ 530 h 538"/>
                <a:gd name="T12" fmla="*/ 100 w 199"/>
                <a:gd name="T13" fmla="*/ 535 h 538"/>
                <a:gd name="T14" fmla="*/ 85 w 199"/>
                <a:gd name="T15" fmla="*/ 538 h 538"/>
                <a:gd name="T16" fmla="*/ 70 w 199"/>
                <a:gd name="T17" fmla="*/ 538 h 538"/>
                <a:gd name="T18" fmla="*/ 70 w 199"/>
                <a:gd name="T19" fmla="*/ 538 h 538"/>
                <a:gd name="T20" fmla="*/ 55 w 199"/>
                <a:gd name="T21" fmla="*/ 534 h 538"/>
                <a:gd name="T22" fmla="*/ 40 w 199"/>
                <a:gd name="T23" fmla="*/ 528 h 538"/>
                <a:gd name="T24" fmla="*/ 27 w 199"/>
                <a:gd name="T25" fmla="*/ 520 h 538"/>
                <a:gd name="T26" fmla="*/ 18 w 199"/>
                <a:gd name="T27" fmla="*/ 509 h 538"/>
                <a:gd name="T28" fmla="*/ 9 w 199"/>
                <a:gd name="T29" fmla="*/ 497 h 538"/>
                <a:gd name="T30" fmla="*/ 4 w 199"/>
                <a:gd name="T31" fmla="*/ 483 h 538"/>
                <a:gd name="T32" fmla="*/ 1 w 199"/>
                <a:gd name="T33" fmla="*/ 468 h 538"/>
                <a:gd name="T34" fmla="*/ 1 w 199"/>
                <a:gd name="T35" fmla="*/ 451 h 538"/>
                <a:gd name="T36" fmla="*/ 45 w 199"/>
                <a:gd name="T37" fmla="*/ 68 h 538"/>
                <a:gd name="T38" fmla="*/ 48 w 199"/>
                <a:gd name="T39" fmla="*/ 53 h 538"/>
                <a:gd name="T40" fmla="*/ 55 w 199"/>
                <a:gd name="T41" fmla="*/ 39 h 538"/>
                <a:gd name="T42" fmla="*/ 63 w 199"/>
                <a:gd name="T43" fmla="*/ 27 h 538"/>
                <a:gd name="T44" fmla="*/ 73 w 199"/>
                <a:gd name="T45" fmla="*/ 16 h 538"/>
                <a:gd name="T46" fmla="*/ 86 w 199"/>
                <a:gd name="T47" fmla="*/ 8 h 538"/>
                <a:gd name="T48" fmla="*/ 100 w 199"/>
                <a:gd name="T49" fmla="*/ 3 h 538"/>
                <a:gd name="T50" fmla="*/ 114 w 199"/>
                <a:gd name="T51" fmla="*/ 0 h 538"/>
                <a:gd name="T52" fmla="*/ 131 w 199"/>
                <a:gd name="T53" fmla="*/ 0 h 538"/>
                <a:gd name="T54" fmla="*/ 131 w 199"/>
                <a:gd name="T55" fmla="*/ 0 h 538"/>
                <a:gd name="T56" fmla="*/ 146 w 199"/>
                <a:gd name="T57" fmla="*/ 3 h 538"/>
                <a:gd name="T58" fmla="*/ 160 w 199"/>
                <a:gd name="T59" fmla="*/ 9 h 538"/>
                <a:gd name="T60" fmla="*/ 172 w 199"/>
                <a:gd name="T61" fmla="*/ 18 h 538"/>
                <a:gd name="T62" fmla="*/ 183 w 199"/>
                <a:gd name="T63" fmla="*/ 28 h 538"/>
                <a:gd name="T64" fmla="*/ 190 w 199"/>
                <a:gd name="T65" fmla="*/ 41 h 538"/>
                <a:gd name="T66" fmla="*/ 196 w 199"/>
                <a:gd name="T67" fmla="*/ 55 h 538"/>
                <a:gd name="T68" fmla="*/ 199 w 199"/>
                <a:gd name="T69" fmla="*/ 70 h 538"/>
                <a:gd name="T70" fmla="*/ 199 w 199"/>
                <a:gd name="T71" fmla="*/ 85 h 5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9"/>
                <a:gd name="T109" fmla="*/ 0 h 538"/>
                <a:gd name="T110" fmla="*/ 199 w 199"/>
                <a:gd name="T111" fmla="*/ 538 h 5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9" h="538">
                  <a:moveTo>
                    <a:pt x="156" y="470"/>
                  </a:moveTo>
                  <a:lnTo>
                    <a:pt x="156" y="470"/>
                  </a:lnTo>
                  <a:lnTo>
                    <a:pt x="154" y="477"/>
                  </a:lnTo>
                  <a:lnTo>
                    <a:pt x="152" y="485"/>
                  </a:lnTo>
                  <a:lnTo>
                    <a:pt x="149" y="492"/>
                  </a:lnTo>
                  <a:lnTo>
                    <a:pt x="146" y="499"/>
                  </a:lnTo>
                  <a:lnTo>
                    <a:pt x="142" y="505"/>
                  </a:lnTo>
                  <a:lnTo>
                    <a:pt x="137" y="511"/>
                  </a:lnTo>
                  <a:lnTo>
                    <a:pt x="132" y="516"/>
                  </a:lnTo>
                  <a:lnTo>
                    <a:pt x="126" y="521"/>
                  </a:lnTo>
                  <a:lnTo>
                    <a:pt x="121" y="525"/>
                  </a:lnTo>
                  <a:lnTo>
                    <a:pt x="114" y="530"/>
                  </a:lnTo>
                  <a:lnTo>
                    <a:pt x="107" y="533"/>
                  </a:lnTo>
                  <a:lnTo>
                    <a:pt x="100" y="535"/>
                  </a:lnTo>
                  <a:lnTo>
                    <a:pt x="93" y="537"/>
                  </a:lnTo>
                  <a:lnTo>
                    <a:pt x="85" y="538"/>
                  </a:lnTo>
                  <a:lnTo>
                    <a:pt x="77" y="538"/>
                  </a:lnTo>
                  <a:lnTo>
                    <a:pt x="70" y="538"/>
                  </a:lnTo>
                  <a:lnTo>
                    <a:pt x="70" y="538"/>
                  </a:lnTo>
                  <a:lnTo>
                    <a:pt x="70" y="538"/>
                  </a:lnTo>
                  <a:lnTo>
                    <a:pt x="61" y="536"/>
                  </a:lnTo>
                  <a:lnTo>
                    <a:pt x="55" y="534"/>
                  </a:lnTo>
                  <a:lnTo>
                    <a:pt x="47" y="532"/>
                  </a:lnTo>
                  <a:lnTo>
                    <a:pt x="40" y="528"/>
                  </a:lnTo>
                  <a:lnTo>
                    <a:pt x="34" y="524"/>
                  </a:lnTo>
                  <a:lnTo>
                    <a:pt x="27" y="520"/>
                  </a:lnTo>
                  <a:lnTo>
                    <a:pt x="22" y="514"/>
                  </a:lnTo>
                  <a:lnTo>
                    <a:pt x="18" y="509"/>
                  </a:lnTo>
                  <a:lnTo>
                    <a:pt x="13" y="502"/>
                  </a:lnTo>
                  <a:lnTo>
                    <a:pt x="9" y="497"/>
                  </a:lnTo>
                  <a:lnTo>
                    <a:pt x="7" y="489"/>
                  </a:lnTo>
                  <a:lnTo>
                    <a:pt x="4" y="483"/>
                  </a:lnTo>
                  <a:lnTo>
                    <a:pt x="2" y="475"/>
                  </a:lnTo>
                  <a:lnTo>
                    <a:pt x="1" y="468"/>
                  </a:lnTo>
                  <a:lnTo>
                    <a:pt x="0" y="460"/>
                  </a:lnTo>
                  <a:lnTo>
                    <a:pt x="1" y="451"/>
                  </a:lnTo>
                  <a:lnTo>
                    <a:pt x="45" y="68"/>
                  </a:lnTo>
                  <a:lnTo>
                    <a:pt x="45" y="68"/>
                  </a:lnTo>
                  <a:lnTo>
                    <a:pt x="46" y="60"/>
                  </a:lnTo>
                  <a:lnTo>
                    <a:pt x="48" y="53"/>
                  </a:lnTo>
                  <a:lnTo>
                    <a:pt x="51" y="45"/>
                  </a:lnTo>
                  <a:lnTo>
                    <a:pt x="55" y="39"/>
                  </a:lnTo>
                  <a:lnTo>
                    <a:pt x="58" y="32"/>
                  </a:lnTo>
                  <a:lnTo>
                    <a:pt x="63" y="27"/>
                  </a:lnTo>
                  <a:lnTo>
                    <a:pt x="68" y="21"/>
                  </a:lnTo>
                  <a:lnTo>
                    <a:pt x="73" y="16"/>
                  </a:lnTo>
                  <a:lnTo>
                    <a:pt x="80" y="12"/>
                  </a:lnTo>
                  <a:lnTo>
                    <a:pt x="86" y="8"/>
                  </a:lnTo>
                  <a:lnTo>
                    <a:pt x="93" y="5"/>
                  </a:lnTo>
                  <a:lnTo>
                    <a:pt x="100" y="3"/>
                  </a:lnTo>
                  <a:lnTo>
                    <a:pt x="107" y="1"/>
                  </a:lnTo>
                  <a:lnTo>
                    <a:pt x="114" y="0"/>
                  </a:lnTo>
                  <a:lnTo>
                    <a:pt x="123" y="0"/>
                  </a:lnTo>
                  <a:lnTo>
                    <a:pt x="131" y="0"/>
                  </a:lnTo>
                  <a:lnTo>
                    <a:pt x="131" y="0"/>
                  </a:lnTo>
                  <a:lnTo>
                    <a:pt x="131" y="0"/>
                  </a:lnTo>
                  <a:lnTo>
                    <a:pt x="138" y="1"/>
                  </a:lnTo>
                  <a:lnTo>
                    <a:pt x="146" y="3"/>
                  </a:lnTo>
                  <a:lnTo>
                    <a:pt x="154" y="6"/>
                  </a:lnTo>
                  <a:lnTo>
                    <a:pt x="160" y="9"/>
                  </a:lnTo>
                  <a:lnTo>
                    <a:pt x="167" y="13"/>
                  </a:lnTo>
                  <a:lnTo>
                    <a:pt x="172" y="18"/>
                  </a:lnTo>
                  <a:lnTo>
                    <a:pt x="177" y="22"/>
                  </a:lnTo>
                  <a:lnTo>
                    <a:pt x="183" y="28"/>
                  </a:lnTo>
                  <a:lnTo>
                    <a:pt x="187" y="34"/>
                  </a:lnTo>
                  <a:lnTo>
                    <a:pt x="190" y="41"/>
                  </a:lnTo>
                  <a:lnTo>
                    <a:pt x="194" y="47"/>
                  </a:lnTo>
                  <a:lnTo>
                    <a:pt x="196" y="55"/>
                  </a:lnTo>
                  <a:lnTo>
                    <a:pt x="198" y="63"/>
                  </a:lnTo>
                  <a:lnTo>
                    <a:pt x="199" y="70"/>
                  </a:lnTo>
                  <a:lnTo>
                    <a:pt x="199" y="78"/>
                  </a:lnTo>
                  <a:lnTo>
                    <a:pt x="199" y="85"/>
                  </a:lnTo>
                  <a:lnTo>
                    <a:pt x="156" y="47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0" name="Freeform 220"/>
            <p:cNvSpPr>
              <a:spLocks noChangeArrowheads="1"/>
            </p:cNvSpPr>
            <p:nvPr/>
          </p:nvSpPr>
          <p:spPr bwMode="auto">
            <a:xfrm>
              <a:off x="903288" y="1503362"/>
              <a:ext cx="371475" cy="149225"/>
            </a:xfrm>
            <a:custGeom>
              <a:avLst/>
              <a:gdLst>
                <a:gd name="T0" fmla="*/ 86 w 467"/>
                <a:gd name="T1" fmla="*/ 187 h 188"/>
                <a:gd name="T2" fmla="*/ 70 w 467"/>
                <a:gd name="T3" fmla="*/ 187 h 188"/>
                <a:gd name="T4" fmla="*/ 55 w 467"/>
                <a:gd name="T5" fmla="*/ 185 h 188"/>
                <a:gd name="T6" fmla="*/ 41 w 467"/>
                <a:gd name="T7" fmla="*/ 180 h 188"/>
                <a:gd name="T8" fmla="*/ 28 w 467"/>
                <a:gd name="T9" fmla="*/ 171 h 188"/>
                <a:gd name="T10" fmla="*/ 18 w 467"/>
                <a:gd name="T11" fmla="*/ 161 h 188"/>
                <a:gd name="T12" fmla="*/ 10 w 467"/>
                <a:gd name="T13" fmla="*/ 148 h 188"/>
                <a:gd name="T14" fmla="*/ 3 w 467"/>
                <a:gd name="T15" fmla="*/ 134 h 188"/>
                <a:gd name="T16" fmla="*/ 0 w 467"/>
                <a:gd name="T17" fmla="*/ 119 h 188"/>
                <a:gd name="T18" fmla="*/ 0 w 467"/>
                <a:gd name="T19" fmla="*/ 119 h 188"/>
                <a:gd name="T20" fmla="*/ 0 w 467"/>
                <a:gd name="T21" fmla="*/ 104 h 188"/>
                <a:gd name="T22" fmla="*/ 3 w 467"/>
                <a:gd name="T23" fmla="*/ 89 h 188"/>
                <a:gd name="T24" fmla="*/ 9 w 467"/>
                <a:gd name="T25" fmla="*/ 74 h 188"/>
                <a:gd name="T26" fmla="*/ 16 w 467"/>
                <a:gd name="T27" fmla="*/ 63 h 188"/>
                <a:gd name="T28" fmla="*/ 27 w 467"/>
                <a:gd name="T29" fmla="*/ 52 h 188"/>
                <a:gd name="T30" fmla="*/ 39 w 467"/>
                <a:gd name="T31" fmla="*/ 43 h 188"/>
                <a:gd name="T32" fmla="*/ 53 w 467"/>
                <a:gd name="T33" fmla="*/ 36 h 188"/>
                <a:gd name="T34" fmla="*/ 68 w 467"/>
                <a:gd name="T35" fmla="*/ 33 h 188"/>
                <a:gd name="T36" fmla="*/ 381 w 467"/>
                <a:gd name="T37" fmla="*/ 0 h 188"/>
                <a:gd name="T38" fmla="*/ 398 w 467"/>
                <a:gd name="T39" fmla="*/ 0 h 188"/>
                <a:gd name="T40" fmla="*/ 413 w 467"/>
                <a:gd name="T41" fmla="*/ 3 h 188"/>
                <a:gd name="T42" fmla="*/ 426 w 467"/>
                <a:gd name="T43" fmla="*/ 8 h 188"/>
                <a:gd name="T44" fmla="*/ 439 w 467"/>
                <a:gd name="T45" fmla="*/ 16 h 188"/>
                <a:gd name="T46" fmla="*/ 450 w 467"/>
                <a:gd name="T47" fmla="*/ 27 h 188"/>
                <a:gd name="T48" fmla="*/ 458 w 467"/>
                <a:gd name="T49" fmla="*/ 39 h 188"/>
                <a:gd name="T50" fmla="*/ 464 w 467"/>
                <a:gd name="T51" fmla="*/ 53 h 188"/>
                <a:gd name="T52" fmla="*/ 467 w 467"/>
                <a:gd name="T53" fmla="*/ 68 h 188"/>
                <a:gd name="T54" fmla="*/ 467 w 467"/>
                <a:gd name="T55" fmla="*/ 68 h 188"/>
                <a:gd name="T56" fmla="*/ 467 w 467"/>
                <a:gd name="T57" fmla="*/ 84 h 188"/>
                <a:gd name="T58" fmla="*/ 464 w 467"/>
                <a:gd name="T59" fmla="*/ 99 h 188"/>
                <a:gd name="T60" fmla="*/ 459 w 467"/>
                <a:gd name="T61" fmla="*/ 112 h 188"/>
                <a:gd name="T62" fmla="*/ 451 w 467"/>
                <a:gd name="T63" fmla="*/ 126 h 188"/>
                <a:gd name="T64" fmla="*/ 440 w 467"/>
                <a:gd name="T65" fmla="*/ 136 h 188"/>
                <a:gd name="T66" fmla="*/ 428 w 467"/>
                <a:gd name="T67" fmla="*/ 144 h 188"/>
                <a:gd name="T68" fmla="*/ 414 w 467"/>
                <a:gd name="T69" fmla="*/ 150 h 188"/>
                <a:gd name="T70" fmla="*/ 399 w 467"/>
                <a:gd name="T71" fmla="*/ 154 h 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7"/>
                <a:gd name="T109" fmla="*/ 0 h 188"/>
                <a:gd name="T110" fmla="*/ 467 w 467"/>
                <a:gd name="T111" fmla="*/ 188 h 1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7" h="188">
                  <a:moveTo>
                    <a:pt x="86" y="187"/>
                  </a:moveTo>
                  <a:lnTo>
                    <a:pt x="86" y="187"/>
                  </a:lnTo>
                  <a:lnTo>
                    <a:pt x="78" y="188"/>
                  </a:lnTo>
                  <a:lnTo>
                    <a:pt x="70" y="187"/>
                  </a:lnTo>
                  <a:lnTo>
                    <a:pt x="62" y="186"/>
                  </a:lnTo>
                  <a:lnTo>
                    <a:pt x="55" y="185"/>
                  </a:lnTo>
                  <a:lnTo>
                    <a:pt x="48" y="182"/>
                  </a:lnTo>
                  <a:lnTo>
                    <a:pt x="41" y="180"/>
                  </a:lnTo>
                  <a:lnTo>
                    <a:pt x="35" y="175"/>
                  </a:lnTo>
                  <a:lnTo>
                    <a:pt x="28" y="171"/>
                  </a:lnTo>
                  <a:lnTo>
                    <a:pt x="23" y="167"/>
                  </a:lnTo>
                  <a:lnTo>
                    <a:pt x="18" y="161"/>
                  </a:lnTo>
                  <a:lnTo>
                    <a:pt x="13" y="155"/>
                  </a:lnTo>
                  <a:lnTo>
                    <a:pt x="10" y="148"/>
                  </a:lnTo>
                  <a:lnTo>
                    <a:pt x="7" y="142"/>
                  </a:lnTo>
                  <a:lnTo>
                    <a:pt x="3" y="134"/>
                  </a:lnTo>
                  <a:lnTo>
                    <a:pt x="1" y="127"/>
                  </a:lnTo>
                  <a:lnTo>
                    <a:pt x="0" y="119"/>
                  </a:lnTo>
                  <a:lnTo>
                    <a:pt x="0" y="119"/>
                  </a:lnTo>
                  <a:lnTo>
                    <a:pt x="0" y="119"/>
                  </a:lnTo>
                  <a:lnTo>
                    <a:pt x="0" y="111"/>
                  </a:lnTo>
                  <a:lnTo>
                    <a:pt x="0" y="104"/>
                  </a:lnTo>
                  <a:lnTo>
                    <a:pt x="1" y="96"/>
                  </a:lnTo>
                  <a:lnTo>
                    <a:pt x="3" y="89"/>
                  </a:lnTo>
                  <a:lnTo>
                    <a:pt x="5" y="81"/>
                  </a:lnTo>
                  <a:lnTo>
                    <a:pt x="9" y="74"/>
                  </a:lnTo>
                  <a:lnTo>
                    <a:pt x="12" y="68"/>
                  </a:lnTo>
                  <a:lnTo>
                    <a:pt x="16" y="63"/>
                  </a:lnTo>
                  <a:lnTo>
                    <a:pt x="22" y="57"/>
                  </a:lnTo>
                  <a:lnTo>
                    <a:pt x="27" y="52"/>
                  </a:lnTo>
                  <a:lnTo>
                    <a:pt x="33" y="47"/>
                  </a:lnTo>
                  <a:lnTo>
                    <a:pt x="39" y="43"/>
                  </a:lnTo>
                  <a:lnTo>
                    <a:pt x="47" y="40"/>
                  </a:lnTo>
                  <a:lnTo>
                    <a:pt x="53" y="36"/>
                  </a:lnTo>
                  <a:lnTo>
                    <a:pt x="61" y="35"/>
                  </a:lnTo>
                  <a:lnTo>
                    <a:pt x="68" y="33"/>
                  </a:lnTo>
                  <a:lnTo>
                    <a:pt x="381" y="0"/>
                  </a:lnTo>
                  <a:lnTo>
                    <a:pt x="381" y="0"/>
                  </a:lnTo>
                  <a:lnTo>
                    <a:pt x="390" y="0"/>
                  </a:lnTo>
                  <a:lnTo>
                    <a:pt x="398" y="0"/>
                  </a:lnTo>
                  <a:lnTo>
                    <a:pt x="405" y="1"/>
                  </a:lnTo>
                  <a:lnTo>
                    <a:pt x="413" y="3"/>
                  </a:lnTo>
                  <a:lnTo>
                    <a:pt x="420" y="5"/>
                  </a:lnTo>
                  <a:lnTo>
                    <a:pt x="426" y="8"/>
                  </a:lnTo>
                  <a:lnTo>
                    <a:pt x="433" y="12"/>
                  </a:lnTo>
                  <a:lnTo>
                    <a:pt x="439" y="16"/>
                  </a:lnTo>
                  <a:lnTo>
                    <a:pt x="445" y="21"/>
                  </a:lnTo>
                  <a:lnTo>
                    <a:pt x="450" y="27"/>
                  </a:lnTo>
                  <a:lnTo>
                    <a:pt x="454" y="32"/>
                  </a:lnTo>
                  <a:lnTo>
                    <a:pt x="458" y="39"/>
                  </a:lnTo>
                  <a:lnTo>
                    <a:pt x="461" y="46"/>
                  </a:lnTo>
                  <a:lnTo>
                    <a:pt x="464" y="53"/>
                  </a:lnTo>
                  <a:lnTo>
                    <a:pt x="466" y="60"/>
                  </a:lnTo>
                  <a:lnTo>
                    <a:pt x="467" y="68"/>
                  </a:lnTo>
                  <a:lnTo>
                    <a:pt x="467" y="68"/>
                  </a:lnTo>
                  <a:lnTo>
                    <a:pt x="467" y="68"/>
                  </a:lnTo>
                  <a:lnTo>
                    <a:pt x="467" y="77"/>
                  </a:lnTo>
                  <a:lnTo>
                    <a:pt x="467" y="84"/>
                  </a:lnTo>
                  <a:lnTo>
                    <a:pt x="466" y="92"/>
                  </a:lnTo>
                  <a:lnTo>
                    <a:pt x="464" y="99"/>
                  </a:lnTo>
                  <a:lnTo>
                    <a:pt x="462" y="106"/>
                  </a:lnTo>
                  <a:lnTo>
                    <a:pt x="459" y="112"/>
                  </a:lnTo>
                  <a:lnTo>
                    <a:pt x="455" y="119"/>
                  </a:lnTo>
                  <a:lnTo>
                    <a:pt x="451" y="126"/>
                  </a:lnTo>
                  <a:lnTo>
                    <a:pt x="446" y="131"/>
                  </a:lnTo>
                  <a:lnTo>
                    <a:pt x="440" y="136"/>
                  </a:lnTo>
                  <a:lnTo>
                    <a:pt x="435" y="141"/>
                  </a:lnTo>
                  <a:lnTo>
                    <a:pt x="428" y="144"/>
                  </a:lnTo>
                  <a:lnTo>
                    <a:pt x="422" y="147"/>
                  </a:lnTo>
                  <a:lnTo>
                    <a:pt x="414" y="150"/>
                  </a:lnTo>
                  <a:lnTo>
                    <a:pt x="406" y="153"/>
                  </a:lnTo>
                  <a:lnTo>
                    <a:pt x="399" y="154"/>
                  </a:lnTo>
                  <a:lnTo>
                    <a:pt x="86" y="187"/>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1" name="Freeform 221"/>
            <p:cNvSpPr>
              <a:spLocks noChangeArrowheads="1"/>
            </p:cNvSpPr>
            <p:nvPr/>
          </p:nvSpPr>
          <p:spPr bwMode="auto">
            <a:xfrm>
              <a:off x="984250" y="1114425"/>
              <a:ext cx="312738" cy="493712"/>
            </a:xfrm>
            <a:custGeom>
              <a:avLst/>
              <a:gdLst>
                <a:gd name="T0" fmla="*/ 389 w 396"/>
                <a:gd name="T1" fmla="*/ 474 h 621"/>
                <a:gd name="T2" fmla="*/ 395 w 396"/>
                <a:gd name="T3" fmla="*/ 503 h 621"/>
                <a:gd name="T4" fmla="*/ 395 w 396"/>
                <a:gd name="T5" fmla="*/ 527 h 621"/>
                <a:gd name="T6" fmla="*/ 388 w 396"/>
                <a:gd name="T7" fmla="*/ 545 h 621"/>
                <a:gd name="T8" fmla="*/ 377 w 396"/>
                <a:gd name="T9" fmla="*/ 560 h 621"/>
                <a:gd name="T10" fmla="*/ 363 w 396"/>
                <a:gd name="T11" fmla="*/ 572 h 621"/>
                <a:gd name="T12" fmla="*/ 345 w 396"/>
                <a:gd name="T13" fmla="*/ 582 h 621"/>
                <a:gd name="T14" fmla="*/ 301 w 396"/>
                <a:gd name="T15" fmla="*/ 597 h 621"/>
                <a:gd name="T16" fmla="*/ 253 w 396"/>
                <a:gd name="T17" fmla="*/ 610 h 621"/>
                <a:gd name="T18" fmla="*/ 209 w 396"/>
                <a:gd name="T19" fmla="*/ 620 h 621"/>
                <a:gd name="T20" fmla="*/ 188 w 396"/>
                <a:gd name="T21" fmla="*/ 621 h 621"/>
                <a:gd name="T22" fmla="*/ 170 w 396"/>
                <a:gd name="T23" fmla="*/ 619 h 621"/>
                <a:gd name="T24" fmla="*/ 152 w 396"/>
                <a:gd name="T25" fmla="*/ 611 h 621"/>
                <a:gd name="T26" fmla="*/ 138 w 396"/>
                <a:gd name="T27" fmla="*/ 598 h 621"/>
                <a:gd name="T28" fmla="*/ 125 w 396"/>
                <a:gd name="T29" fmla="*/ 578 h 621"/>
                <a:gd name="T30" fmla="*/ 115 w 396"/>
                <a:gd name="T31" fmla="*/ 550 h 621"/>
                <a:gd name="T32" fmla="*/ 96 w 396"/>
                <a:gd name="T33" fmla="*/ 474 h 621"/>
                <a:gd name="T34" fmla="*/ 65 w 396"/>
                <a:gd name="T35" fmla="*/ 359 h 621"/>
                <a:gd name="T36" fmla="*/ 40 w 396"/>
                <a:gd name="T37" fmla="*/ 284 h 621"/>
                <a:gd name="T38" fmla="*/ 26 w 396"/>
                <a:gd name="T39" fmla="*/ 250 h 621"/>
                <a:gd name="T40" fmla="*/ 13 w 396"/>
                <a:gd name="T41" fmla="*/ 213 h 621"/>
                <a:gd name="T42" fmla="*/ 3 w 396"/>
                <a:gd name="T43" fmla="*/ 173 h 621"/>
                <a:gd name="T44" fmla="*/ 0 w 396"/>
                <a:gd name="T45" fmla="*/ 134 h 621"/>
                <a:gd name="T46" fmla="*/ 1 w 396"/>
                <a:gd name="T47" fmla="*/ 94 h 621"/>
                <a:gd name="T48" fmla="*/ 10 w 396"/>
                <a:gd name="T49" fmla="*/ 61 h 621"/>
                <a:gd name="T50" fmla="*/ 21 w 396"/>
                <a:gd name="T51" fmla="*/ 38 h 621"/>
                <a:gd name="T52" fmla="*/ 32 w 396"/>
                <a:gd name="T53" fmla="*/ 26 h 621"/>
                <a:gd name="T54" fmla="*/ 44 w 396"/>
                <a:gd name="T55" fmla="*/ 15 h 621"/>
                <a:gd name="T56" fmla="*/ 58 w 396"/>
                <a:gd name="T57" fmla="*/ 8 h 621"/>
                <a:gd name="T58" fmla="*/ 74 w 396"/>
                <a:gd name="T59" fmla="*/ 2 h 621"/>
                <a:gd name="T60" fmla="*/ 84 w 396"/>
                <a:gd name="T61" fmla="*/ 1 h 621"/>
                <a:gd name="T62" fmla="*/ 115 w 396"/>
                <a:gd name="T63" fmla="*/ 0 h 621"/>
                <a:gd name="T64" fmla="*/ 148 w 396"/>
                <a:gd name="T65" fmla="*/ 4 h 621"/>
                <a:gd name="T66" fmla="*/ 182 w 396"/>
                <a:gd name="T67" fmla="*/ 15 h 621"/>
                <a:gd name="T68" fmla="*/ 213 w 396"/>
                <a:gd name="T69" fmla="*/ 35 h 621"/>
                <a:gd name="T70" fmla="*/ 224 w 396"/>
                <a:gd name="T71" fmla="*/ 43 h 621"/>
                <a:gd name="T72" fmla="*/ 242 w 396"/>
                <a:gd name="T73" fmla="*/ 62 h 621"/>
                <a:gd name="T74" fmla="*/ 260 w 396"/>
                <a:gd name="T75" fmla="*/ 84 h 621"/>
                <a:gd name="T76" fmla="*/ 283 w 396"/>
                <a:gd name="T77" fmla="*/ 120 h 621"/>
                <a:gd name="T78" fmla="*/ 308 w 396"/>
                <a:gd name="T79" fmla="*/ 175 h 621"/>
                <a:gd name="T80" fmla="*/ 328 w 396"/>
                <a:gd name="T81" fmla="*/ 235 h 621"/>
                <a:gd name="T82" fmla="*/ 346 w 396"/>
                <a:gd name="T83" fmla="*/ 296 h 621"/>
                <a:gd name="T84" fmla="*/ 375 w 396"/>
                <a:gd name="T85" fmla="*/ 418 h 621"/>
                <a:gd name="T86" fmla="*/ 389 w 396"/>
                <a:gd name="T87" fmla="*/ 474 h 62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621"/>
                <a:gd name="T134" fmla="*/ 396 w 396"/>
                <a:gd name="T135" fmla="*/ 621 h 62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621">
                  <a:moveTo>
                    <a:pt x="389" y="474"/>
                  </a:moveTo>
                  <a:lnTo>
                    <a:pt x="389" y="474"/>
                  </a:lnTo>
                  <a:lnTo>
                    <a:pt x="392" y="489"/>
                  </a:lnTo>
                  <a:lnTo>
                    <a:pt x="395" y="503"/>
                  </a:lnTo>
                  <a:lnTo>
                    <a:pt x="396" y="516"/>
                  </a:lnTo>
                  <a:lnTo>
                    <a:pt x="395" y="527"/>
                  </a:lnTo>
                  <a:lnTo>
                    <a:pt x="392" y="536"/>
                  </a:lnTo>
                  <a:lnTo>
                    <a:pt x="388" y="545"/>
                  </a:lnTo>
                  <a:lnTo>
                    <a:pt x="384" y="554"/>
                  </a:lnTo>
                  <a:lnTo>
                    <a:pt x="377" y="560"/>
                  </a:lnTo>
                  <a:lnTo>
                    <a:pt x="371" y="567"/>
                  </a:lnTo>
                  <a:lnTo>
                    <a:pt x="363" y="572"/>
                  </a:lnTo>
                  <a:lnTo>
                    <a:pt x="354" y="578"/>
                  </a:lnTo>
                  <a:lnTo>
                    <a:pt x="345" y="582"/>
                  </a:lnTo>
                  <a:lnTo>
                    <a:pt x="324" y="590"/>
                  </a:lnTo>
                  <a:lnTo>
                    <a:pt x="301" y="597"/>
                  </a:lnTo>
                  <a:lnTo>
                    <a:pt x="253" y="610"/>
                  </a:lnTo>
                  <a:lnTo>
                    <a:pt x="253" y="610"/>
                  </a:lnTo>
                  <a:lnTo>
                    <a:pt x="230" y="616"/>
                  </a:lnTo>
                  <a:lnTo>
                    <a:pt x="209" y="620"/>
                  </a:lnTo>
                  <a:lnTo>
                    <a:pt x="199" y="621"/>
                  </a:lnTo>
                  <a:lnTo>
                    <a:pt x="188" y="621"/>
                  </a:lnTo>
                  <a:lnTo>
                    <a:pt x="179" y="620"/>
                  </a:lnTo>
                  <a:lnTo>
                    <a:pt x="170" y="619"/>
                  </a:lnTo>
                  <a:lnTo>
                    <a:pt x="161" y="616"/>
                  </a:lnTo>
                  <a:lnTo>
                    <a:pt x="152" y="611"/>
                  </a:lnTo>
                  <a:lnTo>
                    <a:pt x="145" y="605"/>
                  </a:lnTo>
                  <a:lnTo>
                    <a:pt x="138" y="598"/>
                  </a:lnTo>
                  <a:lnTo>
                    <a:pt x="132" y="588"/>
                  </a:lnTo>
                  <a:lnTo>
                    <a:pt x="125" y="578"/>
                  </a:lnTo>
                  <a:lnTo>
                    <a:pt x="120" y="565"/>
                  </a:lnTo>
                  <a:lnTo>
                    <a:pt x="115" y="550"/>
                  </a:lnTo>
                  <a:lnTo>
                    <a:pt x="115" y="550"/>
                  </a:lnTo>
                  <a:lnTo>
                    <a:pt x="96" y="474"/>
                  </a:lnTo>
                  <a:lnTo>
                    <a:pt x="75" y="397"/>
                  </a:lnTo>
                  <a:lnTo>
                    <a:pt x="65" y="359"/>
                  </a:lnTo>
                  <a:lnTo>
                    <a:pt x="53" y="321"/>
                  </a:lnTo>
                  <a:lnTo>
                    <a:pt x="40" y="284"/>
                  </a:lnTo>
                  <a:lnTo>
                    <a:pt x="26" y="250"/>
                  </a:lnTo>
                  <a:lnTo>
                    <a:pt x="26" y="250"/>
                  </a:lnTo>
                  <a:lnTo>
                    <a:pt x="20" y="231"/>
                  </a:lnTo>
                  <a:lnTo>
                    <a:pt x="13" y="213"/>
                  </a:lnTo>
                  <a:lnTo>
                    <a:pt x="8" y="193"/>
                  </a:lnTo>
                  <a:lnTo>
                    <a:pt x="3" y="173"/>
                  </a:lnTo>
                  <a:lnTo>
                    <a:pt x="1" y="153"/>
                  </a:lnTo>
                  <a:lnTo>
                    <a:pt x="0" y="134"/>
                  </a:lnTo>
                  <a:lnTo>
                    <a:pt x="0" y="114"/>
                  </a:lnTo>
                  <a:lnTo>
                    <a:pt x="1" y="94"/>
                  </a:lnTo>
                  <a:lnTo>
                    <a:pt x="4" y="77"/>
                  </a:lnTo>
                  <a:lnTo>
                    <a:pt x="10" y="61"/>
                  </a:lnTo>
                  <a:lnTo>
                    <a:pt x="17" y="46"/>
                  </a:lnTo>
                  <a:lnTo>
                    <a:pt x="21" y="38"/>
                  </a:lnTo>
                  <a:lnTo>
                    <a:pt x="26" y="31"/>
                  </a:lnTo>
                  <a:lnTo>
                    <a:pt x="32" y="26"/>
                  </a:lnTo>
                  <a:lnTo>
                    <a:pt x="37" y="21"/>
                  </a:lnTo>
                  <a:lnTo>
                    <a:pt x="44" y="15"/>
                  </a:lnTo>
                  <a:lnTo>
                    <a:pt x="50" y="12"/>
                  </a:lnTo>
                  <a:lnTo>
                    <a:pt x="58" y="8"/>
                  </a:lnTo>
                  <a:lnTo>
                    <a:pt x="65" y="5"/>
                  </a:lnTo>
                  <a:lnTo>
                    <a:pt x="74" y="2"/>
                  </a:lnTo>
                  <a:lnTo>
                    <a:pt x="84" y="1"/>
                  </a:lnTo>
                  <a:lnTo>
                    <a:pt x="84" y="1"/>
                  </a:lnTo>
                  <a:lnTo>
                    <a:pt x="99" y="0"/>
                  </a:lnTo>
                  <a:lnTo>
                    <a:pt x="115" y="0"/>
                  </a:lnTo>
                  <a:lnTo>
                    <a:pt x="132" y="1"/>
                  </a:lnTo>
                  <a:lnTo>
                    <a:pt x="148" y="4"/>
                  </a:lnTo>
                  <a:lnTo>
                    <a:pt x="165" y="9"/>
                  </a:lnTo>
                  <a:lnTo>
                    <a:pt x="182" y="15"/>
                  </a:lnTo>
                  <a:lnTo>
                    <a:pt x="198" y="24"/>
                  </a:lnTo>
                  <a:lnTo>
                    <a:pt x="213" y="35"/>
                  </a:lnTo>
                  <a:lnTo>
                    <a:pt x="213" y="35"/>
                  </a:lnTo>
                  <a:lnTo>
                    <a:pt x="224" y="43"/>
                  </a:lnTo>
                  <a:lnTo>
                    <a:pt x="234" y="52"/>
                  </a:lnTo>
                  <a:lnTo>
                    <a:pt x="242" y="62"/>
                  </a:lnTo>
                  <a:lnTo>
                    <a:pt x="251" y="73"/>
                  </a:lnTo>
                  <a:lnTo>
                    <a:pt x="260" y="84"/>
                  </a:lnTo>
                  <a:lnTo>
                    <a:pt x="267" y="96"/>
                  </a:lnTo>
                  <a:lnTo>
                    <a:pt x="283" y="120"/>
                  </a:lnTo>
                  <a:lnTo>
                    <a:pt x="296" y="147"/>
                  </a:lnTo>
                  <a:lnTo>
                    <a:pt x="308" y="175"/>
                  </a:lnTo>
                  <a:lnTo>
                    <a:pt x="319" y="204"/>
                  </a:lnTo>
                  <a:lnTo>
                    <a:pt x="328" y="235"/>
                  </a:lnTo>
                  <a:lnTo>
                    <a:pt x="337" y="265"/>
                  </a:lnTo>
                  <a:lnTo>
                    <a:pt x="346" y="296"/>
                  </a:lnTo>
                  <a:lnTo>
                    <a:pt x="361" y="358"/>
                  </a:lnTo>
                  <a:lnTo>
                    <a:pt x="375" y="418"/>
                  </a:lnTo>
                  <a:lnTo>
                    <a:pt x="389" y="474"/>
                  </a:lnTo>
                  <a:lnTo>
                    <a:pt x="389" y="474"/>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2" name="Freeform 222"/>
            <p:cNvSpPr>
              <a:spLocks noChangeArrowheads="1"/>
            </p:cNvSpPr>
            <p:nvPr/>
          </p:nvSpPr>
          <p:spPr bwMode="auto">
            <a:xfrm>
              <a:off x="393700" y="1143000"/>
              <a:ext cx="112713" cy="327025"/>
            </a:xfrm>
            <a:custGeom>
              <a:avLst/>
              <a:gdLst>
                <a:gd name="T0" fmla="*/ 34 w 141"/>
                <a:gd name="T1" fmla="*/ 0 h 412"/>
                <a:gd name="T2" fmla="*/ 5 w 141"/>
                <a:gd name="T3" fmla="*/ 14 h 412"/>
                <a:gd name="T4" fmla="*/ 5 w 141"/>
                <a:gd name="T5" fmla="*/ 14 h 412"/>
                <a:gd name="T6" fmla="*/ 4 w 141"/>
                <a:gd name="T7" fmla="*/ 16 h 412"/>
                <a:gd name="T8" fmla="*/ 2 w 141"/>
                <a:gd name="T9" fmla="*/ 19 h 412"/>
                <a:gd name="T10" fmla="*/ 0 w 141"/>
                <a:gd name="T11" fmla="*/ 29 h 412"/>
                <a:gd name="T12" fmla="*/ 0 w 141"/>
                <a:gd name="T13" fmla="*/ 41 h 412"/>
                <a:gd name="T14" fmla="*/ 1 w 141"/>
                <a:gd name="T15" fmla="*/ 56 h 412"/>
                <a:gd name="T16" fmla="*/ 3 w 141"/>
                <a:gd name="T17" fmla="*/ 74 h 412"/>
                <a:gd name="T18" fmla="*/ 7 w 141"/>
                <a:gd name="T19" fmla="*/ 93 h 412"/>
                <a:gd name="T20" fmla="*/ 17 w 141"/>
                <a:gd name="T21" fmla="*/ 137 h 412"/>
                <a:gd name="T22" fmla="*/ 29 w 141"/>
                <a:gd name="T23" fmla="*/ 184 h 412"/>
                <a:gd name="T24" fmla="*/ 43 w 141"/>
                <a:gd name="T25" fmla="*/ 233 h 412"/>
                <a:gd name="T26" fmla="*/ 68 w 141"/>
                <a:gd name="T27" fmla="*/ 322 h 412"/>
                <a:gd name="T28" fmla="*/ 68 w 141"/>
                <a:gd name="T29" fmla="*/ 322 h 412"/>
                <a:gd name="T30" fmla="*/ 73 w 141"/>
                <a:gd name="T31" fmla="*/ 334 h 412"/>
                <a:gd name="T32" fmla="*/ 84 w 141"/>
                <a:gd name="T33" fmla="*/ 361 h 412"/>
                <a:gd name="T34" fmla="*/ 92 w 141"/>
                <a:gd name="T35" fmla="*/ 376 h 412"/>
                <a:gd name="T36" fmla="*/ 100 w 141"/>
                <a:gd name="T37" fmla="*/ 391 h 412"/>
                <a:gd name="T38" fmla="*/ 109 w 141"/>
                <a:gd name="T39" fmla="*/ 401 h 412"/>
                <a:gd name="T40" fmla="*/ 114 w 141"/>
                <a:gd name="T41" fmla="*/ 406 h 412"/>
                <a:gd name="T42" fmla="*/ 118 w 141"/>
                <a:gd name="T43" fmla="*/ 408 h 412"/>
                <a:gd name="T44" fmla="*/ 141 w 141"/>
                <a:gd name="T45" fmla="*/ 412 h 412"/>
                <a:gd name="T46" fmla="*/ 34 w 141"/>
                <a:gd name="T47" fmla="*/ 0 h 4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1"/>
                <a:gd name="T73" fmla="*/ 0 h 412"/>
                <a:gd name="T74" fmla="*/ 141 w 141"/>
                <a:gd name="T75" fmla="*/ 412 h 4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1" h="412">
                  <a:moveTo>
                    <a:pt x="34" y="0"/>
                  </a:moveTo>
                  <a:lnTo>
                    <a:pt x="5" y="14"/>
                  </a:lnTo>
                  <a:lnTo>
                    <a:pt x="5" y="14"/>
                  </a:lnTo>
                  <a:lnTo>
                    <a:pt x="4" y="16"/>
                  </a:lnTo>
                  <a:lnTo>
                    <a:pt x="2" y="19"/>
                  </a:lnTo>
                  <a:lnTo>
                    <a:pt x="0" y="29"/>
                  </a:lnTo>
                  <a:lnTo>
                    <a:pt x="0" y="41"/>
                  </a:lnTo>
                  <a:lnTo>
                    <a:pt x="1" y="56"/>
                  </a:lnTo>
                  <a:lnTo>
                    <a:pt x="3" y="74"/>
                  </a:lnTo>
                  <a:lnTo>
                    <a:pt x="7" y="93"/>
                  </a:lnTo>
                  <a:lnTo>
                    <a:pt x="17" y="137"/>
                  </a:lnTo>
                  <a:lnTo>
                    <a:pt x="29" y="184"/>
                  </a:lnTo>
                  <a:lnTo>
                    <a:pt x="43" y="233"/>
                  </a:lnTo>
                  <a:lnTo>
                    <a:pt x="68" y="322"/>
                  </a:lnTo>
                  <a:lnTo>
                    <a:pt x="68" y="322"/>
                  </a:lnTo>
                  <a:lnTo>
                    <a:pt x="73" y="334"/>
                  </a:lnTo>
                  <a:lnTo>
                    <a:pt x="84" y="361"/>
                  </a:lnTo>
                  <a:lnTo>
                    <a:pt x="92" y="376"/>
                  </a:lnTo>
                  <a:lnTo>
                    <a:pt x="100" y="391"/>
                  </a:lnTo>
                  <a:lnTo>
                    <a:pt x="109" y="401"/>
                  </a:lnTo>
                  <a:lnTo>
                    <a:pt x="114" y="406"/>
                  </a:lnTo>
                  <a:lnTo>
                    <a:pt x="118" y="408"/>
                  </a:lnTo>
                  <a:lnTo>
                    <a:pt x="141" y="412"/>
                  </a:lnTo>
                  <a:lnTo>
                    <a:pt x="34"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3" name="Freeform 223"/>
            <p:cNvSpPr>
              <a:spLocks noChangeArrowheads="1"/>
            </p:cNvSpPr>
            <p:nvPr/>
          </p:nvSpPr>
          <p:spPr bwMode="auto">
            <a:xfrm>
              <a:off x="0" y="1482725"/>
              <a:ext cx="893763" cy="38100"/>
            </a:xfrm>
            <a:custGeom>
              <a:avLst/>
              <a:gdLst>
                <a:gd name="T0" fmla="*/ 1126 w 1126"/>
                <a:gd name="T1" fmla="*/ 23 h 48"/>
                <a:gd name="T2" fmla="*/ 1126 w 1126"/>
                <a:gd name="T3" fmla="*/ 23 h 48"/>
                <a:gd name="T4" fmla="*/ 1126 w 1126"/>
                <a:gd name="T5" fmla="*/ 29 h 48"/>
                <a:gd name="T6" fmla="*/ 1125 w 1126"/>
                <a:gd name="T7" fmla="*/ 33 h 48"/>
                <a:gd name="T8" fmla="*/ 1123 w 1126"/>
                <a:gd name="T9" fmla="*/ 38 h 48"/>
                <a:gd name="T10" fmla="*/ 1120 w 1126"/>
                <a:gd name="T11" fmla="*/ 41 h 48"/>
                <a:gd name="T12" fmla="*/ 1115 w 1126"/>
                <a:gd name="T13" fmla="*/ 44 h 48"/>
                <a:gd name="T14" fmla="*/ 1112 w 1126"/>
                <a:gd name="T15" fmla="*/ 46 h 48"/>
                <a:gd name="T16" fmla="*/ 1106 w 1126"/>
                <a:gd name="T17" fmla="*/ 47 h 48"/>
                <a:gd name="T18" fmla="*/ 1102 w 1126"/>
                <a:gd name="T19" fmla="*/ 48 h 48"/>
                <a:gd name="T20" fmla="*/ 25 w 1126"/>
                <a:gd name="T21" fmla="*/ 48 h 48"/>
                <a:gd name="T22" fmla="*/ 25 w 1126"/>
                <a:gd name="T23" fmla="*/ 48 h 48"/>
                <a:gd name="T24" fmla="*/ 20 w 1126"/>
                <a:gd name="T25" fmla="*/ 47 h 48"/>
                <a:gd name="T26" fmla="*/ 15 w 1126"/>
                <a:gd name="T27" fmla="*/ 46 h 48"/>
                <a:gd name="T28" fmla="*/ 11 w 1126"/>
                <a:gd name="T29" fmla="*/ 44 h 48"/>
                <a:gd name="T30" fmla="*/ 8 w 1126"/>
                <a:gd name="T31" fmla="*/ 41 h 48"/>
                <a:gd name="T32" fmla="*/ 4 w 1126"/>
                <a:gd name="T33" fmla="*/ 38 h 48"/>
                <a:gd name="T34" fmla="*/ 2 w 1126"/>
                <a:gd name="T35" fmla="*/ 33 h 48"/>
                <a:gd name="T36" fmla="*/ 0 w 1126"/>
                <a:gd name="T37" fmla="*/ 29 h 48"/>
                <a:gd name="T38" fmla="*/ 0 w 1126"/>
                <a:gd name="T39" fmla="*/ 23 h 48"/>
                <a:gd name="T40" fmla="*/ 0 w 1126"/>
                <a:gd name="T41" fmla="*/ 23 h 48"/>
                <a:gd name="T42" fmla="*/ 0 w 1126"/>
                <a:gd name="T43" fmla="*/ 23 h 48"/>
                <a:gd name="T44" fmla="*/ 0 w 1126"/>
                <a:gd name="T45" fmla="*/ 19 h 48"/>
                <a:gd name="T46" fmla="*/ 2 w 1126"/>
                <a:gd name="T47" fmla="*/ 14 h 48"/>
                <a:gd name="T48" fmla="*/ 4 w 1126"/>
                <a:gd name="T49" fmla="*/ 10 h 48"/>
                <a:gd name="T50" fmla="*/ 8 w 1126"/>
                <a:gd name="T51" fmla="*/ 6 h 48"/>
                <a:gd name="T52" fmla="*/ 11 w 1126"/>
                <a:gd name="T53" fmla="*/ 3 h 48"/>
                <a:gd name="T54" fmla="*/ 15 w 1126"/>
                <a:gd name="T55" fmla="*/ 1 h 48"/>
                <a:gd name="T56" fmla="*/ 20 w 1126"/>
                <a:gd name="T57" fmla="*/ 0 h 48"/>
                <a:gd name="T58" fmla="*/ 25 w 1126"/>
                <a:gd name="T59" fmla="*/ 0 h 48"/>
                <a:gd name="T60" fmla="*/ 1102 w 1126"/>
                <a:gd name="T61" fmla="*/ 0 h 48"/>
                <a:gd name="T62" fmla="*/ 1102 w 1126"/>
                <a:gd name="T63" fmla="*/ 0 h 48"/>
                <a:gd name="T64" fmla="*/ 1106 w 1126"/>
                <a:gd name="T65" fmla="*/ 0 h 48"/>
                <a:gd name="T66" fmla="*/ 1112 w 1126"/>
                <a:gd name="T67" fmla="*/ 1 h 48"/>
                <a:gd name="T68" fmla="*/ 1115 w 1126"/>
                <a:gd name="T69" fmla="*/ 3 h 48"/>
                <a:gd name="T70" fmla="*/ 1120 w 1126"/>
                <a:gd name="T71" fmla="*/ 6 h 48"/>
                <a:gd name="T72" fmla="*/ 1123 w 1126"/>
                <a:gd name="T73" fmla="*/ 10 h 48"/>
                <a:gd name="T74" fmla="*/ 1125 w 1126"/>
                <a:gd name="T75" fmla="*/ 14 h 48"/>
                <a:gd name="T76" fmla="*/ 1126 w 1126"/>
                <a:gd name="T77" fmla="*/ 19 h 48"/>
                <a:gd name="T78" fmla="*/ 1126 w 1126"/>
                <a:gd name="T79" fmla="*/ 23 h 48"/>
                <a:gd name="T80" fmla="*/ 1126 w 1126"/>
                <a:gd name="T81" fmla="*/ 23 h 4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26"/>
                <a:gd name="T124" fmla="*/ 0 h 48"/>
                <a:gd name="T125" fmla="*/ 1126 w 1126"/>
                <a:gd name="T126" fmla="*/ 48 h 4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26" h="48">
                  <a:moveTo>
                    <a:pt x="1126" y="23"/>
                  </a:moveTo>
                  <a:lnTo>
                    <a:pt x="1126" y="23"/>
                  </a:lnTo>
                  <a:lnTo>
                    <a:pt x="1126" y="29"/>
                  </a:lnTo>
                  <a:lnTo>
                    <a:pt x="1125" y="33"/>
                  </a:lnTo>
                  <a:lnTo>
                    <a:pt x="1123" y="38"/>
                  </a:lnTo>
                  <a:lnTo>
                    <a:pt x="1120" y="41"/>
                  </a:lnTo>
                  <a:lnTo>
                    <a:pt x="1115" y="44"/>
                  </a:lnTo>
                  <a:lnTo>
                    <a:pt x="1112" y="46"/>
                  </a:lnTo>
                  <a:lnTo>
                    <a:pt x="1106" y="47"/>
                  </a:lnTo>
                  <a:lnTo>
                    <a:pt x="1102" y="48"/>
                  </a:lnTo>
                  <a:lnTo>
                    <a:pt x="25" y="48"/>
                  </a:lnTo>
                  <a:lnTo>
                    <a:pt x="25" y="48"/>
                  </a:lnTo>
                  <a:lnTo>
                    <a:pt x="20" y="47"/>
                  </a:lnTo>
                  <a:lnTo>
                    <a:pt x="15" y="46"/>
                  </a:lnTo>
                  <a:lnTo>
                    <a:pt x="11" y="44"/>
                  </a:lnTo>
                  <a:lnTo>
                    <a:pt x="8" y="41"/>
                  </a:lnTo>
                  <a:lnTo>
                    <a:pt x="4" y="38"/>
                  </a:lnTo>
                  <a:lnTo>
                    <a:pt x="2" y="33"/>
                  </a:lnTo>
                  <a:lnTo>
                    <a:pt x="0" y="29"/>
                  </a:lnTo>
                  <a:lnTo>
                    <a:pt x="0" y="23"/>
                  </a:lnTo>
                  <a:lnTo>
                    <a:pt x="0" y="23"/>
                  </a:lnTo>
                  <a:lnTo>
                    <a:pt x="0" y="23"/>
                  </a:lnTo>
                  <a:lnTo>
                    <a:pt x="0" y="19"/>
                  </a:lnTo>
                  <a:lnTo>
                    <a:pt x="2" y="14"/>
                  </a:lnTo>
                  <a:lnTo>
                    <a:pt x="4" y="10"/>
                  </a:lnTo>
                  <a:lnTo>
                    <a:pt x="8" y="6"/>
                  </a:lnTo>
                  <a:lnTo>
                    <a:pt x="11" y="3"/>
                  </a:lnTo>
                  <a:lnTo>
                    <a:pt x="15" y="1"/>
                  </a:lnTo>
                  <a:lnTo>
                    <a:pt x="20" y="0"/>
                  </a:lnTo>
                  <a:lnTo>
                    <a:pt x="25" y="0"/>
                  </a:lnTo>
                  <a:lnTo>
                    <a:pt x="1102" y="0"/>
                  </a:lnTo>
                  <a:lnTo>
                    <a:pt x="1102" y="0"/>
                  </a:lnTo>
                  <a:lnTo>
                    <a:pt x="1106" y="0"/>
                  </a:lnTo>
                  <a:lnTo>
                    <a:pt x="1112" y="1"/>
                  </a:lnTo>
                  <a:lnTo>
                    <a:pt x="1115" y="3"/>
                  </a:lnTo>
                  <a:lnTo>
                    <a:pt x="1120" y="6"/>
                  </a:lnTo>
                  <a:lnTo>
                    <a:pt x="1123" y="10"/>
                  </a:lnTo>
                  <a:lnTo>
                    <a:pt x="1125" y="14"/>
                  </a:lnTo>
                  <a:lnTo>
                    <a:pt x="1126" y="19"/>
                  </a:lnTo>
                  <a:lnTo>
                    <a:pt x="1126" y="23"/>
                  </a:lnTo>
                  <a:lnTo>
                    <a:pt x="1126" y="23"/>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4" name="Freeform 224"/>
            <p:cNvSpPr>
              <a:spLocks noChangeArrowheads="1"/>
            </p:cNvSpPr>
            <p:nvPr/>
          </p:nvSpPr>
          <p:spPr bwMode="auto">
            <a:xfrm>
              <a:off x="787400" y="1493837"/>
              <a:ext cx="38100" cy="485775"/>
            </a:xfrm>
            <a:custGeom>
              <a:avLst/>
              <a:gdLst>
                <a:gd name="T0" fmla="*/ 24 w 49"/>
                <a:gd name="T1" fmla="*/ 0 h 611"/>
                <a:gd name="T2" fmla="*/ 24 w 49"/>
                <a:gd name="T3" fmla="*/ 0 h 611"/>
                <a:gd name="T4" fmla="*/ 30 w 49"/>
                <a:gd name="T5" fmla="*/ 0 h 611"/>
                <a:gd name="T6" fmla="*/ 34 w 49"/>
                <a:gd name="T7" fmla="*/ 2 h 611"/>
                <a:gd name="T8" fmla="*/ 38 w 49"/>
                <a:gd name="T9" fmla="*/ 4 h 611"/>
                <a:gd name="T10" fmla="*/ 42 w 49"/>
                <a:gd name="T11" fmla="*/ 7 h 611"/>
                <a:gd name="T12" fmla="*/ 45 w 49"/>
                <a:gd name="T13" fmla="*/ 11 h 611"/>
                <a:gd name="T14" fmla="*/ 47 w 49"/>
                <a:gd name="T15" fmla="*/ 15 h 611"/>
                <a:gd name="T16" fmla="*/ 49 w 49"/>
                <a:gd name="T17" fmla="*/ 19 h 611"/>
                <a:gd name="T18" fmla="*/ 49 w 49"/>
                <a:gd name="T19" fmla="*/ 25 h 611"/>
                <a:gd name="T20" fmla="*/ 49 w 49"/>
                <a:gd name="T21" fmla="*/ 586 h 611"/>
                <a:gd name="T22" fmla="*/ 49 w 49"/>
                <a:gd name="T23" fmla="*/ 586 h 611"/>
                <a:gd name="T24" fmla="*/ 49 w 49"/>
                <a:gd name="T25" fmla="*/ 591 h 611"/>
                <a:gd name="T26" fmla="*/ 47 w 49"/>
                <a:gd name="T27" fmla="*/ 596 h 611"/>
                <a:gd name="T28" fmla="*/ 45 w 49"/>
                <a:gd name="T29" fmla="*/ 600 h 611"/>
                <a:gd name="T30" fmla="*/ 42 w 49"/>
                <a:gd name="T31" fmla="*/ 603 h 611"/>
                <a:gd name="T32" fmla="*/ 38 w 49"/>
                <a:gd name="T33" fmla="*/ 607 h 611"/>
                <a:gd name="T34" fmla="*/ 34 w 49"/>
                <a:gd name="T35" fmla="*/ 609 h 611"/>
                <a:gd name="T36" fmla="*/ 30 w 49"/>
                <a:gd name="T37" fmla="*/ 611 h 611"/>
                <a:gd name="T38" fmla="*/ 24 w 49"/>
                <a:gd name="T39" fmla="*/ 611 h 611"/>
                <a:gd name="T40" fmla="*/ 24 w 49"/>
                <a:gd name="T41" fmla="*/ 611 h 611"/>
                <a:gd name="T42" fmla="*/ 24 w 49"/>
                <a:gd name="T43" fmla="*/ 611 h 611"/>
                <a:gd name="T44" fmla="*/ 20 w 49"/>
                <a:gd name="T45" fmla="*/ 611 h 611"/>
                <a:gd name="T46" fmla="*/ 15 w 49"/>
                <a:gd name="T47" fmla="*/ 609 h 611"/>
                <a:gd name="T48" fmla="*/ 11 w 49"/>
                <a:gd name="T49" fmla="*/ 607 h 611"/>
                <a:gd name="T50" fmla="*/ 7 w 49"/>
                <a:gd name="T51" fmla="*/ 603 h 611"/>
                <a:gd name="T52" fmla="*/ 5 w 49"/>
                <a:gd name="T53" fmla="*/ 600 h 611"/>
                <a:gd name="T54" fmla="*/ 2 w 49"/>
                <a:gd name="T55" fmla="*/ 596 h 611"/>
                <a:gd name="T56" fmla="*/ 0 w 49"/>
                <a:gd name="T57" fmla="*/ 591 h 611"/>
                <a:gd name="T58" fmla="*/ 0 w 49"/>
                <a:gd name="T59" fmla="*/ 586 h 611"/>
                <a:gd name="T60" fmla="*/ 0 w 49"/>
                <a:gd name="T61" fmla="*/ 25 h 611"/>
                <a:gd name="T62" fmla="*/ 0 w 49"/>
                <a:gd name="T63" fmla="*/ 25 h 611"/>
                <a:gd name="T64" fmla="*/ 0 w 49"/>
                <a:gd name="T65" fmla="*/ 19 h 611"/>
                <a:gd name="T66" fmla="*/ 2 w 49"/>
                <a:gd name="T67" fmla="*/ 15 h 611"/>
                <a:gd name="T68" fmla="*/ 5 w 49"/>
                <a:gd name="T69" fmla="*/ 11 h 611"/>
                <a:gd name="T70" fmla="*/ 7 w 49"/>
                <a:gd name="T71" fmla="*/ 7 h 611"/>
                <a:gd name="T72" fmla="*/ 11 w 49"/>
                <a:gd name="T73" fmla="*/ 4 h 611"/>
                <a:gd name="T74" fmla="*/ 15 w 49"/>
                <a:gd name="T75" fmla="*/ 2 h 611"/>
                <a:gd name="T76" fmla="*/ 20 w 49"/>
                <a:gd name="T77" fmla="*/ 0 h 611"/>
                <a:gd name="T78" fmla="*/ 24 w 49"/>
                <a:gd name="T79" fmla="*/ 0 h 611"/>
                <a:gd name="T80" fmla="*/ 24 w 49"/>
                <a:gd name="T81" fmla="*/ 0 h 6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9"/>
                <a:gd name="T124" fmla="*/ 0 h 611"/>
                <a:gd name="T125" fmla="*/ 49 w 49"/>
                <a:gd name="T126" fmla="*/ 611 h 6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9" h="611">
                  <a:moveTo>
                    <a:pt x="24" y="0"/>
                  </a:moveTo>
                  <a:lnTo>
                    <a:pt x="24" y="0"/>
                  </a:lnTo>
                  <a:lnTo>
                    <a:pt x="30" y="0"/>
                  </a:lnTo>
                  <a:lnTo>
                    <a:pt x="34" y="2"/>
                  </a:lnTo>
                  <a:lnTo>
                    <a:pt x="38" y="4"/>
                  </a:lnTo>
                  <a:lnTo>
                    <a:pt x="42" y="7"/>
                  </a:lnTo>
                  <a:lnTo>
                    <a:pt x="45" y="11"/>
                  </a:lnTo>
                  <a:lnTo>
                    <a:pt x="47" y="15"/>
                  </a:lnTo>
                  <a:lnTo>
                    <a:pt x="49" y="19"/>
                  </a:lnTo>
                  <a:lnTo>
                    <a:pt x="49" y="25"/>
                  </a:lnTo>
                  <a:lnTo>
                    <a:pt x="49" y="586"/>
                  </a:lnTo>
                  <a:lnTo>
                    <a:pt x="49" y="586"/>
                  </a:lnTo>
                  <a:lnTo>
                    <a:pt x="49" y="591"/>
                  </a:lnTo>
                  <a:lnTo>
                    <a:pt x="47" y="596"/>
                  </a:lnTo>
                  <a:lnTo>
                    <a:pt x="45" y="600"/>
                  </a:lnTo>
                  <a:lnTo>
                    <a:pt x="42" y="603"/>
                  </a:lnTo>
                  <a:lnTo>
                    <a:pt x="38" y="607"/>
                  </a:lnTo>
                  <a:lnTo>
                    <a:pt x="34" y="609"/>
                  </a:lnTo>
                  <a:lnTo>
                    <a:pt x="30" y="611"/>
                  </a:lnTo>
                  <a:lnTo>
                    <a:pt x="24" y="611"/>
                  </a:lnTo>
                  <a:lnTo>
                    <a:pt x="24" y="611"/>
                  </a:lnTo>
                  <a:lnTo>
                    <a:pt x="24" y="611"/>
                  </a:lnTo>
                  <a:lnTo>
                    <a:pt x="20" y="611"/>
                  </a:lnTo>
                  <a:lnTo>
                    <a:pt x="15" y="609"/>
                  </a:lnTo>
                  <a:lnTo>
                    <a:pt x="11" y="607"/>
                  </a:lnTo>
                  <a:lnTo>
                    <a:pt x="7" y="603"/>
                  </a:lnTo>
                  <a:lnTo>
                    <a:pt x="5" y="600"/>
                  </a:lnTo>
                  <a:lnTo>
                    <a:pt x="2" y="596"/>
                  </a:lnTo>
                  <a:lnTo>
                    <a:pt x="0" y="591"/>
                  </a:lnTo>
                  <a:lnTo>
                    <a:pt x="0" y="586"/>
                  </a:lnTo>
                  <a:lnTo>
                    <a:pt x="0" y="25"/>
                  </a:lnTo>
                  <a:lnTo>
                    <a:pt x="0" y="25"/>
                  </a:lnTo>
                  <a:lnTo>
                    <a:pt x="0" y="19"/>
                  </a:lnTo>
                  <a:lnTo>
                    <a:pt x="2" y="15"/>
                  </a:lnTo>
                  <a:lnTo>
                    <a:pt x="5" y="11"/>
                  </a:lnTo>
                  <a:lnTo>
                    <a:pt x="7" y="7"/>
                  </a:lnTo>
                  <a:lnTo>
                    <a:pt x="11" y="4"/>
                  </a:lnTo>
                  <a:lnTo>
                    <a:pt x="15" y="2"/>
                  </a:lnTo>
                  <a:lnTo>
                    <a:pt x="20" y="0"/>
                  </a:lnTo>
                  <a:lnTo>
                    <a:pt x="24" y="0"/>
                  </a:lnTo>
                  <a:lnTo>
                    <a:pt x="24"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5" name="Freeform 225"/>
            <p:cNvSpPr>
              <a:spLocks noChangeArrowheads="1"/>
            </p:cNvSpPr>
            <p:nvPr/>
          </p:nvSpPr>
          <p:spPr bwMode="auto">
            <a:xfrm>
              <a:off x="39688" y="1493837"/>
              <a:ext cx="39688" cy="485775"/>
            </a:xfrm>
            <a:custGeom>
              <a:avLst/>
              <a:gdLst>
                <a:gd name="T0" fmla="*/ 25 w 50"/>
                <a:gd name="T1" fmla="*/ 0 h 611"/>
                <a:gd name="T2" fmla="*/ 25 w 50"/>
                <a:gd name="T3" fmla="*/ 0 h 611"/>
                <a:gd name="T4" fmla="*/ 29 w 50"/>
                <a:gd name="T5" fmla="*/ 0 h 611"/>
                <a:gd name="T6" fmla="*/ 35 w 50"/>
                <a:gd name="T7" fmla="*/ 2 h 611"/>
                <a:gd name="T8" fmla="*/ 39 w 50"/>
                <a:gd name="T9" fmla="*/ 4 h 611"/>
                <a:gd name="T10" fmla="*/ 42 w 50"/>
                <a:gd name="T11" fmla="*/ 7 h 611"/>
                <a:gd name="T12" fmla="*/ 46 w 50"/>
                <a:gd name="T13" fmla="*/ 11 h 611"/>
                <a:gd name="T14" fmla="*/ 48 w 50"/>
                <a:gd name="T15" fmla="*/ 15 h 611"/>
                <a:gd name="T16" fmla="*/ 49 w 50"/>
                <a:gd name="T17" fmla="*/ 19 h 611"/>
                <a:gd name="T18" fmla="*/ 50 w 50"/>
                <a:gd name="T19" fmla="*/ 25 h 611"/>
                <a:gd name="T20" fmla="*/ 50 w 50"/>
                <a:gd name="T21" fmla="*/ 586 h 611"/>
                <a:gd name="T22" fmla="*/ 50 w 50"/>
                <a:gd name="T23" fmla="*/ 586 h 611"/>
                <a:gd name="T24" fmla="*/ 49 w 50"/>
                <a:gd name="T25" fmla="*/ 591 h 611"/>
                <a:gd name="T26" fmla="*/ 48 w 50"/>
                <a:gd name="T27" fmla="*/ 596 h 611"/>
                <a:gd name="T28" fmla="*/ 46 w 50"/>
                <a:gd name="T29" fmla="*/ 600 h 611"/>
                <a:gd name="T30" fmla="*/ 42 w 50"/>
                <a:gd name="T31" fmla="*/ 603 h 611"/>
                <a:gd name="T32" fmla="*/ 39 w 50"/>
                <a:gd name="T33" fmla="*/ 607 h 611"/>
                <a:gd name="T34" fmla="*/ 35 w 50"/>
                <a:gd name="T35" fmla="*/ 609 h 611"/>
                <a:gd name="T36" fmla="*/ 29 w 50"/>
                <a:gd name="T37" fmla="*/ 611 h 611"/>
                <a:gd name="T38" fmla="*/ 25 w 50"/>
                <a:gd name="T39" fmla="*/ 611 h 611"/>
                <a:gd name="T40" fmla="*/ 25 w 50"/>
                <a:gd name="T41" fmla="*/ 611 h 611"/>
                <a:gd name="T42" fmla="*/ 25 w 50"/>
                <a:gd name="T43" fmla="*/ 611 h 611"/>
                <a:gd name="T44" fmla="*/ 20 w 50"/>
                <a:gd name="T45" fmla="*/ 611 h 611"/>
                <a:gd name="T46" fmla="*/ 15 w 50"/>
                <a:gd name="T47" fmla="*/ 609 h 611"/>
                <a:gd name="T48" fmla="*/ 11 w 50"/>
                <a:gd name="T49" fmla="*/ 607 h 611"/>
                <a:gd name="T50" fmla="*/ 8 w 50"/>
                <a:gd name="T51" fmla="*/ 603 h 611"/>
                <a:gd name="T52" fmla="*/ 4 w 50"/>
                <a:gd name="T53" fmla="*/ 600 h 611"/>
                <a:gd name="T54" fmla="*/ 2 w 50"/>
                <a:gd name="T55" fmla="*/ 596 h 611"/>
                <a:gd name="T56" fmla="*/ 1 w 50"/>
                <a:gd name="T57" fmla="*/ 591 h 611"/>
                <a:gd name="T58" fmla="*/ 0 w 50"/>
                <a:gd name="T59" fmla="*/ 586 h 611"/>
                <a:gd name="T60" fmla="*/ 0 w 50"/>
                <a:gd name="T61" fmla="*/ 25 h 611"/>
                <a:gd name="T62" fmla="*/ 0 w 50"/>
                <a:gd name="T63" fmla="*/ 25 h 611"/>
                <a:gd name="T64" fmla="*/ 1 w 50"/>
                <a:gd name="T65" fmla="*/ 19 h 611"/>
                <a:gd name="T66" fmla="*/ 2 w 50"/>
                <a:gd name="T67" fmla="*/ 15 h 611"/>
                <a:gd name="T68" fmla="*/ 4 w 50"/>
                <a:gd name="T69" fmla="*/ 11 h 611"/>
                <a:gd name="T70" fmla="*/ 8 w 50"/>
                <a:gd name="T71" fmla="*/ 7 h 611"/>
                <a:gd name="T72" fmla="*/ 11 w 50"/>
                <a:gd name="T73" fmla="*/ 4 h 611"/>
                <a:gd name="T74" fmla="*/ 15 w 50"/>
                <a:gd name="T75" fmla="*/ 2 h 611"/>
                <a:gd name="T76" fmla="*/ 20 w 50"/>
                <a:gd name="T77" fmla="*/ 0 h 611"/>
                <a:gd name="T78" fmla="*/ 25 w 50"/>
                <a:gd name="T79" fmla="*/ 0 h 611"/>
                <a:gd name="T80" fmla="*/ 25 w 50"/>
                <a:gd name="T81" fmla="*/ 0 h 6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0"/>
                <a:gd name="T124" fmla="*/ 0 h 611"/>
                <a:gd name="T125" fmla="*/ 50 w 50"/>
                <a:gd name="T126" fmla="*/ 611 h 6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0" h="611">
                  <a:moveTo>
                    <a:pt x="25" y="0"/>
                  </a:moveTo>
                  <a:lnTo>
                    <a:pt x="25" y="0"/>
                  </a:lnTo>
                  <a:lnTo>
                    <a:pt x="29" y="0"/>
                  </a:lnTo>
                  <a:lnTo>
                    <a:pt x="35" y="2"/>
                  </a:lnTo>
                  <a:lnTo>
                    <a:pt x="39" y="4"/>
                  </a:lnTo>
                  <a:lnTo>
                    <a:pt x="42" y="7"/>
                  </a:lnTo>
                  <a:lnTo>
                    <a:pt x="46" y="11"/>
                  </a:lnTo>
                  <a:lnTo>
                    <a:pt x="48" y="15"/>
                  </a:lnTo>
                  <a:lnTo>
                    <a:pt x="49" y="19"/>
                  </a:lnTo>
                  <a:lnTo>
                    <a:pt x="50" y="25"/>
                  </a:lnTo>
                  <a:lnTo>
                    <a:pt x="50" y="586"/>
                  </a:lnTo>
                  <a:lnTo>
                    <a:pt x="50" y="586"/>
                  </a:lnTo>
                  <a:lnTo>
                    <a:pt x="49" y="591"/>
                  </a:lnTo>
                  <a:lnTo>
                    <a:pt x="48" y="596"/>
                  </a:lnTo>
                  <a:lnTo>
                    <a:pt x="46" y="600"/>
                  </a:lnTo>
                  <a:lnTo>
                    <a:pt x="42" y="603"/>
                  </a:lnTo>
                  <a:lnTo>
                    <a:pt x="39" y="607"/>
                  </a:lnTo>
                  <a:lnTo>
                    <a:pt x="35" y="609"/>
                  </a:lnTo>
                  <a:lnTo>
                    <a:pt x="29" y="611"/>
                  </a:lnTo>
                  <a:lnTo>
                    <a:pt x="25" y="611"/>
                  </a:lnTo>
                  <a:lnTo>
                    <a:pt x="25" y="611"/>
                  </a:lnTo>
                  <a:lnTo>
                    <a:pt x="25" y="611"/>
                  </a:lnTo>
                  <a:lnTo>
                    <a:pt x="20" y="611"/>
                  </a:lnTo>
                  <a:lnTo>
                    <a:pt x="15" y="609"/>
                  </a:lnTo>
                  <a:lnTo>
                    <a:pt x="11" y="607"/>
                  </a:lnTo>
                  <a:lnTo>
                    <a:pt x="8" y="603"/>
                  </a:lnTo>
                  <a:lnTo>
                    <a:pt x="4" y="600"/>
                  </a:lnTo>
                  <a:lnTo>
                    <a:pt x="2" y="596"/>
                  </a:lnTo>
                  <a:lnTo>
                    <a:pt x="1" y="591"/>
                  </a:lnTo>
                  <a:lnTo>
                    <a:pt x="0" y="586"/>
                  </a:lnTo>
                  <a:lnTo>
                    <a:pt x="0" y="25"/>
                  </a:lnTo>
                  <a:lnTo>
                    <a:pt x="0" y="25"/>
                  </a:lnTo>
                  <a:lnTo>
                    <a:pt x="1" y="19"/>
                  </a:lnTo>
                  <a:lnTo>
                    <a:pt x="2" y="15"/>
                  </a:lnTo>
                  <a:lnTo>
                    <a:pt x="4" y="11"/>
                  </a:lnTo>
                  <a:lnTo>
                    <a:pt x="8" y="7"/>
                  </a:lnTo>
                  <a:lnTo>
                    <a:pt x="11" y="4"/>
                  </a:lnTo>
                  <a:lnTo>
                    <a:pt x="15" y="2"/>
                  </a:lnTo>
                  <a:lnTo>
                    <a:pt x="20" y="0"/>
                  </a:lnTo>
                  <a:lnTo>
                    <a:pt x="25" y="0"/>
                  </a:lnTo>
                  <a:lnTo>
                    <a:pt x="25"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6" name="Freeform 226"/>
            <p:cNvSpPr>
              <a:spLocks noChangeArrowheads="1"/>
            </p:cNvSpPr>
            <p:nvPr/>
          </p:nvSpPr>
          <p:spPr bwMode="auto">
            <a:xfrm>
              <a:off x="1270000" y="1125537"/>
              <a:ext cx="100013" cy="481012"/>
            </a:xfrm>
            <a:custGeom>
              <a:avLst/>
              <a:gdLst>
                <a:gd name="T0" fmla="*/ 105 w 126"/>
                <a:gd name="T1" fmla="*/ 0 h 606"/>
                <a:gd name="T2" fmla="*/ 105 w 126"/>
                <a:gd name="T3" fmla="*/ 0 h 606"/>
                <a:gd name="T4" fmla="*/ 110 w 126"/>
                <a:gd name="T5" fmla="*/ 1 h 606"/>
                <a:gd name="T6" fmla="*/ 114 w 126"/>
                <a:gd name="T7" fmla="*/ 3 h 606"/>
                <a:gd name="T8" fmla="*/ 118 w 126"/>
                <a:gd name="T9" fmla="*/ 7 h 606"/>
                <a:gd name="T10" fmla="*/ 122 w 126"/>
                <a:gd name="T11" fmla="*/ 10 h 606"/>
                <a:gd name="T12" fmla="*/ 124 w 126"/>
                <a:gd name="T13" fmla="*/ 14 h 606"/>
                <a:gd name="T14" fmla="*/ 125 w 126"/>
                <a:gd name="T15" fmla="*/ 18 h 606"/>
                <a:gd name="T16" fmla="*/ 126 w 126"/>
                <a:gd name="T17" fmla="*/ 23 h 606"/>
                <a:gd name="T18" fmla="*/ 126 w 126"/>
                <a:gd name="T19" fmla="*/ 28 h 606"/>
                <a:gd name="T20" fmla="*/ 49 w 126"/>
                <a:gd name="T21" fmla="*/ 585 h 606"/>
                <a:gd name="T22" fmla="*/ 49 w 126"/>
                <a:gd name="T23" fmla="*/ 585 h 606"/>
                <a:gd name="T24" fmla="*/ 48 w 126"/>
                <a:gd name="T25" fmla="*/ 590 h 606"/>
                <a:gd name="T26" fmla="*/ 46 w 126"/>
                <a:gd name="T27" fmla="*/ 594 h 606"/>
                <a:gd name="T28" fmla="*/ 43 w 126"/>
                <a:gd name="T29" fmla="*/ 598 h 606"/>
                <a:gd name="T30" fmla="*/ 39 w 126"/>
                <a:gd name="T31" fmla="*/ 602 h 606"/>
                <a:gd name="T32" fmla="*/ 36 w 126"/>
                <a:gd name="T33" fmla="*/ 604 h 606"/>
                <a:gd name="T34" fmla="*/ 31 w 126"/>
                <a:gd name="T35" fmla="*/ 606 h 606"/>
                <a:gd name="T36" fmla="*/ 26 w 126"/>
                <a:gd name="T37" fmla="*/ 606 h 606"/>
                <a:gd name="T38" fmla="*/ 22 w 126"/>
                <a:gd name="T39" fmla="*/ 606 h 606"/>
                <a:gd name="T40" fmla="*/ 22 w 126"/>
                <a:gd name="T41" fmla="*/ 606 h 606"/>
                <a:gd name="T42" fmla="*/ 22 w 126"/>
                <a:gd name="T43" fmla="*/ 606 h 606"/>
                <a:gd name="T44" fmla="*/ 16 w 126"/>
                <a:gd name="T45" fmla="*/ 605 h 606"/>
                <a:gd name="T46" fmla="*/ 12 w 126"/>
                <a:gd name="T47" fmla="*/ 603 h 606"/>
                <a:gd name="T48" fmla="*/ 9 w 126"/>
                <a:gd name="T49" fmla="*/ 600 h 606"/>
                <a:gd name="T50" fmla="*/ 5 w 126"/>
                <a:gd name="T51" fmla="*/ 596 h 606"/>
                <a:gd name="T52" fmla="*/ 2 w 126"/>
                <a:gd name="T53" fmla="*/ 593 h 606"/>
                <a:gd name="T54" fmla="*/ 1 w 126"/>
                <a:gd name="T55" fmla="*/ 588 h 606"/>
                <a:gd name="T56" fmla="*/ 0 w 126"/>
                <a:gd name="T57" fmla="*/ 583 h 606"/>
                <a:gd name="T58" fmla="*/ 0 w 126"/>
                <a:gd name="T59" fmla="*/ 579 h 606"/>
                <a:gd name="T60" fmla="*/ 77 w 126"/>
                <a:gd name="T61" fmla="*/ 22 h 606"/>
                <a:gd name="T62" fmla="*/ 77 w 126"/>
                <a:gd name="T63" fmla="*/ 22 h 606"/>
                <a:gd name="T64" fmla="*/ 78 w 126"/>
                <a:gd name="T65" fmla="*/ 16 h 606"/>
                <a:gd name="T66" fmla="*/ 80 w 126"/>
                <a:gd name="T67" fmla="*/ 12 h 606"/>
                <a:gd name="T68" fmla="*/ 84 w 126"/>
                <a:gd name="T69" fmla="*/ 9 h 606"/>
                <a:gd name="T70" fmla="*/ 87 w 126"/>
                <a:gd name="T71" fmla="*/ 5 h 606"/>
                <a:gd name="T72" fmla="*/ 91 w 126"/>
                <a:gd name="T73" fmla="*/ 2 h 606"/>
                <a:gd name="T74" fmla="*/ 96 w 126"/>
                <a:gd name="T75" fmla="*/ 1 h 606"/>
                <a:gd name="T76" fmla="*/ 100 w 126"/>
                <a:gd name="T77" fmla="*/ 0 h 606"/>
                <a:gd name="T78" fmla="*/ 105 w 126"/>
                <a:gd name="T79" fmla="*/ 0 h 606"/>
                <a:gd name="T80" fmla="*/ 105 w 126"/>
                <a:gd name="T81" fmla="*/ 0 h 6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606"/>
                <a:gd name="T125" fmla="*/ 126 w 126"/>
                <a:gd name="T126" fmla="*/ 606 h 6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606">
                  <a:moveTo>
                    <a:pt x="105" y="0"/>
                  </a:moveTo>
                  <a:lnTo>
                    <a:pt x="105" y="0"/>
                  </a:lnTo>
                  <a:lnTo>
                    <a:pt x="110" y="1"/>
                  </a:lnTo>
                  <a:lnTo>
                    <a:pt x="114" y="3"/>
                  </a:lnTo>
                  <a:lnTo>
                    <a:pt x="118" y="7"/>
                  </a:lnTo>
                  <a:lnTo>
                    <a:pt x="122" y="10"/>
                  </a:lnTo>
                  <a:lnTo>
                    <a:pt x="124" y="14"/>
                  </a:lnTo>
                  <a:lnTo>
                    <a:pt x="125" y="18"/>
                  </a:lnTo>
                  <a:lnTo>
                    <a:pt x="126" y="23"/>
                  </a:lnTo>
                  <a:lnTo>
                    <a:pt x="126" y="28"/>
                  </a:lnTo>
                  <a:lnTo>
                    <a:pt x="49" y="585"/>
                  </a:lnTo>
                  <a:lnTo>
                    <a:pt x="49" y="585"/>
                  </a:lnTo>
                  <a:lnTo>
                    <a:pt x="48" y="590"/>
                  </a:lnTo>
                  <a:lnTo>
                    <a:pt x="46" y="594"/>
                  </a:lnTo>
                  <a:lnTo>
                    <a:pt x="43" y="598"/>
                  </a:lnTo>
                  <a:lnTo>
                    <a:pt x="39" y="602"/>
                  </a:lnTo>
                  <a:lnTo>
                    <a:pt x="36" y="604"/>
                  </a:lnTo>
                  <a:lnTo>
                    <a:pt x="31" y="606"/>
                  </a:lnTo>
                  <a:lnTo>
                    <a:pt x="26" y="606"/>
                  </a:lnTo>
                  <a:lnTo>
                    <a:pt x="22" y="606"/>
                  </a:lnTo>
                  <a:lnTo>
                    <a:pt x="22" y="606"/>
                  </a:lnTo>
                  <a:lnTo>
                    <a:pt x="22" y="606"/>
                  </a:lnTo>
                  <a:lnTo>
                    <a:pt x="16" y="605"/>
                  </a:lnTo>
                  <a:lnTo>
                    <a:pt x="12" y="603"/>
                  </a:lnTo>
                  <a:lnTo>
                    <a:pt x="9" y="600"/>
                  </a:lnTo>
                  <a:lnTo>
                    <a:pt x="5" y="596"/>
                  </a:lnTo>
                  <a:lnTo>
                    <a:pt x="2" y="593"/>
                  </a:lnTo>
                  <a:lnTo>
                    <a:pt x="1" y="588"/>
                  </a:lnTo>
                  <a:lnTo>
                    <a:pt x="0" y="583"/>
                  </a:lnTo>
                  <a:lnTo>
                    <a:pt x="0" y="579"/>
                  </a:lnTo>
                  <a:lnTo>
                    <a:pt x="77" y="22"/>
                  </a:lnTo>
                  <a:lnTo>
                    <a:pt x="77" y="22"/>
                  </a:lnTo>
                  <a:lnTo>
                    <a:pt x="78" y="16"/>
                  </a:lnTo>
                  <a:lnTo>
                    <a:pt x="80" y="12"/>
                  </a:lnTo>
                  <a:lnTo>
                    <a:pt x="84" y="9"/>
                  </a:lnTo>
                  <a:lnTo>
                    <a:pt x="87" y="5"/>
                  </a:lnTo>
                  <a:lnTo>
                    <a:pt x="91" y="2"/>
                  </a:lnTo>
                  <a:lnTo>
                    <a:pt x="96" y="1"/>
                  </a:lnTo>
                  <a:lnTo>
                    <a:pt x="100" y="0"/>
                  </a:lnTo>
                  <a:lnTo>
                    <a:pt x="105" y="0"/>
                  </a:lnTo>
                  <a:lnTo>
                    <a:pt x="105"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7" name="Freeform 227"/>
            <p:cNvSpPr>
              <a:spLocks noChangeArrowheads="1"/>
            </p:cNvSpPr>
            <p:nvPr/>
          </p:nvSpPr>
          <p:spPr bwMode="auto">
            <a:xfrm>
              <a:off x="1271588" y="1493837"/>
              <a:ext cx="39688" cy="485775"/>
            </a:xfrm>
            <a:custGeom>
              <a:avLst/>
              <a:gdLst>
                <a:gd name="T0" fmla="*/ 25 w 50"/>
                <a:gd name="T1" fmla="*/ 0 h 611"/>
                <a:gd name="T2" fmla="*/ 25 w 50"/>
                <a:gd name="T3" fmla="*/ 0 h 611"/>
                <a:gd name="T4" fmla="*/ 31 w 50"/>
                <a:gd name="T5" fmla="*/ 0 h 611"/>
                <a:gd name="T6" fmla="*/ 35 w 50"/>
                <a:gd name="T7" fmla="*/ 2 h 611"/>
                <a:gd name="T8" fmla="*/ 39 w 50"/>
                <a:gd name="T9" fmla="*/ 4 h 611"/>
                <a:gd name="T10" fmla="*/ 42 w 50"/>
                <a:gd name="T11" fmla="*/ 7 h 611"/>
                <a:gd name="T12" fmla="*/ 46 w 50"/>
                <a:gd name="T13" fmla="*/ 11 h 611"/>
                <a:gd name="T14" fmla="*/ 48 w 50"/>
                <a:gd name="T15" fmla="*/ 15 h 611"/>
                <a:gd name="T16" fmla="*/ 49 w 50"/>
                <a:gd name="T17" fmla="*/ 19 h 611"/>
                <a:gd name="T18" fmla="*/ 50 w 50"/>
                <a:gd name="T19" fmla="*/ 25 h 611"/>
                <a:gd name="T20" fmla="*/ 50 w 50"/>
                <a:gd name="T21" fmla="*/ 586 h 611"/>
                <a:gd name="T22" fmla="*/ 50 w 50"/>
                <a:gd name="T23" fmla="*/ 586 h 611"/>
                <a:gd name="T24" fmla="*/ 49 w 50"/>
                <a:gd name="T25" fmla="*/ 591 h 611"/>
                <a:gd name="T26" fmla="*/ 48 w 50"/>
                <a:gd name="T27" fmla="*/ 596 h 611"/>
                <a:gd name="T28" fmla="*/ 46 w 50"/>
                <a:gd name="T29" fmla="*/ 600 h 611"/>
                <a:gd name="T30" fmla="*/ 42 w 50"/>
                <a:gd name="T31" fmla="*/ 603 h 611"/>
                <a:gd name="T32" fmla="*/ 39 w 50"/>
                <a:gd name="T33" fmla="*/ 607 h 611"/>
                <a:gd name="T34" fmla="*/ 35 w 50"/>
                <a:gd name="T35" fmla="*/ 609 h 611"/>
                <a:gd name="T36" fmla="*/ 31 w 50"/>
                <a:gd name="T37" fmla="*/ 611 h 611"/>
                <a:gd name="T38" fmla="*/ 25 w 50"/>
                <a:gd name="T39" fmla="*/ 611 h 611"/>
                <a:gd name="T40" fmla="*/ 25 w 50"/>
                <a:gd name="T41" fmla="*/ 611 h 611"/>
                <a:gd name="T42" fmla="*/ 25 w 50"/>
                <a:gd name="T43" fmla="*/ 611 h 611"/>
                <a:gd name="T44" fmla="*/ 20 w 50"/>
                <a:gd name="T45" fmla="*/ 611 h 611"/>
                <a:gd name="T46" fmla="*/ 15 w 50"/>
                <a:gd name="T47" fmla="*/ 609 h 611"/>
                <a:gd name="T48" fmla="*/ 11 w 50"/>
                <a:gd name="T49" fmla="*/ 607 h 611"/>
                <a:gd name="T50" fmla="*/ 8 w 50"/>
                <a:gd name="T51" fmla="*/ 603 h 611"/>
                <a:gd name="T52" fmla="*/ 4 w 50"/>
                <a:gd name="T53" fmla="*/ 600 h 611"/>
                <a:gd name="T54" fmla="*/ 2 w 50"/>
                <a:gd name="T55" fmla="*/ 596 h 611"/>
                <a:gd name="T56" fmla="*/ 1 w 50"/>
                <a:gd name="T57" fmla="*/ 591 h 611"/>
                <a:gd name="T58" fmla="*/ 0 w 50"/>
                <a:gd name="T59" fmla="*/ 586 h 611"/>
                <a:gd name="T60" fmla="*/ 0 w 50"/>
                <a:gd name="T61" fmla="*/ 25 h 611"/>
                <a:gd name="T62" fmla="*/ 0 w 50"/>
                <a:gd name="T63" fmla="*/ 25 h 611"/>
                <a:gd name="T64" fmla="*/ 1 w 50"/>
                <a:gd name="T65" fmla="*/ 19 h 611"/>
                <a:gd name="T66" fmla="*/ 2 w 50"/>
                <a:gd name="T67" fmla="*/ 15 h 611"/>
                <a:gd name="T68" fmla="*/ 4 w 50"/>
                <a:gd name="T69" fmla="*/ 11 h 611"/>
                <a:gd name="T70" fmla="*/ 8 w 50"/>
                <a:gd name="T71" fmla="*/ 7 h 611"/>
                <a:gd name="T72" fmla="*/ 11 w 50"/>
                <a:gd name="T73" fmla="*/ 4 h 611"/>
                <a:gd name="T74" fmla="*/ 15 w 50"/>
                <a:gd name="T75" fmla="*/ 2 h 611"/>
                <a:gd name="T76" fmla="*/ 20 w 50"/>
                <a:gd name="T77" fmla="*/ 0 h 611"/>
                <a:gd name="T78" fmla="*/ 25 w 50"/>
                <a:gd name="T79" fmla="*/ 0 h 611"/>
                <a:gd name="T80" fmla="*/ 25 w 50"/>
                <a:gd name="T81" fmla="*/ 0 h 61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0"/>
                <a:gd name="T124" fmla="*/ 0 h 611"/>
                <a:gd name="T125" fmla="*/ 50 w 50"/>
                <a:gd name="T126" fmla="*/ 611 h 61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0" h="611">
                  <a:moveTo>
                    <a:pt x="25" y="0"/>
                  </a:moveTo>
                  <a:lnTo>
                    <a:pt x="25" y="0"/>
                  </a:lnTo>
                  <a:lnTo>
                    <a:pt x="31" y="0"/>
                  </a:lnTo>
                  <a:lnTo>
                    <a:pt x="35" y="2"/>
                  </a:lnTo>
                  <a:lnTo>
                    <a:pt x="39" y="4"/>
                  </a:lnTo>
                  <a:lnTo>
                    <a:pt x="42" y="7"/>
                  </a:lnTo>
                  <a:lnTo>
                    <a:pt x="46" y="11"/>
                  </a:lnTo>
                  <a:lnTo>
                    <a:pt x="48" y="15"/>
                  </a:lnTo>
                  <a:lnTo>
                    <a:pt x="49" y="19"/>
                  </a:lnTo>
                  <a:lnTo>
                    <a:pt x="50" y="25"/>
                  </a:lnTo>
                  <a:lnTo>
                    <a:pt x="50" y="586"/>
                  </a:lnTo>
                  <a:lnTo>
                    <a:pt x="50" y="586"/>
                  </a:lnTo>
                  <a:lnTo>
                    <a:pt x="49" y="591"/>
                  </a:lnTo>
                  <a:lnTo>
                    <a:pt x="48" y="596"/>
                  </a:lnTo>
                  <a:lnTo>
                    <a:pt x="46" y="600"/>
                  </a:lnTo>
                  <a:lnTo>
                    <a:pt x="42" y="603"/>
                  </a:lnTo>
                  <a:lnTo>
                    <a:pt x="39" y="607"/>
                  </a:lnTo>
                  <a:lnTo>
                    <a:pt x="35" y="609"/>
                  </a:lnTo>
                  <a:lnTo>
                    <a:pt x="31" y="611"/>
                  </a:lnTo>
                  <a:lnTo>
                    <a:pt x="25" y="611"/>
                  </a:lnTo>
                  <a:lnTo>
                    <a:pt x="25" y="611"/>
                  </a:lnTo>
                  <a:lnTo>
                    <a:pt x="25" y="611"/>
                  </a:lnTo>
                  <a:lnTo>
                    <a:pt x="20" y="611"/>
                  </a:lnTo>
                  <a:lnTo>
                    <a:pt x="15" y="609"/>
                  </a:lnTo>
                  <a:lnTo>
                    <a:pt x="11" y="607"/>
                  </a:lnTo>
                  <a:lnTo>
                    <a:pt x="8" y="603"/>
                  </a:lnTo>
                  <a:lnTo>
                    <a:pt x="4" y="600"/>
                  </a:lnTo>
                  <a:lnTo>
                    <a:pt x="2" y="596"/>
                  </a:lnTo>
                  <a:lnTo>
                    <a:pt x="1" y="591"/>
                  </a:lnTo>
                  <a:lnTo>
                    <a:pt x="0" y="586"/>
                  </a:lnTo>
                  <a:lnTo>
                    <a:pt x="0" y="25"/>
                  </a:lnTo>
                  <a:lnTo>
                    <a:pt x="0" y="25"/>
                  </a:lnTo>
                  <a:lnTo>
                    <a:pt x="1" y="19"/>
                  </a:lnTo>
                  <a:lnTo>
                    <a:pt x="2" y="15"/>
                  </a:lnTo>
                  <a:lnTo>
                    <a:pt x="4" y="11"/>
                  </a:lnTo>
                  <a:lnTo>
                    <a:pt x="8" y="7"/>
                  </a:lnTo>
                  <a:lnTo>
                    <a:pt x="11" y="4"/>
                  </a:lnTo>
                  <a:lnTo>
                    <a:pt x="15" y="2"/>
                  </a:lnTo>
                  <a:lnTo>
                    <a:pt x="20" y="0"/>
                  </a:lnTo>
                  <a:lnTo>
                    <a:pt x="25" y="0"/>
                  </a:lnTo>
                  <a:lnTo>
                    <a:pt x="25"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8" name="Freeform 228"/>
            <p:cNvSpPr>
              <a:spLocks noChangeArrowheads="1"/>
            </p:cNvSpPr>
            <p:nvPr/>
          </p:nvSpPr>
          <p:spPr bwMode="auto">
            <a:xfrm>
              <a:off x="990600" y="1584325"/>
              <a:ext cx="39688" cy="395287"/>
            </a:xfrm>
            <a:custGeom>
              <a:avLst/>
              <a:gdLst>
                <a:gd name="T0" fmla="*/ 0 w 49"/>
                <a:gd name="T1" fmla="*/ 0 h 498"/>
                <a:gd name="T2" fmla="*/ 0 w 49"/>
                <a:gd name="T3" fmla="*/ 473 h 498"/>
                <a:gd name="T4" fmla="*/ 0 w 49"/>
                <a:gd name="T5" fmla="*/ 473 h 498"/>
                <a:gd name="T6" fmla="*/ 0 w 49"/>
                <a:gd name="T7" fmla="*/ 478 h 498"/>
                <a:gd name="T8" fmla="*/ 2 w 49"/>
                <a:gd name="T9" fmla="*/ 483 h 498"/>
                <a:gd name="T10" fmla="*/ 4 w 49"/>
                <a:gd name="T11" fmla="*/ 487 h 498"/>
                <a:gd name="T12" fmla="*/ 7 w 49"/>
                <a:gd name="T13" fmla="*/ 490 h 498"/>
                <a:gd name="T14" fmla="*/ 11 w 49"/>
                <a:gd name="T15" fmla="*/ 494 h 498"/>
                <a:gd name="T16" fmla="*/ 15 w 49"/>
                <a:gd name="T17" fmla="*/ 496 h 498"/>
                <a:gd name="T18" fmla="*/ 19 w 49"/>
                <a:gd name="T19" fmla="*/ 498 h 498"/>
                <a:gd name="T20" fmla="*/ 25 w 49"/>
                <a:gd name="T21" fmla="*/ 498 h 498"/>
                <a:gd name="T22" fmla="*/ 25 w 49"/>
                <a:gd name="T23" fmla="*/ 498 h 498"/>
                <a:gd name="T24" fmla="*/ 29 w 49"/>
                <a:gd name="T25" fmla="*/ 498 h 498"/>
                <a:gd name="T26" fmla="*/ 34 w 49"/>
                <a:gd name="T27" fmla="*/ 496 h 498"/>
                <a:gd name="T28" fmla="*/ 38 w 49"/>
                <a:gd name="T29" fmla="*/ 494 h 498"/>
                <a:gd name="T30" fmla="*/ 42 w 49"/>
                <a:gd name="T31" fmla="*/ 490 h 498"/>
                <a:gd name="T32" fmla="*/ 44 w 49"/>
                <a:gd name="T33" fmla="*/ 487 h 498"/>
                <a:gd name="T34" fmla="*/ 47 w 49"/>
                <a:gd name="T35" fmla="*/ 483 h 498"/>
                <a:gd name="T36" fmla="*/ 49 w 49"/>
                <a:gd name="T37" fmla="*/ 478 h 498"/>
                <a:gd name="T38" fmla="*/ 49 w 49"/>
                <a:gd name="T39" fmla="*/ 473 h 498"/>
                <a:gd name="T40" fmla="*/ 49 w 49"/>
                <a:gd name="T41" fmla="*/ 4 h 498"/>
                <a:gd name="T42" fmla="*/ 49 w 49"/>
                <a:gd name="T43" fmla="*/ 4 h 498"/>
                <a:gd name="T44" fmla="*/ 25 w 49"/>
                <a:gd name="T45" fmla="*/ 2 h 498"/>
                <a:gd name="T46" fmla="*/ 0 w 49"/>
                <a:gd name="T47" fmla="*/ 0 h 498"/>
                <a:gd name="T48" fmla="*/ 0 w 49"/>
                <a:gd name="T49" fmla="*/ 0 h 4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9"/>
                <a:gd name="T76" fmla="*/ 0 h 498"/>
                <a:gd name="T77" fmla="*/ 49 w 49"/>
                <a:gd name="T78" fmla="*/ 498 h 4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9" h="498">
                  <a:moveTo>
                    <a:pt x="0" y="0"/>
                  </a:moveTo>
                  <a:lnTo>
                    <a:pt x="0" y="473"/>
                  </a:lnTo>
                  <a:lnTo>
                    <a:pt x="0" y="473"/>
                  </a:lnTo>
                  <a:lnTo>
                    <a:pt x="0" y="478"/>
                  </a:lnTo>
                  <a:lnTo>
                    <a:pt x="2" y="483"/>
                  </a:lnTo>
                  <a:lnTo>
                    <a:pt x="4" y="487"/>
                  </a:lnTo>
                  <a:lnTo>
                    <a:pt x="7" y="490"/>
                  </a:lnTo>
                  <a:lnTo>
                    <a:pt x="11" y="494"/>
                  </a:lnTo>
                  <a:lnTo>
                    <a:pt x="15" y="496"/>
                  </a:lnTo>
                  <a:lnTo>
                    <a:pt x="19" y="498"/>
                  </a:lnTo>
                  <a:lnTo>
                    <a:pt x="25" y="498"/>
                  </a:lnTo>
                  <a:lnTo>
                    <a:pt x="25" y="498"/>
                  </a:lnTo>
                  <a:lnTo>
                    <a:pt x="29" y="498"/>
                  </a:lnTo>
                  <a:lnTo>
                    <a:pt x="34" y="496"/>
                  </a:lnTo>
                  <a:lnTo>
                    <a:pt x="38" y="494"/>
                  </a:lnTo>
                  <a:lnTo>
                    <a:pt x="42" y="490"/>
                  </a:lnTo>
                  <a:lnTo>
                    <a:pt x="44" y="487"/>
                  </a:lnTo>
                  <a:lnTo>
                    <a:pt x="47" y="483"/>
                  </a:lnTo>
                  <a:lnTo>
                    <a:pt x="49" y="478"/>
                  </a:lnTo>
                  <a:lnTo>
                    <a:pt x="49" y="473"/>
                  </a:lnTo>
                  <a:lnTo>
                    <a:pt x="49" y="4"/>
                  </a:lnTo>
                  <a:lnTo>
                    <a:pt x="49" y="4"/>
                  </a:lnTo>
                  <a:lnTo>
                    <a:pt x="25" y="2"/>
                  </a:lnTo>
                  <a:lnTo>
                    <a:pt x="0" y="0"/>
                  </a:lnTo>
                  <a:lnTo>
                    <a:pt x="0" y="0"/>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19" name="Freeform 229"/>
            <p:cNvSpPr>
              <a:spLocks noChangeArrowheads="1"/>
            </p:cNvSpPr>
            <p:nvPr/>
          </p:nvSpPr>
          <p:spPr bwMode="auto">
            <a:xfrm>
              <a:off x="496888" y="1449387"/>
              <a:ext cx="276225" cy="38100"/>
            </a:xfrm>
            <a:custGeom>
              <a:avLst/>
              <a:gdLst>
                <a:gd name="T0" fmla="*/ 348 w 348"/>
                <a:gd name="T1" fmla="*/ 25 h 49"/>
                <a:gd name="T2" fmla="*/ 348 w 348"/>
                <a:gd name="T3" fmla="*/ 25 h 49"/>
                <a:gd name="T4" fmla="*/ 347 w 348"/>
                <a:gd name="T5" fmla="*/ 29 h 49"/>
                <a:gd name="T6" fmla="*/ 346 w 348"/>
                <a:gd name="T7" fmla="*/ 34 h 49"/>
                <a:gd name="T8" fmla="*/ 344 w 348"/>
                <a:gd name="T9" fmla="*/ 38 h 49"/>
                <a:gd name="T10" fmla="*/ 340 w 348"/>
                <a:gd name="T11" fmla="*/ 43 h 49"/>
                <a:gd name="T12" fmla="*/ 337 w 348"/>
                <a:gd name="T13" fmla="*/ 45 h 49"/>
                <a:gd name="T14" fmla="*/ 333 w 348"/>
                <a:gd name="T15" fmla="*/ 47 h 49"/>
                <a:gd name="T16" fmla="*/ 327 w 348"/>
                <a:gd name="T17" fmla="*/ 49 h 49"/>
                <a:gd name="T18" fmla="*/ 323 w 348"/>
                <a:gd name="T19" fmla="*/ 49 h 49"/>
                <a:gd name="T20" fmla="*/ 24 w 348"/>
                <a:gd name="T21" fmla="*/ 49 h 49"/>
                <a:gd name="T22" fmla="*/ 24 w 348"/>
                <a:gd name="T23" fmla="*/ 49 h 49"/>
                <a:gd name="T24" fmla="*/ 20 w 348"/>
                <a:gd name="T25" fmla="*/ 49 h 49"/>
                <a:gd name="T26" fmla="*/ 14 w 348"/>
                <a:gd name="T27" fmla="*/ 47 h 49"/>
                <a:gd name="T28" fmla="*/ 11 w 348"/>
                <a:gd name="T29" fmla="*/ 45 h 49"/>
                <a:gd name="T30" fmla="*/ 7 w 348"/>
                <a:gd name="T31" fmla="*/ 43 h 49"/>
                <a:gd name="T32" fmla="*/ 4 w 348"/>
                <a:gd name="T33" fmla="*/ 38 h 49"/>
                <a:gd name="T34" fmla="*/ 1 w 348"/>
                <a:gd name="T35" fmla="*/ 34 h 49"/>
                <a:gd name="T36" fmla="*/ 0 w 348"/>
                <a:gd name="T37" fmla="*/ 29 h 49"/>
                <a:gd name="T38" fmla="*/ 0 w 348"/>
                <a:gd name="T39" fmla="*/ 25 h 49"/>
                <a:gd name="T40" fmla="*/ 0 w 348"/>
                <a:gd name="T41" fmla="*/ 25 h 49"/>
                <a:gd name="T42" fmla="*/ 0 w 348"/>
                <a:gd name="T43" fmla="*/ 25 h 49"/>
                <a:gd name="T44" fmla="*/ 0 w 348"/>
                <a:gd name="T45" fmla="*/ 20 h 49"/>
                <a:gd name="T46" fmla="*/ 1 w 348"/>
                <a:gd name="T47" fmla="*/ 15 h 49"/>
                <a:gd name="T48" fmla="*/ 4 w 348"/>
                <a:gd name="T49" fmla="*/ 11 h 49"/>
                <a:gd name="T50" fmla="*/ 7 w 348"/>
                <a:gd name="T51" fmla="*/ 8 h 49"/>
                <a:gd name="T52" fmla="*/ 11 w 348"/>
                <a:gd name="T53" fmla="*/ 5 h 49"/>
                <a:gd name="T54" fmla="*/ 14 w 348"/>
                <a:gd name="T55" fmla="*/ 2 h 49"/>
                <a:gd name="T56" fmla="*/ 20 w 348"/>
                <a:gd name="T57" fmla="*/ 0 h 49"/>
                <a:gd name="T58" fmla="*/ 24 w 348"/>
                <a:gd name="T59" fmla="*/ 0 h 49"/>
                <a:gd name="T60" fmla="*/ 323 w 348"/>
                <a:gd name="T61" fmla="*/ 0 h 49"/>
                <a:gd name="T62" fmla="*/ 323 w 348"/>
                <a:gd name="T63" fmla="*/ 0 h 49"/>
                <a:gd name="T64" fmla="*/ 327 w 348"/>
                <a:gd name="T65" fmla="*/ 0 h 49"/>
                <a:gd name="T66" fmla="*/ 333 w 348"/>
                <a:gd name="T67" fmla="*/ 2 h 49"/>
                <a:gd name="T68" fmla="*/ 337 w 348"/>
                <a:gd name="T69" fmla="*/ 5 h 49"/>
                <a:gd name="T70" fmla="*/ 340 w 348"/>
                <a:gd name="T71" fmla="*/ 8 h 49"/>
                <a:gd name="T72" fmla="*/ 344 w 348"/>
                <a:gd name="T73" fmla="*/ 11 h 49"/>
                <a:gd name="T74" fmla="*/ 346 w 348"/>
                <a:gd name="T75" fmla="*/ 15 h 49"/>
                <a:gd name="T76" fmla="*/ 347 w 348"/>
                <a:gd name="T77" fmla="*/ 20 h 49"/>
                <a:gd name="T78" fmla="*/ 348 w 348"/>
                <a:gd name="T79" fmla="*/ 25 h 49"/>
                <a:gd name="T80" fmla="*/ 348 w 348"/>
                <a:gd name="T81" fmla="*/ 25 h 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48"/>
                <a:gd name="T124" fmla="*/ 0 h 49"/>
                <a:gd name="T125" fmla="*/ 348 w 348"/>
                <a:gd name="T126" fmla="*/ 49 h 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48" h="49">
                  <a:moveTo>
                    <a:pt x="348" y="25"/>
                  </a:moveTo>
                  <a:lnTo>
                    <a:pt x="348" y="25"/>
                  </a:lnTo>
                  <a:lnTo>
                    <a:pt x="347" y="29"/>
                  </a:lnTo>
                  <a:lnTo>
                    <a:pt x="346" y="34"/>
                  </a:lnTo>
                  <a:lnTo>
                    <a:pt x="344" y="38"/>
                  </a:lnTo>
                  <a:lnTo>
                    <a:pt x="340" y="43"/>
                  </a:lnTo>
                  <a:lnTo>
                    <a:pt x="337" y="45"/>
                  </a:lnTo>
                  <a:lnTo>
                    <a:pt x="333" y="47"/>
                  </a:lnTo>
                  <a:lnTo>
                    <a:pt x="327" y="49"/>
                  </a:lnTo>
                  <a:lnTo>
                    <a:pt x="323" y="49"/>
                  </a:lnTo>
                  <a:lnTo>
                    <a:pt x="24" y="49"/>
                  </a:lnTo>
                  <a:lnTo>
                    <a:pt x="24" y="49"/>
                  </a:lnTo>
                  <a:lnTo>
                    <a:pt x="20" y="49"/>
                  </a:lnTo>
                  <a:lnTo>
                    <a:pt x="14" y="47"/>
                  </a:lnTo>
                  <a:lnTo>
                    <a:pt x="11" y="45"/>
                  </a:lnTo>
                  <a:lnTo>
                    <a:pt x="7" y="43"/>
                  </a:lnTo>
                  <a:lnTo>
                    <a:pt x="4" y="38"/>
                  </a:lnTo>
                  <a:lnTo>
                    <a:pt x="1" y="34"/>
                  </a:lnTo>
                  <a:lnTo>
                    <a:pt x="0" y="29"/>
                  </a:lnTo>
                  <a:lnTo>
                    <a:pt x="0" y="25"/>
                  </a:lnTo>
                  <a:lnTo>
                    <a:pt x="0" y="25"/>
                  </a:lnTo>
                  <a:lnTo>
                    <a:pt x="0" y="25"/>
                  </a:lnTo>
                  <a:lnTo>
                    <a:pt x="0" y="20"/>
                  </a:lnTo>
                  <a:lnTo>
                    <a:pt x="1" y="15"/>
                  </a:lnTo>
                  <a:lnTo>
                    <a:pt x="4" y="11"/>
                  </a:lnTo>
                  <a:lnTo>
                    <a:pt x="7" y="8"/>
                  </a:lnTo>
                  <a:lnTo>
                    <a:pt x="11" y="5"/>
                  </a:lnTo>
                  <a:lnTo>
                    <a:pt x="14" y="2"/>
                  </a:lnTo>
                  <a:lnTo>
                    <a:pt x="20" y="0"/>
                  </a:lnTo>
                  <a:lnTo>
                    <a:pt x="24" y="0"/>
                  </a:lnTo>
                  <a:lnTo>
                    <a:pt x="323" y="0"/>
                  </a:lnTo>
                  <a:lnTo>
                    <a:pt x="323" y="0"/>
                  </a:lnTo>
                  <a:lnTo>
                    <a:pt x="327" y="0"/>
                  </a:lnTo>
                  <a:lnTo>
                    <a:pt x="333" y="2"/>
                  </a:lnTo>
                  <a:lnTo>
                    <a:pt x="337" y="5"/>
                  </a:lnTo>
                  <a:lnTo>
                    <a:pt x="340" y="8"/>
                  </a:lnTo>
                  <a:lnTo>
                    <a:pt x="344" y="11"/>
                  </a:lnTo>
                  <a:lnTo>
                    <a:pt x="346" y="15"/>
                  </a:lnTo>
                  <a:lnTo>
                    <a:pt x="347" y="20"/>
                  </a:lnTo>
                  <a:lnTo>
                    <a:pt x="348" y="25"/>
                  </a:lnTo>
                  <a:lnTo>
                    <a:pt x="348" y="25"/>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0" name="Freeform 230"/>
            <p:cNvSpPr>
              <a:spLocks noChangeArrowheads="1"/>
            </p:cNvSpPr>
            <p:nvPr/>
          </p:nvSpPr>
          <p:spPr bwMode="auto">
            <a:xfrm>
              <a:off x="60325" y="1450975"/>
              <a:ext cx="244475" cy="20637"/>
            </a:xfrm>
            <a:custGeom>
              <a:avLst/>
              <a:gdLst>
                <a:gd name="T0" fmla="*/ 308 w 308"/>
                <a:gd name="T1" fmla="*/ 13 h 27"/>
                <a:gd name="T2" fmla="*/ 308 w 308"/>
                <a:gd name="T3" fmla="*/ 13 h 27"/>
                <a:gd name="T4" fmla="*/ 307 w 308"/>
                <a:gd name="T5" fmla="*/ 19 h 27"/>
                <a:gd name="T6" fmla="*/ 303 w 308"/>
                <a:gd name="T7" fmla="*/ 23 h 27"/>
                <a:gd name="T8" fmla="*/ 299 w 308"/>
                <a:gd name="T9" fmla="*/ 26 h 27"/>
                <a:gd name="T10" fmla="*/ 294 w 308"/>
                <a:gd name="T11" fmla="*/ 27 h 27"/>
                <a:gd name="T12" fmla="*/ 14 w 308"/>
                <a:gd name="T13" fmla="*/ 27 h 27"/>
                <a:gd name="T14" fmla="*/ 14 w 308"/>
                <a:gd name="T15" fmla="*/ 27 h 27"/>
                <a:gd name="T16" fmla="*/ 9 w 308"/>
                <a:gd name="T17" fmla="*/ 26 h 27"/>
                <a:gd name="T18" fmla="*/ 4 w 308"/>
                <a:gd name="T19" fmla="*/ 23 h 27"/>
                <a:gd name="T20" fmla="*/ 1 w 308"/>
                <a:gd name="T21" fmla="*/ 19 h 27"/>
                <a:gd name="T22" fmla="*/ 0 w 308"/>
                <a:gd name="T23" fmla="*/ 13 h 27"/>
                <a:gd name="T24" fmla="*/ 0 w 308"/>
                <a:gd name="T25" fmla="*/ 13 h 27"/>
                <a:gd name="T26" fmla="*/ 0 w 308"/>
                <a:gd name="T27" fmla="*/ 13 h 27"/>
                <a:gd name="T28" fmla="*/ 1 w 308"/>
                <a:gd name="T29" fmla="*/ 8 h 27"/>
                <a:gd name="T30" fmla="*/ 4 w 308"/>
                <a:gd name="T31" fmla="*/ 5 h 27"/>
                <a:gd name="T32" fmla="*/ 9 w 308"/>
                <a:gd name="T33" fmla="*/ 1 h 27"/>
                <a:gd name="T34" fmla="*/ 14 w 308"/>
                <a:gd name="T35" fmla="*/ 0 h 27"/>
                <a:gd name="T36" fmla="*/ 294 w 308"/>
                <a:gd name="T37" fmla="*/ 0 h 27"/>
                <a:gd name="T38" fmla="*/ 294 w 308"/>
                <a:gd name="T39" fmla="*/ 0 h 27"/>
                <a:gd name="T40" fmla="*/ 299 w 308"/>
                <a:gd name="T41" fmla="*/ 1 h 27"/>
                <a:gd name="T42" fmla="*/ 303 w 308"/>
                <a:gd name="T43" fmla="*/ 5 h 27"/>
                <a:gd name="T44" fmla="*/ 307 w 308"/>
                <a:gd name="T45" fmla="*/ 8 h 27"/>
                <a:gd name="T46" fmla="*/ 308 w 308"/>
                <a:gd name="T47" fmla="*/ 13 h 27"/>
                <a:gd name="T48" fmla="*/ 308 w 308"/>
                <a:gd name="T49" fmla="*/ 13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8"/>
                <a:gd name="T76" fmla="*/ 0 h 27"/>
                <a:gd name="T77" fmla="*/ 308 w 308"/>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8" h="27">
                  <a:moveTo>
                    <a:pt x="308" y="13"/>
                  </a:moveTo>
                  <a:lnTo>
                    <a:pt x="308" y="13"/>
                  </a:lnTo>
                  <a:lnTo>
                    <a:pt x="307" y="19"/>
                  </a:lnTo>
                  <a:lnTo>
                    <a:pt x="303" y="23"/>
                  </a:lnTo>
                  <a:lnTo>
                    <a:pt x="299" y="26"/>
                  </a:lnTo>
                  <a:lnTo>
                    <a:pt x="294" y="27"/>
                  </a:lnTo>
                  <a:lnTo>
                    <a:pt x="14" y="27"/>
                  </a:lnTo>
                  <a:lnTo>
                    <a:pt x="14" y="27"/>
                  </a:lnTo>
                  <a:lnTo>
                    <a:pt x="9" y="26"/>
                  </a:lnTo>
                  <a:lnTo>
                    <a:pt x="4" y="23"/>
                  </a:lnTo>
                  <a:lnTo>
                    <a:pt x="1" y="19"/>
                  </a:lnTo>
                  <a:lnTo>
                    <a:pt x="0" y="13"/>
                  </a:lnTo>
                  <a:lnTo>
                    <a:pt x="0" y="13"/>
                  </a:lnTo>
                  <a:lnTo>
                    <a:pt x="0" y="13"/>
                  </a:lnTo>
                  <a:lnTo>
                    <a:pt x="1" y="8"/>
                  </a:lnTo>
                  <a:lnTo>
                    <a:pt x="4" y="5"/>
                  </a:lnTo>
                  <a:lnTo>
                    <a:pt x="9" y="1"/>
                  </a:lnTo>
                  <a:lnTo>
                    <a:pt x="14" y="0"/>
                  </a:lnTo>
                  <a:lnTo>
                    <a:pt x="294" y="0"/>
                  </a:lnTo>
                  <a:lnTo>
                    <a:pt x="294" y="0"/>
                  </a:lnTo>
                  <a:lnTo>
                    <a:pt x="299" y="1"/>
                  </a:lnTo>
                  <a:lnTo>
                    <a:pt x="303" y="5"/>
                  </a:lnTo>
                  <a:lnTo>
                    <a:pt x="307" y="8"/>
                  </a:lnTo>
                  <a:lnTo>
                    <a:pt x="308" y="13"/>
                  </a:lnTo>
                  <a:lnTo>
                    <a:pt x="308" y="13"/>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1" name="Freeform 231"/>
            <p:cNvSpPr>
              <a:spLocks noChangeArrowheads="1"/>
            </p:cNvSpPr>
            <p:nvPr/>
          </p:nvSpPr>
          <p:spPr bwMode="auto">
            <a:xfrm>
              <a:off x="58738" y="1422400"/>
              <a:ext cx="244475" cy="20637"/>
            </a:xfrm>
            <a:custGeom>
              <a:avLst/>
              <a:gdLst>
                <a:gd name="T0" fmla="*/ 307 w 307"/>
                <a:gd name="T1" fmla="*/ 14 h 27"/>
                <a:gd name="T2" fmla="*/ 307 w 307"/>
                <a:gd name="T3" fmla="*/ 14 h 27"/>
                <a:gd name="T4" fmla="*/ 305 w 307"/>
                <a:gd name="T5" fmla="*/ 18 h 27"/>
                <a:gd name="T6" fmla="*/ 303 w 307"/>
                <a:gd name="T7" fmla="*/ 22 h 27"/>
                <a:gd name="T8" fmla="*/ 299 w 307"/>
                <a:gd name="T9" fmla="*/ 26 h 27"/>
                <a:gd name="T10" fmla="*/ 293 w 307"/>
                <a:gd name="T11" fmla="*/ 27 h 27"/>
                <a:gd name="T12" fmla="*/ 14 w 307"/>
                <a:gd name="T13" fmla="*/ 27 h 27"/>
                <a:gd name="T14" fmla="*/ 14 w 307"/>
                <a:gd name="T15" fmla="*/ 27 h 27"/>
                <a:gd name="T16" fmla="*/ 9 w 307"/>
                <a:gd name="T17" fmla="*/ 26 h 27"/>
                <a:gd name="T18" fmla="*/ 4 w 307"/>
                <a:gd name="T19" fmla="*/ 22 h 27"/>
                <a:gd name="T20" fmla="*/ 1 w 307"/>
                <a:gd name="T21" fmla="*/ 18 h 27"/>
                <a:gd name="T22" fmla="*/ 0 w 307"/>
                <a:gd name="T23" fmla="*/ 14 h 27"/>
                <a:gd name="T24" fmla="*/ 0 w 307"/>
                <a:gd name="T25" fmla="*/ 14 h 27"/>
                <a:gd name="T26" fmla="*/ 0 w 307"/>
                <a:gd name="T27" fmla="*/ 14 h 27"/>
                <a:gd name="T28" fmla="*/ 1 w 307"/>
                <a:gd name="T29" fmla="*/ 8 h 27"/>
                <a:gd name="T30" fmla="*/ 4 w 307"/>
                <a:gd name="T31" fmla="*/ 4 h 27"/>
                <a:gd name="T32" fmla="*/ 9 w 307"/>
                <a:gd name="T33" fmla="*/ 1 h 27"/>
                <a:gd name="T34" fmla="*/ 14 w 307"/>
                <a:gd name="T35" fmla="*/ 0 h 27"/>
                <a:gd name="T36" fmla="*/ 293 w 307"/>
                <a:gd name="T37" fmla="*/ 0 h 27"/>
                <a:gd name="T38" fmla="*/ 293 w 307"/>
                <a:gd name="T39" fmla="*/ 0 h 27"/>
                <a:gd name="T40" fmla="*/ 299 w 307"/>
                <a:gd name="T41" fmla="*/ 1 h 27"/>
                <a:gd name="T42" fmla="*/ 303 w 307"/>
                <a:gd name="T43" fmla="*/ 4 h 27"/>
                <a:gd name="T44" fmla="*/ 305 w 307"/>
                <a:gd name="T45" fmla="*/ 8 h 27"/>
                <a:gd name="T46" fmla="*/ 307 w 307"/>
                <a:gd name="T47" fmla="*/ 14 h 27"/>
                <a:gd name="T48" fmla="*/ 307 w 307"/>
                <a:gd name="T49" fmla="*/ 14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7"/>
                <a:gd name="T76" fmla="*/ 0 h 27"/>
                <a:gd name="T77" fmla="*/ 307 w 307"/>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7" h="27">
                  <a:moveTo>
                    <a:pt x="307" y="14"/>
                  </a:moveTo>
                  <a:lnTo>
                    <a:pt x="307" y="14"/>
                  </a:lnTo>
                  <a:lnTo>
                    <a:pt x="305" y="18"/>
                  </a:lnTo>
                  <a:lnTo>
                    <a:pt x="303" y="22"/>
                  </a:lnTo>
                  <a:lnTo>
                    <a:pt x="299" y="26"/>
                  </a:lnTo>
                  <a:lnTo>
                    <a:pt x="293" y="27"/>
                  </a:lnTo>
                  <a:lnTo>
                    <a:pt x="14" y="27"/>
                  </a:lnTo>
                  <a:lnTo>
                    <a:pt x="14" y="27"/>
                  </a:lnTo>
                  <a:lnTo>
                    <a:pt x="9" y="26"/>
                  </a:lnTo>
                  <a:lnTo>
                    <a:pt x="4" y="22"/>
                  </a:lnTo>
                  <a:lnTo>
                    <a:pt x="1" y="18"/>
                  </a:lnTo>
                  <a:lnTo>
                    <a:pt x="0" y="14"/>
                  </a:lnTo>
                  <a:lnTo>
                    <a:pt x="0" y="14"/>
                  </a:lnTo>
                  <a:lnTo>
                    <a:pt x="0" y="14"/>
                  </a:lnTo>
                  <a:lnTo>
                    <a:pt x="1" y="8"/>
                  </a:lnTo>
                  <a:lnTo>
                    <a:pt x="4" y="4"/>
                  </a:lnTo>
                  <a:lnTo>
                    <a:pt x="9" y="1"/>
                  </a:lnTo>
                  <a:lnTo>
                    <a:pt x="14" y="0"/>
                  </a:lnTo>
                  <a:lnTo>
                    <a:pt x="293" y="0"/>
                  </a:lnTo>
                  <a:lnTo>
                    <a:pt x="293" y="0"/>
                  </a:lnTo>
                  <a:lnTo>
                    <a:pt x="299" y="1"/>
                  </a:lnTo>
                  <a:lnTo>
                    <a:pt x="303" y="4"/>
                  </a:lnTo>
                  <a:lnTo>
                    <a:pt x="305" y="8"/>
                  </a:lnTo>
                  <a:lnTo>
                    <a:pt x="307" y="14"/>
                  </a:lnTo>
                  <a:lnTo>
                    <a:pt x="307" y="14"/>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2" name="Freeform 232"/>
            <p:cNvSpPr>
              <a:spLocks noChangeArrowheads="1"/>
            </p:cNvSpPr>
            <p:nvPr/>
          </p:nvSpPr>
          <p:spPr bwMode="auto">
            <a:xfrm>
              <a:off x="69850" y="1393825"/>
              <a:ext cx="242888" cy="20637"/>
            </a:xfrm>
            <a:custGeom>
              <a:avLst/>
              <a:gdLst>
                <a:gd name="T0" fmla="*/ 307 w 307"/>
                <a:gd name="T1" fmla="*/ 14 h 27"/>
                <a:gd name="T2" fmla="*/ 307 w 307"/>
                <a:gd name="T3" fmla="*/ 14 h 27"/>
                <a:gd name="T4" fmla="*/ 305 w 307"/>
                <a:gd name="T5" fmla="*/ 19 h 27"/>
                <a:gd name="T6" fmla="*/ 302 w 307"/>
                <a:gd name="T7" fmla="*/ 24 h 27"/>
                <a:gd name="T8" fmla="*/ 298 w 307"/>
                <a:gd name="T9" fmla="*/ 26 h 27"/>
                <a:gd name="T10" fmla="*/ 294 w 307"/>
                <a:gd name="T11" fmla="*/ 27 h 27"/>
                <a:gd name="T12" fmla="*/ 13 w 307"/>
                <a:gd name="T13" fmla="*/ 27 h 27"/>
                <a:gd name="T14" fmla="*/ 13 w 307"/>
                <a:gd name="T15" fmla="*/ 27 h 27"/>
                <a:gd name="T16" fmla="*/ 8 w 307"/>
                <a:gd name="T17" fmla="*/ 26 h 27"/>
                <a:gd name="T18" fmla="*/ 3 w 307"/>
                <a:gd name="T19" fmla="*/ 24 h 27"/>
                <a:gd name="T20" fmla="*/ 1 w 307"/>
                <a:gd name="T21" fmla="*/ 19 h 27"/>
                <a:gd name="T22" fmla="*/ 0 w 307"/>
                <a:gd name="T23" fmla="*/ 14 h 27"/>
                <a:gd name="T24" fmla="*/ 0 w 307"/>
                <a:gd name="T25" fmla="*/ 14 h 27"/>
                <a:gd name="T26" fmla="*/ 0 w 307"/>
                <a:gd name="T27" fmla="*/ 14 h 27"/>
                <a:gd name="T28" fmla="*/ 1 w 307"/>
                <a:gd name="T29" fmla="*/ 8 h 27"/>
                <a:gd name="T30" fmla="*/ 3 w 307"/>
                <a:gd name="T31" fmla="*/ 4 h 27"/>
                <a:gd name="T32" fmla="*/ 8 w 307"/>
                <a:gd name="T33" fmla="*/ 1 h 27"/>
                <a:gd name="T34" fmla="*/ 13 w 307"/>
                <a:gd name="T35" fmla="*/ 0 h 27"/>
                <a:gd name="T36" fmla="*/ 294 w 307"/>
                <a:gd name="T37" fmla="*/ 0 h 27"/>
                <a:gd name="T38" fmla="*/ 294 w 307"/>
                <a:gd name="T39" fmla="*/ 0 h 27"/>
                <a:gd name="T40" fmla="*/ 298 w 307"/>
                <a:gd name="T41" fmla="*/ 1 h 27"/>
                <a:gd name="T42" fmla="*/ 302 w 307"/>
                <a:gd name="T43" fmla="*/ 4 h 27"/>
                <a:gd name="T44" fmla="*/ 305 w 307"/>
                <a:gd name="T45" fmla="*/ 8 h 27"/>
                <a:gd name="T46" fmla="*/ 307 w 307"/>
                <a:gd name="T47" fmla="*/ 14 h 27"/>
                <a:gd name="T48" fmla="*/ 307 w 307"/>
                <a:gd name="T49" fmla="*/ 14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7"/>
                <a:gd name="T76" fmla="*/ 0 h 27"/>
                <a:gd name="T77" fmla="*/ 307 w 307"/>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7" h="27">
                  <a:moveTo>
                    <a:pt x="307" y="14"/>
                  </a:moveTo>
                  <a:lnTo>
                    <a:pt x="307" y="14"/>
                  </a:lnTo>
                  <a:lnTo>
                    <a:pt x="305" y="19"/>
                  </a:lnTo>
                  <a:lnTo>
                    <a:pt x="302" y="24"/>
                  </a:lnTo>
                  <a:lnTo>
                    <a:pt x="298" y="26"/>
                  </a:lnTo>
                  <a:lnTo>
                    <a:pt x="294" y="27"/>
                  </a:lnTo>
                  <a:lnTo>
                    <a:pt x="13" y="27"/>
                  </a:lnTo>
                  <a:lnTo>
                    <a:pt x="13" y="27"/>
                  </a:lnTo>
                  <a:lnTo>
                    <a:pt x="8" y="26"/>
                  </a:lnTo>
                  <a:lnTo>
                    <a:pt x="3" y="24"/>
                  </a:lnTo>
                  <a:lnTo>
                    <a:pt x="1" y="19"/>
                  </a:lnTo>
                  <a:lnTo>
                    <a:pt x="0" y="14"/>
                  </a:lnTo>
                  <a:lnTo>
                    <a:pt x="0" y="14"/>
                  </a:lnTo>
                  <a:lnTo>
                    <a:pt x="0" y="14"/>
                  </a:lnTo>
                  <a:lnTo>
                    <a:pt x="1" y="8"/>
                  </a:lnTo>
                  <a:lnTo>
                    <a:pt x="3" y="4"/>
                  </a:lnTo>
                  <a:lnTo>
                    <a:pt x="8" y="1"/>
                  </a:lnTo>
                  <a:lnTo>
                    <a:pt x="13" y="0"/>
                  </a:lnTo>
                  <a:lnTo>
                    <a:pt x="294" y="0"/>
                  </a:lnTo>
                  <a:lnTo>
                    <a:pt x="294" y="0"/>
                  </a:lnTo>
                  <a:lnTo>
                    <a:pt x="298" y="1"/>
                  </a:lnTo>
                  <a:lnTo>
                    <a:pt x="302" y="4"/>
                  </a:lnTo>
                  <a:lnTo>
                    <a:pt x="305" y="8"/>
                  </a:lnTo>
                  <a:lnTo>
                    <a:pt x="307" y="14"/>
                  </a:lnTo>
                  <a:lnTo>
                    <a:pt x="307" y="14"/>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3" name="Freeform 233"/>
            <p:cNvSpPr>
              <a:spLocks noChangeArrowheads="1"/>
            </p:cNvSpPr>
            <p:nvPr/>
          </p:nvSpPr>
          <p:spPr bwMode="auto">
            <a:xfrm>
              <a:off x="58738" y="1365250"/>
              <a:ext cx="242888" cy="22225"/>
            </a:xfrm>
            <a:custGeom>
              <a:avLst/>
              <a:gdLst>
                <a:gd name="T0" fmla="*/ 306 w 306"/>
                <a:gd name="T1" fmla="*/ 13 h 27"/>
                <a:gd name="T2" fmla="*/ 306 w 306"/>
                <a:gd name="T3" fmla="*/ 13 h 27"/>
                <a:gd name="T4" fmla="*/ 305 w 306"/>
                <a:gd name="T5" fmla="*/ 18 h 27"/>
                <a:gd name="T6" fmla="*/ 302 w 306"/>
                <a:gd name="T7" fmla="*/ 23 h 27"/>
                <a:gd name="T8" fmla="*/ 298 w 306"/>
                <a:gd name="T9" fmla="*/ 26 h 27"/>
                <a:gd name="T10" fmla="*/ 293 w 306"/>
                <a:gd name="T11" fmla="*/ 27 h 27"/>
                <a:gd name="T12" fmla="*/ 13 w 306"/>
                <a:gd name="T13" fmla="*/ 27 h 27"/>
                <a:gd name="T14" fmla="*/ 13 w 306"/>
                <a:gd name="T15" fmla="*/ 27 h 27"/>
                <a:gd name="T16" fmla="*/ 8 w 306"/>
                <a:gd name="T17" fmla="*/ 26 h 27"/>
                <a:gd name="T18" fmla="*/ 3 w 306"/>
                <a:gd name="T19" fmla="*/ 23 h 27"/>
                <a:gd name="T20" fmla="*/ 1 w 306"/>
                <a:gd name="T21" fmla="*/ 18 h 27"/>
                <a:gd name="T22" fmla="*/ 0 w 306"/>
                <a:gd name="T23" fmla="*/ 13 h 27"/>
                <a:gd name="T24" fmla="*/ 0 w 306"/>
                <a:gd name="T25" fmla="*/ 13 h 27"/>
                <a:gd name="T26" fmla="*/ 0 w 306"/>
                <a:gd name="T27" fmla="*/ 13 h 27"/>
                <a:gd name="T28" fmla="*/ 1 w 306"/>
                <a:gd name="T29" fmla="*/ 8 h 27"/>
                <a:gd name="T30" fmla="*/ 3 w 306"/>
                <a:gd name="T31" fmla="*/ 3 h 27"/>
                <a:gd name="T32" fmla="*/ 8 w 306"/>
                <a:gd name="T33" fmla="*/ 1 h 27"/>
                <a:gd name="T34" fmla="*/ 13 w 306"/>
                <a:gd name="T35" fmla="*/ 0 h 27"/>
                <a:gd name="T36" fmla="*/ 293 w 306"/>
                <a:gd name="T37" fmla="*/ 0 h 27"/>
                <a:gd name="T38" fmla="*/ 293 w 306"/>
                <a:gd name="T39" fmla="*/ 0 h 27"/>
                <a:gd name="T40" fmla="*/ 298 w 306"/>
                <a:gd name="T41" fmla="*/ 1 h 27"/>
                <a:gd name="T42" fmla="*/ 302 w 306"/>
                <a:gd name="T43" fmla="*/ 3 h 27"/>
                <a:gd name="T44" fmla="*/ 305 w 306"/>
                <a:gd name="T45" fmla="*/ 8 h 27"/>
                <a:gd name="T46" fmla="*/ 306 w 306"/>
                <a:gd name="T47" fmla="*/ 13 h 27"/>
                <a:gd name="T48" fmla="*/ 306 w 306"/>
                <a:gd name="T49" fmla="*/ 13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6"/>
                <a:gd name="T76" fmla="*/ 0 h 27"/>
                <a:gd name="T77" fmla="*/ 306 w 306"/>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6" h="27">
                  <a:moveTo>
                    <a:pt x="306" y="13"/>
                  </a:moveTo>
                  <a:lnTo>
                    <a:pt x="306" y="13"/>
                  </a:lnTo>
                  <a:lnTo>
                    <a:pt x="305" y="18"/>
                  </a:lnTo>
                  <a:lnTo>
                    <a:pt x="302" y="23"/>
                  </a:lnTo>
                  <a:lnTo>
                    <a:pt x="298" y="26"/>
                  </a:lnTo>
                  <a:lnTo>
                    <a:pt x="293" y="27"/>
                  </a:lnTo>
                  <a:lnTo>
                    <a:pt x="13" y="27"/>
                  </a:lnTo>
                  <a:lnTo>
                    <a:pt x="13" y="27"/>
                  </a:lnTo>
                  <a:lnTo>
                    <a:pt x="8" y="26"/>
                  </a:lnTo>
                  <a:lnTo>
                    <a:pt x="3" y="23"/>
                  </a:lnTo>
                  <a:lnTo>
                    <a:pt x="1" y="18"/>
                  </a:lnTo>
                  <a:lnTo>
                    <a:pt x="0" y="13"/>
                  </a:lnTo>
                  <a:lnTo>
                    <a:pt x="0" y="13"/>
                  </a:lnTo>
                  <a:lnTo>
                    <a:pt x="0" y="13"/>
                  </a:lnTo>
                  <a:lnTo>
                    <a:pt x="1" y="8"/>
                  </a:lnTo>
                  <a:lnTo>
                    <a:pt x="3" y="3"/>
                  </a:lnTo>
                  <a:lnTo>
                    <a:pt x="8" y="1"/>
                  </a:lnTo>
                  <a:lnTo>
                    <a:pt x="13" y="0"/>
                  </a:lnTo>
                  <a:lnTo>
                    <a:pt x="293" y="0"/>
                  </a:lnTo>
                  <a:lnTo>
                    <a:pt x="293" y="0"/>
                  </a:lnTo>
                  <a:lnTo>
                    <a:pt x="298" y="1"/>
                  </a:lnTo>
                  <a:lnTo>
                    <a:pt x="302" y="3"/>
                  </a:lnTo>
                  <a:lnTo>
                    <a:pt x="305" y="8"/>
                  </a:lnTo>
                  <a:lnTo>
                    <a:pt x="306" y="13"/>
                  </a:lnTo>
                  <a:lnTo>
                    <a:pt x="306" y="13"/>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4" name="Freeform 234"/>
            <p:cNvSpPr>
              <a:spLocks noChangeArrowheads="1"/>
            </p:cNvSpPr>
            <p:nvPr/>
          </p:nvSpPr>
          <p:spPr bwMode="auto">
            <a:xfrm>
              <a:off x="76200" y="1338262"/>
              <a:ext cx="244475" cy="20637"/>
            </a:xfrm>
            <a:custGeom>
              <a:avLst/>
              <a:gdLst>
                <a:gd name="T0" fmla="*/ 306 w 306"/>
                <a:gd name="T1" fmla="*/ 13 h 27"/>
                <a:gd name="T2" fmla="*/ 306 w 306"/>
                <a:gd name="T3" fmla="*/ 13 h 27"/>
                <a:gd name="T4" fmla="*/ 305 w 306"/>
                <a:gd name="T5" fmla="*/ 19 h 27"/>
                <a:gd name="T6" fmla="*/ 302 w 306"/>
                <a:gd name="T7" fmla="*/ 23 h 27"/>
                <a:gd name="T8" fmla="*/ 298 w 306"/>
                <a:gd name="T9" fmla="*/ 26 h 27"/>
                <a:gd name="T10" fmla="*/ 292 w 306"/>
                <a:gd name="T11" fmla="*/ 27 h 27"/>
                <a:gd name="T12" fmla="*/ 13 w 306"/>
                <a:gd name="T13" fmla="*/ 27 h 27"/>
                <a:gd name="T14" fmla="*/ 13 w 306"/>
                <a:gd name="T15" fmla="*/ 27 h 27"/>
                <a:gd name="T16" fmla="*/ 7 w 306"/>
                <a:gd name="T17" fmla="*/ 26 h 27"/>
                <a:gd name="T18" fmla="*/ 3 w 306"/>
                <a:gd name="T19" fmla="*/ 23 h 27"/>
                <a:gd name="T20" fmla="*/ 1 w 306"/>
                <a:gd name="T21" fmla="*/ 19 h 27"/>
                <a:gd name="T22" fmla="*/ 0 w 306"/>
                <a:gd name="T23" fmla="*/ 13 h 27"/>
                <a:gd name="T24" fmla="*/ 0 w 306"/>
                <a:gd name="T25" fmla="*/ 13 h 27"/>
                <a:gd name="T26" fmla="*/ 0 w 306"/>
                <a:gd name="T27" fmla="*/ 13 h 27"/>
                <a:gd name="T28" fmla="*/ 1 w 306"/>
                <a:gd name="T29" fmla="*/ 9 h 27"/>
                <a:gd name="T30" fmla="*/ 3 w 306"/>
                <a:gd name="T31" fmla="*/ 4 h 27"/>
                <a:gd name="T32" fmla="*/ 7 w 306"/>
                <a:gd name="T33" fmla="*/ 1 h 27"/>
                <a:gd name="T34" fmla="*/ 13 w 306"/>
                <a:gd name="T35" fmla="*/ 0 h 27"/>
                <a:gd name="T36" fmla="*/ 292 w 306"/>
                <a:gd name="T37" fmla="*/ 0 h 27"/>
                <a:gd name="T38" fmla="*/ 292 w 306"/>
                <a:gd name="T39" fmla="*/ 0 h 27"/>
                <a:gd name="T40" fmla="*/ 298 w 306"/>
                <a:gd name="T41" fmla="*/ 1 h 27"/>
                <a:gd name="T42" fmla="*/ 302 w 306"/>
                <a:gd name="T43" fmla="*/ 4 h 27"/>
                <a:gd name="T44" fmla="*/ 305 w 306"/>
                <a:gd name="T45" fmla="*/ 9 h 27"/>
                <a:gd name="T46" fmla="*/ 306 w 306"/>
                <a:gd name="T47" fmla="*/ 13 h 27"/>
                <a:gd name="T48" fmla="*/ 306 w 306"/>
                <a:gd name="T49" fmla="*/ 13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6"/>
                <a:gd name="T76" fmla="*/ 0 h 27"/>
                <a:gd name="T77" fmla="*/ 306 w 306"/>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6" h="27">
                  <a:moveTo>
                    <a:pt x="306" y="13"/>
                  </a:moveTo>
                  <a:lnTo>
                    <a:pt x="306" y="13"/>
                  </a:lnTo>
                  <a:lnTo>
                    <a:pt x="305" y="19"/>
                  </a:lnTo>
                  <a:lnTo>
                    <a:pt x="302" y="23"/>
                  </a:lnTo>
                  <a:lnTo>
                    <a:pt x="298" y="26"/>
                  </a:lnTo>
                  <a:lnTo>
                    <a:pt x="292" y="27"/>
                  </a:lnTo>
                  <a:lnTo>
                    <a:pt x="13" y="27"/>
                  </a:lnTo>
                  <a:lnTo>
                    <a:pt x="13" y="27"/>
                  </a:lnTo>
                  <a:lnTo>
                    <a:pt x="7" y="26"/>
                  </a:lnTo>
                  <a:lnTo>
                    <a:pt x="3" y="23"/>
                  </a:lnTo>
                  <a:lnTo>
                    <a:pt x="1" y="19"/>
                  </a:lnTo>
                  <a:lnTo>
                    <a:pt x="0" y="13"/>
                  </a:lnTo>
                  <a:lnTo>
                    <a:pt x="0" y="13"/>
                  </a:lnTo>
                  <a:lnTo>
                    <a:pt x="0" y="13"/>
                  </a:lnTo>
                  <a:lnTo>
                    <a:pt x="1" y="9"/>
                  </a:lnTo>
                  <a:lnTo>
                    <a:pt x="3" y="4"/>
                  </a:lnTo>
                  <a:lnTo>
                    <a:pt x="7" y="1"/>
                  </a:lnTo>
                  <a:lnTo>
                    <a:pt x="13" y="0"/>
                  </a:lnTo>
                  <a:lnTo>
                    <a:pt x="292" y="0"/>
                  </a:lnTo>
                  <a:lnTo>
                    <a:pt x="292" y="0"/>
                  </a:lnTo>
                  <a:lnTo>
                    <a:pt x="298" y="1"/>
                  </a:lnTo>
                  <a:lnTo>
                    <a:pt x="302" y="4"/>
                  </a:lnTo>
                  <a:lnTo>
                    <a:pt x="305" y="9"/>
                  </a:lnTo>
                  <a:lnTo>
                    <a:pt x="306" y="13"/>
                  </a:lnTo>
                  <a:lnTo>
                    <a:pt x="306" y="13"/>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5" name="Freeform 235"/>
            <p:cNvSpPr>
              <a:spLocks noChangeArrowheads="1"/>
            </p:cNvSpPr>
            <p:nvPr/>
          </p:nvSpPr>
          <p:spPr bwMode="auto">
            <a:xfrm>
              <a:off x="63500" y="1309687"/>
              <a:ext cx="242888" cy="20637"/>
            </a:xfrm>
            <a:custGeom>
              <a:avLst/>
              <a:gdLst>
                <a:gd name="T0" fmla="*/ 307 w 307"/>
                <a:gd name="T1" fmla="*/ 14 h 27"/>
                <a:gd name="T2" fmla="*/ 307 w 307"/>
                <a:gd name="T3" fmla="*/ 14 h 27"/>
                <a:gd name="T4" fmla="*/ 306 w 307"/>
                <a:gd name="T5" fmla="*/ 19 h 27"/>
                <a:gd name="T6" fmla="*/ 303 w 307"/>
                <a:gd name="T7" fmla="*/ 23 h 27"/>
                <a:gd name="T8" fmla="*/ 298 w 307"/>
                <a:gd name="T9" fmla="*/ 26 h 27"/>
                <a:gd name="T10" fmla="*/ 293 w 307"/>
                <a:gd name="T11" fmla="*/ 27 h 27"/>
                <a:gd name="T12" fmla="*/ 13 w 307"/>
                <a:gd name="T13" fmla="*/ 27 h 27"/>
                <a:gd name="T14" fmla="*/ 13 w 307"/>
                <a:gd name="T15" fmla="*/ 27 h 27"/>
                <a:gd name="T16" fmla="*/ 8 w 307"/>
                <a:gd name="T17" fmla="*/ 26 h 27"/>
                <a:gd name="T18" fmla="*/ 4 w 307"/>
                <a:gd name="T19" fmla="*/ 23 h 27"/>
                <a:gd name="T20" fmla="*/ 1 w 307"/>
                <a:gd name="T21" fmla="*/ 19 h 27"/>
                <a:gd name="T22" fmla="*/ 0 w 307"/>
                <a:gd name="T23" fmla="*/ 14 h 27"/>
                <a:gd name="T24" fmla="*/ 0 w 307"/>
                <a:gd name="T25" fmla="*/ 14 h 27"/>
                <a:gd name="T26" fmla="*/ 0 w 307"/>
                <a:gd name="T27" fmla="*/ 14 h 27"/>
                <a:gd name="T28" fmla="*/ 1 w 307"/>
                <a:gd name="T29" fmla="*/ 9 h 27"/>
                <a:gd name="T30" fmla="*/ 4 w 307"/>
                <a:gd name="T31" fmla="*/ 5 h 27"/>
                <a:gd name="T32" fmla="*/ 8 w 307"/>
                <a:gd name="T33" fmla="*/ 1 h 27"/>
                <a:gd name="T34" fmla="*/ 13 w 307"/>
                <a:gd name="T35" fmla="*/ 0 h 27"/>
                <a:gd name="T36" fmla="*/ 293 w 307"/>
                <a:gd name="T37" fmla="*/ 0 h 27"/>
                <a:gd name="T38" fmla="*/ 293 w 307"/>
                <a:gd name="T39" fmla="*/ 0 h 27"/>
                <a:gd name="T40" fmla="*/ 298 w 307"/>
                <a:gd name="T41" fmla="*/ 1 h 27"/>
                <a:gd name="T42" fmla="*/ 303 w 307"/>
                <a:gd name="T43" fmla="*/ 5 h 27"/>
                <a:gd name="T44" fmla="*/ 306 w 307"/>
                <a:gd name="T45" fmla="*/ 9 h 27"/>
                <a:gd name="T46" fmla="*/ 307 w 307"/>
                <a:gd name="T47" fmla="*/ 14 h 27"/>
                <a:gd name="T48" fmla="*/ 307 w 307"/>
                <a:gd name="T49" fmla="*/ 14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7"/>
                <a:gd name="T76" fmla="*/ 0 h 27"/>
                <a:gd name="T77" fmla="*/ 307 w 307"/>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7" h="27">
                  <a:moveTo>
                    <a:pt x="307" y="14"/>
                  </a:moveTo>
                  <a:lnTo>
                    <a:pt x="307" y="14"/>
                  </a:lnTo>
                  <a:lnTo>
                    <a:pt x="306" y="19"/>
                  </a:lnTo>
                  <a:lnTo>
                    <a:pt x="303" y="23"/>
                  </a:lnTo>
                  <a:lnTo>
                    <a:pt x="298" y="26"/>
                  </a:lnTo>
                  <a:lnTo>
                    <a:pt x="293" y="27"/>
                  </a:lnTo>
                  <a:lnTo>
                    <a:pt x="13" y="27"/>
                  </a:lnTo>
                  <a:lnTo>
                    <a:pt x="13" y="27"/>
                  </a:lnTo>
                  <a:lnTo>
                    <a:pt x="8" y="26"/>
                  </a:lnTo>
                  <a:lnTo>
                    <a:pt x="4" y="23"/>
                  </a:lnTo>
                  <a:lnTo>
                    <a:pt x="1" y="19"/>
                  </a:lnTo>
                  <a:lnTo>
                    <a:pt x="0" y="14"/>
                  </a:lnTo>
                  <a:lnTo>
                    <a:pt x="0" y="14"/>
                  </a:lnTo>
                  <a:lnTo>
                    <a:pt x="0" y="14"/>
                  </a:lnTo>
                  <a:lnTo>
                    <a:pt x="1" y="9"/>
                  </a:lnTo>
                  <a:lnTo>
                    <a:pt x="4" y="5"/>
                  </a:lnTo>
                  <a:lnTo>
                    <a:pt x="8" y="1"/>
                  </a:lnTo>
                  <a:lnTo>
                    <a:pt x="13" y="0"/>
                  </a:lnTo>
                  <a:lnTo>
                    <a:pt x="293" y="0"/>
                  </a:lnTo>
                  <a:lnTo>
                    <a:pt x="293" y="0"/>
                  </a:lnTo>
                  <a:lnTo>
                    <a:pt x="298" y="1"/>
                  </a:lnTo>
                  <a:lnTo>
                    <a:pt x="303" y="5"/>
                  </a:lnTo>
                  <a:lnTo>
                    <a:pt x="306" y="9"/>
                  </a:lnTo>
                  <a:lnTo>
                    <a:pt x="307" y="14"/>
                  </a:lnTo>
                  <a:lnTo>
                    <a:pt x="307" y="14"/>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6" name="Freeform 236"/>
            <p:cNvSpPr>
              <a:spLocks noChangeArrowheads="1"/>
            </p:cNvSpPr>
            <p:nvPr/>
          </p:nvSpPr>
          <p:spPr bwMode="auto">
            <a:xfrm>
              <a:off x="68263" y="1281112"/>
              <a:ext cx="244475" cy="20637"/>
            </a:xfrm>
            <a:custGeom>
              <a:avLst/>
              <a:gdLst>
                <a:gd name="T0" fmla="*/ 307 w 307"/>
                <a:gd name="T1" fmla="*/ 15 h 28"/>
                <a:gd name="T2" fmla="*/ 307 w 307"/>
                <a:gd name="T3" fmla="*/ 15 h 28"/>
                <a:gd name="T4" fmla="*/ 306 w 307"/>
                <a:gd name="T5" fmla="*/ 20 h 28"/>
                <a:gd name="T6" fmla="*/ 303 w 307"/>
                <a:gd name="T7" fmla="*/ 24 h 28"/>
                <a:gd name="T8" fmla="*/ 299 w 307"/>
                <a:gd name="T9" fmla="*/ 27 h 28"/>
                <a:gd name="T10" fmla="*/ 293 w 307"/>
                <a:gd name="T11" fmla="*/ 28 h 28"/>
                <a:gd name="T12" fmla="*/ 14 w 307"/>
                <a:gd name="T13" fmla="*/ 28 h 28"/>
                <a:gd name="T14" fmla="*/ 14 w 307"/>
                <a:gd name="T15" fmla="*/ 28 h 28"/>
                <a:gd name="T16" fmla="*/ 9 w 307"/>
                <a:gd name="T17" fmla="*/ 27 h 28"/>
                <a:gd name="T18" fmla="*/ 4 w 307"/>
                <a:gd name="T19" fmla="*/ 24 h 28"/>
                <a:gd name="T20" fmla="*/ 1 w 307"/>
                <a:gd name="T21" fmla="*/ 20 h 28"/>
                <a:gd name="T22" fmla="*/ 0 w 307"/>
                <a:gd name="T23" fmla="*/ 15 h 28"/>
                <a:gd name="T24" fmla="*/ 0 w 307"/>
                <a:gd name="T25" fmla="*/ 15 h 28"/>
                <a:gd name="T26" fmla="*/ 0 w 307"/>
                <a:gd name="T27" fmla="*/ 15 h 28"/>
                <a:gd name="T28" fmla="*/ 1 w 307"/>
                <a:gd name="T29" fmla="*/ 9 h 28"/>
                <a:gd name="T30" fmla="*/ 4 w 307"/>
                <a:gd name="T31" fmla="*/ 5 h 28"/>
                <a:gd name="T32" fmla="*/ 9 w 307"/>
                <a:gd name="T33" fmla="*/ 2 h 28"/>
                <a:gd name="T34" fmla="*/ 14 w 307"/>
                <a:gd name="T35" fmla="*/ 0 h 28"/>
                <a:gd name="T36" fmla="*/ 293 w 307"/>
                <a:gd name="T37" fmla="*/ 0 h 28"/>
                <a:gd name="T38" fmla="*/ 293 w 307"/>
                <a:gd name="T39" fmla="*/ 0 h 28"/>
                <a:gd name="T40" fmla="*/ 299 w 307"/>
                <a:gd name="T41" fmla="*/ 2 h 28"/>
                <a:gd name="T42" fmla="*/ 303 w 307"/>
                <a:gd name="T43" fmla="*/ 5 h 28"/>
                <a:gd name="T44" fmla="*/ 306 w 307"/>
                <a:gd name="T45" fmla="*/ 9 h 28"/>
                <a:gd name="T46" fmla="*/ 307 w 307"/>
                <a:gd name="T47" fmla="*/ 15 h 28"/>
                <a:gd name="T48" fmla="*/ 307 w 307"/>
                <a:gd name="T49" fmla="*/ 15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7"/>
                <a:gd name="T76" fmla="*/ 0 h 28"/>
                <a:gd name="T77" fmla="*/ 307 w 307"/>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7" h="28">
                  <a:moveTo>
                    <a:pt x="307" y="15"/>
                  </a:moveTo>
                  <a:lnTo>
                    <a:pt x="307" y="15"/>
                  </a:lnTo>
                  <a:lnTo>
                    <a:pt x="306" y="20"/>
                  </a:lnTo>
                  <a:lnTo>
                    <a:pt x="303" y="24"/>
                  </a:lnTo>
                  <a:lnTo>
                    <a:pt x="299" y="27"/>
                  </a:lnTo>
                  <a:lnTo>
                    <a:pt x="293" y="28"/>
                  </a:lnTo>
                  <a:lnTo>
                    <a:pt x="14" y="28"/>
                  </a:lnTo>
                  <a:lnTo>
                    <a:pt x="14" y="28"/>
                  </a:lnTo>
                  <a:lnTo>
                    <a:pt x="9" y="27"/>
                  </a:lnTo>
                  <a:lnTo>
                    <a:pt x="4" y="24"/>
                  </a:lnTo>
                  <a:lnTo>
                    <a:pt x="1" y="20"/>
                  </a:lnTo>
                  <a:lnTo>
                    <a:pt x="0" y="15"/>
                  </a:lnTo>
                  <a:lnTo>
                    <a:pt x="0" y="15"/>
                  </a:lnTo>
                  <a:lnTo>
                    <a:pt x="0" y="15"/>
                  </a:lnTo>
                  <a:lnTo>
                    <a:pt x="1" y="9"/>
                  </a:lnTo>
                  <a:lnTo>
                    <a:pt x="4" y="5"/>
                  </a:lnTo>
                  <a:lnTo>
                    <a:pt x="9" y="2"/>
                  </a:lnTo>
                  <a:lnTo>
                    <a:pt x="14" y="0"/>
                  </a:lnTo>
                  <a:lnTo>
                    <a:pt x="293" y="0"/>
                  </a:lnTo>
                  <a:lnTo>
                    <a:pt x="293" y="0"/>
                  </a:lnTo>
                  <a:lnTo>
                    <a:pt x="299" y="2"/>
                  </a:lnTo>
                  <a:lnTo>
                    <a:pt x="303" y="5"/>
                  </a:lnTo>
                  <a:lnTo>
                    <a:pt x="306" y="9"/>
                  </a:lnTo>
                  <a:lnTo>
                    <a:pt x="307" y="15"/>
                  </a:lnTo>
                  <a:lnTo>
                    <a:pt x="307" y="15"/>
                  </a:lnTo>
                  <a:close/>
                </a:path>
              </a:pathLst>
            </a:custGeom>
            <a:solidFill>
              <a:srgbClr val="58565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7" name="Freeform 237"/>
            <p:cNvSpPr>
              <a:spLocks noChangeArrowheads="1"/>
            </p:cNvSpPr>
            <p:nvPr/>
          </p:nvSpPr>
          <p:spPr bwMode="auto">
            <a:xfrm>
              <a:off x="311150" y="577850"/>
              <a:ext cx="100013" cy="131762"/>
            </a:xfrm>
            <a:custGeom>
              <a:avLst/>
              <a:gdLst>
                <a:gd name="T0" fmla="*/ 126 w 126"/>
                <a:gd name="T1" fmla="*/ 28 h 166"/>
                <a:gd name="T2" fmla="*/ 38 w 126"/>
                <a:gd name="T3" fmla="*/ 166 h 166"/>
                <a:gd name="T4" fmla="*/ 36 w 126"/>
                <a:gd name="T5" fmla="*/ 166 h 166"/>
                <a:gd name="T6" fmla="*/ 0 w 126"/>
                <a:gd name="T7" fmla="*/ 3 h 166"/>
                <a:gd name="T8" fmla="*/ 0 w 126"/>
                <a:gd name="T9" fmla="*/ 3 h 166"/>
                <a:gd name="T10" fmla="*/ 17 w 126"/>
                <a:gd name="T11" fmla="*/ 1 h 166"/>
                <a:gd name="T12" fmla="*/ 33 w 126"/>
                <a:gd name="T13" fmla="*/ 0 h 166"/>
                <a:gd name="T14" fmla="*/ 48 w 126"/>
                <a:gd name="T15" fmla="*/ 0 h 166"/>
                <a:gd name="T16" fmla="*/ 63 w 126"/>
                <a:gd name="T17" fmla="*/ 2 h 166"/>
                <a:gd name="T18" fmla="*/ 79 w 126"/>
                <a:gd name="T19" fmla="*/ 5 h 166"/>
                <a:gd name="T20" fmla="*/ 94 w 126"/>
                <a:gd name="T21" fmla="*/ 10 h 166"/>
                <a:gd name="T22" fmla="*/ 108 w 126"/>
                <a:gd name="T23" fmla="*/ 17 h 166"/>
                <a:gd name="T24" fmla="*/ 123 w 126"/>
                <a:gd name="T25" fmla="*/ 25 h 166"/>
                <a:gd name="T26" fmla="*/ 123 w 126"/>
                <a:gd name="T27" fmla="*/ 25 h 166"/>
                <a:gd name="T28" fmla="*/ 126 w 126"/>
                <a:gd name="T29" fmla="*/ 28 h 166"/>
                <a:gd name="T30" fmla="*/ 126 w 126"/>
                <a:gd name="T31" fmla="*/ 28 h 1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6"/>
                <a:gd name="T49" fmla="*/ 0 h 166"/>
                <a:gd name="T50" fmla="*/ 126 w 126"/>
                <a:gd name="T51" fmla="*/ 166 h 1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6" h="166">
                  <a:moveTo>
                    <a:pt x="126" y="28"/>
                  </a:moveTo>
                  <a:lnTo>
                    <a:pt x="38" y="166"/>
                  </a:lnTo>
                  <a:lnTo>
                    <a:pt x="36" y="166"/>
                  </a:lnTo>
                  <a:lnTo>
                    <a:pt x="0" y="3"/>
                  </a:lnTo>
                  <a:lnTo>
                    <a:pt x="0" y="3"/>
                  </a:lnTo>
                  <a:lnTo>
                    <a:pt x="17" y="1"/>
                  </a:lnTo>
                  <a:lnTo>
                    <a:pt x="33" y="0"/>
                  </a:lnTo>
                  <a:lnTo>
                    <a:pt x="48" y="0"/>
                  </a:lnTo>
                  <a:lnTo>
                    <a:pt x="63" y="2"/>
                  </a:lnTo>
                  <a:lnTo>
                    <a:pt x="79" y="5"/>
                  </a:lnTo>
                  <a:lnTo>
                    <a:pt x="94" y="10"/>
                  </a:lnTo>
                  <a:lnTo>
                    <a:pt x="108" y="17"/>
                  </a:lnTo>
                  <a:lnTo>
                    <a:pt x="123" y="25"/>
                  </a:lnTo>
                  <a:lnTo>
                    <a:pt x="123" y="25"/>
                  </a:lnTo>
                  <a:lnTo>
                    <a:pt x="126" y="28"/>
                  </a:lnTo>
                  <a:lnTo>
                    <a:pt x="126" y="28"/>
                  </a:lnTo>
                  <a:close/>
                </a:path>
              </a:pathLst>
            </a:custGeom>
            <a:solidFill>
              <a:srgbClr val="A19F9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8" name="Freeform 238"/>
            <p:cNvSpPr>
              <a:spLocks noChangeArrowheads="1"/>
            </p:cNvSpPr>
            <p:nvPr/>
          </p:nvSpPr>
          <p:spPr bwMode="auto">
            <a:xfrm>
              <a:off x="344488" y="615950"/>
              <a:ext cx="127000" cy="234950"/>
            </a:xfrm>
            <a:custGeom>
              <a:avLst/>
              <a:gdLst>
                <a:gd name="T0" fmla="*/ 155 w 159"/>
                <a:gd name="T1" fmla="*/ 101 h 296"/>
                <a:gd name="T2" fmla="*/ 155 w 159"/>
                <a:gd name="T3" fmla="*/ 101 h 296"/>
                <a:gd name="T4" fmla="*/ 156 w 159"/>
                <a:gd name="T5" fmla="*/ 105 h 296"/>
                <a:gd name="T6" fmla="*/ 156 w 159"/>
                <a:gd name="T7" fmla="*/ 105 h 296"/>
                <a:gd name="T8" fmla="*/ 156 w 159"/>
                <a:gd name="T9" fmla="*/ 105 h 296"/>
                <a:gd name="T10" fmla="*/ 158 w 159"/>
                <a:gd name="T11" fmla="*/ 120 h 296"/>
                <a:gd name="T12" fmla="*/ 159 w 159"/>
                <a:gd name="T13" fmla="*/ 136 h 296"/>
                <a:gd name="T14" fmla="*/ 158 w 159"/>
                <a:gd name="T15" fmla="*/ 151 h 296"/>
                <a:gd name="T16" fmla="*/ 157 w 159"/>
                <a:gd name="T17" fmla="*/ 166 h 296"/>
                <a:gd name="T18" fmla="*/ 153 w 159"/>
                <a:gd name="T19" fmla="*/ 182 h 296"/>
                <a:gd name="T20" fmla="*/ 149 w 159"/>
                <a:gd name="T21" fmla="*/ 196 h 296"/>
                <a:gd name="T22" fmla="*/ 141 w 159"/>
                <a:gd name="T23" fmla="*/ 211 h 296"/>
                <a:gd name="T24" fmla="*/ 133 w 159"/>
                <a:gd name="T25" fmla="*/ 225 h 296"/>
                <a:gd name="T26" fmla="*/ 133 w 159"/>
                <a:gd name="T27" fmla="*/ 225 h 296"/>
                <a:gd name="T28" fmla="*/ 124 w 159"/>
                <a:gd name="T29" fmla="*/ 238 h 296"/>
                <a:gd name="T30" fmla="*/ 114 w 159"/>
                <a:gd name="T31" fmla="*/ 250 h 296"/>
                <a:gd name="T32" fmla="*/ 103 w 159"/>
                <a:gd name="T33" fmla="*/ 261 h 296"/>
                <a:gd name="T34" fmla="*/ 91 w 159"/>
                <a:gd name="T35" fmla="*/ 271 h 296"/>
                <a:gd name="T36" fmla="*/ 78 w 159"/>
                <a:gd name="T37" fmla="*/ 278 h 296"/>
                <a:gd name="T38" fmla="*/ 64 w 159"/>
                <a:gd name="T39" fmla="*/ 286 h 296"/>
                <a:gd name="T40" fmla="*/ 50 w 159"/>
                <a:gd name="T41" fmla="*/ 291 h 296"/>
                <a:gd name="T42" fmla="*/ 34 w 159"/>
                <a:gd name="T43" fmla="*/ 296 h 296"/>
                <a:gd name="T44" fmla="*/ 0 w 159"/>
                <a:gd name="T45" fmla="*/ 138 h 296"/>
                <a:gd name="T46" fmla="*/ 88 w 159"/>
                <a:gd name="T47" fmla="*/ 0 h 296"/>
                <a:gd name="T48" fmla="*/ 88 w 159"/>
                <a:gd name="T49" fmla="*/ 0 h 296"/>
                <a:gd name="T50" fmla="*/ 101 w 159"/>
                <a:gd name="T51" fmla="*/ 10 h 296"/>
                <a:gd name="T52" fmla="*/ 112 w 159"/>
                <a:gd name="T53" fmla="*/ 21 h 296"/>
                <a:gd name="T54" fmla="*/ 122 w 159"/>
                <a:gd name="T55" fmla="*/ 32 h 296"/>
                <a:gd name="T56" fmla="*/ 131 w 159"/>
                <a:gd name="T57" fmla="*/ 44 h 296"/>
                <a:gd name="T58" fmla="*/ 139 w 159"/>
                <a:gd name="T59" fmla="*/ 57 h 296"/>
                <a:gd name="T60" fmla="*/ 146 w 159"/>
                <a:gd name="T61" fmla="*/ 71 h 296"/>
                <a:gd name="T62" fmla="*/ 151 w 159"/>
                <a:gd name="T63" fmla="*/ 86 h 296"/>
                <a:gd name="T64" fmla="*/ 155 w 159"/>
                <a:gd name="T65" fmla="*/ 101 h 296"/>
                <a:gd name="T66" fmla="*/ 155 w 159"/>
                <a:gd name="T67" fmla="*/ 101 h 29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9"/>
                <a:gd name="T103" fmla="*/ 0 h 296"/>
                <a:gd name="T104" fmla="*/ 159 w 159"/>
                <a:gd name="T105" fmla="*/ 296 h 29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9" h="296">
                  <a:moveTo>
                    <a:pt x="155" y="101"/>
                  </a:moveTo>
                  <a:lnTo>
                    <a:pt x="155" y="101"/>
                  </a:lnTo>
                  <a:lnTo>
                    <a:pt x="156" y="105"/>
                  </a:lnTo>
                  <a:lnTo>
                    <a:pt x="156" y="105"/>
                  </a:lnTo>
                  <a:lnTo>
                    <a:pt x="156" y="105"/>
                  </a:lnTo>
                  <a:lnTo>
                    <a:pt x="158" y="120"/>
                  </a:lnTo>
                  <a:lnTo>
                    <a:pt x="159" y="136"/>
                  </a:lnTo>
                  <a:lnTo>
                    <a:pt x="158" y="151"/>
                  </a:lnTo>
                  <a:lnTo>
                    <a:pt x="157" y="166"/>
                  </a:lnTo>
                  <a:lnTo>
                    <a:pt x="153" y="182"/>
                  </a:lnTo>
                  <a:lnTo>
                    <a:pt x="149" y="196"/>
                  </a:lnTo>
                  <a:lnTo>
                    <a:pt x="141" y="211"/>
                  </a:lnTo>
                  <a:lnTo>
                    <a:pt x="133" y="225"/>
                  </a:lnTo>
                  <a:lnTo>
                    <a:pt x="133" y="225"/>
                  </a:lnTo>
                  <a:lnTo>
                    <a:pt x="124" y="238"/>
                  </a:lnTo>
                  <a:lnTo>
                    <a:pt x="114" y="250"/>
                  </a:lnTo>
                  <a:lnTo>
                    <a:pt x="103" y="261"/>
                  </a:lnTo>
                  <a:lnTo>
                    <a:pt x="91" y="271"/>
                  </a:lnTo>
                  <a:lnTo>
                    <a:pt x="78" y="278"/>
                  </a:lnTo>
                  <a:lnTo>
                    <a:pt x="64" y="286"/>
                  </a:lnTo>
                  <a:lnTo>
                    <a:pt x="50" y="291"/>
                  </a:lnTo>
                  <a:lnTo>
                    <a:pt x="34" y="296"/>
                  </a:lnTo>
                  <a:lnTo>
                    <a:pt x="0" y="138"/>
                  </a:lnTo>
                  <a:lnTo>
                    <a:pt x="88" y="0"/>
                  </a:lnTo>
                  <a:lnTo>
                    <a:pt x="88" y="0"/>
                  </a:lnTo>
                  <a:lnTo>
                    <a:pt x="101" y="10"/>
                  </a:lnTo>
                  <a:lnTo>
                    <a:pt x="112" y="21"/>
                  </a:lnTo>
                  <a:lnTo>
                    <a:pt x="122" y="32"/>
                  </a:lnTo>
                  <a:lnTo>
                    <a:pt x="131" y="44"/>
                  </a:lnTo>
                  <a:lnTo>
                    <a:pt x="139" y="57"/>
                  </a:lnTo>
                  <a:lnTo>
                    <a:pt x="146" y="71"/>
                  </a:lnTo>
                  <a:lnTo>
                    <a:pt x="151" y="86"/>
                  </a:lnTo>
                  <a:lnTo>
                    <a:pt x="155" y="101"/>
                  </a:lnTo>
                  <a:lnTo>
                    <a:pt x="155" y="101"/>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29" name="Freeform 239"/>
            <p:cNvSpPr>
              <a:spLocks noChangeArrowheads="1"/>
            </p:cNvSpPr>
            <p:nvPr/>
          </p:nvSpPr>
          <p:spPr bwMode="auto">
            <a:xfrm>
              <a:off x="203200" y="598487"/>
              <a:ext cx="158750" cy="257175"/>
            </a:xfrm>
            <a:custGeom>
              <a:avLst/>
              <a:gdLst>
                <a:gd name="T0" fmla="*/ 131 w 201"/>
                <a:gd name="T1" fmla="*/ 0 h 323"/>
                <a:gd name="T2" fmla="*/ 201 w 201"/>
                <a:gd name="T3" fmla="*/ 319 h 323"/>
                <a:gd name="T4" fmla="*/ 201 w 201"/>
                <a:gd name="T5" fmla="*/ 319 h 323"/>
                <a:gd name="T6" fmla="*/ 200 w 201"/>
                <a:gd name="T7" fmla="*/ 320 h 323"/>
                <a:gd name="T8" fmla="*/ 200 w 201"/>
                <a:gd name="T9" fmla="*/ 320 h 323"/>
                <a:gd name="T10" fmla="*/ 184 w 201"/>
                <a:gd name="T11" fmla="*/ 322 h 323"/>
                <a:gd name="T12" fmla="*/ 168 w 201"/>
                <a:gd name="T13" fmla="*/ 323 h 323"/>
                <a:gd name="T14" fmla="*/ 152 w 201"/>
                <a:gd name="T15" fmla="*/ 323 h 323"/>
                <a:gd name="T16" fmla="*/ 136 w 201"/>
                <a:gd name="T17" fmla="*/ 321 h 323"/>
                <a:gd name="T18" fmla="*/ 121 w 201"/>
                <a:gd name="T19" fmla="*/ 318 h 323"/>
                <a:gd name="T20" fmla="*/ 106 w 201"/>
                <a:gd name="T21" fmla="*/ 312 h 323"/>
                <a:gd name="T22" fmla="*/ 91 w 201"/>
                <a:gd name="T23" fmla="*/ 306 h 323"/>
                <a:gd name="T24" fmla="*/ 77 w 201"/>
                <a:gd name="T25" fmla="*/ 297 h 323"/>
                <a:gd name="T26" fmla="*/ 77 w 201"/>
                <a:gd name="T27" fmla="*/ 297 h 323"/>
                <a:gd name="T28" fmla="*/ 63 w 201"/>
                <a:gd name="T29" fmla="*/ 288 h 323"/>
                <a:gd name="T30" fmla="*/ 50 w 201"/>
                <a:gd name="T31" fmla="*/ 278 h 323"/>
                <a:gd name="T32" fmla="*/ 40 w 201"/>
                <a:gd name="T33" fmla="*/ 266 h 323"/>
                <a:gd name="T34" fmla="*/ 30 w 201"/>
                <a:gd name="T35" fmla="*/ 254 h 323"/>
                <a:gd name="T36" fmla="*/ 22 w 201"/>
                <a:gd name="T37" fmla="*/ 241 h 323"/>
                <a:gd name="T38" fmla="*/ 15 w 201"/>
                <a:gd name="T39" fmla="*/ 227 h 323"/>
                <a:gd name="T40" fmla="*/ 9 w 201"/>
                <a:gd name="T41" fmla="*/ 211 h 323"/>
                <a:gd name="T42" fmla="*/ 5 w 201"/>
                <a:gd name="T43" fmla="*/ 195 h 323"/>
                <a:gd name="T44" fmla="*/ 5 w 201"/>
                <a:gd name="T45" fmla="*/ 195 h 323"/>
                <a:gd name="T46" fmla="*/ 2 w 201"/>
                <a:gd name="T47" fmla="*/ 179 h 323"/>
                <a:gd name="T48" fmla="*/ 0 w 201"/>
                <a:gd name="T49" fmla="*/ 162 h 323"/>
                <a:gd name="T50" fmla="*/ 2 w 201"/>
                <a:gd name="T51" fmla="*/ 146 h 323"/>
                <a:gd name="T52" fmla="*/ 3 w 201"/>
                <a:gd name="T53" fmla="*/ 131 h 323"/>
                <a:gd name="T54" fmla="*/ 7 w 201"/>
                <a:gd name="T55" fmla="*/ 116 h 323"/>
                <a:gd name="T56" fmla="*/ 11 w 201"/>
                <a:gd name="T57" fmla="*/ 101 h 323"/>
                <a:gd name="T58" fmla="*/ 18 w 201"/>
                <a:gd name="T59" fmla="*/ 86 h 323"/>
                <a:gd name="T60" fmla="*/ 27 w 201"/>
                <a:gd name="T61" fmla="*/ 71 h 323"/>
                <a:gd name="T62" fmla="*/ 27 w 201"/>
                <a:gd name="T63" fmla="*/ 71 h 323"/>
                <a:gd name="T64" fmla="*/ 36 w 201"/>
                <a:gd name="T65" fmla="*/ 58 h 323"/>
                <a:gd name="T66" fmla="*/ 47 w 201"/>
                <a:gd name="T67" fmla="*/ 45 h 323"/>
                <a:gd name="T68" fmla="*/ 58 w 201"/>
                <a:gd name="T69" fmla="*/ 34 h 323"/>
                <a:gd name="T70" fmla="*/ 71 w 201"/>
                <a:gd name="T71" fmla="*/ 25 h 323"/>
                <a:gd name="T72" fmla="*/ 84 w 201"/>
                <a:gd name="T73" fmla="*/ 17 h 323"/>
                <a:gd name="T74" fmla="*/ 98 w 201"/>
                <a:gd name="T75" fmla="*/ 9 h 323"/>
                <a:gd name="T76" fmla="*/ 113 w 201"/>
                <a:gd name="T77" fmla="*/ 4 h 323"/>
                <a:gd name="T78" fmla="*/ 130 w 201"/>
                <a:gd name="T79" fmla="*/ 0 h 323"/>
                <a:gd name="T80" fmla="*/ 130 w 201"/>
                <a:gd name="T81" fmla="*/ 0 h 323"/>
                <a:gd name="T82" fmla="*/ 131 w 201"/>
                <a:gd name="T83" fmla="*/ 0 h 323"/>
                <a:gd name="T84" fmla="*/ 131 w 201"/>
                <a:gd name="T85" fmla="*/ 0 h 3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1"/>
                <a:gd name="T130" fmla="*/ 0 h 323"/>
                <a:gd name="T131" fmla="*/ 201 w 201"/>
                <a:gd name="T132" fmla="*/ 323 h 3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1" h="323">
                  <a:moveTo>
                    <a:pt x="131" y="0"/>
                  </a:moveTo>
                  <a:lnTo>
                    <a:pt x="201" y="319"/>
                  </a:lnTo>
                  <a:lnTo>
                    <a:pt x="201" y="319"/>
                  </a:lnTo>
                  <a:lnTo>
                    <a:pt x="200" y="320"/>
                  </a:lnTo>
                  <a:lnTo>
                    <a:pt x="200" y="320"/>
                  </a:lnTo>
                  <a:lnTo>
                    <a:pt x="184" y="322"/>
                  </a:lnTo>
                  <a:lnTo>
                    <a:pt x="168" y="323"/>
                  </a:lnTo>
                  <a:lnTo>
                    <a:pt x="152" y="323"/>
                  </a:lnTo>
                  <a:lnTo>
                    <a:pt x="136" y="321"/>
                  </a:lnTo>
                  <a:lnTo>
                    <a:pt x="121" y="318"/>
                  </a:lnTo>
                  <a:lnTo>
                    <a:pt x="106" y="312"/>
                  </a:lnTo>
                  <a:lnTo>
                    <a:pt x="91" y="306"/>
                  </a:lnTo>
                  <a:lnTo>
                    <a:pt x="77" y="297"/>
                  </a:lnTo>
                  <a:lnTo>
                    <a:pt x="77" y="297"/>
                  </a:lnTo>
                  <a:lnTo>
                    <a:pt x="63" y="288"/>
                  </a:lnTo>
                  <a:lnTo>
                    <a:pt x="50" y="278"/>
                  </a:lnTo>
                  <a:lnTo>
                    <a:pt x="40" y="266"/>
                  </a:lnTo>
                  <a:lnTo>
                    <a:pt x="30" y="254"/>
                  </a:lnTo>
                  <a:lnTo>
                    <a:pt x="22" y="241"/>
                  </a:lnTo>
                  <a:lnTo>
                    <a:pt x="15" y="227"/>
                  </a:lnTo>
                  <a:lnTo>
                    <a:pt x="9" y="211"/>
                  </a:lnTo>
                  <a:lnTo>
                    <a:pt x="5" y="195"/>
                  </a:lnTo>
                  <a:lnTo>
                    <a:pt x="5" y="195"/>
                  </a:lnTo>
                  <a:lnTo>
                    <a:pt x="2" y="179"/>
                  </a:lnTo>
                  <a:lnTo>
                    <a:pt x="0" y="162"/>
                  </a:lnTo>
                  <a:lnTo>
                    <a:pt x="2" y="146"/>
                  </a:lnTo>
                  <a:lnTo>
                    <a:pt x="3" y="131"/>
                  </a:lnTo>
                  <a:lnTo>
                    <a:pt x="7" y="116"/>
                  </a:lnTo>
                  <a:lnTo>
                    <a:pt x="11" y="101"/>
                  </a:lnTo>
                  <a:lnTo>
                    <a:pt x="18" y="86"/>
                  </a:lnTo>
                  <a:lnTo>
                    <a:pt x="27" y="71"/>
                  </a:lnTo>
                  <a:lnTo>
                    <a:pt x="27" y="71"/>
                  </a:lnTo>
                  <a:lnTo>
                    <a:pt x="36" y="58"/>
                  </a:lnTo>
                  <a:lnTo>
                    <a:pt x="47" y="45"/>
                  </a:lnTo>
                  <a:lnTo>
                    <a:pt x="58" y="34"/>
                  </a:lnTo>
                  <a:lnTo>
                    <a:pt x="71" y="25"/>
                  </a:lnTo>
                  <a:lnTo>
                    <a:pt x="84" y="17"/>
                  </a:lnTo>
                  <a:lnTo>
                    <a:pt x="98" y="9"/>
                  </a:lnTo>
                  <a:lnTo>
                    <a:pt x="113" y="4"/>
                  </a:lnTo>
                  <a:lnTo>
                    <a:pt x="130" y="0"/>
                  </a:lnTo>
                  <a:lnTo>
                    <a:pt x="130" y="0"/>
                  </a:lnTo>
                  <a:lnTo>
                    <a:pt x="131" y="0"/>
                  </a:lnTo>
                  <a:lnTo>
                    <a:pt x="13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0" name="Freeform 240"/>
            <p:cNvSpPr>
              <a:spLocks noChangeArrowheads="1"/>
            </p:cNvSpPr>
            <p:nvPr/>
          </p:nvSpPr>
          <p:spPr bwMode="auto">
            <a:xfrm>
              <a:off x="647700" y="0"/>
              <a:ext cx="193675" cy="179387"/>
            </a:xfrm>
            <a:custGeom>
              <a:avLst/>
              <a:gdLst>
                <a:gd name="T0" fmla="*/ 68 w 245"/>
                <a:gd name="T1" fmla="*/ 1 h 226"/>
                <a:gd name="T2" fmla="*/ 209 w 245"/>
                <a:gd name="T3" fmla="*/ 29 h 226"/>
                <a:gd name="T4" fmla="*/ 209 w 245"/>
                <a:gd name="T5" fmla="*/ 29 h 226"/>
                <a:gd name="T6" fmla="*/ 218 w 245"/>
                <a:gd name="T7" fmla="*/ 33 h 226"/>
                <a:gd name="T8" fmla="*/ 225 w 245"/>
                <a:gd name="T9" fmla="*/ 36 h 226"/>
                <a:gd name="T10" fmla="*/ 232 w 245"/>
                <a:gd name="T11" fmla="*/ 41 h 226"/>
                <a:gd name="T12" fmla="*/ 237 w 245"/>
                <a:gd name="T13" fmla="*/ 49 h 226"/>
                <a:gd name="T14" fmla="*/ 237 w 245"/>
                <a:gd name="T15" fmla="*/ 49 h 226"/>
                <a:gd name="T16" fmla="*/ 242 w 245"/>
                <a:gd name="T17" fmla="*/ 56 h 226"/>
                <a:gd name="T18" fmla="*/ 244 w 245"/>
                <a:gd name="T19" fmla="*/ 65 h 226"/>
                <a:gd name="T20" fmla="*/ 245 w 245"/>
                <a:gd name="T21" fmla="*/ 74 h 226"/>
                <a:gd name="T22" fmla="*/ 245 w 245"/>
                <a:gd name="T23" fmla="*/ 83 h 226"/>
                <a:gd name="T24" fmla="*/ 231 w 245"/>
                <a:gd name="T25" fmla="*/ 149 h 226"/>
                <a:gd name="T26" fmla="*/ 231 w 245"/>
                <a:gd name="T27" fmla="*/ 149 h 226"/>
                <a:gd name="T28" fmla="*/ 229 w 245"/>
                <a:gd name="T29" fmla="*/ 157 h 226"/>
                <a:gd name="T30" fmla="*/ 224 w 245"/>
                <a:gd name="T31" fmla="*/ 165 h 226"/>
                <a:gd name="T32" fmla="*/ 219 w 245"/>
                <a:gd name="T33" fmla="*/ 172 h 226"/>
                <a:gd name="T34" fmla="*/ 211 w 245"/>
                <a:gd name="T35" fmla="*/ 177 h 226"/>
                <a:gd name="T36" fmla="*/ 211 w 245"/>
                <a:gd name="T37" fmla="*/ 177 h 226"/>
                <a:gd name="T38" fmla="*/ 204 w 245"/>
                <a:gd name="T39" fmla="*/ 181 h 226"/>
                <a:gd name="T40" fmla="*/ 196 w 245"/>
                <a:gd name="T41" fmla="*/ 183 h 226"/>
                <a:gd name="T42" fmla="*/ 187 w 245"/>
                <a:gd name="T43" fmla="*/ 185 h 226"/>
                <a:gd name="T44" fmla="*/ 179 w 245"/>
                <a:gd name="T45" fmla="*/ 183 h 226"/>
                <a:gd name="T46" fmla="*/ 168 w 245"/>
                <a:gd name="T47" fmla="*/ 181 h 226"/>
                <a:gd name="T48" fmla="*/ 168 w 245"/>
                <a:gd name="T49" fmla="*/ 226 h 226"/>
                <a:gd name="T50" fmla="*/ 121 w 245"/>
                <a:gd name="T51" fmla="*/ 172 h 226"/>
                <a:gd name="T52" fmla="*/ 37 w 245"/>
                <a:gd name="T53" fmla="*/ 155 h 226"/>
                <a:gd name="T54" fmla="*/ 37 w 245"/>
                <a:gd name="T55" fmla="*/ 155 h 226"/>
                <a:gd name="T56" fmla="*/ 29 w 245"/>
                <a:gd name="T57" fmla="*/ 152 h 226"/>
                <a:gd name="T58" fmla="*/ 21 w 245"/>
                <a:gd name="T59" fmla="*/ 149 h 226"/>
                <a:gd name="T60" fmla="*/ 14 w 245"/>
                <a:gd name="T61" fmla="*/ 143 h 226"/>
                <a:gd name="T62" fmla="*/ 8 w 245"/>
                <a:gd name="T63" fmla="*/ 136 h 226"/>
                <a:gd name="T64" fmla="*/ 8 w 245"/>
                <a:gd name="T65" fmla="*/ 136 h 226"/>
                <a:gd name="T66" fmla="*/ 4 w 245"/>
                <a:gd name="T67" fmla="*/ 128 h 226"/>
                <a:gd name="T68" fmla="*/ 1 w 245"/>
                <a:gd name="T69" fmla="*/ 121 h 226"/>
                <a:gd name="T70" fmla="*/ 0 w 245"/>
                <a:gd name="T71" fmla="*/ 112 h 226"/>
                <a:gd name="T72" fmla="*/ 1 w 245"/>
                <a:gd name="T73" fmla="*/ 103 h 226"/>
                <a:gd name="T74" fmla="*/ 14 w 245"/>
                <a:gd name="T75" fmla="*/ 37 h 226"/>
                <a:gd name="T76" fmla="*/ 14 w 245"/>
                <a:gd name="T77" fmla="*/ 37 h 226"/>
                <a:gd name="T78" fmla="*/ 18 w 245"/>
                <a:gd name="T79" fmla="*/ 28 h 226"/>
                <a:gd name="T80" fmla="*/ 21 w 245"/>
                <a:gd name="T81" fmla="*/ 21 h 226"/>
                <a:gd name="T82" fmla="*/ 26 w 245"/>
                <a:gd name="T83" fmla="*/ 13 h 226"/>
                <a:gd name="T84" fmla="*/ 34 w 245"/>
                <a:gd name="T85" fmla="*/ 8 h 226"/>
                <a:gd name="T86" fmla="*/ 34 w 245"/>
                <a:gd name="T87" fmla="*/ 8 h 226"/>
                <a:gd name="T88" fmla="*/ 42 w 245"/>
                <a:gd name="T89" fmla="*/ 3 h 226"/>
                <a:gd name="T90" fmla="*/ 50 w 245"/>
                <a:gd name="T91" fmla="*/ 1 h 226"/>
                <a:gd name="T92" fmla="*/ 59 w 245"/>
                <a:gd name="T93" fmla="*/ 0 h 226"/>
                <a:gd name="T94" fmla="*/ 68 w 245"/>
                <a:gd name="T95" fmla="*/ 1 h 226"/>
                <a:gd name="T96" fmla="*/ 68 w 245"/>
                <a:gd name="T97" fmla="*/ 1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5"/>
                <a:gd name="T148" fmla="*/ 0 h 226"/>
                <a:gd name="T149" fmla="*/ 245 w 245"/>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5" h="226">
                  <a:moveTo>
                    <a:pt x="68" y="1"/>
                  </a:moveTo>
                  <a:lnTo>
                    <a:pt x="209" y="29"/>
                  </a:lnTo>
                  <a:lnTo>
                    <a:pt x="209" y="29"/>
                  </a:lnTo>
                  <a:lnTo>
                    <a:pt x="218" y="33"/>
                  </a:lnTo>
                  <a:lnTo>
                    <a:pt x="225" y="36"/>
                  </a:lnTo>
                  <a:lnTo>
                    <a:pt x="232" y="41"/>
                  </a:lnTo>
                  <a:lnTo>
                    <a:pt x="237" y="49"/>
                  </a:lnTo>
                  <a:lnTo>
                    <a:pt x="237" y="49"/>
                  </a:lnTo>
                  <a:lnTo>
                    <a:pt x="242" y="56"/>
                  </a:lnTo>
                  <a:lnTo>
                    <a:pt x="244" y="65"/>
                  </a:lnTo>
                  <a:lnTo>
                    <a:pt x="245" y="74"/>
                  </a:lnTo>
                  <a:lnTo>
                    <a:pt x="245" y="83"/>
                  </a:lnTo>
                  <a:lnTo>
                    <a:pt x="231" y="149"/>
                  </a:lnTo>
                  <a:lnTo>
                    <a:pt x="231" y="149"/>
                  </a:lnTo>
                  <a:lnTo>
                    <a:pt x="229" y="157"/>
                  </a:lnTo>
                  <a:lnTo>
                    <a:pt x="224" y="165"/>
                  </a:lnTo>
                  <a:lnTo>
                    <a:pt x="219" y="172"/>
                  </a:lnTo>
                  <a:lnTo>
                    <a:pt x="211" y="177"/>
                  </a:lnTo>
                  <a:lnTo>
                    <a:pt x="211" y="177"/>
                  </a:lnTo>
                  <a:lnTo>
                    <a:pt x="204" y="181"/>
                  </a:lnTo>
                  <a:lnTo>
                    <a:pt x="196" y="183"/>
                  </a:lnTo>
                  <a:lnTo>
                    <a:pt x="187" y="185"/>
                  </a:lnTo>
                  <a:lnTo>
                    <a:pt x="179" y="183"/>
                  </a:lnTo>
                  <a:lnTo>
                    <a:pt x="168" y="181"/>
                  </a:lnTo>
                  <a:lnTo>
                    <a:pt x="168" y="226"/>
                  </a:lnTo>
                  <a:lnTo>
                    <a:pt x="121" y="172"/>
                  </a:lnTo>
                  <a:lnTo>
                    <a:pt x="37" y="155"/>
                  </a:lnTo>
                  <a:lnTo>
                    <a:pt x="37" y="155"/>
                  </a:lnTo>
                  <a:lnTo>
                    <a:pt x="29" y="152"/>
                  </a:lnTo>
                  <a:lnTo>
                    <a:pt x="21" y="149"/>
                  </a:lnTo>
                  <a:lnTo>
                    <a:pt x="14" y="143"/>
                  </a:lnTo>
                  <a:lnTo>
                    <a:pt x="8" y="136"/>
                  </a:lnTo>
                  <a:lnTo>
                    <a:pt x="8" y="136"/>
                  </a:lnTo>
                  <a:lnTo>
                    <a:pt x="4" y="128"/>
                  </a:lnTo>
                  <a:lnTo>
                    <a:pt x="1" y="121"/>
                  </a:lnTo>
                  <a:lnTo>
                    <a:pt x="0" y="112"/>
                  </a:lnTo>
                  <a:lnTo>
                    <a:pt x="1" y="103"/>
                  </a:lnTo>
                  <a:lnTo>
                    <a:pt x="14" y="37"/>
                  </a:lnTo>
                  <a:lnTo>
                    <a:pt x="14" y="37"/>
                  </a:lnTo>
                  <a:lnTo>
                    <a:pt x="18" y="28"/>
                  </a:lnTo>
                  <a:lnTo>
                    <a:pt x="21" y="21"/>
                  </a:lnTo>
                  <a:lnTo>
                    <a:pt x="26" y="13"/>
                  </a:lnTo>
                  <a:lnTo>
                    <a:pt x="34" y="8"/>
                  </a:lnTo>
                  <a:lnTo>
                    <a:pt x="34" y="8"/>
                  </a:lnTo>
                  <a:lnTo>
                    <a:pt x="42" y="3"/>
                  </a:lnTo>
                  <a:lnTo>
                    <a:pt x="50" y="1"/>
                  </a:lnTo>
                  <a:lnTo>
                    <a:pt x="59" y="0"/>
                  </a:lnTo>
                  <a:lnTo>
                    <a:pt x="68" y="1"/>
                  </a:lnTo>
                  <a:lnTo>
                    <a:pt x="68" y="1"/>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1" name="Freeform 241"/>
            <p:cNvSpPr>
              <a:spLocks noEditPoints="1" noChangeArrowheads="1"/>
            </p:cNvSpPr>
            <p:nvPr/>
          </p:nvSpPr>
          <p:spPr bwMode="auto">
            <a:xfrm>
              <a:off x="474663" y="782637"/>
              <a:ext cx="307975" cy="349250"/>
            </a:xfrm>
            <a:custGeom>
              <a:avLst/>
              <a:gdLst>
                <a:gd name="T0" fmla="*/ 385 w 387"/>
                <a:gd name="T1" fmla="*/ 170 h 441"/>
                <a:gd name="T2" fmla="*/ 386 w 387"/>
                <a:gd name="T3" fmla="*/ 163 h 441"/>
                <a:gd name="T4" fmla="*/ 381 w 387"/>
                <a:gd name="T5" fmla="*/ 150 h 441"/>
                <a:gd name="T6" fmla="*/ 251 w 387"/>
                <a:gd name="T7" fmla="*/ 35 h 441"/>
                <a:gd name="T8" fmla="*/ 250 w 387"/>
                <a:gd name="T9" fmla="*/ 35 h 441"/>
                <a:gd name="T10" fmla="*/ 215 w 387"/>
                <a:gd name="T11" fmla="*/ 4 h 441"/>
                <a:gd name="T12" fmla="*/ 201 w 387"/>
                <a:gd name="T13" fmla="*/ 0 h 441"/>
                <a:gd name="T14" fmla="*/ 198 w 387"/>
                <a:gd name="T15" fmla="*/ 0 h 441"/>
                <a:gd name="T16" fmla="*/ 190 w 387"/>
                <a:gd name="T17" fmla="*/ 3 h 441"/>
                <a:gd name="T18" fmla="*/ 21 w 387"/>
                <a:gd name="T19" fmla="*/ 142 h 441"/>
                <a:gd name="T20" fmla="*/ 16 w 387"/>
                <a:gd name="T21" fmla="*/ 146 h 441"/>
                <a:gd name="T22" fmla="*/ 11 w 387"/>
                <a:gd name="T23" fmla="*/ 159 h 441"/>
                <a:gd name="T24" fmla="*/ 11 w 387"/>
                <a:gd name="T25" fmla="*/ 167 h 441"/>
                <a:gd name="T26" fmla="*/ 11 w 387"/>
                <a:gd name="T27" fmla="*/ 167 h 441"/>
                <a:gd name="T28" fmla="*/ 11 w 387"/>
                <a:gd name="T29" fmla="*/ 176 h 441"/>
                <a:gd name="T30" fmla="*/ 10 w 387"/>
                <a:gd name="T31" fmla="*/ 182 h 441"/>
                <a:gd name="T32" fmla="*/ 0 w 387"/>
                <a:gd name="T33" fmla="*/ 405 h 441"/>
                <a:gd name="T34" fmla="*/ 3 w 387"/>
                <a:gd name="T35" fmla="*/ 425 h 441"/>
                <a:gd name="T36" fmla="*/ 6 w 387"/>
                <a:gd name="T37" fmla="*/ 430 h 441"/>
                <a:gd name="T38" fmla="*/ 15 w 387"/>
                <a:gd name="T39" fmla="*/ 437 h 441"/>
                <a:gd name="T40" fmla="*/ 19 w 387"/>
                <a:gd name="T41" fmla="*/ 439 h 441"/>
                <a:gd name="T42" fmla="*/ 24 w 387"/>
                <a:gd name="T43" fmla="*/ 439 h 441"/>
                <a:gd name="T44" fmla="*/ 24 w 387"/>
                <a:gd name="T45" fmla="*/ 439 h 441"/>
                <a:gd name="T46" fmla="*/ 25 w 387"/>
                <a:gd name="T47" fmla="*/ 440 h 441"/>
                <a:gd name="T48" fmla="*/ 36 w 387"/>
                <a:gd name="T49" fmla="*/ 441 h 441"/>
                <a:gd name="T50" fmla="*/ 336 w 387"/>
                <a:gd name="T51" fmla="*/ 441 h 441"/>
                <a:gd name="T52" fmla="*/ 350 w 387"/>
                <a:gd name="T53" fmla="*/ 439 h 441"/>
                <a:gd name="T54" fmla="*/ 355 w 387"/>
                <a:gd name="T55" fmla="*/ 439 h 441"/>
                <a:gd name="T56" fmla="*/ 362 w 387"/>
                <a:gd name="T57" fmla="*/ 439 h 441"/>
                <a:gd name="T58" fmla="*/ 367 w 387"/>
                <a:gd name="T59" fmla="*/ 435 h 441"/>
                <a:gd name="T60" fmla="*/ 376 w 387"/>
                <a:gd name="T61" fmla="*/ 427 h 441"/>
                <a:gd name="T62" fmla="*/ 378 w 387"/>
                <a:gd name="T63" fmla="*/ 420 h 441"/>
                <a:gd name="T64" fmla="*/ 380 w 387"/>
                <a:gd name="T65" fmla="*/ 408 h 441"/>
                <a:gd name="T66" fmla="*/ 387 w 387"/>
                <a:gd name="T67" fmla="*/ 190 h 441"/>
                <a:gd name="T68" fmla="*/ 385 w 387"/>
                <a:gd name="T69" fmla="*/ 179 h 441"/>
                <a:gd name="T70" fmla="*/ 385 w 387"/>
                <a:gd name="T71" fmla="*/ 175 h 441"/>
                <a:gd name="T72" fmla="*/ 385 w 387"/>
                <a:gd name="T73" fmla="*/ 170 h 441"/>
                <a:gd name="T74" fmla="*/ 266 w 387"/>
                <a:gd name="T75" fmla="*/ 287 h 441"/>
                <a:gd name="T76" fmla="*/ 359 w 387"/>
                <a:gd name="T77" fmla="*/ 391 h 441"/>
                <a:gd name="T78" fmla="*/ 236 w 387"/>
                <a:gd name="T79" fmla="*/ 54 h 441"/>
                <a:gd name="T80" fmla="*/ 363 w 387"/>
                <a:gd name="T81" fmla="*/ 165 h 441"/>
                <a:gd name="T82" fmla="*/ 355 w 387"/>
                <a:gd name="T83" fmla="*/ 174 h 441"/>
                <a:gd name="T84" fmla="*/ 346 w 387"/>
                <a:gd name="T85" fmla="*/ 177 h 441"/>
                <a:gd name="T86" fmla="*/ 51 w 387"/>
                <a:gd name="T87" fmla="*/ 177 h 441"/>
                <a:gd name="T88" fmla="*/ 39 w 387"/>
                <a:gd name="T89" fmla="*/ 173 h 441"/>
                <a:gd name="T90" fmla="*/ 34 w 387"/>
                <a:gd name="T91" fmla="*/ 161 h 441"/>
                <a:gd name="T92" fmla="*/ 201 w 387"/>
                <a:gd name="T93" fmla="*/ 24 h 441"/>
                <a:gd name="T94" fmla="*/ 196 w 387"/>
                <a:gd name="T95" fmla="*/ 314 h 441"/>
                <a:gd name="T96" fmla="*/ 66 w 387"/>
                <a:gd name="T97" fmla="*/ 202 h 441"/>
                <a:gd name="T98" fmla="*/ 196 w 387"/>
                <a:gd name="T99" fmla="*/ 314 h 441"/>
                <a:gd name="T100" fmla="*/ 123 w 387"/>
                <a:gd name="T101" fmla="*/ 284 h 441"/>
                <a:gd name="T102" fmla="*/ 31 w 387"/>
                <a:gd name="T103" fmla="*/ 203 h 441"/>
                <a:gd name="T104" fmla="*/ 37 w 387"/>
                <a:gd name="T105" fmla="*/ 416 h 441"/>
                <a:gd name="T106" fmla="*/ 140 w 387"/>
                <a:gd name="T107" fmla="*/ 300 h 441"/>
                <a:gd name="T108" fmla="*/ 144 w 387"/>
                <a:gd name="T109" fmla="*/ 304 h 441"/>
                <a:gd name="T110" fmla="*/ 181 w 387"/>
                <a:gd name="T111" fmla="*/ 334 h 441"/>
                <a:gd name="T112" fmla="*/ 187 w 387"/>
                <a:gd name="T113" fmla="*/ 338 h 441"/>
                <a:gd name="T114" fmla="*/ 194 w 387"/>
                <a:gd name="T115" fmla="*/ 339 h 441"/>
                <a:gd name="T116" fmla="*/ 202 w 387"/>
                <a:gd name="T117" fmla="*/ 338 h 441"/>
                <a:gd name="T118" fmla="*/ 209 w 387"/>
                <a:gd name="T119" fmla="*/ 333 h 441"/>
                <a:gd name="T120" fmla="*/ 346 w 387"/>
                <a:gd name="T121" fmla="*/ 414 h 441"/>
                <a:gd name="T122" fmla="*/ 341 w 387"/>
                <a:gd name="T123" fmla="*/ 416 h 441"/>
                <a:gd name="T124" fmla="*/ 37 w 387"/>
                <a:gd name="T125" fmla="*/ 416 h 4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7"/>
                <a:gd name="T190" fmla="*/ 0 h 441"/>
                <a:gd name="T191" fmla="*/ 387 w 387"/>
                <a:gd name="T192" fmla="*/ 441 h 4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7" h="441">
                  <a:moveTo>
                    <a:pt x="385" y="170"/>
                  </a:moveTo>
                  <a:lnTo>
                    <a:pt x="385" y="170"/>
                  </a:lnTo>
                  <a:lnTo>
                    <a:pt x="385" y="170"/>
                  </a:lnTo>
                  <a:lnTo>
                    <a:pt x="386" y="163"/>
                  </a:lnTo>
                  <a:lnTo>
                    <a:pt x="385" y="156"/>
                  </a:lnTo>
                  <a:lnTo>
                    <a:pt x="381" y="150"/>
                  </a:lnTo>
                  <a:lnTo>
                    <a:pt x="377" y="145"/>
                  </a:lnTo>
                  <a:lnTo>
                    <a:pt x="251" y="35"/>
                  </a:lnTo>
                  <a:lnTo>
                    <a:pt x="251" y="35"/>
                  </a:lnTo>
                  <a:lnTo>
                    <a:pt x="250" y="35"/>
                  </a:lnTo>
                  <a:lnTo>
                    <a:pt x="215" y="4"/>
                  </a:lnTo>
                  <a:lnTo>
                    <a:pt x="215" y="4"/>
                  </a:lnTo>
                  <a:lnTo>
                    <a:pt x="209" y="1"/>
                  </a:lnTo>
                  <a:lnTo>
                    <a:pt x="201" y="0"/>
                  </a:lnTo>
                  <a:lnTo>
                    <a:pt x="201" y="0"/>
                  </a:lnTo>
                  <a:lnTo>
                    <a:pt x="198" y="0"/>
                  </a:lnTo>
                  <a:lnTo>
                    <a:pt x="194" y="1"/>
                  </a:lnTo>
                  <a:lnTo>
                    <a:pt x="190" y="3"/>
                  </a:lnTo>
                  <a:lnTo>
                    <a:pt x="187" y="5"/>
                  </a:lnTo>
                  <a:lnTo>
                    <a:pt x="21" y="142"/>
                  </a:lnTo>
                  <a:lnTo>
                    <a:pt x="21" y="142"/>
                  </a:lnTo>
                  <a:lnTo>
                    <a:pt x="16" y="146"/>
                  </a:lnTo>
                  <a:lnTo>
                    <a:pt x="13" y="153"/>
                  </a:lnTo>
                  <a:lnTo>
                    <a:pt x="11" y="159"/>
                  </a:lnTo>
                  <a:lnTo>
                    <a:pt x="11" y="167"/>
                  </a:lnTo>
                  <a:lnTo>
                    <a:pt x="11" y="167"/>
                  </a:lnTo>
                  <a:lnTo>
                    <a:pt x="11" y="167"/>
                  </a:lnTo>
                  <a:lnTo>
                    <a:pt x="11" y="167"/>
                  </a:lnTo>
                  <a:lnTo>
                    <a:pt x="11" y="171"/>
                  </a:lnTo>
                  <a:lnTo>
                    <a:pt x="11" y="176"/>
                  </a:lnTo>
                  <a:lnTo>
                    <a:pt x="11" y="176"/>
                  </a:lnTo>
                  <a:lnTo>
                    <a:pt x="10" y="182"/>
                  </a:lnTo>
                  <a:lnTo>
                    <a:pt x="0" y="405"/>
                  </a:lnTo>
                  <a:lnTo>
                    <a:pt x="0" y="405"/>
                  </a:lnTo>
                  <a:lnTo>
                    <a:pt x="1" y="415"/>
                  </a:lnTo>
                  <a:lnTo>
                    <a:pt x="3" y="425"/>
                  </a:lnTo>
                  <a:lnTo>
                    <a:pt x="3" y="425"/>
                  </a:lnTo>
                  <a:lnTo>
                    <a:pt x="6" y="430"/>
                  </a:lnTo>
                  <a:lnTo>
                    <a:pt x="10" y="434"/>
                  </a:lnTo>
                  <a:lnTo>
                    <a:pt x="15" y="437"/>
                  </a:lnTo>
                  <a:lnTo>
                    <a:pt x="19" y="439"/>
                  </a:lnTo>
                  <a:lnTo>
                    <a:pt x="19" y="439"/>
                  </a:lnTo>
                  <a:lnTo>
                    <a:pt x="24" y="439"/>
                  </a:lnTo>
                  <a:lnTo>
                    <a:pt x="24" y="439"/>
                  </a:lnTo>
                  <a:lnTo>
                    <a:pt x="24" y="439"/>
                  </a:lnTo>
                  <a:lnTo>
                    <a:pt x="24" y="439"/>
                  </a:lnTo>
                  <a:lnTo>
                    <a:pt x="25" y="440"/>
                  </a:lnTo>
                  <a:lnTo>
                    <a:pt x="25" y="440"/>
                  </a:lnTo>
                  <a:lnTo>
                    <a:pt x="30" y="441"/>
                  </a:lnTo>
                  <a:lnTo>
                    <a:pt x="36" y="441"/>
                  </a:lnTo>
                  <a:lnTo>
                    <a:pt x="336" y="441"/>
                  </a:lnTo>
                  <a:lnTo>
                    <a:pt x="336" y="441"/>
                  </a:lnTo>
                  <a:lnTo>
                    <a:pt x="343" y="441"/>
                  </a:lnTo>
                  <a:lnTo>
                    <a:pt x="350" y="439"/>
                  </a:lnTo>
                  <a:lnTo>
                    <a:pt x="350" y="439"/>
                  </a:lnTo>
                  <a:lnTo>
                    <a:pt x="355" y="439"/>
                  </a:lnTo>
                  <a:lnTo>
                    <a:pt x="355" y="439"/>
                  </a:lnTo>
                  <a:lnTo>
                    <a:pt x="362" y="439"/>
                  </a:lnTo>
                  <a:lnTo>
                    <a:pt x="362" y="439"/>
                  </a:lnTo>
                  <a:lnTo>
                    <a:pt x="367" y="435"/>
                  </a:lnTo>
                  <a:lnTo>
                    <a:pt x="372" y="432"/>
                  </a:lnTo>
                  <a:lnTo>
                    <a:pt x="376" y="427"/>
                  </a:lnTo>
                  <a:lnTo>
                    <a:pt x="378" y="420"/>
                  </a:lnTo>
                  <a:lnTo>
                    <a:pt x="378" y="420"/>
                  </a:lnTo>
                  <a:lnTo>
                    <a:pt x="379" y="415"/>
                  </a:lnTo>
                  <a:lnTo>
                    <a:pt x="380" y="408"/>
                  </a:lnTo>
                  <a:lnTo>
                    <a:pt x="387" y="190"/>
                  </a:lnTo>
                  <a:lnTo>
                    <a:pt x="387" y="190"/>
                  </a:lnTo>
                  <a:lnTo>
                    <a:pt x="387" y="184"/>
                  </a:lnTo>
                  <a:lnTo>
                    <a:pt x="385" y="179"/>
                  </a:lnTo>
                  <a:lnTo>
                    <a:pt x="385" y="179"/>
                  </a:lnTo>
                  <a:lnTo>
                    <a:pt x="385" y="175"/>
                  </a:lnTo>
                  <a:lnTo>
                    <a:pt x="385" y="170"/>
                  </a:lnTo>
                  <a:lnTo>
                    <a:pt x="385" y="170"/>
                  </a:lnTo>
                  <a:close/>
                  <a:moveTo>
                    <a:pt x="359" y="391"/>
                  </a:moveTo>
                  <a:lnTo>
                    <a:pt x="266" y="287"/>
                  </a:lnTo>
                  <a:lnTo>
                    <a:pt x="364" y="205"/>
                  </a:lnTo>
                  <a:lnTo>
                    <a:pt x="359" y="391"/>
                  </a:lnTo>
                  <a:close/>
                  <a:moveTo>
                    <a:pt x="201" y="24"/>
                  </a:moveTo>
                  <a:lnTo>
                    <a:pt x="236" y="54"/>
                  </a:lnTo>
                  <a:lnTo>
                    <a:pt x="363" y="165"/>
                  </a:lnTo>
                  <a:lnTo>
                    <a:pt x="363" y="165"/>
                  </a:lnTo>
                  <a:lnTo>
                    <a:pt x="360" y="169"/>
                  </a:lnTo>
                  <a:lnTo>
                    <a:pt x="355" y="174"/>
                  </a:lnTo>
                  <a:lnTo>
                    <a:pt x="351" y="176"/>
                  </a:lnTo>
                  <a:lnTo>
                    <a:pt x="346" y="177"/>
                  </a:lnTo>
                  <a:lnTo>
                    <a:pt x="51" y="177"/>
                  </a:lnTo>
                  <a:lnTo>
                    <a:pt x="51" y="177"/>
                  </a:lnTo>
                  <a:lnTo>
                    <a:pt x="44" y="176"/>
                  </a:lnTo>
                  <a:lnTo>
                    <a:pt x="39" y="173"/>
                  </a:lnTo>
                  <a:lnTo>
                    <a:pt x="36" y="167"/>
                  </a:lnTo>
                  <a:lnTo>
                    <a:pt x="34" y="161"/>
                  </a:lnTo>
                  <a:lnTo>
                    <a:pt x="200" y="25"/>
                  </a:lnTo>
                  <a:lnTo>
                    <a:pt x="201" y="24"/>
                  </a:lnTo>
                  <a:close/>
                  <a:moveTo>
                    <a:pt x="196" y="314"/>
                  </a:moveTo>
                  <a:lnTo>
                    <a:pt x="196" y="314"/>
                  </a:lnTo>
                  <a:lnTo>
                    <a:pt x="160" y="284"/>
                  </a:lnTo>
                  <a:lnTo>
                    <a:pt x="66" y="202"/>
                  </a:lnTo>
                  <a:lnTo>
                    <a:pt x="331" y="202"/>
                  </a:lnTo>
                  <a:lnTo>
                    <a:pt x="196" y="314"/>
                  </a:lnTo>
                  <a:close/>
                  <a:moveTo>
                    <a:pt x="31" y="203"/>
                  </a:moveTo>
                  <a:lnTo>
                    <a:pt x="123" y="284"/>
                  </a:lnTo>
                  <a:lnTo>
                    <a:pt x="23" y="391"/>
                  </a:lnTo>
                  <a:lnTo>
                    <a:pt x="31" y="203"/>
                  </a:lnTo>
                  <a:close/>
                  <a:moveTo>
                    <a:pt x="37" y="416"/>
                  </a:moveTo>
                  <a:lnTo>
                    <a:pt x="37" y="416"/>
                  </a:lnTo>
                  <a:lnTo>
                    <a:pt x="31" y="415"/>
                  </a:lnTo>
                  <a:lnTo>
                    <a:pt x="140" y="300"/>
                  </a:lnTo>
                  <a:lnTo>
                    <a:pt x="144" y="304"/>
                  </a:lnTo>
                  <a:lnTo>
                    <a:pt x="144" y="304"/>
                  </a:lnTo>
                  <a:lnTo>
                    <a:pt x="146" y="304"/>
                  </a:lnTo>
                  <a:lnTo>
                    <a:pt x="181" y="334"/>
                  </a:lnTo>
                  <a:lnTo>
                    <a:pt x="181" y="334"/>
                  </a:lnTo>
                  <a:lnTo>
                    <a:pt x="187" y="338"/>
                  </a:lnTo>
                  <a:lnTo>
                    <a:pt x="194" y="339"/>
                  </a:lnTo>
                  <a:lnTo>
                    <a:pt x="194" y="339"/>
                  </a:lnTo>
                  <a:lnTo>
                    <a:pt x="198" y="339"/>
                  </a:lnTo>
                  <a:lnTo>
                    <a:pt x="202" y="338"/>
                  </a:lnTo>
                  <a:lnTo>
                    <a:pt x="205" y="335"/>
                  </a:lnTo>
                  <a:lnTo>
                    <a:pt x="209" y="333"/>
                  </a:lnTo>
                  <a:lnTo>
                    <a:pt x="248" y="302"/>
                  </a:lnTo>
                  <a:lnTo>
                    <a:pt x="346" y="414"/>
                  </a:lnTo>
                  <a:lnTo>
                    <a:pt x="346" y="414"/>
                  </a:lnTo>
                  <a:lnTo>
                    <a:pt x="341" y="416"/>
                  </a:lnTo>
                  <a:lnTo>
                    <a:pt x="337" y="416"/>
                  </a:lnTo>
                  <a:lnTo>
                    <a:pt x="37" y="416"/>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2" name="Freeform 242"/>
            <p:cNvSpPr>
              <a:spLocks noChangeArrowheads="1"/>
            </p:cNvSpPr>
            <p:nvPr/>
          </p:nvSpPr>
          <p:spPr bwMode="auto">
            <a:xfrm>
              <a:off x="542925" y="319087"/>
              <a:ext cx="66675" cy="79375"/>
            </a:xfrm>
            <a:custGeom>
              <a:avLst/>
              <a:gdLst>
                <a:gd name="T0" fmla="*/ 55 w 84"/>
                <a:gd name="T1" fmla="*/ 93 h 101"/>
                <a:gd name="T2" fmla="*/ 55 w 84"/>
                <a:gd name="T3" fmla="*/ 93 h 101"/>
                <a:gd name="T4" fmla="*/ 62 w 84"/>
                <a:gd name="T5" fmla="*/ 92 h 101"/>
                <a:gd name="T6" fmla="*/ 68 w 84"/>
                <a:gd name="T7" fmla="*/ 89 h 101"/>
                <a:gd name="T8" fmla="*/ 74 w 84"/>
                <a:gd name="T9" fmla="*/ 86 h 101"/>
                <a:gd name="T10" fmla="*/ 78 w 84"/>
                <a:gd name="T11" fmla="*/ 81 h 101"/>
                <a:gd name="T12" fmla="*/ 78 w 84"/>
                <a:gd name="T13" fmla="*/ 81 h 101"/>
                <a:gd name="T14" fmla="*/ 81 w 84"/>
                <a:gd name="T15" fmla="*/ 75 h 101"/>
                <a:gd name="T16" fmla="*/ 83 w 84"/>
                <a:gd name="T17" fmla="*/ 69 h 101"/>
                <a:gd name="T18" fmla="*/ 84 w 84"/>
                <a:gd name="T19" fmla="*/ 63 h 101"/>
                <a:gd name="T20" fmla="*/ 84 w 84"/>
                <a:gd name="T21" fmla="*/ 56 h 101"/>
                <a:gd name="T22" fmla="*/ 78 w 84"/>
                <a:gd name="T23" fmla="*/ 0 h 101"/>
                <a:gd name="T24" fmla="*/ 0 w 84"/>
                <a:gd name="T25" fmla="*/ 101 h 101"/>
                <a:gd name="T26" fmla="*/ 0 w 84"/>
                <a:gd name="T27" fmla="*/ 100 h 101"/>
                <a:gd name="T28" fmla="*/ 55 w 84"/>
                <a:gd name="T29" fmla="*/ 93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4"/>
                <a:gd name="T46" fmla="*/ 0 h 101"/>
                <a:gd name="T47" fmla="*/ 84 w 84"/>
                <a:gd name="T48" fmla="*/ 101 h 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4" h="101">
                  <a:moveTo>
                    <a:pt x="55" y="93"/>
                  </a:moveTo>
                  <a:lnTo>
                    <a:pt x="55" y="93"/>
                  </a:lnTo>
                  <a:lnTo>
                    <a:pt x="62" y="92"/>
                  </a:lnTo>
                  <a:lnTo>
                    <a:pt x="68" y="89"/>
                  </a:lnTo>
                  <a:lnTo>
                    <a:pt x="74" y="86"/>
                  </a:lnTo>
                  <a:lnTo>
                    <a:pt x="78" y="81"/>
                  </a:lnTo>
                  <a:lnTo>
                    <a:pt x="78" y="81"/>
                  </a:lnTo>
                  <a:lnTo>
                    <a:pt x="81" y="75"/>
                  </a:lnTo>
                  <a:lnTo>
                    <a:pt x="83" y="69"/>
                  </a:lnTo>
                  <a:lnTo>
                    <a:pt x="84" y="63"/>
                  </a:lnTo>
                  <a:lnTo>
                    <a:pt x="84" y="56"/>
                  </a:lnTo>
                  <a:lnTo>
                    <a:pt x="78" y="0"/>
                  </a:lnTo>
                  <a:lnTo>
                    <a:pt x="0" y="101"/>
                  </a:lnTo>
                  <a:lnTo>
                    <a:pt x="0" y="100"/>
                  </a:lnTo>
                  <a:lnTo>
                    <a:pt x="55" y="93"/>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3" name="Freeform 243"/>
            <p:cNvSpPr>
              <a:spLocks noEditPoints="1" noChangeArrowheads="1"/>
            </p:cNvSpPr>
            <p:nvPr/>
          </p:nvSpPr>
          <p:spPr bwMode="auto">
            <a:xfrm>
              <a:off x="534988" y="276225"/>
              <a:ext cx="357188" cy="414337"/>
            </a:xfrm>
            <a:custGeom>
              <a:avLst/>
              <a:gdLst>
                <a:gd name="T0" fmla="*/ 380 w 449"/>
                <a:gd name="T1" fmla="*/ 3 h 521"/>
                <a:gd name="T2" fmla="*/ 361 w 449"/>
                <a:gd name="T3" fmla="*/ 0 h 521"/>
                <a:gd name="T4" fmla="*/ 133 w 449"/>
                <a:gd name="T5" fmla="*/ 29 h 521"/>
                <a:gd name="T6" fmla="*/ 115 w 449"/>
                <a:gd name="T7" fmla="*/ 42 h 521"/>
                <a:gd name="T8" fmla="*/ 108 w 449"/>
                <a:gd name="T9" fmla="*/ 55 h 521"/>
                <a:gd name="T10" fmla="*/ 113 w 449"/>
                <a:gd name="T11" fmla="*/ 120 h 521"/>
                <a:gd name="T12" fmla="*/ 112 w 449"/>
                <a:gd name="T13" fmla="*/ 132 h 521"/>
                <a:gd name="T14" fmla="*/ 104 w 449"/>
                <a:gd name="T15" fmla="*/ 146 h 521"/>
                <a:gd name="T16" fmla="*/ 87 w 449"/>
                <a:gd name="T17" fmla="*/ 160 h 521"/>
                <a:gd name="T18" fmla="*/ 29 w 449"/>
                <a:gd name="T19" fmla="*/ 168 h 521"/>
                <a:gd name="T20" fmla="*/ 12 w 449"/>
                <a:gd name="T21" fmla="*/ 177 h 521"/>
                <a:gd name="T22" fmla="*/ 3 w 449"/>
                <a:gd name="T23" fmla="*/ 188 h 521"/>
                <a:gd name="T24" fmla="*/ 0 w 449"/>
                <a:gd name="T25" fmla="*/ 205 h 521"/>
                <a:gd name="T26" fmla="*/ 36 w 449"/>
                <a:gd name="T27" fmla="*/ 498 h 521"/>
                <a:gd name="T28" fmla="*/ 48 w 449"/>
                <a:gd name="T29" fmla="*/ 514 h 521"/>
                <a:gd name="T30" fmla="*/ 59 w 449"/>
                <a:gd name="T31" fmla="*/ 520 h 521"/>
                <a:gd name="T32" fmla="*/ 420 w 449"/>
                <a:gd name="T33" fmla="*/ 478 h 521"/>
                <a:gd name="T34" fmla="*/ 431 w 449"/>
                <a:gd name="T35" fmla="*/ 474 h 521"/>
                <a:gd name="T36" fmla="*/ 441 w 449"/>
                <a:gd name="T37" fmla="*/ 466 h 521"/>
                <a:gd name="T38" fmla="*/ 449 w 449"/>
                <a:gd name="T39" fmla="*/ 448 h 521"/>
                <a:gd name="T40" fmla="*/ 399 w 449"/>
                <a:gd name="T41" fmla="*/ 29 h 521"/>
                <a:gd name="T42" fmla="*/ 390 w 449"/>
                <a:gd name="T43" fmla="*/ 11 h 521"/>
                <a:gd name="T44" fmla="*/ 188 w 449"/>
                <a:gd name="T45" fmla="*/ 434 h 521"/>
                <a:gd name="T46" fmla="*/ 181 w 449"/>
                <a:gd name="T47" fmla="*/ 437 h 521"/>
                <a:gd name="T48" fmla="*/ 99 w 449"/>
                <a:gd name="T49" fmla="*/ 447 h 521"/>
                <a:gd name="T50" fmla="*/ 92 w 449"/>
                <a:gd name="T51" fmla="*/ 441 h 521"/>
                <a:gd name="T52" fmla="*/ 92 w 449"/>
                <a:gd name="T53" fmla="*/ 434 h 521"/>
                <a:gd name="T54" fmla="*/ 97 w 449"/>
                <a:gd name="T55" fmla="*/ 427 h 521"/>
                <a:gd name="T56" fmla="*/ 179 w 449"/>
                <a:gd name="T57" fmla="*/ 416 h 521"/>
                <a:gd name="T58" fmla="*/ 187 w 449"/>
                <a:gd name="T59" fmla="*/ 419 h 521"/>
                <a:gd name="T60" fmla="*/ 191 w 449"/>
                <a:gd name="T61" fmla="*/ 425 h 521"/>
                <a:gd name="T62" fmla="*/ 188 w 449"/>
                <a:gd name="T63" fmla="*/ 434 h 521"/>
                <a:gd name="T64" fmla="*/ 375 w 449"/>
                <a:gd name="T65" fmla="*/ 340 h 521"/>
                <a:gd name="T66" fmla="*/ 95 w 449"/>
                <a:gd name="T67" fmla="*/ 375 h 521"/>
                <a:gd name="T68" fmla="*/ 87 w 449"/>
                <a:gd name="T69" fmla="*/ 373 h 521"/>
                <a:gd name="T70" fmla="*/ 83 w 449"/>
                <a:gd name="T71" fmla="*/ 367 h 521"/>
                <a:gd name="T72" fmla="*/ 85 w 449"/>
                <a:gd name="T73" fmla="*/ 359 h 521"/>
                <a:gd name="T74" fmla="*/ 368 w 449"/>
                <a:gd name="T75" fmla="*/ 321 h 521"/>
                <a:gd name="T76" fmla="*/ 376 w 449"/>
                <a:gd name="T77" fmla="*/ 323 h 521"/>
                <a:gd name="T78" fmla="*/ 380 w 449"/>
                <a:gd name="T79" fmla="*/ 330 h 521"/>
                <a:gd name="T80" fmla="*/ 378 w 449"/>
                <a:gd name="T81" fmla="*/ 338 h 521"/>
                <a:gd name="T82" fmla="*/ 371 w 449"/>
                <a:gd name="T83" fmla="*/ 277 h 521"/>
                <a:gd name="T84" fmla="*/ 87 w 449"/>
                <a:gd name="T85" fmla="*/ 315 h 521"/>
                <a:gd name="T86" fmla="*/ 79 w 449"/>
                <a:gd name="T87" fmla="*/ 313 h 521"/>
                <a:gd name="T88" fmla="*/ 75 w 449"/>
                <a:gd name="T89" fmla="*/ 306 h 521"/>
                <a:gd name="T90" fmla="*/ 78 w 449"/>
                <a:gd name="T91" fmla="*/ 298 h 521"/>
                <a:gd name="T92" fmla="*/ 85 w 449"/>
                <a:gd name="T93" fmla="*/ 294 h 521"/>
                <a:gd name="T94" fmla="*/ 365 w 449"/>
                <a:gd name="T95" fmla="*/ 261 h 521"/>
                <a:gd name="T96" fmla="*/ 372 w 449"/>
                <a:gd name="T97" fmla="*/ 266 h 521"/>
                <a:gd name="T98" fmla="*/ 373 w 449"/>
                <a:gd name="T99" fmla="*/ 273 h 521"/>
                <a:gd name="T100" fmla="*/ 363 w 449"/>
                <a:gd name="T101" fmla="*/ 216 h 521"/>
                <a:gd name="T102" fmla="*/ 356 w 449"/>
                <a:gd name="T103" fmla="*/ 220 h 521"/>
                <a:gd name="T104" fmla="*/ 76 w 449"/>
                <a:gd name="T105" fmla="*/ 254 h 521"/>
                <a:gd name="T106" fmla="*/ 70 w 449"/>
                <a:gd name="T107" fmla="*/ 248 h 521"/>
                <a:gd name="T108" fmla="*/ 68 w 449"/>
                <a:gd name="T109" fmla="*/ 241 h 521"/>
                <a:gd name="T110" fmla="*/ 73 w 449"/>
                <a:gd name="T111" fmla="*/ 234 h 521"/>
                <a:gd name="T112" fmla="*/ 353 w 449"/>
                <a:gd name="T113" fmla="*/ 199 h 521"/>
                <a:gd name="T114" fmla="*/ 361 w 449"/>
                <a:gd name="T115" fmla="*/ 201 h 521"/>
                <a:gd name="T116" fmla="*/ 365 w 449"/>
                <a:gd name="T117" fmla="*/ 208 h 521"/>
                <a:gd name="T118" fmla="*/ 363 w 449"/>
                <a:gd name="T119" fmla="*/ 216 h 52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49"/>
                <a:gd name="T181" fmla="*/ 0 h 521"/>
                <a:gd name="T182" fmla="*/ 449 w 449"/>
                <a:gd name="T183" fmla="*/ 521 h 52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49" h="521">
                  <a:moveTo>
                    <a:pt x="386" y="6"/>
                  </a:moveTo>
                  <a:lnTo>
                    <a:pt x="386" y="6"/>
                  </a:lnTo>
                  <a:lnTo>
                    <a:pt x="380" y="3"/>
                  </a:lnTo>
                  <a:lnTo>
                    <a:pt x="374" y="1"/>
                  </a:lnTo>
                  <a:lnTo>
                    <a:pt x="367" y="0"/>
                  </a:lnTo>
                  <a:lnTo>
                    <a:pt x="361" y="0"/>
                  </a:lnTo>
                  <a:lnTo>
                    <a:pt x="139" y="27"/>
                  </a:lnTo>
                  <a:lnTo>
                    <a:pt x="139" y="27"/>
                  </a:lnTo>
                  <a:lnTo>
                    <a:pt x="133" y="29"/>
                  </a:lnTo>
                  <a:lnTo>
                    <a:pt x="126" y="32"/>
                  </a:lnTo>
                  <a:lnTo>
                    <a:pt x="121" y="36"/>
                  </a:lnTo>
                  <a:lnTo>
                    <a:pt x="115" y="42"/>
                  </a:lnTo>
                  <a:lnTo>
                    <a:pt x="115" y="42"/>
                  </a:lnTo>
                  <a:lnTo>
                    <a:pt x="111" y="48"/>
                  </a:lnTo>
                  <a:lnTo>
                    <a:pt x="108" y="55"/>
                  </a:lnTo>
                  <a:lnTo>
                    <a:pt x="106" y="63"/>
                  </a:lnTo>
                  <a:lnTo>
                    <a:pt x="106" y="69"/>
                  </a:lnTo>
                  <a:lnTo>
                    <a:pt x="113" y="120"/>
                  </a:lnTo>
                  <a:lnTo>
                    <a:pt x="113" y="120"/>
                  </a:lnTo>
                  <a:lnTo>
                    <a:pt x="113" y="127"/>
                  </a:lnTo>
                  <a:lnTo>
                    <a:pt x="112" y="132"/>
                  </a:lnTo>
                  <a:lnTo>
                    <a:pt x="109" y="140"/>
                  </a:lnTo>
                  <a:lnTo>
                    <a:pt x="104" y="146"/>
                  </a:lnTo>
                  <a:lnTo>
                    <a:pt x="104" y="146"/>
                  </a:lnTo>
                  <a:lnTo>
                    <a:pt x="99" y="153"/>
                  </a:lnTo>
                  <a:lnTo>
                    <a:pt x="93" y="157"/>
                  </a:lnTo>
                  <a:lnTo>
                    <a:pt x="87" y="160"/>
                  </a:lnTo>
                  <a:lnTo>
                    <a:pt x="81" y="161"/>
                  </a:lnTo>
                  <a:lnTo>
                    <a:pt x="29" y="168"/>
                  </a:lnTo>
                  <a:lnTo>
                    <a:pt x="29" y="168"/>
                  </a:lnTo>
                  <a:lnTo>
                    <a:pt x="23" y="169"/>
                  </a:lnTo>
                  <a:lnTo>
                    <a:pt x="17" y="172"/>
                  </a:lnTo>
                  <a:lnTo>
                    <a:pt x="12" y="177"/>
                  </a:lnTo>
                  <a:lnTo>
                    <a:pt x="6" y="182"/>
                  </a:lnTo>
                  <a:lnTo>
                    <a:pt x="6" y="182"/>
                  </a:lnTo>
                  <a:lnTo>
                    <a:pt x="3" y="188"/>
                  </a:lnTo>
                  <a:lnTo>
                    <a:pt x="1" y="194"/>
                  </a:lnTo>
                  <a:lnTo>
                    <a:pt x="0" y="199"/>
                  </a:lnTo>
                  <a:lnTo>
                    <a:pt x="0" y="205"/>
                  </a:lnTo>
                  <a:lnTo>
                    <a:pt x="35" y="491"/>
                  </a:lnTo>
                  <a:lnTo>
                    <a:pt x="35" y="491"/>
                  </a:lnTo>
                  <a:lnTo>
                    <a:pt x="36" y="498"/>
                  </a:lnTo>
                  <a:lnTo>
                    <a:pt x="39" y="504"/>
                  </a:lnTo>
                  <a:lnTo>
                    <a:pt x="42" y="510"/>
                  </a:lnTo>
                  <a:lnTo>
                    <a:pt x="48" y="514"/>
                  </a:lnTo>
                  <a:lnTo>
                    <a:pt x="48" y="514"/>
                  </a:lnTo>
                  <a:lnTo>
                    <a:pt x="53" y="517"/>
                  </a:lnTo>
                  <a:lnTo>
                    <a:pt x="59" y="520"/>
                  </a:lnTo>
                  <a:lnTo>
                    <a:pt x="65" y="521"/>
                  </a:lnTo>
                  <a:lnTo>
                    <a:pt x="72" y="521"/>
                  </a:lnTo>
                  <a:lnTo>
                    <a:pt x="420" y="478"/>
                  </a:lnTo>
                  <a:lnTo>
                    <a:pt x="420" y="478"/>
                  </a:lnTo>
                  <a:lnTo>
                    <a:pt x="426" y="477"/>
                  </a:lnTo>
                  <a:lnTo>
                    <a:pt x="431" y="474"/>
                  </a:lnTo>
                  <a:lnTo>
                    <a:pt x="437" y="471"/>
                  </a:lnTo>
                  <a:lnTo>
                    <a:pt x="441" y="466"/>
                  </a:lnTo>
                  <a:lnTo>
                    <a:pt x="441" y="466"/>
                  </a:lnTo>
                  <a:lnTo>
                    <a:pt x="446" y="460"/>
                  </a:lnTo>
                  <a:lnTo>
                    <a:pt x="448" y="454"/>
                  </a:lnTo>
                  <a:lnTo>
                    <a:pt x="449" y="448"/>
                  </a:lnTo>
                  <a:lnTo>
                    <a:pt x="449" y="441"/>
                  </a:lnTo>
                  <a:lnTo>
                    <a:pt x="399" y="29"/>
                  </a:lnTo>
                  <a:lnTo>
                    <a:pt x="399" y="29"/>
                  </a:lnTo>
                  <a:lnTo>
                    <a:pt x="397" y="22"/>
                  </a:lnTo>
                  <a:lnTo>
                    <a:pt x="395" y="16"/>
                  </a:lnTo>
                  <a:lnTo>
                    <a:pt x="390" y="11"/>
                  </a:lnTo>
                  <a:lnTo>
                    <a:pt x="386" y="6"/>
                  </a:lnTo>
                  <a:lnTo>
                    <a:pt x="386" y="6"/>
                  </a:lnTo>
                  <a:close/>
                  <a:moveTo>
                    <a:pt x="188" y="434"/>
                  </a:moveTo>
                  <a:lnTo>
                    <a:pt x="188" y="434"/>
                  </a:lnTo>
                  <a:lnTo>
                    <a:pt x="186" y="436"/>
                  </a:lnTo>
                  <a:lnTo>
                    <a:pt x="181" y="437"/>
                  </a:lnTo>
                  <a:lnTo>
                    <a:pt x="103" y="447"/>
                  </a:lnTo>
                  <a:lnTo>
                    <a:pt x="103" y="447"/>
                  </a:lnTo>
                  <a:lnTo>
                    <a:pt x="99" y="447"/>
                  </a:lnTo>
                  <a:lnTo>
                    <a:pt x="96" y="445"/>
                  </a:lnTo>
                  <a:lnTo>
                    <a:pt x="96" y="445"/>
                  </a:lnTo>
                  <a:lnTo>
                    <a:pt x="92" y="441"/>
                  </a:lnTo>
                  <a:lnTo>
                    <a:pt x="91" y="438"/>
                  </a:lnTo>
                  <a:lnTo>
                    <a:pt x="91" y="438"/>
                  </a:lnTo>
                  <a:lnTo>
                    <a:pt x="92" y="434"/>
                  </a:lnTo>
                  <a:lnTo>
                    <a:pt x="93" y="431"/>
                  </a:lnTo>
                  <a:lnTo>
                    <a:pt x="93" y="431"/>
                  </a:lnTo>
                  <a:lnTo>
                    <a:pt x="97" y="427"/>
                  </a:lnTo>
                  <a:lnTo>
                    <a:pt x="101" y="426"/>
                  </a:lnTo>
                  <a:lnTo>
                    <a:pt x="179" y="416"/>
                  </a:lnTo>
                  <a:lnTo>
                    <a:pt x="179" y="416"/>
                  </a:lnTo>
                  <a:lnTo>
                    <a:pt x="183" y="416"/>
                  </a:lnTo>
                  <a:lnTo>
                    <a:pt x="187" y="419"/>
                  </a:lnTo>
                  <a:lnTo>
                    <a:pt x="187" y="419"/>
                  </a:lnTo>
                  <a:lnTo>
                    <a:pt x="189" y="422"/>
                  </a:lnTo>
                  <a:lnTo>
                    <a:pt x="191" y="425"/>
                  </a:lnTo>
                  <a:lnTo>
                    <a:pt x="191" y="425"/>
                  </a:lnTo>
                  <a:lnTo>
                    <a:pt x="190" y="429"/>
                  </a:lnTo>
                  <a:lnTo>
                    <a:pt x="188" y="434"/>
                  </a:lnTo>
                  <a:lnTo>
                    <a:pt x="188" y="434"/>
                  </a:lnTo>
                  <a:close/>
                  <a:moveTo>
                    <a:pt x="378" y="338"/>
                  </a:moveTo>
                  <a:lnTo>
                    <a:pt x="378" y="338"/>
                  </a:lnTo>
                  <a:lnTo>
                    <a:pt x="375" y="340"/>
                  </a:lnTo>
                  <a:lnTo>
                    <a:pt x="371" y="342"/>
                  </a:lnTo>
                  <a:lnTo>
                    <a:pt x="95" y="375"/>
                  </a:lnTo>
                  <a:lnTo>
                    <a:pt x="95" y="375"/>
                  </a:lnTo>
                  <a:lnTo>
                    <a:pt x="90" y="375"/>
                  </a:lnTo>
                  <a:lnTo>
                    <a:pt x="87" y="373"/>
                  </a:lnTo>
                  <a:lnTo>
                    <a:pt x="87" y="373"/>
                  </a:lnTo>
                  <a:lnTo>
                    <a:pt x="84" y="370"/>
                  </a:lnTo>
                  <a:lnTo>
                    <a:pt x="83" y="367"/>
                  </a:lnTo>
                  <a:lnTo>
                    <a:pt x="83" y="367"/>
                  </a:lnTo>
                  <a:lnTo>
                    <a:pt x="84" y="362"/>
                  </a:lnTo>
                  <a:lnTo>
                    <a:pt x="85" y="359"/>
                  </a:lnTo>
                  <a:lnTo>
                    <a:pt x="85" y="359"/>
                  </a:lnTo>
                  <a:lnTo>
                    <a:pt x="88" y="356"/>
                  </a:lnTo>
                  <a:lnTo>
                    <a:pt x="92" y="355"/>
                  </a:lnTo>
                  <a:lnTo>
                    <a:pt x="368" y="321"/>
                  </a:lnTo>
                  <a:lnTo>
                    <a:pt x="368" y="321"/>
                  </a:lnTo>
                  <a:lnTo>
                    <a:pt x="373" y="321"/>
                  </a:lnTo>
                  <a:lnTo>
                    <a:pt x="376" y="323"/>
                  </a:lnTo>
                  <a:lnTo>
                    <a:pt x="376" y="323"/>
                  </a:lnTo>
                  <a:lnTo>
                    <a:pt x="379" y="326"/>
                  </a:lnTo>
                  <a:lnTo>
                    <a:pt x="380" y="330"/>
                  </a:lnTo>
                  <a:lnTo>
                    <a:pt x="380" y="330"/>
                  </a:lnTo>
                  <a:lnTo>
                    <a:pt x="380" y="334"/>
                  </a:lnTo>
                  <a:lnTo>
                    <a:pt x="378" y="338"/>
                  </a:lnTo>
                  <a:lnTo>
                    <a:pt x="378" y="338"/>
                  </a:lnTo>
                  <a:close/>
                  <a:moveTo>
                    <a:pt x="371" y="277"/>
                  </a:moveTo>
                  <a:lnTo>
                    <a:pt x="371" y="277"/>
                  </a:lnTo>
                  <a:lnTo>
                    <a:pt x="367" y="280"/>
                  </a:lnTo>
                  <a:lnTo>
                    <a:pt x="364" y="282"/>
                  </a:lnTo>
                  <a:lnTo>
                    <a:pt x="87" y="315"/>
                  </a:lnTo>
                  <a:lnTo>
                    <a:pt x="87" y="315"/>
                  </a:lnTo>
                  <a:lnTo>
                    <a:pt x="84" y="314"/>
                  </a:lnTo>
                  <a:lnTo>
                    <a:pt x="79" y="313"/>
                  </a:lnTo>
                  <a:lnTo>
                    <a:pt x="79" y="313"/>
                  </a:lnTo>
                  <a:lnTo>
                    <a:pt x="77" y="310"/>
                  </a:lnTo>
                  <a:lnTo>
                    <a:pt x="75" y="306"/>
                  </a:lnTo>
                  <a:lnTo>
                    <a:pt x="75" y="306"/>
                  </a:lnTo>
                  <a:lnTo>
                    <a:pt x="76" y="302"/>
                  </a:lnTo>
                  <a:lnTo>
                    <a:pt x="78" y="298"/>
                  </a:lnTo>
                  <a:lnTo>
                    <a:pt x="78" y="298"/>
                  </a:lnTo>
                  <a:lnTo>
                    <a:pt x="80" y="296"/>
                  </a:lnTo>
                  <a:lnTo>
                    <a:pt x="85" y="294"/>
                  </a:lnTo>
                  <a:lnTo>
                    <a:pt x="361" y="260"/>
                  </a:lnTo>
                  <a:lnTo>
                    <a:pt x="361" y="260"/>
                  </a:lnTo>
                  <a:lnTo>
                    <a:pt x="365" y="261"/>
                  </a:lnTo>
                  <a:lnTo>
                    <a:pt x="368" y="262"/>
                  </a:lnTo>
                  <a:lnTo>
                    <a:pt x="368" y="262"/>
                  </a:lnTo>
                  <a:lnTo>
                    <a:pt x="372" y="266"/>
                  </a:lnTo>
                  <a:lnTo>
                    <a:pt x="373" y="270"/>
                  </a:lnTo>
                  <a:lnTo>
                    <a:pt x="373" y="270"/>
                  </a:lnTo>
                  <a:lnTo>
                    <a:pt x="373" y="273"/>
                  </a:lnTo>
                  <a:lnTo>
                    <a:pt x="371" y="277"/>
                  </a:lnTo>
                  <a:lnTo>
                    <a:pt x="371" y="277"/>
                  </a:lnTo>
                  <a:close/>
                  <a:moveTo>
                    <a:pt x="363" y="216"/>
                  </a:moveTo>
                  <a:lnTo>
                    <a:pt x="363" y="216"/>
                  </a:lnTo>
                  <a:lnTo>
                    <a:pt x="360" y="219"/>
                  </a:lnTo>
                  <a:lnTo>
                    <a:pt x="356" y="220"/>
                  </a:lnTo>
                  <a:lnTo>
                    <a:pt x="79" y="254"/>
                  </a:lnTo>
                  <a:lnTo>
                    <a:pt x="79" y="254"/>
                  </a:lnTo>
                  <a:lnTo>
                    <a:pt x="76" y="254"/>
                  </a:lnTo>
                  <a:lnTo>
                    <a:pt x="72" y="251"/>
                  </a:lnTo>
                  <a:lnTo>
                    <a:pt x="72" y="251"/>
                  </a:lnTo>
                  <a:lnTo>
                    <a:pt x="70" y="248"/>
                  </a:lnTo>
                  <a:lnTo>
                    <a:pt x="68" y="245"/>
                  </a:lnTo>
                  <a:lnTo>
                    <a:pt x="68" y="245"/>
                  </a:lnTo>
                  <a:lnTo>
                    <a:pt x="68" y="241"/>
                  </a:lnTo>
                  <a:lnTo>
                    <a:pt x="71" y="237"/>
                  </a:lnTo>
                  <a:lnTo>
                    <a:pt x="71" y="237"/>
                  </a:lnTo>
                  <a:lnTo>
                    <a:pt x="73" y="234"/>
                  </a:lnTo>
                  <a:lnTo>
                    <a:pt x="77" y="233"/>
                  </a:lnTo>
                  <a:lnTo>
                    <a:pt x="353" y="199"/>
                  </a:lnTo>
                  <a:lnTo>
                    <a:pt x="353" y="199"/>
                  </a:lnTo>
                  <a:lnTo>
                    <a:pt x="358" y="199"/>
                  </a:lnTo>
                  <a:lnTo>
                    <a:pt x="361" y="201"/>
                  </a:lnTo>
                  <a:lnTo>
                    <a:pt x="361" y="201"/>
                  </a:lnTo>
                  <a:lnTo>
                    <a:pt x="364" y="205"/>
                  </a:lnTo>
                  <a:lnTo>
                    <a:pt x="365" y="208"/>
                  </a:lnTo>
                  <a:lnTo>
                    <a:pt x="365" y="208"/>
                  </a:lnTo>
                  <a:lnTo>
                    <a:pt x="365" y="212"/>
                  </a:lnTo>
                  <a:lnTo>
                    <a:pt x="363" y="216"/>
                  </a:lnTo>
                  <a:lnTo>
                    <a:pt x="363" y="216"/>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4" name="Freeform 244"/>
            <p:cNvSpPr>
              <a:spLocks noEditPoints="1" noChangeArrowheads="1"/>
            </p:cNvSpPr>
            <p:nvPr/>
          </p:nvSpPr>
          <p:spPr bwMode="auto">
            <a:xfrm>
              <a:off x="263525" y="184150"/>
              <a:ext cx="214313" cy="231775"/>
            </a:xfrm>
            <a:custGeom>
              <a:avLst/>
              <a:gdLst>
                <a:gd name="T0" fmla="*/ 85 w 269"/>
                <a:gd name="T1" fmla="*/ 0 h 292"/>
                <a:gd name="T2" fmla="*/ 70 w 269"/>
                <a:gd name="T3" fmla="*/ 4 h 292"/>
                <a:gd name="T4" fmla="*/ 60 w 269"/>
                <a:gd name="T5" fmla="*/ 13 h 292"/>
                <a:gd name="T6" fmla="*/ 1 w 269"/>
                <a:gd name="T7" fmla="*/ 227 h 292"/>
                <a:gd name="T8" fmla="*/ 1 w 269"/>
                <a:gd name="T9" fmla="*/ 242 h 292"/>
                <a:gd name="T10" fmla="*/ 9 w 269"/>
                <a:gd name="T11" fmla="*/ 254 h 292"/>
                <a:gd name="T12" fmla="*/ 131 w 269"/>
                <a:gd name="T13" fmla="*/ 290 h 292"/>
                <a:gd name="T14" fmla="*/ 133 w 269"/>
                <a:gd name="T15" fmla="*/ 291 h 292"/>
                <a:gd name="T16" fmla="*/ 149 w 269"/>
                <a:gd name="T17" fmla="*/ 292 h 292"/>
                <a:gd name="T18" fmla="*/ 159 w 269"/>
                <a:gd name="T19" fmla="*/ 289 h 292"/>
                <a:gd name="T20" fmla="*/ 172 w 269"/>
                <a:gd name="T21" fmla="*/ 280 h 292"/>
                <a:gd name="T22" fmla="*/ 181 w 269"/>
                <a:gd name="T23" fmla="*/ 265 h 292"/>
                <a:gd name="T24" fmla="*/ 189 w 269"/>
                <a:gd name="T25" fmla="*/ 267 h 292"/>
                <a:gd name="T26" fmla="*/ 206 w 269"/>
                <a:gd name="T27" fmla="*/ 263 h 292"/>
                <a:gd name="T28" fmla="*/ 210 w 269"/>
                <a:gd name="T29" fmla="*/ 261 h 292"/>
                <a:gd name="T30" fmla="*/ 216 w 269"/>
                <a:gd name="T31" fmla="*/ 257 h 292"/>
                <a:gd name="T32" fmla="*/ 268 w 269"/>
                <a:gd name="T33" fmla="*/ 76 h 292"/>
                <a:gd name="T34" fmla="*/ 269 w 269"/>
                <a:gd name="T35" fmla="*/ 67 h 292"/>
                <a:gd name="T36" fmla="*/ 263 w 269"/>
                <a:gd name="T37" fmla="*/ 52 h 292"/>
                <a:gd name="T38" fmla="*/ 249 w 269"/>
                <a:gd name="T39" fmla="*/ 45 h 292"/>
                <a:gd name="T40" fmla="*/ 204 w 269"/>
                <a:gd name="T41" fmla="*/ 240 h 292"/>
                <a:gd name="T42" fmla="*/ 201 w 269"/>
                <a:gd name="T43" fmla="*/ 246 h 292"/>
                <a:gd name="T44" fmla="*/ 197 w 269"/>
                <a:gd name="T45" fmla="*/ 248 h 292"/>
                <a:gd name="T46" fmla="*/ 188 w 269"/>
                <a:gd name="T47" fmla="*/ 248 h 292"/>
                <a:gd name="T48" fmla="*/ 181 w 269"/>
                <a:gd name="T49" fmla="*/ 246 h 292"/>
                <a:gd name="T50" fmla="*/ 172 w 269"/>
                <a:gd name="T51" fmla="*/ 245 h 292"/>
                <a:gd name="T52" fmla="*/ 167 w 269"/>
                <a:gd name="T53" fmla="*/ 251 h 292"/>
                <a:gd name="T54" fmla="*/ 166 w 269"/>
                <a:gd name="T55" fmla="*/ 256 h 292"/>
                <a:gd name="T56" fmla="*/ 156 w 269"/>
                <a:gd name="T57" fmla="*/ 271 h 292"/>
                <a:gd name="T58" fmla="*/ 151 w 269"/>
                <a:gd name="T59" fmla="*/ 273 h 292"/>
                <a:gd name="T60" fmla="*/ 147 w 269"/>
                <a:gd name="T61" fmla="*/ 274 h 292"/>
                <a:gd name="T62" fmla="*/ 138 w 269"/>
                <a:gd name="T63" fmla="*/ 273 h 292"/>
                <a:gd name="T64" fmla="*/ 135 w 269"/>
                <a:gd name="T65" fmla="*/ 273 h 292"/>
                <a:gd name="T66" fmla="*/ 21 w 269"/>
                <a:gd name="T67" fmla="*/ 240 h 292"/>
                <a:gd name="T68" fmla="*/ 18 w 269"/>
                <a:gd name="T69" fmla="*/ 233 h 292"/>
                <a:gd name="T70" fmla="*/ 78 w 269"/>
                <a:gd name="T71" fmla="*/ 21 h 292"/>
                <a:gd name="T72" fmla="*/ 85 w 269"/>
                <a:gd name="T73" fmla="*/ 18 h 292"/>
                <a:gd name="T74" fmla="*/ 111 w 269"/>
                <a:gd name="T75" fmla="*/ 29 h 292"/>
                <a:gd name="T76" fmla="*/ 111 w 269"/>
                <a:gd name="T77" fmla="*/ 36 h 292"/>
                <a:gd name="T78" fmla="*/ 116 w 269"/>
                <a:gd name="T79" fmla="*/ 46 h 292"/>
                <a:gd name="T80" fmla="*/ 124 w 269"/>
                <a:gd name="T81" fmla="*/ 51 h 292"/>
                <a:gd name="T82" fmla="*/ 132 w 269"/>
                <a:gd name="T83" fmla="*/ 51 h 292"/>
                <a:gd name="T84" fmla="*/ 141 w 269"/>
                <a:gd name="T85" fmla="*/ 47 h 292"/>
                <a:gd name="T86" fmla="*/ 146 w 269"/>
                <a:gd name="T87" fmla="*/ 38 h 292"/>
                <a:gd name="T88" fmla="*/ 188 w 269"/>
                <a:gd name="T89" fmla="*/ 46 h 292"/>
                <a:gd name="T90" fmla="*/ 186 w 269"/>
                <a:gd name="T91" fmla="*/ 49 h 292"/>
                <a:gd name="T92" fmla="*/ 186 w 269"/>
                <a:gd name="T93" fmla="*/ 60 h 292"/>
                <a:gd name="T94" fmla="*/ 192 w 269"/>
                <a:gd name="T95" fmla="*/ 69 h 292"/>
                <a:gd name="T96" fmla="*/ 198 w 269"/>
                <a:gd name="T97" fmla="*/ 72 h 292"/>
                <a:gd name="T98" fmla="*/ 209 w 269"/>
                <a:gd name="T99" fmla="*/ 72 h 292"/>
                <a:gd name="T100" fmla="*/ 218 w 269"/>
                <a:gd name="T101" fmla="*/ 65 h 292"/>
                <a:gd name="T102" fmla="*/ 221 w 269"/>
                <a:gd name="T103" fmla="*/ 59 h 292"/>
                <a:gd name="T104" fmla="*/ 245 w 269"/>
                <a:gd name="T105" fmla="*/ 62 h 292"/>
                <a:gd name="T106" fmla="*/ 251 w 269"/>
                <a:gd name="T107" fmla="*/ 69 h 2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9"/>
                <a:gd name="T163" fmla="*/ 0 h 292"/>
                <a:gd name="T164" fmla="*/ 269 w 269"/>
                <a:gd name="T165" fmla="*/ 292 h 2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9" h="292">
                  <a:moveTo>
                    <a:pt x="90" y="0"/>
                  </a:moveTo>
                  <a:lnTo>
                    <a:pt x="90" y="0"/>
                  </a:lnTo>
                  <a:lnTo>
                    <a:pt x="85" y="0"/>
                  </a:lnTo>
                  <a:lnTo>
                    <a:pt x="80" y="0"/>
                  </a:lnTo>
                  <a:lnTo>
                    <a:pt x="76" y="1"/>
                  </a:lnTo>
                  <a:lnTo>
                    <a:pt x="70" y="4"/>
                  </a:lnTo>
                  <a:lnTo>
                    <a:pt x="67" y="6"/>
                  </a:lnTo>
                  <a:lnTo>
                    <a:pt x="64" y="9"/>
                  </a:lnTo>
                  <a:lnTo>
                    <a:pt x="60" y="13"/>
                  </a:lnTo>
                  <a:lnTo>
                    <a:pt x="58" y="19"/>
                  </a:lnTo>
                  <a:lnTo>
                    <a:pt x="1" y="227"/>
                  </a:lnTo>
                  <a:lnTo>
                    <a:pt x="1" y="227"/>
                  </a:lnTo>
                  <a:lnTo>
                    <a:pt x="0" y="233"/>
                  </a:lnTo>
                  <a:lnTo>
                    <a:pt x="0" y="238"/>
                  </a:lnTo>
                  <a:lnTo>
                    <a:pt x="1" y="242"/>
                  </a:lnTo>
                  <a:lnTo>
                    <a:pt x="3" y="247"/>
                  </a:lnTo>
                  <a:lnTo>
                    <a:pt x="6" y="251"/>
                  </a:lnTo>
                  <a:lnTo>
                    <a:pt x="9" y="254"/>
                  </a:lnTo>
                  <a:lnTo>
                    <a:pt x="14" y="258"/>
                  </a:lnTo>
                  <a:lnTo>
                    <a:pt x="19" y="260"/>
                  </a:lnTo>
                  <a:lnTo>
                    <a:pt x="131" y="290"/>
                  </a:lnTo>
                  <a:lnTo>
                    <a:pt x="131" y="290"/>
                  </a:lnTo>
                  <a:lnTo>
                    <a:pt x="131" y="290"/>
                  </a:lnTo>
                  <a:lnTo>
                    <a:pt x="133" y="291"/>
                  </a:lnTo>
                  <a:lnTo>
                    <a:pt x="133" y="291"/>
                  </a:lnTo>
                  <a:lnTo>
                    <a:pt x="143" y="292"/>
                  </a:lnTo>
                  <a:lnTo>
                    <a:pt x="149" y="292"/>
                  </a:lnTo>
                  <a:lnTo>
                    <a:pt x="157" y="290"/>
                  </a:lnTo>
                  <a:lnTo>
                    <a:pt x="157" y="290"/>
                  </a:lnTo>
                  <a:lnTo>
                    <a:pt x="159" y="289"/>
                  </a:lnTo>
                  <a:lnTo>
                    <a:pt x="159" y="289"/>
                  </a:lnTo>
                  <a:lnTo>
                    <a:pt x="167" y="286"/>
                  </a:lnTo>
                  <a:lnTo>
                    <a:pt x="172" y="280"/>
                  </a:lnTo>
                  <a:lnTo>
                    <a:pt x="178" y="273"/>
                  </a:lnTo>
                  <a:lnTo>
                    <a:pt x="181" y="265"/>
                  </a:lnTo>
                  <a:lnTo>
                    <a:pt x="181" y="265"/>
                  </a:lnTo>
                  <a:lnTo>
                    <a:pt x="182" y="266"/>
                  </a:lnTo>
                  <a:lnTo>
                    <a:pt x="182" y="266"/>
                  </a:lnTo>
                  <a:lnTo>
                    <a:pt x="189" y="267"/>
                  </a:lnTo>
                  <a:lnTo>
                    <a:pt x="195" y="267"/>
                  </a:lnTo>
                  <a:lnTo>
                    <a:pt x="201" y="265"/>
                  </a:lnTo>
                  <a:lnTo>
                    <a:pt x="206" y="263"/>
                  </a:lnTo>
                  <a:lnTo>
                    <a:pt x="207" y="263"/>
                  </a:lnTo>
                  <a:lnTo>
                    <a:pt x="210" y="261"/>
                  </a:lnTo>
                  <a:lnTo>
                    <a:pt x="210" y="261"/>
                  </a:lnTo>
                  <a:lnTo>
                    <a:pt x="211" y="260"/>
                  </a:lnTo>
                  <a:lnTo>
                    <a:pt x="211" y="260"/>
                  </a:lnTo>
                  <a:lnTo>
                    <a:pt x="216" y="257"/>
                  </a:lnTo>
                  <a:lnTo>
                    <a:pt x="218" y="252"/>
                  </a:lnTo>
                  <a:lnTo>
                    <a:pt x="221" y="245"/>
                  </a:lnTo>
                  <a:lnTo>
                    <a:pt x="268" y="76"/>
                  </a:lnTo>
                  <a:lnTo>
                    <a:pt x="268" y="76"/>
                  </a:lnTo>
                  <a:lnTo>
                    <a:pt x="269" y="71"/>
                  </a:lnTo>
                  <a:lnTo>
                    <a:pt x="269" y="67"/>
                  </a:lnTo>
                  <a:lnTo>
                    <a:pt x="268" y="61"/>
                  </a:lnTo>
                  <a:lnTo>
                    <a:pt x="266" y="57"/>
                  </a:lnTo>
                  <a:lnTo>
                    <a:pt x="263" y="52"/>
                  </a:lnTo>
                  <a:lnTo>
                    <a:pt x="259" y="49"/>
                  </a:lnTo>
                  <a:lnTo>
                    <a:pt x="255" y="47"/>
                  </a:lnTo>
                  <a:lnTo>
                    <a:pt x="249" y="45"/>
                  </a:lnTo>
                  <a:lnTo>
                    <a:pt x="90" y="0"/>
                  </a:lnTo>
                  <a:close/>
                  <a:moveTo>
                    <a:pt x="251" y="72"/>
                  </a:moveTo>
                  <a:lnTo>
                    <a:pt x="204" y="240"/>
                  </a:lnTo>
                  <a:lnTo>
                    <a:pt x="204" y="240"/>
                  </a:lnTo>
                  <a:lnTo>
                    <a:pt x="203" y="244"/>
                  </a:lnTo>
                  <a:lnTo>
                    <a:pt x="201" y="246"/>
                  </a:lnTo>
                  <a:lnTo>
                    <a:pt x="201" y="246"/>
                  </a:lnTo>
                  <a:lnTo>
                    <a:pt x="199" y="246"/>
                  </a:lnTo>
                  <a:lnTo>
                    <a:pt x="197" y="248"/>
                  </a:lnTo>
                  <a:lnTo>
                    <a:pt x="197" y="248"/>
                  </a:lnTo>
                  <a:lnTo>
                    <a:pt x="193" y="249"/>
                  </a:lnTo>
                  <a:lnTo>
                    <a:pt x="188" y="248"/>
                  </a:lnTo>
                  <a:lnTo>
                    <a:pt x="188" y="248"/>
                  </a:lnTo>
                  <a:lnTo>
                    <a:pt x="184" y="247"/>
                  </a:lnTo>
                  <a:lnTo>
                    <a:pt x="181" y="246"/>
                  </a:lnTo>
                  <a:lnTo>
                    <a:pt x="181" y="246"/>
                  </a:lnTo>
                  <a:lnTo>
                    <a:pt x="177" y="244"/>
                  </a:lnTo>
                  <a:lnTo>
                    <a:pt x="172" y="245"/>
                  </a:lnTo>
                  <a:lnTo>
                    <a:pt x="172" y="245"/>
                  </a:lnTo>
                  <a:lnTo>
                    <a:pt x="168" y="247"/>
                  </a:lnTo>
                  <a:lnTo>
                    <a:pt x="167" y="251"/>
                  </a:lnTo>
                  <a:lnTo>
                    <a:pt x="167" y="251"/>
                  </a:lnTo>
                  <a:lnTo>
                    <a:pt x="166" y="256"/>
                  </a:lnTo>
                  <a:lnTo>
                    <a:pt x="166" y="256"/>
                  </a:lnTo>
                  <a:lnTo>
                    <a:pt x="164" y="262"/>
                  </a:lnTo>
                  <a:lnTo>
                    <a:pt x="160" y="266"/>
                  </a:lnTo>
                  <a:lnTo>
                    <a:pt x="156" y="271"/>
                  </a:lnTo>
                  <a:lnTo>
                    <a:pt x="152" y="273"/>
                  </a:lnTo>
                  <a:lnTo>
                    <a:pt x="152" y="273"/>
                  </a:lnTo>
                  <a:lnTo>
                    <a:pt x="151" y="273"/>
                  </a:lnTo>
                  <a:lnTo>
                    <a:pt x="151" y="273"/>
                  </a:lnTo>
                  <a:lnTo>
                    <a:pt x="151" y="273"/>
                  </a:lnTo>
                  <a:lnTo>
                    <a:pt x="147" y="274"/>
                  </a:lnTo>
                  <a:lnTo>
                    <a:pt x="144" y="274"/>
                  </a:lnTo>
                  <a:lnTo>
                    <a:pt x="138" y="273"/>
                  </a:lnTo>
                  <a:lnTo>
                    <a:pt x="138" y="273"/>
                  </a:lnTo>
                  <a:lnTo>
                    <a:pt x="135" y="273"/>
                  </a:lnTo>
                  <a:lnTo>
                    <a:pt x="135" y="273"/>
                  </a:lnTo>
                  <a:lnTo>
                    <a:pt x="135" y="273"/>
                  </a:lnTo>
                  <a:lnTo>
                    <a:pt x="23" y="241"/>
                  </a:lnTo>
                  <a:lnTo>
                    <a:pt x="23" y="241"/>
                  </a:lnTo>
                  <a:lnTo>
                    <a:pt x="21" y="240"/>
                  </a:lnTo>
                  <a:lnTo>
                    <a:pt x="19" y="238"/>
                  </a:lnTo>
                  <a:lnTo>
                    <a:pt x="18" y="236"/>
                  </a:lnTo>
                  <a:lnTo>
                    <a:pt x="18" y="233"/>
                  </a:lnTo>
                  <a:lnTo>
                    <a:pt x="77" y="23"/>
                  </a:lnTo>
                  <a:lnTo>
                    <a:pt x="77" y="23"/>
                  </a:lnTo>
                  <a:lnTo>
                    <a:pt x="78" y="21"/>
                  </a:lnTo>
                  <a:lnTo>
                    <a:pt x="80" y="19"/>
                  </a:lnTo>
                  <a:lnTo>
                    <a:pt x="82" y="18"/>
                  </a:lnTo>
                  <a:lnTo>
                    <a:pt x="85" y="18"/>
                  </a:lnTo>
                  <a:lnTo>
                    <a:pt x="113" y="26"/>
                  </a:lnTo>
                  <a:lnTo>
                    <a:pt x="113" y="26"/>
                  </a:lnTo>
                  <a:lnTo>
                    <a:pt x="111" y="29"/>
                  </a:lnTo>
                  <a:lnTo>
                    <a:pt x="111" y="29"/>
                  </a:lnTo>
                  <a:lnTo>
                    <a:pt x="111" y="33"/>
                  </a:lnTo>
                  <a:lnTo>
                    <a:pt x="111" y="36"/>
                  </a:lnTo>
                  <a:lnTo>
                    <a:pt x="113" y="39"/>
                  </a:lnTo>
                  <a:lnTo>
                    <a:pt x="114" y="43"/>
                  </a:lnTo>
                  <a:lnTo>
                    <a:pt x="116" y="46"/>
                  </a:lnTo>
                  <a:lnTo>
                    <a:pt x="118" y="48"/>
                  </a:lnTo>
                  <a:lnTo>
                    <a:pt x="121" y="50"/>
                  </a:lnTo>
                  <a:lnTo>
                    <a:pt x="124" y="51"/>
                  </a:lnTo>
                  <a:lnTo>
                    <a:pt x="124" y="51"/>
                  </a:lnTo>
                  <a:lnTo>
                    <a:pt x="128" y="51"/>
                  </a:lnTo>
                  <a:lnTo>
                    <a:pt x="132" y="51"/>
                  </a:lnTo>
                  <a:lnTo>
                    <a:pt x="135" y="51"/>
                  </a:lnTo>
                  <a:lnTo>
                    <a:pt x="139" y="49"/>
                  </a:lnTo>
                  <a:lnTo>
                    <a:pt x="141" y="47"/>
                  </a:lnTo>
                  <a:lnTo>
                    <a:pt x="143" y="45"/>
                  </a:lnTo>
                  <a:lnTo>
                    <a:pt x="145" y="42"/>
                  </a:lnTo>
                  <a:lnTo>
                    <a:pt x="146" y="38"/>
                  </a:lnTo>
                  <a:lnTo>
                    <a:pt x="146" y="38"/>
                  </a:lnTo>
                  <a:lnTo>
                    <a:pt x="147" y="35"/>
                  </a:lnTo>
                  <a:lnTo>
                    <a:pt x="188" y="46"/>
                  </a:lnTo>
                  <a:lnTo>
                    <a:pt x="188" y="46"/>
                  </a:lnTo>
                  <a:lnTo>
                    <a:pt x="186" y="49"/>
                  </a:lnTo>
                  <a:lnTo>
                    <a:pt x="186" y="49"/>
                  </a:lnTo>
                  <a:lnTo>
                    <a:pt x="185" y="54"/>
                  </a:lnTo>
                  <a:lnTo>
                    <a:pt x="185" y="57"/>
                  </a:lnTo>
                  <a:lnTo>
                    <a:pt x="186" y="60"/>
                  </a:lnTo>
                  <a:lnTo>
                    <a:pt x="188" y="63"/>
                  </a:lnTo>
                  <a:lnTo>
                    <a:pt x="190" y="67"/>
                  </a:lnTo>
                  <a:lnTo>
                    <a:pt x="192" y="69"/>
                  </a:lnTo>
                  <a:lnTo>
                    <a:pt x="195" y="71"/>
                  </a:lnTo>
                  <a:lnTo>
                    <a:pt x="198" y="72"/>
                  </a:lnTo>
                  <a:lnTo>
                    <a:pt x="198" y="72"/>
                  </a:lnTo>
                  <a:lnTo>
                    <a:pt x="203" y="72"/>
                  </a:lnTo>
                  <a:lnTo>
                    <a:pt x="206" y="72"/>
                  </a:lnTo>
                  <a:lnTo>
                    <a:pt x="209" y="72"/>
                  </a:lnTo>
                  <a:lnTo>
                    <a:pt x="213" y="70"/>
                  </a:lnTo>
                  <a:lnTo>
                    <a:pt x="216" y="68"/>
                  </a:lnTo>
                  <a:lnTo>
                    <a:pt x="218" y="65"/>
                  </a:lnTo>
                  <a:lnTo>
                    <a:pt x="220" y="62"/>
                  </a:lnTo>
                  <a:lnTo>
                    <a:pt x="221" y="59"/>
                  </a:lnTo>
                  <a:lnTo>
                    <a:pt x="221" y="59"/>
                  </a:lnTo>
                  <a:lnTo>
                    <a:pt x="221" y="56"/>
                  </a:lnTo>
                  <a:lnTo>
                    <a:pt x="245" y="62"/>
                  </a:lnTo>
                  <a:lnTo>
                    <a:pt x="245" y="62"/>
                  </a:lnTo>
                  <a:lnTo>
                    <a:pt x="247" y="63"/>
                  </a:lnTo>
                  <a:lnTo>
                    <a:pt x="249" y="65"/>
                  </a:lnTo>
                  <a:lnTo>
                    <a:pt x="251" y="69"/>
                  </a:lnTo>
                  <a:lnTo>
                    <a:pt x="251" y="72"/>
                  </a:lnTo>
                  <a:lnTo>
                    <a:pt x="251" y="72"/>
                  </a:lnTo>
                  <a:close/>
                </a:path>
              </a:pathLst>
            </a:custGeom>
            <a:solidFill>
              <a:srgbClr val="ED7D3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5" name="Freeform 245"/>
            <p:cNvSpPr>
              <a:spLocks noChangeArrowheads="1"/>
            </p:cNvSpPr>
            <p:nvPr/>
          </p:nvSpPr>
          <p:spPr bwMode="auto">
            <a:xfrm>
              <a:off x="306388" y="254000"/>
              <a:ext cx="71438" cy="88900"/>
            </a:xfrm>
            <a:custGeom>
              <a:avLst/>
              <a:gdLst>
                <a:gd name="T0" fmla="*/ 74 w 90"/>
                <a:gd name="T1" fmla="*/ 59 h 111"/>
                <a:gd name="T2" fmla="*/ 84 w 90"/>
                <a:gd name="T3" fmla="*/ 51 h 111"/>
                <a:gd name="T4" fmla="*/ 89 w 90"/>
                <a:gd name="T5" fmla="*/ 40 h 111"/>
                <a:gd name="T6" fmla="*/ 90 w 90"/>
                <a:gd name="T7" fmla="*/ 35 h 111"/>
                <a:gd name="T8" fmla="*/ 89 w 90"/>
                <a:gd name="T9" fmla="*/ 23 h 111"/>
                <a:gd name="T10" fmla="*/ 86 w 90"/>
                <a:gd name="T11" fmla="*/ 18 h 111"/>
                <a:gd name="T12" fmla="*/ 76 w 90"/>
                <a:gd name="T13" fmla="*/ 9 h 111"/>
                <a:gd name="T14" fmla="*/ 63 w 90"/>
                <a:gd name="T15" fmla="*/ 2 h 111"/>
                <a:gd name="T16" fmla="*/ 63 w 90"/>
                <a:gd name="T17" fmla="*/ 2 h 111"/>
                <a:gd name="T18" fmla="*/ 53 w 90"/>
                <a:gd name="T19" fmla="*/ 0 h 111"/>
                <a:gd name="T20" fmla="*/ 37 w 90"/>
                <a:gd name="T21" fmla="*/ 0 h 111"/>
                <a:gd name="T22" fmla="*/ 30 w 90"/>
                <a:gd name="T23" fmla="*/ 2 h 111"/>
                <a:gd name="T24" fmla="*/ 27 w 90"/>
                <a:gd name="T25" fmla="*/ 8 h 111"/>
                <a:gd name="T26" fmla="*/ 27 w 90"/>
                <a:gd name="T27" fmla="*/ 22 h 111"/>
                <a:gd name="T28" fmla="*/ 29 w 90"/>
                <a:gd name="T29" fmla="*/ 26 h 111"/>
                <a:gd name="T30" fmla="*/ 31 w 90"/>
                <a:gd name="T31" fmla="*/ 27 h 111"/>
                <a:gd name="T32" fmla="*/ 35 w 90"/>
                <a:gd name="T33" fmla="*/ 26 h 111"/>
                <a:gd name="T34" fmla="*/ 42 w 90"/>
                <a:gd name="T35" fmla="*/ 25 h 111"/>
                <a:gd name="T36" fmla="*/ 52 w 90"/>
                <a:gd name="T37" fmla="*/ 26 h 111"/>
                <a:gd name="T38" fmla="*/ 52 w 90"/>
                <a:gd name="T39" fmla="*/ 26 h 111"/>
                <a:gd name="T40" fmla="*/ 56 w 90"/>
                <a:gd name="T41" fmla="*/ 29 h 111"/>
                <a:gd name="T42" fmla="*/ 60 w 90"/>
                <a:gd name="T43" fmla="*/ 33 h 111"/>
                <a:gd name="T44" fmla="*/ 60 w 90"/>
                <a:gd name="T45" fmla="*/ 35 h 111"/>
                <a:gd name="T46" fmla="*/ 54 w 90"/>
                <a:gd name="T47" fmla="*/ 39 h 111"/>
                <a:gd name="T48" fmla="*/ 50 w 90"/>
                <a:gd name="T49" fmla="*/ 40 h 111"/>
                <a:gd name="T50" fmla="*/ 44 w 90"/>
                <a:gd name="T51" fmla="*/ 39 h 111"/>
                <a:gd name="T52" fmla="*/ 37 w 90"/>
                <a:gd name="T53" fmla="*/ 37 h 111"/>
                <a:gd name="T54" fmla="*/ 35 w 90"/>
                <a:gd name="T55" fmla="*/ 37 h 111"/>
                <a:gd name="T56" fmla="*/ 32 w 90"/>
                <a:gd name="T57" fmla="*/ 38 h 111"/>
                <a:gd name="T58" fmla="*/ 29 w 90"/>
                <a:gd name="T59" fmla="*/ 42 h 111"/>
                <a:gd name="T60" fmla="*/ 26 w 90"/>
                <a:gd name="T61" fmla="*/ 55 h 111"/>
                <a:gd name="T62" fmla="*/ 27 w 90"/>
                <a:gd name="T63" fmla="*/ 59 h 111"/>
                <a:gd name="T64" fmla="*/ 28 w 90"/>
                <a:gd name="T65" fmla="*/ 60 h 111"/>
                <a:gd name="T66" fmla="*/ 38 w 90"/>
                <a:gd name="T67" fmla="*/ 63 h 111"/>
                <a:gd name="T68" fmla="*/ 38 w 90"/>
                <a:gd name="T69" fmla="*/ 63 h 111"/>
                <a:gd name="T70" fmla="*/ 44 w 90"/>
                <a:gd name="T71" fmla="*/ 65 h 111"/>
                <a:gd name="T72" fmla="*/ 49 w 90"/>
                <a:gd name="T73" fmla="*/ 70 h 111"/>
                <a:gd name="T74" fmla="*/ 51 w 90"/>
                <a:gd name="T75" fmla="*/ 78 h 111"/>
                <a:gd name="T76" fmla="*/ 51 w 90"/>
                <a:gd name="T77" fmla="*/ 78 h 111"/>
                <a:gd name="T78" fmla="*/ 50 w 90"/>
                <a:gd name="T79" fmla="*/ 82 h 111"/>
                <a:gd name="T80" fmla="*/ 42 w 90"/>
                <a:gd name="T81" fmla="*/ 85 h 111"/>
                <a:gd name="T82" fmla="*/ 35 w 90"/>
                <a:gd name="T83" fmla="*/ 84 h 111"/>
                <a:gd name="T84" fmla="*/ 35 w 90"/>
                <a:gd name="T85" fmla="*/ 84 h 111"/>
                <a:gd name="T86" fmla="*/ 24 w 90"/>
                <a:gd name="T87" fmla="*/ 80 h 111"/>
                <a:gd name="T88" fmla="*/ 17 w 90"/>
                <a:gd name="T89" fmla="*/ 74 h 111"/>
                <a:gd name="T90" fmla="*/ 15 w 90"/>
                <a:gd name="T91" fmla="*/ 72 h 111"/>
                <a:gd name="T92" fmla="*/ 13 w 90"/>
                <a:gd name="T93" fmla="*/ 72 h 111"/>
                <a:gd name="T94" fmla="*/ 9 w 90"/>
                <a:gd name="T95" fmla="*/ 75 h 111"/>
                <a:gd name="T96" fmla="*/ 1 w 90"/>
                <a:gd name="T97" fmla="*/ 87 h 111"/>
                <a:gd name="T98" fmla="*/ 2 w 90"/>
                <a:gd name="T99" fmla="*/ 94 h 111"/>
                <a:gd name="T100" fmla="*/ 6 w 90"/>
                <a:gd name="T101" fmla="*/ 98 h 111"/>
                <a:gd name="T102" fmla="*/ 21 w 90"/>
                <a:gd name="T103" fmla="*/ 107 h 111"/>
                <a:gd name="T104" fmla="*/ 29 w 90"/>
                <a:gd name="T105" fmla="*/ 109 h 111"/>
                <a:gd name="T106" fmla="*/ 29 w 90"/>
                <a:gd name="T107" fmla="*/ 109 h 111"/>
                <a:gd name="T108" fmla="*/ 47 w 90"/>
                <a:gd name="T109" fmla="*/ 111 h 111"/>
                <a:gd name="T110" fmla="*/ 62 w 90"/>
                <a:gd name="T111" fmla="*/ 108 h 111"/>
                <a:gd name="T112" fmla="*/ 68 w 90"/>
                <a:gd name="T113" fmla="*/ 105 h 111"/>
                <a:gd name="T114" fmla="*/ 77 w 90"/>
                <a:gd name="T115" fmla="*/ 94 h 111"/>
                <a:gd name="T116" fmla="*/ 80 w 90"/>
                <a:gd name="T117" fmla="*/ 87 h 111"/>
                <a:gd name="T118" fmla="*/ 80 w 90"/>
                <a:gd name="T119" fmla="*/ 72 h 111"/>
                <a:gd name="T120" fmla="*/ 74 w 90"/>
                <a:gd name="T121" fmla="*/ 59 h 1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0"/>
                <a:gd name="T184" fmla="*/ 0 h 111"/>
                <a:gd name="T185" fmla="*/ 90 w 90"/>
                <a:gd name="T186" fmla="*/ 111 h 1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0" h="111">
                  <a:moveTo>
                    <a:pt x="74" y="59"/>
                  </a:moveTo>
                  <a:lnTo>
                    <a:pt x="74" y="59"/>
                  </a:lnTo>
                  <a:lnTo>
                    <a:pt x="79" y="56"/>
                  </a:lnTo>
                  <a:lnTo>
                    <a:pt x="84" y="51"/>
                  </a:lnTo>
                  <a:lnTo>
                    <a:pt x="87" y="46"/>
                  </a:lnTo>
                  <a:lnTo>
                    <a:pt x="89" y="40"/>
                  </a:lnTo>
                  <a:lnTo>
                    <a:pt x="89" y="40"/>
                  </a:lnTo>
                  <a:lnTo>
                    <a:pt x="90" y="35"/>
                  </a:lnTo>
                  <a:lnTo>
                    <a:pt x="90" y="29"/>
                  </a:lnTo>
                  <a:lnTo>
                    <a:pt x="89" y="23"/>
                  </a:lnTo>
                  <a:lnTo>
                    <a:pt x="86" y="18"/>
                  </a:lnTo>
                  <a:lnTo>
                    <a:pt x="86" y="18"/>
                  </a:lnTo>
                  <a:lnTo>
                    <a:pt x="81" y="13"/>
                  </a:lnTo>
                  <a:lnTo>
                    <a:pt x="76" y="9"/>
                  </a:lnTo>
                  <a:lnTo>
                    <a:pt x="70" y="6"/>
                  </a:lnTo>
                  <a:lnTo>
                    <a:pt x="63" y="2"/>
                  </a:lnTo>
                  <a:lnTo>
                    <a:pt x="63" y="2"/>
                  </a:lnTo>
                  <a:lnTo>
                    <a:pt x="63" y="2"/>
                  </a:lnTo>
                  <a:lnTo>
                    <a:pt x="63" y="2"/>
                  </a:lnTo>
                  <a:lnTo>
                    <a:pt x="53" y="0"/>
                  </a:lnTo>
                  <a:lnTo>
                    <a:pt x="44" y="0"/>
                  </a:lnTo>
                  <a:lnTo>
                    <a:pt x="37" y="0"/>
                  </a:lnTo>
                  <a:lnTo>
                    <a:pt x="30" y="2"/>
                  </a:lnTo>
                  <a:lnTo>
                    <a:pt x="30" y="2"/>
                  </a:lnTo>
                  <a:lnTo>
                    <a:pt x="27" y="5"/>
                  </a:lnTo>
                  <a:lnTo>
                    <a:pt x="27" y="8"/>
                  </a:lnTo>
                  <a:lnTo>
                    <a:pt x="27" y="22"/>
                  </a:lnTo>
                  <a:lnTo>
                    <a:pt x="27" y="22"/>
                  </a:lnTo>
                  <a:lnTo>
                    <a:pt x="28" y="24"/>
                  </a:lnTo>
                  <a:lnTo>
                    <a:pt x="29" y="26"/>
                  </a:lnTo>
                  <a:lnTo>
                    <a:pt x="29" y="26"/>
                  </a:lnTo>
                  <a:lnTo>
                    <a:pt x="31" y="27"/>
                  </a:lnTo>
                  <a:lnTo>
                    <a:pt x="31" y="27"/>
                  </a:lnTo>
                  <a:lnTo>
                    <a:pt x="35" y="26"/>
                  </a:lnTo>
                  <a:lnTo>
                    <a:pt x="35" y="26"/>
                  </a:lnTo>
                  <a:lnTo>
                    <a:pt x="42" y="25"/>
                  </a:lnTo>
                  <a:lnTo>
                    <a:pt x="47" y="25"/>
                  </a:lnTo>
                  <a:lnTo>
                    <a:pt x="52" y="26"/>
                  </a:lnTo>
                  <a:lnTo>
                    <a:pt x="52" y="26"/>
                  </a:lnTo>
                  <a:lnTo>
                    <a:pt x="52" y="26"/>
                  </a:lnTo>
                  <a:lnTo>
                    <a:pt x="52" y="26"/>
                  </a:lnTo>
                  <a:lnTo>
                    <a:pt x="56" y="29"/>
                  </a:lnTo>
                  <a:lnTo>
                    <a:pt x="60" y="31"/>
                  </a:lnTo>
                  <a:lnTo>
                    <a:pt x="60" y="33"/>
                  </a:lnTo>
                  <a:lnTo>
                    <a:pt x="60" y="35"/>
                  </a:lnTo>
                  <a:lnTo>
                    <a:pt x="60" y="35"/>
                  </a:lnTo>
                  <a:lnTo>
                    <a:pt x="59" y="38"/>
                  </a:lnTo>
                  <a:lnTo>
                    <a:pt x="54" y="39"/>
                  </a:lnTo>
                  <a:lnTo>
                    <a:pt x="54" y="39"/>
                  </a:lnTo>
                  <a:lnTo>
                    <a:pt x="50" y="40"/>
                  </a:lnTo>
                  <a:lnTo>
                    <a:pt x="44" y="39"/>
                  </a:lnTo>
                  <a:lnTo>
                    <a:pt x="44" y="39"/>
                  </a:lnTo>
                  <a:lnTo>
                    <a:pt x="44" y="39"/>
                  </a:lnTo>
                  <a:lnTo>
                    <a:pt x="37" y="37"/>
                  </a:lnTo>
                  <a:lnTo>
                    <a:pt x="37" y="37"/>
                  </a:lnTo>
                  <a:lnTo>
                    <a:pt x="35" y="37"/>
                  </a:lnTo>
                  <a:lnTo>
                    <a:pt x="32" y="38"/>
                  </a:lnTo>
                  <a:lnTo>
                    <a:pt x="32" y="38"/>
                  </a:lnTo>
                  <a:lnTo>
                    <a:pt x="30" y="39"/>
                  </a:lnTo>
                  <a:lnTo>
                    <a:pt x="29" y="42"/>
                  </a:lnTo>
                  <a:lnTo>
                    <a:pt x="26" y="55"/>
                  </a:lnTo>
                  <a:lnTo>
                    <a:pt x="26" y="55"/>
                  </a:lnTo>
                  <a:lnTo>
                    <a:pt x="26" y="57"/>
                  </a:lnTo>
                  <a:lnTo>
                    <a:pt x="27" y="59"/>
                  </a:lnTo>
                  <a:lnTo>
                    <a:pt x="27" y="59"/>
                  </a:lnTo>
                  <a:lnTo>
                    <a:pt x="28" y="60"/>
                  </a:lnTo>
                  <a:lnTo>
                    <a:pt x="30" y="61"/>
                  </a:lnTo>
                  <a:lnTo>
                    <a:pt x="38" y="63"/>
                  </a:lnTo>
                  <a:lnTo>
                    <a:pt x="38" y="63"/>
                  </a:lnTo>
                  <a:lnTo>
                    <a:pt x="38" y="63"/>
                  </a:lnTo>
                  <a:lnTo>
                    <a:pt x="38" y="63"/>
                  </a:lnTo>
                  <a:lnTo>
                    <a:pt x="44" y="65"/>
                  </a:lnTo>
                  <a:lnTo>
                    <a:pt x="49" y="70"/>
                  </a:lnTo>
                  <a:lnTo>
                    <a:pt x="49" y="70"/>
                  </a:lnTo>
                  <a:lnTo>
                    <a:pt x="51" y="73"/>
                  </a:lnTo>
                  <a:lnTo>
                    <a:pt x="51" y="78"/>
                  </a:lnTo>
                  <a:lnTo>
                    <a:pt x="51" y="78"/>
                  </a:lnTo>
                  <a:lnTo>
                    <a:pt x="51" y="78"/>
                  </a:lnTo>
                  <a:lnTo>
                    <a:pt x="51" y="78"/>
                  </a:lnTo>
                  <a:lnTo>
                    <a:pt x="50" y="82"/>
                  </a:lnTo>
                  <a:lnTo>
                    <a:pt x="47" y="84"/>
                  </a:lnTo>
                  <a:lnTo>
                    <a:pt x="42" y="85"/>
                  </a:lnTo>
                  <a:lnTo>
                    <a:pt x="35" y="84"/>
                  </a:lnTo>
                  <a:lnTo>
                    <a:pt x="35" y="84"/>
                  </a:lnTo>
                  <a:lnTo>
                    <a:pt x="35" y="84"/>
                  </a:lnTo>
                  <a:lnTo>
                    <a:pt x="35" y="84"/>
                  </a:lnTo>
                  <a:lnTo>
                    <a:pt x="29" y="82"/>
                  </a:lnTo>
                  <a:lnTo>
                    <a:pt x="24" y="80"/>
                  </a:lnTo>
                  <a:lnTo>
                    <a:pt x="17" y="74"/>
                  </a:lnTo>
                  <a:lnTo>
                    <a:pt x="17" y="74"/>
                  </a:lnTo>
                  <a:lnTo>
                    <a:pt x="15" y="72"/>
                  </a:lnTo>
                  <a:lnTo>
                    <a:pt x="15" y="72"/>
                  </a:lnTo>
                  <a:lnTo>
                    <a:pt x="13" y="72"/>
                  </a:lnTo>
                  <a:lnTo>
                    <a:pt x="13" y="72"/>
                  </a:lnTo>
                  <a:lnTo>
                    <a:pt x="11" y="73"/>
                  </a:lnTo>
                  <a:lnTo>
                    <a:pt x="9" y="75"/>
                  </a:lnTo>
                  <a:lnTo>
                    <a:pt x="1" y="87"/>
                  </a:lnTo>
                  <a:lnTo>
                    <a:pt x="1" y="87"/>
                  </a:lnTo>
                  <a:lnTo>
                    <a:pt x="0" y="90"/>
                  </a:lnTo>
                  <a:lnTo>
                    <a:pt x="2" y="94"/>
                  </a:lnTo>
                  <a:lnTo>
                    <a:pt x="2" y="94"/>
                  </a:lnTo>
                  <a:lnTo>
                    <a:pt x="6" y="98"/>
                  </a:lnTo>
                  <a:lnTo>
                    <a:pt x="13" y="102"/>
                  </a:lnTo>
                  <a:lnTo>
                    <a:pt x="21" y="107"/>
                  </a:lnTo>
                  <a:lnTo>
                    <a:pt x="29" y="109"/>
                  </a:lnTo>
                  <a:lnTo>
                    <a:pt x="29" y="109"/>
                  </a:lnTo>
                  <a:lnTo>
                    <a:pt x="29" y="109"/>
                  </a:lnTo>
                  <a:lnTo>
                    <a:pt x="29" y="109"/>
                  </a:lnTo>
                  <a:lnTo>
                    <a:pt x="38" y="111"/>
                  </a:lnTo>
                  <a:lnTo>
                    <a:pt x="47" y="111"/>
                  </a:lnTo>
                  <a:lnTo>
                    <a:pt x="54" y="111"/>
                  </a:lnTo>
                  <a:lnTo>
                    <a:pt x="62" y="108"/>
                  </a:lnTo>
                  <a:lnTo>
                    <a:pt x="62" y="108"/>
                  </a:lnTo>
                  <a:lnTo>
                    <a:pt x="68" y="105"/>
                  </a:lnTo>
                  <a:lnTo>
                    <a:pt x="74" y="99"/>
                  </a:lnTo>
                  <a:lnTo>
                    <a:pt x="77" y="94"/>
                  </a:lnTo>
                  <a:lnTo>
                    <a:pt x="80" y="87"/>
                  </a:lnTo>
                  <a:lnTo>
                    <a:pt x="80" y="87"/>
                  </a:lnTo>
                  <a:lnTo>
                    <a:pt x="81" y="80"/>
                  </a:lnTo>
                  <a:lnTo>
                    <a:pt x="80" y="72"/>
                  </a:lnTo>
                  <a:lnTo>
                    <a:pt x="77" y="64"/>
                  </a:lnTo>
                  <a:lnTo>
                    <a:pt x="74" y="59"/>
                  </a:lnTo>
                  <a:lnTo>
                    <a:pt x="74" y="5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29736" name="Freeform 246"/>
            <p:cNvSpPr>
              <a:spLocks noChangeArrowheads="1"/>
            </p:cNvSpPr>
            <p:nvPr/>
          </p:nvSpPr>
          <p:spPr bwMode="auto">
            <a:xfrm>
              <a:off x="390525" y="274637"/>
              <a:ext cx="41275" cy="85725"/>
            </a:xfrm>
            <a:custGeom>
              <a:avLst/>
              <a:gdLst>
                <a:gd name="T0" fmla="*/ 50 w 54"/>
                <a:gd name="T1" fmla="*/ 5 h 110"/>
                <a:gd name="T2" fmla="*/ 35 w 54"/>
                <a:gd name="T3" fmla="*/ 0 h 110"/>
                <a:gd name="T4" fmla="*/ 35 w 54"/>
                <a:gd name="T5" fmla="*/ 0 h 110"/>
                <a:gd name="T6" fmla="*/ 33 w 54"/>
                <a:gd name="T7" fmla="*/ 0 h 110"/>
                <a:gd name="T8" fmla="*/ 7 w 54"/>
                <a:gd name="T9" fmla="*/ 6 h 110"/>
                <a:gd name="T10" fmla="*/ 7 w 54"/>
                <a:gd name="T11" fmla="*/ 6 h 110"/>
                <a:gd name="T12" fmla="*/ 4 w 54"/>
                <a:gd name="T13" fmla="*/ 8 h 110"/>
                <a:gd name="T14" fmla="*/ 2 w 54"/>
                <a:gd name="T15" fmla="*/ 11 h 110"/>
                <a:gd name="T16" fmla="*/ 1 w 54"/>
                <a:gd name="T17" fmla="*/ 25 h 110"/>
                <a:gd name="T18" fmla="*/ 1 w 54"/>
                <a:gd name="T19" fmla="*/ 25 h 110"/>
                <a:gd name="T20" fmla="*/ 1 w 54"/>
                <a:gd name="T21" fmla="*/ 27 h 110"/>
                <a:gd name="T22" fmla="*/ 4 w 54"/>
                <a:gd name="T23" fmla="*/ 30 h 110"/>
                <a:gd name="T24" fmla="*/ 4 w 54"/>
                <a:gd name="T25" fmla="*/ 30 h 110"/>
                <a:gd name="T26" fmla="*/ 6 w 54"/>
                <a:gd name="T27" fmla="*/ 31 h 110"/>
                <a:gd name="T28" fmla="*/ 6 w 54"/>
                <a:gd name="T29" fmla="*/ 31 h 110"/>
                <a:gd name="T30" fmla="*/ 8 w 54"/>
                <a:gd name="T31" fmla="*/ 31 h 110"/>
                <a:gd name="T32" fmla="*/ 19 w 54"/>
                <a:gd name="T33" fmla="*/ 29 h 110"/>
                <a:gd name="T34" fmla="*/ 0 w 54"/>
                <a:gd name="T35" fmla="*/ 98 h 110"/>
                <a:gd name="T36" fmla="*/ 0 w 54"/>
                <a:gd name="T37" fmla="*/ 98 h 110"/>
                <a:gd name="T38" fmla="*/ 0 w 54"/>
                <a:gd name="T39" fmla="*/ 100 h 110"/>
                <a:gd name="T40" fmla="*/ 0 w 54"/>
                <a:gd name="T41" fmla="*/ 102 h 110"/>
                <a:gd name="T42" fmla="*/ 0 w 54"/>
                <a:gd name="T43" fmla="*/ 102 h 110"/>
                <a:gd name="T44" fmla="*/ 1 w 54"/>
                <a:gd name="T45" fmla="*/ 103 h 110"/>
                <a:gd name="T46" fmla="*/ 4 w 54"/>
                <a:gd name="T47" fmla="*/ 105 h 110"/>
                <a:gd name="T48" fmla="*/ 21 w 54"/>
                <a:gd name="T49" fmla="*/ 109 h 110"/>
                <a:gd name="T50" fmla="*/ 21 w 54"/>
                <a:gd name="T51" fmla="*/ 109 h 110"/>
                <a:gd name="T52" fmla="*/ 23 w 54"/>
                <a:gd name="T53" fmla="*/ 110 h 110"/>
                <a:gd name="T54" fmla="*/ 25 w 54"/>
                <a:gd name="T55" fmla="*/ 109 h 110"/>
                <a:gd name="T56" fmla="*/ 25 w 54"/>
                <a:gd name="T57" fmla="*/ 109 h 110"/>
                <a:gd name="T58" fmla="*/ 26 w 54"/>
                <a:gd name="T59" fmla="*/ 108 h 110"/>
                <a:gd name="T60" fmla="*/ 27 w 54"/>
                <a:gd name="T61" fmla="*/ 106 h 110"/>
                <a:gd name="T62" fmla="*/ 54 w 54"/>
                <a:gd name="T63" fmla="*/ 11 h 110"/>
                <a:gd name="T64" fmla="*/ 54 w 54"/>
                <a:gd name="T65" fmla="*/ 11 h 110"/>
                <a:gd name="T66" fmla="*/ 54 w 54"/>
                <a:gd name="T67" fmla="*/ 9 h 110"/>
                <a:gd name="T68" fmla="*/ 54 w 54"/>
                <a:gd name="T69" fmla="*/ 8 h 110"/>
                <a:gd name="T70" fmla="*/ 54 w 54"/>
                <a:gd name="T71" fmla="*/ 8 h 110"/>
                <a:gd name="T72" fmla="*/ 51 w 54"/>
                <a:gd name="T73" fmla="*/ 6 h 110"/>
                <a:gd name="T74" fmla="*/ 50 w 54"/>
                <a:gd name="T75" fmla="*/ 5 h 110"/>
                <a:gd name="T76" fmla="*/ 50 w 54"/>
                <a:gd name="T77" fmla="*/ 5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4"/>
                <a:gd name="T118" fmla="*/ 0 h 110"/>
                <a:gd name="T119" fmla="*/ 54 w 54"/>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4" h="110">
                  <a:moveTo>
                    <a:pt x="50" y="5"/>
                  </a:moveTo>
                  <a:lnTo>
                    <a:pt x="35" y="0"/>
                  </a:lnTo>
                  <a:lnTo>
                    <a:pt x="35" y="0"/>
                  </a:lnTo>
                  <a:lnTo>
                    <a:pt x="33" y="0"/>
                  </a:lnTo>
                  <a:lnTo>
                    <a:pt x="7" y="6"/>
                  </a:lnTo>
                  <a:lnTo>
                    <a:pt x="7" y="6"/>
                  </a:lnTo>
                  <a:lnTo>
                    <a:pt x="4" y="8"/>
                  </a:lnTo>
                  <a:lnTo>
                    <a:pt x="2" y="11"/>
                  </a:lnTo>
                  <a:lnTo>
                    <a:pt x="1" y="25"/>
                  </a:lnTo>
                  <a:lnTo>
                    <a:pt x="1" y="25"/>
                  </a:lnTo>
                  <a:lnTo>
                    <a:pt x="1" y="27"/>
                  </a:lnTo>
                  <a:lnTo>
                    <a:pt x="4" y="30"/>
                  </a:lnTo>
                  <a:lnTo>
                    <a:pt x="4" y="30"/>
                  </a:lnTo>
                  <a:lnTo>
                    <a:pt x="6" y="31"/>
                  </a:lnTo>
                  <a:lnTo>
                    <a:pt x="6" y="31"/>
                  </a:lnTo>
                  <a:lnTo>
                    <a:pt x="8" y="31"/>
                  </a:lnTo>
                  <a:lnTo>
                    <a:pt x="19" y="29"/>
                  </a:lnTo>
                  <a:lnTo>
                    <a:pt x="0" y="98"/>
                  </a:lnTo>
                  <a:lnTo>
                    <a:pt x="0" y="98"/>
                  </a:lnTo>
                  <a:lnTo>
                    <a:pt x="0" y="100"/>
                  </a:lnTo>
                  <a:lnTo>
                    <a:pt x="0" y="102"/>
                  </a:lnTo>
                  <a:lnTo>
                    <a:pt x="0" y="102"/>
                  </a:lnTo>
                  <a:lnTo>
                    <a:pt x="1" y="103"/>
                  </a:lnTo>
                  <a:lnTo>
                    <a:pt x="4" y="105"/>
                  </a:lnTo>
                  <a:lnTo>
                    <a:pt x="21" y="109"/>
                  </a:lnTo>
                  <a:lnTo>
                    <a:pt x="21" y="109"/>
                  </a:lnTo>
                  <a:lnTo>
                    <a:pt x="23" y="110"/>
                  </a:lnTo>
                  <a:lnTo>
                    <a:pt x="25" y="109"/>
                  </a:lnTo>
                  <a:lnTo>
                    <a:pt x="25" y="109"/>
                  </a:lnTo>
                  <a:lnTo>
                    <a:pt x="26" y="108"/>
                  </a:lnTo>
                  <a:lnTo>
                    <a:pt x="27" y="106"/>
                  </a:lnTo>
                  <a:lnTo>
                    <a:pt x="54" y="11"/>
                  </a:lnTo>
                  <a:lnTo>
                    <a:pt x="54" y="11"/>
                  </a:lnTo>
                  <a:lnTo>
                    <a:pt x="54" y="9"/>
                  </a:lnTo>
                  <a:lnTo>
                    <a:pt x="54" y="8"/>
                  </a:lnTo>
                  <a:lnTo>
                    <a:pt x="54" y="8"/>
                  </a:lnTo>
                  <a:lnTo>
                    <a:pt x="51" y="6"/>
                  </a:lnTo>
                  <a:lnTo>
                    <a:pt x="50" y="5"/>
                  </a:lnTo>
                  <a:lnTo>
                    <a:pt x="5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第六章    企业文化讨论结果的整合宣传</a:t>
            </a:r>
            <a:endParaRPr lang="zh-CN"/>
          </a:p>
        </p:txBody>
      </p:sp>
      <p:sp>
        <p:nvSpPr>
          <p:cNvPr id="30723" name="文本框 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6.2  </a:t>
            </a:r>
            <a:r>
              <a:rPr lang="zh-CN" altLang="en-US">
                <a:solidFill>
                  <a:srgbClr val="595959"/>
                </a:solidFill>
                <a:latin typeface="微软雅黑" pitchFamily="34" charset="-122"/>
                <a:ea typeface="微软雅黑" pitchFamily="34" charset="-122"/>
                <a:sym typeface="微软雅黑" pitchFamily="34" charset="-122"/>
              </a:rPr>
              <a:t>各部门文化讨论结果整理宣传</a:t>
            </a:r>
          </a:p>
        </p:txBody>
      </p:sp>
      <p:sp>
        <p:nvSpPr>
          <p:cNvPr id="30724" name="椭圆 2"/>
          <p:cNvSpPr>
            <a:spLocks noChangeArrowheads="1"/>
          </p:cNvSpPr>
          <p:nvPr/>
        </p:nvSpPr>
        <p:spPr bwMode="auto">
          <a:xfrm>
            <a:off x="4962525" y="2295525"/>
            <a:ext cx="2266950" cy="2266950"/>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zh-CN" altLang="en-US" sz="6000" b="1" dirty="0">
                <a:solidFill>
                  <a:srgbClr val="FFFFFF"/>
                </a:solidFill>
                <a:latin typeface="微软雅黑" pitchFamily="34" charset="-122"/>
                <a:ea typeface="微软雅黑" pitchFamily="34" charset="-122"/>
                <a:sym typeface="微软雅黑" pitchFamily="34" charset="-122"/>
              </a:rPr>
              <a:t>生产</a:t>
            </a:r>
            <a:endParaRPr lang="zh-CN" altLang="en-US" dirty="0">
              <a:solidFill>
                <a:srgbClr val="FFFFFF"/>
              </a:solidFill>
              <a:latin typeface="微软雅黑 Light" pitchFamily="2" charset="-122"/>
              <a:ea typeface="微软雅黑 Light" pitchFamily="2" charset="-122"/>
              <a:sym typeface="微软雅黑 Light" pitchFamily="2" charset="-122"/>
            </a:endParaRPr>
          </a:p>
        </p:txBody>
      </p:sp>
      <p:sp>
        <p:nvSpPr>
          <p:cNvPr id="30725" name="椭圆 3"/>
          <p:cNvSpPr>
            <a:spLocks noChangeArrowheads="1"/>
          </p:cNvSpPr>
          <p:nvPr/>
        </p:nvSpPr>
        <p:spPr bwMode="auto">
          <a:xfrm>
            <a:off x="6738938" y="3816350"/>
            <a:ext cx="1943100" cy="1943100"/>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zh-CN" altLang="en-US" sz="5400" b="1">
                <a:solidFill>
                  <a:srgbClr val="FFFFFF"/>
                </a:solidFill>
                <a:latin typeface="微软雅黑" pitchFamily="34" charset="-122"/>
                <a:ea typeface="微软雅黑" pitchFamily="34" charset="-122"/>
                <a:sym typeface="微软雅黑" pitchFamily="34" charset="-122"/>
              </a:rPr>
              <a:t>研发</a:t>
            </a:r>
            <a:endParaRPr lang="en-US" sz="4000">
              <a:solidFill>
                <a:srgbClr val="FFFFFF"/>
              </a:solidFill>
              <a:latin typeface="微软雅黑 Light" pitchFamily="2" charset="-122"/>
              <a:ea typeface="微软雅黑 Light" pitchFamily="2" charset="-122"/>
              <a:sym typeface="微软雅黑 Light" pitchFamily="2" charset="-122"/>
            </a:endParaRPr>
          </a:p>
        </p:txBody>
      </p:sp>
      <p:sp>
        <p:nvSpPr>
          <p:cNvPr id="30726" name="椭圆 4"/>
          <p:cNvSpPr>
            <a:spLocks noChangeAspect="1" noChangeArrowheads="1"/>
          </p:cNvSpPr>
          <p:nvPr/>
        </p:nvSpPr>
        <p:spPr bwMode="auto">
          <a:xfrm>
            <a:off x="5121275" y="4549775"/>
            <a:ext cx="1692275" cy="1692275"/>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zh-CN" altLang="en-US" sz="4400" b="1">
                <a:solidFill>
                  <a:srgbClr val="FFFFFF"/>
                </a:solidFill>
                <a:latin typeface="微软雅黑" pitchFamily="34" charset="-122"/>
                <a:ea typeface="微软雅黑" pitchFamily="34" charset="-122"/>
                <a:sym typeface="微软雅黑" pitchFamily="34" charset="-122"/>
              </a:rPr>
              <a:t>服务</a:t>
            </a:r>
            <a:endParaRPr lang="en-US" sz="4400" b="1">
              <a:solidFill>
                <a:srgbClr val="FFFFFF"/>
              </a:solidFill>
              <a:latin typeface="微软雅黑" pitchFamily="34" charset="-122"/>
              <a:ea typeface="微软雅黑" pitchFamily="34" charset="-122"/>
              <a:sym typeface="微软雅黑" pitchFamily="34" charset="-122"/>
            </a:endParaRPr>
          </a:p>
        </p:txBody>
      </p:sp>
      <p:sp>
        <p:nvSpPr>
          <p:cNvPr id="30727" name="椭圆 5"/>
          <p:cNvSpPr>
            <a:spLocks noChangeArrowheads="1"/>
          </p:cNvSpPr>
          <p:nvPr/>
        </p:nvSpPr>
        <p:spPr bwMode="auto">
          <a:xfrm>
            <a:off x="3473450" y="3638550"/>
            <a:ext cx="1846263" cy="1847850"/>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zh-CN" altLang="en-US" sz="4800" b="1">
                <a:solidFill>
                  <a:srgbClr val="FFFFFF"/>
                </a:solidFill>
                <a:latin typeface="微软雅黑" pitchFamily="34" charset="-122"/>
                <a:ea typeface="微软雅黑" pitchFamily="34" charset="-122"/>
                <a:sym typeface="微软雅黑" pitchFamily="34" charset="-122"/>
              </a:rPr>
              <a:t>销售</a:t>
            </a:r>
          </a:p>
        </p:txBody>
      </p:sp>
      <p:sp>
        <p:nvSpPr>
          <p:cNvPr id="30728" name="椭圆 6"/>
          <p:cNvSpPr>
            <a:spLocks noChangeAspect="1" noChangeArrowheads="1"/>
          </p:cNvSpPr>
          <p:nvPr/>
        </p:nvSpPr>
        <p:spPr bwMode="auto">
          <a:xfrm>
            <a:off x="7229475" y="2517775"/>
            <a:ext cx="1282700" cy="1282700"/>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en-US" sz="4000" b="1" dirty="0">
                <a:solidFill>
                  <a:srgbClr val="FFFFFF"/>
                </a:solidFill>
                <a:latin typeface="微软雅黑" pitchFamily="34" charset="-122"/>
                <a:ea typeface="微软雅黑" pitchFamily="34" charset="-122"/>
                <a:sym typeface="微软雅黑" pitchFamily="34" charset="-122"/>
              </a:rPr>
              <a:t>HR</a:t>
            </a:r>
            <a:endParaRPr lang="zh-CN" altLang="en-US" dirty="0"/>
          </a:p>
        </p:txBody>
      </p:sp>
      <p:sp>
        <p:nvSpPr>
          <p:cNvPr id="30729" name="椭圆 7"/>
          <p:cNvSpPr>
            <a:spLocks noChangeAspect="1" noChangeArrowheads="1"/>
          </p:cNvSpPr>
          <p:nvPr/>
        </p:nvSpPr>
        <p:spPr bwMode="auto">
          <a:xfrm>
            <a:off x="2357438" y="4343400"/>
            <a:ext cx="1152525" cy="1150938"/>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zh-CN" altLang="en-US" sz="2000" b="1">
                <a:solidFill>
                  <a:srgbClr val="FFFFFF"/>
                </a:solidFill>
                <a:latin typeface="微软雅黑" pitchFamily="34" charset="-122"/>
                <a:ea typeface="微软雅黑" pitchFamily="34" charset="-122"/>
                <a:sym typeface="微软雅黑" pitchFamily="34" charset="-122"/>
              </a:rPr>
              <a:t>财务</a:t>
            </a:r>
          </a:p>
        </p:txBody>
      </p:sp>
      <p:sp>
        <p:nvSpPr>
          <p:cNvPr id="30730" name="椭圆 8"/>
          <p:cNvSpPr>
            <a:spLocks noChangeAspect="1" noChangeArrowheads="1"/>
          </p:cNvSpPr>
          <p:nvPr/>
        </p:nvSpPr>
        <p:spPr bwMode="auto">
          <a:xfrm>
            <a:off x="8296275" y="3351213"/>
            <a:ext cx="900113" cy="900112"/>
          </a:xfrm>
          <a:prstGeom prst="ellipse">
            <a:avLst/>
          </a:prstGeom>
          <a:solidFill>
            <a:srgbClr val="008DCA"/>
          </a:solidFill>
          <a:ln>
            <a:noFill/>
          </a:ln>
          <a:extLst>
            <a:ext uri="{91240B29-F687-4F45-9708-019B960494DF}">
              <a14:hiddenLine xmlns:a14="http://schemas.microsoft.com/office/drawing/2010/main" w="28575" cap="flat" cmpd="sng">
                <a:solidFill>
                  <a:srgbClr val="42719B"/>
                </a:solidFill>
                <a:bevel/>
                <a:headEnd/>
                <a:tailEnd/>
              </a14:hiddenLine>
            </a:ext>
          </a:extLst>
        </p:spPr>
        <p:txBody>
          <a:bodyPr lIns="0" tIns="0" rIns="0" bIns="0" anchor="ctr"/>
          <a:lstStyle/>
          <a:p>
            <a:pPr algn="ctr"/>
            <a:r>
              <a:rPr lang="en-US" sz="2800" b="1">
                <a:solidFill>
                  <a:srgbClr val="FFFFFF"/>
                </a:solidFill>
                <a:latin typeface="微软雅黑" pitchFamily="34" charset="-122"/>
                <a:ea typeface="微软雅黑" pitchFamily="34" charset="-122"/>
                <a:sym typeface="微软雅黑" pitchFamily="34" charset="-122"/>
              </a:rPr>
              <a:t>IT</a:t>
            </a:r>
            <a:endParaRPr lang="zh-CN" altLang="en-US" sz="2800" b="1">
              <a:solidFill>
                <a:srgbClr val="FFFFFF"/>
              </a:solidFill>
              <a:latin typeface="微软雅黑" pitchFamily="34" charset="-122"/>
              <a:ea typeface="微软雅黑" pitchFamily="34" charset="-122"/>
              <a:sym typeface="微软雅黑" pitchFamily="34" charset="-122"/>
            </a:endParaRPr>
          </a:p>
        </p:txBody>
      </p:sp>
      <p:sp>
        <p:nvSpPr>
          <p:cNvPr id="30731" name="矩形 9"/>
          <p:cNvSpPr>
            <a:spLocks noChangeArrowheads="1"/>
          </p:cNvSpPr>
          <p:nvPr/>
        </p:nvSpPr>
        <p:spPr bwMode="auto">
          <a:xfrm>
            <a:off x="1733550" y="1354138"/>
            <a:ext cx="100457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ts val="600"/>
              </a:spcBef>
            </a:pPr>
            <a:r>
              <a:rPr lang="zh-CN" altLang="en-US">
                <a:solidFill>
                  <a:srgbClr val="595959"/>
                </a:solidFill>
                <a:latin typeface="微软雅黑" pitchFamily="34" charset="-122"/>
                <a:ea typeface="微软雅黑" pitchFamily="34" charset="-122"/>
                <a:sym typeface="微软雅黑" pitchFamily="34" charset="-122"/>
              </a:rPr>
              <a:t>企业文化工作负责人需要对各部门讨论结果进行整理后，进行宣传，主要宣传的是价值观关键词、倡导与反对行为、对应案例等。</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Freeform 5"/>
          <p:cNvSpPr>
            <a:spLocks noChangeArrowheads="1"/>
          </p:cNvSpPr>
          <p:nvPr/>
        </p:nvSpPr>
        <p:spPr bwMode="auto">
          <a:xfrm>
            <a:off x="0" y="2339975"/>
            <a:ext cx="6589713" cy="2160588"/>
          </a:xfrm>
          <a:custGeom>
            <a:avLst/>
            <a:gdLst>
              <a:gd name="T0" fmla="*/ 0 w 4151"/>
              <a:gd name="T1" fmla="*/ 1361 h 1361"/>
              <a:gd name="T2" fmla="*/ 4151 w 4151"/>
              <a:gd name="T3" fmla="*/ 1361 h 1361"/>
              <a:gd name="T4" fmla="*/ 4151 w 4151"/>
              <a:gd name="T5" fmla="*/ 294 h 1361"/>
              <a:gd name="T6" fmla="*/ 1945 w 4151"/>
              <a:gd name="T7" fmla="*/ 0 h 1361"/>
              <a:gd name="T8" fmla="*/ 0 w 4151"/>
              <a:gd name="T9" fmla="*/ 1361 h 1361"/>
              <a:gd name="T10" fmla="*/ 0 60000 65536"/>
              <a:gd name="T11" fmla="*/ 0 60000 65536"/>
              <a:gd name="T12" fmla="*/ 0 60000 65536"/>
              <a:gd name="T13" fmla="*/ 0 60000 65536"/>
              <a:gd name="T14" fmla="*/ 0 60000 65536"/>
              <a:gd name="T15" fmla="*/ 0 w 4151"/>
              <a:gd name="T16" fmla="*/ 0 h 1361"/>
              <a:gd name="T17" fmla="*/ 4151 w 4151"/>
              <a:gd name="T18" fmla="*/ 1361 h 1361"/>
            </a:gdLst>
            <a:ahLst/>
            <a:cxnLst>
              <a:cxn ang="T10">
                <a:pos x="T0" y="T1"/>
              </a:cxn>
              <a:cxn ang="T11">
                <a:pos x="T2" y="T3"/>
              </a:cxn>
              <a:cxn ang="T12">
                <a:pos x="T4" y="T5"/>
              </a:cxn>
              <a:cxn ang="T13">
                <a:pos x="T6" y="T7"/>
              </a:cxn>
              <a:cxn ang="T14">
                <a:pos x="T8" y="T9"/>
              </a:cxn>
            </a:cxnLst>
            <a:rect l="T15" t="T16" r="T17" b="T18"/>
            <a:pathLst>
              <a:path w="4151" h="1361">
                <a:moveTo>
                  <a:pt x="0" y="1361"/>
                </a:moveTo>
                <a:lnTo>
                  <a:pt x="4151" y="1361"/>
                </a:lnTo>
                <a:lnTo>
                  <a:pt x="4151" y="294"/>
                </a:lnTo>
                <a:lnTo>
                  <a:pt x="1945" y="0"/>
                </a:lnTo>
                <a:lnTo>
                  <a:pt x="0" y="1361"/>
                </a:ln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1" name="Freeform 6"/>
          <p:cNvSpPr>
            <a:spLocks noChangeArrowheads="1"/>
          </p:cNvSpPr>
          <p:nvPr/>
        </p:nvSpPr>
        <p:spPr bwMode="auto">
          <a:xfrm>
            <a:off x="0" y="-12700"/>
            <a:ext cx="3087688" cy="4514850"/>
          </a:xfrm>
          <a:custGeom>
            <a:avLst/>
            <a:gdLst>
              <a:gd name="T0" fmla="*/ 1945 w 1945"/>
              <a:gd name="T1" fmla="*/ 1482 h 2843"/>
              <a:gd name="T2" fmla="*/ 0 w 1945"/>
              <a:gd name="T3" fmla="*/ 0 h 2843"/>
              <a:gd name="T4" fmla="*/ 0 w 1945"/>
              <a:gd name="T5" fmla="*/ 2843 h 2843"/>
              <a:gd name="T6" fmla="*/ 1945 w 1945"/>
              <a:gd name="T7" fmla="*/ 1482 h 2843"/>
              <a:gd name="T8" fmla="*/ 0 60000 65536"/>
              <a:gd name="T9" fmla="*/ 0 60000 65536"/>
              <a:gd name="T10" fmla="*/ 0 60000 65536"/>
              <a:gd name="T11" fmla="*/ 0 60000 65536"/>
              <a:gd name="T12" fmla="*/ 0 w 1945"/>
              <a:gd name="T13" fmla="*/ 0 h 2843"/>
              <a:gd name="T14" fmla="*/ 1945 w 1945"/>
              <a:gd name="T15" fmla="*/ 2843 h 2843"/>
            </a:gdLst>
            <a:ahLst/>
            <a:cxnLst>
              <a:cxn ang="T8">
                <a:pos x="T0" y="T1"/>
              </a:cxn>
              <a:cxn ang="T9">
                <a:pos x="T2" y="T3"/>
              </a:cxn>
              <a:cxn ang="T10">
                <a:pos x="T4" y="T5"/>
              </a:cxn>
              <a:cxn ang="T11">
                <a:pos x="T6" y="T7"/>
              </a:cxn>
            </a:cxnLst>
            <a:rect l="T12" t="T13" r="T14" b="T15"/>
            <a:pathLst>
              <a:path w="1945" h="2843">
                <a:moveTo>
                  <a:pt x="1945" y="1482"/>
                </a:moveTo>
                <a:lnTo>
                  <a:pt x="0" y="0"/>
                </a:lnTo>
                <a:lnTo>
                  <a:pt x="0" y="2843"/>
                </a:lnTo>
                <a:lnTo>
                  <a:pt x="1945" y="1482"/>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2" name="Freeform 7"/>
          <p:cNvSpPr>
            <a:spLocks noChangeArrowheads="1"/>
          </p:cNvSpPr>
          <p:nvPr/>
        </p:nvSpPr>
        <p:spPr bwMode="auto">
          <a:xfrm>
            <a:off x="0" y="4500563"/>
            <a:ext cx="2390775" cy="1408112"/>
          </a:xfrm>
          <a:custGeom>
            <a:avLst/>
            <a:gdLst>
              <a:gd name="T0" fmla="*/ 0 w 1506"/>
              <a:gd name="T1" fmla="*/ 887 h 887"/>
              <a:gd name="T2" fmla="*/ 1506 w 1506"/>
              <a:gd name="T3" fmla="*/ 0 h 887"/>
              <a:gd name="T4" fmla="*/ 0 w 1506"/>
              <a:gd name="T5" fmla="*/ 0 h 887"/>
              <a:gd name="T6" fmla="*/ 0 w 1506"/>
              <a:gd name="T7" fmla="*/ 887 h 887"/>
              <a:gd name="T8" fmla="*/ 0 60000 65536"/>
              <a:gd name="T9" fmla="*/ 0 60000 65536"/>
              <a:gd name="T10" fmla="*/ 0 60000 65536"/>
              <a:gd name="T11" fmla="*/ 0 60000 65536"/>
              <a:gd name="T12" fmla="*/ 0 w 1506"/>
              <a:gd name="T13" fmla="*/ 0 h 887"/>
              <a:gd name="T14" fmla="*/ 1506 w 1506"/>
              <a:gd name="T15" fmla="*/ 887 h 887"/>
            </a:gdLst>
            <a:ahLst/>
            <a:cxnLst>
              <a:cxn ang="T8">
                <a:pos x="T0" y="T1"/>
              </a:cxn>
              <a:cxn ang="T9">
                <a:pos x="T2" y="T3"/>
              </a:cxn>
              <a:cxn ang="T10">
                <a:pos x="T4" y="T5"/>
              </a:cxn>
              <a:cxn ang="T11">
                <a:pos x="T6" y="T7"/>
              </a:cxn>
            </a:cxnLst>
            <a:rect l="T12" t="T13" r="T14" b="T15"/>
            <a:pathLst>
              <a:path w="1506" h="887">
                <a:moveTo>
                  <a:pt x="0" y="887"/>
                </a:moveTo>
                <a:lnTo>
                  <a:pt x="1506" y="0"/>
                </a:lnTo>
                <a:lnTo>
                  <a:pt x="0" y="0"/>
                </a:lnTo>
                <a:lnTo>
                  <a:pt x="0" y="887"/>
                </a:lnTo>
                <a:close/>
              </a:path>
            </a:pathLst>
          </a:custGeom>
          <a:solidFill>
            <a:srgbClr val="0073A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3" name="Freeform 8"/>
          <p:cNvSpPr>
            <a:spLocks noChangeArrowheads="1"/>
          </p:cNvSpPr>
          <p:nvPr/>
        </p:nvSpPr>
        <p:spPr bwMode="auto">
          <a:xfrm>
            <a:off x="2390775" y="4500563"/>
            <a:ext cx="4198938" cy="696912"/>
          </a:xfrm>
          <a:custGeom>
            <a:avLst/>
            <a:gdLst>
              <a:gd name="T0" fmla="*/ 2645 w 2645"/>
              <a:gd name="T1" fmla="*/ 0 h 439"/>
              <a:gd name="T2" fmla="*/ 2108 w 2645"/>
              <a:gd name="T3" fmla="*/ 439 h 439"/>
              <a:gd name="T4" fmla="*/ 0 w 2645"/>
              <a:gd name="T5" fmla="*/ 0 h 439"/>
              <a:gd name="T6" fmla="*/ 2645 w 2645"/>
              <a:gd name="T7" fmla="*/ 0 h 439"/>
              <a:gd name="T8" fmla="*/ 0 60000 65536"/>
              <a:gd name="T9" fmla="*/ 0 60000 65536"/>
              <a:gd name="T10" fmla="*/ 0 60000 65536"/>
              <a:gd name="T11" fmla="*/ 0 60000 65536"/>
              <a:gd name="T12" fmla="*/ 0 w 2645"/>
              <a:gd name="T13" fmla="*/ 0 h 439"/>
              <a:gd name="T14" fmla="*/ 2645 w 2645"/>
              <a:gd name="T15" fmla="*/ 439 h 439"/>
            </a:gdLst>
            <a:ahLst/>
            <a:cxnLst>
              <a:cxn ang="T8">
                <a:pos x="T0" y="T1"/>
              </a:cxn>
              <a:cxn ang="T9">
                <a:pos x="T2" y="T3"/>
              </a:cxn>
              <a:cxn ang="T10">
                <a:pos x="T4" y="T5"/>
              </a:cxn>
              <a:cxn ang="T11">
                <a:pos x="T6" y="T7"/>
              </a:cxn>
            </a:cxnLst>
            <a:rect l="T12" t="T13" r="T14" b="T15"/>
            <a:pathLst>
              <a:path w="2645" h="439">
                <a:moveTo>
                  <a:pt x="2645" y="0"/>
                </a:moveTo>
                <a:lnTo>
                  <a:pt x="2108" y="439"/>
                </a:lnTo>
                <a:lnTo>
                  <a:pt x="0" y="0"/>
                </a:lnTo>
                <a:lnTo>
                  <a:pt x="2645" y="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32774" name="组合 17"/>
          <p:cNvGrpSpPr>
            <a:grpSpLocks/>
          </p:cNvGrpSpPr>
          <p:nvPr/>
        </p:nvGrpSpPr>
        <p:grpSpPr bwMode="auto">
          <a:xfrm>
            <a:off x="6964363" y="4022725"/>
            <a:ext cx="592137" cy="479425"/>
            <a:chOff x="0" y="0"/>
            <a:chExt cx="4856163" cy="3943350"/>
          </a:xfrm>
        </p:grpSpPr>
        <p:sp>
          <p:nvSpPr>
            <p:cNvPr id="32775" name="Freeform 10"/>
            <p:cNvSpPr>
              <a:spLocks noEditPoints="1" noChangeArrowheads="1"/>
            </p:cNvSpPr>
            <p:nvPr/>
          </p:nvSpPr>
          <p:spPr bwMode="auto">
            <a:xfrm>
              <a:off x="0" y="446087"/>
              <a:ext cx="4173538" cy="3497263"/>
            </a:xfrm>
            <a:custGeom>
              <a:avLst/>
              <a:gdLst>
                <a:gd name="T0" fmla="*/ 957 w 1111"/>
                <a:gd name="T1" fmla="*/ 394 h 930"/>
                <a:gd name="T2" fmla="*/ 936 w 1111"/>
                <a:gd name="T3" fmla="*/ 362 h 930"/>
                <a:gd name="T4" fmla="*/ 936 w 1111"/>
                <a:gd name="T5" fmla="*/ 235 h 930"/>
                <a:gd name="T6" fmla="*/ 652 w 1111"/>
                <a:gd name="T7" fmla="*/ 233 h 930"/>
                <a:gd name="T8" fmla="*/ 622 w 1111"/>
                <a:gd name="T9" fmla="*/ 219 h 930"/>
                <a:gd name="T10" fmla="*/ 608 w 1111"/>
                <a:gd name="T11" fmla="*/ 70 h 930"/>
                <a:gd name="T12" fmla="*/ 190 w 1111"/>
                <a:gd name="T13" fmla="*/ 233 h 930"/>
                <a:gd name="T14" fmla="*/ 0 w 1111"/>
                <a:gd name="T15" fmla="*/ 591 h 930"/>
                <a:gd name="T16" fmla="*/ 534 w 1111"/>
                <a:gd name="T17" fmla="*/ 930 h 930"/>
                <a:gd name="T18" fmla="*/ 1111 w 1111"/>
                <a:gd name="T19" fmla="*/ 568 h 930"/>
                <a:gd name="T20" fmla="*/ 957 w 1111"/>
                <a:gd name="T21" fmla="*/ 394 h 930"/>
                <a:gd name="T22" fmla="*/ 535 w 1111"/>
                <a:gd name="T23" fmla="*/ 854 h 930"/>
                <a:gd name="T24" fmla="*/ 128 w 1111"/>
                <a:gd name="T25" fmla="*/ 641 h 930"/>
                <a:gd name="T26" fmla="*/ 485 w 1111"/>
                <a:gd name="T27" fmla="*/ 353 h 930"/>
                <a:gd name="T28" fmla="*/ 892 w 1111"/>
                <a:gd name="T29" fmla="*/ 565 h 930"/>
                <a:gd name="T30" fmla="*/ 535 w 1111"/>
                <a:gd name="T31" fmla="*/ 854 h 9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11"/>
                <a:gd name="T49" fmla="*/ 0 h 930"/>
                <a:gd name="T50" fmla="*/ 1111 w 1111"/>
                <a:gd name="T51" fmla="*/ 930 h 9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11" h="930">
                  <a:moveTo>
                    <a:pt x="957" y="394"/>
                  </a:moveTo>
                  <a:cubicBezTo>
                    <a:pt x="939" y="389"/>
                    <a:pt x="926" y="385"/>
                    <a:pt x="936" y="362"/>
                  </a:cubicBezTo>
                  <a:cubicBezTo>
                    <a:pt x="956" y="311"/>
                    <a:pt x="958" y="266"/>
                    <a:pt x="936" y="235"/>
                  </a:cubicBezTo>
                  <a:cubicBezTo>
                    <a:pt x="895" y="176"/>
                    <a:pt x="782" y="179"/>
                    <a:pt x="652" y="233"/>
                  </a:cubicBezTo>
                  <a:cubicBezTo>
                    <a:pt x="652" y="233"/>
                    <a:pt x="611" y="251"/>
                    <a:pt x="622" y="219"/>
                  </a:cubicBezTo>
                  <a:cubicBezTo>
                    <a:pt x="642" y="155"/>
                    <a:pt x="639" y="101"/>
                    <a:pt x="608" y="70"/>
                  </a:cubicBezTo>
                  <a:cubicBezTo>
                    <a:pt x="537" y="0"/>
                    <a:pt x="350" y="73"/>
                    <a:pt x="190" y="233"/>
                  </a:cubicBezTo>
                  <a:cubicBezTo>
                    <a:pt x="69" y="353"/>
                    <a:pt x="0" y="481"/>
                    <a:pt x="0" y="591"/>
                  </a:cubicBezTo>
                  <a:cubicBezTo>
                    <a:pt x="0" y="801"/>
                    <a:pt x="270" y="930"/>
                    <a:pt x="534" y="930"/>
                  </a:cubicBezTo>
                  <a:cubicBezTo>
                    <a:pt x="881" y="930"/>
                    <a:pt x="1111" y="728"/>
                    <a:pt x="1111" y="568"/>
                  </a:cubicBezTo>
                  <a:cubicBezTo>
                    <a:pt x="1111" y="472"/>
                    <a:pt x="1030" y="417"/>
                    <a:pt x="957" y="394"/>
                  </a:cubicBezTo>
                  <a:close/>
                  <a:moveTo>
                    <a:pt x="535" y="854"/>
                  </a:moveTo>
                  <a:cubicBezTo>
                    <a:pt x="324" y="875"/>
                    <a:pt x="142" y="779"/>
                    <a:pt x="128" y="641"/>
                  </a:cubicBezTo>
                  <a:cubicBezTo>
                    <a:pt x="114" y="503"/>
                    <a:pt x="274" y="373"/>
                    <a:pt x="485" y="353"/>
                  </a:cubicBezTo>
                  <a:cubicBezTo>
                    <a:pt x="696" y="332"/>
                    <a:pt x="878" y="427"/>
                    <a:pt x="892" y="565"/>
                  </a:cubicBezTo>
                  <a:cubicBezTo>
                    <a:pt x="906" y="704"/>
                    <a:pt x="746" y="833"/>
                    <a:pt x="535" y="854"/>
                  </a:cubicBezTo>
                  <a:close/>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6" name="Freeform 11"/>
            <p:cNvSpPr>
              <a:spLocks noChangeArrowheads="1"/>
            </p:cNvSpPr>
            <p:nvPr/>
          </p:nvSpPr>
          <p:spPr bwMode="auto">
            <a:xfrm>
              <a:off x="3090863" y="0"/>
              <a:ext cx="1765300" cy="1868488"/>
            </a:xfrm>
            <a:custGeom>
              <a:avLst/>
              <a:gdLst>
                <a:gd name="T0" fmla="*/ 364 w 470"/>
                <a:gd name="T1" fmla="*/ 128 h 497"/>
                <a:gd name="T2" fmla="*/ 43 w 470"/>
                <a:gd name="T3" fmla="*/ 24 h 497"/>
                <a:gd name="T4" fmla="*/ 43 w 470"/>
                <a:gd name="T5" fmla="*/ 24 h 497"/>
                <a:gd name="T6" fmla="*/ 5 w 470"/>
                <a:gd name="T7" fmla="*/ 82 h 497"/>
                <a:gd name="T8" fmla="*/ 63 w 470"/>
                <a:gd name="T9" fmla="*/ 119 h 497"/>
                <a:gd name="T10" fmla="*/ 291 w 470"/>
                <a:gd name="T11" fmla="*/ 193 h 497"/>
                <a:gd name="T12" fmla="*/ 341 w 470"/>
                <a:gd name="T13" fmla="*/ 428 h 497"/>
                <a:gd name="T14" fmla="*/ 341 w 470"/>
                <a:gd name="T15" fmla="*/ 428 h 497"/>
                <a:gd name="T16" fmla="*/ 373 w 470"/>
                <a:gd name="T17" fmla="*/ 489 h 497"/>
                <a:gd name="T18" fmla="*/ 434 w 470"/>
                <a:gd name="T19" fmla="*/ 458 h 497"/>
                <a:gd name="T20" fmla="*/ 434 w 470"/>
                <a:gd name="T21" fmla="*/ 458 h 497"/>
                <a:gd name="T22" fmla="*/ 364 w 470"/>
                <a:gd name="T23" fmla="*/ 128 h 4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0"/>
                <a:gd name="T37" fmla="*/ 0 h 497"/>
                <a:gd name="T38" fmla="*/ 470 w 470"/>
                <a:gd name="T39" fmla="*/ 497 h 4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0" h="497">
                  <a:moveTo>
                    <a:pt x="364" y="128"/>
                  </a:moveTo>
                  <a:cubicBezTo>
                    <a:pt x="280" y="35"/>
                    <a:pt x="157" y="0"/>
                    <a:pt x="43" y="24"/>
                  </a:cubicBezTo>
                  <a:cubicBezTo>
                    <a:pt x="43" y="24"/>
                    <a:pt x="43" y="24"/>
                    <a:pt x="43" y="24"/>
                  </a:cubicBezTo>
                  <a:cubicBezTo>
                    <a:pt x="16" y="30"/>
                    <a:pt x="0" y="55"/>
                    <a:pt x="5" y="82"/>
                  </a:cubicBezTo>
                  <a:cubicBezTo>
                    <a:pt x="11" y="108"/>
                    <a:pt x="37" y="125"/>
                    <a:pt x="63" y="119"/>
                  </a:cubicBezTo>
                  <a:cubicBezTo>
                    <a:pt x="144" y="102"/>
                    <a:pt x="232" y="127"/>
                    <a:pt x="291" y="193"/>
                  </a:cubicBezTo>
                  <a:cubicBezTo>
                    <a:pt x="351" y="259"/>
                    <a:pt x="367" y="349"/>
                    <a:pt x="341" y="428"/>
                  </a:cubicBezTo>
                  <a:cubicBezTo>
                    <a:pt x="341" y="428"/>
                    <a:pt x="341" y="428"/>
                    <a:pt x="341" y="428"/>
                  </a:cubicBezTo>
                  <a:cubicBezTo>
                    <a:pt x="333" y="453"/>
                    <a:pt x="347" y="481"/>
                    <a:pt x="373" y="489"/>
                  </a:cubicBezTo>
                  <a:cubicBezTo>
                    <a:pt x="398" y="497"/>
                    <a:pt x="426" y="483"/>
                    <a:pt x="434" y="458"/>
                  </a:cubicBezTo>
                  <a:cubicBezTo>
                    <a:pt x="434" y="458"/>
                    <a:pt x="434" y="458"/>
                    <a:pt x="434" y="458"/>
                  </a:cubicBezTo>
                  <a:cubicBezTo>
                    <a:pt x="470" y="347"/>
                    <a:pt x="447" y="220"/>
                    <a:pt x="364" y="128"/>
                  </a:cubicBezTo>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7" name="Freeform 12"/>
            <p:cNvSpPr>
              <a:spLocks noChangeArrowheads="1"/>
            </p:cNvSpPr>
            <p:nvPr/>
          </p:nvSpPr>
          <p:spPr bwMode="auto">
            <a:xfrm>
              <a:off x="3249613" y="679450"/>
              <a:ext cx="919163" cy="969963"/>
            </a:xfrm>
            <a:custGeom>
              <a:avLst/>
              <a:gdLst>
                <a:gd name="T0" fmla="*/ 193 w 245"/>
                <a:gd name="T1" fmla="*/ 63 h 258"/>
                <a:gd name="T2" fmla="*/ 37 w 245"/>
                <a:gd name="T3" fmla="*/ 12 h 258"/>
                <a:gd name="T4" fmla="*/ 5 w 245"/>
                <a:gd name="T5" fmla="*/ 62 h 258"/>
                <a:gd name="T6" fmla="*/ 54 w 245"/>
                <a:gd name="T7" fmla="*/ 94 h 258"/>
                <a:gd name="T8" fmla="*/ 54 w 245"/>
                <a:gd name="T9" fmla="*/ 94 h 258"/>
                <a:gd name="T10" fmla="*/ 131 w 245"/>
                <a:gd name="T11" fmla="*/ 119 h 258"/>
                <a:gd name="T12" fmla="*/ 148 w 245"/>
                <a:gd name="T13" fmla="*/ 198 h 258"/>
                <a:gd name="T14" fmla="*/ 148 w 245"/>
                <a:gd name="T15" fmla="*/ 198 h 258"/>
                <a:gd name="T16" fmla="*/ 175 w 245"/>
                <a:gd name="T17" fmla="*/ 251 h 258"/>
                <a:gd name="T18" fmla="*/ 228 w 245"/>
                <a:gd name="T19" fmla="*/ 223 h 258"/>
                <a:gd name="T20" fmla="*/ 193 w 245"/>
                <a:gd name="T21" fmla="*/ 63 h 2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5"/>
                <a:gd name="T34" fmla="*/ 0 h 258"/>
                <a:gd name="T35" fmla="*/ 245 w 245"/>
                <a:gd name="T36" fmla="*/ 258 h 2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5" h="258">
                  <a:moveTo>
                    <a:pt x="193" y="63"/>
                  </a:moveTo>
                  <a:cubicBezTo>
                    <a:pt x="153" y="18"/>
                    <a:pt x="92" y="0"/>
                    <a:pt x="37" y="12"/>
                  </a:cubicBezTo>
                  <a:cubicBezTo>
                    <a:pt x="14" y="17"/>
                    <a:pt x="0" y="39"/>
                    <a:pt x="5" y="62"/>
                  </a:cubicBezTo>
                  <a:cubicBezTo>
                    <a:pt x="9" y="85"/>
                    <a:pt x="32" y="99"/>
                    <a:pt x="54" y="94"/>
                  </a:cubicBezTo>
                  <a:cubicBezTo>
                    <a:pt x="54" y="94"/>
                    <a:pt x="54" y="94"/>
                    <a:pt x="54" y="94"/>
                  </a:cubicBezTo>
                  <a:cubicBezTo>
                    <a:pt x="82" y="89"/>
                    <a:pt x="111" y="97"/>
                    <a:pt x="131" y="119"/>
                  </a:cubicBezTo>
                  <a:cubicBezTo>
                    <a:pt x="151" y="141"/>
                    <a:pt x="156" y="171"/>
                    <a:pt x="148" y="198"/>
                  </a:cubicBezTo>
                  <a:cubicBezTo>
                    <a:pt x="148" y="198"/>
                    <a:pt x="148" y="198"/>
                    <a:pt x="148" y="198"/>
                  </a:cubicBezTo>
                  <a:cubicBezTo>
                    <a:pt x="141" y="220"/>
                    <a:pt x="153" y="243"/>
                    <a:pt x="175" y="251"/>
                  </a:cubicBezTo>
                  <a:cubicBezTo>
                    <a:pt x="197" y="258"/>
                    <a:pt x="220" y="246"/>
                    <a:pt x="228" y="223"/>
                  </a:cubicBezTo>
                  <a:cubicBezTo>
                    <a:pt x="245" y="169"/>
                    <a:pt x="234" y="108"/>
                    <a:pt x="193" y="63"/>
                  </a:cubicBezTo>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78" name="Freeform 13"/>
            <p:cNvSpPr>
              <a:spLocks noEditPoints="1" noChangeArrowheads="1"/>
            </p:cNvSpPr>
            <p:nvPr/>
          </p:nvSpPr>
          <p:spPr bwMode="auto">
            <a:xfrm>
              <a:off x="954088" y="2074862"/>
              <a:ext cx="1724025" cy="1485900"/>
            </a:xfrm>
            <a:custGeom>
              <a:avLst/>
              <a:gdLst>
                <a:gd name="T0" fmla="*/ 302 w 459"/>
                <a:gd name="T1" fmla="*/ 26 h 395"/>
                <a:gd name="T2" fmla="*/ 45 w 459"/>
                <a:gd name="T3" fmla="*/ 138 h 395"/>
                <a:gd name="T4" fmla="*/ 144 w 459"/>
                <a:gd name="T5" fmla="*/ 362 h 395"/>
                <a:gd name="T6" fmla="*/ 416 w 459"/>
                <a:gd name="T7" fmla="*/ 246 h 395"/>
                <a:gd name="T8" fmla="*/ 302 w 459"/>
                <a:gd name="T9" fmla="*/ 26 h 395"/>
                <a:gd name="T10" fmla="*/ 225 w 459"/>
                <a:gd name="T11" fmla="*/ 256 h 395"/>
                <a:gd name="T12" fmla="*/ 128 w 459"/>
                <a:gd name="T13" fmla="*/ 288 h 395"/>
                <a:gd name="T14" fmla="*/ 107 w 459"/>
                <a:gd name="T15" fmla="*/ 204 h 395"/>
                <a:gd name="T16" fmla="*/ 202 w 459"/>
                <a:gd name="T17" fmla="*/ 172 h 395"/>
                <a:gd name="T18" fmla="*/ 225 w 459"/>
                <a:gd name="T19" fmla="*/ 256 h 395"/>
                <a:gd name="T20" fmla="*/ 292 w 459"/>
                <a:gd name="T21" fmla="*/ 170 h 395"/>
                <a:gd name="T22" fmla="*/ 256 w 459"/>
                <a:gd name="T23" fmla="*/ 184 h 395"/>
                <a:gd name="T24" fmla="*/ 247 w 459"/>
                <a:gd name="T25" fmla="*/ 152 h 395"/>
                <a:gd name="T26" fmla="*/ 282 w 459"/>
                <a:gd name="T27" fmla="*/ 139 h 395"/>
                <a:gd name="T28" fmla="*/ 292 w 459"/>
                <a:gd name="T29" fmla="*/ 170 h 3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9"/>
                <a:gd name="T46" fmla="*/ 0 h 395"/>
                <a:gd name="T47" fmla="*/ 459 w 459"/>
                <a:gd name="T48" fmla="*/ 395 h 3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9" h="395">
                  <a:moveTo>
                    <a:pt x="302" y="26"/>
                  </a:moveTo>
                  <a:cubicBezTo>
                    <a:pt x="202" y="0"/>
                    <a:pt x="88" y="50"/>
                    <a:pt x="45" y="138"/>
                  </a:cubicBezTo>
                  <a:cubicBezTo>
                    <a:pt x="0" y="229"/>
                    <a:pt x="43" y="329"/>
                    <a:pt x="144" y="362"/>
                  </a:cubicBezTo>
                  <a:cubicBezTo>
                    <a:pt x="249" y="395"/>
                    <a:pt x="373" y="343"/>
                    <a:pt x="416" y="246"/>
                  </a:cubicBezTo>
                  <a:cubicBezTo>
                    <a:pt x="459" y="151"/>
                    <a:pt x="406" y="53"/>
                    <a:pt x="302" y="26"/>
                  </a:cubicBezTo>
                  <a:close/>
                  <a:moveTo>
                    <a:pt x="225" y="256"/>
                  </a:moveTo>
                  <a:cubicBezTo>
                    <a:pt x="205" y="289"/>
                    <a:pt x="161" y="303"/>
                    <a:pt x="128" y="288"/>
                  </a:cubicBezTo>
                  <a:cubicBezTo>
                    <a:pt x="96" y="273"/>
                    <a:pt x="86" y="236"/>
                    <a:pt x="107" y="204"/>
                  </a:cubicBezTo>
                  <a:cubicBezTo>
                    <a:pt x="127" y="172"/>
                    <a:pt x="169" y="158"/>
                    <a:pt x="202" y="172"/>
                  </a:cubicBezTo>
                  <a:cubicBezTo>
                    <a:pt x="235" y="186"/>
                    <a:pt x="245" y="224"/>
                    <a:pt x="225" y="256"/>
                  </a:cubicBezTo>
                  <a:close/>
                  <a:moveTo>
                    <a:pt x="292" y="170"/>
                  </a:moveTo>
                  <a:cubicBezTo>
                    <a:pt x="285" y="183"/>
                    <a:pt x="269" y="189"/>
                    <a:pt x="256" y="184"/>
                  </a:cubicBezTo>
                  <a:cubicBezTo>
                    <a:pt x="243" y="178"/>
                    <a:pt x="240" y="164"/>
                    <a:pt x="247" y="152"/>
                  </a:cubicBezTo>
                  <a:cubicBezTo>
                    <a:pt x="254" y="140"/>
                    <a:pt x="270" y="134"/>
                    <a:pt x="282" y="139"/>
                  </a:cubicBezTo>
                  <a:cubicBezTo>
                    <a:pt x="295" y="143"/>
                    <a:pt x="300" y="158"/>
                    <a:pt x="292" y="170"/>
                  </a:cubicBezTo>
                  <a:close/>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32779" name="组合 18"/>
          <p:cNvGrpSpPr>
            <a:grpSpLocks/>
          </p:cNvGrpSpPr>
          <p:nvPr/>
        </p:nvGrpSpPr>
        <p:grpSpPr bwMode="auto">
          <a:xfrm>
            <a:off x="6964363" y="3387725"/>
            <a:ext cx="592137" cy="476250"/>
            <a:chOff x="0" y="0"/>
            <a:chExt cx="442913" cy="357188"/>
          </a:xfrm>
        </p:grpSpPr>
        <p:sp>
          <p:nvSpPr>
            <p:cNvPr id="32780" name="Freeform 14"/>
            <p:cNvSpPr>
              <a:spLocks noChangeArrowheads="1"/>
            </p:cNvSpPr>
            <p:nvPr/>
          </p:nvSpPr>
          <p:spPr bwMode="auto">
            <a:xfrm>
              <a:off x="0" y="0"/>
              <a:ext cx="442913" cy="204788"/>
            </a:xfrm>
            <a:custGeom>
              <a:avLst/>
              <a:gdLst>
                <a:gd name="T0" fmla="*/ 553 w 558"/>
                <a:gd name="T1" fmla="*/ 229 h 257"/>
                <a:gd name="T2" fmla="*/ 354 w 558"/>
                <a:gd name="T3" fmla="*/ 30 h 257"/>
                <a:gd name="T4" fmla="*/ 354 w 558"/>
                <a:gd name="T5" fmla="*/ 30 h 257"/>
                <a:gd name="T6" fmla="*/ 346 w 558"/>
                <a:gd name="T7" fmla="*/ 24 h 257"/>
                <a:gd name="T8" fmla="*/ 339 w 558"/>
                <a:gd name="T9" fmla="*/ 17 h 257"/>
                <a:gd name="T10" fmla="*/ 329 w 558"/>
                <a:gd name="T11" fmla="*/ 12 h 257"/>
                <a:gd name="T12" fmla="*/ 320 w 558"/>
                <a:gd name="T13" fmla="*/ 7 h 257"/>
                <a:gd name="T14" fmla="*/ 310 w 558"/>
                <a:gd name="T15" fmla="*/ 3 h 257"/>
                <a:gd name="T16" fmla="*/ 300 w 558"/>
                <a:gd name="T17" fmla="*/ 1 h 257"/>
                <a:gd name="T18" fmla="*/ 290 w 558"/>
                <a:gd name="T19" fmla="*/ 0 h 257"/>
                <a:gd name="T20" fmla="*/ 280 w 558"/>
                <a:gd name="T21" fmla="*/ 0 h 257"/>
                <a:gd name="T22" fmla="*/ 280 w 558"/>
                <a:gd name="T23" fmla="*/ 0 h 257"/>
                <a:gd name="T24" fmla="*/ 268 w 558"/>
                <a:gd name="T25" fmla="*/ 0 h 257"/>
                <a:gd name="T26" fmla="*/ 258 w 558"/>
                <a:gd name="T27" fmla="*/ 1 h 257"/>
                <a:gd name="T28" fmla="*/ 248 w 558"/>
                <a:gd name="T29" fmla="*/ 3 h 257"/>
                <a:gd name="T30" fmla="*/ 238 w 558"/>
                <a:gd name="T31" fmla="*/ 7 h 257"/>
                <a:gd name="T32" fmla="*/ 229 w 558"/>
                <a:gd name="T33" fmla="*/ 12 h 257"/>
                <a:gd name="T34" fmla="*/ 220 w 558"/>
                <a:gd name="T35" fmla="*/ 17 h 257"/>
                <a:gd name="T36" fmla="*/ 212 w 558"/>
                <a:gd name="T37" fmla="*/ 24 h 257"/>
                <a:gd name="T38" fmla="*/ 204 w 558"/>
                <a:gd name="T39" fmla="*/ 30 h 257"/>
                <a:gd name="T40" fmla="*/ 169 w 558"/>
                <a:gd name="T41" fmla="*/ 65 h 257"/>
                <a:gd name="T42" fmla="*/ 169 w 558"/>
                <a:gd name="T43" fmla="*/ 17 h 257"/>
                <a:gd name="T44" fmla="*/ 84 w 558"/>
                <a:gd name="T45" fmla="*/ 17 h 257"/>
                <a:gd name="T46" fmla="*/ 84 w 558"/>
                <a:gd name="T47" fmla="*/ 151 h 257"/>
                <a:gd name="T48" fmla="*/ 5 w 558"/>
                <a:gd name="T49" fmla="*/ 229 h 257"/>
                <a:gd name="T50" fmla="*/ 5 w 558"/>
                <a:gd name="T51" fmla="*/ 229 h 257"/>
                <a:gd name="T52" fmla="*/ 1 w 558"/>
                <a:gd name="T53" fmla="*/ 234 h 257"/>
                <a:gd name="T54" fmla="*/ 0 w 558"/>
                <a:gd name="T55" fmla="*/ 240 h 257"/>
                <a:gd name="T56" fmla="*/ 1 w 558"/>
                <a:gd name="T57" fmla="*/ 247 h 257"/>
                <a:gd name="T58" fmla="*/ 5 w 558"/>
                <a:gd name="T59" fmla="*/ 252 h 257"/>
                <a:gd name="T60" fmla="*/ 5 w 558"/>
                <a:gd name="T61" fmla="*/ 252 h 257"/>
                <a:gd name="T62" fmla="*/ 10 w 558"/>
                <a:gd name="T63" fmla="*/ 255 h 257"/>
                <a:gd name="T64" fmla="*/ 16 w 558"/>
                <a:gd name="T65" fmla="*/ 257 h 257"/>
                <a:gd name="T66" fmla="*/ 23 w 558"/>
                <a:gd name="T67" fmla="*/ 255 h 257"/>
                <a:gd name="T68" fmla="*/ 29 w 558"/>
                <a:gd name="T69" fmla="*/ 252 h 257"/>
                <a:gd name="T70" fmla="*/ 227 w 558"/>
                <a:gd name="T71" fmla="*/ 54 h 257"/>
                <a:gd name="T72" fmla="*/ 227 w 558"/>
                <a:gd name="T73" fmla="*/ 54 h 257"/>
                <a:gd name="T74" fmla="*/ 238 w 558"/>
                <a:gd name="T75" fmla="*/ 45 h 257"/>
                <a:gd name="T76" fmla="*/ 251 w 558"/>
                <a:gd name="T77" fmla="*/ 37 h 257"/>
                <a:gd name="T78" fmla="*/ 265 w 558"/>
                <a:gd name="T79" fmla="*/ 34 h 257"/>
                <a:gd name="T80" fmla="*/ 280 w 558"/>
                <a:gd name="T81" fmla="*/ 32 h 257"/>
                <a:gd name="T82" fmla="*/ 280 w 558"/>
                <a:gd name="T83" fmla="*/ 32 h 257"/>
                <a:gd name="T84" fmla="*/ 293 w 558"/>
                <a:gd name="T85" fmla="*/ 34 h 257"/>
                <a:gd name="T86" fmla="*/ 307 w 558"/>
                <a:gd name="T87" fmla="*/ 37 h 257"/>
                <a:gd name="T88" fmla="*/ 320 w 558"/>
                <a:gd name="T89" fmla="*/ 45 h 257"/>
                <a:gd name="T90" fmla="*/ 331 w 558"/>
                <a:gd name="T91" fmla="*/ 54 h 257"/>
                <a:gd name="T92" fmla="*/ 530 w 558"/>
                <a:gd name="T93" fmla="*/ 252 h 257"/>
                <a:gd name="T94" fmla="*/ 530 w 558"/>
                <a:gd name="T95" fmla="*/ 252 h 257"/>
                <a:gd name="T96" fmla="*/ 535 w 558"/>
                <a:gd name="T97" fmla="*/ 255 h 257"/>
                <a:gd name="T98" fmla="*/ 542 w 558"/>
                <a:gd name="T99" fmla="*/ 257 h 257"/>
                <a:gd name="T100" fmla="*/ 548 w 558"/>
                <a:gd name="T101" fmla="*/ 255 h 257"/>
                <a:gd name="T102" fmla="*/ 553 w 558"/>
                <a:gd name="T103" fmla="*/ 252 h 257"/>
                <a:gd name="T104" fmla="*/ 553 w 558"/>
                <a:gd name="T105" fmla="*/ 252 h 257"/>
                <a:gd name="T106" fmla="*/ 557 w 558"/>
                <a:gd name="T107" fmla="*/ 247 h 257"/>
                <a:gd name="T108" fmla="*/ 558 w 558"/>
                <a:gd name="T109" fmla="*/ 240 h 257"/>
                <a:gd name="T110" fmla="*/ 557 w 558"/>
                <a:gd name="T111" fmla="*/ 234 h 257"/>
                <a:gd name="T112" fmla="*/ 553 w 558"/>
                <a:gd name="T113" fmla="*/ 229 h 257"/>
                <a:gd name="T114" fmla="*/ 553 w 558"/>
                <a:gd name="T115" fmla="*/ 229 h 25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8"/>
                <a:gd name="T175" fmla="*/ 0 h 257"/>
                <a:gd name="T176" fmla="*/ 558 w 558"/>
                <a:gd name="T177" fmla="*/ 257 h 25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8" h="257">
                  <a:moveTo>
                    <a:pt x="553" y="229"/>
                  </a:moveTo>
                  <a:lnTo>
                    <a:pt x="354" y="30"/>
                  </a:lnTo>
                  <a:lnTo>
                    <a:pt x="354" y="30"/>
                  </a:lnTo>
                  <a:lnTo>
                    <a:pt x="346" y="24"/>
                  </a:lnTo>
                  <a:lnTo>
                    <a:pt x="339" y="17"/>
                  </a:lnTo>
                  <a:lnTo>
                    <a:pt x="329" y="12"/>
                  </a:lnTo>
                  <a:lnTo>
                    <a:pt x="320" y="7"/>
                  </a:lnTo>
                  <a:lnTo>
                    <a:pt x="310" y="3"/>
                  </a:lnTo>
                  <a:lnTo>
                    <a:pt x="300" y="1"/>
                  </a:lnTo>
                  <a:lnTo>
                    <a:pt x="290" y="0"/>
                  </a:lnTo>
                  <a:lnTo>
                    <a:pt x="280" y="0"/>
                  </a:lnTo>
                  <a:lnTo>
                    <a:pt x="280" y="0"/>
                  </a:lnTo>
                  <a:lnTo>
                    <a:pt x="268" y="0"/>
                  </a:lnTo>
                  <a:lnTo>
                    <a:pt x="258" y="1"/>
                  </a:lnTo>
                  <a:lnTo>
                    <a:pt x="248" y="3"/>
                  </a:lnTo>
                  <a:lnTo>
                    <a:pt x="238" y="7"/>
                  </a:lnTo>
                  <a:lnTo>
                    <a:pt x="229" y="12"/>
                  </a:lnTo>
                  <a:lnTo>
                    <a:pt x="220" y="17"/>
                  </a:lnTo>
                  <a:lnTo>
                    <a:pt x="212" y="24"/>
                  </a:lnTo>
                  <a:lnTo>
                    <a:pt x="204" y="30"/>
                  </a:lnTo>
                  <a:lnTo>
                    <a:pt x="169" y="65"/>
                  </a:lnTo>
                  <a:lnTo>
                    <a:pt x="169" y="17"/>
                  </a:lnTo>
                  <a:lnTo>
                    <a:pt x="84" y="17"/>
                  </a:lnTo>
                  <a:lnTo>
                    <a:pt x="84" y="151"/>
                  </a:lnTo>
                  <a:lnTo>
                    <a:pt x="5" y="229"/>
                  </a:lnTo>
                  <a:lnTo>
                    <a:pt x="5" y="229"/>
                  </a:lnTo>
                  <a:lnTo>
                    <a:pt x="1" y="234"/>
                  </a:lnTo>
                  <a:lnTo>
                    <a:pt x="0" y="240"/>
                  </a:lnTo>
                  <a:lnTo>
                    <a:pt x="1" y="247"/>
                  </a:lnTo>
                  <a:lnTo>
                    <a:pt x="5" y="252"/>
                  </a:lnTo>
                  <a:lnTo>
                    <a:pt x="5" y="252"/>
                  </a:lnTo>
                  <a:lnTo>
                    <a:pt x="10" y="255"/>
                  </a:lnTo>
                  <a:lnTo>
                    <a:pt x="16" y="257"/>
                  </a:lnTo>
                  <a:lnTo>
                    <a:pt x="23" y="255"/>
                  </a:lnTo>
                  <a:lnTo>
                    <a:pt x="29" y="252"/>
                  </a:lnTo>
                  <a:lnTo>
                    <a:pt x="227" y="54"/>
                  </a:lnTo>
                  <a:lnTo>
                    <a:pt x="227" y="54"/>
                  </a:lnTo>
                  <a:lnTo>
                    <a:pt x="238" y="45"/>
                  </a:lnTo>
                  <a:lnTo>
                    <a:pt x="251" y="37"/>
                  </a:lnTo>
                  <a:lnTo>
                    <a:pt x="265" y="34"/>
                  </a:lnTo>
                  <a:lnTo>
                    <a:pt x="280" y="32"/>
                  </a:lnTo>
                  <a:lnTo>
                    <a:pt x="280" y="32"/>
                  </a:lnTo>
                  <a:lnTo>
                    <a:pt x="293" y="34"/>
                  </a:lnTo>
                  <a:lnTo>
                    <a:pt x="307" y="37"/>
                  </a:lnTo>
                  <a:lnTo>
                    <a:pt x="320" y="45"/>
                  </a:lnTo>
                  <a:lnTo>
                    <a:pt x="331" y="54"/>
                  </a:lnTo>
                  <a:lnTo>
                    <a:pt x="530" y="252"/>
                  </a:lnTo>
                  <a:lnTo>
                    <a:pt x="530" y="252"/>
                  </a:lnTo>
                  <a:lnTo>
                    <a:pt x="535" y="255"/>
                  </a:lnTo>
                  <a:lnTo>
                    <a:pt x="542" y="257"/>
                  </a:lnTo>
                  <a:lnTo>
                    <a:pt x="548" y="255"/>
                  </a:lnTo>
                  <a:lnTo>
                    <a:pt x="553" y="252"/>
                  </a:lnTo>
                  <a:lnTo>
                    <a:pt x="553" y="252"/>
                  </a:lnTo>
                  <a:lnTo>
                    <a:pt x="557" y="247"/>
                  </a:lnTo>
                  <a:lnTo>
                    <a:pt x="558" y="240"/>
                  </a:lnTo>
                  <a:lnTo>
                    <a:pt x="557" y="234"/>
                  </a:lnTo>
                  <a:lnTo>
                    <a:pt x="553" y="229"/>
                  </a:lnTo>
                  <a:lnTo>
                    <a:pt x="553" y="229"/>
                  </a:lnTo>
                  <a:close/>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81" name="Freeform 15"/>
            <p:cNvSpPr>
              <a:spLocks noChangeArrowheads="1"/>
            </p:cNvSpPr>
            <p:nvPr/>
          </p:nvSpPr>
          <p:spPr bwMode="auto">
            <a:xfrm>
              <a:off x="60325" y="47625"/>
              <a:ext cx="322263" cy="309563"/>
            </a:xfrm>
            <a:custGeom>
              <a:avLst/>
              <a:gdLst>
                <a:gd name="T0" fmla="*/ 249 w 404"/>
                <a:gd name="T1" fmla="*/ 20 h 389"/>
                <a:gd name="T2" fmla="*/ 249 w 404"/>
                <a:gd name="T3" fmla="*/ 20 h 389"/>
                <a:gd name="T4" fmla="*/ 239 w 404"/>
                <a:gd name="T5" fmla="*/ 11 h 389"/>
                <a:gd name="T6" fmla="*/ 228 w 404"/>
                <a:gd name="T7" fmla="*/ 5 h 389"/>
                <a:gd name="T8" fmla="*/ 215 w 404"/>
                <a:gd name="T9" fmla="*/ 1 h 389"/>
                <a:gd name="T10" fmla="*/ 203 w 404"/>
                <a:gd name="T11" fmla="*/ 0 h 389"/>
                <a:gd name="T12" fmla="*/ 203 w 404"/>
                <a:gd name="T13" fmla="*/ 0 h 389"/>
                <a:gd name="T14" fmla="*/ 189 w 404"/>
                <a:gd name="T15" fmla="*/ 1 h 389"/>
                <a:gd name="T16" fmla="*/ 177 w 404"/>
                <a:gd name="T17" fmla="*/ 5 h 389"/>
                <a:gd name="T18" fmla="*/ 166 w 404"/>
                <a:gd name="T19" fmla="*/ 11 h 389"/>
                <a:gd name="T20" fmla="*/ 156 w 404"/>
                <a:gd name="T21" fmla="*/ 20 h 389"/>
                <a:gd name="T22" fmla="*/ 0 w 404"/>
                <a:gd name="T23" fmla="*/ 175 h 389"/>
                <a:gd name="T24" fmla="*/ 0 w 404"/>
                <a:gd name="T25" fmla="*/ 354 h 389"/>
                <a:gd name="T26" fmla="*/ 0 w 404"/>
                <a:gd name="T27" fmla="*/ 354 h 389"/>
                <a:gd name="T28" fmla="*/ 1 w 404"/>
                <a:gd name="T29" fmla="*/ 360 h 389"/>
                <a:gd name="T30" fmla="*/ 2 w 404"/>
                <a:gd name="T31" fmla="*/ 367 h 389"/>
                <a:gd name="T32" fmla="*/ 6 w 404"/>
                <a:gd name="T33" fmla="*/ 373 h 389"/>
                <a:gd name="T34" fmla="*/ 10 w 404"/>
                <a:gd name="T35" fmla="*/ 378 h 389"/>
                <a:gd name="T36" fmla="*/ 16 w 404"/>
                <a:gd name="T37" fmla="*/ 383 h 389"/>
                <a:gd name="T38" fmla="*/ 21 w 404"/>
                <a:gd name="T39" fmla="*/ 385 h 389"/>
                <a:gd name="T40" fmla="*/ 29 w 404"/>
                <a:gd name="T41" fmla="*/ 388 h 389"/>
                <a:gd name="T42" fmla="*/ 35 w 404"/>
                <a:gd name="T43" fmla="*/ 389 h 389"/>
                <a:gd name="T44" fmla="*/ 122 w 404"/>
                <a:gd name="T45" fmla="*/ 389 h 389"/>
                <a:gd name="T46" fmla="*/ 122 w 404"/>
                <a:gd name="T47" fmla="*/ 283 h 389"/>
                <a:gd name="T48" fmla="*/ 122 w 404"/>
                <a:gd name="T49" fmla="*/ 283 h 389"/>
                <a:gd name="T50" fmla="*/ 122 w 404"/>
                <a:gd name="T51" fmla="*/ 278 h 389"/>
                <a:gd name="T52" fmla="*/ 123 w 404"/>
                <a:gd name="T53" fmla="*/ 275 h 389"/>
                <a:gd name="T54" fmla="*/ 126 w 404"/>
                <a:gd name="T55" fmla="*/ 271 h 389"/>
                <a:gd name="T56" fmla="*/ 128 w 404"/>
                <a:gd name="T57" fmla="*/ 267 h 389"/>
                <a:gd name="T58" fmla="*/ 132 w 404"/>
                <a:gd name="T59" fmla="*/ 264 h 389"/>
                <a:gd name="T60" fmla="*/ 136 w 404"/>
                <a:gd name="T61" fmla="*/ 262 h 389"/>
                <a:gd name="T62" fmla="*/ 140 w 404"/>
                <a:gd name="T63" fmla="*/ 261 h 389"/>
                <a:gd name="T64" fmla="*/ 145 w 404"/>
                <a:gd name="T65" fmla="*/ 259 h 389"/>
                <a:gd name="T66" fmla="*/ 259 w 404"/>
                <a:gd name="T67" fmla="*/ 259 h 389"/>
                <a:gd name="T68" fmla="*/ 259 w 404"/>
                <a:gd name="T69" fmla="*/ 259 h 389"/>
                <a:gd name="T70" fmla="*/ 264 w 404"/>
                <a:gd name="T71" fmla="*/ 261 h 389"/>
                <a:gd name="T72" fmla="*/ 268 w 404"/>
                <a:gd name="T73" fmla="*/ 262 h 389"/>
                <a:gd name="T74" fmla="*/ 272 w 404"/>
                <a:gd name="T75" fmla="*/ 264 h 389"/>
                <a:gd name="T76" fmla="*/ 276 w 404"/>
                <a:gd name="T77" fmla="*/ 267 h 389"/>
                <a:gd name="T78" fmla="*/ 278 w 404"/>
                <a:gd name="T79" fmla="*/ 271 h 389"/>
                <a:gd name="T80" fmla="*/ 281 w 404"/>
                <a:gd name="T81" fmla="*/ 275 h 389"/>
                <a:gd name="T82" fmla="*/ 282 w 404"/>
                <a:gd name="T83" fmla="*/ 278 h 389"/>
                <a:gd name="T84" fmla="*/ 283 w 404"/>
                <a:gd name="T85" fmla="*/ 283 h 389"/>
                <a:gd name="T86" fmla="*/ 283 w 404"/>
                <a:gd name="T87" fmla="*/ 389 h 389"/>
                <a:gd name="T88" fmla="*/ 369 w 404"/>
                <a:gd name="T89" fmla="*/ 389 h 389"/>
                <a:gd name="T90" fmla="*/ 369 w 404"/>
                <a:gd name="T91" fmla="*/ 389 h 389"/>
                <a:gd name="T92" fmla="*/ 376 w 404"/>
                <a:gd name="T93" fmla="*/ 388 h 389"/>
                <a:gd name="T94" fmla="*/ 383 w 404"/>
                <a:gd name="T95" fmla="*/ 385 h 389"/>
                <a:gd name="T96" fmla="*/ 389 w 404"/>
                <a:gd name="T97" fmla="*/ 383 h 389"/>
                <a:gd name="T98" fmla="*/ 394 w 404"/>
                <a:gd name="T99" fmla="*/ 378 h 389"/>
                <a:gd name="T100" fmla="*/ 398 w 404"/>
                <a:gd name="T101" fmla="*/ 373 h 389"/>
                <a:gd name="T102" fmla="*/ 402 w 404"/>
                <a:gd name="T103" fmla="*/ 367 h 389"/>
                <a:gd name="T104" fmla="*/ 403 w 404"/>
                <a:gd name="T105" fmla="*/ 360 h 389"/>
                <a:gd name="T106" fmla="*/ 404 w 404"/>
                <a:gd name="T107" fmla="*/ 354 h 389"/>
                <a:gd name="T108" fmla="*/ 404 w 404"/>
                <a:gd name="T109" fmla="*/ 175 h 389"/>
                <a:gd name="T110" fmla="*/ 249 w 404"/>
                <a:gd name="T111" fmla="*/ 20 h 38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04"/>
                <a:gd name="T169" fmla="*/ 0 h 389"/>
                <a:gd name="T170" fmla="*/ 404 w 404"/>
                <a:gd name="T171" fmla="*/ 389 h 38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04" h="389">
                  <a:moveTo>
                    <a:pt x="249" y="20"/>
                  </a:moveTo>
                  <a:lnTo>
                    <a:pt x="249" y="20"/>
                  </a:lnTo>
                  <a:lnTo>
                    <a:pt x="239" y="11"/>
                  </a:lnTo>
                  <a:lnTo>
                    <a:pt x="228" y="5"/>
                  </a:lnTo>
                  <a:lnTo>
                    <a:pt x="215" y="1"/>
                  </a:lnTo>
                  <a:lnTo>
                    <a:pt x="203" y="0"/>
                  </a:lnTo>
                  <a:lnTo>
                    <a:pt x="203" y="0"/>
                  </a:lnTo>
                  <a:lnTo>
                    <a:pt x="189" y="1"/>
                  </a:lnTo>
                  <a:lnTo>
                    <a:pt x="177" y="5"/>
                  </a:lnTo>
                  <a:lnTo>
                    <a:pt x="166" y="11"/>
                  </a:lnTo>
                  <a:lnTo>
                    <a:pt x="156" y="20"/>
                  </a:lnTo>
                  <a:lnTo>
                    <a:pt x="0" y="175"/>
                  </a:lnTo>
                  <a:lnTo>
                    <a:pt x="0" y="354"/>
                  </a:lnTo>
                  <a:lnTo>
                    <a:pt x="0" y="354"/>
                  </a:lnTo>
                  <a:lnTo>
                    <a:pt x="1" y="360"/>
                  </a:lnTo>
                  <a:lnTo>
                    <a:pt x="2" y="367"/>
                  </a:lnTo>
                  <a:lnTo>
                    <a:pt x="6" y="373"/>
                  </a:lnTo>
                  <a:lnTo>
                    <a:pt x="10" y="378"/>
                  </a:lnTo>
                  <a:lnTo>
                    <a:pt x="16" y="383"/>
                  </a:lnTo>
                  <a:lnTo>
                    <a:pt x="21" y="385"/>
                  </a:lnTo>
                  <a:lnTo>
                    <a:pt x="29" y="388"/>
                  </a:lnTo>
                  <a:lnTo>
                    <a:pt x="35" y="389"/>
                  </a:lnTo>
                  <a:lnTo>
                    <a:pt x="122" y="389"/>
                  </a:lnTo>
                  <a:lnTo>
                    <a:pt x="122" y="283"/>
                  </a:lnTo>
                  <a:lnTo>
                    <a:pt x="122" y="283"/>
                  </a:lnTo>
                  <a:lnTo>
                    <a:pt x="122" y="278"/>
                  </a:lnTo>
                  <a:lnTo>
                    <a:pt x="123" y="275"/>
                  </a:lnTo>
                  <a:lnTo>
                    <a:pt x="126" y="271"/>
                  </a:lnTo>
                  <a:lnTo>
                    <a:pt x="128" y="267"/>
                  </a:lnTo>
                  <a:lnTo>
                    <a:pt x="132" y="264"/>
                  </a:lnTo>
                  <a:lnTo>
                    <a:pt x="136" y="262"/>
                  </a:lnTo>
                  <a:lnTo>
                    <a:pt x="140" y="261"/>
                  </a:lnTo>
                  <a:lnTo>
                    <a:pt x="145" y="259"/>
                  </a:lnTo>
                  <a:lnTo>
                    <a:pt x="259" y="259"/>
                  </a:lnTo>
                  <a:lnTo>
                    <a:pt x="259" y="259"/>
                  </a:lnTo>
                  <a:lnTo>
                    <a:pt x="264" y="261"/>
                  </a:lnTo>
                  <a:lnTo>
                    <a:pt x="268" y="262"/>
                  </a:lnTo>
                  <a:lnTo>
                    <a:pt x="272" y="264"/>
                  </a:lnTo>
                  <a:lnTo>
                    <a:pt x="276" y="267"/>
                  </a:lnTo>
                  <a:lnTo>
                    <a:pt x="278" y="271"/>
                  </a:lnTo>
                  <a:lnTo>
                    <a:pt x="281" y="275"/>
                  </a:lnTo>
                  <a:lnTo>
                    <a:pt x="282" y="278"/>
                  </a:lnTo>
                  <a:lnTo>
                    <a:pt x="283" y="283"/>
                  </a:lnTo>
                  <a:lnTo>
                    <a:pt x="283" y="389"/>
                  </a:lnTo>
                  <a:lnTo>
                    <a:pt x="369" y="389"/>
                  </a:lnTo>
                  <a:lnTo>
                    <a:pt x="369" y="389"/>
                  </a:lnTo>
                  <a:lnTo>
                    <a:pt x="376" y="388"/>
                  </a:lnTo>
                  <a:lnTo>
                    <a:pt x="383" y="385"/>
                  </a:lnTo>
                  <a:lnTo>
                    <a:pt x="389" y="383"/>
                  </a:lnTo>
                  <a:lnTo>
                    <a:pt x="394" y="378"/>
                  </a:lnTo>
                  <a:lnTo>
                    <a:pt x="398" y="373"/>
                  </a:lnTo>
                  <a:lnTo>
                    <a:pt x="402" y="367"/>
                  </a:lnTo>
                  <a:lnTo>
                    <a:pt x="403" y="360"/>
                  </a:lnTo>
                  <a:lnTo>
                    <a:pt x="404" y="354"/>
                  </a:lnTo>
                  <a:lnTo>
                    <a:pt x="404" y="175"/>
                  </a:lnTo>
                  <a:lnTo>
                    <a:pt x="249" y="20"/>
                  </a:lnTo>
                  <a:close/>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32782" name="Freeform 137"/>
          <p:cNvSpPr>
            <a:spLocks noChangeAspect="1" noEditPoints="1" noChangeArrowheads="1"/>
          </p:cNvSpPr>
          <p:nvPr/>
        </p:nvSpPr>
        <p:spPr bwMode="auto">
          <a:xfrm>
            <a:off x="6991350" y="2828925"/>
            <a:ext cx="536575" cy="352425"/>
          </a:xfrm>
          <a:custGeom>
            <a:avLst/>
            <a:gdLst>
              <a:gd name="T0" fmla="*/ 112 w 128"/>
              <a:gd name="T1" fmla="*/ 0 h 84"/>
              <a:gd name="T2" fmla="*/ 16 w 128"/>
              <a:gd name="T3" fmla="*/ 0 h 84"/>
              <a:gd name="T4" fmla="*/ 0 w 128"/>
              <a:gd name="T5" fmla="*/ 16 h 84"/>
              <a:gd name="T6" fmla="*/ 0 w 128"/>
              <a:gd name="T7" fmla="*/ 68 h 84"/>
              <a:gd name="T8" fmla="*/ 16 w 128"/>
              <a:gd name="T9" fmla="*/ 84 h 84"/>
              <a:gd name="T10" fmla="*/ 112 w 128"/>
              <a:gd name="T11" fmla="*/ 84 h 84"/>
              <a:gd name="T12" fmla="*/ 128 w 128"/>
              <a:gd name="T13" fmla="*/ 68 h 84"/>
              <a:gd name="T14" fmla="*/ 128 w 128"/>
              <a:gd name="T15" fmla="*/ 16 h 84"/>
              <a:gd name="T16" fmla="*/ 112 w 128"/>
              <a:gd name="T17" fmla="*/ 0 h 84"/>
              <a:gd name="T18" fmla="*/ 8 w 128"/>
              <a:gd name="T19" fmla="*/ 21 h 84"/>
              <a:gd name="T20" fmla="*/ 36 w 128"/>
              <a:gd name="T21" fmla="*/ 42 h 84"/>
              <a:gd name="T22" fmla="*/ 8 w 128"/>
              <a:gd name="T23" fmla="*/ 63 h 84"/>
              <a:gd name="T24" fmla="*/ 8 w 128"/>
              <a:gd name="T25" fmla="*/ 21 h 84"/>
              <a:gd name="T26" fmla="*/ 120 w 128"/>
              <a:gd name="T27" fmla="*/ 68 h 84"/>
              <a:gd name="T28" fmla="*/ 112 w 128"/>
              <a:gd name="T29" fmla="*/ 76 h 84"/>
              <a:gd name="T30" fmla="*/ 16 w 128"/>
              <a:gd name="T31" fmla="*/ 76 h 84"/>
              <a:gd name="T32" fmla="*/ 8 w 128"/>
              <a:gd name="T33" fmla="*/ 68 h 84"/>
              <a:gd name="T34" fmla="*/ 40 w 128"/>
              <a:gd name="T35" fmla="*/ 45 h 84"/>
              <a:gd name="T36" fmla="*/ 57 w 128"/>
              <a:gd name="T37" fmla="*/ 58 h 84"/>
              <a:gd name="T38" fmla="*/ 64 w 128"/>
              <a:gd name="T39" fmla="*/ 60 h 84"/>
              <a:gd name="T40" fmla="*/ 71 w 128"/>
              <a:gd name="T41" fmla="*/ 58 h 84"/>
              <a:gd name="T42" fmla="*/ 89 w 128"/>
              <a:gd name="T43" fmla="*/ 45 h 84"/>
              <a:gd name="T44" fmla="*/ 120 w 128"/>
              <a:gd name="T45" fmla="*/ 68 h 84"/>
              <a:gd name="T46" fmla="*/ 120 w 128"/>
              <a:gd name="T47" fmla="*/ 63 h 84"/>
              <a:gd name="T48" fmla="*/ 92 w 128"/>
              <a:gd name="T49" fmla="*/ 42 h 84"/>
              <a:gd name="T50" fmla="*/ 120 w 128"/>
              <a:gd name="T51" fmla="*/ 21 h 84"/>
              <a:gd name="T52" fmla="*/ 120 w 128"/>
              <a:gd name="T53" fmla="*/ 63 h 84"/>
              <a:gd name="T54" fmla="*/ 69 w 128"/>
              <a:gd name="T55" fmla="*/ 54 h 84"/>
              <a:gd name="T56" fmla="*/ 64 w 128"/>
              <a:gd name="T57" fmla="*/ 56 h 84"/>
              <a:gd name="T58" fmla="*/ 59 w 128"/>
              <a:gd name="T59" fmla="*/ 54 h 84"/>
              <a:gd name="T60" fmla="*/ 43 w 128"/>
              <a:gd name="T61" fmla="*/ 42 h 84"/>
              <a:gd name="T62" fmla="*/ 40 w 128"/>
              <a:gd name="T63" fmla="*/ 40 h 84"/>
              <a:gd name="T64" fmla="*/ 8 w 128"/>
              <a:gd name="T65" fmla="*/ 16 h 84"/>
              <a:gd name="T66" fmla="*/ 8 w 128"/>
              <a:gd name="T67" fmla="*/ 16 h 84"/>
              <a:gd name="T68" fmla="*/ 16 w 128"/>
              <a:gd name="T69" fmla="*/ 8 h 84"/>
              <a:gd name="T70" fmla="*/ 112 w 128"/>
              <a:gd name="T71" fmla="*/ 8 h 84"/>
              <a:gd name="T72" fmla="*/ 120 w 128"/>
              <a:gd name="T73" fmla="*/ 16 h 84"/>
              <a:gd name="T74" fmla="*/ 69 w 128"/>
              <a:gd name="T75" fmla="*/ 54 h 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8"/>
              <a:gd name="T115" fmla="*/ 0 h 84"/>
              <a:gd name="T116" fmla="*/ 128 w 128"/>
              <a:gd name="T117" fmla="*/ 84 h 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8" h="84">
                <a:moveTo>
                  <a:pt x="112" y="0"/>
                </a:moveTo>
                <a:cubicBezTo>
                  <a:pt x="16" y="0"/>
                  <a:pt x="16" y="0"/>
                  <a:pt x="16" y="0"/>
                </a:cubicBezTo>
                <a:cubicBezTo>
                  <a:pt x="7" y="0"/>
                  <a:pt x="0" y="7"/>
                  <a:pt x="0" y="16"/>
                </a:cubicBezTo>
                <a:cubicBezTo>
                  <a:pt x="0" y="68"/>
                  <a:pt x="0" y="68"/>
                  <a:pt x="0" y="68"/>
                </a:cubicBezTo>
                <a:cubicBezTo>
                  <a:pt x="0" y="77"/>
                  <a:pt x="7" y="84"/>
                  <a:pt x="16" y="84"/>
                </a:cubicBezTo>
                <a:cubicBezTo>
                  <a:pt x="112" y="84"/>
                  <a:pt x="112" y="84"/>
                  <a:pt x="112" y="84"/>
                </a:cubicBezTo>
                <a:cubicBezTo>
                  <a:pt x="121" y="84"/>
                  <a:pt x="128" y="77"/>
                  <a:pt x="128" y="68"/>
                </a:cubicBezTo>
                <a:cubicBezTo>
                  <a:pt x="128" y="16"/>
                  <a:pt x="128" y="16"/>
                  <a:pt x="128" y="16"/>
                </a:cubicBezTo>
                <a:cubicBezTo>
                  <a:pt x="128" y="7"/>
                  <a:pt x="121" y="0"/>
                  <a:pt x="112" y="0"/>
                </a:cubicBezTo>
                <a:moveTo>
                  <a:pt x="8" y="21"/>
                </a:moveTo>
                <a:cubicBezTo>
                  <a:pt x="36" y="42"/>
                  <a:pt x="36" y="42"/>
                  <a:pt x="36" y="42"/>
                </a:cubicBezTo>
                <a:cubicBezTo>
                  <a:pt x="8" y="63"/>
                  <a:pt x="8" y="63"/>
                  <a:pt x="8" y="63"/>
                </a:cubicBezTo>
                <a:lnTo>
                  <a:pt x="8" y="21"/>
                </a:lnTo>
                <a:close/>
                <a:moveTo>
                  <a:pt x="120" y="68"/>
                </a:moveTo>
                <a:cubicBezTo>
                  <a:pt x="120" y="72"/>
                  <a:pt x="117" y="76"/>
                  <a:pt x="112" y="76"/>
                </a:cubicBezTo>
                <a:cubicBezTo>
                  <a:pt x="16" y="76"/>
                  <a:pt x="16" y="76"/>
                  <a:pt x="16" y="76"/>
                </a:cubicBezTo>
                <a:cubicBezTo>
                  <a:pt x="12" y="76"/>
                  <a:pt x="8" y="72"/>
                  <a:pt x="8" y="68"/>
                </a:cubicBezTo>
                <a:cubicBezTo>
                  <a:pt x="40" y="45"/>
                  <a:pt x="40" y="45"/>
                  <a:pt x="40" y="45"/>
                </a:cubicBezTo>
                <a:cubicBezTo>
                  <a:pt x="57" y="58"/>
                  <a:pt x="57" y="58"/>
                  <a:pt x="57" y="58"/>
                </a:cubicBezTo>
                <a:cubicBezTo>
                  <a:pt x="59" y="59"/>
                  <a:pt x="62" y="60"/>
                  <a:pt x="64" y="60"/>
                </a:cubicBezTo>
                <a:cubicBezTo>
                  <a:pt x="67" y="60"/>
                  <a:pt x="69" y="59"/>
                  <a:pt x="71" y="58"/>
                </a:cubicBezTo>
                <a:cubicBezTo>
                  <a:pt x="89" y="45"/>
                  <a:pt x="89" y="45"/>
                  <a:pt x="89" y="45"/>
                </a:cubicBezTo>
                <a:lnTo>
                  <a:pt x="120" y="68"/>
                </a:lnTo>
                <a:close/>
                <a:moveTo>
                  <a:pt x="120" y="63"/>
                </a:moveTo>
                <a:cubicBezTo>
                  <a:pt x="92" y="42"/>
                  <a:pt x="92" y="42"/>
                  <a:pt x="92" y="42"/>
                </a:cubicBezTo>
                <a:cubicBezTo>
                  <a:pt x="120" y="21"/>
                  <a:pt x="120" y="21"/>
                  <a:pt x="120" y="21"/>
                </a:cubicBezTo>
                <a:lnTo>
                  <a:pt x="120" y="63"/>
                </a:lnTo>
                <a:close/>
                <a:moveTo>
                  <a:pt x="69" y="54"/>
                </a:moveTo>
                <a:cubicBezTo>
                  <a:pt x="68" y="55"/>
                  <a:pt x="66" y="56"/>
                  <a:pt x="64" y="56"/>
                </a:cubicBezTo>
                <a:cubicBezTo>
                  <a:pt x="62" y="56"/>
                  <a:pt x="61" y="55"/>
                  <a:pt x="59" y="54"/>
                </a:cubicBezTo>
                <a:cubicBezTo>
                  <a:pt x="43" y="42"/>
                  <a:pt x="43" y="42"/>
                  <a:pt x="43" y="42"/>
                </a:cubicBezTo>
                <a:cubicBezTo>
                  <a:pt x="40" y="40"/>
                  <a:pt x="40" y="40"/>
                  <a:pt x="40" y="40"/>
                </a:cubicBezTo>
                <a:cubicBezTo>
                  <a:pt x="8" y="16"/>
                  <a:pt x="8" y="16"/>
                  <a:pt x="8" y="16"/>
                </a:cubicBezTo>
                <a:cubicBezTo>
                  <a:pt x="8" y="16"/>
                  <a:pt x="8" y="16"/>
                  <a:pt x="8" y="16"/>
                </a:cubicBezTo>
                <a:cubicBezTo>
                  <a:pt x="8" y="12"/>
                  <a:pt x="12" y="8"/>
                  <a:pt x="16" y="8"/>
                </a:cubicBezTo>
                <a:cubicBezTo>
                  <a:pt x="112" y="8"/>
                  <a:pt x="112" y="8"/>
                  <a:pt x="112" y="8"/>
                </a:cubicBezTo>
                <a:cubicBezTo>
                  <a:pt x="117" y="8"/>
                  <a:pt x="120" y="12"/>
                  <a:pt x="120" y="16"/>
                </a:cubicBezTo>
                <a:lnTo>
                  <a:pt x="69" y="54"/>
                </a:lnTo>
                <a:close/>
              </a:path>
            </a:pathLst>
          </a:custGeom>
          <a:solidFill>
            <a:srgbClr val="4242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32783" name="文本框 81"/>
          <p:cNvSpPr>
            <a:spLocks noChangeArrowheads="1"/>
          </p:cNvSpPr>
          <p:nvPr/>
        </p:nvSpPr>
        <p:spPr bwMode="auto">
          <a:xfrm>
            <a:off x="2228850" y="3051175"/>
            <a:ext cx="3840163"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sz="7200" b="1">
                <a:solidFill>
                  <a:schemeClr val="bg1"/>
                </a:solidFill>
                <a:latin typeface="微软雅黑" pitchFamily="34" charset="-122"/>
                <a:ea typeface="微软雅黑" pitchFamily="34" charset="-122"/>
                <a:sym typeface="微软雅黑" pitchFamily="34" charset="-122"/>
              </a:rPr>
              <a:t>谢谢收看</a:t>
            </a:r>
          </a:p>
        </p:txBody>
      </p:sp>
    </p:spTree>
  </p:cSld>
  <p:clrMapOvr>
    <a:masterClrMapping/>
  </p:clrMapOvr>
  <p:transition>
    <p:cover dir="l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矩形 2"/>
          <p:cNvSpPr>
            <a:spLocks noChangeArrowheads="1"/>
          </p:cNvSpPr>
          <p:nvPr/>
        </p:nvSpPr>
        <p:spPr bwMode="auto">
          <a:xfrm>
            <a:off x="6096000" y="0"/>
            <a:ext cx="6096000" cy="6858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grpSp>
        <p:nvGrpSpPr>
          <p:cNvPr id="4099" name="组合 6"/>
          <p:cNvGrpSpPr>
            <a:grpSpLocks/>
          </p:cNvGrpSpPr>
          <p:nvPr/>
        </p:nvGrpSpPr>
        <p:grpSpPr bwMode="auto">
          <a:xfrm>
            <a:off x="4467225" y="2105025"/>
            <a:ext cx="3257550" cy="3406775"/>
            <a:chOff x="0" y="0"/>
            <a:chExt cx="3257757" cy="3406452"/>
          </a:xfrm>
        </p:grpSpPr>
        <p:sp>
          <p:nvSpPr>
            <p:cNvPr id="4100" name="等腰三角形 7"/>
            <p:cNvSpPr>
              <a:spLocks noChangeArrowheads="1"/>
            </p:cNvSpPr>
            <p:nvPr/>
          </p:nvSpPr>
          <p:spPr bwMode="auto">
            <a:xfrm rot="16200000">
              <a:off x="-129957" y="1652049"/>
              <a:ext cx="1884359" cy="1624448"/>
            </a:xfrm>
            <a:prstGeom prst="triangle">
              <a:avLst>
                <a:gd name="adj" fmla="val 50000"/>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01" name="等腰三角形 8"/>
            <p:cNvSpPr>
              <a:spLocks noChangeArrowheads="1"/>
            </p:cNvSpPr>
            <p:nvPr/>
          </p:nvSpPr>
          <p:spPr bwMode="auto">
            <a:xfrm rot="5400000" flipH="1">
              <a:off x="-129957" y="709866"/>
              <a:ext cx="1884359" cy="1624448"/>
            </a:xfrm>
            <a:prstGeom prst="triangle">
              <a:avLst>
                <a:gd name="adj" fmla="val 50000"/>
              </a:avLst>
            </a:prstGeom>
            <a:solidFill>
              <a:srgbClr val="008DC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02" name="等腰三角形 9"/>
            <p:cNvSpPr>
              <a:spLocks noChangeArrowheads="1"/>
            </p:cNvSpPr>
            <p:nvPr/>
          </p:nvSpPr>
          <p:spPr bwMode="auto">
            <a:xfrm rot="16200000">
              <a:off x="1503352" y="709866"/>
              <a:ext cx="1884359" cy="1624448"/>
            </a:xfrm>
            <a:prstGeom prst="triangle">
              <a:avLst>
                <a:gd name="adj" fmla="val 50000"/>
              </a:avLst>
            </a:prstGeom>
            <a:solidFill>
              <a:srgbClr val="BBDCF4"/>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03" name="等腰三角形 10"/>
            <p:cNvSpPr>
              <a:spLocks noChangeArrowheads="1"/>
            </p:cNvSpPr>
            <p:nvPr/>
          </p:nvSpPr>
          <p:spPr bwMode="auto">
            <a:xfrm rot="12600000">
              <a:off x="1093514" y="0"/>
              <a:ext cx="1884359" cy="1624448"/>
            </a:xfrm>
            <a:prstGeom prst="triangle">
              <a:avLst>
                <a:gd name="adj" fmla="val 50000"/>
              </a:avLst>
            </a:prstGeom>
            <a:solidFill>
              <a:srgbClr val="DFEEF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04" name="等腰三角形 11"/>
            <p:cNvSpPr>
              <a:spLocks noChangeArrowheads="1"/>
            </p:cNvSpPr>
            <p:nvPr/>
          </p:nvSpPr>
          <p:spPr bwMode="auto">
            <a:xfrm rot="9000000" flipV="1">
              <a:off x="1093514" y="1419731"/>
              <a:ext cx="1884359" cy="1624448"/>
            </a:xfrm>
            <a:prstGeom prst="triangle">
              <a:avLst>
                <a:gd name="adj" fmla="val 50000"/>
              </a:avLst>
            </a:prstGeom>
            <a:solidFill>
              <a:srgbClr val="82C1EA"/>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05" name="等腰三角形 12"/>
            <p:cNvSpPr>
              <a:spLocks noChangeArrowheads="1"/>
            </p:cNvSpPr>
            <p:nvPr/>
          </p:nvSpPr>
          <p:spPr bwMode="auto">
            <a:xfrm rot="9000000" flipH="1">
              <a:off x="279883" y="1"/>
              <a:ext cx="1884359" cy="1624448"/>
            </a:xfrm>
            <a:prstGeom prst="triangle">
              <a:avLst>
                <a:gd name="adj" fmla="val 50000"/>
              </a:avLst>
            </a:prstGeom>
            <a:solidFill>
              <a:srgbClr val="0073AB"/>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grpSp>
      <p:grpSp>
        <p:nvGrpSpPr>
          <p:cNvPr id="4106" name="组合 14"/>
          <p:cNvGrpSpPr>
            <a:grpSpLocks/>
          </p:cNvGrpSpPr>
          <p:nvPr/>
        </p:nvGrpSpPr>
        <p:grpSpPr bwMode="auto">
          <a:xfrm>
            <a:off x="341313" y="3175000"/>
            <a:ext cx="792162" cy="812800"/>
            <a:chOff x="0" y="0"/>
            <a:chExt cx="1716088" cy="1760538"/>
          </a:xfrm>
        </p:grpSpPr>
        <p:sp>
          <p:nvSpPr>
            <p:cNvPr id="4107" name="Freeform 60"/>
            <p:cNvSpPr>
              <a:spLocks noChangeArrowheads="1"/>
            </p:cNvSpPr>
            <p:nvPr/>
          </p:nvSpPr>
          <p:spPr bwMode="auto">
            <a:xfrm>
              <a:off x="0" y="381000"/>
              <a:ext cx="1284288" cy="1379538"/>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08" name="Freeform 61"/>
            <p:cNvSpPr>
              <a:spLocks noEditPoints="1" noChangeArrowheads="1"/>
            </p:cNvSpPr>
            <p:nvPr/>
          </p:nvSpPr>
          <p:spPr bwMode="auto">
            <a:xfrm>
              <a:off x="866775" y="0"/>
              <a:ext cx="849313" cy="739775"/>
            </a:xfrm>
            <a:custGeom>
              <a:avLst/>
              <a:gdLst>
                <a:gd name="T0" fmla="*/ 143 w 289"/>
                <a:gd name="T1" fmla="*/ 1 h 252"/>
                <a:gd name="T2" fmla="*/ 0 w 289"/>
                <a:gd name="T3" fmla="*/ 111 h 252"/>
                <a:gd name="T4" fmla="*/ 73 w 289"/>
                <a:gd name="T5" fmla="*/ 203 h 252"/>
                <a:gd name="T6" fmla="*/ 47 w 289"/>
                <a:gd name="T7" fmla="*/ 252 h 252"/>
                <a:gd name="T8" fmla="*/ 121 w 289"/>
                <a:gd name="T9" fmla="*/ 216 h 252"/>
                <a:gd name="T10" fmla="*/ 146 w 289"/>
                <a:gd name="T11" fmla="*/ 217 h 252"/>
                <a:gd name="T12" fmla="*/ 288 w 289"/>
                <a:gd name="T13" fmla="*/ 107 h 252"/>
                <a:gd name="T14" fmla="*/ 143 w 289"/>
                <a:gd name="T15" fmla="*/ 1 h 252"/>
                <a:gd name="T16" fmla="*/ 73 w 289"/>
                <a:gd name="T17" fmla="*/ 131 h 252"/>
                <a:gd name="T18" fmla="*/ 55 w 289"/>
                <a:gd name="T19" fmla="*/ 113 h 252"/>
                <a:gd name="T20" fmla="*/ 73 w 289"/>
                <a:gd name="T21" fmla="*/ 95 h 252"/>
                <a:gd name="T22" fmla="*/ 91 w 289"/>
                <a:gd name="T23" fmla="*/ 113 h 252"/>
                <a:gd name="T24" fmla="*/ 73 w 289"/>
                <a:gd name="T25" fmla="*/ 131 h 252"/>
                <a:gd name="T26" fmla="*/ 144 w 289"/>
                <a:gd name="T27" fmla="*/ 131 h 252"/>
                <a:gd name="T28" fmla="*/ 126 w 289"/>
                <a:gd name="T29" fmla="*/ 113 h 252"/>
                <a:gd name="T30" fmla="*/ 144 w 289"/>
                <a:gd name="T31" fmla="*/ 95 h 252"/>
                <a:gd name="T32" fmla="*/ 162 w 289"/>
                <a:gd name="T33" fmla="*/ 113 h 252"/>
                <a:gd name="T34" fmla="*/ 144 w 289"/>
                <a:gd name="T35" fmla="*/ 131 h 252"/>
                <a:gd name="T36" fmla="*/ 216 w 289"/>
                <a:gd name="T37" fmla="*/ 131 h 252"/>
                <a:gd name="T38" fmla="*/ 198 w 289"/>
                <a:gd name="T39" fmla="*/ 113 h 252"/>
                <a:gd name="T40" fmla="*/ 216 w 289"/>
                <a:gd name="T41" fmla="*/ 95 h 252"/>
                <a:gd name="T42" fmla="*/ 233 w 289"/>
                <a:gd name="T43" fmla="*/ 113 h 252"/>
                <a:gd name="T44" fmla="*/ 216 w 289"/>
                <a:gd name="T45" fmla="*/ 131 h 2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9"/>
                <a:gd name="T70" fmla="*/ 0 h 252"/>
                <a:gd name="T71" fmla="*/ 289 w 289"/>
                <a:gd name="T72" fmla="*/ 252 h 2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9" h="252">
                  <a:moveTo>
                    <a:pt x="143" y="1"/>
                  </a:moveTo>
                  <a:cubicBezTo>
                    <a:pt x="63" y="2"/>
                    <a:pt x="0" y="51"/>
                    <a:pt x="0" y="111"/>
                  </a:cubicBezTo>
                  <a:cubicBezTo>
                    <a:pt x="1" y="151"/>
                    <a:pt x="30" y="185"/>
                    <a:pt x="73" y="203"/>
                  </a:cubicBezTo>
                  <a:cubicBezTo>
                    <a:pt x="47" y="252"/>
                    <a:pt x="47" y="252"/>
                    <a:pt x="47" y="252"/>
                  </a:cubicBezTo>
                  <a:cubicBezTo>
                    <a:pt x="121" y="216"/>
                    <a:pt x="121" y="216"/>
                    <a:pt x="121" y="216"/>
                  </a:cubicBezTo>
                  <a:cubicBezTo>
                    <a:pt x="129" y="217"/>
                    <a:pt x="137" y="218"/>
                    <a:pt x="146" y="217"/>
                  </a:cubicBezTo>
                  <a:cubicBezTo>
                    <a:pt x="225" y="216"/>
                    <a:pt x="289" y="167"/>
                    <a:pt x="288" y="107"/>
                  </a:cubicBezTo>
                  <a:cubicBezTo>
                    <a:pt x="287" y="47"/>
                    <a:pt x="222" y="0"/>
                    <a:pt x="143" y="1"/>
                  </a:cubicBezTo>
                  <a:close/>
                  <a:moveTo>
                    <a:pt x="73" y="131"/>
                  </a:moveTo>
                  <a:cubicBezTo>
                    <a:pt x="63" y="131"/>
                    <a:pt x="55" y="123"/>
                    <a:pt x="55" y="113"/>
                  </a:cubicBezTo>
                  <a:cubicBezTo>
                    <a:pt x="55" y="103"/>
                    <a:pt x="63" y="95"/>
                    <a:pt x="73" y="95"/>
                  </a:cubicBezTo>
                  <a:cubicBezTo>
                    <a:pt x="83" y="95"/>
                    <a:pt x="91" y="103"/>
                    <a:pt x="91" y="113"/>
                  </a:cubicBezTo>
                  <a:cubicBezTo>
                    <a:pt x="91" y="123"/>
                    <a:pt x="83" y="131"/>
                    <a:pt x="73" y="131"/>
                  </a:cubicBezTo>
                  <a:close/>
                  <a:moveTo>
                    <a:pt x="144" y="131"/>
                  </a:moveTo>
                  <a:cubicBezTo>
                    <a:pt x="134" y="131"/>
                    <a:pt x="126" y="123"/>
                    <a:pt x="126" y="113"/>
                  </a:cubicBezTo>
                  <a:cubicBezTo>
                    <a:pt x="126" y="103"/>
                    <a:pt x="134" y="95"/>
                    <a:pt x="144" y="95"/>
                  </a:cubicBezTo>
                  <a:cubicBezTo>
                    <a:pt x="154" y="95"/>
                    <a:pt x="162" y="103"/>
                    <a:pt x="162" y="113"/>
                  </a:cubicBezTo>
                  <a:cubicBezTo>
                    <a:pt x="162" y="123"/>
                    <a:pt x="154" y="131"/>
                    <a:pt x="144" y="131"/>
                  </a:cubicBezTo>
                  <a:close/>
                  <a:moveTo>
                    <a:pt x="216" y="131"/>
                  </a:moveTo>
                  <a:cubicBezTo>
                    <a:pt x="206" y="131"/>
                    <a:pt x="198" y="123"/>
                    <a:pt x="198" y="113"/>
                  </a:cubicBezTo>
                  <a:cubicBezTo>
                    <a:pt x="198" y="103"/>
                    <a:pt x="206" y="95"/>
                    <a:pt x="216" y="95"/>
                  </a:cubicBezTo>
                  <a:cubicBezTo>
                    <a:pt x="225" y="95"/>
                    <a:pt x="233" y="103"/>
                    <a:pt x="233" y="113"/>
                  </a:cubicBezTo>
                  <a:cubicBezTo>
                    <a:pt x="233" y="123"/>
                    <a:pt x="225" y="131"/>
                    <a:pt x="216" y="131"/>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4109" name="组合 17"/>
          <p:cNvGrpSpPr>
            <a:grpSpLocks/>
          </p:cNvGrpSpPr>
          <p:nvPr/>
        </p:nvGrpSpPr>
        <p:grpSpPr bwMode="auto">
          <a:xfrm>
            <a:off x="7989888" y="3349625"/>
            <a:ext cx="652462" cy="635000"/>
            <a:chOff x="0" y="0"/>
            <a:chExt cx="1333500" cy="1298575"/>
          </a:xfrm>
        </p:grpSpPr>
        <p:sp>
          <p:nvSpPr>
            <p:cNvPr id="4110" name="Freeform 44"/>
            <p:cNvSpPr>
              <a:spLocks noChangeArrowheads="1"/>
            </p:cNvSpPr>
            <p:nvPr/>
          </p:nvSpPr>
          <p:spPr bwMode="auto">
            <a:xfrm>
              <a:off x="204788" y="396875"/>
              <a:ext cx="785813" cy="90488"/>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93"/>
                <a:gd name="T25" fmla="*/ 0 h 34"/>
                <a:gd name="T26" fmla="*/ 293 w 293"/>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3" h="34">
                  <a:moveTo>
                    <a:pt x="293" y="17"/>
                  </a:moveTo>
                  <a:cubicBezTo>
                    <a:pt x="293" y="26"/>
                    <a:pt x="286" y="34"/>
                    <a:pt x="276" y="34"/>
                  </a:cubicBezTo>
                  <a:cubicBezTo>
                    <a:pt x="17" y="34"/>
                    <a:pt x="17" y="34"/>
                    <a:pt x="17" y="34"/>
                  </a:cubicBezTo>
                  <a:cubicBezTo>
                    <a:pt x="7" y="34"/>
                    <a:pt x="0" y="26"/>
                    <a:pt x="0" y="17"/>
                  </a:cubicBezTo>
                  <a:cubicBezTo>
                    <a:pt x="0" y="17"/>
                    <a:pt x="0" y="17"/>
                    <a:pt x="0" y="17"/>
                  </a:cubicBezTo>
                  <a:cubicBezTo>
                    <a:pt x="0" y="7"/>
                    <a:pt x="7" y="0"/>
                    <a:pt x="17" y="0"/>
                  </a:cubicBezTo>
                  <a:cubicBezTo>
                    <a:pt x="276" y="0"/>
                    <a:pt x="276" y="0"/>
                    <a:pt x="276" y="0"/>
                  </a:cubicBezTo>
                  <a:cubicBezTo>
                    <a:pt x="286" y="0"/>
                    <a:pt x="293" y="7"/>
                    <a:pt x="293"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1" name="Freeform 45"/>
            <p:cNvSpPr>
              <a:spLocks noChangeArrowheads="1"/>
            </p:cNvSpPr>
            <p:nvPr/>
          </p:nvSpPr>
          <p:spPr bwMode="auto">
            <a:xfrm>
              <a:off x="204788" y="215900"/>
              <a:ext cx="638175" cy="92075"/>
            </a:xfrm>
            <a:custGeom>
              <a:avLst/>
              <a:gdLst>
                <a:gd name="T0" fmla="*/ 238 w 238"/>
                <a:gd name="T1" fmla="*/ 17 h 34"/>
                <a:gd name="T2" fmla="*/ 221 w 238"/>
                <a:gd name="T3" fmla="*/ 34 h 34"/>
                <a:gd name="T4" fmla="*/ 17 w 238"/>
                <a:gd name="T5" fmla="*/ 34 h 34"/>
                <a:gd name="T6" fmla="*/ 0 w 238"/>
                <a:gd name="T7" fmla="*/ 17 h 34"/>
                <a:gd name="T8" fmla="*/ 0 w 238"/>
                <a:gd name="T9" fmla="*/ 17 h 34"/>
                <a:gd name="T10" fmla="*/ 17 w 238"/>
                <a:gd name="T11" fmla="*/ 0 h 34"/>
                <a:gd name="T12" fmla="*/ 221 w 238"/>
                <a:gd name="T13" fmla="*/ 0 h 34"/>
                <a:gd name="T14" fmla="*/ 238 w 238"/>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38"/>
                <a:gd name="T25" fmla="*/ 0 h 34"/>
                <a:gd name="T26" fmla="*/ 238 w 238"/>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8" h="34">
                  <a:moveTo>
                    <a:pt x="238" y="17"/>
                  </a:moveTo>
                  <a:cubicBezTo>
                    <a:pt x="238" y="27"/>
                    <a:pt x="230" y="34"/>
                    <a:pt x="221" y="34"/>
                  </a:cubicBezTo>
                  <a:cubicBezTo>
                    <a:pt x="17" y="34"/>
                    <a:pt x="17" y="34"/>
                    <a:pt x="17" y="34"/>
                  </a:cubicBezTo>
                  <a:cubicBezTo>
                    <a:pt x="7" y="34"/>
                    <a:pt x="0" y="27"/>
                    <a:pt x="0" y="17"/>
                  </a:cubicBezTo>
                  <a:cubicBezTo>
                    <a:pt x="0" y="17"/>
                    <a:pt x="0" y="17"/>
                    <a:pt x="0" y="17"/>
                  </a:cubicBezTo>
                  <a:cubicBezTo>
                    <a:pt x="0" y="8"/>
                    <a:pt x="7" y="0"/>
                    <a:pt x="17" y="0"/>
                  </a:cubicBezTo>
                  <a:cubicBezTo>
                    <a:pt x="221" y="0"/>
                    <a:pt x="221" y="0"/>
                    <a:pt x="221" y="0"/>
                  </a:cubicBezTo>
                  <a:cubicBezTo>
                    <a:pt x="230" y="0"/>
                    <a:pt x="238" y="8"/>
                    <a:pt x="238"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2" name="Freeform 46"/>
            <p:cNvSpPr>
              <a:spLocks noChangeArrowheads="1"/>
            </p:cNvSpPr>
            <p:nvPr/>
          </p:nvSpPr>
          <p:spPr bwMode="auto">
            <a:xfrm>
              <a:off x="204788" y="573087"/>
              <a:ext cx="785813" cy="92075"/>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93"/>
                <a:gd name="T25" fmla="*/ 0 h 34"/>
                <a:gd name="T26" fmla="*/ 293 w 293"/>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3" h="34">
                  <a:moveTo>
                    <a:pt x="293" y="17"/>
                  </a:moveTo>
                  <a:cubicBezTo>
                    <a:pt x="293" y="27"/>
                    <a:pt x="286" y="34"/>
                    <a:pt x="276" y="34"/>
                  </a:cubicBezTo>
                  <a:cubicBezTo>
                    <a:pt x="17" y="34"/>
                    <a:pt x="17" y="34"/>
                    <a:pt x="17" y="34"/>
                  </a:cubicBezTo>
                  <a:cubicBezTo>
                    <a:pt x="7" y="34"/>
                    <a:pt x="0" y="27"/>
                    <a:pt x="0" y="17"/>
                  </a:cubicBezTo>
                  <a:cubicBezTo>
                    <a:pt x="0" y="17"/>
                    <a:pt x="0" y="17"/>
                    <a:pt x="0" y="17"/>
                  </a:cubicBezTo>
                  <a:cubicBezTo>
                    <a:pt x="0" y="8"/>
                    <a:pt x="7" y="0"/>
                    <a:pt x="17" y="0"/>
                  </a:cubicBezTo>
                  <a:cubicBezTo>
                    <a:pt x="276" y="0"/>
                    <a:pt x="276" y="0"/>
                    <a:pt x="276" y="0"/>
                  </a:cubicBezTo>
                  <a:cubicBezTo>
                    <a:pt x="286" y="0"/>
                    <a:pt x="293" y="8"/>
                    <a:pt x="293"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3" name="Freeform 47"/>
            <p:cNvSpPr>
              <a:spLocks noChangeArrowheads="1"/>
            </p:cNvSpPr>
            <p:nvPr/>
          </p:nvSpPr>
          <p:spPr bwMode="auto">
            <a:xfrm>
              <a:off x="204788" y="754062"/>
              <a:ext cx="592138" cy="90488"/>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34"/>
                <a:gd name="T26" fmla="*/ 221 w 22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34">
                  <a:moveTo>
                    <a:pt x="221" y="17"/>
                  </a:moveTo>
                  <a:cubicBezTo>
                    <a:pt x="221" y="26"/>
                    <a:pt x="213" y="34"/>
                    <a:pt x="204" y="34"/>
                  </a:cubicBezTo>
                  <a:cubicBezTo>
                    <a:pt x="17" y="34"/>
                    <a:pt x="17" y="34"/>
                    <a:pt x="17" y="34"/>
                  </a:cubicBezTo>
                  <a:cubicBezTo>
                    <a:pt x="7" y="34"/>
                    <a:pt x="0" y="26"/>
                    <a:pt x="0" y="17"/>
                  </a:cubicBezTo>
                  <a:cubicBezTo>
                    <a:pt x="0" y="17"/>
                    <a:pt x="0" y="17"/>
                    <a:pt x="0" y="17"/>
                  </a:cubicBezTo>
                  <a:cubicBezTo>
                    <a:pt x="0" y="7"/>
                    <a:pt x="7" y="0"/>
                    <a:pt x="17" y="0"/>
                  </a:cubicBezTo>
                  <a:cubicBezTo>
                    <a:pt x="204" y="0"/>
                    <a:pt x="204" y="0"/>
                    <a:pt x="204" y="0"/>
                  </a:cubicBezTo>
                  <a:cubicBezTo>
                    <a:pt x="213" y="0"/>
                    <a:pt x="221" y="7"/>
                    <a:pt x="221"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4" name="Freeform 48"/>
            <p:cNvSpPr>
              <a:spLocks noChangeArrowheads="1"/>
            </p:cNvSpPr>
            <p:nvPr/>
          </p:nvSpPr>
          <p:spPr bwMode="auto">
            <a:xfrm>
              <a:off x="204788" y="930275"/>
              <a:ext cx="592138" cy="92075"/>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34"/>
                <a:gd name="T26" fmla="*/ 221 w 221"/>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34">
                  <a:moveTo>
                    <a:pt x="221" y="17"/>
                  </a:moveTo>
                  <a:cubicBezTo>
                    <a:pt x="221" y="27"/>
                    <a:pt x="213" y="34"/>
                    <a:pt x="204" y="34"/>
                  </a:cubicBezTo>
                  <a:cubicBezTo>
                    <a:pt x="17" y="34"/>
                    <a:pt x="17" y="34"/>
                    <a:pt x="17" y="34"/>
                  </a:cubicBezTo>
                  <a:cubicBezTo>
                    <a:pt x="7" y="34"/>
                    <a:pt x="0" y="27"/>
                    <a:pt x="0" y="17"/>
                  </a:cubicBezTo>
                  <a:cubicBezTo>
                    <a:pt x="0" y="17"/>
                    <a:pt x="0" y="17"/>
                    <a:pt x="0" y="17"/>
                  </a:cubicBezTo>
                  <a:cubicBezTo>
                    <a:pt x="0" y="8"/>
                    <a:pt x="7" y="0"/>
                    <a:pt x="17" y="0"/>
                  </a:cubicBezTo>
                  <a:cubicBezTo>
                    <a:pt x="204" y="0"/>
                    <a:pt x="204" y="0"/>
                    <a:pt x="204" y="0"/>
                  </a:cubicBezTo>
                  <a:cubicBezTo>
                    <a:pt x="213" y="0"/>
                    <a:pt x="221" y="8"/>
                    <a:pt x="221" y="1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5" name="Freeform 49"/>
            <p:cNvSpPr>
              <a:spLocks noChangeArrowheads="1"/>
            </p:cNvSpPr>
            <p:nvPr/>
          </p:nvSpPr>
          <p:spPr bwMode="auto">
            <a:xfrm>
              <a:off x="874713" y="839787"/>
              <a:ext cx="446088" cy="444500"/>
            </a:xfrm>
            <a:custGeom>
              <a:avLst/>
              <a:gdLst>
                <a:gd name="T0" fmla="*/ 3 w 166"/>
                <a:gd name="T1" fmla="*/ 53 h 166"/>
                <a:gd name="T2" fmla="*/ 3 w 166"/>
                <a:gd name="T3" fmla="*/ 41 h 166"/>
                <a:gd name="T4" fmla="*/ 41 w 166"/>
                <a:gd name="T5" fmla="*/ 3 h 166"/>
                <a:gd name="T6" fmla="*/ 53 w 166"/>
                <a:gd name="T7" fmla="*/ 3 h 166"/>
                <a:gd name="T8" fmla="*/ 162 w 166"/>
                <a:gd name="T9" fmla="*/ 113 h 166"/>
                <a:gd name="T10" fmla="*/ 162 w 166"/>
                <a:gd name="T11" fmla="*/ 125 h 166"/>
                <a:gd name="T12" fmla="*/ 125 w 166"/>
                <a:gd name="T13" fmla="*/ 162 h 166"/>
                <a:gd name="T14" fmla="*/ 113 w 166"/>
                <a:gd name="T15" fmla="*/ 162 h 166"/>
                <a:gd name="T16" fmla="*/ 3 w 166"/>
                <a:gd name="T17" fmla="*/ 53 h 1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166"/>
                <a:gd name="T29" fmla="*/ 166 w 166"/>
                <a:gd name="T30" fmla="*/ 166 h 1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166">
                  <a:moveTo>
                    <a:pt x="3" y="53"/>
                  </a:moveTo>
                  <a:cubicBezTo>
                    <a:pt x="0" y="49"/>
                    <a:pt x="0" y="44"/>
                    <a:pt x="3" y="41"/>
                  </a:cubicBezTo>
                  <a:cubicBezTo>
                    <a:pt x="41" y="3"/>
                    <a:pt x="41" y="3"/>
                    <a:pt x="41" y="3"/>
                  </a:cubicBezTo>
                  <a:cubicBezTo>
                    <a:pt x="44" y="0"/>
                    <a:pt x="49" y="0"/>
                    <a:pt x="53" y="3"/>
                  </a:cubicBezTo>
                  <a:cubicBezTo>
                    <a:pt x="162" y="113"/>
                    <a:pt x="162" y="113"/>
                    <a:pt x="162" y="113"/>
                  </a:cubicBezTo>
                  <a:cubicBezTo>
                    <a:pt x="166" y="116"/>
                    <a:pt x="166" y="122"/>
                    <a:pt x="162" y="125"/>
                  </a:cubicBezTo>
                  <a:cubicBezTo>
                    <a:pt x="125" y="162"/>
                    <a:pt x="125" y="162"/>
                    <a:pt x="125" y="162"/>
                  </a:cubicBezTo>
                  <a:cubicBezTo>
                    <a:pt x="122" y="166"/>
                    <a:pt x="116" y="166"/>
                    <a:pt x="113" y="162"/>
                  </a:cubicBezTo>
                  <a:lnTo>
                    <a:pt x="3" y="5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6" name="Freeform 50"/>
            <p:cNvSpPr>
              <a:spLocks noChangeArrowheads="1"/>
            </p:cNvSpPr>
            <p:nvPr/>
          </p:nvSpPr>
          <p:spPr bwMode="auto">
            <a:xfrm>
              <a:off x="1216025" y="1181100"/>
              <a:ext cx="117475" cy="117475"/>
            </a:xfrm>
            <a:custGeom>
              <a:avLst/>
              <a:gdLst>
                <a:gd name="T0" fmla="*/ 0 w 44"/>
                <a:gd name="T1" fmla="*/ 39 h 44"/>
                <a:gd name="T2" fmla="*/ 19 w 44"/>
                <a:gd name="T3" fmla="*/ 39 h 44"/>
                <a:gd name="T4" fmla="*/ 39 w 44"/>
                <a:gd name="T5" fmla="*/ 19 h 44"/>
                <a:gd name="T6" fmla="*/ 39 w 44"/>
                <a:gd name="T7" fmla="*/ 0 h 44"/>
                <a:gd name="T8" fmla="*/ 0 w 44"/>
                <a:gd name="T9" fmla="*/ 39 h 44"/>
                <a:gd name="T10" fmla="*/ 0 60000 65536"/>
                <a:gd name="T11" fmla="*/ 0 60000 65536"/>
                <a:gd name="T12" fmla="*/ 0 60000 65536"/>
                <a:gd name="T13" fmla="*/ 0 60000 65536"/>
                <a:gd name="T14" fmla="*/ 0 60000 65536"/>
                <a:gd name="T15" fmla="*/ 0 w 44"/>
                <a:gd name="T16" fmla="*/ 0 h 44"/>
                <a:gd name="T17" fmla="*/ 44 w 44"/>
                <a:gd name="T18" fmla="*/ 44 h 44"/>
              </a:gdLst>
              <a:ahLst/>
              <a:cxnLst>
                <a:cxn ang="T10">
                  <a:pos x="T0" y="T1"/>
                </a:cxn>
                <a:cxn ang="T11">
                  <a:pos x="T2" y="T3"/>
                </a:cxn>
                <a:cxn ang="T12">
                  <a:pos x="T4" y="T5"/>
                </a:cxn>
                <a:cxn ang="T13">
                  <a:pos x="T6" y="T7"/>
                </a:cxn>
                <a:cxn ang="T14">
                  <a:pos x="T8" y="T9"/>
                </a:cxn>
              </a:cxnLst>
              <a:rect l="T15" t="T16" r="T17" b="T18"/>
              <a:pathLst>
                <a:path w="44" h="44">
                  <a:moveTo>
                    <a:pt x="0" y="39"/>
                  </a:moveTo>
                  <a:cubicBezTo>
                    <a:pt x="6" y="44"/>
                    <a:pt x="14" y="44"/>
                    <a:pt x="19" y="39"/>
                  </a:cubicBezTo>
                  <a:cubicBezTo>
                    <a:pt x="39" y="19"/>
                    <a:pt x="39" y="19"/>
                    <a:pt x="39" y="19"/>
                  </a:cubicBezTo>
                  <a:cubicBezTo>
                    <a:pt x="44" y="14"/>
                    <a:pt x="44" y="6"/>
                    <a:pt x="39" y="0"/>
                  </a:cubicBezTo>
                  <a:lnTo>
                    <a:pt x="0" y="39"/>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7" name="Freeform 51"/>
            <p:cNvSpPr>
              <a:spLocks noChangeArrowheads="1"/>
            </p:cNvSpPr>
            <p:nvPr/>
          </p:nvSpPr>
          <p:spPr bwMode="auto">
            <a:xfrm>
              <a:off x="847725" y="812800"/>
              <a:ext cx="139700" cy="139700"/>
            </a:xfrm>
            <a:custGeom>
              <a:avLst/>
              <a:gdLst>
                <a:gd name="T0" fmla="*/ 6 w 52"/>
                <a:gd name="T1" fmla="*/ 50 h 52"/>
                <a:gd name="T2" fmla="*/ 3 w 52"/>
                <a:gd name="T3" fmla="*/ 49 h 52"/>
                <a:gd name="T4" fmla="*/ 0 w 52"/>
                <a:gd name="T5" fmla="*/ 4 h 52"/>
                <a:gd name="T6" fmla="*/ 4 w 52"/>
                <a:gd name="T7" fmla="*/ 0 h 52"/>
                <a:gd name="T8" fmla="*/ 49 w 52"/>
                <a:gd name="T9" fmla="*/ 3 h 52"/>
                <a:gd name="T10" fmla="*/ 50 w 52"/>
                <a:gd name="T11" fmla="*/ 6 h 52"/>
                <a:gd name="T12" fmla="*/ 6 w 52"/>
                <a:gd name="T13" fmla="*/ 50 h 52"/>
                <a:gd name="T14" fmla="*/ 0 60000 65536"/>
                <a:gd name="T15" fmla="*/ 0 60000 65536"/>
                <a:gd name="T16" fmla="*/ 0 60000 65536"/>
                <a:gd name="T17" fmla="*/ 0 60000 65536"/>
                <a:gd name="T18" fmla="*/ 0 60000 65536"/>
                <a:gd name="T19" fmla="*/ 0 60000 65536"/>
                <a:gd name="T20" fmla="*/ 0 60000 65536"/>
                <a:gd name="T21" fmla="*/ 0 w 52"/>
                <a:gd name="T22" fmla="*/ 0 h 52"/>
                <a:gd name="T23" fmla="*/ 52 w 5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52">
                  <a:moveTo>
                    <a:pt x="6" y="50"/>
                  </a:moveTo>
                  <a:cubicBezTo>
                    <a:pt x="5" y="52"/>
                    <a:pt x="3" y="51"/>
                    <a:pt x="3" y="49"/>
                  </a:cubicBezTo>
                  <a:cubicBezTo>
                    <a:pt x="0" y="4"/>
                    <a:pt x="0" y="4"/>
                    <a:pt x="0" y="4"/>
                  </a:cubicBezTo>
                  <a:cubicBezTo>
                    <a:pt x="0" y="2"/>
                    <a:pt x="2" y="0"/>
                    <a:pt x="4" y="0"/>
                  </a:cubicBezTo>
                  <a:cubicBezTo>
                    <a:pt x="49" y="3"/>
                    <a:pt x="49" y="3"/>
                    <a:pt x="49" y="3"/>
                  </a:cubicBezTo>
                  <a:cubicBezTo>
                    <a:pt x="51" y="3"/>
                    <a:pt x="52" y="5"/>
                    <a:pt x="50" y="6"/>
                  </a:cubicBezTo>
                  <a:lnTo>
                    <a:pt x="6" y="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sp>
          <p:nvSpPr>
            <p:cNvPr id="4118" name="Freeform 52"/>
            <p:cNvSpPr>
              <a:spLocks noChangeArrowheads="1"/>
            </p:cNvSpPr>
            <p:nvPr/>
          </p:nvSpPr>
          <p:spPr bwMode="auto">
            <a:xfrm>
              <a:off x="0" y="0"/>
              <a:ext cx="1193800" cy="1241425"/>
            </a:xfrm>
            <a:custGeom>
              <a:avLst/>
              <a:gdLst>
                <a:gd name="T0" fmla="*/ 441 w 445"/>
                <a:gd name="T1" fmla="*/ 72 h 463"/>
                <a:gd name="T2" fmla="*/ 373 w 445"/>
                <a:gd name="T3" fmla="*/ 4 h 463"/>
                <a:gd name="T4" fmla="*/ 364 w 445"/>
                <a:gd name="T5" fmla="*/ 0 h 463"/>
                <a:gd name="T6" fmla="*/ 81 w 445"/>
                <a:gd name="T7" fmla="*/ 0 h 463"/>
                <a:gd name="T8" fmla="*/ 0 w 445"/>
                <a:gd name="T9" fmla="*/ 81 h 463"/>
                <a:gd name="T10" fmla="*/ 0 w 445"/>
                <a:gd name="T11" fmla="*/ 381 h 463"/>
                <a:gd name="T12" fmla="*/ 81 w 445"/>
                <a:gd name="T13" fmla="*/ 463 h 463"/>
                <a:gd name="T14" fmla="*/ 364 w 445"/>
                <a:gd name="T15" fmla="*/ 463 h 463"/>
                <a:gd name="T16" fmla="*/ 399 w 445"/>
                <a:gd name="T17" fmla="*/ 454 h 463"/>
                <a:gd name="T18" fmla="*/ 379 w 445"/>
                <a:gd name="T19" fmla="*/ 433 h 463"/>
                <a:gd name="T20" fmla="*/ 364 w 445"/>
                <a:gd name="T21" fmla="*/ 436 h 463"/>
                <a:gd name="T22" fmla="*/ 81 w 445"/>
                <a:gd name="T23" fmla="*/ 436 h 463"/>
                <a:gd name="T24" fmla="*/ 27 w 445"/>
                <a:gd name="T25" fmla="*/ 381 h 463"/>
                <a:gd name="T26" fmla="*/ 27 w 445"/>
                <a:gd name="T27" fmla="*/ 81 h 463"/>
                <a:gd name="T28" fmla="*/ 81 w 445"/>
                <a:gd name="T29" fmla="*/ 27 h 463"/>
                <a:gd name="T30" fmla="*/ 358 w 445"/>
                <a:gd name="T31" fmla="*/ 27 h 463"/>
                <a:gd name="T32" fmla="*/ 418 w 445"/>
                <a:gd name="T33" fmla="*/ 87 h 463"/>
                <a:gd name="T34" fmla="*/ 418 w 445"/>
                <a:gd name="T35" fmla="*/ 337 h 463"/>
                <a:gd name="T36" fmla="*/ 445 w 445"/>
                <a:gd name="T37" fmla="*/ 364 h 463"/>
                <a:gd name="T38" fmla="*/ 445 w 445"/>
                <a:gd name="T39" fmla="*/ 81 h 463"/>
                <a:gd name="T40" fmla="*/ 441 w 445"/>
                <a:gd name="T41" fmla="*/ 72 h 4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5"/>
                <a:gd name="T64" fmla="*/ 0 h 463"/>
                <a:gd name="T65" fmla="*/ 445 w 445"/>
                <a:gd name="T66" fmla="*/ 463 h 4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5" h="463">
                  <a:moveTo>
                    <a:pt x="441" y="72"/>
                  </a:moveTo>
                  <a:cubicBezTo>
                    <a:pt x="373" y="4"/>
                    <a:pt x="373" y="4"/>
                    <a:pt x="373" y="4"/>
                  </a:cubicBezTo>
                  <a:cubicBezTo>
                    <a:pt x="371" y="1"/>
                    <a:pt x="367" y="0"/>
                    <a:pt x="364" y="0"/>
                  </a:cubicBezTo>
                  <a:cubicBezTo>
                    <a:pt x="81" y="0"/>
                    <a:pt x="81" y="0"/>
                    <a:pt x="81" y="0"/>
                  </a:cubicBezTo>
                  <a:cubicBezTo>
                    <a:pt x="36" y="0"/>
                    <a:pt x="0" y="36"/>
                    <a:pt x="0" y="81"/>
                  </a:cubicBezTo>
                  <a:cubicBezTo>
                    <a:pt x="0" y="381"/>
                    <a:pt x="0" y="381"/>
                    <a:pt x="0" y="381"/>
                  </a:cubicBezTo>
                  <a:cubicBezTo>
                    <a:pt x="0" y="426"/>
                    <a:pt x="36" y="463"/>
                    <a:pt x="81" y="463"/>
                  </a:cubicBezTo>
                  <a:cubicBezTo>
                    <a:pt x="364" y="463"/>
                    <a:pt x="364" y="463"/>
                    <a:pt x="364" y="463"/>
                  </a:cubicBezTo>
                  <a:cubicBezTo>
                    <a:pt x="377" y="463"/>
                    <a:pt x="389" y="459"/>
                    <a:pt x="399" y="454"/>
                  </a:cubicBezTo>
                  <a:cubicBezTo>
                    <a:pt x="379" y="433"/>
                    <a:pt x="379" y="433"/>
                    <a:pt x="379" y="433"/>
                  </a:cubicBezTo>
                  <a:cubicBezTo>
                    <a:pt x="374" y="435"/>
                    <a:pt x="369" y="435"/>
                    <a:pt x="364" y="436"/>
                  </a:cubicBezTo>
                  <a:cubicBezTo>
                    <a:pt x="81" y="436"/>
                    <a:pt x="81" y="436"/>
                    <a:pt x="81" y="436"/>
                  </a:cubicBezTo>
                  <a:cubicBezTo>
                    <a:pt x="52" y="435"/>
                    <a:pt x="27" y="411"/>
                    <a:pt x="27" y="381"/>
                  </a:cubicBezTo>
                  <a:cubicBezTo>
                    <a:pt x="27" y="81"/>
                    <a:pt x="27" y="81"/>
                    <a:pt x="27" y="81"/>
                  </a:cubicBezTo>
                  <a:cubicBezTo>
                    <a:pt x="27" y="51"/>
                    <a:pt x="52" y="27"/>
                    <a:pt x="81" y="27"/>
                  </a:cubicBezTo>
                  <a:cubicBezTo>
                    <a:pt x="358" y="27"/>
                    <a:pt x="358" y="27"/>
                    <a:pt x="358" y="27"/>
                  </a:cubicBezTo>
                  <a:cubicBezTo>
                    <a:pt x="418" y="87"/>
                    <a:pt x="418" y="87"/>
                    <a:pt x="418" y="87"/>
                  </a:cubicBezTo>
                  <a:cubicBezTo>
                    <a:pt x="418" y="337"/>
                    <a:pt x="418" y="337"/>
                    <a:pt x="418" y="337"/>
                  </a:cubicBezTo>
                  <a:cubicBezTo>
                    <a:pt x="445" y="364"/>
                    <a:pt x="445" y="364"/>
                    <a:pt x="445" y="364"/>
                  </a:cubicBezTo>
                  <a:cubicBezTo>
                    <a:pt x="445" y="81"/>
                    <a:pt x="445" y="81"/>
                    <a:pt x="445" y="81"/>
                  </a:cubicBezTo>
                  <a:cubicBezTo>
                    <a:pt x="445" y="78"/>
                    <a:pt x="444" y="74"/>
                    <a:pt x="441" y="7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b="1">
                <a:solidFill>
                  <a:srgbClr val="000000"/>
                </a:solidFill>
                <a:latin typeface="微软雅黑" pitchFamily="34" charset="-122"/>
                <a:ea typeface="微软雅黑" pitchFamily="34" charset="-122"/>
                <a:sym typeface="微软雅黑" pitchFamily="34" charset="-122"/>
              </a:endParaRPr>
            </a:p>
          </p:txBody>
        </p:sp>
      </p:grpSp>
      <p:grpSp>
        <p:nvGrpSpPr>
          <p:cNvPr id="4119" name="组合 27"/>
          <p:cNvGrpSpPr>
            <a:grpSpLocks/>
          </p:cNvGrpSpPr>
          <p:nvPr/>
        </p:nvGrpSpPr>
        <p:grpSpPr bwMode="auto">
          <a:xfrm>
            <a:off x="828675" y="5127625"/>
            <a:ext cx="855663" cy="654050"/>
            <a:chOff x="0" y="0"/>
            <a:chExt cx="1847850" cy="1411287"/>
          </a:xfrm>
        </p:grpSpPr>
        <p:sp>
          <p:nvSpPr>
            <p:cNvPr id="4120" name="Freeform 24"/>
            <p:cNvSpPr>
              <a:spLocks noEditPoints="1" noChangeArrowheads="1"/>
            </p:cNvSpPr>
            <p:nvPr/>
          </p:nvSpPr>
          <p:spPr bwMode="auto">
            <a:xfrm>
              <a:off x="0" y="169862"/>
              <a:ext cx="1160463" cy="1241425"/>
            </a:xfrm>
            <a:custGeom>
              <a:avLst/>
              <a:gdLst>
                <a:gd name="T0" fmla="*/ 198 w 397"/>
                <a:gd name="T1" fmla="*/ 0 h 425"/>
                <a:gd name="T2" fmla="*/ 0 w 397"/>
                <a:gd name="T3" fmla="*/ 173 h 425"/>
                <a:gd name="T4" fmla="*/ 198 w 397"/>
                <a:gd name="T5" fmla="*/ 346 h 425"/>
                <a:gd name="T6" fmla="*/ 217 w 397"/>
                <a:gd name="T7" fmla="*/ 345 h 425"/>
                <a:gd name="T8" fmla="*/ 165 w 397"/>
                <a:gd name="T9" fmla="*/ 425 h 425"/>
                <a:gd name="T10" fmla="*/ 365 w 397"/>
                <a:gd name="T11" fmla="*/ 268 h 425"/>
                <a:gd name="T12" fmla="*/ 397 w 397"/>
                <a:gd name="T13" fmla="*/ 173 h 425"/>
                <a:gd name="T14" fmla="*/ 198 w 397"/>
                <a:gd name="T15" fmla="*/ 0 h 425"/>
                <a:gd name="T16" fmla="*/ 91 w 397"/>
                <a:gd name="T17" fmla="*/ 198 h 425"/>
                <a:gd name="T18" fmla="*/ 66 w 397"/>
                <a:gd name="T19" fmla="*/ 173 h 425"/>
                <a:gd name="T20" fmla="*/ 91 w 397"/>
                <a:gd name="T21" fmla="*/ 148 h 425"/>
                <a:gd name="T22" fmla="*/ 116 w 397"/>
                <a:gd name="T23" fmla="*/ 173 h 425"/>
                <a:gd name="T24" fmla="*/ 91 w 397"/>
                <a:gd name="T25" fmla="*/ 198 h 425"/>
                <a:gd name="T26" fmla="*/ 198 w 397"/>
                <a:gd name="T27" fmla="*/ 198 h 425"/>
                <a:gd name="T28" fmla="*/ 173 w 397"/>
                <a:gd name="T29" fmla="*/ 173 h 425"/>
                <a:gd name="T30" fmla="*/ 198 w 397"/>
                <a:gd name="T31" fmla="*/ 148 h 425"/>
                <a:gd name="T32" fmla="*/ 224 w 397"/>
                <a:gd name="T33" fmla="*/ 173 h 425"/>
                <a:gd name="T34" fmla="*/ 198 w 397"/>
                <a:gd name="T35" fmla="*/ 198 h 425"/>
                <a:gd name="T36" fmla="*/ 306 w 397"/>
                <a:gd name="T37" fmla="*/ 198 h 425"/>
                <a:gd name="T38" fmla="*/ 280 w 397"/>
                <a:gd name="T39" fmla="*/ 173 h 425"/>
                <a:gd name="T40" fmla="*/ 306 w 397"/>
                <a:gd name="T41" fmla="*/ 148 h 425"/>
                <a:gd name="T42" fmla="*/ 331 w 397"/>
                <a:gd name="T43" fmla="*/ 173 h 425"/>
                <a:gd name="T44" fmla="*/ 306 w 397"/>
                <a:gd name="T45" fmla="*/ 198 h 4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97"/>
                <a:gd name="T70" fmla="*/ 0 h 425"/>
                <a:gd name="T71" fmla="*/ 397 w 397"/>
                <a:gd name="T72" fmla="*/ 425 h 4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97" h="425">
                  <a:moveTo>
                    <a:pt x="198" y="0"/>
                  </a:moveTo>
                  <a:cubicBezTo>
                    <a:pt x="89" y="0"/>
                    <a:pt x="0" y="77"/>
                    <a:pt x="0" y="173"/>
                  </a:cubicBezTo>
                  <a:cubicBezTo>
                    <a:pt x="0" y="268"/>
                    <a:pt x="89" y="346"/>
                    <a:pt x="198" y="346"/>
                  </a:cubicBezTo>
                  <a:cubicBezTo>
                    <a:pt x="205" y="346"/>
                    <a:pt x="211" y="346"/>
                    <a:pt x="217" y="345"/>
                  </a:cubicBezTo>
                  <a:cubicBezTo>
                    <a:pt x="217" y="390"/>
                    <a:pt x="165" y="425"/>
                    <a:pt x="165" y="425"/>
                  </a:cubicBezTo>
                  <a:cubicBezTo>
                    <a:pt x="295" y="382"/>
                    <a:pt x="347" y="304"/>
                    <a:pt x="365" y="268"/>
                  </a:cubicBezTo>
                  <a:cubicBezTo>
                    <a:pt x="385" y="240"/>
                    <a:pt x="397" y="208"/>
                    <a:pt x="397" y="173"/>
                  </a:cubicBezTo>
                  <a:cubicBezTo>
                    <a:pt x="397" y="77"/>
                    <a:pt x="308" y="0"/>
                    <a:pt x="198" y="0"/>
                  </a:cubicBezTo>
                  <a:close/>
                  <a:moveTo>
                    <a:pt x="91" y="198"/>
                  </a:moveTo>
                  <a:cubicBezTo>
                    <a:pt x="77" y="198"/>
                    <a:pt x="66" y="187"/>
                    <a:pt x="66" y="173"/>
                  </a:cubicBezTo>
                  <a:cubicBezTo>
                    <a:pt x="66" y="159"/>
                    <a:pt x="77" y="148"/>
                    <a:pt x="91" y="148"/>
                  </a:cubicBezTo>
                  <a:cubicBezTo>
                    <a:pt x="105" y="148"/>
                    <a:pt x="116" y="159"/>
                    <a:pt x="116" y="173"/>
                  </a:cubicBezTo>
                  <a:cubicBezTo>
                    <a:pt x="116" y="187"/>
                    <a:pt x="105" y="198"/>
                    <a:pt x="91" y="198"/>
                  </a:cubicBezTo>
                  <a:close/>
                  <a:moveTo>
                    <a:pt x="198" y="198"/>
                  </a:moveTo>
                  <a:cubicBezTo>
                    <a:pt x="184" y="198"/>
                    <a:pt x="173" y="187"/>
                    <a:pt x="173" y="173"/>
                  </a:cubicBezTo>
                  <a:cubicBezTo>
                    <a:pt x="173" y="159"/>
                    <a:pt x="184" y="148"/>
                    <a:pt x="198" y="148"/>
                  </a:cubicBezTo>
                  <a:cubicBezTo>
                    <a:pt x="212" y="148"/>
                    <a:pt x="224" y="159"/>
                    <a:pt x="224" y="173"/>
                  </a:cubicBezTo>
                  <a:cubicBezTo>
                    <a:pt x="224" y="187"/>
                    <a:pt x="212" y="198"/>
                    <a:pt x="198" y="198"/>
                  </a:cubicBezTo>
                  <a:close/>
                  <a:moveTo>
                    <a:pt x="306" y="198"/>
                  </a:moveTo>
                  <a:cubicBezTo>
                    <a:pt x="292" y="198"/>
                    <a:pt x="280" y="187"/>
                    <a:pt x="280" y="173"/>
                  </a:cubicBezTo>
                  <a:cubicBezTo>
                    <a:pt x="280" y="159"/>
                    <a:pt x="292" y="148"/>
                    <a:pt x="306" y="148"/>
                  </a:cubicBezTo>
                  <a:cubicBezTo>
                    <a:pt x="320" y="148"/>
                    <a:pt x="331" y="159"/>
                    <a:pt x="331" y="173"/>
                  </a:cubicBezTo>
                  <a:cubicBezTo>
                    <a:pt x="331" y="187"/>
                    <a:pt x="320" y="198"/>
                    <a:pt x="306" y="198"/>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1" name="Freeform 25"/>
            <p:cNvSpPr>
              <a:spLocks noChangeArrowheads="1"/>
            </p:cNvSpPr>
            <p:nvPr/>
          </p:nvSpPr>
          <p:spPr bwMode="auto">
            <a:xfrm>
              <a:off x="815975" y="0"/>
              <a:ext cx="1031875" cy="1181100"/>
            </a:xfrm>
            <a:custGeom>
              <a:avLst/>
              <a:gdLst>
                <a:gd name="T0" fmla="*/ 258 w 353"/>
                <a:gd name="T1" fmla="*/ 0 h 404"/>
                <a:gd name="T2" fmla="*/ 88 w 353"/>
                <a:gd name="T3" fmla="*/ 0 h 404"/>
                <a:gd name="T4" fmla="*/ 0 w 353"/>
                <a:gd name="T5" fmla="*/ 57 h 404"/>
                <a:gd name="T6" fmla="*/ 70 w 353"/>
                <a:gd name="T7" fmla="*/ 97 h 404"/>
                <a:gd name="T8" fmla="*/ 133 w 353"/>
                <a:gd name="T9" fmla="*/ 231 h 404"/>
                <a:gd name="T10" fmla="*/ 133 w 353"/>
                <a:gd name="T11" fmla="*/ 231 h 404"/>
                <a:gd name="T12" fmla="*/ 99 w 353"/>
                <a:gd name="T13" fmla="*/ 334 h 404"/>
                <a:gd name="T14" fmla="*/ 97 w 353"/>
                <a:gd name="T15" fmla="*/ 337 h 404"/>
                <a:gd name="T16" fmla="*/ 226 w 353"/>
                <a:gd name="T17" fmla="*/ 404 h 404"/>
                <a:gd name="T18" fmla="*/ 170 w 353"/>
                <a:gd name="T19" fmla="*/ 304 h 404"/>
                <a:gd name="T20" fmla="*/ 258 w 353"/>
                <a:gd name="T21" fmla="*/ 304 h 404"/>
                <a:gd name="T22" fmla="*/ 353 w 353"/>
                <a:gd name="T23" fmla="*/ 208 h 404"/>
                <a:gd name="T24" fmla="*/ 353 w 353"/>
                <a:gd name="T25" fmla="*/ 95 h 404"/>
                <a:gd name="T26" fmla="*/ 258 w 353"/>
                <a:gd name="T27" fmla="*/ 0 h 4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53"/>
                <a:gd name="T43" fmla="*/ 0 h 404"/>
                <a:gd name="T44" fmla="*/ 353 w 353"/>
                <a:gd name="T45" fmla="*/ 404 h 4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53" h="404">
                  <a:moveTo>
                    <a:pt x="258" y="0"/>
                  </a:moveTo>
                  <a:cubicBezTo>
                    <a:pt x="88" y="0"/>
                    <a:pt x="88" y="0"/>
                    <a:pt x="88" y="0"/>
                  </a:cubicBezTo>
                  <a:cubicBezTo>
                    <a:pt x="49" y="0"/>
                    <a:pt x="15" y="23"/>
                    <a:pt x="0" y="57"/>
                  </a:cubicBezTo>
                  <a:cubicBezTo>
                    <a:pt x="26" y="66"/>
                    <a:pt x="50" y="80"/>
                    <a:pt x="70" y="97"/>
                  </a:cubicBezTo>
                  <a:cubicBezTo>
                    <a:pt x="109" y="131"/>
                    <a:pt x="133" y="178"/>
                    <a:pt x="133" y="231"/>
                  </a:cubicBezTo>
                  <a:cubicBezTo>
                    <a:pt x="133" y="231"/>
                    <a:pt x="133" y="231"/>
                    <a:pt x="133" y="231"/>
                  </a:cubicBezTo>
                  <a:cubicBezTo>
                    <a:pt x="133" y="269"/>
                    <a:pt x="120" y="304"/>
                    <a:pt x="99" y="334"/>
                  </a:cubicBezTo>
                  <a:cubicBezTo>
                    <a:pt x="98" y="335"/>
                    <a:pt x="98" y="336"/>
                    <a:pt x="97" y="337"/>
                  </a:cubicBezTo>
                  <a:cubicBezTo>
                    <a:pt x="129" y="362"/>
                    <a:pt x="172" y="385"/>
                    <a:pt x="226" y="404"/>
                  </a:cubicBezTo>
                  <a:cubicBezTo>
                    <a:pt x="226" y="404"/>
                    <a:pt x="160" y="359"/>
                    <a:pt x="170" y="304"/>
                  </a:cubicBezTo>
                  <a:cubicBezTo>
                    <a:pt x="258" y="304"/>
                    <a:pt x="258" y="304"/>
                    <a:pt x="258" y="304"/>
                  </a:cubicBezTo>
                  <a:cubicBezTo>
                    <a:pt x="310" y="304"/>
                    <a:pt x="353" y="260"/>
                    <a:pt x="353" y="208"/>
                  </a:cubicBezTo>
                  <a:cubicBezTo>
                    <a:pt x="353" y="95"/>
                    <a:pt x="353" y="95"/>
                    <a:pt x="353" y="95"/>
                  </a:cubicBezTo>
                  <a:cubicBezTo>
                    <a:pt x="353" y="43"/>
                    <a:pt x="310" y="0"/>
                    <a:pt x="258" y="0"/>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2" name="Oval 26"/>
            <p:cNvSpPr>
              <a:spLocks noChangeArrowheads="1"/>
            </p:cNvSpPr>
            <p:nvPr/>
          </p:nvSpPr>
          <p:spPr bwMode="auto">
            <a:xfrm>
              <a:off x="192087" y="601662"/>
              <a:ext cx="146050" cy="146050"/>
            </a:xfrm>
            <a:prstGeom prst="ellipse">
              <a:avLst/>
            </a:prstGeom>
            <a:solidFill>
              <a:srgbClr val="A6C84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3" name="Oval 27"/>
            <p:cNvSpPr>
              <a:spLocks noChangeArrowheads="1"/>
            </p:cNvSpPr>
            <p:nvPr/>
          </p:nvSpPr>
          <p:spPr bwMode="auto">
            <a:xfrm>
              <a:off x="504825" y="601662"/>
              <a:ext cx="149225" cy="146050"/>
            </a:xfrm>
            <a:prstGeom prst="ellipse">
              <a:avLst/>
            </a:prstGeom>
            <a:solidFill>
              <a:srgbClr val="A6C84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4" name="Oval 28"/>
            <p:cNvSpPr>
              <a:spLocks noChangeArrowheads="1"/>
            </p:cNvSpPr>
            <p:nvPr/>
          </p:nvSpPr>
          <p:spPr bwMode="auto">
            <a:xfrm>
              <a:off x="817562" y="601662"/>
              <a:ext cx="149225" cy="146050"/>
            </a:xfrm>
            <a:prstGeom prst="ellipse">
              <a:avLst/>
            </a:prstGeom>
            <a:solidFill>
              <a:srgbClr val="A6C84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4125" name="组合 33"/>
          <p:cNvGrpSpPr>
            <a:grpSpLocks/>
          </p:cNvGrpSpPr>
          <p:nvPr/>
        </p:nvGrpSpPr>
        <p:grpSpPr bwMode="auto">
          <a:xfrm>
            <a:off x="6962775" y="5149850"/>
            <a:ext cx="623888" cy="612775"/>
            <a:chOff x="0" y="0"/>
            <a:chExt cx="1344613" cy="1320800"/>
          </a:xfrm>
        </p:grpSpPr>
        <p:sp>
          <p:nvSpPr>
            <p:cNvPr id="4126" name="Freeform 41"/>
            <p:cNvSpPr>
              <a:spLocks noChangeArrowheads="1"/>
            </p:cNvSpPr>
            <p:nvPr/>
          </p:nvSpPr>
          <p:spPr bwMode="auto">
            <a:xfrm>
              <a:off x="244475" y="0"/>
              <a:ext cx="560388" cy="1320800"/>
            </a:xfrm>
            <a:custGeom>
              <a:avLst/>
              <a:gdLst>
                <a:gd name="T0" fmla="*/ 174 w 196"/>
                <a:gd name="T1" fmla="*/ 0 h 462"/>
                <a:gd name="T2" fmla="*/ 139 w 196"/>
                <a:gd name="T3" fmla="*/ 0 h 462"/>
                <a:gd name="T4" fmla="*/ 139 w 196"/>
                <a:gd name="T5" fmla="*/ 0 h 462"/>
                <a:gd name="T6" fmla="*/ 0 w 196"/>
                <a:gd name="T7" fmla="*/ 135 h 462"/>
                <a:gd name="T8" fmla="*/ 0 w 196"/>
                <a:gd name="T9" fmla="*/ 327 h 462"/>
                <a:gd name="T10" fmla="*/ 139 w 196"/>
                <a:gd name="T11" fmla="*/ 462 h 462"/>
                <a:gd name="T12" fmla="*/ 139 w 196"/>
                <a:gd name="T13" fmla="*/ 462 h 462"/>
                <a:gd name="T14" fmla="*/ 139 w 196"/>
                <a:gd name="T15" fmla="*/ 462 h 462"/>
                <a:gd name="T16" fmla="*/ 139 w 196"/>
                <a:gd name="T17" fmla="*/ 462 h 462"/>
                <a:gd name="T18" fmla="*/ 139 w 196"/>
                <a:gd name="T19" fmla="*/ 462 h 462"/>
                <a:gd name="T20" fmla="*/ 174 w 196"/>
                <a:gd name="T21" fmla="*/ 462 h 462"/>
                <a:gd name="T22" fmla="*/ 196 w 196"/>
                <a:gd name="T23" fmla="*/ 441 h 462"/>
                <a:gd name="T24" fmla="*/ 196 w 196"/>
                <a:gd name="T25" fmla="*/ 21 h 462"/>
                <a:gd name="T26" fmla="*/ 174 w 196"/>
                <a:gd name="T27" fmla="*/ 0 h 4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462"/>
                <a:gd name="T44" fmla="*/ 196 w 196"/>
                <a:gd name="T45" fmla="*/ 462 h 4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7" name="Freeform 42"/>
            <p:cNvSpPr>
              <a:spLocks noChangeArrowheads="1"/>
            </p:cNvSpPr>
            <p:nvPr/>
          </p:nvSpPr>
          <p:spPr bwMode="auto">
            <a:xfrm>
              <a:off x="0" y="379412"/>
              <a:ext cx="204788" cy="557213"/>
            </a:xfrm>
            <a:custGeom>
              <a:avLst/>
              <a:gdLst>
                <a:gd name="T0" fmla="*/ 72 w 72"/>
                <a:gd name="T1" fmla="*/ 0 h 195"/>
                <a:gd name="T2" fmla="*/ 22 w 72"/>
                <a:gd name="T3" fmla="*/ 0 h 195"/>
                <a:gd name="T4" fmla="*/ 0 w 72"/>
                <a:gd name="T5" fmla="*/ 21 h 195"/>
                <a:gd name="T6" fmla="*/ 0 w 72"/>
                <a:gd name="T7" fmla="*/ 174 h 195"/>
                <a:gd name="T8" fmla="*/ 22 w 72"/>
                <a:gd name="T9" fmla="*/ 195 h 195"/>
                <a:gd name="T10" fmla="*/ 72 w 72"/>
                <a:gd name="T11" fmla="*/ 195 h 195"/>
                <a:gd name="T12" fmla="*/ 72 w 72"/>
                <a:gd name="T13" fmla="*/ 0 h 195"/>
                <a:gd name="T14" fmla="*/ 0 60000 65536"/>
                <a:gd name="T15" fmla="*/ 0 60000 65536"/>
                <a:gd name="T16" fmla="*/ 0 60000 65536"/>
                <a:gd name="T17" fmla="*/ 0 60000 65536"/>
                <a:gd name="T18" fmla="*/ 0 60000 65536"/>
                <a:gd name="T19" fmla="*/ 0 60000 65536"/>
                <a:gd name="T20" fmla="*/ 0 60000 65536"/>
                <a:gd name="T21" fmla="*/ 0 w 72"/>
                <a:gd name="T22" fmla="*/ 0 h 195"/>
                <a:gd name="T23" fmla="*/ 72 w 72"/>
                <a:gd name="T24" fmla="*/ 195 h 1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8" name="Freeform 43"/>
            <p:cNvSpPr>
              <a:spLocks noChangeArrowheads="1"/>
            </p:cNvSpPr>
            <p:nvPr/>
          </p:nvSpPr>
          <p:spPr bwMode="auto">
            <a:xfrm>
              <a:off x="868363" y="485775"/>
              <a:ext cx="168275" cy="346075"/>
            </a:xfrm>
            <a:custGeom>
              <a:avLst/>
              <a:gdLst>
                <a:gd name="T0" fmla="*/ 0 w 59"/>
                <a:gd name="T1" fmla="*/ 0 h 121"/>
                <a:gd name="T2" fmla="*/ 0 w 59"/>
                <a:gd name="T3" fmla="*/ 121 h 121"/>
                <a:gd name="T4" fmla="*/ 59 w 59"/>
                <a:gd name="T5" fmla="*/ 61 h 121"/>
                <a:gd name="T6" fmla="*/ 0 w 59"/>
                <a:gd name="T7" fmla="*/ 0 h 121"/>
                <a:gd name="T8" fmla="*/ 0 60000 65536"/>
                <a:gd name="T9" fmla="*/ 0 60000 65536"/>
                <a:gd name="T10" fmla="*/ 0 60000 65536"/>
                <a:gd name="T11" fmla="*/ 0 60000 65536"/>
                <a:gd name="T12" fmla="*/ 0 w 59"/>
                <a:gd name="T13" fmla="*/ 0 h 121"/>
                <a:gd name="T14" fmla="*/ 59 w 59"/>
                <a:gd name="T15" fmla="*/ 121 h 121"/>
              </a:gdLst>
              <a:ahLst/>
              <a:cxnLst>
                <a:cxn ang="T8">
                  <a:pos x="T0" y="T1"/>
                </a:cxn>
                <a:cxn ang="T9">
                  <a:pos x="T2" y="T3"/>
                </a:cxn>
                <a:cxn ang="T10">
                  <a:pos x="T4" y="T5"/>
                </a:cxn>
                <a:cxn ang="T11">
                  <a:pos x="T6" y="T7"/>
                </a:cxn>
              </a:cxnLst>
              <a:rect l="T12" t="T13" r="T14" b="T15"/>
              <a:pathLst>
                <a:path w="59" h="121">
                  <a:moveTo>
                    <a:pt x="0" y="0"/>
                  </a:moveTo>
                  <a:cubicBezTo>
                    <a:pt x="0" y="121"/>
                    <a:pt x="0" y="121"/>
                    <a:pt x="0" y="121"/>
                  </a:cubicBezTo>
                  <a:cubicBezTo>
                    <a:pt x="33" y="120"/>
                    <a:pt x="59" y="94"/>
                    <a:pt x="59" y="61"/>
                  </a:cubicBezTo>
                  <a:cubicBezTo>
                    <a:pt x="59" y="28"/>
                    <a:pt x="33" y="1"/>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29" name="Freeform 44"/>
            <p:cNvSpPr>
              <a:spLocks noChangeArrowheads="1"/>
            </p:cNvSpPr>
            <p:nvPr/>
          </p:nvSpPr>
          <p:spPr bwMode="auto">
            <a:xfrm>
              <a:off x="869950" y="300037"/>
              <a:ext cx="298450" cy="719138"/>
            </a:xfrm>
            <a:custGeom>
              <a:avLst/>
              <a:gdLst>
                <a:gd name="T0" fmla="*/ 0 w 104"/>
                <a:gd name="T1" fmla="*/ 0 h 252"/>
                <a:gd name="T2" fmla="*/ 0 w 104"/>
                <a:gd name="T3" fmla="*/ 28 h 252"/>
                <a:gd name="T4" fmla="*/ 77 w 104"/>
                <a:gd name="T5" fmla="*/ 126 h 252"/>
                <a:gd name="T6" fmla="*/ 0 w 104"/>
                <a:gd name="T7" fmla="*/ 223 h 252"/>
                <a:gd name="T8" fmla="*/ 0 w 104"/>
                <a:gd name="T9" fmla="*/ 252 h 252"/>
                <a:gd name="T10" fmla="*/ 104 w 104"/>
                <a:gd name="T11" fmla="*/ 126 h 252"/>
                <a:gd name="T12" fmla="*/ 0 w 104"/>
                <a:gd name="T13" fmla="*/ 0 h 252"/>
                <a:gd name="T14" fmla="*/ 0 60000 65536"/>
                <a:gd name="T15" fmla="*/ 0 60000 65536"/>
                <a:gd name="T16" fmla="*/ 0 60000 65536"/>
                <a:gd name="T17" fmla="*/ 0 60000 65536"/>
                <a:gd name="T18" fmla="*/ 0 60000 65536"/>
                <a:gd name="T19" fmla="*/ 0 60000 65536"/>
                <a:gd name="T20" fmla="*/ 0 60000 65536"/>
                <a:gd name="T21" fmla="*/ 0 w 104"/>
                <a:gd name="T22" fmla="*/ 0 h 252"/>
                <a:gd name="T23" fmla="*/ 104 w 104"/>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0" name="Freeform 45"/>
            <p:cNvSpPr>
              <a:spLocks noChangeArrowheads="1"/>
            </p:cNvSpPr>
            <p:nvPr/>
          </p:nvSpPr>
          <p:spPr bwMode="auto">
            <a:xfrm>
              <a:off x="869950" y="147637"/>
              <a:ext cx="474663" cy="1020763"/>
            </a:xfrm>
            <a:custGeom>
              <a:avLst/>
              <a:gdLst>
                <a:gd name="T0" fmla="*/ 0 w 166"/>
                <a:gd name="T1" fmla="*/ 0 h 357"/>
                <a:gd name="T2" fmla="*/ 0 w 166"/>
                <a:gd name="T3" fmla="*/ 32 h 357"/>
                <a:gd name="T4" fmla="*/ 92 w 166"/>
                <a:gd name="T5" fmla="*/ 74 h 357"/>
                <a:gd name="T6" fmla="*/ 135 w 166"/>
                <a:gd name="T7" fmla="*/ 179 h 357"/>
                <a:gd name="T8" fmla="*/ 92 w 166"/>
                <a:gd name="T9" fmla="*/ 283 h 357"/>
                <a:gd name="T10" fmla="*/ 0 w 166"/>
                <a:gd name="T11" fmla="*/ 326 h 357"/>
                <a:gd name="T12" fmla="*/ 0 w 166"/>
                <a:gd name="T13" fmla="*/ 357 h 357"/>
                <a:gd name="T14" fmla="*/ 166 w 166"/>
                <a:gd name="T15" fmla="*/ 179 h 357"/>
                <a:gd name="T16" fmla="*/ 0 w 166"/>
                <a:gd name="T17" fmla="*/ 0 h 3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6"/>
                <a:gd name="T28" fmla="*/ 0 h 357"/>
                <a:gd name="T29" fmla="*/ 166 w 166"/>
                <a:gd name="T30" fmla="*/ 357 h 3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4131" name="组合 39"/>
          <p:cNvGrpSpPr>
            <a:grpSpLocks/>
          </p:cNvGrpSpPr>
          <p:nvPr/>
        </p:nvGrpSpPr>
        <p:grpSpPr bwMode="auto">
          <a:xfrm>
            <a:off x="6962775" y="1593850"/>
            <a:ext cx="623888" cy="577850"/>
            <a:chOff x="0" y="0"/>
            <a:chExt cx="1344613" cy="1247775"/>
          </a:xfrm>
        </p:grpSpPr>
        <p:sp>
          <p:nvSpPr>
            <p:cNvPr id="4132" name="Freeform 67"/>
            <p:cNvSpPr>
              <a:spLocks noEditPoints="1" noChangeArrowheads="1"/>
            </p:cNvSpPr>
            <p:nvPr/>
          </p:nvSpPr>
          <p:spPr bwMode="auto">
            <a:xfrm>
              <a:off x="542925" y="0"/>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81"/>
                <a:gd name="T73" fmla="*/ 0 h 282"/>
                <a:gd name="T74" fmla="*/ 281 w 281"/>
                <a:gd name="T75" fmla="*/ 282 h 28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3" name="Freeform 68"/>
            <p:cNvSpPr>
              <a:spLocks noChangeArrowheads="1"/>
            </p:cNvSpPr>
            <p:nvPr/>
          </p:nvSpPr>
          <p:spPr bwMode="auto">
            <a:xfrm>
              <a:off x="96837" y="688975"/>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9"/>
                <a:gd name="T34" fmla="*/ 0 h 352"/>
                <a:gd name="T35" fmla="*/ 349 w 349"/>
                <a:gd name="T36" fmla="*/ 352 h 3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4" name="Freeform 69"/>
            <p:cNvSpPr>
              <a:spLocks noChangeArrowheads="1"/>
            </p:cNvSpPr>
            <p:nvPr/>
          </p:nvSpPr>
          <p:spPr bwMode="auto">
            <a:xfrm>
              <a:off x="0" y="12700"/>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7"/>
                <a:gd name="T37" fmla="*/ 0 h 207"/>
                <a:gd name="T38" fmla="*/ 207 w 207"/>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5" name="Freeform 70"/>
            <p:cNvSpPr>
              <a:spLocks noEditPoints="1" noChangeArrowheads="1"/>
            </p:cNvSpPr>
            <p:nvPr/>
          </p:nvSpPr>
          <p:spPr bwMode="auto">
            <a:xfrm>
              <a:off x="730250" y="712788"/>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6"/>
                <a:gd name="T34" fmla="*/ 0 h 186"/>
                <a:gd name="T35" fmla="*/ 186 w 186"/>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grpSp>
        <p:nvGrpSpPr>
          <p:cNvPr id="4136" name="组合 44"/>
          <p:cNvGrpSpPr>
            <a:grpSpLocks/>
          </p:cNvGrpSpPr>
          <p:nvPr/>
        </p:nvGrpSpPr>
        <p:grpSpPr bwMode="auto">
          <a:xfrm>
            <a:off x="911225" y="1562100"/>
            <a:ext cx="663575" cy="642938"/>
            <a:chOff x="0" y="0"/>
            <a:chExt cx="1435101" cy="1389063"/>
          </a:xfrm>
        </p:grpSpPr>
        <p:sp>
          <p:nvSpPr>
            <p:cNvPr id="4137" name="Freeform 11"/>
            <p:cNvSpPr>
              <a:spLocks noEditPoints="1" noChangeArrowheads="1"/>
            </p:cNvSpPr>
            <p:nvPr/>
          </p:nvSpPr>
          <p:spPr bwMode="auto">
            <a:xfrm>
              <a:off x="0" y="7938"/>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8" name="Freeform 12"/>
            <p:cNvSpPr>
              <a:spLocks noChangeArrowheads="1"/>
            </p:cNvSpPr>
            <p:nvPr/>
          </p:nvSpPr>
          <p:spPr bwMode="auto">
            <a:xfrm>
              <a:off x="903288" y="874713"/>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39" name="Freeform 13"/>
            <p:cNvSpPr>
              <a:spLocks noChangeArrowheads="1"/>
            </p:cNvSpPr>
            <p:nvPr/>
          </p:nvSpPr>
          <p:spPr bwMode="auto">
            <a:xfrm>
              <a:off x="941388" y="909638"/>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rgbClr val="3B444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40" name="Freeform 14"/>
            <p:cNvSpPr>
              <a:spLocks noChangeArrowheads="1"/>
            </p:cNvSpPr>
            <p:nvPr/>
          </p:nvSpPr>
          <p:spPr bwMode="auto">
            <a:xfrm>
              <a:off x="969963" y="107950"/>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rgbClr val="A6C84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41" name="Freeform 15"/>
            <p:cNvSpPr>
              <a:spLocks noChangeArrowheads="1"/>
            </p:cNvSpPr>
            <p:nvPr/>
          </p:nvSpPr>
          <p:spPr bwMode="auto">
            <a:xfrm>
              <a:off x="1077913" y="0"/>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rgbClr val="A6C84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42" name="Freeform 16"/>
            <p:cNvSpPr>
              <a:spLocks noChangeArrowheads="1"/>
            </p:cNvSpPr>
            <p:nvPr/>
          </p:nvSpPr>
          <p:spPr bwMode="auto">
            <a:xfrm>
              <a:off x="560388" y="180975"/>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4143" name="Oval 17"/>
            <p:cNvSpPr>
              <a:spLocks noChangeArrowheads="1"/>
            </p:cNvSpPr>
            <p:nvPr/>
          </p:nvSpPr>
          <p:spPr bwMode="auto">
            <a:xfrm>
              <a:off x="876300" y="485775"/>
              <a:ext cx="52388" cy="52388"/>
            </a:xfrm>
            <a:prstGeom prst="ellipse">
              <a:avLst/>
            </a:prstGeom>
            <a:solidFill>
              <a:srgbClr val="23A3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4144" name="文本框 52"/>
          <p:cNvSpPr>
            <a:spLocks noChangeArrowheads="1"/>
          </p:cNvSpPr>
          <p:nvPr/>
        </p:nvSpPr>
        <p:spPr bwMode="auto">
          <a:xfrm>
            <a:off x="1592263" y="1498600"/>
            <a:ext cx="32305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dirty="0">
                <a:solidFill>
                  <a:srgbClr val="595959"/>
                </a:solidFill>
                <a:latin typeface="微软雅黑" pitchFamily="34" charset="-122"/>
                <a:ea typeface="微软雅黑" pitchFamily="34" charset="-122"/>
                <a:sym typeface="微软雅黑" pitchFamily="34" charset="-122"/>
              </a:rPr>
              <a:t>第一章</a:t>
            </a:r>
          </a:p>
          <a:p>
            <a:pPr>
              <a:lnSpc>
                <a:spcPct val="120000"/>
              </a:lnSpc>
            </a:pPr>
            <a:r>
              <a:rPr lang="zh-CN" sz="2000" b="1" dirty="0">
                <a:solidFill>
                  <a:srgbClr val="595959"/>
                </a:solidFill>
                <a:latin typeface="微软雅黑" pitchFamily="34" charset="-122"/>
                <a:ea typeface="微软雅黑" pitchFamily="34" charset="-122"/>
                <a:sym typeface="微软雅黑" pitchFamily="34" charset="-122"/>
              </a:rPr>
              <a:t>企业文化讨论的目的及作用</a:t>
            </a:r>
          </a:p>
        </p:txBody>
      </p:sp>
      <p:sp>
        <p:nvSpPr>
          <p:cNvPr id="4145" name="文本框 53"/>
          <p:cNvSpPr>
            <a:spLocks noChangeArrowheads="1"/>
          </p:cNvSpPr>
          <p:nvPr/>
        </p:nvSpPr>
        <p:spPr bwMode="auto">
          <a:xfrm>
            <a:off x="1127125" y="3268663"/>
            <a:ext cx="29765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solidFill>
                  <a:srgbClr val="595959"/>
                </a:solidFill>
                <a:latin typeface="微软雅黑" pitchFamily="34" charset="-122"/>
                <a:ea typeface="微软雅黑" pitchFamily="34" charset="-122"/>
                <a:sym typeface="微软雅黑" pitchFamily="34" charset="-122"/>
              </a:rPr>
              <a:t>第二章</a:t>
            </a:r>
          </a:p>
          <a:p>
            <a:pPr>
              <a:lnSpc>
                <a:spcPct val="120000"/>
              </a:lnSpc>
            </a:pPr>
            <a:r>
              <a:rPr lang="zh-CN" sz="2000" b="1">
                <a:solidFill>
                  <a:srgbClr val="595959"/>
                </a:solidFill>
                <a:latin typeface="微软雅黑" pitchFamily="34" charset="-122"/>
                <a:ea typeface="微软雅黑" pitchFamily="34" charset="-122"/>
                <a:sym typeface="微软雅黑" pitchFamily="34" charset="-122"/>
              </a:rPr>
              <a:t>企业文化讨论的问题建议</a:t>
            </a:r>
          </a:p>
        </p:txBody>
      </p:sp>
      <p:grpSp>
        <p:nvGrpSpPr>
          <p:cNvPr id="4146" name="组合 1"/>
          <p:cNvGrpSpPr>
            <a:grpSpLocks/>
          </p:cNvGrpSpPr>
          <p:nvPr/>
        </p:nvGrpSpPr>
        <p:grpSpPr bwMode="auto">
          <a:xfrm>
            <a:off x="5248275" y="2911475"/>
            <a:ext cx="1654175" cy="1439863"/>
            <a:chOff x="0" y="0"/>
            <a:chExt cx="1655322" cy="1440000"/>
          </a:xfrm>
        </p:grpSpPr>
        <p:sp>
          <p:nvSpPr>
            <p:cNvPr id="4147" name="椭圆 13"/>
            <p:cNvSpPr>
              <a:spLocks noChangeArrowheads="1"/>
            </p:cNvSpPr>
            <p:nvPr/>
          </p:nvSpPr>
          <p:spPr bwMode="auto">
            <a:xfrm>
              <a:off x="128106" y="0"/>
              <a:ext cx="1440000" cy="1440000"/>
            </a:xfrm>
            <a:prstGeom prst="ellipse">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4148" name="TextBox 15"/>
            <p:cNvSpPr>
              <a:spLocks noChangeArrowheads="1"/>
            </p:cNvSpPr>
            <p:nvPr/>
          </p:nvSpPr>
          <p:spPr bwMode="auto">
            <a:xfrm>
              <a:off x="0" y="768216"/>
              <a:ext cx="16553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rgbClr val="595959"/>
                  </a:solidFill>
                  <a:latin typeface="方正兰亭黑简体" charset="-122"/>
                  <a:ea typeface="Adobe 宋体 Std L" pitchFamily="2" charset="-122"/>
                  <a:sym typeface="方正兰亭黑简体" charset="-122"/>
                </a:rPr>
                <a:t>Contents Page</a:t>
              </a:r>
            </a:p>
          </p:txBody>
        </p:sp>
        <p:sp>
          <p:nvSpPr>
            <p:cNvPr id="4149" name="文本框 13"/>
            <p:cNvSpPr>
              <a:spLocks noChangeArrowheads="1"/>
            </p:cNvSpPr>
            <p:nvPr/>
          </p:nvSpPr>
          <p:spPr bwMode="auto">
            <a:xfrm>
              <a:off x="0" y="327686"/>
              <a:ext cx="165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dirty="0">
                  <a:solidFill>
                    <a:srgbClr val="595959"/>
                  </a:solidFill>
                  <a:latin typeface="方正兰亭粗黑_GBK" charset="-122"/>
                  <a:ea typeface="微软雅黑" pitchFamily="34" charset="-122"/>
                </a:rPr>
                <a:t>目录页</a:t>
              </a:r>
            </a:p>
          </p:txBody>
        </p:sp>
      </p:grpSp>
      <p:sp>
        <p:nvSpPr>
          <p:cNvPr id="4150" name="文本框 56"/>
          <p:cNvSpPr>
            <a:spLocks noChangeArrowheads="1"/>
          </p:cNvSpPr>
          <p:nvPr/>
        </p:nvSpPr>
        <p:spPr bwMode="auto">
          <a:xfrm>
            <a:off x="1797050" y="5057775"/>
            <a:ext cx="2976563"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solidFill>
                  <a:srgbClr val="595959"/>
                </a:solidFill>
                <a:latin typeface="微软雅黑" pitchFamily="34" charset="-122"/>
                <a:ea typeface="微软雅黑" pitchFamily="34" charset="-122"/>
                <a:sym typeface="微软雅黑" pitchFamily="34" charset="-122"/>
              </a:rPr>
              <a:t>第三章</a:t>
            </a:r>
          </a:p>
          <a:p>
            <a:pPr>
              <a:lnSpc>
                <a:spcPct val="120000"/>
              </a:lnSpc>
            </a:pPr>
            <a:r>
              <a:rPr lang="zh-CN" sz="2000" b="1">
                <a:solidFill>
                  <a:srgbClr val="595959"/>
                </a:solidFill>
                <a:latin typeface="微软雅黑" pitchFamily="34" charset="-122"/>
                <a:ea typeface="微软雅黑" pitchFamily="34" charset="-122"/>
                <a:sym typeface="微软雅黑" pitchFamily="34" charset="-122"/>
              </a:rPr>
              <a:t>企业文化讨论的方式推荐</a:t>
            </a:r>
          </a:p>
        </p:txBody>
      </p:sp>
      <p:sp>
        <p:nvSpPr>
          <p:cNvPr id="4151" name="文本框 57"/>
          <p:cNvSpPr>
            <a:spLocks noChangeArrowheads="1"/>
          </p:cNvSpPr>
          <p:nvPr/>
        </p:nvSpPr>
        <p:spPr bwMode="auto">
          <a:xfrm>
            <a:off x="7745413" y="1498600"/>
            <a:ext cx="29765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solidFill>
                  <a:schemeClr val="bg1"/>
                </a:solidFill>
                <a:latin typeface="微软雅黑" pitchFamily="34" charset="-122"/>
                <a:ea typeface="微软雅黑" pitchFamily="34" charset="-122"/>
                <a:sym typeface="微软雅黑" pitchFamily="34" charset="-122"/>
              </a:rPr>
              <a:t>第四章</a:t>
            </a:r>
          </a:p>
          <a:p>
            <a:pPr>
              <a:lnSpc>
                <a:spcPct val="120000"/>
              </a:lnSpc>
            </a:pPr>
            <a:r>
              <a:rPr lang="zh-CN" sz="2000" b="1">
                <a:solidFill>
                  <a:schemeClr val="bg1"/>
                </a:solidFill>
                <a:latin typeface="微软雅黑" pitchFamily="34" charset="-122"/>
                <a:ea typeface="微软雅黑" pitchFamily="34" charset="-122"/>
                <a:sym typeface="微软雅黑" pitchFamily="34" charset="-122"/>
              </a:rPr>
              <a:t>企业文化讨论的准备工作</a:t>
            </a:r>
          </a:p>
        </p:txBody>
      </p:sp>
      <p:sp>
        <p:nvSpPr>
          <p:cNvPr id="4152" name="文本框 58"/>
          <p:cNvSpPr>
            <a:spLocks noChangeArrowheads="1"/>
          </p:cNvSpPr>
          <p:nvPr/>
        </p:nvSpPr>
        <p:spPr bwMode="auto">
          <a:xfrm>
            <a:off x="8763000" y="3254375"/>
            <a:ext cx="2976563"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solidFill>
                  <a:schemeClr val="bg1"/>
                </a:solidFill>
                <a:latin typeface="微软雅黑" pitchFamily="34" charset="-122"/>
                <a:ea typeface="微软雅黑" pitchFamily="34" charset="-122"/>
                <a:sym typeface="微软雅黑" pitchFamily="34" charset="-122"/>
              </a:rPr>
              <a:t>第五章</a:t>
            </a:r>
          </a:p>
          <a:p>
            <a:pPr>
              <a:lnSpc>
                <a:spcPct val="120000"/>
              </a:lnSpc>
            </a:pPr>
            <a:r>
              <a:rPr lang="zh-CN" sz="2000" b="1">
                <a:solidFill>
                  <a:schemeClr val="bg1"/>
                </a:solidFill>
                <a:latin typeface="微软雅黑" pitchFamily="34" charset="-122"/>
                <a:ea typeface="微软雅黑" pitchFamily="34" charset="-122"/>
                <a:sym typeface="微软雅黑" pitchFamily="34" charset="-122"/>
              </a:rPr>
              <a:t>企业文化讨论的输出内容</a:t>
            </a:r>
          </a:p>
        </p:txBody>
      </p:sp>
      <p:sp>
        <p:nvSpPr>
          <p:cNvPr id="4153" name="文本框 59"/>
          <p:cNvSpPr>
            <a:spLocks noChangeArrowheads="1"/>
          </p:cNvSpPr>
          <p:nvPr/>
        </p:nvSpPr>
        <p:spPr bwMode="auto">
          <a:xfrm>
            <a:off x="7745413" y="5043488"/>
            <a:ext cx="34845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solidFill>
                  <a:schemeClr val="bg1"/>
                </a:solidFill>
                <a:latin typeface="微软雅黑" pitchFamily="34" charset="-122"/>
                <a:ea typeface="微软雅黑" pitchFamily="34" charset="-122"/>
                <a:sym typeface="微软雅黑" pitchFamily="34" charset="-122"/>
              </a:rPr>
              <a:t>第六章</a:t>
            </a:r>
          </a:p>
          <a:p>
            <a:pPr>
              <a:lnSpc>
                <a:spcPct val="120000"/>
              </a:lnSpc>
            </a:pPr>
            <a:r>
              <a:rPr lang="zh-CN" sz="2000" b="1">
                <a:solidFill>
                  <a:schemeClr val="bg1"/>
                </a:solidFill>
                <a:latin typeface="微软雅黑" pitchFamily="34" charset="-122"/>
                <a:ea typeface="微软雅黑" pitchFamily="34" charset="-122"/>
                <a:sym typeface="微软雅黑" pitchFamily="34" charset="-122"/>
              </a:rPr>
              <a:t>企业文化讨论结果的整合宣传</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5123"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24"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5125"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5126" name="文本框 23"/>
          <p:cNvSpPr>
            <a:spLocks noChangeArrowheads="1"/>
          </p:cNvSpPr>
          <p:nvPr/>
        </p:nvSpPr>
        <p:spPr bwMode="auto">
          <a:xfrm>
            <a:off x="4279900" y="5173663"/>
            <a:ext cx="44497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第一章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企业文化讨论的目的及作用</a:t>
            </a:r>
          </a:p>
        </p:txBody>
      </p:sp>
      <p:grpSp>
        <p:nvGrpSpPr>
          <p:cNvPr id="5127" name="组合 28"/>
          <p:cNvGrpSpPr>
            <a:grpSpLocks/>
          </p:cNvGrpSpPr>
          <p:nvPr/>
        </p:nvGrpSpPr>
        <p:grpSpPr bwMode="auto">
          <a:xfrm>
            <a:off x="3451225" y="5341938"/>
            <a:ext cx="663575" cy="642937"/>
            <a:chOff x="0" y="0"/>
            <a:chExt cx="1435101" cy="1389063"/>
          </a:xfrm>
        </p:grpSpPr>
        <p:sp>
          <p:nvSpPr>
            <p:cNvPr id="5128" name="Freeform 11"/>
            <p:cNvSpPr>
              <a:spLocks noEditPoints="1" noChangeArrowheads="1"/>
            </p:cNvSpPr>
            <p:nvPr/>
          </p:nvSpPr>
          <p:spPr bwMode="auto">
            <a:xfrm>
              <a:off x="0" y="7938"/>
              <a:ext cx="1098550" cy="1103313"/>
            </a:xfrm>
            <a:custGeom>
              <a:avLst/>
              <a:gdLst>
                <a:gd name="T0" fmla="*/ 188 w 376"/>
                <a:gd name="T1" fmla="*/ 0 h 377"/>
                <a:gd name="T2" fmla="*/ 0 w 376"/>
                <a:gd name="T3" fmla="*/ 189 h 377"/>
                <a:gd name="T4" fmla="*/ 188 w 376"/>
                <a:gd name="T5" fmla="*/ 377 h 377"/>
                <a:gd name="T6" fmla="*/ 376 w 376"/>
                <a:gd name="T7" fmla="*/ 189 h 377"/>
                <a:gd name="T8" fmla="*/ 188 w 376"/>
                <a:gd name="T9" fmla="*/ 0 h 377"/>
                <a:gd name="T10" fmla="*/ 188 w 376"/>
                <a:gd name="T11" fmla="*/ 329 h 377"/>
                <a:gd name="T12" fmla="*/ 48 w 376"/>
                <a:gd name="T13" fmla="*/ 189 h 377"/>
                <a:gd name="T14" fmla="*/ 188 w 376"/>
                <a:gd name="T15" fmla="*/ 48 h 377"/>
                <a:gd name="T16" fmla="*/ 328 w 376"/>
                <a:gd name="T17" fmla="*/ 189 h 377"/>
                <a:gd name="T18" fmla="*/ 188 w 376"/>
                <a:gd name="T19" fmla="*/ 329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6"/>
                <a:gd name="T31" fmla="*/ 0 h 377"/>
                <a:gd name="T32" fmla="*/ 376 w 376"/>
                <a:gd name="T33" fmla="*/ 377 h 3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6" h="377">
                  <a:moveTo>
                    <a:pt x="188" y="0"/>
                  </a:moveTo>
                  <a:cubicBezTo>
                    <a:pt x="84" y="0"/>
                    <a:pt x="0" y="85"/>
                    <a:pt x="0" y="189"/>
                  </a:cubicBezTo>
                  <a:cubicBezTo>
                    <a:pt x="0" y="292"/>
                    <a:pt x="84" y="377"/>
                    <a:pt x="188" y="377"/>
                  </a:cubicBezTo>
                  <a:cubicBezTo>
                    <a:pt x="292" y="377"/>
                    <a:pt x="376" y="292"/>
                    <a:pt x="376" y="189"/>
                  </a:cubicBezTo>
                  <a:cubicBezTo>
                    <a:pt x="376" y="85"/>
                    <a:pt x="292" y="0"/>
                    <a:pt x="188" y="0"/>
                  </a:cubicBezTo>
                  <a:close/>
                  <a:moveTo>
                    <a:pt x="188" y="329"/>
                  </a:moveTo>
                  <a:cubicBezTo>
                    <a:pt x="111" y="329"/>
                    <a:pt x="48" y="266"/>
                    <a:pt x="48" y="189"/>
                  </a:cubicBezTo>
                  <a:cubicBezTo>
                    <a:pt x="48" y="111"/>
                    <a:pt x="111" y="48"/>
                    <a:pt x="188" y="48"/>
                  </a:cubicBezTo>
                  <a:cubicBezTo>
                    <a:pt x="265" y="48"/>
                    <a:pt x="328" y="111"/>
                    <a:pt x="328" y="189"/>
                  </a:cubicBezTo>
                  <a:cubicBezTo>
                    <a:pt x="328" y="266"/>
                    <a:pt x="265" y="329"/>
                    <a:pt x="188" y="32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29" name="Freeform 12"/>
            <p:cNvSpPr>
              <a:spLocks noChangeArrowheads="1"/>
            </p:cNvSpPr>
            <p:nvPr/>
          </p:nvSpPr>
          <p:spPr bwMode="auto">
            <a:xfrm>
              <a:off x="903288" y="874713"/>
              <a:ext cx="111125" cy="115888"/>
            </a:xfrm>
            <a:custGeom>
              <a:avLst/>
              <a:gdLst>
                <a:gd name="T0" fmla="*/ 34 w 38"/>
                <a:gd name="T1" fmla="*/ 4 h 40"/>
                <a:gd name="T2" fmla="*/ 34 w 38"/>
                <a:gd name="T3" fmla="*/ 19 h 40"/>
                <a:gd name="T4" fmla="*/ 19 w 38"/>
                <a:gd name="T5" fmla="*/ 35 h 40"/>
                <a:gd name="T6" fmla="*/ 4 w 38"/>
                <a:gd name="T7" fmla="*/ 36 h 40"/>
                <a:gd name="T8" fmla="*/ 4 w 38"/>
                <a:gd name="T9" fmla="*/ 36 h 40"/>
                <a:gd name="T10" fmla="*/ 5 w 38"/>
                <a:gd name="T11" fmla="*/ 21 h 40"/>
                <a:gd name="T12" fmla="*/ 19 w 38"/>
                <a:gd name="T13" fmla="*/ 6 h 40"/>
                <a:gd name="T14" fmla="*/ 34 w 38"/>
                <a:gd name="T15" fmla="*/ 4 h 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40"/>
                <a:gd name="T26" fmla="*/ 38 w 3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40">
                  <a:moveTo>
                    <a:pt x="34" y="4"/>
                  </a:moveTo>
                  <a:cubicBezTo>
                    <a:pt x="38" y="8"/>
                    <a:pt x="38" y="15"/>
                    <a:pt x="34" y="19"/>
                  </a:cubicBezTo>
                  <a:cubicBezTo>
                    <a:pt x="19" y="35"/>
                    <a:pt x="19" y="35"/>
                    <a:pt x="19" y="35"/>
                  </a:cubicBezTo>
                  <a:cubicBezTo>
                    <a:pt x="15" y="39"/>
                    <a:pt x="8" y="40"/>
                    <a:pt x="4" y="36"/>
                  </a:cubicBezTo>
                  <a:cubicBezTo>
                    <a:pt x="4" y="36"/>
                    <a:pt x="4" y="36"/>
                    <a:pt x="4" y="36"/>
                  </a:cubicBezTo>
                  <a:cubicBezTo>
                    <a:pt x="0" y="32"/>
                    <a:pt x="1" y="26"/>
                    <a:pt x="5" y="21"/>
                  </a:cubicBezTo>
                  <a:cubicBezTo>
                    <a:pt x="19" y="6"/>
                    <a:pt x="19" y="6"/>
                    <a:pt x="19" y="6"/>
                  </a:cubicBezTo>
                  <a:cubicBezTo>
                    <a:pt x="24" y="1"/>
                    <a:pt x="30" y="0"/>
                    <a:pt x="34" y="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0" name="Freeform 13"/>
            <p:cNvSpPr>
              <a:spLocks noChangeArrowheads="1"/>
            </p:cNvSpPr>
            <p:nvPr/>
          </p:nvSpPr>
          <p:spPr bwMode="auto">
            <a:xfrm>
              <a:off x="941388" y="909638"/>
              <a:ext cx="493713" cy="479425"/>
            </a:xfrm>
            <a:custGeom>
              <a:avLst/>
              <a:gdLst>
                <a:gd name="T0" fmla="*/ 163 w 169"/>
                <a:gd name="T1" fmla="*/ 104 h 164"/>
                <a:gd name="T2" fmla="*/ 162 w 169"/>
                <a:gd name="T3" fmla="*/ 129 h 164"/>
                <a:gd name="T4" fmla="*/ 137 w 169"/>
                <a:gd name="T5" fmla="*/ 155 h 164"/>
                <a:gd name="T6" fmla="*/ 112 w 169"/>
                <a:gd name="T7" fmla="*/ 158 h 164"/>
                <a:gd name="T8" fmla="*/ 112 w 169"/>
                <a:gd name="T9" fmla="*/ 158 h 164"/>
                <a:gd name="T10" fmla="*/ 7 w 169"/>
                <a:gd name="T11" fmla="*/ 33 h 164"/>
                <a:gd name="T12" fmla="*/ 32 w 169"/>
                <a:gd name="T13" fmla="*/ 7 h 164"/>
                <a:gd name="T14" fmla="*/ 163 w 169"/>
                <a:gd name="T15" fmla="*/ 104 h 16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64"/>
                <a:gd name="T26" fmla="*/ 169 w 169"/>
                <a:gd name="T27" fmla="*/ 164 h 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64">
                  <a:moveTo>
                    <a:pt x="163" y="104"/>
                  </a:moveTo>
                  <a:cubicBezTo>
                    <a:pt x="169" y="110"/>
                    <a:pt x="169" y="121"/>
                    <a:pt x="162" y="129"/>
                  </a:cubicBezTo>
                  <a:cubicBezTo>
                    <a:pt x="137" y="155"/>
                    <a:pt x="137" y="155"/>
                    <a:pt x="137" y="155"/>
                  </a:cubicBezTo>
                  <a:cubicBezTo>
                    <a:pt x="130" y="163"/>
                    <a:pt x="119" y="164"/>
                    <a:pt x="112" y="158"/>
                  </a:cubicBezTo>
                  <a:cubicBezTo>
                    <a:pt x="112" y="158"/>
                    <a:pt x="112" y="158"/>
                    <a:pt x="112" y="158"/>
                  </a:cubicBezTo>
                  <a:cubicBezTo>
                    <a:pt x="105" y="151"/>
                    <a:pt x="0" y="41"/>
                    <a:pt x="7" y="33"/>
                  </a:cubicBezTo>
                  <a:cubicBezTo>
                    <a:pt x="32" y="7"/>
                    <a:pt x="32" y="7"/>
                    <a:pt x="32" y="7"/>
                  </a:cubicBezTo>
                  <a:cubicBezTo>
                    <a:pt x="39" y="0"/>
                    <a:pt x="156" y="97"/>
                    <a:pt x="163" y="104"/>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1" name="Freeform 14"/>
            <p:cNvSpPr>
              <a:spLocks noChangeArrowheads="1"/>
            </p:cNvSpPr>
            <p:nvPr/>
          </p:nvSpPr>
          <p:spPr bwMode="auto">
            <a:xfrm>
              <a:off x="969963" y="107950"/>
              <a:ext cx="271463" cy="58738"/>
            </a:xfrm>
            <a:custGeom>
              <a:avLst/>
              <a:gdLst>
                <a:gd name="T0" fmla="*/ 93 w 93"/>
                <a:gd name="T1" fmla="*/ 10 h 20"/>
                <a:gd name="T2" fmla="*/ 83 w 93"/>
                <a:gd name="T3" fmla="*/ 20 h 20"/>
                <a:gd name="T4" fmla="*/ 9 w 93"/>
                <a:gd name="T5" fmla="*/ 20 h 20"/>
                <a:gd name="T6" fmla="*/ 0 w 93"/>
                <a:gd name="T7" fmla="*/ 10 h 20"/>
                <a:gd name="T8" fmla="*/ 0 w 93"/>
                <a:gd name="T9" fmla="*/ 10 h 20"/>
                <a:gd name="T10" fmla="*/ 9 w 93"/>
                <a:gd name="T11" fmla="*/ 0 h 20"/>
                <a:gd name="T12" fmla="*/ 83 w 93"/>
                <a:gd name="T13" fmla="*/ 0 h 20"/>
                <a:gd name="T14" fmla="*/ 93 w 93"/>
                <a:gd name="T15" fmla="*/ 10 h 20"/>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20"/>
                <a:gd name="T26" fmla="*/ 93 w 93"/>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20">
                  <a:moveTo>
                    <a:pt x="93" y="10"/>
                  </a:moveTo>
                  <a:cubicBezTo>
                    <a:pt x="93" y="15"/>
                    <a:pt x="89" y="20"/>
                    <a:pt x="83" y="20"/>
                  </a:cubicBezTo>
                  <a:cubicBezTo>
                    <a:pt x="9" y="20"/>
                    <a:pt x="9" y="20"/>
                    <a:pt x="9" y="20"/>
                  </a:cubicBezTo>
                  <a:cubicBezTo>
                    <a:pt x="4" y="20"/>
                    <a:pt x="0" y="15"/>
                    <a:pt x="0" y="10"/>
                  </a:cubicBezTo>
                  <a:cubicBezTo>
                    <a:pt x="0" y="10"/>
                    <a:pt x="0" y="10"/>
                    <a:pt x="0" y="10"/>
                  </a:cubicBezTo>
                  <a:cubicBezTo>
                    <a:pt x="0" y="4"/>
                    <a:pt x="4" y="0"/>
                    <a:pt x="9" y="0"/>
                  </a:cubicBezTo>
                  <a:cubicBezTo>
                    <a:pt x="83" y="0"/>
                    <a:pt x="83" y="0"/>
                    <a:pt x="83" y="0"/>
                  </a:cubicBezTo>
                  <a:cubicBezTo>
                    <a:pt x="89" y="0"/>
                    <a:pt x="93" y="4"/>
                    <a:pt x="93" y="1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2" name="Freeform 15"/>
            <p:cNvSpPr>
              <a:spLocks noChangeArrowheads="1"/>
            </p:cNvSpPr>
            <p:nvPr/>
          </p:nvSpPr>
          <p:spPr bwMode="auto">
            <a:xfrm>
              <a:off x="1077913" y="0"/>
              <a:ext cx="55563" cy="271463"/>
            </a:xfrm>
            <a:custGeom>
              <a:avLst/>
              <a:gdLst>
                <a:gd name="T0" fmla="*/ 9 w 19"/>
                <a:gd name="T1" fmla="*/ 0 h 93"/>
                <a:gd name="T2" fmla="*/ 19 w 19"/>
                <a:gd name="T3" fmla="*/ 10 h 93"/>
                <a:gd name="T4" fmla="*/ 19 w 19"/>
                <a:gd name="T5" fmla="*/ 84 h 93"/>
                <a:gd name="T6" fmla="*/ 9 w 19"/>
                <a:gd name="T7" fmla="*/ 93 h 93"/>
                <a:gd name="T8" fmla="*/ 9 w 19"/>
                <a:gd name="T9" fmla="*/ 93 h 93"/>
                <a:gd name="T10" fmla="*/ 0 w 19"/>
                <a:gd name="T11" fmla="*/ 84 h 93"/>
                <a:gd name="T12" fmla="*/ 0 w 19"/>
                <a:gd name="T13" fmla="*/ 10 h 93"/>
                <a:gd name="T14" fmla="*/ 9 w 19"/>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93"/>
                <a:gd name="T26" fmla="*/ 19 w 19"/>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93">
                  <a:moveTo>
                    <a:pt x="9" y="0"/>
                  </a:moveTo>
                  <a:cubicBezTo>
                    <a:pt x="15" y="0"/>
                    <a:pt x="19" y="4"/>
                    <a:pt x="19" y="10"/>
                  </a:cubicBezTo>
                  <a:cubicBezTo>
                    <a:pt x="19" y="84"/>
                    <a:pt x="19" y="84"/>
                    <a:pt x="19" y="84"/>
                  </a:cubicBezTo>
                  <a:cubicBezTo>
                    <a:pt x="19" y="89"/>
                    <a:pt x="15" y="93"/>
                    <a:pt x="9" y="93"/>
                  </a:cubicBezTo>
                  <a:cubicBezTo>
                    <a:pt x="9" y="93"/>
                    <a:pt x="9" y="93"/>
                    <a:pt x="9" y="93"/>
                  </a:cubicBezTo>
                  <a:cubicBezTo>
                    <a:pt x="4" y="93"/>
                    <a:pt x="0" y="89"/>
                    <a:pt x="0" y="84"/>
                  </a:cubicBezTo>
                  <a:cubicBezTo>
                    <a:pt x="0" y="10"/>
                    <a:pt x="0" y="10"/>
                    <a:pt x="0" y="10"/>
                  </a:cubicBezTo>
                  <a:cubicBezTo>
                    <a:pt x="0" y="4"/>
                    <a:pt x="4" y="0"/>
                    <a:pt x="9" y="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3" name="Freeform 16"/>
            <p:cNvSpPr>
              <a:spLocks noChangeArrowheads="1"/>
            </p:cNvSpPr>
            <p:nvPr/>
          </p:nvSpPr>
          <p:spPr bwMode="auto">
            <a:xfrm>
              <a:off x="560388" y="180975"/>
              <a:ext cx="354013" cy="287338"/>
            </a:xfrm>
            <a:custGeom>
              <a:avLst/>
              <a:gdLst>
                <a:gd name="T0" fmla="*/ 105 w 121"/>
                <a:gd name="T1" fmla="*/ 93 h 98"/>
                <a:gd name="T2" fmla="*/ 7 w 121"/>
                <a:gd name="T3" fmla="*/ 15 h 98"/>
                <a:gd name="T4" fmla="*/ 7 w 121"/>
                <a:gd name="T5" fmla="*/ 15 h 98"/>
                <a:gd name="T6" fmla="*/ 1 w 121"/>
                <a:gd name="T7" fmla="*/ 7 h 98"/>
                <a:gd name="T8" fmla="*/ 1 w 121"/>
                <a:gd name="T9" fmla="*/ 7 h 98"/>
                <a:gd name="T10" fmla="*/ 9 w 121"/>
                <a:gd name="T11" fmla="*/ 0 h 98"/>
                <a:gd name="T12" fmla="*/ 9 w 121"/>
                <a:gd name="T13" fmla="*/ 0 h 98"/>
                <a:gd name="T14" fmla="*/ 119 w 121"/>
                <a:gd name="T15" fmla="*/ 88 h 98"/>
                <a:gd name="T16" fmla="*/ 119 w 121"/>
                <a:gd name="T17" fmla="*/ 88 h 98"/>
                <a:gd name="T18" fmla="*/ 115 w 121"/>
                <a:gd name="T19" fmla="*/ 98 h 98"/>
                <a:gd name="T20" fmla="*/ 115 w 121"/>
                <a:gd name="T21" fmla="*/ 98 h 98"/>
                <a:gd name="T22" fmla="*/ 112 w 121"/>
                <a:gd name="T23" fmla="*/ 98 h 98"/>
                <a:gd name="T24" fmla="*/ 112 w 121"/>
                <a:gd name="T25" fmla="*/ 98 h 98"/>
                <a:gd name="T26" fmla="*/ 105 w 121"/>
                <a:gd name="T27" fmla="*/ 93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98"/>
                <a:gd name="T44" fmla="*/ 121 w 121"/>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98">
                  <a:moveTo>
                    <a:pt x="105" y="93"/>
                  </a:moveTo>
                  <a:cubicBezTo>
                    <a:pt x="91" y="51"/>
                    <a:pt x="53" y="19"/>
                    <a:pt x="7" y="15"/>
                  </a:cubicBezTo>
                  <a:cubicBezTo>
                    <a:pt x="7" y="15"/>
                    <a:pt x="7" y="15"/>
                    <a:pt x="7" y="15"/>
                  </a:cubicBezTo>
                  <a:cubicBezTo>
                    <a:pt x="3" y="14"/>
                    <a:pt x="0" y="11"/>
                    <a:pt x="1" y="7"/>
                  </a:cubicBezTo>
                  <a:cubicBezTo>
                    <a:pt x="1" y="7"/>
                    <a:pt x="1" y="7"/>
                    <a:pt x="1" y="7"/>
                  </a:cubicBezTo>
                  <a:cubicBezTo>
                    <a:pt x="1" y="3"/>
                    <a:pt x="5" y="0"/>
                    <a:pt x="9" y="0"/>
                  </a:cubicBezTo>
                  <a:cubicBezTo>
                    <a:pt x="9" y="0"/>
                    <a:pt x="9" y="0"/>
                    <a:pt x="9" y="0"/>
                  </a:cubicBezTo>
                  <a:cubicBezTo>
                    <a:pt x="61" y="5"/>
                    <a:pt x="103" y="41"/>
                    <a:pt x="119" y="88"/>
                  </a:cubicBezTo>
                  <a:cubicBezTo>
                    <a:pt x="119" y="88"/>
                    <a:pt x="119" y="88"/>
                    <a:pt x="119" y="88"/>
                  </a:cubicBezTo>
                  <a:cubicBezTo>
                    <a:pt x="121" y="92"/>
                    <a:pt x="118" y="96"/>
                    <a:pt x="115" y="98"/>
                  </a:cubicBezTo>
                  <a:cubicBezTo>
                    <a:pt x="115" y="98"/>
                    <a:pt x="115" y="98"/>
                    <a:pt x="115" y="98"/>
                  </a:cubicBezTo>
                  <a:cubicBezTo>
                    <a:pt x="114" y="98"/>
                    <a:pt x="113" y="98"/>
                    <a:pt x="112" y="98"/>
                  </a:cubicBezTo>
                  <a:cubicBezTo>
                    <a:pt x="112" y="98"/>
                    <a:pt x="112" y="98"/>
                    <a:pt x="112" y="98"/>
                  </a:cubicBezTo>
                  <a:cubicBezTo>
                    <a:pt x="109" y="98"/>
                    <a:pt x="106" y="96"/>
                    <a:pt x="105" y="9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4" name="Oval 17"/>
            <p:cNvSpPr>
              <a:spLocks noChangeArrowheads="1"/>
            </p:cNvSpPr>
            <p:nvPr/>
          </p:nvSpPr>
          <p:spPr bwMode="auto">
            <a:xfrm>
              <a:off x="876300" y="485775"/>
              <a:ext cx="52388" cy="52388"/>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5135"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6"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7"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8"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39"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0"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1"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2"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3"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4"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5"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5146"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第一章    企业文化讨论的目的及作用</a:t>
            </a:r>
            <a:endParaRPr lang="zh-CN"/>
          </a:p>
        </p:txBody>
      </p:sp>
      <p:sp>
        <p:nvSpPr>
          <p:cNvPr id="6147" name="任意多边形 23"/>
          <p:cNvSpPr>
            <a:spLocks noChangeArrowheads="1"/>
          </p:cNvSpPr>
          <p:nvPr/>
        </p:nvSpPr>
        <p:spPr bwMode="auto">
          <a:xfrm>
            <a:off x="1409700" y="2522538"/>
            <a:ext cx="7070725" cy="2962275"/>
          </a:xfrm>
          <a:custGeom>
            <a:avLst/>
            <a:gdLst>
              <a:gd name="T0" fmla="*/ 3535626 w 7071252"/>
              <a:gd name="T1" fmla="*/ 0 h 2962252"/>
              <a:gd name="T2" fmla="*/ 7071252 w 7071252"/>
              <a:gd name="T3" fmla="*/ 1481126 h 2962252"/>
              <a:gd name="T4" fmla="*/ 3535626 w 7071252"/>
              <a:gd name="T5" fmla="*/ 2962252 h 2962252"/>
              <a:gd name="T6" fmla="*/ 0 w 7071252"/>
              <a:gd name="T7" fmla="*/ 1481126 h 2962252"/>
              <a:gd name="T8" fmla="*/ 3535626 w 7071252"/>
              <a:gd name="T9" fmla="*/ 0 h 2962252"/>
              <a:gd name="T10" fmla="*/ 0 60000 65536"/>
              <a:gd name="T11" fmla="*/ 0 60000 65536"/>
              <a:gd name="T12" fmla="*/ 0 60000 65536"/>
              <a:gd name="T13" fmla="*/ 0 60000 65536"/>
              <a:gd name="T14" fmla="*/ 0 60000 65536"/>
              <a:gd name="T15" fmla="*/ 0 w 7071252"/>
              <a:gd name="T16" fmla="*/ 0 h 2962252"/>
              <a:gd name="T17" fmla="*/ 7071252 w 7071252"/>
              <a:gd name="T18" fmla="*/ 2962252 h 2962252"/>
            </a:gdLst>
            <a:ahLst/>
            <a:cxnLst>
              <a:cxn ang="T10">
                <a:pos x="T0" y="T1"/>
              </a:cxn>
              <a:cxn ang="T11">
                <a:pos x="T2" y="T3"/>
              </a:cxn>
              <a:cxn ang="T12">
                <a:pos x="T4" y="T5"/>
              </a:cxn>
              <a:cxn ang="T13">
                <a:pos x="T6" y="T7"/>
              </a:cxn>
              <a:cxn ang="T14">
                <a:pos x="T8" y="T9"/>
              </a:cxn>
            </a:cxnLst>
            <a:rect l="T15" t="T16" r="T17" b="T18"/>
            <a:pathLst>
              <a:path w="7071252" h="2962252">
                <a:moveTo>
                  <a:pt x="3535626" y="0"/>
                </a:moveTo>
                <a:cubicBezTo>
                  <a:pt x="5488298" y="0"/>
                  <a:pt x="7071252" y="663123"/>
                  <a:pt x="7071252" y="1481126"/>
                </a:cubicBezTo>
                <a:cubicBezTo>
                  <a:pt x="7071252" y="2299129"/>
                  <a:pt x="5488298" y="2962252"/>
                  <a:pt x="3535626" y="2962252"/>
                </a:cubicBezTo>
                <a:cubicBezTo>
                  <a:pt x="1582954" y="2962252"/>
                  <a:pt x="0" y="2299129"/>
                  <a:pt x="0" y="1481126"/>
                </a:cubicBezTo>
                <a:cubicBezTo>
                  <a:pt x="0" y="663123"/>
                  <a:pt x="1582954" y="0"/>
                  <a:pt x="3535626" y="0"/>
                </a:cubicBezTo>
                <a:close/>
              </a:path>
            </a:pathLst>
          </a:custGeom>
          <a:solidFill>
            <a:srgbClr val="82C1EA"/>
          </a:solidFill>
          <a:ln w="12700" cap="flat" cmpd="sng">
            <a:solidFill>
              <a:schemeClr val="bg1"/>
            </a:solidFill>
            <a:bevel/>
            <a:headEnd/>
            <a:tailEnd/>
          </a:ln>
        </p:spPr>
        <p:txBody>
          <a:bodyPr anchor="ctr"/>
          <a:lstStyle/>
          <a:p>
            <a:pPr algn="ctr"/>
            <a:endParaRPr lang="zh-CN" altLang="zh-CN">
              <a:solidFill>
                <a:srgbClr val="FFFFFF"/>
              </a:solidFill>
              <a:latin typeface="方正兰亭粗黑_GBK" charset="-122"/>
              <a:ea typeface="方正兰亭粗黑_GBK" charset="-122"/>
            </a:endParaRPr>
          </a:p>
        </p:txBody>
      </p:sp>
      <p:sp>
        <p:nvSpPr>
          <p:cNvPr id="6148" name="任意多边形 24"/>
          <p:cNvSpPr>
            <a:spLocks noChangeArrowheads="1"/>
          </p:cNvSpPr>
          <p:nvPr/>
        </p:nvSpPr>
        <p:spPr bwMode="auto">
          <a:xfrm>
            <a:off x="1409700" y="2725738"/>
            <a:ext cx="4718050" cy="2530475"/>
          </a:xfrm>
          <a:custGeom>
            <a:avLst/>
            <a:gdLst>
              <a:gd name="T0" fmla="*/ 2358744 w 4717488"/>
              <a:gd name="T1" fmla="*/ 0 h 2530930"/>
              <a:gd name="T2" fmla="*/ 4717488 w 4717488"/>
              <a:gd name="T3" fmla="*/ 1265465 h 2530930"/>
              <a:gd name="T4" fmla="*/ 2358744 w 4717488"/>
              <a:gd name="T5" fmla="*/ 2530930 h 2530930"/>
              <a:gd name="T6" fmla="*/ 0 w 4717488"/>
              <a:gd name="T7" fmla="*/ 1265465 h 2530930"/>
              <a:gd name="T8" fmla="*/ 2358744 w 4717488"/>
              <a:gd name="T9" fmla="*/ 0 h 2530930"/>
              <a:gd name="T10" fmla="*/ 0 60000 65536"/>
              <a:gd name="T11" fmla="*/ 0 60000 65536"/>
              <a:gd name="T12" fmla="*/ 0 60000 65536"/>
              <a:gd name="T13" fmla="*/ 0 60000 65536"/>
              <a:gd name="T14" fmla="*/ 0 60000 65536"/>
              <a:gd name="T15" fmla="*/ 0 w 4717488"/>
              <a:gd name="T16" fmla="*/ 0 h 2530930"/>
              <a:gd name="T17" fmla="*/ 4717488 w 4717488"/>
              <a:gd name="T18" fmla="*/ 2530930 h 2530930"/>
            </a:gdLst>
            <a:ahLst/>
            <a:cxnLst>
              <a:cxn ang="T10">
                <a:pos x="T0" y="T1"/>
              </a:cxn>
              <a:cxn ang="T11">
                <a:pos x="T2" y="T3"/>
              </a:cxn>
              <a:cxn ang="T12">
                <a:pos x="T4" y="T5"/>
              </a:cxn>
              <a:cxn ang="T13">
                <a:pos x="T6" y="T7"/>
              </a:cxn>
              <a:cxn ang="T14">
                <a:pos x="T8" y="T9"/>
              </a:cxn>
            </a:cxnLst>
            <a:rect l="T15" t="T16" r="T17" b="T18"/>
            <a:pathLst>
              <a:path w="4717488" h="2530930">
                <a:moveTo>
                  <a:pt x="2358744" y="0"/>
                </a:moveTo>
                <a:cubicBezTo>
                  <a:pt x="3661442" y="0"/>
                  <a:pt x="4717488" y="566568"/>
                  <a:pt x="4717488" y="1265465"/>
                </a:cubicBezTo>
                <a:cubicBezTo>
                  <a:pt x="4717488" y="1964362"/>
                  <a:pt x="3661442" y="2530930"/>
                  <a:pt x="2358744" y="2530930"/>
                </a:cubicBezTo>
                <a:cubicBezTo>
                  <a:pt x="1056046" y="2530930"/>
                  <a:pt x="0" y="1964362"/>
                  <a:pt x="0" y="1265465"/>
                </a:cubicBezTo>
                <a:cubicBezTo>
                  <a:pt x="0" y="566568"/>
                  <a:pt x="1056046" y="0"/>
                  <a:pt x="2358744" y="0"/>
                </a:cubicBezTo>
                <a:close/>
              </a:path>
            </a:pathLst>
          </a:custGeom>
          <a:solidFill>
            <a:srgbClr val="2EA5DF"/>
          </a:solidFill>
          <a:ln w="12700" cap="flat" cmpd="sng">
            <a:solidFill>
              <a:schemeClr val="bg1"/>
            </a:solidFill>
            <a:bevel/>
            <a:headEnd/>
            <a:tailEnd/>
          </a:ln>
        </p:spPr>
        <p:txBody>
          <a:bodyPr anchor="ctr"/>
          <a:lstStyle/>
          <a:p>
            <a:pPr algn="ctr"/>
            <a:endParaRPr lang="zh-CN" altLang="zh-CN">
              <a:solidFill>
                <a:srgbClr val="FFFFFF"/>
              </a:solidFill>
              <a:latin typeface="方正兰亭粗黑_GBK" charset="-122"/>
              <a:ea typeface="方正兰亭粗黑_GBK" charset="-122"/>
            </a:endParaRPr>
          </a:p>
        </p:txBody>
      </p:sp>
      <p:sp>
        <p:nvSpPr>
          <p:cNvPr id="6149" name="任意多边形 26"/>
          <p:cNvSpPr>
            <a:spLocks noChangeArrowheads="1"/>
          </p:cNvSpPr>
          <p:nvPr/>
        </p:nvSpPr>
        <p:spPr bwMode="auto">
          <a:xfrm>
            <a:off x="1409700" y="3116263"/>
            <a:ext cx="2130425" cy="1776412"/>
          </a:xfrm>
          <a:custGeom>
            <a:avLst/>
            <a:gdLst>
              <a:gd name="T0" fmla="*/ 1065368 w 2130736"/>
              <a:gd name="T1" fmla="*/ 0 h 1776592"/>
              <a:gd name="T2" fmla="*/ 2130736 w 2130736"/>
              <a:gd name="T3" fmla="*/ 888296 h 1776592"/>
              <a:gd name="T4" fmla="*/ 1065368 w 2130736"/>
              <a:gd name="T5" fmla="*/ 1776592 h 1776592"/>
              <a:gd name="T6" fmla="*/ 0 w 2130736"/>
              <a:gd name="T7" fmla="*/ 888296 h 1776592"/>
              <a:gd name="T8" fmla="*/ 1065368 w 2130736"/>
              <a:gd name="T9" fmla="*/ 0 h 1776592"/>
              <a:gd name="T10" fmla="*/ 0 60000 65536"/>
              <a:gd name="T11" fmla="*/ 0 60000 65536"/>
              <a:gd name="T12" fmla="*/ 0 60000 65536"/>
              <a:gd name="T13" fmla="*/ 0 60000 65536"/>
              <a:gd name="T14" fmla="*/ 0 60000 65536"/>
              <a:gd name="T15" fmla="*/ 0 w 2130736"/>
              <a:gd name="T16" fmla="*/ 0 h 1776592"/>
              <a:gd name="T17" fmla="*/ 2130736 w 2130736"/>
              <a:gd name="T18" fmla="*/ 1776592 h 1776592"/>
            </a:gdLst>
            <a:ahLst/>
            <a:cxnLst>
              <a:cxn ang="T10">
                <a:pos x="T0" y="T1"/>
              </a:cxn>
              <a:cxn ang="T11">
                <a:pos x="T2" y="T3"/>
              </a:cxn>
              <a:cxn ang="T12">
                <a:pos x="T4" y="T5"/>
              </a:cxn>
              <a:cxn ang="T13">
                <a:pos x="T6" y="T7"/>
              </a:cxn>
              <a:cxn ang="T14">
                <a:pos x="T8" y="T9"/>
              </a:cxn>
            </a:cxnLst>
            <a:rect l="T15" t="T16" r="T17" b="T18"/>
            <a:pathLst>
              <a:path w="2130736" h="1776592">
                <a:moveTo>
                  <a:pt x="1065368" y="0"/>
                </a:moveTo>
                <a:cubicBezTo>
                  <a:pt x="1653754" y="0"/>
                  <a:pt x="2130736" y="397704"/>
                  <a:pt x="2130736" y="888296"/>
                </a:cubicBezTo>
                <a:cubicBezTo>
                  <a:pt x="2130736" y="1378888"/>
                  <a:pt x="1653754" y="1776592"/>
                  <a:pt x="1065368" y="1776592"/>
                </a:cubicBezTo>
                <a:cubicBezTo>
                  <a:pt x="476982" y="1776592"/>
                  <a:pt x="0" y="1378888"/>
                  <a:pt x="0" y="888296"/>
                </a:cubicBezTo>
                <a:cubicBezTo>
                  <a:pt x="0" y="397704"/>
                  <a:pt x="476982" y="0"/>
                  <a:pt x="1065368" y="0"/>
                </a:cubicBezTo>
                <a:close/>
              </a:path>
            </a:pathLst>
          </a:custGeom>
          <a:solidFill>
            <a:srgbClr val="008DCA"/>
          </a:solidFill>
          <a:ln w="12700" cap="flat" cmpd="sng">
            <a:solidFill>
              <a:schemeClr val="bg1"/>
            </a:solidFill>
            <a:bevel/>
            <a:headEnd/>
            <a:tailEnd/>
          </a:ln>
        </p:spPr>
        <p:txBody>
          <a:bodyPr anchor="ctr"/>
          <a:lstStyle/>
          <a:p>
            <a:pPr algn="ctr"/>
            <a:endParaRPr lang="zh-CN" altLang="zh-CN">
              <a:solidFill>
                <a:srgbClr val="FFFFFF"/>
              </a:solidFill>
              <a:latin typeface="方正兰亭粗黑_GBK" charset="-122"/>
              <a:ea typeface="方正兰亭粗黑_GBK" charset="-122"/>
            </a:endParaRPr>
          </a:p>
        </p:txBody>
      </p:sp>
      <p:sp>
        <p:nvSpPr>
          <p:cNvPr id="6150" name="Text Box 5"/>
          <p:cNvSpPr>
            <a:spLocks noChangeArrowheads="1"/>
          </p:cNvSpPr>
          <p:nvPr/>
        </p:nvSpPr>
        <p:spPr bwMode="auto">
          <a:xfrm>
            <a:off x="1549400" y="56911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wrap="none">
            <a:spAutoFit/>
          </a:bodyPr>
          <a:lstStyle/>
          <a:p>
            <a:pPr algn="ctr"/>
            <a:r>
              <a:rPr lang="zh-CN" altLang="en-US" b="1">
                <a:solidFill>
                  <a:srgbClr val="595959"/>
                </a:solidFill>
                <a:latin typeface="微软雅黑" pitchFamily="34" charset="-122"/>
                <a:ea typeface="微软雅黑" pitchFamily="34" charset="-122"/>
                <a:sym typeface="微软雅黑" pitchFamily="34" charset="-122"/>
              </a:rPr>
              <a:t>我们要成为什么</a:t>
            </a:r>
          </a:p>
        </p:txBody>
      </p:sp>
      <p:sp>
        <p:nvSpPr>
          <p:cNvPr id="6151" name="Text Box 6"/>
          <p:cNvSpPr>
            <a:spLocks noChangeArrowheads="1"/>
          </p:cNvSpPr>
          <p:nvPr/>
        </p:nvSpPr>
        <p:spPr bwMode="auto">
          <a:xfrm>
            <a:off x="3810000" y="56911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wrap="none">
            <a:spAutoFit/>
          </a:bodyPr>
          <a:lstStyle/>
          <a:p>
            <a:pPr algn="ctr"/>
            <a:r>
              <a:rPr lang="zh-CN" altLang="en-US" b="1">
                <a:solidFill>
                  <a:srgbClr val="595959"/>
                </a:solidFill>
                <a:latin typeface="微软雅黑" pitchFamily="34" charset="-122"/>
                <a:ea typeface="微软雅黑" pitchFamily="34" charset="-122"/>
                <a:sym typeface="微软雅黑" pitchFamily="34" charset="-122"/>
              </a:rPr>
              <a:t>我们存在的意义</a:t>
            </a:r>
          </a:p>
        </p:txBody>
      </p:sp>
      <p:sp>
        <p:nvSpPr>
          <p:cNvPr id="6152" name="Text Box 7"/>
          <p:cNvSpPr>
            <a:spLocks noChangeArrowheads="1"/>
          </p:cNvSpPr>
          <p:nvPr/>
        </p:nvSpPr>
        <p:spPr bwMode="auto">
          <a:xfrm>
            <a:off x="6073775" y="5691188"/>
            <a:ext cx="2262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wrap="none">
            <a:spAutoFit/>
          </a:bodyPr>
          <a:lstStyle/>
          <a:p>
            <a:pPr algn="ctr"/>
            <a:r>
              <a:rPr lang="zh-CN" altLang="en-US">
                <a:solidFill>
                  <a:srgbClr val="595959"/>
                </a:solidFill>
                <a:latin typeface="微软雅黑" pitchFamily="34" charset="-122"/>
                <a:ea typeface="微软雅黑" pitchFamily="34" charset="-122"/>
                <a:sym typeface="微软雅黑" pitchFamily="34" charset="-122"/>
              </a:rPr>
              <a:t>我们行为的判断标准</a:t>
            </a:r>
            <a:endParaRPr lang="zh-CN" altLang="en-US" b="1">
              <a:solidFill>
                <a:srgbClr val="595959"/>
              </a:solidFill>
              <a:latin typeface="微软雅黑" pitchFamily="34" charset="-122"/>
              <a:ea typeface="微软雅黑" pitchFamily="34" charset="-122"/>
              <a:sym typeface="微软雅黑" pitchFamily="34" charset="-122"/>
            </a:endParaRPr>
          </a:p>
        </p:txBody>
      </p:sp>
      <p:sp>
        <p:nvSpPr>
          <p:cNvPr id="6153" name="Text Box 9"/>
          <p:cNvSpPr>
            <a:spLocks noChangeArrowheads="1"/>
          </p:cNvSpPr>
          <p:nvPr/>
        </p:nvSpPr>
        <p:spPr bwMode="auto">
          <a:xfrm>
            <a:off x="1439863" y="3584575"/>
            <a:ext cx="21177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nchorCtr="1"/>
          <a:lstStyle/>
          <a:p>
            <a:pPr algn="ctr"/>
            <a:r>
              <a:rPr lang="zh-CN" altLang="en-US" sz="2800" b="1">
                <a:solidFill>
                  <a:schemeClr val="bg1"/>
                </a:solidFill>
                <a:latin typeface="微软雅黑" pitchFamily="34" charset="-122"/>
                <a:ea typeface="微软雅黑" pitchFamily="34" charset="-122"/>
                <a:sym typeface="微软雅黑" pitchFamily="34" charset="-122"/>
              </a:rPr>
              <a:t>愿景</a:t>
            </a:r>
          </a:p>
        </p:txBody>
      </p:sp>
      <p:sp>
        <p:nvSpPr>
          <p:cNvPr id="6154" name="Text Box 10"/>
          <p:cNvSpPr>
            <a:spLocks noChangeArrowheads="1"/>
          </p:cNvSpPr>
          <p:nvPr/>
        </p:nvSpPr>
        <p:spPr bwMode="auto">
          <a:xfrm>
            <a:off x="3271838" y="3584575"/>
            <a:ext cx="20621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nchorCtr="1"/>
          <a:lstStyle/>
          <a:p>
            <a:pPr algn="ctr"/>
            <a:r>
              <a:rPr lang="zh-CN" altLang="en-US" sz="2800" b="1">
                <a:solidFill>
                  <a:schemeClr val="bg1"/>
                </a:solidFill>
                <a:latin typeface="微软雅黑" pitchFamily="34" charset="-122"/>
                <a:ea typeface="微软雅黑" pitchFamily="34" charset="-122"/>
                <a:sym typeface="微软雅黑" pitchFamily="34" charset="-122"/>
              </a:rPr>
              <a:t>使命</a:t>
            </a:r>
          </a:p>
        </p:txBody>
      </p:sp>
      <p:sp>
        <p:nvSpPr>
          <p:cNvPr id="6155" name="Text Box 11"/>
          <p:cNvSpPr>
            <a:spLocks noChangeArrowheads="1"/>
          </p:cNvSpPr>
          <p:nvPr/>
        </p:nvSpPr>
        <p:spPr bwMode="auto">
          <a:xfrm>
            <a:off x="6164263" y="3584575"/>
            <a:ext cx="20526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anchor="ctr" anchorCtr="1"/>
          <a:lstStyle/>
          <a:p>
            <a:pPr algn="ctr"/>
            <a:r>
              <a:rPr lang="zh-CN" altLang="en-US" sz="2800" b="1">
                <a:solidFill>
                  <a:schemeClr val="bg1"/>
                </a:solidFill>
                <a:latin typeface="微软雅黑" pitchFamily="34" charset="-122"/>
                <a:ea typeface="微软雅黑" pitchFamily="34" charset="-122"/>
                <a:sym typeface="微软雅黑" pitchFamily="34" charset="-122"/>
              </a:rPr>
              <a:t>核心价值观</a:t>
            </a:r>
          </a:p>
        </p:txBody>
      </p:sp>
      <p:sp>
        <p:nvSpPr>
          <p:cNvPr id="6156" name="矩形 402"/>
          <p:cNvSpPr>
            <a:spLocks noChangeArrowheads="1"/>
          </p:cNvSpPr>
          <p:nvPr/>
        </p:nvSpPr>
        <p:spPr bwMode="auto">
          <a:xfrm>
            <a:off x="9182100" y="4806950"/>
            <a:ext cx="226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wrap="none">
            <a:spAutoFit/>
          </a:bodyPr>
          <a:lstStyle/>
          <a:p>
            <a:pPr algn="ctr"/>
            <a:r>
              <a:rPr lang="zh-CN" altLang="en-US" b="1">
                <a:solidFill>
                  <a:srgbClr val="595959"/>
                </a:solidFill>
                <a:latin typeface="微软雅黑" pitchFamily="34" charset="-122"/>
                <a:ea typeface="微软雅黑" pitchFamily="34" charset="-122"/>
                <a:sym typeface="微软雅黑" pitchFamily="34" charset="-122"/>
              </a:rPr>
              <a:t>对利益相关者的承诺</a:t>
            </a:r>
            <a:endParaRPr lang="zh-CN" altLang="en-US">
              <a:solidFill>
                <a:srgbClr val="595959"/>
              </a:solidFill>
              <a:latin typeface="Calibri" pitchFamily="34" charset="0"/>
              <a:ea typeface="微软雅黑" pitchFamily="34" charset="-122"/>
              <a:sym typeface="Calibri" pitchFamily="34" charset="0"/>
            </a:endParaRPr>
          </a:p>
        </p:txBody>
      </p:sp>
      <p:sp>
        <p:nvSpPr>
          <p:cNvPr id="6157" name="Line 55"/>
          <p:cNvSpPr>
            <a:spLocks noChangeShapeType="1"/>
          </p:cNvSpPr>
          <p:nvPr/>
        </p:nvSpPr>
        <p:spPr bwMode="auto">
          <a:xfrm>
            <a:off x="1549400" y="6118225"/>
            <a:ext cx="8764588" cy="0"/>
          </a:xfrm>
          <a:prstGeom prst="line">
            <a:avLst/>
          </a:prstGeom>
          <a:noFill/>
          <a:ln w="12700" cmpd="sng">
            <a:solidFill>
              <a:srgbClr val="2EA5DF"/>
            </a:solidFill>
            <a:bevel/>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6158" name="Line 55"/>
          <p:cNvSpPr>
            <a:spLocks noChangeShapeType="1"/>
          </p:cNvSpPr>
          <p:nvPr/>
        </p:nvSpPr>
        <p:spPr bwMode="auto">
          <a:xfrm>
            <a:off x="8674100" y="5249863"/>
            <a:ext cx="3022600" cy="1587"/>
          </a:xfrm>
          <a:prstGeom prst="line">
            <a:avLst/>
          </a:prstGeom>
          <a:noFill/>
          <a:ln w="12700" cmpd="sng">
            <a:solidFill>
              <a:srgbClr val="2EA5DF"/>
            </a:solidFill>
            <a:bevel/>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6159" name="Line 55"/>
          <p:cNvSpPr>
            <a:spLocks noChangeShapeType="1"/>
          </p:cNvSpPr>
          <p:nvPr/>
        </p:nvSpPr>
        <p:spPr bwMode="auto">
          <a:xfrm rot="5400000" flipV="1">
            <a:off x="9878219" y="5684044"/>
            <a:ext cx="868362" cy="0"/>
          </a:xfrm>
          <a:prstGeom prst="line">
            <a:avLst/>
          </a:prstGeom>
          <a:noFill/>
          <a:ln w="12700" cmpd="sng">
            <a:solidFill>
              <a:srgbClr val="2EA5DF"/>
            </a:solidFill>
            <a:bevel/>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6160" name="文本框 19"/>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1.1  </a:t>
            </a:r>
            <a:r>
              <a:rPr lang="zh-CN" altLang="en-US">
                <a:solidFill>
                  <a:srgbClr val="595959"/>
                </a:solidFill>
                <a:latin typeface="微软雅黑" pitchFamily="34" charset="-122"/>
                <a:ea typeface="微软雅黑" pitchFamily="34" charset="-122"/>
                <a:sym typeface="微软雅黑" pitchFamily="34" charset="-122"/>
              </a:rPr>
              <a:t>精神层文化是企业文化之魂</a:t>
            </a:r>
            <a:r>
              <a:rPr lang="en-US">
                <a:solidFill>
                  <a:srgbClr val="595959"/>
                </a:solidFill>
                <a:latin typeface="微软雅黑" pitchFamily="34" charset="-122"/>
                <a:ea typeface="微软雅黑" pitchFamily="34" charset="-122"/>
                <a:sym typeface="微软雅黑" pitchFamily="34" charset="-122"/>
              </a:rPr>
              <a:t> </a:t>
            </a:r>
          </a:p>
        </p:txBody>
      </p:sp>
      <p:sp>
        <p:nvSpPr>
          <p:cNvPr id="6161" name="矩形 21"/>
          <p:cNvSpPr>
            <a:spLocks noChangeArrowheads="1"/>
          </p:cNvSpPr>
          <p:nvPr/>
        </p:nvSpPr>
        <p:spPr bwMode="auto">
          <a:xfrm>
            <a:off x="1714500" y="1400175"/>
            <a:ext cx="10063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595959"/>
                </a:solidFill>
                <a:latin typeface="微软雅黑" pitchFamily="34" charset="-122"/>
                <a:ea typeface="微软雅黑" pitchFamily="34" charset="-122"/>
                <a:sym typeface="微软雅黑" pitchFamily="34" charset="-122"/>
              </a:rPr>
              <a:t>也称为理念层文化，它是企业经营管理的指导思想，是企业文化之“魂”，其构成如下：</a:t>
            </a:r>
          </a:p>
        </p:txBody>
      </p:sp>
      <p:sp>
        <p:nvSpPr>
          <p:cNvPr id="6162" name="AutoShape 3"/>
          <p:cNvSpPr>
            <a:spLocks noChangeAspect="1" noChangeArrowheads="1" noTextEdit="1"/>
          </p:cNvSpPr>
          <p:nvPr/>
        </p:nvSpPr>
        <p:spPr bwMode="auto">
          <a:xfrm>
            <a:off x="5111750" y="2282825"/>
            <a:ext cx="379253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6163" name="Freeform 5"/>
          <p:cNvSpPr>
            <a:spLocks noChangeArrowheads="1"/>
          </p:cNvSpPr>
          <p:nvPr/>
        </p:nvSpPr>
        <p:spPr bwMode="auto">
          <a:xfrm>
            <a:off x="9182100" y="3522663"/>
            <a:ext cx="2141538" cy="1211262"/>
          </a:xfrm>
          <a:custGeom>
            <a:avLst/>
            <a:gdLst>
              <a:gd name="T0" fmla="*/ 621 w 2371"/>
              <a:gd name="T1" fmla="*/ 1057 h 1341"/>
              <a:gd name="T2" fmla="*/ 872 w 2371"/>
              <a:gd name="T3" fmla="*/ 1144 h 1341"/>
              <a:gd name="T4" fmla="*/ 1023 w 2371"/>
              <a:gd name="T5" fmla="*/ 1099 h 1341"/>
              <a:gd name="T6" fmla="*/ 1105 w 2371"/>
              <a:gd name="T7" fmla="*/ 1103 h 1341"/>
              <a:gd name="T8" fmla="*/ 1393 w 2371"/>
              <a:gd name="T9" fmla="*/ 883 h 1341"/>
              <a:gd name="T10" fmla="*/ 1521 w 2371"/>
              <a:gd name="T11" fmla="*/ 595 h 1341"/>
              <a:gd name="T12" fmla="*/ 1672 w 2371"/>
              <a:gd name="T13" fmla="*/ 503 h 1341"/>
              <a:gd name="T14" fmla="*/ 1699 w 2371"/>
              <a:gd name="T15" fmla="*/ 558 h 1341"/>
              <a:gd name="T16" fmla="*/ 1631 w 2371"/>
              <a:gd name="T17" fmla="*/ 911 h 1341"/>
              <a:gd name="T18" fmla="*/ 1708 w 2371"/>
              <a:gd name="T19" fmla="*/ 641 h 1341"/>
              <a:gd name="T20" fmla="*/ 1731 w 2371"/>
              <a:gd name="T21" fmla="*/ 508 h 1341"/>
              <a:gd name="T22" fmla="*/ 1690 w 2371"/>
              <a:gd name="T23" fmla="*/ 467 h 1341"/>
              <a:gd name="T24" fmla="*/ 1631 w 2371"/>
              <a:gd name="T25" fmla="*/ 425 h 1341"/>
              <a:gd name="T26" fmla="*/ 1622 w 2371"/>
              <a:gd name="T27" fmla="*/ 370 h 1341"/>
              <a:gd name="T28" fmla="*/ 1603 w 2371"/>
              <a:gd name="T29" fmla="*/ 348 h 1341"/>
              <a:gd name="T30" fmla="*/ 1558 w 2371"/>
              <a:gd name="T31" fmla="*/ 316 h 1341"/>
              <a:gd name="T32" fmla="*/ 1585 w 2371"/>
              <a:gd name="T33" fmla="*/ 210 h 1341"/>
              <a:gd name="T34" fmla="*/ 1603 w 2371"/>
              <a:gd name="T35" fmla="*/ 100 h 1341"/>
              <a:gd name="T36" fmla="*/ 1731 w 2371"/>
              <a:gd name="T37" fmla="*/ 0 h 1341"/>
              <a:gd name="T38" fmla="*/ 1919 w 2371"/>
              <a:gd name="T39" fmla="*/ 45 h 1341"/>
              <a:gd name="T40" fmla="*/ 1960 w 2371"/>
              <a:gd name="T41" fmla="*/ 247 h 1341"/>
              <a:gd name="T42" fmla="*/ 1905 w 2371"/>
              <a:gd name="T43" fmla="*/ 398 h 1341"/>
              <a:gd name="T44" fmla="*/ 1772 w 2371"/>
              <a:gd name="T45" fmla="*/ 499 h 1341"/>
              <a:gd name="T46" fmla="*/ 1759 w 2371"/>
              <a:gd name="T47" fmla="*/ 581 h 1341"/>
              <a:gd name="T48" fmla="*/ 1791 w 2371"/>
              <a:gd name="T49" fmla="*/ 764 h 1341"/>
              <a:gd name="T50" fmla="*/ 1941 w 2371"/>
              <a:gd name="T51" fmla="*/ 370 h 1341"/>
              <a:gd name="T52" fmla="*/ 2060 w 2371"/>
              <a:gd name="T53" fmla="*/ 444 h 1341"/>
              <a:gd name="T54" fmla="*/ 2261 w 2371"/>
              <a:gd name="T55" fmla="*/ 508 h 1341"/>
              <a:gd name="T56" fmla="*/ 2352 w 2371"/>
              <a:gd name="T57" fmla="*/ 865 h 1341"/>
              <a:gd name="T58" fmla="*/ 2362 w 2371"/>
              <a:gd name="T59" fmla="*/ 1167 h 1341"/>
              <a:gd name="T60" fmla="*/ 1466 w 2371"/>
              <a:gd name="T61" fmla="*/ 1076 h 1341"/>
              <a:gd name="T62" fmla="*/ 1325 w 2371"/>
              <a:gd name="T63" fmla="*/ 1186 h 1341"/>
              <a:gd name="T64" fmla="*/ 1169 w 2371"/>
              <a:gd name="T65" fmla="*/ 1250 h 1341"/>
              <a:gd name="T66" fmla="*/ 1073 w 2371"/>
              <a:gd name="T67" fmla="*/ 1218 h 1341"/>
              <a:gd name="T68" fmla="*/ 1064 w 2371"/>
              <a:gd name="T69" fmla="*/ 1277 h 1341"/>
              <a:gd name="T70" fmla="*/ 1000 w 2371"/>
              <a:gd name="T71" fmla="*/ 1318 h 1341"/>
              <a:gd name="T72" fmla="*/ 959 w 2371"/>
              <a:gd name="T73" fmla="*/ 1332 h 1341"/>
              <a:gd name="T74" fmla="*/ 923 w 2371"/>
              <a:gd name="T75" fmla="*/ 1318 h 1341"/>
              <a:gd name="T76" fmla="*/ 886 w 2371"/>
              <a:gd name="T77" fmla="*/ 1300 h 1341"/>
              <a:gd name="T78" fmla="*/ 466 w 2371"/>
              <a:gd name="T79" fmla="*/ 1254 h 1341"/>
              <a:gd name="T80" fmla="*/ 46 w 2371"/>
              <a:gd name="T81" fmla="*/ 1149 h 1341"/>
              <a:gd name="T82" fmla="*/ 14 w 2371"/>
              <a:gd name="T83" fmla="*/ 833 h 1341"/>
              <a:gd name="T84" fmla="*/ 37 w 2371"/>
              <a:gd name="T85" fmla="*/ 581 h 1341"/>
              <a:gd name="T86" fmla="*/ 201 w 2371"/>
              <a:gd name="T87" fmla="*/ 430 h 1341"/>
              <a:gd name="T88" fmla="*/ 274 w 2371"/>
              <a:gd name="T89" fmla="*/ 407 h 1341"/>
              <a:gd name="T90" fmla="*/ 402 w 2371"/>
              <a:gd name="T91" fmla="*/ 535 h 1341"/>
              <a:gd name="T92" fmla="*/ 439 w 2371"/>
              <a:gd name="T93" fmla="*/ 526 h 1341"/>
              <a:gd name="T94" fmla="*/ 283 w 2371"/>
              <a:gd name="T95" fmla="*/ 370 h 1341"/>
              <a:gd name="T96" fmla="*/ 233 w 2371"/>
              <a:gd name="T97" fmla="*/ 201 h 1341"/>
              <a:gd name="T98" fmla="*/ 283 w 2371"/>
              <a:gd name="T99" fmla="*/ 100 h 1341"/>
              <a:gd name="T100" fmla="*/ 379 w 2371"/>
              <a:gd name="T101" fmla="*/ 36 h 1341"/>
              <a:gd name="T102" fmla="*/ 562 w 2371"/>
              <a:gd name="T103" fmla="*/ 73 h 1341"/>
              <a:gd name="T104" fmla="*/ 571 w 2371"/>
              <a:gd name="T105" fmla="*/ 142 h 1341"/>
              <a:gd name="T106" fmla="*/ 617 w 2371"/>
              <a:gd name="T107" fmla="*/ 311 h 1341"/>
              <a:gd name="T108" fmla="*/ 585 w 2371"/>
              <a:gd name="T109" fmla="*/ 352 h 1341"/>
              <a:gd name="T110" fmla="*/ 580 w 2371"/>
              <a:gd name="T111" fmla="*/ 384 h 1341"/>
              <a:gd name="T112" fmla="*/ 576 w 2371"/>
              <a:gd name="T113" fmla="*/ 439 h 1341"/>
              <a:gd name="T114" fmla="*/ 521 w 2371"/>
              <a:gd name="T115" fmla="*/ 462 h 1341"/>
              <a:gd name="T116" fmla="*/ 493 w 2371"/>
              <a:gd name="T117" fmla="*/ 563 h 13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71"/>
              <a:gd name="T178" fmla="*/ 0 h 1341"/>
              <a:gd name="T179" fmla="*/ 2371 w 2371"/>
              <a:gd name="T180" fmla="*/ 1341 h 134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71" h="1341">
                <a:moveTo>
                  <a:pt x="525" y="654"/>
                </a:moveTo>
                <a:lnTo>
                  <a:pt x="525" y="654"/>
                </a:lnTo>
                <a:lnTo>
                  <a:pt x="548" y="700"/>
                </a:lnTo>
                <a:lnTo>
                  <a:pt x="566" y="751"/>
                </a:lnTo>
                <a:lnTo>
                  <a:pt x="585" y="801"/>
                </a:lnTo>
                <a:lnTo>
                  <a:pt x="598" y="851"/>
                </a:lnTo>
                <a:lnTo>
                  <a:pt x="608" y="902"/>
                </a:lnTo>
                <a:lnTo>
                  <a:pt x="617" y="957"/>
                </a:lnTo>
                <a:lnTo>
                  <a:pt x="621" y="1007"/>
                </a:lnTo>
                <a:lnTo>
                  <a:pt x="621" y="1057"/>
                </a:lnTo>
                <a:lnTo>
                  <a:pt x="621" y="1057"/>
                </a:lnTo>
                <a:lnTo>
                  <a:pt x="676" y="1071"/>
                </a:lnTo>
                <a:lnTo>
                  <a:pt x="758" y="1094"/>
                </a:lnTo>
                <a:lnTo>
                  <a:pt x="799" y="1108"/>
                </a:lnTo>
                <a:lnTo>
                  <a:pt x="836" y="1121"/>
                </a:lnTo>
                <a:lnTo>
                  <a:pt x="850" y="1126"/>
                </a:lnTo>
                <a:lnTo>
                  <a:pt x="859" y="1135"/>
                </a:lnTo>
                <a:lnTo>
                  <a:pt x="868" y="1140"/>
                </a:lnTo>
                <a:lnTo>
                  <a:pt x="872" y="1144"/>
                </a:lnTo>
                <a:lnTo>
                  <a:pt x="872" y="1144"/>
                </a:lnTo>
                <a:lnTo>
                  <a:pt x="882" y="1144"/>
                </a:lnTo>
                <a:lnTo>
                  <a:pt x="891" y="1140"/>
                </a:lnTo>
                <a:lnTo>
                  <a:pt x="914" y="1131"/>
                </a:lnTo>
                <a:lnTo>
                  <a:pt x="936" y="1117"/>
                </a:lnTo>
                <a:lnTo>
                  <a:pt x="964" y="1103"/>
                </a:lnTo>
                <a:lnTo>
                  <a:pt x="978" y="1099"/>
                </a:lnTo>
                <a:lnTo>
                  <a:pt x="991" y="1099"/>
                </a:lnTo>
                <a:lnTo>
                  <a:pt x="1000" y="1094"/>
                </a:lnTo>
                <a:lnTo>
                  <a:pt x="1014" y="1094"/>
                </a:lnTo>
                <a:lnTo>
                  <a:pt x="1023" y="1099"/>
                </a:lnTo>
                <a:lnTo>
                  <a:pt x="1032" y="1099"/>
                </a:lnTo>
                <a:lnTo>
                  <a:pt x="1041" y="1108"/>
                </a:lnTo>
                <a:lnTo>
                  <a:pt x="1051" y="1117"/>
                </a:lnTo>
                <a:lnTo>
                  <a:pt x="1051" y="1117"/>
                </a:lnTo>
                <a:lnTo>
                  <a:pt x="1064" y="1117"/>
                </a:lnTo>
                <a:lnTo>
                  <a:pt x="1078" y="1117"/>
                </a:lnTo>
                <a:lnTo>
                  <a:pt x="1087" y="1112"/>
                </a:lnTo>
                <a:lnTo>
                  <a:pt x="1101" y="1108"/>
                </a:lnTo>
                <a:lnTo>
                  <a:pt x="1101" y="1108"/>
                </a:lnTo>
                <a:lnTo>
                  <a:pt x="1105" y="1103"/>
                </a:lnTo>
                <a:lnTo>
                  <a:pt x="1110" y="1094"/>
                </a:lnTo>
                <a:lnTo>
                  <a:pt x="1133" y="1076"/>
                </a:lnTo>
                <a:lnTo>
                  <a:pt x="1165" y="1057"/>
                </a:lnTo>
                <a:lnTo>
                  <a:pt x="1197" y="1034"/>
                </a:lnTo>
                <a:lnTo>
                  <a:pt x="1261" y="1002"/>
                </a:lnTo>
                <a:lnTo>
                  <a:pt x="1288" y="984"/>
                </a:lnTo>
                <a:lnTo>
                  <a:pt x="1288" y="984"/>
                </a:lnTo>
                <a:lnTo>
                  <a:pt x="1352" y="929"/>
                </a:lnTo>
                <a:lnTo>
                  <a:pt x="1375" y="906"/>
                </a:lnTo>
                <a:lnTo>
                  <a:pt x="1393" y="883"/>
                </a:lnTo>
                <a:lnTo>
                  <a:pt x="1411" y="860"/>
                </a:lnTo>
                <a:lnTo>
                  <a:pt x="1430" y="828"/>
                </a:lnTo>
                <a:lnTo>
                  <a:pt x="1448" y="792"/>
                </a:lnTo>
                <a:lnTo>
                  <a:pt x="1471" y="746"/>
                </a:lnTo>
                <a:lnTo>
                  <a:pt x="1471" y="746"/>
                </a:lnTo>
                <a:lnTo>
                  <a:pt x="1475" y="732"/>
                </a:lnTo>
                <a:lnTo>
                  <a:pt x="1485" y="705"/>
                </a:lnTo>
                <a:lnTo>
                  <a:pt x="1503" y="650"/>
                </a:lnTo>
                <a:lnTo>
                  <a:pt x="1512" y="618"/>
                </a:lnTo>
                <a:lnTo>
                  <a:pt x="1521" y="595"/>
                </a:lnTo>
                <a:lnTo>
                  <a:pt x="1530" y="586"/>
                </a:lnTo>
                <a:lnTo>
                  <a:pt x="1535" y="581"/>
                </a:lnTo>
                <a:lnTo>
                  <a:pt x="1539" y="577"/>
                </a:lnTo>
                <a:lnTo>
                  <a:pt x="1549" y="572"/>
                </a:lnTo>
                <a:lnTo>
                  <a:pt x="1549" y="572"/>
                </a:lnTo>
                <a:lnTo>
                  <a:pt x="1553" y="567"/>
                </a:lnTo>
                <a:lnTo>
                  <a:pt x="1567" y="563"/>
                </a:lnTo>
                <a:lnTo>
                  <a:pt x="1608" y="540"/>
                </a:lnTo>
                <a:lnTo>
                  <a:pt x="1654" y="512"/>
                </a:lnTo>
                <a:lnTo>
                  <a:pt x="1672" y="503"/>
                </a:lnTo>
                <a:lnTo>
                  <a:pt x="1686" y="494"/>
                </a:lnTo>
                <a:lnTo>
                  <a:pt x="1686" y="494"/>
                </a:lnTo>
                <a:lnTo>
                  <a:pt x="1699" y="485"/>
                </a:lnTo>
                <a:lnTo>
                  <a:pt x="1699" y="485"/>
                </a:lnTo>
                <a:lnTo>
                  <a:pt x="1699" y="494"/>
                </a:lnTo>
                <a:lnTo>
                  <a:pt x="1699" y="503"/>
                </a:lnTo>
                <a:lnTo>
                  <a:pt x="1699" y="522"/>
                </a:lnTo>
                <a:lnTo>
                  <a:pt x="1699" y="540"/>
                </a:lnTo>
                <a:lnTo>
                  <a:pt x="1699" y="558"/>
                </a:lnTo>
                <a:lnTo>
                  <a:pt x="1699" y="558"/>
                </a:lnTo>
                <a:lnTo>
                  <a:pt x="1690" y="599"/>
                </a:lnTo>
                <a:lnTo>
                  <a:pt x="1681" y="636"/>
                </a:lnTo>
                <a:lnTo>
                  <a:pt x="1658" y="714"/>
                </a:lnTo>
                <a:lnTo>
                  <a:pt x="1649" y="755"/>
                </a:lnTo>
                <a:lnTo>
                  <a:pt x="1640" y="801"/>
                </a:lnTo>
                <a:lnTo>
                  <a:pt x="1635" y="824"/>
                </a:lnTo>
                <a:lnTo>
                  <a:pt x="1631" y="851"/>
                </a:lnTo>
                <a:lnTo>
                  <a:pt x="1631" y="883"/>
                </a:lnTo>
                <a:lnTo>
                  <a:pt x="1631" y="911"/>
                </a:lnTo>
                <a:lnTo>
                  <a:pt x="1631" y="911"/>
                </a:lnTo>
                <a:lnTo>
                  <a:pt x="1631" y="934"/>
                </a:lnTo>
                <a:lnTo>
                  <a:pt x="1631" y="952"/>
                </a:lnTo>
                <a:lnTo>
                  <a:pt x="1635" y="993"/>
                </a:lnTo>
                <a:lnTo>
                  <a:pt x="1635" y="1034"/>
                </a:lnTo>
                <a:lnTo>
                  <a:pt x="1635" y="1057"/>
                </a:lnTo>
                <a:lnTo>
                  <a:pt x="1635" y="1080"/>
                </a:lnTo>
                <a:lnTo>
                  <a:pt x="1635" y="1080"/>
                </a:lnTo>
                <a:lnTo>
                  <a:pt x="1676" y="838"/>
                </a:lnTo>
                <a:lnTo>
                  <a:pt x="1699" y="691"/>
                </a:lnTo>
                <a:lnTo>
                  <a:pt x="1708" y="641"/>
                </a:lnTo>
                <a:lnTo>
                  <a:pt x="1713" y="622"/>
                </a:lnTo>
                <a:lnTo>
                  <a:pt x="1713" y="622"/>
                </a:lnTo>
                <a:lnTo>
                  <a:pt x="1718" y="604"/>
                </a:lnTo>
                <a:lnTo>
                  <a:pt x="1722" y="590"/>
                </a:lnTo>
                <a:lnTo>
                  <a:pt x="1722" y="572"/>
                </a:lnTo>
                <a:lnTo>
                  <a:pt x="1722" y="558"/>
                </a:lnTo>
                <a:lnTo>
                  <a:pt x="1722" y="544"/>
                </a:lnTo>
                <a:lnTo>
                  <a:pt x="1722" y="531"/>
                </a:lnTo>
                <a:lnTo>
                  <a:pt x="1727" y="517"/>
                </a:lnTo>
                <a:lnTo>
                  <a:pt x="1731" y="508"/>
                </a:lnTo>
                <a:lnTo>
                  <a:pt x="1736" y="499"/>
                </a:lnTo>
                <a:lnTo>
                  <a:pt x="1736" y="499"/>
                </a:lnTo>
                <a:lnTo>
                  <a:pt x="1731" y="480"/>
                </a:lnTo>
                <a:lnTo>
                  <a:pt x="1727" y="467"/>
                </a:lnTo>
                <a:lnTo>
                  <a:pt x="1722" y="467"/>
                </a:lnTo>
                <a:lnTo>
                  <a:pt x="1722" y="462"/>
                </a:lnTo>
                <a:lnTo>
                  <a:pt x="1718" y="462"/>
                </a:lnTo>
                <a:lnTo>
                  <a:pt x="1713" y="462"/>
                </a:lnTo>
                <a:lnTo>
                  <a:pt x="1704" y="467"/>
                </a:lnTo>
                <a:lnTo>
                  <a:pt x="1690" y="467"/>
                </a:lnTo>
                <a:lnTo>
                  <a:pt x="1672" y="467"/>
                </a:lnTo>
                <a:lnTo>
                  <a:pt x="1658" y="467"/>
                </a:lnTo>
                <a:lnTo>
                  <a:pt x="1644" y="467"/>
                </a:lnTo>
                <a:lnTo>
                  <a:pt x="1644" y="467"/>
                </a:lnTo>
                <a:lnTo>
                  <a:pt x="1640" y="462"/>
                </a:lnTo>
                <a:lnTo>
                  <a:pt x="1635" y="457"/>
                </a:lnTo>
                <a:lnTo>
                  <a:pt x="1635" y="453"/>
                </a:lnTo>
                <a:lnTo>
                  <a:pt x="1631" y="448"/>
                </a:lnTo>
                <a:lnTo>
                  <a:pt x="1631" y="430"/>
                </a:lnTo>
                <a:lnTo>
                  <a:pt x="1631" y="425"/>
                </a:lnTo>
                <a:lnTo>
                  <a:pt x="1626" y="421"/>
                </a:lnTo>
                <a:lnTo>
                  <a:pt x="1626" y="421"/>
                </a:lnTo>
                <a:lnTo>
                  <a:pt x="1617" y="403"/>
                </a:lnTo>
                <a:lnTo>
                  <a:pt x="1612" y="389"/>
                </a:lnTo>
                <a:lnTo>
                  <a:pt x="1612" y="384"/>
                </a:lnTo>
                <a:lnTo>
                  <a:pt x="1612" y="380"/>
                </a:lnTo>
                <a:lnTo>
                  <a:pt x="1612" y="375"/>
                </a:lnTo>
                <a:lnTo>
                  <a:pt x="1617" y="375"/>
                </a:lnTo>
                <a:lnTo>
                  <a:pt x="1617" y="375"/>
                </a:lnTo>
                <a:lnTo>
                  <a:pt x="1622" y="370"/>
                </a:lnTo>
                <a:lnTo>
                  <a:pt x="1622" y="370"/>
                </a:lnTo>
                <a:lnTo>
                  <a:pt x="1617" y="370"/>
                </a:lnTo>
                <a:lnTo>
                  <a:pt x="1612" y="366"/>
                </a:lnTo>
                <a:lnTo>
                  <a:pt x="1608" y="361"/>
                </a:lnTo>
                <a:lnTo>
                  <a:pt x="1608" y="361"/>
                </a:lnTo>
                <a:lnTo>
                  <a:pt x="1603" y="361"/>
                </a:lnTo>
                <a:lnTo>
                  <a:pt x="1599" y="361"/>
                </a:lnTo>
                <a:lnTo>
                  <a:pt x="1599" y="357"/>
                </a:lnTo>
                <a:lnTo>
                  <a:pt x="1599" y="357"/>
                </a:lnTo>
                <a:lnTo>
                  <a:pt x="1603" y="348"/>
                </a:lnTo>
                <a:lnTo>
                  <a:pt x="1603" y="343"/>
                </a:lnTo>
                <a:lnTo>
                  <a:pt x="1599" y="338"/>
                </a:lnTo>
                <a:lnTo>
                  <a:pt x="1599" y="338"/>
                </a:lnTo>
                <a:lnTo>
                  <a:pt x="1594" y="334"/>
                </a:lnTo>
                <a:lnTo>
                  <a:pt x="1585" y="329"/>
                </a:lnTo>
                <a:lnTo>
                  <a:pt x="1576" y="325"/>
                </a:lnTo>
                <a:lnTo>
                  <a:pt x="1567" y="320"/>
                </a:lnTo>
                <a:lnTo>
                  <a:pt x="1567" y="320"/>
                </a:lnTo>
                <a:lnTo>
                  <a:pt x="1562" y="320"/>
                </a:lnTo>
                <a:lnTo>
                  <a:pt x="1558" y="316"/>
                </a:lnTo>
                <a:lnTo>
                  <a:pt x="1558" y="311"/>
                </a:lnTo>
                <a:lnTo>
                  <a:pt x="1558" y="306"/>
                </a:lnTo>
                <a:lnTo>
                  <a:pt x="1562" y="293"/>
                </a:lnTo>
                <a:lnTo>
                  <a:pt x="1567" y="279"/>
                </a:lnTo>
                <a:lnTo>
                  <a:pt x="1576" y="265"/>
                </a:lnTo>
                <a:lnTo>
                  <a:pt x="1580" y="247"/>
                </a:lnTo>
                <a:lnTo>
                  <a:pt x="1585" y="229"/>
                </a:lnTo>
                <a:lnTo>
                  <a:pt x="1585" y="219"/>
                </a:lnTo>
                <a:lnTo>
                  <a:pt x="1585" y="210"/>
                </a:lnTo>
                <a:lnTo>
                  <a:pt x="1585" y="210"/>
                </a:lnTo>
                <a:lnTo>
                  <a:pt x="1585" y="196"/>
                </a:lnTo>
                <a:lnTo>
                  <a:pt x="1585" y="187"/>
                </a:lnTo>
                <a:lnTo>
                  <a:pt x="1590" y="174"/>
                </a:lnTo>
                <a:lnTo>
                  <a:pt x="1594" y="164"/>
                </a:lnTo>
                <a:lnTo>
                  <a:pt x="1603" y="142"/>
                </a:lnTo>
                <a:lnTo>
                  <a:pt x="1608" y="132"/>
                </a:lnTo>
                <a:lnTo>
                  <a:pt x="1612" y="119"/>
                </a:lnTo>
                <a:lnTo>
                  <a:pt x="1612" y="119"/>
                </a:lnTo>
                <a:lnTo>
                  <a:pt x="1608" y="114"/>
                </a:lnTo>
                <a:lnTo>
                  <a:pt x="1603" y="100"/>
                </a:lnTo>
                <a:lnTo>
                  <a:pt x="1603" y="91"/>
                </a:lnTo>
                <a:lnTo>
                  <a:pt x="1603" y="77"/>
                </a:lnTo>
                <a:lnTo>
                  <a:pt x="1603" y="77"/>
                </a:lnTo>
                <a:lnTo>
                  <a:pt x="1635" y="50"/>
                </a:lnTo>
                <a:lnTo>
                  <a:pt x="1663" y="27"/>
                </a:lnTo>
                <a:lnTo>
                  <a:pt x="1676" y="18"/>
                </a:lnTo>
                <a:lnTo>
                  <a:pt x="1690" y="13"/>
                </a:lnTo>
                <a:lnTo>
                  <a:pt x="1704" y="9"/>
                </a:lnTo>
                <a:lnTo>
                  <a:pt x="1718" y="4"/>
                </a:lnTo>
                <a:lnTo>
                  <a:pt x="1731" y="0"/>
                </a:lnTo>
                <a:lnTo>
                  <a:pt x="1749" y="0"/>
                </a:lnTo>
                <a:lnTo>
                  <a:pt x="1763" y="0"/>
                </a:lnTo>
                <a:lnTo>
                  <a:pt x="1781" y="0"/>
                </a:lnTo>
                <a:lnTo>
                  <a:pt x="1800" y="4"/>
                </a:lnTo>
                <a:lnTo>
                  <a:pt x="1818" y="4"/>
                </a:lnTo>
                <a:lnTo>
                  <a:pt x="1864" y="18"/>
                </a:lnTo>
                <a:lnTo>
                  <a:pt x="1864" y="18"/>
                </a:lnTo>
                <a:lnTo>
                  <a:pt x="1882" y="22"/>
                </a:lnTo>
                <a:lnTo>
                  <a:pt x="1900" y="32"/>
                </a:lnTo>
                <a:lnTo>
                  <a:pt x="1919" y="45"/>
                </a:lnTo>
                <a:lnTo>
                  <a:pt x="1932" y="59"/>
                </a:lnTo>
                <a:lnTo>
                  <a:pt x="1941" y="77"/>
                </a:lnTo>
                <a:lnTo>
                  <a:pt x="1955" y="96"/>
                </a:lnTo>
                <a:lnTo>
                  <a:pt x="1960" y="114"/>
                </a:lnTo>
                <a:lnTo>
                  <a:pt x="1969" y="132"/>
                </a:lnTo>
                <a:lnTo>
                  <a:pt x="1969" y="155"/>
                </a:lnTo>
                <a:lnTo>
                  <a:pt x="1973" y="178"/>
                </a:lnTo>
                <a:lnTo>
                  <a:pt x="1969" y="201"/>
                </a:lnTo>
                <a:lnTo>
                  <a:pt x="1969" y="224"/>
                </a:lnTo>
                <a:lnTo>
                  <a:pt x="1960" y="247"/>
                </a:lnTo>
                <a:lnTo>
                  <a:pt x="1955" y="274"/>
                </a:lnTo>
                <a:lnTo>
                  <a:pt x="1946" y="297"/>
                </a:lnTo>
                <a:lnTo>
                  <a:pt x="1932" y="320"/>
                </a:lnTo>
                <a:lnTo>
                  <a:pt x="1932" y="320"/>
                </a:lnTo>
                <a:lnTo>
                  <a:pt x="1928" y="329"/>
                </a:lnTo>
                <a:lnTo>
                  <a:pt x="1923" y="338"/>
                </a:lnTo>
                <a:lnTo>
                  <a:pt x="1919" y="357"/>
                </a:lnTo>
                <a:lnTo>
                  <a:pt x="1914" y="375"/>
                </a:lnTo>
                <a:lnTo>
                  <a:pt x="1909" y="389"/>
                </a:lnTo>
                <a:lnTo>
                  <a:pt x="1905" y="398"/>
                </a:lnTo>
                <a:lnTo>
                  <a:pt x="1900" y="407"/>
                </a:lnTo>
                <a:lnTo>
                  <a:pt x="1891" y="416"/>
                </a:lnTo>
                <a:lnTo>
                  <a:pt x="1882" y="430"/>
                </a:lnTo>
                <a:lnTo>
                  <a:pt x="1868" y="439"/>
                </a:lnTo>
                <a:lnTo>
                  <a:pt x="1855" y="453"/>
                </a:lnTo>
                <a:lnTo>
                  <a:pt x="1832" y="467"/>
                </a:lnTo>
                <a:lnTo>
                  <a:pt x="1809" y="480"/>
                </a:lnTo>
                <a:lnTo>
                  <a:pt x="1809" y="480"/>
                </a:lnTo>
                <a:lnTo>
                  <a:pt x="1786" y="494"/>
                </a:lnTo>
                <a:lnTo>
                  <a:pt x="1772" y="499"/>
                </a:lnTo>
                <a:lnTo>
                  <a:pt x="1763" y="503"/>
                </a:lnTo>
                <a:lnTo>
                  <a:pt x="1763" y="503"/>
                </a:lnTo>
                <a:lnTo>
                  <a:pt x="1772" y="526"/>
                </a:lnTo>
                <a:lnTo>
                  <a:pt x="1772" y="535"/>
                </a:lnTo>
                <a:lnTo>
                  <a:pt x="1772" y="544"/>
                </a:lnTo>
                <a:lnTo>
                  <a:pt x="1772" y="554"/>
                </a:lnTo>
                <a:lnTo>
                  <a:pt x="1768" y="563"/>
                </a:lnTo>
                <a:lnTo>
                  <a:pt x="1763" y="572"/>
                </a:lnTo>
                <a:lnTo>
                  <a:pt x="1759" y="581"/>
                </a:lnTo>
                <a:lnTo>
                  <a:pt x="1759" y="581"/>
                </a:lnTo>
                <a:lnTo>
                  <a:pt x="1763" y="604"/>
                </a:lnTo>
                <a:lnTo>
                  <a:pt x="1768" y="627"/>
                </a:lnTo>
                <a:lnTo>
                  <a:pt x="1772" y="659"/>
                </a:lnTo>
                <a:lnTo>
                  <a:pt x="1777" y="686"/>
                </a:lnTo>
                <a:lnTo>
                  <a:pt x="1781" y="719"/>
                </a:lnTo>
                <a:lnTo>
                  <a:pt x="1781" y="746"/>
                </a:lnTo>
                <a:lnTo>
                  <a:pt x="1781" y="773"/>
                </a:lnTo>
                <a:lnTo>
                  <a:pt x="1777" y="801"/>
                </a:lnTo>
                <a:lnTo>
                  <a:pt x="1777" y="801"/>
                </a:lnTo>
                <a:lnTo>
                  <a:pt x="1791" y="764"/>
                </a:lnTo>
                <a:lnTo>
                  <a:pt x="1813" y="714"/>
                </a:lnTo>
                <a:lnTo>
                  <a:pt x="1873" y="586"/>
                </a:lnTo>
                <a:lnTo>
                  <a:pt x="1905" y="522"/>
                </a:lnTo>
                <a:lnTo>
                  <a:pt x="1928" y="462"/>
                </a:lnTo>
                <a:lnTo>
                  <a:pt x="1946" y="421"/>
                </a:lnTo>
                <a:lnTo>
                  <a:pt x="1950" y="407"/>
                </a:lnTo>
                <a:lnTo>
                  <a:pt x="1950" y="398"/>
                </a:lnTo>
                <a:lnTo>
                  <a:pt x="1950" y="398"/>
                </a:lnTo>
                <a:lnTo>
                  <a:pt x="1941" y="370"/>
                </a:lnTo>
                <a:lnTo>
                  <a:pt x="1941" y="370"/>
                </a:lnTo>
                <a:lnTo>
                  <a:pt x="1946" y="370"/>
                </a:lnTo>
                <a:lnTo>
                  <a:pt x="1955" y="380"/>
                </a:lnTo>
                <a:lnTo>
                  <a:pt x="1969" y="384"/>
                </a:lnTo>
                <a:lnTo>
                  <a:pt x="1978" y="393"/>
                </a:lnTo>
                <a:lnTo>
                  <a:pt x="1987" y="403"/>
                </a:lnTo>
                <a:lnTo>
                  <a:pt x="1996" y="412"/>
                </a:lnTo>
                <a:lnTo>
                  <a:pt x="2001" y="421"/>
                </a:lnTo>
                <a:lnTo>
                  <a:pt x="2005" y="425"/>
                </a:lnTo>
                <a:lnTo>
                  <a:pt x="2005" y="425"/>
                </a:lnTo>
                <a:lnTo>
                  <a:pt x="2060" y="444"/>
                </a:lnTo>
                <a:lnTo>
                  <a:pt x="2110" y="457"/>
                </a:lnTo>
                <a:lnTo>
                  <a:pt x="2147" y="467"/>
                </a:lnTo>
                <a:lnTo>
                  <a:pt x="2179" y="471"/>
                </a:lnTo>
                <a:lnTo>
                  <a:pt x="2206" y="476"/>
                </a:lnTo>
                <a:lnTo>
                  <a:pt x="2225" y="480"/>
                </a:lnTo>
                <a:lnTo>
                  <a:pt x="2238" y="490"/>
                </a:lnTo>
                <a:lnTo>
                  <a:pt x="2247" y="494"/>
                </a:lnTo>
                <a:lnTo>
                  <a:pt x="2252" y="499"/>
                </a:lnTo>
                <a:lnTo>
                  <a:pt x="2257" y="503"/>
                </a:lnTo>
                <a:lnTo>
                  <a:pt x="2261" y="508"/>
                </a:lnTo>
                <a:lnTo>
                  <a:pt x="2270" y="526"/>
                </a:lnTo>
                <a:lnTo>
                  <a:pt x="2275" y="549"/>
                </a:lnTo>
                <a:lnTo>
                  <a:pt x="2284" y="577"/>
                </a:lnTo>
                <a:lnTo>
                  <a:pt x="2307" y="659"/>
                </a:lnTo>
                <a:lnTo>
                  <a:pt x="2320" y="719"/>
                </a:lnTo>
                <a:lnTo>
                  <a:pt x="2339" y="787"/>
                </a:lnTo>
                <a:lnTo>
                  <a:pt x="2339" y="787"/>
                </a:lnTo>
                <a:lnTo>
                  <a:pt x="2348" y="815"/>
                </a:lnTo>
                <a:lnTo>
                  <a:pt x="2348" y="838"/>
                </a:lnTo>
                <a:lnTo>
                  <a:pt x="2352" y="865"/>
                </a:lnTo>
                <a:lnTo>
                  <a:pt x="2352" y="893"/>
                </a:lnTo>
                <a:lnTo>
                  <a:pt x="2357" y="952"/>
                </a:lnTo>
                <a:lnTo>
                  <a:pt x="2357" y="980"/>
                </a:lnTo>
                <a:lnTo>
                  <a:pt x="2362" y="1002"/>
                </a:lnTo>
                <a:lnTo>
                  <a:pt x="2362" y="1002"/>
                </a:lnTo>
                <a:lnTo>
                  <a:pt x="2366" y="1048"/>
                </a:lnTo>
                <a:lnTo>
                  <a:pt x="2371" y="1085"/>
                </a:lnTo>
                <a:lnTo>
                  <a:pt x="2371" y="1112"/>
                </a:lnTo>
                <a:lnTo>
                  <a:pt x="2371" y="1140"/>
                </a:lnTo>
                <a:lnTo>
                  <a:pt x="2362" y="1167"/>
                </a:lnTo>
                <a:lnTo>
                  <a:pt x="2352" y="1190"/>
                </a:lnTo>
                <a:lnTo>
                  <a:pt x="2325" y="1259"/>
                </a:lnTo>
                <a:lnTo>
                  <a:pt x="1498" y="1259"/>
                </a:lnTo>
                <a:lnTo>
                  <a:pt x="1498" y="1259"/>
                </a:lnTo>
                <a:lnTo>
                  <a:pt x="1507" y="1195"/>
                </a:lnTo>
                <a:lnTo>
                  <a:pt x="1517" y="1126"/>
                </a:lnTo>
                <a:lnTo>
                  <a:pt x="1526" y="1062"/>
                </a:lnTo>
                <a:lnTo>
                  <a:pt x="1530" y="1025"/>
                </a:lnTo>
                <a:lnTo>
                  <a:pt x="1535" y="993"/>
                </a:lnTo>
                <a:lnTo>
                  <a:pt x="1466" y="1076"/>
                </a:lnTo>
                <a:lnTo>
                  <a:pt x="1466" y="1076"/>
                </a:lnTo>
                <a:lnTo>
                  <a:pt x="1462" y="1080"/>
                </a:lnTo>
                <a:lnTo>
                  <a:pt x="1457" y="1085"/>
                </a:lnTo>
                <a:lnTo>
                  <a:pt x="1439" y="1099"/>
                </a:lnTo>
                <a:lnTo>
                  <a:pt x="1425" y="1117"/>
                </a:lnTo>
                <a:lnTo>
                  <a:pt x="1416" y="1126"/>
                </a:lnTo>
                <a:lnTo>
                  <a:pt x="1411" y="1131"/>
                </a:lnTo>
                <a:lnTo>
                  <a:pt x="1411" y="1131"/>
                </a:lnTo>
                <a:lnTo>
                  <a:pt x="1379" y="1149"/>
                </a:lnTo>
                <a:lnTo>
                  <a:pt x="1325" y="1186"/>
                </a:lnTo>
                <a:lnTo>
                  <a:pt x="1293" y="1204"/>
                </a:lnTo>
                <a:lnTo>
                  <a:pt x="1261" y="1227"/>
                </a:lnTo>
                <a:lnTo>
                  <a:pt x="1233" y="1250"/>
                </a:lnTo>
                <a:lnTo>
                  <a:pt x="1210" y="1273"/>
                </a:lnTo>
                <a:lnTo>
                  <a:pt x="1210" y="1273"/>
                </a:lnTo>
                <a:lnTo>
                  <a:pt x="1206" y="1273"/>
                </a:lnTo>
                <a:lnTo>
                  <a:pt x="1201" y="1268"/>
                </a:lnTo>
                <a:lnTo>
                  <a:pt x="1188" y="1268"/>
                </a:lnTo>
                <a:lnTo>
                  <a:pt x="1179" y="1259"/>
                </a:lnTo>
                <a:lnTo>
                  <a:pt x="1169" y="1250"/>
                </a:lnTo>
                <a:lnTo>
                  <a:pt x="1151" y="1231"/>
                </a:lnTo>
                <a:lnTo>
                  <a:pt x="1137" y="1213"/>
                </a:lnTo>
                <a:lnTo>
                  <a:pt x="1137" y="1213"/>
                </a:lnTo>
                <a:lnTo>
                  <a:pt x="1133" y="1218"/>
                </a:lnTo>
                <a:lnTo>
                  <a:pt x="1128" y="1227"/>
                </a:lnTo>
                <a:lnTo>
                  <a:pt x="1119" y="1236"/>
                </a:lnTo>
                <a:lnTo>
                  <a:pt x="1105" y="1241"/>
                </a:lnTo>
                <a:lnTo>
                  <a:pt x="1092" y="1245"/>
                </a:lnTo>
                <a:lnTo>
                  <a:pt x="1092" y="1245"/>
                </a:lnTo>
                <a:lnTo>
                  <a:pt x="1073" y="1218"/>
                </a:lnTo>
                <a:lnTo>
                  <a:pt x="1073" y="1218"/>
                </a:lnTo>
                <a:lnTo>
                  <a:pt x="1083" y="1236"/>
                </a:lnTo>
                <a:lnTo>
                  <a:pt x="1087" y="1245"/>
                </a:lnTo>
                <a:lnTo>
                  <a:pt x="1092" y="1254"/>
                </a:lnTo>
                <a:lnTo>
                  <a:pt x="1092" y="1259"/>
                </a:lnTo>
                <a:lnTo>
                  <a:pt x="1087" y="1263"/>
                </a:lnTo>
                <a:lnTo>
                  <a:pt x="1087" y="1268"/>
                </a:lnTo>
                <a:lnTo>
                  <a:pt x="1078" y="1273"/>
                </a:lnTo>
                <a:lnTo>
                  <a:pt x="1064" y="1277"/>
                </a:lnTo>
                <a:lnTo>
                  <a:pt x="1064" y="1277"/>
                </a:lnTo>
                <a:lnTo>
                  <a:pt x="1055" y="1286"/>
                </a:lnTo>
                <a:lnTo>
                  <a:pt x="1051" y="1295"/>
                </a:lnTo>
                <a:lnTo>
                  <a:pt x="1041" y="1300"/>
                </a:lnTo>
                <a:lnTo>
                  <a:pt x="1032" y="1305"/>
                </a:lnTo>
                <a:lnTo>
                  <a:pt x="1014" y="1309"/>
                </a:lnTo>
                <a:lnTo>
                  <a:pt x="1005" y="1314"/>
                </a:lnTo>
                <a:lnTo>
                  <a:pt x="1000" y="1318"/>
                </a:lnTo>
                <a:lnTo>
                  <a:pt x="1000" y="1318"/>
                </a:lnTo>
                <a:lnTo>
                  <a:pt x="1000" y="1318"/>
                </a:lnTo>
                <a:lnTo>
                  <a:pt x="1000" y="1318"/>
                </a:lnTo>
                <a:lnTo>
                  <a:pt x="1000" y="1323"/>
                </a:lnTo>
                <a:lnTo>
                  <a:pt x="996" y="1323"/>
                </a:lnTo>
                <a:lnTo>
                  <a:pt x="991" y="1328"/>
                </a:lnTo>
                <a:lnTo>
                  <a:pt x="987" y="1328"/>
                </a:lnTo>
                <a:lnTo>
                  <a:pt x="982" y="1328"/>
                </a:lnTo>
                <a:lnTo>
                  <a:pt x="978" y="1328"/>
                </a:lnTo>
                <a:lnTo>
                  <a:pt x="968" y="1328"/>
                </a:lnTo>
                <a:lnTo>
                  <a:pt x="968" y="1328"/>
                </a:lnTo>
                <a:lnTo>
                  <a:pt x="964" y="1328"/>
                </a:lnTo>
                <a:lnTo>
                  <a:pt x="959" y="1332"/>
                </a:lnTo>
                <a:lnTo>
                  <a:pt x="955" y="1332"/>
                </a:lnTo>
                <a:lnTo>
                  <a:pt x="950" y="1332"/>
                </a:lnTo>
                <a:lnTo>
                  <a:pt x="946" y="1332"/>
                </a:lnTo>
                <a:lnTo>
                  <a:pt x="941" y="1328"/>
                </a:lnTo>
                <a:lnTo>
                  <a:pt x="941" y="1323"/>
                </a:lnTo>
                <a:lnTo>
                  <a:pt x="941" y="1318"/>
                </a:lnTo>
                <a:lnTo>
                  <a:pt x="941" y="1318"/>
                </a:lnTo>
                <a:lnTo>
                  <a:pt x="932" y="1318"/>
                </a:lnTo>
                <a:lnTo>
                  <a:pt x="927" y="1323"/>
                </a:lnTo>
                <a:lnTo>
                  <a:pt x="923" y="1318"/>
                </a:lnTo>
                <a:lnTo>
                  <a:pt x="914" y="1314"/>
                </a:lnTo>
                <a:lnTo>
                  <a:pt x="914" y="1314"/>
                </a:lnTo>
                <a:lnTo>
                  <a:pt x="914" y="1305"/>
                </a:lnTo>
                <a:lnTo>
                  <a:pt x="914" y="1300"/>
                </a:lnTo>
                <a:lnTo>
                  <a:pt x="914" y="1295"/>
                </a:lnTo>
                <a:lnTo>
                  <a:pt x="914" y="1295"/>
                </a:lnTo>
                <a:lnTo>
                  <a:pt x="909" y="1300"/>
                </a:lnTo>
                <a:lnTo>
                  <a:pt x="909" y="1300"/>
                </a:lnTo>
                <a:lnTo>
                  <a:pt x="900" y="1300"/>
                </a:lnTo>
                <a:lnTo>
                  <a:pt x="886" y="1300"/>
                </a:lnTo>
                <a:lnTo>
                  <a:pt x="886" y="1300"/>
                </a:lnTo>
                <a:lnTo>
                  <a:pt x="877" y="1277"/>
                </a:lnTo>
                <a:lnTo>
                  <a:pt x="868" y="1268"/>
                </a:lnTo>
                <a:lnTo>
                  <a:pt x="859" y="1259"/>
                </a:lnTo>
                <a:lnTo>
                  <a:pt x="804" y="1341"/>
                </a:lnTo>
                <a:lnTo>
                  <a:pt x="562" y="1263"/>
                </a:lnTo>
                <a:lnTo>
                  <a:pt x="562" y="1263"/>
                </a:lnTo>
                <a:lnTo>
                  <a:pt x="548" y="1259"/>
                </a:lnTo>
                <a:lnTo>
                  <a:pt x="525" y="1254"/>
                </a:lnTo>
                <a:lnTo>
                  <a:pt x="466" y="1254"/>
                </a:lnTo>
                <a:lnTo>
                  <a:pt x="393" y="1254"/>
                </a:lnTo>
                <a:lnTo>
                  <a:pt x="311" y="1254"/>
                </a:lnTo>
                <a:lnTo>
                  <a:pt x="155" y="1259"/>
                </a:lnTo>
                <a:lnTo>
                  <a:pt x="37" y="1259"/>
                </a:lnTo>
                <a:lnTo>
                  <a:pt x="37" y="1259"/>
                </a:lnTo>
                <a:lnTo>
                  <a:pt x="37" y="1241"/>
                </a:lnTo>
                <a:lnTo>
                  <a:pt x="37" y="1222"/>
                </a:lnTo>
                <a:lnTo>
                  <a:pt x="41" y="1204"/>
                </a:lnTo>
                <a:lnTo>
                  <a:pt x="41" y="1186"/>
                </a:lnTo>
                <a:lnTo>
                  <a:pt x="46" y="1149"/>
                </a:lnTo>
                <a:lnTo>
                  <a:pt x="55" y="1108"/>
                </a:lnTo>
                <a:lnTo>
                  <a:pt x="55" y="1085"/>
                </a:lnTo>
                <a:lnTo>
                  <a:pt x="55" y="1062"/>
                </a:lnTo>
                <a:lnTo>
                  <a:pt x="55" y="1030"/>
                </a:lnTo>
                <a:lnTo>
                  <a:pt x="50" y="1002"/>
                </a:lnTo>
                <a:lnTo>
                  <a:pt x="46" y="966"/>
                </a:lnTo>
                <a:lnTo>
                  <a:pt x="37" y="925"/>
                </a:lnTo>
                <a:lnTo>
                  <a:pt x="27" y="883"/>
                </a:lnTo>
                <a:lnTo>
                  <a:pt x="14" y="833"/>
                </a:lnTo>
                <a:lnTo>
                  <a:pt x="14" y="833"/>
                </a:lnTo>
                <a:lnTo>
                  <a:pt x="5" y="810"/>
                </a:lnTo>
                <a:lnTo>
                  <a:pt x="5" y="787"/>
                </a:lnTo>
                <a:lnTo>
                  <a:pt x="0" y="760"/>
                </a:lnTo>
                <a:lnTo>
                  <a:pt x="0" y="737"/>
                </a:lnTo>
                <a:lnTo>
                  <a:pt x="0" y="709"/>
                </a:lnTo>
                <a:lnTo>
                  <a:pt x="5" y="682"/>
                </a:lnTo>
                <a:lnTo>
                  <a:pt x="9" y="654"/>
                </a:lnTo>
                <a:lnTo>
                  <a:pt x="18" y="631"/>
                </a:lnTo>
                <a:lnTo>
                  <a:pt x="27" y="604"/>
                </a:lnTo>
                <a:lnTo>
                  <a:pt x="37" y="581"/>
                </a:lnTo>
                <a:lnTo>
                  <a:pt x="50" y="558"/>
                </a:lnTo>
                <a:lnTo>
                  <a:pt x="64" y="535"/>
                </a:lnTo>
                <a:lnTo>
                  <a:pt x="78" y="517"/>
                </a:lnTo>
                <a:lnTo>
                  <a:pt x="96" y="499"/>
                </a:lnTo>
                <a:lnTo>
                  <a:pt x="114" y="485"/>
                </a:lnTo>
                <a:lnTo>
                  <a:pt x="137" y="471"/>
                </a:lnTo>
                <a:lnTo>
                  <a:pt x="137" y="471"/>
                </a:lnTo>
                <a:lnTo>
                  <a:pt x="155" y="462"/>
                </a:lnTo>
                <a:lnTo>
                  <a:pt x="178" y="448"/>
                </a:lnTo>
                <a:lnTo>
                  <a:pt x="201" y="430"/>
                </a:lnTo>
                <a:lnTo>
                  <a:pt x="224" y="412"/>
                </a:lnTo>
                <a:lnTo>
                  <a:pt x="260" y="380"/>
                </a:lnTo>
                <a:lnTo>
                  <a:pt x="279" y="366"/>
                </a:lnTo>
                <a:lnTo>
                  <a:pt x="279" y="366"/>
                </a:lnTo>
                <a:lnTo>
                  <a:pt x="279" y="366"/>
                </a:lnTo>
                <a:lnTo>
                  <a:pt x="279" y="366"/>
                </a:lnTo>
                <a:lnTo>
                  <a:pt x="260" y="384"/>
                </a:lnTo>
                <a:lnTo>
                  <a:pt x="260" y="384"/>
                </a:lnTo>
                <a:lnTo>
                  <a:pt x="260" y="384"/>
                </a:lnTo>
                <a:lnTo>
                  <a:pt x="274" y="407"/>
                </a:lnTo>
                <a:lnTo>
                  <a:pt x="288" y="430"/>
                </a:lnTo>
                <a:lnTo>
                  <a:pt x="306" y="453"/>
                </a:lnTo>
                <a:lnTo>
                  <a:pt x="320" y="476"/>
                </a:lnTo>
                <a:lnTo>
                  <a:pt x="338" y="494"/>
                </a:lnTo>
                <a:lnTo>
                  <a:pt x="361" y="517"/>
                </a:lnTo>
                <a:lnTo>
                  <a:pt x="379" y="535"/>
                </a:lnTo>
                <a:lnTo>
                  <a:pt x="402" y="554"/>
                </a:lnTo>
                <a:lnTo>
                  <a:pt x="402" y="554"/>
                </a:lnTo>
                <a:lnTo>
                  <a:pt x="402" y="535"/>
                </a:lnTo>
                <a:lnTo>
                  <a:pt x="402" y="535"/>
                </a:lnTo>
                <a:lnTo>
                  <a:pt x="416" y="540"/>
                </a:lnTo>
                <a:lnTo>
                  <a:pt x="429" y="544"/>
                </a:lnTo>
                <a:lnTo>
                  <a:pt x="452" y="558"/>
                </a:lnTo>
                <a:lnTo>
                  <a:pt x="452" y="558"/>
                </a:lnTo>
                <a:lnTo>
                  <a:pt x="457" y="544"/>
                </a:lnTo>
                <a:lnTo>
                  <a:pt x="457" y="544"/>
                </a:lnTo>
                <a:lnTo>
                  <a:pt x="443" y="540"/>
                </a:lnTo>
                <a:lnTo>
                  <a:pt x="443" y="540"/>
                </a:lnTo>
                <a:lnTo>
                  <a:pt x="439" y="531"/>
                </a:lnTo>
                <a:lnTo>
                  <a:pt x="439" y="526"/>
                </a:lnTo>
                <a:lnTo>
                  <a:pt x="434" y="522"/>
                </a:lnTo>
                <a:lnTo>
                  <a:pt x="429" y="512"/>
                </a:lnTo>
                <a:lnTo>
                  <a:pt x="416" y="503"/>
                </a:lnTo>
                <a:lnTo>
                  <a:pt x="397" y="490"/>
                </a:lnTo>
                <a:lnTo>
                  <a:pt x="379" y="471"/>
                </a:lnTo>
                <a:lnTo>
                  <a:pt x="352" y="444"/>
                </a:lnTo>
                <a:lnTo>
                  <a:pt x="320" y="412"/>
                </a:lnTo>
                <a:lnTo>
                  <a:pt x="283" y="370"/>
                </a:lnTo>
                <a:lnTo>
                  <a:pt x="283" y="370"/>
                </a:lnTo>
                <a:lnTo>
                  <a:pt x="283" y="370"/>
                </a:lnTo>
                <a:lnTo>
                  <a:pt x="288" y="361"/>
                </a:lnTo>
                <a:lnTo>
                  <a:pt x="288" y="361"/>
                </a:lnTo>
                <a:lnTo>
                  <a:pt x="283" y="357"/>
                </a:lnTo>
                <a:lnTo>
                  <a:pt x="279" y="352"/>
                </a:lnTo>
                <a:lnTo>
                  <a:pt x="270" y="334"/>
                </a:lnTo>
                <a:lnTo>
                  <a:pt x="260" y="311"/>
                </a:lnTo>
                <a:lnTo>
                  <a:pt x="251" y="279"/>
                </a:lnTo>
                <a:lnTo>
                  <a:pt x="242" y="251"/>
                </a:lnTo>
                <a:lnTo>
                  <a:pt x="238" y="224"/>
                </a:lnTo>
                <a:lnTo>
                  <a:pt x="233" y="201"/>
                </a:lnTo>
                <a:lnTo>
                  <a:pt x="233" y="196"/>
                </a:lnTo>
                <a:lnTo>
                  <a:pt x="238" y="192"/>
                </a:lnTo>
                <a:lnTo>
                  <a:pt x="238" y="192"/>
                </a:lnTo>
                <a:lnTo>
                  <a:pt x="242" y="178"/>
                </a:lnTo>
                <a:lnTo>
                  <a:pt x="251" y="169"/>
                </a:lnTo>
                <a:lnTo>
                  <a:pt x="260" y="151"/>
                </a:lnTo>
                <a:lnTo>
                  <a:pt x="265" y="132"/>
                </a:lnTo>
                <a:lnTo>
                  <a:pt x="270" y="119"/>
                </a:lnTo>
                <a:lnTo>
                  <a:pt x="279" y="105"/>
                </a:lnTo>
                <a:lnTo>
                  <a:pt x="283" y="100"/>
                </a:lnTo>
                <a:lnTo>
                  <a:pt x="288" y="96"/>
                </a:lnTo>
                <a:lnTo>
                  <a:pt x="292" y="87"/>
                </a:lnTo>
                <a:lnTo>
                  <a:pt x="301" y="82"/>
                </a:lnTo>
                <a:lnTo>
                  <a:pt x="315" y="77"/>
                </a:lnTo>
                <a:lnTo>
                  <a:pt x="329" y="68"/>
                </a:lnTo>
                <a:lnTo>
                  <a:pt x="329" y="68"/>
                </a:lnTo>
                <a:lnTo>
                  <a:pt x="347" y="59"/>
                </a:lnTo>
                <a:lnTo>
                  <a:pt x="361" y="50"/>
                </a:lnTo>
                <a:lnTo>
                  <a:pt x="370" y="41"/>
                </a:lnTo>
                <a:lnTo>
                  <a:pt x="379" y="36"/>
                </a:lnTo>
                <a:lnTo>
                  <a:pt x="393" y="36"/>
                </a:lnTo>
                <a:lnTo>
                  <a:pt x="411" y="36"/>
                </a:lnTo>
                <a:lnTo>
                  <a:pt x="439" y="41"/>
                </a:lnTo>
                <a:lnTo>
                  <a:pt x="484" y="45"/>
                </a:lnTo>
                <a:lnTo>
                  <a:pt x="484" y="45"/>
                </a:lnTo>
                <a:lnTo>
                  <a:pt x="512" y="55"/>
                </a:lnTo>
                <a:lnTo>
                  <a:pt x="525" y="55"/>
                </a:lnTo>
                <a:lnTo>
                  <a:pt x="539" y="59"/>
                </a:lnTo>
                <a:lnTo>
                  <a:pt x="548" y="68"/>
                </a:lnTo>
                <a:lnTo>
                  <a:pt x="562" y="73"/>
                </a:lnTo>
                <a:lnTo>
                  <a:pt x="571" y="82"/>
                </a:lnTo>
                <a:lnTo>
                  <a:pt x="585" y="96"/>
                </a:lnTo>
                <a:lnTo>
                  <a:pt x="585" y="96"/>
                </a:lnTo>
                <a:lnTo>
                  <a:pt x="585" y="105"/>
                </a:lnTo>
                <a:lnTo>
                  <a:pt x="585" y="119"/>
                </a:lnTo>
                <a:lnTo>
                  <a:pt x="580" y="128"/>
                </a:lnTo>
                <a:lnTo>
                  <a:pt x="580" y="132"/>
                </a:lnTo>
                <a:lnTo>
                  <a:pt x="576" y="137"/>
                </a:lnTo>
                <a:lnTo>
                  <a:pt x="571" y="142"/>
                </a:lnTo>
                <a:lnTo>
                  <a:pt x="571" y="142"/>
                </a:lnTo>
                <a:lnTo>
                  <a:pt x="580" y="169"/>
                </a:lnTo>
                <a:lnTo>
                  <a:pt x="585" y="192"/>
                </a:lnTo>
                <a:lnTo>
                  <a:pt x="594" y="219"/>
                </a:lnTo>
                <a:lnTo>
                  <a:pt x="594" y="233"/>
                </a:lnTo>
                <a:lnTo>
                  <a:pt x="598" y="251"/>
                </a:lnTo>
                <a:lnTo>
                  <a:pt x="608" y="270"/>
                </a:lnTo>
                <a:lnTo>
                  <a:pt x="617" y="297"/>
                </a:lnTo>
                <a:lnTo>
                  <a:pt x="617" y="297"/>
                </a:lnTo>
                <a:lnTo>
                  <a:pt x="617" y="306"/>
                </a:lnTo>
                <a:lnTo>
                  <a:pt x="617" y="311"/>
                </a:lnTo>
                <a:lnTo>
                  <a:pt x="617" y="316"/>
                </a:lnTo>
                <a:lnTo>
                  <a:pt x="612" y="320"/>
                </a:lnTo>
                <a:lnTo>
                  <a:pt x="608" y="325"/>
                </a:lnTo>
                <a:lnTo>
                  <a:pt x="603" y="329"/>
                </a:lnTo>
                <a:lnTo>
                  <a:pt x="589" y="334"/>
                </a:lnTo>
                <a:lnTo>
                  <a:pt x="589" y="334"/>
                </a:lnTo>
                <a:lnTo>
                  <a:pt x="585" y="343"/>
                </a:lnTo>
                <a:lnTo>
                  <a:pt x="585" y="348"/>
                </a:lnTo>
                <a:lnTo>
                  <a:pt x="585" y="352"/>
                </a:lnTo>
                <a:lnTo>
                  <a:pt x="585" y="352"/>
                </a:lnTo>
                <a:lnTo>
                  <a:pt x="585" y="357"/>
                </a:lnTo>
                <a:lnTo>
                  <a:pt x="589" y="361"/>
                </a:lnTo>
                <a:lnTo>
                  <a:pt x="589" y="361"/>
                </a:lnTo>
                <a:lnTo>
                  <a:pt x="589" y="366"/>
                </a:lnTo>
                <a:lnTo>
                  <a:pt x="585" y="370"/>
                </a:lnTo>
                <a:lnTo>
                  <a:pt x="585" y="375"/>
                </a:lnTo>
                <a:lnTo>
                  <a:pt x="580" y="375"/>
                </a:lnTo>
                <a:lnTo>
                  <a:pt x="576" y="380"/>
                </a:lnTo>
                <a:lnTo>
                  <a:pt x="576" y="380"/>
                </a:lnTo>
                <a:lnTo>
                  <a:pt x="580" y="384"/>
                </a:lnTo>
                <a:lnTo>
                  <a:pt x="585" y="393"/>
                </a:lnTo>
                <a:lnTo>
                  <a:pt x="585" y="393"/>
                </a:lnTo>
                <a:lnTo>
                  <a:pt x="585" y="398"/>
                </a:lnTo>
                <a:lnTo>
                  <a:pt x="585" y="403"/>
                </a:lnTo>
                <a:lnTo>
                  <a:pt x="580" y="407"/>
                </a:lnTo>
                <a:lnTo>
                  <a:pt x="580" y="407"/>
                </a:lnTo>
                <a:lnTo>
                  <a:pt x="576" y="407"/>
                </a:lnTo>
                <a:lnTo>
                  <a:pt x="576" y="412"/>
                </a:lnTo>
                <a:lnTo>
                  <a:pt x="576" y="421"/>
                </a:lnTo>
                <a:lnTo>
                  <a:pt x="576" y="439"/>
                </a:lnTo>
                <a:lnTo>
                  <a:pt x="576" y="448"/>
                </a:lnTo>
                <a:lnTo>
                  <a:pt x="571" y="453"/>
                </a:lnTo>
                <a:lnTo>
                  <a:pt x="571" y="453"/>
                </a:lnTo>
                <a:lnTo>
                  <a:pt x="566" y="457"/>
                </a:lnTo>
                <a:lnTo>
                  <a:pt x="562" y="457"/>
                </a:lnTo>
                <a:lnTo>
                  <a:pt x="557" y="462"/>
                </a:lnTo>
                <a:lnTo>
                  <a:pt x="548" y="462"/>
                </a:lnTo>
                <a:lnTo>
                  <a:pt x="548" y="462"/>
                </a:lnTo>
                <a:lnTo>
                  <a:pt x="534" y="462"/>
                </a:lnTo>
                <a:lnTo>
                  <a:pt x="521" y="462"/>
                </a:lnTo>
                <a:lnTo>
                  <a:pt x="507" y="467"/>
                </a:lnTo>
                <a:lnTo>
                  <a:pt x="493" y="471"/>
                </a:lnTo>
                <a:lnTo>
                  <a:pt x="493" y="471"/>
                </a:lnTo>
                <a:lnTo>
                  <a:pt x="489" y="480"/>
                </a:lnTo>
                <a:lnTo>
                  <a:pt x="484" y="494"/>
                </a:lnTo>
                <a:lnTo>
                  <a:pt x="484" y="503"/>
                </a:lnTo>
                <a:lnTo>
                  <a:pt x="484" y="517"/>
                </a:lnTo>
                <a:lnTo>
                  <a:pt x="484" y="531"/>
                </a:lnTo>
                <a:lnTo>
                  <a:pt x="484" y="540"/>
                </a:lnTo>
                <a:lnTo>
                  <a:pt x="493" y="563"/>
                </a:lnTo>
                <a:lnTo>
                  <a:pt x="498" y="590"/>
                </a:lnTo>
                <a:lnTo>
                  <a:pt x="507" y="613"/>
                </a:lnTo>
                <a:lnTo>
                  <a:pt x="525" y="654"/>
                </a:lnTo>
                <a:lnTo>
                  <a:pt x="525" y="65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162"/>
          <p:cNvSpPr>
            <a:spLocks noChangeArrowheads="1"/>
          </p:cNvSpPr>
          <p:nvPr/>
        </p:nvSpPr>
        <p:spPr bwMode="auto">
          <a:xfrm>
            <a:off x="0" y="3429000"/>
            <a:ext cx="12192000" cy="3429000"/>
          </a:xfrm>
          <a:prstGeom prst="rect">
            <a:avLst/>
          </a:prstGeom>
          <a:solidFill>
            <a:srgbClr val="2EA7E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latin typeface="方正兰亭粗黑_GBK" charset="-122"/>
              <a:ea typeface="方正兰亭粗黑_GBK" charset="-122"/>
            </a:endParaRPr>
          </a:p>
        </p:txBody>
      </p:sp>
      <p:sp>
        <p:nvSpPr>
          <p:cNvPr id="9219" name="Freeform 6"/>
          <p:cNvSpPr>
            <a:spLocks noEditPoints="1" noChangeArrowheads="1"/>
          </p:cNvSpPr>
          <p:nvPr/>
        </p:nvSpPr>
        <p:spPr bwMode="auto">
          <a:xfrm>
            <a:off x="4373563" y="3429000"/>
            <a:ext cx="3444875" cy="1730375"/>
          </a:xfrm>
          <a:custGeom>
            <a:avLst/>
            <a:gdLst>
              <a:gd name="T0" fmla="*/ 48 w 13537"/>
              <a:gd name="T1" fmla="*/ 24 h 6793"/>
              <a:gd name="T2" fmla="*/ 68 w 13537"/>
              <a:gd name="T3" fmla="*/ 542 h 6793"/>
              <a:gd name="T4" fmla="*/ 126 w 13537"/>
              <a:gd name="T5" fmla="*/ 1048 h 6793"/>
              <a:gd name="T6" fmla="*/ 260 w 13537"/>
              <a:gd name="T7" fmla="*/ 1705 h 6793"/>
              <a:gd name="T8" fmla="*/ 577 w 13537"/>
              <a:gd name="T9" fmla="*/ 2641 h 6793"/>
              <a:gd name="T10" fmla="*/ 1022 w 13537"/>
              <a:gd name="T11" fmla="*/ 3510 h 6793"/>
              <a:gd name="T12" fmla="*/ 1583 w 13537"/>
              <a:gd name="T13" fmla="*/ 4300 h 6793"/>
              <a:gd name="T14" fmla="*/ 2250 w 13537"/>
              <a:gd name="T15" fmla="*/ 5000 h 6793"/>
              <a:gd name="T16" fmla="*/ 3012 w 13537"/>
              <a:gd name="T17" fmla="*/ 5598 h 6793"/>
              <a:gd name="T18" fmla="*/ 3855 w 13537"/>
              <a:gd name="T19" fmla="*/ 6083 h 6793"/>
              <a:gd name="T20" fmla="*/ 4771 w 13537"/>
              <a:gd name="T21" fmla="*/ 6443 h 6793"/>
              <a:gd name="T22" fmla="*/ 5579 w 13537"/>
              <a:gd name="T23" fmla="*/ 6640 h 6793"/>
              <a:gd name="T24" fmla="*/ 6082 w 13537"/>
              <a:gd name="T25" fmla="*/ 6710 h 6793"/>
              <a:gd name="T26" fmla="*/ 6595 w 13537"/>
              <a:gd name="T27" fmla="*/ 6743 h 6793"/>
              <a:gd name="T28" fmla="*/ 7115 w 13537"/>
              <a:gd name="T29" fmla="*/ 6736 h 6793"/>
              <a:gd name="T30" fmla="*/ 7625 w 13537"/>
              <a:gd name="T31" fmla="*/ 6691 h 6793"/>
              <a:gd name="T32" fmla="*/ 8123 w 13537"/>
              <a:gd name="T33" fmla="*/ 6608 h 6793"/>
              <a:gd name="T34" fmla="*/ 9080 w 13537"/>
              <a:gd name="T35" fmla="*/ 6337 h 6793"/>
              <a:gd name="T36" fmla="*/ 9973 w 13537"/>
              <a:gd name="T37" fmla="*/ 5934 h 6793"/>
              <a:gd name="T38" fmla="*/ 10790 w 13537"/>
              <a:gd name="T39" fmla="*/ 5410 h 6793"/>
              <a:gd name="T40" fmla="*/ 11521 w 13537"/>
              <a:gd name="T41" fmla="*/ 4776 h 6793"/>
              <a:gd name="T42" fmla="*/ 12154 w 13537"/>
              <a:gd name="T43" fmla="*/ 4045 h 6793"/>
              <a:gd name="T44" fmla="*/ 12678 w 13537"/>
              <a:gd name="T45" fmla="*/ 3227 h 6793"/>
              <a:gd name="T46" fmla="*/ 13081 w 13537"/>
              <a:gd name="T47" fmla="*/ 2335 h 6793"/>
              <a:gd name="T48" fmla="*/ 13353 w 13537"/>
              <a:gd name="T49" fmla="*/ 1378 h 6793"/>
              <a:gd name="T50" fmla="*/ 13435 w 13537"/>
              <a:gd name="T51" fmla="*/ 880 h 6793"/>
              <a:gd name="T52" fmla="*/ 13480 w 13537"/>
              <a:gd name="T53" fmla="*/ 370 h 6793"/>
              <a:gd name="T54" fmla="*/ 13513 w 13537"/>
              <a:gd name="T55" fmla="*/ 48 h 6793"/>
              <a:gd name="T56" fmla="*/ 13530 w 13537"/>
              <a:gd name="T57" fmla="*/ 8 h 6793"/>
              <a:gd name="T58" fmla="*/ 13528 w 13537"/>
              <a:gd name="T59" fmla="*/ 373 h 6793"/>
              <a:gd name="T60" fmla="*/ 13482 w 13537"/>
              <a:gd name="T61" fmla="*/ 887 h 6793"/>
              <a:gd name="T62" fmla="*/ 13399 w 13537"/>
              <a:gd name="T63" fmla="*/ 1389 h 6793"/>
              <a:gd name="T64" fmla="*/ 13126 w 13537"/>
              <a:gd name="T65" fmla="*/ 2352 h 6793"/>
              <a:gd name="T66" fmla="*/ 12720 w 13537"/>
              <a:gd name="T67" fmla="*/ 3251 h 6793"/>
              <a:gd name="T68" fmla="*/ 12192 w 13537"/>
              <a:gd name="T69" fmla="*/ 4075 h 6793"/>
              <a:gd name="T70" fmla="*/ 11554 w 13537"/>
              <a:gd name="T71" fmla="*/ 4811 h 6793"/>
              <a:gd name="T72" fmla="*/ 10818 w 13537"/>
              <a:gd name="T73" fmla="*/ 5449 h 6793"/>
              <a:gd name="T74" fmla="*/ 9994 w 13537"/>
              <a:gd name="T75" fmla="*/ 5976 h 6793"/>
              <a:gd name="T76" fmla="*/ 9095 w 13537"/>
              <a:gd name="T77" fmla="*/ 6382 h 6793"/>
              <a:gd name="T78" fmla="*/ 8132 w 13537"/>
              <a:gd name="T79" fmla="*/ 6656 h 6793"/>
              <a:gd name="T80" fmla="*/ 7630 w 13537"/>
              <a:gd name="T81" fmla="*/ 6739 h 6793"/>
              <a:gd name="T82" fmla="*/ 7116 w 13537"/>
              <a:gd name="T83" fmla="*/ 6784 h 6793"/>
              <a:gd name="T84" fmla="*/ 6594 w 13537"/>
              <a:gd name="T85" fmla="*/ 6791 h 6793"/>
              <a:gd name="T86" fmla="*/ 6076 w 13537"/>
              <a:gd name="T87" fmla="*/ 6758 h 6793"/>
              <a:gd name="T88" fmla="*/ 5570 w 13537"/>
              <a:gd name="T89" fmla="*/ 6687 h 6793"/>
              <a:gd name="T90" fmla="*/ 4755 w 13537"/>
              <a:gd name="T91" fmla="*/ 6488 h 6793"/>
              <a:gd name="T92" fmla="*/ 3834 w 13537"/>
              <a:gd name="T93" fmla="*/ 6125 h 6793"/>
              <a:gd name="T94" fmla="*/ 2984 w 13537"/>
              <a:gd name="T95" fmla="*/ 5637 h 6793"/>
              <a:gd name="T96" fmla="*/ 2217 w 13537"/>
              <a:gd name="T97" fmla="*/ 5034 h 6793"/>
              <a:gd name="T98" fmla="*/ 1545 w 13537"/>
              <a:gd name="T99" fmla="*/ 4330 h 6793"/>
              <a:gd name="T100" fmla="*/ 980 w 13537"/>
              <a:gd name="T101" fmla="*/ 3534 h 6793"/>
              <a:gd name="T102" fmla="*/ 532 w 13537"/>
              <a:gd name="T103" fmla="*/ 2659 h 6793"/>
              <a:gd name="T104" fmla="*/ 213 w 13537"/>
              <a:gd name="T105" fmla="*/ 1715 h 6793"/>
              <a:gd name="T106" fmla="*/ 78 w 13537"/>
              <a:gd name="T107" fmla="*/ 1055 h 6793"/>
              <a:gd name="T108" fmla="*/ 20 w 13537"/>
              <a:gd name="T109" fmla="*/ 545 h 6793"/>
              <a:gd name="T110" fmla="*/ 0 w 13537"/>
              <a:gd name="T111" fmla="*/ 25 h 6793"/>
              <a:gd name="T112" fmla="*/ 6768 w 13537"/>
              <a:gd name="T113" fmla="*/ 0 h 67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537"/>
              <a:gd name="T172" fmla="*/ 0 h 6793"/>
              <a:gd name="T173" fmla="*/ 13537 w 13537"/>
              <a:gd name="T174" fmla="*/ 6793 h 67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537" h="6793">
                <a:moveTo>
                  <a:pt x="6768" y="48"/>
                </a:moveTo>
                <a:lnTo>
                  <a:pt x="24" y="48"/>
                </a:lnTo>
                <a:lnTo>
                  <a:pt x="48" y="24"/>
                </a:lnTo>
                <a:lnTo>
                  <a:pt x="50" y="198"/>
                </a:lnTo>
                <a:lnTo>
                  <a:pt x="57" y="371"/>
                </a:lnTo>
                <a:lnTo>
                  <a:pt x="68" y="542"/>
                </a:lnTo>
                <a:lnTo>
                  <a:pt x="83" y="712"/>
                </a:lnTo>
                <a:lnTo>
                  <a:pt x="102" y="881"/>
                </a:lnTo>
                <a:lnTo>
                  <a:pt x="126" y="1048"/>
                </a:lnTo>
                <a:lnTo>
                  <a:pt x="153" y="1215"/>
                </a:lnTo>
                <a:lnTo>
                  <a:pt x="185" y="1379"/>
                </a:lnTo>
                <a:lnTo>
                  <a:pt x="260" y="1705"/>
                </a:lnTo>
                <a:lnTo>
                  <a:pt x="351" y="2024"/>
                </a:lnTo>
                <a:lnTo>
                  <a:pt x="456" y="2336"/>
                </a:lnTo>
                <a:lnTo>
                  <a:pt x="577" y="2641"/>
                </a:lnTo>
                <a:lnTo>
                  <a:pt x="711" y="2939"/>
                </a:lnTo>
                <a:lnTo>
                  <a:pt x="860" y="3229"/>
                </a:lnTo>
                <a:lnTo>
                  <a:pt x="1022" y="3510"/>
                </a:lnTo>
                <a:lnTo>
                  <a:pt x="1196" y="3783"/>
                </a:lnTo>
                <a:lnTo>
                  <a:pt x="1384" y="4046"/>
                </a:lnTo>
                <a:lnTo>
                  <a:pt x="1583" y="4300"/>
                </a:lnTo>
                <a:lnTo>
                  <a:pt x="1794" y="4544"/>
                </a:lnTo>
                <a:lnTo>
                  <a:pt x="2017" y="4777"/>
                </a:lnTo>
                <a:lnTo>
                  <a:pt x="2250" y="5000"/>
                </a:lnTo>
                <a:lnTo>
                  <a:pt x="2494" y="5211"/>
                </a:lnTo>
                <a:lnTo>
                  <a:pt x="2748" y="5410"/>
                </a:lnTo>
                <a:lnTo>
                  <a:pt x="3012" y="5598"/>
                </a:lnTo>
                <a:lnTo>
                  <a:pt x="3284" y="5772"/>
                </a:lnTo>
                <a:lnTo>
                  <a:pt x="3566" y="5934"/>
                </a:lnTo>
                <a:lnTo>
                  <a:pt x="3855" y="6083"/>
                </a:lnTo>
                <a:lnTo>
                  <a:pt x="4153" y="6217"/>
                </a:lnTo>
                <a:lnTo>
                  <a:pt x="4458" y="6337"/>
                </a:lnTo>
                <a:lnTo>
                  <a:pt x="4771" y="6443"/>
                </a:lnTo>
                <a:lnTo>
                  <a:pt x="5090" y="6534"/>
                </a:lnTo>
                <a:lnTo>
                  <a:pt x="5415" y="6609"/>
                </a:lnTo>
                <a:lnTo>
                  <a:pt x="5579" y="6640"/>
                </a:lnTo>
                <a:lnTo>
                  <a:pt x="5745" y="6668"/>
                </a:lnTo>
                <a:lnTo>
                  <a:pt x="5913" y="6691"/>
                </a:lnTo>
                <a:lnTo>
                  <a:pt x="6082" y="6710"/>
                </a:lnTo>
                <a:lnTo>
                  <a:pt x="6252" y="6725"/>
                </a:lnTo>
                <a:lnTo>
                  <a:pt x="6423" y="6736"/>
                </a:lnTo>
                <a:lnTo>
                  <a:pt x="6595" y="6743"/>
                </a:lnTo>
                <a:lnTo>
                  <a:pt x="6769" y="6745"/>
                </a:lnTo>
                <a:lnTo>
                  <a:pt x="6942" y="6743"/>
                </a:lnTo>
                <a:lnTo>
                  <a:pt x="7115" y="6736"/>
                </a:lnTo>
                <a:lnTo>
                  <a:pt x="7286" y="6725"/>
                </a:lnTo>
                <a:lnTo>
                  <a:pt x="7456" y="6710"/>
                </a:lnTo>
                <a:lnTo>
                  <a:pt x="7625" y="6691"/>
                </a:lnTo>
                <a:lnTo>
                  <a:pt x="7792" y="6667"/>
                </a:lnTo>
                <a:lnTo>
                  <a:pt x="7959" y="6640"/>
                </a:lnTo>
                <a:lnTo>
                  <a:pt x="8123" y="6608"/>
                </a:lnTo>
                <a:lnTo>
                  <a:pt x="8449" y="6533"/>
                </a:lnTo>
                <a:lnTo>
                  <a:pt x="8768" y="6443"/>
                </a:lnTo>
                <a:lnTo>
                  <a:pt x="9080" y="6337"/>
                </a:lnTo>
                <a:lnTo>
                  <a:pt x="9385" y="6217"/>
                </a:lnTo>
                <a:lnTo>
                  <a:pt x="9683" y="6082"/>
                </a:lnTo>
                <a:lnTo>
                  <a:pt x="9973" y="5934"/>
                </a:lnTo>
                <a:lnTo>
                  <a:pt x="10254" y="5772"/>
                </a:lnTo>
                <a:lnTo>
                  <a:pt x="10527" y="5597"/>
                </a:lnTo>
                <a:lnTo>
                  <a:pt x="10790" y="5410"/>
                </a:lnTo>
                <a:lnTo>
                  <a:pt x="11044" y="5210"/>
                </a:lnTo>
                <a:lnTo>
                  <a:pt x="11288" y="4999"/>
                </a:lnTo>
                <a:lnTo>
                  <a:pt x="11521" y="4776"/>
                </a:lnTo>
                <a:lnTo>
                  <a:pt x="11744" y="4543"/>
                </a:lnTo>
                <a:lnTo>
                  <a:pt x="11955" y="4299"/>
                </a:lnTo>
                <a:lnTo>
                  <a:pt x="12154" y="4045"/>
                </a:lnTo>
                <a:lnTo>
                  <a:pt x="12342" y="3782"/>
                </a:lnTo>
                <a:lnTo>
                  <a:pt x="12516" y="3509"/>
                </a:lnTo>
                <a:lnTo>
                  <a:pt x="12678" y="3227"/>
                </a:lnTo>
                <a:lnTo>
                  <a:pt x="12827" y="2938"/>
                </a:lnTo>
                <a:lnTo>
                  <a:pt x="12961" y="2640"/>
                </a:lnTo>
                <a:lnTo>
                  <a:pt x="13081" y="2335"/>
                </a:lnTo>
                <a:lnTo>
                  <a:pt x="13187" y="2023"/>
                </a:lnTo>
                <a:lnTo>
                  <a:pt x="13278" y="1703"/>
                </a:lnTo>
                <a:lnTo>
                  <a:pt x="13353" y="1378"/>
                </a:lnTo>
                <a:lnTo>
                  <a:pt x="13384" y="1214"/>
                </a:lnTo>
                <a:lnTo>
                  <a:pt x="13412" y="1048"/>
                </a:lnTo>
                <a:lnTo>
                  <a:pt x="13435" y="880"/>
                </a:lnTo>
                <a:lnTo>
                  <a:pt x="13454" y="711"/>
                </a:lnTo>
                <a:lnTo>
                  <a:pt x="13469" y="541"/>
                </a:lnTo>
                <a:lnTo>
                  <a:pt x="13480" y="370"/>
                </a:lnTo>
                <a:lnTo>
                  <a:pt x="13487" y="198"/>
                </a:lnTo>
                <a:lnTo>
                  <a:pt x="13489" y="24"/>
                </a:lnTo>
                <a:lnTo>
                  <a:pt x="13513" y="48"/>
                </a:lnTo>
                <a:lnTo>
                  <a:pt x="6768" y="48"/>
                </a:lnTo>
                <a:close/>
                <a:moveTo>
                  <a:pt x="13513" y="0"/>
                </a:moveTo>
                <a:cubicBezTo>
                  <a:pt x="13519" y="0"/>
                  <a:pt x="13526" y="3"/>
                  <a:pt x="13530" y="8"/>
                </a:cubicBezTo>
                <a:cubicBezTo>
                  <a:pt x="13535" y="12"/>
                  <a:pt x="13537" y="18"/>
                  <a:pt x="13537" y="25"/>
                </a:cubicBezTo>
                <a:lnTo>
                  <a:pt x="13535" y="199"/>
                </a:lnTo>
                <a:lnTo>
                  <a:pt x="13528" y="373"/>
                </a:lnTo>
                <a:lnTo>
                  <a:pt x="13517" y="546"/>
                </a:lnTo>
                <a:lnTo>
                  <a:pt x="13502" y="717"/>
                </a:lnTo>
                <a:lnTo>
                  <a:pt x="13482" y="887"/>
                </a:lnTo>
                <a:lnTo>
                  <a:pt x="13459" y="1056"/>
                </a:lnTo>
                <a:lnTo>
                  <a:pt x="13431" y="1223"/>
                </a:lnTo>
                <a:lnTo>
                  <a:pt x="13399" y="1389"/>
                </a:lnTo>
                <a:lnTo>
                  <a:pt x="13324" y="1717"/>
                </a:lnTo>
                <a:lnTo>
                  <a:pt x="13232" y="2038"/>
                </a:lnTo>
                <a:lnTo>
                  <a:pt x="13126" y="2352"/>
                </a:lnTo>
                <a:lnTo>
                  <a:pt x="13005" y="2660"/>
                </a:lnTo>
                <a:lnTo>
                  <a:pt x="12869" y="2959"/>
                </a:lnTo>
                <a:lnTo>
                  <a:pt x="12720" y="3251"/>
                </a:lnTo>
                <a:lnTo>
                  <a:pt x="12557" y="3535"/>
                </a:lnTo>
                <a:lnTo>
                  <a:pt x="12381" y="3809"/>
                </a:lnTo>
                <a:lnTo>
                  <a:pt x="12192" y="4075"/>
                </a:lnTo>
                <a:lnTo>
                  <a:pt x="11991" y="4330"/>
                </a:lnTo>
                <a:lnTo>
                  <a:pt x="11778" y="4576"/>
                </a:lnTo>
                <a:lnTo>
                  <a:pt x="11554" y="4811"/>
                </a:lnTo>
                <a:lnTo>
                  <a:pt x="11319" y="5035"/>
                </a:lnTo>
                <a:lnTo>
                  <a:pt x="11074" y="5248"/>
                </a:lnTo>
                <a:lnTo>
                  <a:pt x="10818" y="5449"/>
                </a:lnTo>
                <a:lnTo>
                  <a:pt x="10552" y="5637"/>
                </a:lnTo>
                <a:lnTo>
                  <a:pt x="10278" y="5813"/>
                </a:lnTo>
                <a:lnTo>
                  <a:pt x="9994" y="5976"/>
                </a:lnTo>
                <a:lnTo>
                  <a:pt x="9702" y="6126"/>
                </a:lnTo>
                <a:lnTo>
                  <a:pt x="9403" y="6261"/>
                </a:lnTo>
                <a:lnTo>
                  <a:pt x="9095" y="6382"/>
                </a:lnTo>
                <a:lnTo>
                  <a:pt x="8781" y="6489"/>
                </a:lnTo>
                <a:lnTo>
                  <a:pt x="8459" y="6580"/>
                </a:lnTo>
                <a:lnTo>
                  <a:pt x="8132" y="6656"/>
                </a:lnTo>
                <a:lnTo>
                  <a:pt x="7966" y="6687"/>
                </a:lnTo>
                <a:lnTo>
                  <a:pt x="7799" y="6715"/>
                </a:lnTo>
                <a:lnTo>
                  <a:pt x="7630" y="6739"/>
                </a:lnTo>
                <a:lnTo>
                  <a:pt x="7460" y="6758"/>
                </a:lnTo>
                <a:lnTo>
                  <a:pt x="7289" y="6773"/>
                </a:lnTo>
                <a:lnTo>
                  <a:pt x="7116" y="6784"/>
                </a:lnTo>
                <a:lnTo>
                  <a:pt x="6943" y="6791"/>
                </a:lnTo>
                <a:lnTo>
                  <a:pt x="6768" y="6793"/>
                </a:lnTo>
                <a:lnTo>
                  <a:pt x="6594" y="6791"/>
                </a:lnTo>
                <a:lnTo>
                  <a:pt x="6420" y="6784"/>
                </a:lnTo>
                <a:lnTo>
                  <a:pt x="6247" y="6773"/>
                </a:lnTo>
                <a:lnTo>
                  <a:pt x="6076" y="6758"/>
                </a:lnTo>
                <a:lnTo>
                  <a:pt x="5906" y="6738"/>
                </a:lnTo>
                <a:lnTo>
                  <a:pt x="5738" y="6715"/>
                </a:lnTo>
                <a:lnTo>
                  <a:pt x="5570" y="6687"/>
                </a:lnTo>
                <a:lnTo>
                  <a:pt x="5404" y="6655"/>
                </a:lnTo>
                <a:lnTo>
                  <a:pt x="5076" y="6580"/>
                </a:lnTo>
                <a:lnTo>
                  <a:pt x="4755" y="6488"/>
                </a:lnTo>
                <a:lnTo>
                  <a:pt x="4441" y="6382"/>
                </a:lnTo>
                <a:lnTo>
                  <a:pt x="4133" y="6261"/>
                </a:lnTo>
                <a:lnTo>
                  <a:pt x="3834" y="6125"/>
                </a:lnTo>
                <a:lnTo>
                  <a:pt x="3542" y="5976"/>
                </a:lnTo>
                <a:lnTo>
                  <a:pt x="3258" y="5813"/>
                </a:lnTo>
                <a:lnTo>
                  <a:pt x="2984" y="5637"/>
                </a:lnTo>
                <a:lnTo>
                  <a:pt x="2718" y="5448"/>
                </a:lnTo>
                <a:lnTo>
                  <a:pt x="2463" y="5247"/>
                </a:lnTo>
                <a:lnTo>
                  <a:pt x="2217" y="5034"/>
                </a:lnTo>
                <a:lnTo>
                  <a:pt x="1982" y="4810"/>
                </a:lnTo>
                <a:lnTo>
                  <a:pt x="1758" y="4575"/>
                </a:lnTo>
                <a:lnTo>
                  <a:pt x="1545" y="4330"/>
                </a:lnTo>
                <a:lnTo>
                  <a:pt x="1344" y="4074"/>
                </a:lnTo>
                <a:lnTo>
                  <a:pt x="1156" y="3808"/>
                </a:lnTo>
                <a:lnTo>
                  <a:pt x="980" y="3534"/>
                </a:lnTo>
                <a:lnTo>
                  <a:pt x="817" y="3250"/>
                </a:lnTo>
                <a:lnTo>
                  <a:pt x="667" y="2958"/>
                </a:lnTo>
                <a:lnTo>
                  <a:pt x="532" y="2659"/>
                </a:lnTo>
                <a:lnTo>
                  <a:pt x="411" y="2351"/>
                </a:lnTo>
                <a:lnTo>
                  <a:pt x="304" y="2037"/>
                </a:lnTo>
                <a:lnTo>
                  <a:pt x="213" y="1715"/>
                </a:lnTo>
                <a:lnTo>
                  <a:pt x="138" y="1388"/>
                </a:lnTo>
                <a:lnTo>
                  <a:pt x="106" y="1222"/>
                </a:lnTo>
                <a:lnTo>
                  <a:pt x="78" y="1055"/>
                </a:lnTo>
                <a:lnTo>
                  <a:pt x="55" y="886"/>
                </a:lnTo>
                <a:lnTo>
                  <a:pt x="35" y="716"/>
                </a:lnTo>
                <a:lnTo>
                  <a:pt x="20" y="545"/>
                </a:lnTo>
                <a:lnTo>
                  <a:pt x="9" y="372"/>
                </a:lnTo>
                <a:lnTo>
                  <a:pt x="2" y="199"/>
                </a:lnTo>
                <a:lnTo>
                  <a:pt x="0" y="25"/>
                </a:lnTo>
                <a:cubicBezTo>
                  <a:pt x="0" y="18"/>
                  <a:pt x="3" y="12"/>
                  <a:pt x="7" y="8"/>
                </a:cubicBezTo>
                <a:cubicBezTo>
                  <a:pt x="12" y="3"/>
                  <a:pt x="18" y="0"/>
                  <a:pt x="24" y="0"/>
                </a:cubicBezTo>
                <a:lnTo>
                  <a:pt x="6768" y="0"/>
                </a:lnTo>
                <a:lnTo>
                  <a:pt x="13513" y="0"/>
                </a:lnTo>
                <a:close/>
              </a:path>
            </a:pathLst>
          </a:custGeom>
          <a:solidFill>
            <a:srgbClr val="FFFFFF"/>
          </a:solidFill>
          <a:ln w="635" cap="flat" cmpd="sng">
            <a:solidFill>
              <a:srgbClr val="FFFFFF"/>
            </a:solidFill>
            <a:miter lim="800000"/>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20" name="TextBox 15"/>
          <p:cNvSpPr>
            <a:spLocks noChangeArrowheads="1"/>
          </p:cNvSpPr>
          <p:nvPr/>
        </p:nvSpPr>
        <p:spPr bwMode="auto">
          <a:xfrm>
            <a:off x="5246688" y="4208463"/>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1600">
                <a:solidFill>
                  <a:schemeClr val="bg1"/>
                </a:solidFill>
                <a:latin typeface="方正兰亭黑简体" charset="-122"/>
                <a:ea typeface="Adobe 宋体 Std L" pitchFamily="2" charset="-122"/>
                <a:sym typeface="方正兰亭黑简体" charset="-122"/>
              </a:rPr>
              <a:t>Transition Page</a:t>
            </a:r>
          </a:p>
        </p:txBody>
      </p:sp>
      <p:sp>
        <p:nvSpPr>
          <p:cNvPr id="9221" name="文本框 13"/>
          <p:cNvSpPr>
            <a:spLocks noChangeArrowheads="1"/>
          </p:cNvSpPr>
          <p:nvPr/>
        </p:nvSpPr>
        <p:spPr bwMode="auto">
          <a:xfrm>
            <a:off x="5246688" y="3768725"/>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sz="2400" b="1">
                <a:solidFill>
                  <a:schemeClr val="bg1"/>
                </a:solidFill>
                <a:latin typeface="方正兰亭粗黑_GBK" charset="-122"/>
                <a:ea typeface="微软雅黑" pitchFamily="34" charset="-122"/>
              </a:rPr>
              <a:t>过渡页</a:t>
            </a:r>
          </a:p>
        </p:txBody>
      </p:sp>
      <p:sp>
        <p:nvSpPr>
          <p:cNvPr id="9222" name="文本框 23"/>
          <p:cNvSpPr>
            <a:spLocks noChangeArrowheads="1"/>
          </p:cNvSpPr>
          <p:nvPr/>
        </p:nvSpPr>
        <p:spPr bwMode="auto">
          <a:xfrm>
            <a:off x="4279900" y="5173663"/>
            <a:ext cx="4094163"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zh-CN" altLang="en-US">
                <a:solidFill>
                  <a:schemeClr val="bg1"/>
                </a:solidFill>
                <a:latin typeface="微软雅黑" pitchFamily="34" charset="-122"/>
                <a:ea typeface="微软雅黑" pitchFamily="34" charset="-122"/>
                <a:sym typeface="微软雅黑" pitchFamily="34" charset="-122"/>
              </a:rPr>
              <a:t>第二章 </a:t>
            </a:r>
          </a:p>
          <a:p>
            <a:pPr>
              <a:lnSpc>
                <a:spcPct val="120000"/>
              </a:lnSpc>
            </a:pPr>
            <a:r>
              <a:rPr lang="zh-CN" altLang="en-US" sz="2800" b="1">
                <a:solidFill>
                  <a:schemeClr val="bg1"/>
                </a:solidFill>
                <a:latin typeface="微软雅黑" pitchFamily="34" charset="-122"/>
                <a:ea typeface="微软雅黑" pitchFamily="34" charset="-122"/>
                <a:sym typeface="微软雅黑" pitchFamily="34" charset="-122"/>
              </a:rPr>
              <a:t>企业文化讨论的问题建议</a:t>
            </a:r>
          </a:p>
        </p:txBody>
      </p:sp>
      <p:grpSp>
        <p:nvGrpSpPr>
          <p:cNvPr id="9223" name="组合 36"/>
          <p:cNvGrpSpPr>
            <a:grpSpLocks/>
          </p:cNvGrpSpPr>
          <p:nvPr/>
        </p:nvGrpSpPr>
        <p:grpSpPr bwMode="auto">
          <a:xfrm>
            <a:off x="3395663" y="5160963"/>
            <a:ext cx="792162" cy="812800"/>
            <a:chOff x="0" y="0"/>
            <a:chExt cx="1716088" cy="1760538"/>
          </a:xfrm>
        </p:grpSpPr>
        <p:sp>
          <p:nvSpPr>
            <p:cNvPr id="9224" name="Freeform 60"/>
            <p:cNvSpPr>
              <a:spLocks noChangeArrowheads="1"/>
            </p:cNvSpPr>
            <p:nvPr/>
          </p:nvSpPr>
          <p:spPr bwMode="auto">
            <a:xfrm>
              <a:off x="0" y="381000"/>
              <a:ext cx="1284288" cy="1379538"/>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25" name="Freeform 61"/>
            <p:cNvSpPr>
              <a:spLocks noEditPoints="1" noChangeArrowheads="1"/>
            </p:cNvSpPr>
            <p:nvPr/>
          </p:nvSpPr>
          <p:spPr bwMode="auto">
            <a:xfrm>
              <a:off x="866775" y="0"/>
              <a:ext cx="849313" cy="739775"/>
            </a:xfrm>
            <a:custGeom>
              <a:avLst/>
              <a:gdLst>
                <a:gd name="T0" fmla="*/ 143 w 289"/>
                <a:gd name="T1" fmla="*/ 1 h 252"/>
                <a:gd name="T2" fmla="*/ 0 w 289"/>
                <a:gd name="T3" fmla="*/ 111 h 252"/>
                <a:gd name="T4" fmla="*/ 73 w 289"/>
                <a:gd name="T5" fmla="*/ 203 h 252"/>
                <a:gd name="T6" fmla="*/ 47 w 289"/>
                <a:gd name="T7" fmla="*/ 252 h 252"/>
                <a:gd name="T8" fmla="*/ 121 w 289"/>
                <a:gd name="T9" fmla="*/ 216 h 252"/>
                <a:gd name="T10" fmla="*/ 146 w 289"/>
                <a:gd name="T11" fmla="*/ 217 h 252"/>
                <a:gd name="T12" fmla="*/ 288 w 289"/>
                <a:gd name="T13" fmla="*/ 107 h 252"/>
                <a:gd name="T14" fmla="*/ 143 w 289"/>
                <a:gd name="T15" fmla="*/ 1 h 252"/>
                <a:gd name="T16" fmla="*/ 73 w 289"/>
                <a:gd name="T17" fmla="*/ 131 h 252"/>
                <a:gd name="T18" fmla="*/ 55 w 289"/>
                <a:gd name="T19" fmla="*/ 113 h 252"/>
                <a:gd name="T20" fmla="*/ 73 w 289"/>
                <a:gd name="T21" fmla="*/ 95 h 252"/>
                <a:gd name="T22" fmla="*/ 91 w 289"/>
                <a:gd name="T23" fmla="*/ 113 h 252"/>
                <a:gd name="T24" fmla="*/ 73 w 289"/>
                <a:gd name="T25" fmla="*/ 131 h 252"/>
                <a:gd name="T26" fmla="*/ 144 w 289"/>
                <a:gd name="T27" fmla="*/ 131 h 252"/>
                <a:gd name="T28" fmla="*/ 126 w 289"/>
                <a:gd name="T29" fmla="*/ 113 h 252"/>
                <a:gd name="T30" fmla="*/ 144 w 289"/>
                <a:gd name="T31" fmla="*/ 95 h 252"/>
                <a:gd name="T32" fmla="*/ 162 w 289"/>
                <a:gd name="T33" fmla="*/ 113 h 252"/>
                <a:gd name="T34" fmla="*/ 144 w 289"/>
                <a:gd name="T35" fmla="*/ 131 h 252"/>
                <a:gd name="T36" fmla="*/ 216 w 289"/>
                <a:gd name="T37" fmla="*/ 131 h 252"/>
                <a:gd name="T38" fmla="*/ 198 w 289"/>
                <a:gd name="T39" fmla="*/ 113 h 252"/>
                <a:gd name="T40" fmla="*/ 216 w 289"/>
                <a:gd name="T41" fmla="*/ 95 h 252"/>
                <a:gd name="T42" fmla="*/ 233 w 289"/>
                <a:gd name="T43" fmla="*/ 113 h 252"/>
                <a:gd name="T44" fmla="*/ 216 w 289"/>
                <a:gd name="T45" fmla="*/ 131 h 2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89"/>
                <a:gd name="T70" fmla="*/ 0 h 252"/>
                <a:gd name="T71" fmla="*/ 289 w 289"/>
                <a:gd name="T72" fmla="*/ 252 h 25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89" h="252">
                  <a:moveTo>
                    <a:pt x="143" y="1"/>
                  </a:moveTo>
                  <a:cubicBezTo>
                    <a:pt x="63" y="2"/>
                    <a:pt x="0" y="51"/>
                    <a:pt x="0" y="111"/>
                  </a:cubicBezTo>
                  <a:cubicBezTo>
                    <a:pt x="1" y="151"/>
                    <a:pt x="30" y="185"/>
                    <a:pt x="73" y="203"/>
                  </a:cubicBezTo>
                  <a:cubicBezTo>
                    <a:pt x="47" y="252"/>
                    <a:pt x="47" y="252"/>
                    <a:pt x="47" y="252"/>
                  </a:cubicBezTo>
                  <a:cubicBezTo>
                    <a:pt x="121" y="216"/>
                    <a:pt x="121" y="216"/>
                    <a:pt x="121" y="216"/>
                  </a:cubicBezTo>
                  <a:cubicBezTo>
                    <a:pt x="129" y="217"/>
                    <a:pt x="137" y="218"/>
                    <a:pt x="146" y="217"/>
                  </a:cubicBezTo>
                  <a:cubicBezTo>
                    <a:pt x="225" y="216"/>
                    <a:pt x="289" y="167"/>
                    <a:pt x="288" y="107"/>
                  </a:cubicBezTo>
                  <a:cubicBezTo>
                    <a:pt x="287" y="47"/>
                    <a:pt x="222" y="0"/>
                    <a:pt x="143" y="1"/>
                  </a:cubicBezTo>
                  <a:close/>
                  <a:moveTo>
                    <a:pt x="73" y="131"/>
                  </a:moveTo>
                  <a:cubicBezTo>
                    <a:pt x="63" y="131"/>
                    <a:pt x="55" y="123"/>
                    <a:pt x="55" y="113"/>
                  </a:cubicBezTo>
                  <a:cubicBezTo>
                    <a:pt x="55" y="103"/>
                    <a:pt x="63" y="95"/>
                    <a:pt x="73" y="95"/>
                  </a:cubicBezTo>
                  <a:cubicBezTo>
                    <a:pt x="83" y="95"/>
                    <a:pt x="91" y="103"/>
                    <a:pt x="91" y="113"/>
                  </a:cubicBezTo>
                  <a:cubicBezTo>
                    <a:pt x="91" y="123"/>
                    <a:pt x="83" y="131"/>
                    <a:pt x="73" y="131"/>
                  </a:cubicBezTo>
                  <a:close/>
                  <a:moveTo>
                    <a:pt x="144" y="131"/>
                  </a:moveTo>
                  <a:cubicBezTo>
                    <a:pt x="134" y="131"/>
                    <a:pt x="126" y="123"/>
                    <a:pt x="126" y="113"/>
                  </a:cubicBezTo>
                  <a:cubicBezTo>
                    <a:pt x="126" y="103"/>
                    <a:pt x="134" y="95"/>
                    <a:pt x="144" y="95"/>
                  </a:cubicBezTo>
                  <a:cubicBezTo>
                    <a:pt x="154" y="95"/>
                    <a:pt x="162" y="103"/>
                    <a:pt x="162" y="113"/>
                  </a:cubicBezTo>
                  <a:cubicBezTo>
                    <a:pt x="162" y="123"/>
                    <a:pt x="154" y="131"/>
                    <a:pt x="144" y="131"/>
                  </a:cubicBezTo>
                  <a:close/>
                  <a:moveTo>
                    <a:pt x="216" y="131"/>
                  </a:moveTo>
                  <a:cubicBezTo>
                    <a:pt x="206" y="131"/>
                    <a:pt x="198" y="123"/>
                    <a:pt x="198" y="113"/>
                  </a:cubicBezTo>
                  <a:cubicBezTo>
                    <a:pt x="198" y="103"/>
                    <a:pt x="206" y="95"/>
                    <a:pt x="216" y="95"/>
                  </a:cubicBezTo>
                  <a:cubicBezTo>
                    <a:pt x="225" y="95"/>
                    <a:pt x="233" y="103"/>
                    <a:pt x="233" y="113"/>
                  </a:cubicBezTo>
                  <a:cubicBezTo>
                    <a:pt x="233" y="123"/>
                    <a:pt x="225" y="131"/>
                    <a:pt x="216" y="131"/>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9226" name="Freeform 5"/>
          <p:cNvSpPr>
            <a:spLocks noChangeArrowheads="1"/>
          </p:cNvSpPr>
          <p:nvPr/>
        </p:nvSpPr>
        <p:spPr bwMode="auto">
          <a:xfrm>
            <a:off x="6096000" y="1704975"/>
            <a:ext cx="860425" cy="1724025"/>
          </a:xfrm>
          <a:custGeom>
            <a:avLst/>
            <a:gdLst>
              <a:gd name="T0" fmla="*/ 0 w 6745"/>
              <a:gd name="T1" fmla="*/ 13488 h 13488"/>
              <a:gd name="T2" fmla="*/ 6745 w 6745"/>
              <a:gd name="T3" fmla="*/ 1807 h 13488"/>
              <a:gd name="T4" fmla="*/ 0 w 6745"/>
              <a:gd name="T5" fmla="*/ 0 h 13488"/>
              <a:gd name="T6" fmla="*/ 0 w 6745"/>
              <a:gd name="T7" fmla="*/ 13488 h 13488"/>
              <a:gd name="T8" fmla="*/ 0 60000 65536"/>
              <a:gd name="T9" fmla="*/ 0 60000 65536"/>
              <a:gd name="T10" fmla="*/ 0 60000 65536"/>
              <a:gd name="T11" fmla="*/ 0 60000 65536"/>
              <a:gd name="T12" fmla="*/ 0 w 6745"/>
              <a:gd name="T13" fmla="*/ 0 h 13488"/>
              <a:gd name="T14" fmla="*/ 6745 w 6745"/>
              <a:gd name="T15" fmla="*/ 13488 h 13488"/>
            </a:gdLst>
            <a:ahLst/>
            <a:cxnLst>
              <a:cxn ang="T8">
                <a:pos x="T0" y="T1"/>
              </a:cxn>
              <a:cxn ang="T9">
                <a:pos x="T2" y="T3"/>
              </a:cxn>
              <a:cxn ang="T10">
                <a:pos x="T4" y="T5"/>
              </a:cxn>
              <a:cxn ang="T11">
                <a:pos x="T6" y="T7"/>
              </a:cxn>
            </a:cxnLst>
            <a:rect l="T12" t="T13" r="T14" b="T15"/>
            <a:pathLst>
              <a:path w="6745" h="13488">
                <a:moveTo>
                  <a:pt x="0" y="13488"/>
                </a:moveTo>
                <a:lnTo>
                  <a:pt x="6745" y="1807"/>
                </a:lnTo>
                <a:cubicBezTo>
                  <a:pt x="4694" y="623"/>
                  <a:pt x="2368" y="0"/>
                  <a:pt x="0" y="0"/>
                </a:cubicBezTo>
                <a:lnTo>
                  <a:pt x="0"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27" name="Freeform 6"/>
          <p:cNvSpPr>
            <a:spLocks noEditPoints="1" noChangeArrowheads="1"/>
          </p:cNvSpPr>
          <p:nvPr/>
        </p:nvSpPr>
        <p:spPr bwMode="auto">
          <a:xfrm>
            <a:off x="6089650" y="1698625"/>
            <a:ext cx="873125" cy="1736725"/>
          </a:xfrm>
          <a:custGeom>
            <a:avLst/>
            <a:gdLst>
              <a:gd name="T0" fmla="*/ 7 w 6843"/>
              <a:gd name="T1" fmla="*/ 13512 h 13588"/>
              <a:gd name="T2" fmla="*/ 6769 w 6843"/>
              <a:gd name="T3" fmla="*/ 1897 h 13588"/>
              <a:gd name="T4" fmla="*/ 6382 w 6843"/>
              <a:gd name="T5" fmla="*/ 1682 h 13588"/>
              <a:gd name="T6" fmla="*/ 5990 w 6843"/>
              <a:gd name="T7" fmla="*/ 1480 h 13588"/>
              <a:gd name="T8" fmla="*/ 5592 w 6843"/>
              <a:gd name="T9" fmla="*/ 1292 h 13588"/>
              <a:gd name="T10" fmla="*/ 5188 w 6843"/>
              <a:gd name="T11" fmla="*/ 1117 h 13588"/>
              <a:gd name="T12" fmla="*/ 4780 w 6843"/>
              <a:gd name="T13" fmla="*/ 956 h 13588"/>
              <a:gd name="T14" fmla="*/ 4367 w 6843"/>
              <a:gd name="T15" fmla="*/ 808 h 13588"/>
              <a:gd name="T16" fmla="*/ 3949 w 6843"/>
              <a:gd name="T17" fmla="*/ 674 h 13588"/>
              <a:gd name="T18" fmla="*/ 3527 w 6843"/>
              <a:gd name="T19" fmla="*/ 554 h 13588"/>
              <a:gd name="T20" fmla="*/ 3102 w 6843"/>
              <a:gd name="T21" fmla="*/ 447 h 13588"/>
              <a:gd name="T22" fmla="*/ 2673 w 6843"/>
              <a:gd name="T23" fmla="*/ 354 h 13588"/>
              <a:gd name="T24" fmla="*/ 2241 w 6843"/>
              <a:gd name="T25" fmla="*/ 276 h 13588"/>
              <a:gd name="T26" fmla="*/ 1806 w 6843"/>
              <a:gd name="T27" fmla="*/ 212 h 13588"/>
              <a:gd name="T28" fmla="*/ 1369 w 6843"/>
              <a:gd name="T29" fmla="*/ 161 h 13588"/>
              <a:gd name="T30" fmla="*/ 930 w 6843"/>
              <a:gd name="T31" fmla="*/ 125 h 13588"/>
              <a:gd name="T32" fmla="*/ 490 w 6843"/>
              <a:gd name="T33" fmla="*/ 103 h 13588"/>
              <a:gd name="T34" fmla="*/ 48 w 6843"/>
              <a:gd name="T35" fmla="*/ 96 h 13588"/>
              <a:gd name="T36" fmla="*/ 96 w 6843"/>
              <a:gd name="T37" fmla="*/ 13536 h 13588"/>
              <a:gd name="T38" fmla="*/ 15 w 6843"/>
              <a:gd name="T39" fmla="*/ 14 h 13588"/>
              <a:gd name="T40" fmla="*/ 271 w 6843"/>
              <a:gd name="T41" fmla="*/ 2 h 13588"/>
              <a:gd name="T42" fmla="*/ 716 w 6843"/>
              <a:gd name="T43" fmla="*/ 17 h 13588"/>
              <a:gd name="T44" fmla="*/ 1159 w 6843"/>
              <a:gd name="T45" fmla="*/ 46 h 13588"/>
              <a:gd name="T46" fmla="*/ 1600 w 6843"/>
              <a:gd name="T47" fmla="*/ 89 h 13588"/>
              <a:gd name="T48" fmla="*/ 2039 w 6843"/>
              <a:gd name="T49" fmla="*/ 147 h 13588"/>
              <a:gd name="T50" fmla="*/ 2475 w 6843"/>
              <a:gd name="T51" fmla="*/ 219 h 13588"/>
              <a:gd name="T52" fmla="*/ 2908 w 6843"/>
              <a:gd name="T53" fmla="*/ 306 h 13588"/>
              <a:gd name="T54" fmla="*/ 3338 w 6843"/>
              <a:gd name="T55" fmla="*/ 406 h 13588"/>
              <a:gd name="T56" fmla="*/ 3766 w 6843"/>
              <a:gd name="T57" fmla="*/ 520 h 13588"/>
              <a:gd name="T58" fmla="*/ 4188 w 6843"/>
              <a:gd name="T59" fmla="*/ 648 h 13588"/>
              <a:gd name="T60" fmla="*/ 4606 w 6843"/>
              <a:gd name="T61" fmla="*/ 790 h 13588"/>
              <a:gd name="T62" fmla="*/ 5020 w 6843"/>
              <a:gd name="T63" fmla="*/ 946 h 13588"/>
              <a:gd name="T64" fmla="*/ 5430 w 6843"/>
              <a:gd name="T65" fmla="*/ 1115 h 13588"/>
              <a:gd name="T66" fmla="*/ 5833 w 6843"/>
              <a:gd name="T67" fmla="*/ 1298 h 13588"/>
              <a:gd name="T68" fmla="*/ 6231 w 6843"/>
              <a:gd name="T69" fmla="*/ 1494 h 13588"/>
              <a:gd name="T70" fmla="*/ 6624 w 6843"/>
              <a:gd name="T71" fmla="*/ 1704 h 13588"/>
              <a:gd name="T72" fmla="*/ 6839 w 6843"/>
              <a:gd name="T73" fmla="*/ 1842 h 13588"/>
              <a:gd name="T74" fmla="*/ 90 w 6843"/>
              <a:gd name="T75" fmla="*/ 13560 h 13588"/>
              <a:gd name="T76" fmla="*/ 0 w 6843"/>
              <a:gd name="T77" fmla="*/ 13536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3"/>
              <a:gd name="T118" fmla="*/ 0 h 13588"/>
              <a:gd name="T119" fmla="*/ 6843 w 6843"/>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3" h="13588">
                <a:moveTo>
                  <a:pt x="96" y="13536"/>
                </a:moveTo>
                <a:lnTo>
                  <a:pt x="7" y="13512"/>
                </a:lnTo>
                <a:lnTo>
                  <a:pt x="6751" y="1831"/>
                </a:lnTo>
                <a:lnTo>
                  <a:pt x="6769" y="1897"/>
                </a:lnTo>
                <a:lnTo>
                  <a:pt x="6576" y="1787"/>
                </a:lnTo>
                <a:lnTo>
                  <a:pt x="6382" y="1682"/>
                </a:lnTo>
                <a:lnTo>
                  <a:pt x="6187" y="1580"/>
                </a:lnTo>
                <a:lnTo>
                  <a:pt x="5990" y="1480"/>
                </a:lnTo>
                <a:lnTo>
                  <a:pt x="5792" y="1385"/>
                </a:lnTo>
                <a:lnTo>
                  <a:pt x="5592" y="1292"/>
                </a:lnTo>
                <a:lnTo>
                  <a:pt x="5391" y="1203"/>
                </a:lnTo>
                <a:lnTo>
                  <a:pt x="5188" y="1117"/>
                </a:lnTo>
                <a:lnTo>
                  <a:pt x="4985" y="1035"/>
                </a:lnTo>
                <a:lnTo>
                  <a:pt x="4780" y="956"/>
                </a:lnTo>
                <a:lnTo>
                  <a:pt x="4574" y="881"/>
                </a:lnTo>
                <a:lnTo>
                  <a:pt x="4367" y="808"/>
                </a:lnTo>
                <a:lnTo>
                  <a:pt x="4158" y="740"/>
                </a:lnTo>
                <a:lnTo>
                  <a:pt x="3949" y="674"/>
                </a:lnTo>
                <a:lnTo>
                  <a:pt x="3738" y="612"/>
                </a:lnTo>
                <a:lnTo>
                  <a:pt x="3527" y="554"/>
                </a:lnTo>
                <a:lnTo>
                  <a:pt x="3314" y="499"/>
                </a:lnTo>
                <a:lnTo>
                  <a:pt x="3102" y="447"/>
                </a:lnTo>
                <a:lnTo>
                  <a:pt x="2888" y="399"/>
                </a:lnTo>
                <a:lnTo>
                  <a:pt x="2673" y="354"/>
                </a:lnTo>
                <a:lnTo>
                  <a:pt x="2457" y="314"/>
                </a:lnTo>
                <a:lnTo>
                  <a:pt x="2241" y="276"/>
                </a:lnTo>
                <a:lnTo>
                  <a:pt x="2024" y="242"/>
                </a:lnTo>
                <a:lnTo>
                  <a:pt x="1806" y="212"/>
                </a:lnTo>
                <a:lnTo>
                  <a:pt x="1588" y="185"/>
                </a:lnTo>
                <a:lnTo>
                  <a:pt x="1369" y="161"/>
                </a:lnTo>
                <a:lnTo>
                  <a:pt x="1150" y="141"/>
                </a:lnTo>
                <a:lnTo>
                  <a:pt x="930" y="125"/>
                </a:lnTo>
                <a:lnTo>
                  <a:pt x="710" y="112"/>
                </a:lnTo>
                <a:lnTo>
                  <a:pt x="490" y="103"/>
                </a:lnTo>
                <a:lnTo>
                  <a:pt x="269" y="98"/>
                </a:lnTo>
                <a:lnTo>
                  <a:pt x="48" y="96"/>
                </a:lnTo>
                <a:lnTo>
                  <a:pt x="96" y="48"/>
                </a:lnTo>
                <a:lnTo>
                  <a:pt x="96" y="13536"/>
                </a:lnTo>
                <a:close/>
                <a:moveTo>
                  <a:pt x="0" y="48"/>
                </a:moveTo>
                <a:cubicBezTo>
                  <a:pt x="0" y="35"/>
                  <a:pt x="6" y="23"/>
                  <a:pt x="15" y="14"/>
                </a:cubicBezTo>
                <a:cubicBezTo>
                  <a:pt x="24" y="5"/>
                  <a:pt x="36" y="0"/>
                  <a:pt x="49" y="0"/>
                </a:cubicBezTo>
                <a:lnTo>
                  <a:pt x="271" y="2"/>
                </a:lnTo>
                <a:lnTo>
                  <a:pt x="494" y="8"/>
                </a:lnTo>
                <a:lnTo>
                  <a:pt x="716" y="17"/>
                </a:lnTo>
                <a:lnTo>
                  <a:pt x="938" y="29"/>
                </a:lnTo>
                <a:lnTo>
                  <a:pt x="1159" y="46"/>
                </a:lnTo>
                <a:lnTo>
                  <a:pt x="1380" y="66"/>
                </a:lnTo>
                <a:lnTo>
                  <a:pt x="1600" y="89"/>
                </a:lnTo>
                <a:lnTo>
                  <a:pt x="1820" y="116"/>
                </a:lnTo>
                <a:lnTo>
                  <a:pt x="2039" y="147"/>
                </a:lnTo>
                <a:lnTo>
                  <a:pt x="2257" y="181"/>
                </a:lnTo>
                <a:lnTo>
                  <a:pt x="2475" y="219"/>
                </a:lnTo>
                <a:lnTo>
                  <a:pt x="2692" y="260"/>
                </a:lnTo>
                <a:lnTo>
                  <a:pt x="2908" y="306"/>
                </a:lnTo>
                <a:lnTo>
                  <a:pt x="3124" y="354"/>
                </a:lnTo>
                <a:lnTo>
                  <a:pt x="3338" y="406"/>
                </a:lnTo>
                <a:lnTo>
                  <a:pt x="3553" y="461"/>
                </a:lnTo>
                <a:lnTo>
                  <a:pt x="3766" y="520"/>
                </a:lnTo>
                <a:lnTo>
                  <a:pt x="3977" y="583"/>
                </a:lnTo>
                <a:lnTo>
                  <a:pt x="4188" y="648"/>
                </a:lnTo>
                <a:lnTo>
                  <a:pt x="4398" y="718"/>
                </a:lnTo>
                <a:lnTo>
                  <a:pt x="4606" y="790"/>
                </a:lnTo>
                <a:lnTo>
                  <a:pt x="4814" y="866"/>
                </a:lnTo>
                <a:lnTo>
                  <a:pt x="5020" y="946"/>
                </a:lnTo>
                <a:lnTo>
                  <a:pt x="5226" y="1029"/>
                </a:lnTo>
                <a:lnTo>
                  <a:pt x="5430" y="1115"/>
                </a:lnTo>
                <a:lnTo>
                  <a:pt x="5632" y="1205"/>
                </a:lnTo>
                <a:lnTo>
                  <a:pt x="5833" y="1298"/>
                </a:lnTo>
                <a:lnTo>
                  <a:pt x="6033" y="1395"/>
                </a:lnTo>
                <a:lnTo>
                  <a:pt x="6231" y="1494"/>
                </a:lnTo>
                <a:lnTo>
                  <a:pt x="6428" y="1597"/>
                </a:lnTo>
                <a:lnTo>
                  <a:pt x="6624" y="1704"/>
                </a:lnTo>
                <a:lnTo>
                  <a:pt x="6817" y="1813"/>
                </a:lnTo>
                <a:cubicBezTo>
                  <a:pt x="6828" y="1820"/>
                  <a:pt x="6836" y="1830"/>
                  <a:pt x="6839" y="1842"/>
                </a:cubicBezTo>
                <a:cubicBezTo>
                  <a:pt x="6843" y="1855"/>
                  <a:pt x="6841" y="1868"/>
                  <a:pt x="6835" y="1879"/>
                </a:cubicBezTo>
                <a:lnTo>
                  <a:pt x="90" y="13560"/>
                </a:lnTo>
                <a:cubicBezTo>
                  <a:pt x="79" y="13579"/>
                  <a:pt x="57" y="13588"/>
                  <a:pt x="36" y="13583"/>
                </a:cubicBezTo>
                <a:cubicBezTo>
                  <a:pt x="15" y="13577"/>
                  <a:pt x="0" y="13558"/>
                  <a:pt x="0" y="13536"/>
                </a:cubicBezTo>
                <a:lnTo>
                  <a:pt x="0" y="48"/>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28" name="Freeform 7"/>
          <p:cNvSpPr>
            <a:spLocks noChangeArrowheads="1"/>
          </p:cNvSpPr>
          <p:nvPr/>
        </p:nvSpPr>
        <p:spPr bwMode="auto">
          <a:xfrm>
            <a:off x="6096000" y="1936750"/>
            <a:ext cx="1492250" cy="1492250"/>
          </a:xfrm>
          <a:custGeom>
            <a:avLst/>
            <a:gdLst>
              <a:gd name="T0" fmla="*/ 0 w 5841"/>
              <a:gd name="T1" fmla="*/ 5840 h 5840"/>
              <a:gd name="T2" fmla="*/ 5841 w 5841"/>
              <a:gd name="T3" fmla="*/ 2468 h 5840"/>
              <a:gd name="T4" fmla="*/ 3373 w 5841"/>
              <a:gd name="T5" fmla="*/ 0 h 5840"/>
              <a:gd name="T6" fmla="*/ 0 w 5841"/>
              <a:gd name="T7" fmla="*/ 5840 h 5840"/>
              <a:gd name="T8" fmla="*/ 0 60000 65536"/>
              <a:gd name="T9" fmla="*/ 0 60000 65536"/>
              <a:gd name="T10" fmla="*/ 0 60000 65536"/>
              <a:gd name="T11" fmla="*/ 0 60000 65536"/>
              <a:gd name="T12" fmla="*/ 0 w 5841"/>
              <a:gd name="T13" fmla="*/ 0 h 5840"/>
              <a:gd name="T14" fmla="*/ 5841 w 5841"/>
              <a:gd name="T15" fmla="*/ 5840 h 5840"/>
            </a:gdLst>
            <a:ahLst/>
            <a:cxnLst>
              <a:cxn ang="T8">
                <a:pos x="T0" y="T1"/>
              </a:cxn>
              <a:cxn ang="T9">
                <a:pos x="T2" y="T3"/>
              </a:cxn>
              <a:cxn ang="T10">
                <a:pos x="T4" y="T5"/>
              </a:cxn>
              <a:cxn ang="T11">
                <a:pos x="T6" y="T7"/>
              </a:cxn>
            </a:cxnLst>
            <a:rect l="T12" t="T13" r="T14" b="T15"/>
            <a:pathLst>
              <a:path w="5841" h="5840">
                <a:moveTo>
                  <a:pt x="0" y="5840"/>
                </a:moveTo>
                <a:lnTo>
                  <a:pt x="5841" y="2468"/>
                </a:lnTo>
                <a:cubicBezTo>
                  <a:pt x="5249" y="1443"/>
                  <a:pt x="4398" y="592"/>
                  <a:pt x="3373" y="0"/>
                </a:cubicBezTo>
                <a:lnTo>
                  <a:pt x="0" y="5840"/>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29" name="Freeform 8"/>
          <p:cNvSpPr>
            <a:spLocks noEditPoints="1" noChangeArrowheads="1"/>
          </p:cNvSpPr>
          <p:nvPr/>
        </p:nvSpPr>
        <p:spPr bwMode="auto">
          <a:xfrm>
            <a:off x="6089650" y="1930400"/>
            <a:ext cx="1504950" cy="1504950"/>
          </a:xfrm>
          <a:custGeom>
            <a:avLst/>
            <a:gdLst>
              <a:gd name="T0" fmla="*/ 47 w 5892"/>
              <a:gd name="T1" fmla="*/ 5877 h 5892"/>
              <a:gd name="T2" fmla="*/ 14 w 5892"/>
              <a:gd name="T3" fmla="*/ 5845 h 5892"/>
              <a:gd name="T4" fmla="*/ 5855 w 5892"/>
              <a:gd name="T5" fmla="*/ 2473 h 5892"/>
              <a:gd name="T6" fmla="*/ 5847 w 5892"/>
              <a:gd name="T7" fmla="*/ 2506 h 5892"/>
              <a:gd name="T8" fmla="*/ 5791 w 5892"/>
              <a:gd name="T9" fmla="*/ 2410 h 5892"/>
              <a:gd name="T10" fmla="*/ 5733 w 5892"/>
              <a:gd name="T11" fmla="*/ 2316 h 5892"/>
              <a:gd name="T12" fmla="*/ 5613 w 5892"/>
              <a:gd name="T13" fmla="*/ 2130 h 5892"/>
              <a:gd name="T14" fmla="*/ 5488 w 5892"/>
              <a:gd name="T15" fmla="*/ 1949 h 5892"/>
              <a:gd name="T16" fmla="*/ 5357 w 5892"/>
              <a:gd name="T17" fmla="*/ 1773 h 5892"/>
              <a:gd name="T18" fmla="*/ 5220 w 5892"/>
              <a:gd name="T19" fmla="*/ 1601 h 5892"/>
              <a:gd name="T20" fmla="*/ 5078 w 5892"/>
              <a:gd name="T21" fmla="*/ 1433 h 5892"/>
              <a:gd name="T22" fmla="*/ 4931 w 5892"/>
              <a:gd name="T23" fmla="*/ 1271 h 5892"/>
              <a:gd name="T24" fmla="*/ 4778 w 5892"/>
              <a:gd name="T25" fmla="*/ 1113 h 5892"/>
              <a:gd name="T26" fmla="*/ 4621 w 5892"/>
              <a:gd name="T27" fmla="*/ 961 h 5892"/>
              <a:gd name="T28" fmla="*/ 4458 w 5892"/>
              <a:gd name="T29" fmla="*/ 814 h 5892"/>
              <a:gd name="T30" fmla="*/ 4291 w 5892"/>
              <a:gd name="T31" fmla="*/ 671 h 5892"/>
              <a:gd name="T32" fmla="*/ 4119 w 5892"/>
              <a:gd name="T33" fmla="*/ 535 h 5892"/>
              <a:gd name="T34" fmla="*/ 3942 w 5892"/>
              <a:gd name="T35" fmla="*/ 404 h 5892"/>
              <a:gd name="T36" fmla="*/ 3761 w 5892"/>
              <a:gd name="T37" fmla="*/ 278 h 5892"/>
              <a:gd name="T38" fmla="*/ 3576 w 5892"/>
              <a:gd name="T39" fmla="*/ 159 h 5892"/>
              <a:gd name="T40" fmla="*/ 3482 w 5892"/>
              <a:gd name="T41" fmla="*/ 101 h 5892"/>
              <a:gd name="T42" fmla="*/ 3387 w 5892"/>
              <a:gd name="T43" fmla="*/ 45 h 5892"/>
              <a:gd name="T44" fmla="*/ 3420 w 5892"/>
              <a:gd name="T45" fmla="*/ 37 h 5892"/>
              <a:gd name="T46" fmla="*/ 47 w 5892"/>
              <a:gd name="T47" fmla="*/ 5877 h 5892"/>
              <a:gd name="T48" fmla="*/ 3378 w 5892"/>
              <a:gd name="T49" fmla="*/ 13 h 5892"/>
              <a:gd name="T50" fmla="*/ 3393 w 5892"/>
              <a:gd name="T51" fmla="*/ 2 h 5892"/>
              <a:gd name="T52" fmla="*/ 3411 w 5892"/>
              <a:gd name="T53" fmla="*/ 4 h 5892"/>
              <a:gd name="T54" fmla="*/ 3507 w 5892"/>
              <a:gd name="T55" fmla="*/ 60 h 5892"/>
              <a:gd name="T56" fmla="*/ 3602 w 5892"/>
              <a:gd name="T57" fmla="*/ 119 h 5892"/>
              <a:gd name="T58" fmla="*/ 3788 w 5892"/>
              <a:gd name="T59" fmla="*/ 239 h 5892"/>
              <a:gd name="T60" fmla="*/ 3971 w 5892"/>
              <a:gd name="T61" fmla="*/ 365 h 5892"/>
              <a:gd name="T62" fmla="*/ 4149 w 5892"/>
              <a:gd name="T63" fmla="*/ 497 h 5892"/>
              <a:gd name="T64" fmla="*/ 4322 w 5892"/>
              <a:gd name="T65" fmla="*/ 635 h 5892"/>
              <a:gd name="T66" fmla="*/ 4490 w 5892"/>
              <a:gd name="T67" fmla="*/ 778 h 5892"/>
              <a:gd name="T68" fmla="*/ 4654 w 5892"/>
              <a:gd name="T69" fmla="*/ 926 h 5892"/>
              <a:gd name="T70" fmla="*/ 4813 w 5892"/>
              <a:gd name="T71" fmla="*/ 1080 h 5892"/>
              <a:gd name="T72" fmla="*/ 4967 w 5892"/>
              <a:gd name="T73" fmla="*/ 1239 h 5892"/>
              <a:gd name="T74" fmla="*/ 5115 w 5892"/>
              <a:gd name="T75" fmla="*/ 1402 h 5892"/>
              <a:gd name="T76" fmla="*/ 5258 w 5892"/>
              <a:gd name="T77" fmla="*/ 1571 h 5892"/>
              <a:gd name="T78" fmla="*/ 5395 w 5892"/>
              <a:gd name="T79" fmla="*/ 1744 h 5892"/>
              <a:gd name="T80" fmla="*/ 5527 w 5892"/>
              <a:gd name="T81" fmla="*/ 1922 h 5892"/>
              <a:gd name="T82" fmla="*/ 5654 w 5892"/>
              <a:gd name="T83" fmla="*/ 2104 h 5892"/>
              <a:gd name="T84" fmla="*/ 5774 w 5892"/>
              <a:gd name="T85" fmla="*/ 2291 h 5892"/>
              <a:gd name="T86" fmla="*/ 5832 w 5892"/>
              <a:gd name="T87" fmla="*/ 2386 h 5892"/>
              <a:gd name="T88" fmla="*/ 5888 w 5892"/>
              <a:gd name="T89" fmla="*/ 2481 h 5892"/>
              <a:gd name="T90" fmla="*/ 5891 w 5892"/>
              <a:gd name="T91" fmla="*/ 2500 h 5892"/>
              <a:gd name="T92" fmla="*/ 5879 w 5892"/>
              <a:gd name="T93" fmla="*/ 2514 h 5892"/>
              <a:gd name="T94" fmla="*/ 38 w 5892"/>
              <a:gd name="T95" fmla="*/ 5886 h 5892"/>
              <a:gd name="T96" fmla="*/ 9 w 5892"/>
              <a:gd name="T97" fmla="*/ 5882 h 5892"/>
              <a:gd name="T98" fmla="*/ 6 w 5892"/>
              <a:gd name="T99" fmla="*/ 5853 h 5892"/>
              <a:gd name="T100" fmla="*/ 3378 w 5892"/>
              <a:gd name="T101" fmla="*/ 13 h 58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92"/>
              <a:gd name="T154" fmla="*/ 0 h 5892"/>
              <a:gd name="T155" fmla="*/ 5892 w 5892"/>
              <a:gd name="T156" fmla="*/ 5892 h 58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92" h="5892">
                <a:moveTo>
                  <a:pt x="47" y="5877"/>
                </a:moveTo>
                <a:lnTo>
                  <a:pt x="14" y="5845"/>
                </a:lnTo>
                <a:lnTo>
                  <a:pt x="5855" y="2473"/>
                </a:lnTo>
                <a:lnTo>
                  <a:pt x="5847" y="2506"/>
                </a:lnTo>
                <a:lnTo>
                  <a:pt x="5791" y="2410"/>
                </a:lnTo>
                <a:lnTo>
                  <a:pt x="5733" y="2316"/>
                </a:lnTo>
                <a:lnTo>
                  <a:pt x="5613" y="2130"/>
                </a:lnTo>
                <a:lnTo>
                  <a:pt x="5488" y="1949"/>
                </a:lnTo>
                <a:lnTo>
                  <a:pt x="5357" y="1773"/>
                </a:lnTo>
                <a:lnTo>
                  <a:pt x="5220" y="1601"/>
                </a:lnTo>
                <a:lnTo>
                  <a:pt x="5078" y="1433"/>
                </a:lnTo>
                <a:lnTo>
                  <a:pt x="4931" y="1271"/>
                </a:lnTo>
                <a:lnTo>
                  <a:pt x="4778" y="1113"/>
                </a:lnTo>
                <a:lnTo>
                  <a:pt x="4621" y="961"/>
                </a:lnTo>
                <a:lnTo>
                  <a:pt x="4458" y="814"/>
                </a:lnTo>
                <a:lnTo>
                  <a:pt x="4291" y="671"/>
                </a:lnTo>
                <a:lnTo>
                  <a:pt x="4119" y="535"/>
                </a:lnTo>
                <a:lnTo>
                  <a:pt x="3942" y="404"/>
                </a:lnTo>
                <a:lnTo>
                  <a:pt x="3761" y="278"/>
                </a:lnTo>
                <a:lnTo>
                  <a:pt x="3576" y="159"/>
                </a:lnTo>
                <a:lnTo>
                  <a:pt x="3482" y="101"/>
                </a:lnTo>
                <a:lnTo>
                  <a:pt x="3387" y="45"/>
                </a:lnTo>
                <a:lnTo>
                  <a:pt x="3420" y="37"/>
                </a:lnTo>
                <a:lnTo>
                  <a:pt x="47" y="5877"/>
                </a:lnTo>
                <a:close/>
                <a:moveTo>
                  <a:pt x="3378" y="13"/>
                </a:moveTo>
                <a:cubicBezTo>
                  <a:pt x="3381" y="7"/>
                  <a:pt x="3386" y="3"/>
                  <a:pt x="3393" y="2"/>
                </a:cubicBezTo>
                <a:cubicBezTo>
                  <a:pt x="3399" y="0"/>
                  <a:pt x="3405" y="1"/>
                  <a:pt x="3411" y="4"/>
                </a:cubicBezTo>
                <a:lnTo>
                  <a:pt x="3507" y="60"/>
                </a:lnTo>
                <a:lnTo>
                  <a:pt x="3602" y="119"/>
                </a:lnTo>
                <a:lnTo>
                  <a:pt x="3788" y="239"/>
                </a:lnTo>
                <a:lnTo>
                  <a:pt x="3971" y="365"/>
                </a:lnTo>
                <a:lnTo>
                  <a:pt x="4149" y="497"/>
                </a:lnTo>
                <a:lnTo>
                  <a:pt x="4322" y="635"/>
                </a:lnTo>
                <a:lnTo>
                  <a:pt x="4490" y="778"/>
                </a:lnTo>
                <a:lnTo>
                  <a:pt x="4654" y="926"/>
                </a:lnTo>
                <a:lnTo>
                  <a:pt x="4813" y="1080"/>
                </a:lnTo>
                <a:lnTo>
                  <a:pt x="4967" y="1239"/>
                </a:lnTo>
                <a:lnTo>
                  <a:pt x="5115" y="1402"/>
                </a:lnTo>
                <a:lnTo>
                  <a:pt x="5258" y="1571"/>
                </a:lnTo>
                <a:lnTo>
                  <a:pt x="5395" y="1744"/>
                </a:lnTo>
                <a:lnTo>
                  <a:pt x="5527" y="1922"/>
                </a:lnTo>
                <a:lnTo>
                  <a:pt x="5654" y="2104"/>
                </a:lnTo>
                <a:lnTo>
                  <a:pt x="5774" y="2291"/>
                </a:lnTo>
                <a:lnTo>
                  <a:pt x="5832" y="2386"/>
                </a:lnTo>
                <a:lnTo>
                  <a:pt x="5888" y="2481"/>
                </a:lnTo>
                <a:cubicBezTo>
                  <a:pt x="5891" y="2487"/>
                  <a:pt x="5892" y="2493"/>
                  <a:pt x="5891" y="2500"/>
                </a:cubicBezTo>
                <a:cubicBezTo>
                  <a:pt x="5889" y="2506"/>
                  <a:pt x="5885" y="2511"/>
                  <a:pt x="5879" y="2514"/>
                </a:cubicBezTo>
                <a:lnTo>
                  <a:pt x="38" y="5886"/>
                </a:lnTo>
                <a:cubicBezTo>
                  <a:pt x="29" y="5892"/>
                  <a:pt x="17" y="5890"/>
                  <a:pt x="9" y="5882"/>
                </a:cubicBezTo>
                <a:cubicBezTo>
                  <a:pt x="2" y="5875"/>
                  <a:pt x="0" y="5863"/>
                  <a:pt x="6" y="5853"/>
                </a:cubicBezTo>
                <a:lnTo>
                  <a:pt x="3378" y="13"/>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0" name="Freeform 9"/>
          <p:cNvSpPr>
            <a:spLocks noChangeArrowheads="1"/>
          </p:cNvSpPr>
          <p:nvPr/>
        </p:nvSpPr>
        <p:spPr bwMode="auto">
          <a:xfrm>
            <a:off x="6096000" y="2566988"/>
            <a:ext cx="1724025" cy="862012"/>
          </a:xfrm>
          <a:custGeom>
            <a:avLst/>
            <a:gdLst>
              <a:gd name="T0" fmla="*/ 0 w 6745"/>
              <a:gd name="T1" fmla="*/ 3372 h 3372"/>
              <a:gd name="T2" fmla="*/ 6745 w 6745"/>
              <a:gd name="T3" fmla="*/ 3372 h 3372"/>
              <a:gd name="T4" fmla="*/ 5841 w 6745"/>
              <a:gd name="T5" fmla="*/ 0 h 3372"/>
              <a:gd name="T6" fmla="*/ 0 w 6745"/>
              <a:gd name="T7" fmla="*/ 3372 h 3372"/>
              <a:gd name="T8" fmla="*/ 0 60000 65536"/>
              <a:gd name="T9" fmla="*/ 0 60000 65536"/>
              <a:gd name="T10" fmla="*/ 0 60000 65536"/>
              <a:gd name="T11" fmla="*/ 0 60000 65536"/>
              <a:gd name="T12" fmla="*/ 0 w 6745"/>
              <a:gd name="T13" fmla="*/ 0 h 3372"/>
              <a:gd name="T14" fmla="*/ 6745 w 6745"/>
              <a:gd name="T15" fmla="*/ 3372 h 3372"/>
            </a:gdLst>
            <a:ahLst/>
            <a:cxnLst>
              <a:cxn ang="T8">
                <a:pos x="T0" y="T1"/>
              </a:cxn>
              <a:cxn ang="T9">
                <a:pos x="T2" y="T3"/>
              </a:cxn>
              <a:cxn ang="T10">
                <a:pos x="T4" y="T5"/>
              </a:cxn>
              <a:cxn ang="T11">
                <a:pos x="T6" y="T7"/>
              </a:cxn>
            </a:cxnLst>
            <a:rect l="T12" t="T13" r="T14" b="T15"/>
            <a:pathLst>
              <a:path w="6745" h="3372">
                <a:moveTo>
                  <a:pt x="0" y="3372"/>
                </a:moveTo>
                <a:lnTo>
                  <a:pt x="6745" y="3372"/>
                </a:lnTo>
                <a:cubicBezTo>
                  <a:pt x="6745" y="2189"/>
                  <a:pt x="6433" y="1026"/>
                  <a:pt x="5841" y="0"/>
                </a:cubicBezTo>
                <a:lnTo>
                  <a:pt x="0" y="3372"/>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1" name="Freeform 10"/>
          <p:cNvSpPr>
            <a:spLocks noEditPoints="1" noChangeArrowheads="1"/>
          </p:cNvSpPr>
          <p:nvPr/>
        </p:nvSpPr>
        <p:spPr bwMode="auto">
          <a:xfrm>
            <a:off x="6089650" y="2560638"/>
            <a:ext cx="1736725" cy="874712"/>
          </a:xfrm>
          <a:custGeom>
            <a:avLst/>
            <a:gdLst>
              <a:gd name="T0" fmla="*/ 26 w 6795"/>
              <a:gd name="T1" fmla="*/ 3372 h 3420"/>
              <a:gd name="T2" fmla="*/ 6747 w 6795"/>
              <a:gd name="T3" fmla="*/ 3397 h 3420"/>
              <a:gd name="T4" fmla="*/ 6743 w 6795"/>
              <a:gd name="T5" fmla="*/ 3175 h 3420"/>
              <a:gd name="T6" fmla="*/ 6733 w 6795"/>
              <a:gd name="T7" fmla="*/ 2955 h 3420"/>
              <a:gd name="T8" fmla="*/ 6714 w 6795"/>
              <a:gd name="T9" fmla="*/ 2736 h 3420"/>
              <a:gd name="T10" fmla="*/ 6689 w 6795"/>
              <a:gd name="T11" fmla="*/ 2517 h 3420"/>
              <a:gd name="T12" fmla="*/ 6657 w 6795"/>
              <a:gd name="T13" fmla="*/ 2300 h 3420"/>
              <a:gd name="T14" fmla="*/ 6618 w 6795"/>
              <a:gd name="T15" fmla="*/ 2084 h 3420"/>
              <a:gd name="T16" fmla="*/ 6571 w 6795"/>
              <a:gd name="T17" fmla="*/ 1870 h 3420"/>
              <a:gd name="T18" fmla="*/ 6518 w 6795"/>
              <a:gd name="T19" fmla="*/ 1657 h 3420"/>
              <a:gd name="T20" fmla="*/ 6458 w 6795"/>
              <a:gd name="T21" fmla="*/ 1446 h 3420"/>
              <a:gd name="T22" fmla="*/ 6391 w 6795"/>
              <a:gd name="T23" fmla="*/ 1237 h 3420"/>
              <a:gd name="T24" fmla="*/ 6317 w 6795"/>
              <a:gd name="T25" fmla="*/ 1031 h 3420"/>
              <a:gd name="T26" fmla="*/ 6236 w 6795"/>
              <a:gd name="T27" fmla="*/ 826 h 3420"/>
              <a:gd name="T28" fmla="*/ 6149 w 6795"/>
              <a:gd name="T29" fmla="*/ 625 h 3420"/>
              <a:gd name="T30" fmla="*/ 6055 w 6795"/>
              <a:gd name="T31" fmla="*/ 426 h 3420"/>
              <a:gd name="T32" fmla="*/ 5954 w 6795"/>
              <a:gd name="T33" fmla="*/ 229 h 3420"/>
              <a:gd name="T34" fmla="*/ 5847 w 6795"/>
              <a:gd name="T35" fmla="*/ 36 h 3420"/>
              <a:gd name="T36" fmla="*/ 38 w 6795"/>
              <a:gd name="T37" fmla="*/ 3417 h 3420"/>
              <a:gd name="T38" fmla="*/ 5874 w 6795"/>
              <a:gd name="T39" fmla="*/ 1 h 3420"/>
              <a:gd name="T40" fmla="*/ 5943 w 6795"/>
              <a:gd name="T41" fmla="*/ 109 h 3420"/>
              <a:gd name="T42" fmla="*/ 6048 w 6795"/>
              <a:gd name="T43" fmla="*/ 306 h 3420"/>
              <a:gd name="T44" fmla="*/ 6146 w 6795"/>
              <a:gd name="T45" fmla="*/ 505 h 3420"/>
              <a:gd name="T46" fmla="*/ 6238 w 6795"/>
              <a:gd name="T47" fmla="*/ 706 h 3420"/>
              <a:gd name="T48" fmla="*/ 6322 w 6795"/>
              <a:gd name="T49" fmla="*/ 911 h 3420"/>
              <a:gd name="T50" fmla="*/ 6400 w 6795"/>
              <a:gd name="T51" fmla="*/ 1118 h 3420"/>
              <a:gd name="T52" fmla="*/ 6471 w 6795"/>
              <a:gd name="T53" fmla="*/ 1327 h 3420"/>
              <a:gd name="T54" fmla="*/ 6535 w 6795"/>
              <a:gd name="T55" fmla="*/ 1539 h 3420"/>
              <a:gd name="T56" fmla="*/ 6592 w 6795"/>
              <a:gd name="T57" fmla="*/ 1752 h 3420"/>
              <a:gd name="T58" fmla="*/ 6642 w 6795"/>
              <a:gd name="T59" fmla="*/ 1967 h 3420"/>
              <a:gd name="T60" fmla="*/ 6685 w 6795"/>
              <a:gd name="T61" fmla="*/ 2184 h 3420"/>
              <a:gd name="T62" fmla="*/ 6721 w 6795"/>
              <a:gd name="T63" fmla="*/ 2402 h 3420"/>
              <a:gd name="T64" fmla="*/ 6750 w 6795"/>
              <a:gd name="T65" fmla="*/ 2621 h 3420"/>
              <a:gd name="T66" fmla="*/ 6772 w 6795"/>
              <a:gd name="T67" fmla="*/ 2842 h 3420"/>
              <a:gd name="T68" fmla="*/ 6787 w 6795"/>
              <a:gd name="T69" fmla="*/ 3063 h 3420"/>
              <a:gd name="T70" fmla="*/ 6794 w 6795"/>
              <a:gd name="T71" fmla="*/ 3285 h 3420"/>
              <a:gd name="T72" fmla="*/ 6788 w 6795"/>
              <a:gd name="T73" fmla="*/ 3413 h 3420"/>
              <a:gd name="T74" fmla="*/ 26 w 6795"/>
              <a:gd name="T75" fmla="*/ 3420 h 3420"/>
              <a:gd name="T76" fmla="*/ 14 w 6795"/>
              <a:gd name="T77" fmla="*/ 3376 h 34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795"/>
              <a:gd name="T118" fmla="*/ 0 h 3420"/>
              <a:gd name="T119" fmla="*/ 6795 w 6795"/>
              <a:gd name="T120" fmla="*/ 3420 h 34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795" h="3420">
                <a:moveTo>
                  <a:pt x="38" y="3417"/>
                </a:moveTo>
                <a:lnTo>
                  <a:pt x="26" y="3372"/>
                </a:lnTo>
                <a:lnTo>
                  <a:pt x="6771" y="3372"/>
                </a:lnTo>
                <a:lnTo>
                  <a:pt x="6747" y="3397"/>
                </a:lnTo>
                <a:lnTo>
                  <a:pt x="6746" y="3286"/>
                </a:lnTo>
                <a:lnTo>
                  <a:pt x="6743" y="3175"/>
                </a:lnTo>
                <a:lnTo>
                  <a:pt x="6739" y="3065"/>
                </a:lnTo>
                <a:lnTo>
                  <a:pt x="6733" y="2955"/>
                </a:lnTo>
                <a:lnTo>
                  <a:pt x="6724" y="2845"/>
                </a:lnTo>
                <a:lnTo>
                  <a:pt x="6714" y="2736"/>
                </a:lnTo>
                <a:lnTo>
                  <a:pt x="6703" y="2626"/>
                </a:lnTo>
                <a:lnTo>
                  <a:pt x="6689" y="2517"/>
                </a:lnTo>
                <a:lnTo>
                  <a:pt x="6674" y="2409"/>
                </a:lnTo>
                <a:lnTo>
                  <a:pt x="6657" y="2300"/>
                </a:lnTo>
                <a:lnTo>
                  <a:pt x="6638" y="2192"/>
                </a:lnTo>
                <a:lnTo>
                  <a:pt x="6618" y="2084"/>
                </a:lnTo>
                <a:lnTo>
                  <a:pt x="6595" y="1977"/>
                </a:lnTo>
                <a:lnTo>
                  <a:pt x="6571" y="1870"/>
                </a:lnTo>
                <a:lnTo>
                  <a:pt x="6545" y="1763"/>
                </a:lnTo>
                <a:lnTo>
                  <a:pt x="6518" y="1657"/>
                </a:lnTo>
                <a:lnTo>
                  <a:pt x="6489" y="1551"/>
                </a:lnTo>
                <a:lnTo>
                  <a:pt x="6458" y="1446"/>
                </a:lnTo>
                <a:lnTo>
                  <a:pt x="6425" y="1342"/>
                </a:lnTo>
                <a:lnTo>
                  <a:pt x="6391" y="1237"/>
                </a:lnTo>
                <a:lnTo>
                  <a:pt x="6355" y="1134"/>
                </a:lnTo>
                <a:lnTo>
                  <a:pt x="6317" y="1031"/>
                </a:lnTo>
                <a:lnTo>
                  <a:pt x="6277" y="928"/>
                </a:lnTo>
                <a:lnTo>
                  <a:pt x="6236" y="826"/>
                </a:lnTo>
                <a:lnTo>
                  <a:pt x="6193" y="725"/>
                </a:lnTo>
                <a:lnTo>
                  <a:pt x="6149" y="625"/>
                </a:lnTo>
                <a:lnTo>
                  <a:pt x="6102" y="525"/>
                </a:lnTo>
                <a:lnTo>
                  <a:pt x="6055" y="426"/>
                </a:lnTo>
                <a:lnTo>
                  <a:pt x="6005" y="327"/>
                </a:lnTo>
                <a:lnTo>
                  <a:pt x="5954" y="229"/>
                </a:lnTo>
                <a:lnTo>
                  <a:pt x="5901" y="132"/>
                </a:lnTo>
                <a:lnTo>
                  <a:pt x="5847" y="36"/>
                </a:lnTo>
                <a:lnTo>
                  <a:pt x="5879" y="45"/>
                </a:lnTo>
                <a:lnTo>
                  <a:pt x="38" y="3417"/>
                </a:lnTo>
                <a:close/>
                <a:moveTo>
                  <a:pt x="5855" y="4"/>
                </a:moveTo>
                <a:cubicBezTo>
                  <a:pt x="5861" y="0"/>
                  <a:pt x="5868" y="0"/>
                  <a:pt x="5874" y="1"/>
                </a:cubicBezTo>
                <a:cubicBezTo>
                  <a:pt x="5880" y="3"/>
                  <a:pt x="5885" y="7"/>
                  <a:pt x="5888" y="13"/>
                </a:cubicBezTo>
                <a:lnTo>
                  <a:pt x="5943" y="109"/>
                </a:lnTo>
                <a:lnTo>
                  <a:pt x="5996" y="207"/>
                </a:lnTo>
                <a:lnTo>
                  <a:pt x="6048" y="306"/>
                </a:lnTo>
                <a:lnTo>
                  <a:pt x="6098" y="405"/>
                </a:lnTo>
                <a:lnTo>
                  <a:pt x="6146" y="505"/>
                </a:lnTo>
                <a:lnTo>
                  <a:pt x="6193" y="605"/>
                </a:lnTo>
                <a:lnTo>
                  <a:pt x="6238" y="706"/>
                </a:lnTo>
                <a:lnTo>
                  <a:pt x="6281" y="808"/>
                </a:lnTo>
                <a:lnTo>
                  <a:pt x="6322" y="911"/>
                </a:lnTo>
                <a:lnTo>
                  <a:pt x="6362" y="1014"/>
                </a:lnTo>
                <a:lnTo>
                  <a:pt x="6400" y="1118"/>
                </a:lnTo>
                <a:lnTo>
                  <a:pt x="6436" y="1222"/>
                </a:lnTo>
                <a:lnTo>
                  <a:pt x="6471" y="1327"/>
                </a:lnTo>
                <a:lnTo>
                  <a:pt x="6504" y="1433"/>
                </a:lnTo>
                <a:lnTo>
                  <a:pt x="6535" y="1539"/>
                </a:lnTo>
                <a:lnTo>
                  <a:pt x="6564" y="1645"/>
                </a:lnTo>
                <a:lnTo>
                  <a:pt x="6592" y="1752"/>
                </a:lnTo>
                <a:lnTo>
                  <a:pt x="6618" y="1859"/>
                </a:lnTo>
                <a:lnTo>
                  <a:pt x="6642" y="1967"/>
                </a:lnTo>
                <a:lnTo>
                  <a:pt x="6665" y="2075"/>
                </a:lnTo>
                <a:lnTo>
                  <a:pt x="6685" y="2184"/>
                </a:lnTo>
                <a:lnTo>
                  <a:pt x="6704" y="2293"/>
                </a:lnTo>
                <a:lnTo>
                  <a:pt x="6721" y="2402"/>
                </a:lnTo>
                <a:lnTo>
                  <a:pt x="6737" y="2512"/>
                </a:lnTo>
                <a:lnTo>
                  <a:pt x="6750" y="2621"/>
                </a:lnTo>
                <a:lnTo>
                  <a:pt x="6762" y="2731"/>
                </a:lnTo>
                <a:lnTo>
                  <a:pt x="6772" y="2842"/>
                </a:lnTo>
                <a:lnTo>
                  <a:pt x="6780" y="2952"/>
                </a:lnTo>
                <a:lnTo>
                  <a:pt x="6787" y="3063"/>
                </a:lnTo>
                <a:lnTo>
                  <a:pt x="6791" y="3174"/>
                </a:lnTo>
                <a:lnTo>
                  <a:pt x="6794" y="3285"/>
                </a:lnTo>
                <a:lnTo>
                  <a:pt x="6795" y="3396"/>
                </a:lnTo>
                <a:cubicBezTo>
                  <a:pt x="6795" y="3403"/>
                  <a:pt x="6793" y="3409"/>
                  <a:pt x="6788" y="3413"/>
                </a:cubicBezTo>
                <a:cubicBezTo>
                  <a:pt x="6784" y="3418"/>
                  <a:pt x="6777" y="3420"/>
                  <a:pt x="6771" y="3420"/>
                </a:cubicBezTo>
                <a:lnTo>
                  <a:pt x="26" y="3420"/>
                </a:lnTo>
                <a:cubicBezTo>
                  <a:pt x="16" y="3420"/>
                  <a:pt x="6" y="3413"/>
                  <a:pt x="3" y="3403"/>
                </a:cubicBezTo>
                <a:cubicBezTo>
                  <a:pt x="0" y="3392"/>
                  <a:pt x="5" y="3381"/>
                  <a:pt x="14" y="3376"/>
                </a:cubicBezTo>
                <a:lnTo>
                  <a:pt x="5855" y="4"/>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2" name="Freeform 23"/>
          <p:cNvSpPr>
            <a:spLocks noChangeArrowheads="1"/>
          </p:cNvSpPr>
          <p:nvPr/>
        </p:nvSpPr>
        <p:spPr bwMode="auto">
          <a:xfrm>
            <a:off x="4371975" y="2566988"/>
            <a:ext cx="1724025" cy="862012"/>
          </a:xfrm>
          <a:custGeom>
            <a:avLst/>
            <a:gdLst>
              <a:gd name="T0" fmla="*/ 13488 w 13488"/>
              <a:gd name="T1" fmla="*/ 6744 h 6744"/>
              <a:gd name="T2" fmla="*/ 1807 w 13488"/>
              <a:gd name="T3" fmla="*/ 0 h 6744"/>
              <a:gd name="T4" fmla="*/ 0 w 13488"/>
              <a:gd name="T5" fmla="*/ 6744 h 6744"/>
              <a:gd name="T6" fmla="*/ 13488 w 13488"/>
              <a:gd name="T7" fmla="*/ 6744 h 6744"/>
              <a:gd name="T8" fmla="*/ 0 60000 65536"/>
              <a:gd name="T9" fmla="*/ 0 60000 65536"/>
              <a:gd name="T10" fmla="*/ 0 60000 65536"/>
              <a:gd name="T11" fmla="*/ 0 60000 65536"/>
              <a:gd name="T12" fmla="*/ 0 w 13488"/>
              <a:gd name="T13" fmla="*/ 0 h 6744"/>
              <a:gd name="T14" fmla="*/ 13488 w 13488"/>
              <a:gd name="T15" fmla="*/ 6744 h 6744"/>
            </a:gdLst>
            <a:ahLst/>
            <a:cxnLst>
              <a:cxn ang="T8">
                <a:pos x="T0" y="T1"/>
              </a:cxn>
              <a:cxn ang="T9">
                <a:pos x="T2" y="T3"/>
              </a:cxn>
              <a:cxn ang="T10">
                <a:pos x="T4" y="T5"/>
              </a:cxn>
              <a:cxn ang="T11">
                <a:pos x="T6" y="T7"/>
              </a:cxn>
            </a:cxnLst>
            <a:rect l="T12" t="T13" r="T14" b="T15"/>
            <a:pathLst>
              <a:path w="13488" h="6744">
                <a:moveTo>
                  <a:pt x="13488" y="6744"/>
                </a:moveTo>
                <a:lnTo>
                  <a:pt x="1807" y="0"/>
                </a:lnTo>
                <a:cubicBezTo>
                  <a:pt x="623" y="2051"/>
                  <a:pt x="0" y="4377"/>
                  <a:pt x="0" y="6744"/>
                </a:cubicBezTo>
                <a:lnTo>
                  <a:pt x="13488" y="6744"/>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3" name="Freeform 24"/>
          <p:cNvSpPr>
            <a:spLocks noEditPoints="1" noChangeArrowheads="1"/>
          </p:cNvSpPr>
          <p:nvPr/>
        </p:nvSpPr>
        <p:spPr bwMode="auto">
          <a:xfrm>
            <a:off x="4365625" y="2560638"/>
            <a:ext cx="1736725" cy="874712"/>
          </a:xfrm>
          <a:custGeom>
            <a:avLst/>
            <a:gdLst>
              <a:gd name="T0" fmla="*/ 13512 w 13588"/>
              <a:gd name="T1" fmla="*/ 6835 h 6841"/>
              <a:gd name="T2" fmla="*/ 1897 w 13588"/>
              <a:gd name="T3" fmla="*/ 73 h 6841"/>
              <a:gd name="T4" fmla="*/ 1682 w 13588"/>
              <a:gd name="T5" fmla="*/ 460 h 6841"/>
              <a:gd name="T6" fmla="*/ 1480 w 13588"/>
              <a:gd name="T7" fmla="*/ 853 h 6841"/>
              <a:gd name="T8" fmla="*/ 1292 w 13588"/>
              <a:gd name="T9" fmla="*/ 1251 h 6841"/>
              <a:gd name="T10" fmla="*/ 1117 w 13588"/>
              <a:gd name="T11" fmla="*/ 1654 h 6841"/>
              <a:gd name="T12" fmla="*/ 956 w 13588"/>
              <a:gd name="T13" fmla="*/ 2063 h 6841"/>
              <a:gd name="T14" fmla="*/ 808 w 13588"/>
              <a:gd name="T15" fmla="*/ 2476 h 6841"/>
              <a:gd name="T16" fmla="*/ 674 w 13588"/>
              <a:gd name="T17" fmla="*/ 2894 h 6841"/>
              <a:gd name="T18" fmla="*/ 554 w 13588"/>
              <a:gd name="T19" fmla="*/ 3315 h 6841"/>
              <a:gd name="T20" fmla="*/ 447 w 13588"/>
              <a:gd name="T21" fmla="*/ 3741 h 6841"/>
              <a:gd name="T22" fmla="*/ 354 w 13588"/>
              <a:gd name="T23" fmla="*/ 4170 h 6841"/>
              <a:gd name="T24" fmla="*/ 276 w 13588"/>
              <a:gd name="T25" fmla="*/ 4602 h 6841"/>
              <a:gd name="T26" fmla="*/ 212 w 13588"/>
              <a:gd name="T27" fmla="*/ 5036 h 6841"/>
              <a:gd name="T28" fmla="*/ 161 w 13588"/>
              <a:gd name="T29" fmla="*/ 5473 h 6841"/>
              <a:gd name="T30" fmla="*/ 125 w 13588"/>
              <a:gd name="T31" fmla="*/ 5912 h 6841"/>
              <a:gd name="T32" fmla="*/ 103 w 13588"/>
              <a:gd name="T33" fmla="*/ 6352 h 6841"/>
              <a:gd name="T34" fmla="*/ 96 w 13588"/>
              <a:gd name="T35" fmla="*/ 6794 h 6841"/>
              <a:gd name="T36" fmla="*/ 13536 w 13588"/>
              <a:gd name="T37" fmla="*/ 6745 h 6841"/>
              <a:gd name="T38" fmla="*/ 14 w 13588"/>
              <a:gd name="T39" fmla="*/ 6827 h 6841"/>
              <a:gd name="T40" fmla="*/ 2 w 13588"/>
              <a:gd name="T41" fmla="*/ 6570 h 6841"/>
              <a:gd name="T42" fmla="*/ 17 w 13588"/>
              <a:gd name="T43" fmla="*/ 6126 h 6841"/>
              <a:gd name="T44" fmla="*/ 46 w 13588"/>
              <a:gd name="T45" fmla="*/ 5683 h 6841"/>
              <a:gd name="T46" fmla="*/ 89 w 13588"/>
              <a:gd name="T47" fmla="*/ 5242 h 6841"/>
              <a:gd name="T48" fmla="*/ 147 w 13588"/>
              <a:gd name="T49" fmla="*/ 4804 h 6841"/>
              <a:gd name="T50" fmla="*/ 219 w 13588"/>
              <a:gd name="T51" fmla="*/ 4367 h 6841"/>
              <a:gd name="T52" fmla="*/ 306 w 13588"/>
              <a:gd name="T53" fmla="*/ 3934 h 6841"/>
              <a:gd name="T54" fmla="*/ 406 w 13588"/>
              <a:gd name="T55" fmla="*/ 3503 h 6841"/>
              <a:gd name="T56" fmla="*/ 520 w 13588"/>
              <a:gd name="T57" fmla="*/ 3077 h 6841"/>
              <a:gd name="T58" fmla="*/ 648 w 13588"/>
              <a:gd name="T59" fmla="*/ 2654 h 6841"/>
              <a:gd name="T60" fmla="*/ 790 w 13588"/>
              <a:gd name="T61" fmla="*/ 2235 h 6841"/>
              <a:gd name="T62" fmla="*/ 946 w 13588"/>
              <a:gd name="T63" fmla="*/ 1822 h 6841"/>
              <a:gd name="T64" fmla="*/ 1115 w 13588"/>
              <a:gd name="T65" fmla="*/ 1412 h 6841"/>
              <a:gd name="T66" fmla="*/ 1298 w 13588"/>
              <a:gd name="T67" fmla="*/ 1009 h 6841"/>
              <a:gd name="T68" fmla="*/ 1494 w 13588"/>
              <a:gd name="T69" fmla="*/ 611 h 6841"/>
              <a:gd name="T70" fmla="*/ 1704 w 13588"/>
              <a:gd name="T71" fmla="*/ 219 h 6841"/>
              <a:gd name="T72" fmla="*/ 1842 w 13588"/>
              <a:gd name="T73" fmla="*/ 3 h 6841"/>
              <a:gd name="T74" fmla="*/ 13560 w 13588"/>
              <a:gd name="T75" fmla="*/ 6752 h 6841"/>
              <a:gd name="T76" fmla="*/ 13536 w 13588"/>
              <a:gd name="T77" fmla="*/ 6841 h 684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588"/>
              <a:gd name="T118" fmla="*/ 0 h 6841"/>
              <a:gd name="T119" fmla="*/ 13588 w 13588"/>
              <a:gd name="T120" fmla="*/ 6841 h 684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588" h="6841">
                <a:moveTo>
                  <a:pt x="13536" y="6745"/>
                </a:moveTo>
                <a:lnTo>
                  <a:pt x="13512" y="6835"/>
                </a:lnTo>
                <a:lnTo>
                  <a:pt x="1831" y="91"/>
                </a:lnTo>
                <a:lnTo>
                  <a:pt x="1897" y="73"/>
                </a:lnTo>
                <a:lnTo>
                  <a:pt x="1787" y="266"/>
                </a:lnTo>
                <a:lnTo>
                  <a:pt x="1682" y="460"/>
                </a:lnTo>
                <a:lnTo>
                  <a:pt x="1580" y="656"/>
                </a:lnTo>
                <a:lnTo>
                  <a:pt x="1480" y="853"/>
                </a:lnTo>
                <a:lnTo>
                  <a:pt x="1385" y="1051"/>
                </a:lnTo>
                <a:lnTo>
                  <a:pt x="1292" y="1251"/>
                </a:lnTo>
                <a:lnTo>
                  <a:pt x="1203" y="1451"/>
                </a:lnTo>
                <a:lnTo>
                  <a:pt x="1117" y="1654"/>
                </a:lnTo>
                <a:lnTo>
                  <a:pt x="1035" y="1858"/>
                </a:lnTo>
                <a:lnTo>
                  <a:pt x="956" y="2063"/>
                </a:lnTo>
                <a:lnTo>
                  <a:pt x="881" y="2268"/>
                </a:lnTo>
                <a:lnTo>
                  <a:pt x="808" y="2476"/>
                </a:lnTo>
                <a:lnTo>
                  <a:pt x="740" y="2684"/>
                </a:lnTo>
                <a:lnTo>
                  <a:pt x="674" y="2894"/>
                </a:lnTo>
                <a:lnTo>
                  <a:pt x="612" y="3104"/>
                </a:lnTo>
                <a:lnTo>
                  <a:pt x="554" y="3315"/>
                </a:lnTo>
                <a:lnTo>
                  <a:pt x="499" y="3527"/>
                </a:lnTo>
                <a:lnTo>
                  <a:pt x="447" y="3741"/>
                </a:lnTo>
                <a:lnTo>
                  <a:pt x="399" y="3955"/>
                </a:lnTo>
                <a:lnTo>
                  <a:pt x="354" y="4170"/>
                </a:lnTo>
                <a:lnTo>
                  <a:pt x="314" y="4385"/>
                </a:lnTo>
                <a:lnTo>
                  <a:pt x="276" y="4602"/>
                </a:lnTo>
                <a:lnTo>
                  <a:pt x="242" y="4818"/>
                </a:lnTo>
                <a:lnTo>
                  <a:pt x="212" y="5036"/>
                </a:lnTo>
                <a:lnTo>
                  <a:pt x="185" y="5254"/>
                </a:lnTo>
                <a:lnTo>
                  <a:pt x="161" y="5473"/>
                </a:lnTo>
                <a:lnTo>
                  <a:pt x="141" y="5692"/>
                </a:lnTo>
                <a:lnTo>
                  <a:pt x="125" y="5912"/>
                </a:lnTo>
                <a:lnTo>
                  <a:pt x="112" y="6132"/>
                </a:lnTo>
                <a:lnTo>
                  <a:pt x="103" y="6352"/>
                </a:lnTo>
                <a:lnTo>
                  <a:pt x="98" y="6573"/>
                </a:lnTo>
                <a:lnTo>
                  <a:pt x="96" y="6794"/>
                </a:lnTo>
                <a:lnTo>
                  <a:pt x="48" y="6745"/>
                </a:lnTo>
                <a:lnTo>
                  <a:pt x="13536" y="6745"/>
                </a:lnTo>
                <a:close/>
                <a:moveTo>
                  <a:pt x="48" y="6841"/>
                </a:moveTo>
                <a:cubicBezTo>
                  <a:pt x="35" y="6841"/>
                  <a:pt x="23" y="6836"/>
                  <a:pt x="14" y="6827"/>
                </a:cubicBezTo>
                <a:cubicBezTo>
                  <a:pt x="5" y="6818"/>
                  <a:pt x="0" y="6806"/>
                  <a:pt x="0" y="6793"/>
                </a:cubicBezTo>
                <a:lnTo>
                  <a:pt x="2" y="6570"/>
                </a:lnTo>
                <a:lnTo>
                  <a:pt x="8" y="6348"/>
                </a:lnTo>
                <a:lnTo>
                  <a:pt x="17" y="6126"/>
                </a:lnTo>
                <a:lnTo>
                  <a:pt x="29" y="5904"/>
                </a:lnTo>
                <a:lnTo>
                  <a:pt x="46" y="5683"/>
                </a:lnTo>
                <a:lnTo>
                  <a:pt x="66" y="5462"/>
                </a:lnTo>
                <a:lnTo>
                  <a:pt x="89" y="5242"/>
                </a:lnTo>
                <a:lnTo>
                  <a:pt x="116" y="5023"/>
                </a:lnTo>
                <a:lnTo>
                  <a:pt x="147" y="4804"/>
                </a:lnTo>
                <a:lnTo>
                  <a:pt x="181" y="4585"/>
                </a:lnTo>
                <a:lnTo>
                  <a:pt x="219" y="4367"/>
                </a:lnTo>
                <a:lnTo>
                  <a:pt x="260" y="4150"/>
                </a:lnTo>
                <a:lnTo>
                  <a:pt x="306" y="3934"/>
                </a:lnTo>
                <a:lnTo>
                  <a:pt x="354" y="3718"/>
                </a:lnTo>
                <a:lnTo>
                  <a:pt x="406" y="3503"/>
                </a:lnTo>
                <a:lnTo>
                  <a:pt x="461" y="3290"/>
                </a:lnTo>
                <a:lnTo>
                  <a:pt x="520" y="3077"/>
                </a:lnTo>
                <a:lnTo>
                  <a:pt x="583" y="2865"/>
                </a:lnTo>
                <a:lnTo>
                  <a:pt x="648" y="2654"/>
                </a:lnTo>
                <a:lnTo>
                  <a:pt x="718" y="2444"/>
                </a:lnTo>
                <a:lnTo>
                  <a:pt x="790" y="2235"/>
                </a:lnTo>
                <a:lnTo>
                  <a:pt x="866" y="2028"/>
                </a:lnTo>
                <a:lnTo>
                  <a:pt x="946" y="1822"/>
                </a:lnTo>
                <a:lnTo>
                  <a:pt x="1029" y="1617"/>
                </a:lnTo>
                <a:lnTo>
                  <a:pt x="1115" y="1412"/>
                </a:lnTo>
                <a:lnTo>
                  <a:pt x="1205" y="1210"/>
                </a:lnTo>
                <a:lnTo>
                  <a:pt x="1298" y="1009"/>
                </a:lnTo>
                <a:lnTo>
                  <a:pt x="1395" y="809"/>
                </a:lnTo>
                <a:lnTo>
                  <a:pt x="1494" y="611"/>
                </a:lnTo>
                <a:lnTo>
                  <a:pt x="1597" y="414"/>
                </a:lnTo>
                <a:lnTo>
                  <a:pt x="1704" y="219"/>
                </a:lnTo>
                <a:lnTo>
                  <a:pt x="1813" y="26"/>
                </a:lnTo>
                <a:cubicBezTo>
                  <a:pt x="1820" y="15"/>
                  <a:pt x="1830" y="7"/>
                  <a:pt x="1842" y="3"/>
                </a:cubicBezTo>
                <a:cubicBezTo>
                  <a:pt x="1855" y="0"/>
                  <a:pt x="1868" y="2"/>
                  <a:pt x="1879" y="8"/>
                </a:cubicBezTo>
                <a:lnTo>
                  <a:pt x="13560" y="6752"/>
                </a:lnTo>
                <a:cubicBezTo>
                  <a:pt x="13579" y="6763"/>
                  <a:pt x="13588" y="6785"/>
                  <a:pt x="13583" y="6806"/>
                </a:cubicBezTo>
                <a:cubicBezTo>
                  <a:pt x="13577" y="6827"/>
                  <a:pt x="13558" y="6841"/>
                  <a:pt x="13536" y="6841"/>
                </a:cubicBezTo>
                <a:lnTo>
                  <a:pt x="48" y="6841"/>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4" name="Freeform 25"/>
          <p:cNvSpPr>
            <a:spLocks noChangeArrowheads="1"/>
          </p:cNvSpPr>
          <p:nvPr/>
        </p:nvSpPr>
        <p:spPr bwMode="auto">
          <a:xfrm>
            <a:off x="4602163" y="1936750"/>
            <a:ext cx="1493837" cy="1492250"/>
          </a:xfrm>
          <a:custGeom>
            <a:avLst/>
            <a:gdLst>
              <a:gd name="T0" fmla="*/ 11681 w 11681"/>
              <a:gd name="T1" fmla="*/ 11681 h 11681"/>
              <a:gd name="T2" fmla="*/ 4937 w 11681"/>
              <a:gd name="T3" fmla="*/ 0 h 11681"/>
              <a:gd name="T4" fmla="*/ 0 w 11681"/>
              <a:gd name="T5" fmla="*/ 4937 h 11681"/>
              <a:gd name="T6" fmla="*/ 11681 w 11681"/>
              <a:gd name="T7" fmla="*/ 11681 h 11681"/>
              <a:gd name="T8" fmla="*/ 0 60000 65536"/>
              <a:gd name="T9" fmla="*/ 0 60000 65536"/>
              <a:gd name="T10" fmla="*/ 0 60000 65536"/>
              <a:gd name="T11" fmla="*/ 0 60000 65536"/>
              <a:gd name="T12" fmla="*/ 0 w 11681"/>
              <a:gd name="T13" fmla="*/ 0 h 11681"/>
              <a:gd name="T14" fmla="*/ 11681 w 11681"/>
              <a:gd name="T15" fmla="*/ 11681 h 11681"/>
            </a:gdLst>
            <a:ahLst/>
            <a:cxnLst>
              <a:cxn ang="T8">
                <a:pos x="T0" y="T1"/>
              </a:cxn>
              <a:cxn ang="T9">
                <a:pos x="T2" y="T3"/>
              </a:cxn>
              <a:cxn ang="T10">
                <a:pos x="T4" y="T5"/>
              </a:cxn>
              <a:cxn ang="T11">
                <a:pos x="T6" y="T7"/>
              </a:cxn>
            </a:cxnLst>
            <a:rect l="T12" t="T13" r="T14" b="T15"/>
            <a:pathLst>
              <a:path w="11681" h="11681">
                <a:moveTo>
                  <a:pt x="11681" y="11681"/>
                </a:moveTo>
                <a:lnTo>
                  <a:pt x="4937" y="0"/>
                </a:lnTo>
                <a:cubicBezTo>
                  <a:pt x="2886" y="1184"/>
                  <a:pt x="1184" y="2886"/>
                  <a:pt x="0" y="4937"/>
                </a:cubicBezTo>
                <a:lnTo>
                  <a:pt x="11681" y="11681"/>
                </a:lnTo>
                <a:close/>
              </a:path>
            </a:pathLst>
          </a:custGeom>
          <a:solidFill>
            <a:srgbClr val="2EA7E0"/>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5" name="Freeform 26"/>
          <p:cNvSpPr>
            <a:spLocks noEditPoints="1" noChangeArrowheads="1"/>
          </p:cNvSpPr>
          <p:nvPr/>
        </p:nvSpPr>
        <p:spPr bwMode="auto">
          <a:xfrm>
            <a:off x="4595813" y="1930400"/>
            <a:ext cx="1506537" cy="1504950"/>
          </a:xfrm>
          <a:custGeom>
            <a:avLst/>
            <a:gdLst>
              <a:gd name="T0" fmla="*/ 11755 w 11784"/>
              <a:gd name="T1" fmla="*/ 11690 h 11784"/>
              <a:gd name="T2" fmla="*/ 11690 w 11784"/>
              <a:gd name="T3" fmla="*/ 11755 h 11784"/>
              <a:gd name="T4" fmla="*/ 4946 w 11784"/>
              <a:gd name="T5" fmla="*/ 74 h 11784"/>
              <a:gd name="T6" fmla="*/ 5012 w 11784"/>
              <a:gd name="T7" fmla="*/ 91 h 11784"/>
              <a:gd name="T8" fmla="*/ 4820 w 11784"/>
              <a:gd name="T9" fmla="*/ 204 h 11784"/>
              <a:gd name="T10" fmla="*/ 4632 w 11784"/>
              <a:gd name="T11" fmla="*/ 319 h 11784"/>
              <a:gd name="T12" fmla="*/ 4261 w 11784"/>
              <a:gd name="T13" fmla="*/ 558 h 11784"/>
              <a:gd name="T14" fmla="*/ 3899 w 11784"/>
              <a:gd name="T15" fmla="*/ 809 h 11784"/>
              <a:gd name="T16" fmla="*/ 3546 w 11784"/>
              <a:gd name="T17" fmla="*/ 1071 h 11784"/>
              <a:gd name="T18" fmla="*/ 3202 w 11784"/>
              <a:gd name="T19" fmla="*/ 1344 h 11784"/>
              <a:gd name="T20" fmla="*/ 2867 w 11784"/>
              <a:gd name="T21" fmla="*/ 1629 h 11784"/>
              <a:gd name="T22" fmla="*/ 2542 w 11784"/>
              <a:gd name="T23" fmla="*/ 1923 h 11784"/>
              <a:gd name="T24" fmla="*/ 2227 w 11784"/>
              <a:gd name="T25" fmla="*/ 2228 h 11784"/>
              <a:gd name="T26" fmla="*/ 1922 w 11784"/>
              <a:gd name="T27" fmla="*/ 2543 h 11784"/>
              <a:gd name="T28" fmla="*/ 1628 w 11784"/>
              <a:gd name="T29" fmla="*/ 2868 h 11784"/>
              <a:gd name="T30" fmla="*/ 1343 w 11784"/>
              <a:gd name="T31" fmla="*/ 3203 h 11784"/>
              <a:gd name="T32" fmla="*/ 1070 w 11784"/>
              <a:gd name="T33" fmla="*/ 3547 h 11784"/>
              <a:gd name="T34" fmla="*/ 808 w 11784"/>
              <a:gd name="T35" fmla="*/ 3900 h 11784"/>
              <a:gd name="T36" fmla="*/ 557 w 11784"/>
              <a:gd name="T37" fmla="*/ 4262 h 11784"/>
              <a:gd name="T38" fmla="*/ 318 w 11784"/>
              <a:gd name="T39" fmla="*/ 4633 h 11784"/>
              <a:gd name="T40" fmla="*/ 203 w 11784"/>
              <a:gd name="T41" fmla="*/ 4821 h 11784"/>
              <a:gd name="T42" fmla="*/ 91 w 11784"/>
              <a:gd name="T43" fmla="*/ 5012 h 11784"/>
              <a:gd name="T44" fmla="*/ 74 w 11784"/>
              <a:gd name="T45" fmla="*/ 4946 h 11784"/>
              <a:gd name="T46" fmla="*/ 11755 w 11784"/>
              <a:gd name="T47" fmla="*/ 11690 h 11784"/>
              <a:gd name="T48" fmla="*/ 26 w 11784"/>
              <a:gd name="T49" fmla="*/ 5029 h 11784"/>
              <a:gd name="T50" fmla="*/ 4 w 11784"/>
              <a:gd name="T51" fmla="*/ 5000 h 11784"/>
              <a:gd name="T52" fmla="*/ 9 w 11784"/>
              <a:gd name="T53" fmla="*/ 4963 h 11784"/>
              <a:gd name="T54" fmla="*/ 122 w 11784"/>
              <a:gd name="T55" fmla="*/ 4771 h 11784"/>
              <a:gd name="T56" fmla="*/ 238 w 11784"/>
              <a:gd name="T57" fmla="*/ 4581 h 11784"/>
              <a:gd name="T58" fmla="*/ 478 w 11784"/>
              <a:gd name="T59" fmla="*/ 4208 h 11784"/>
              <a:gd name="T60" fmla="*/ 731 w 11784"/>
              <a:gd name="T61" fmla="*/ 3843 h 11784"/>
              <a:gd name="T62" fmla="*/ 995 w 11784"/>
              <a:gd name="T63" fmla="*/ 3487 h 11784"/>
              <a:gd name="T64" fmla="*/ 1270 w 11784"/>
              <a:gd name="T65" fmla="*/ 3141 h 11784"/>
              <a:gd name="T66" fmla="*/ 1556 w 11784"/>
              <a:gd name="T67" fmla="*/ 2804 h 11784"/>
              <a:gd name="T68" fmla="*/ 1853 w 11784"/>
              <a:gd name="T69" fmla="*/ 2477 h 11784"/>
              <a:gd name="T70" fmla="*/ 2160 w 11784"/>
              <a:gd name="T71" fmla="*/ 2159 h 11784"/>
              <a:gd name="T72" fmla="*/ 2478 w 11784"/>
              <a:gd name="T73" fmla="*/ 1852 h 11784"/>
              <a:gd name="T74" fmla="*/ 2805 w 11784"/>
              <a:gd name="T75" fmla="*/ 1555 h 11784"/>
              <a:gd name="T76" fmla="*/ 3142 w 11784"/>
              <a:gd name="T77" fmla="*/ 1269 h 11784"/>
              <a:gd name="T78" fmla="*/ 3489 w 11784"/>
              <a:gd name="T79" fmla="*/ 994 h 11784"/>
              <a:gd name="T80" fmla="*/ 3844 w 11784"/>
              <a:gd name="T81" fmla="*/ 730 h 11784"/>
              <a:gd name="T82" fmla="*/ 4209 w 11784"/>
              <a:gd name="T83" fmla="*/ 478 h 11784"/>
              <a:gd name="T84" fmla="*/ 4582 w 11784"/>
              <a:gd name="T85" fmla="*/ 237 h 11784"/>
              <a:gd name="T86" fmla="*/ 4772 w 11784"/>
              <a:gd name="T87" fmla="*/ 121 h 11784"/>
              <a:gd name="T88" fmla="*/ 4963 w 11784"/>
              <a:gd name="T89" fmla="*/ 9 h 11784"/>
              <a:gd name="T90" fmla="*/ 5000 w 11784"/>
              <a:gd name="T91" fmla="*/ 4 h 11784"/>
              <a:gd name="T92" fmla="*/ 5029 w 11784"/>
              <a:gd name="T93" fmla="*/ 26 h 11784"/>
              <a:gd name="T94" fmla="*/ 11773 w 11784"/>
              <a:gd name="T95" fmla="*/ 11707 h 11784"/>
              <a:gd name="T96" fmla="*/ 11765 w 11784"/>
              <a:gd name="T97" fmla="*/ 11765 h 11784"/>
              <a:gd name="T98" fmla="*/ 11707 w 11784"/>
              <a:gd name="T99" fmla="*/ 11773 h 11784"/>
              <a:gd name="T100" fmla="*/ 26 w 11784"/>
              <a:gd name="T101" fmla="*/ 5029 h 117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84"/>
              <a:gd name="T154" fmla="*/ 0 h 11784"/>
              <a:gd name="T155" fmla="*/ 11784 w 11784"/>
              <a:gd name="T156" fmla="*/ 11784 h 117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84" h="11784">
                <a:moveTo>
                  <a:pt x="11755" y="11690"/>
                </a:moveTo>
                <a:lnTo>
                  <a:pt x="11690" y="11755"/>
                </a:lnTo>
                <a:lnTo>
                  <a:pt x="4946" y="74"/>
                </a:lnTo>
                <a:lnTo>
                  <a:pt x="5012" y="91"/>
                </a:lnTo>
                <a:lnTo>
                  <a:pt x="4820" y="204"/>
                </a:lnTo>
                <a:lnTo>
                  <a:pt x="4632" y="319"/>
                </a:lnTo>
                <a:lnTo>
                  <a:pt x="4261" y="558"/>
                </a:lnTo>
                <a:lnTo>
                  <a:pt x="3899" y="809"/>
                </a:lnTo>
                <a:lnTo>
                  <a:pt x="3546" y="1071"/>
                </a:lnTo>
                <a:lnTo>
                  <a:pt x="3202" y="1344"/>
                </a:lnTo>
                <a:lnTo>
                  <a:pt x="2867" y="1629"/>
                </a:lnTo>
                <a:lnTo>
                  <a:pt x="2542" y="1923"/>
                </a:lnTo>
                <a:lnTo>
                  <a:pt x="2227" y="2228"/>
                </a:lnTo>
                <a:lnTo>
                  <a:pt x="1922" y="2543"/>
                </a:lnTo>
                <a:lnTo>
                  <a:pt x="1628" y="2868"/>
                </a:lnTo>
                <a:lnTo>
                  <a:pt x="1343" y="3203"/>
                </a:lnTo>
                <a:lnTo>
                  <a:pt x="1070" y="3547"/>
                </a:lnTo>
                <a:lnTo>
                  <a:pt x="808" y="3900"/>
                </a:lnTo>
                <a:lnTo>
                  <a:pt x="557" y="4262"/>
                </a:lnTo>
                <a:lnTo>
                  <a:pt x="318" y="4633"/>
                </a:lnTo>
                <a:lnTo>
                  <a:pt x="203" y="4821"/>
                </a:lnTo>
                <a:lnTo>
                  <a:pt x="91" y="5012"/>
                </a:lnTo>
                <a:lnTo>
                  <a:pt x="74" y="4946"/>
                </a:lnTo>
                <a:lnTo>
                  <a:pt x="11755" y="11690"/>
                </a:lnTo>
                <a:close/>
                <a:moveTo>
                  <a:pt x="26" y="5029"/>
                </a:moveTo>
                <a:cubicBezTo>
                  <a:pt x="15" y="5023"/>
                  <a:pt x="7" y="5012"/>
                  <a:pt x="4" y="5000"/>
                </a:cubicBezTo>
                <a:cubicBezTo>
                  <a:pt x="0" y="4987"/>
                  <a:pt x="2" y="4974"/>
                  <a:pt x="9" y="4963"/>
                </a:cubicBezTo>
                <a:lnTo>
                  <a:pt x="122" y="4771"/>
                </a:lnTo>
                <a:lnTo>
                  <a:pt x="238" y="4581"/>
                </a:lnTo>
                <a:lnTo>
                  <a:pt x="478" y="4208"/>
                </a:lnTo>
                <a:lnTo>
                  <a:pt x="731" y="3843"/>
                </a:lnTo>
                <a:lnTo>
                  <a:pt x="995" y="3487"/>
                </a:lnTo>
                <a:lnTo>
                  <a:pt x="1270" y="3141"/>
                </a:lnTo>
                <a:lnTo>
                  <a:pt x="1556" y="2804"/>
                </a:lnTo>
                <a:lnTo>
                  <a:pt x="1853" y="2477"/>
                </a:lnTo>
                <a:lnTo>
                  <a:pt x="2160" y="2159"/>
                </a:lnTo>
                <a:lnTo>
                  <a:pt x="2478" y="1852"/>
                </a:lnTo>
                <a:lnTo>
                  <a:pt x="2805" y="1555"/>
                </a:lnTo>
                <a:lnTo>
                  <a:pt x="3142" y="1269"/>
                </a:lnTo>
                <a:lnTo>
                  <a:pt x="3489" y="994"/>
                </a:lnTo>
                <a:lnTo>
                  <a:pt x="3844" y="730"/>
                </a:lnTo>
                <a:lnTo>
                  <a:pt x="4209" y="478"/>
                </a:lnTo>
                <a:lnTo>
                  <a:pt x="4582" y="237"/>
                </a:lnTo>
                <a:lnTo>
                  <a:pt x="4772" y="121"/>
                </a:lnTo>
                <a:lnTo>
                  <a:pt x="4963" y="9"/>
                </a:lnTo>
                <a:cubicBezTo>
                  <a:pt x="4974" y="2"/>
                  <a:pt x="4987" y="0"/>
                  <a:pt x="5000" y="4"/>
                </a:cubicBezTo>
                <a:cubicBezTo>
                  <a:pt x="5012" y="7"/>
                  <a:pt x="5023" y="15"/>
                  <a:pt x="5029" y="26"/>
                </a:cubicBezTo>
                <a:lnTo>
                  <a:pt x="11773" y="11707"/>
                </a:lnTo>
                <a:cubicBezTo>
                  <a:pt x="11784" y="11726"/>
                  <a:pt x="11781" y="11750"/>
                  <a:pt x="11765" y="11765"/>
                </a:cubicBezTo>
                <a:cubicBezTo>
                  <a:pt x="11750" y="11781"/>
                  <a:pt x="11726" y="11784"/>
                  <a:pt x="11707" y="11773"/>
                </a:cubicBezTo>
                <a:lnTo>
                  <a:pt x="26" y="502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6" name="Freeform 27"/>
          <p:cNvSpPr>
            <a:spLocks noChangeArrowheads="1"/>
          </p:cNvSpPr>
          <p:nvPr/>
        </p:nvSpPr>
        <p:spPr bwMode="auto">
          <a:xfrm>
            <a:off x="5233988" y="1704975"/>
            <a:ext cx="862012" cy="1724025"/>
          </a:xfrm>
          <a:custGeom>
            <a:avLst/>
            <a:gdLst>
              <a:gd name="T0" fmla="*/ 6744 w 6744"/>
              <a:gd name="T1" fmla="*/ 13488 h 13488"/>
              <a:gd name="T2" fmla="*/ 6744 w 6744"/>
              <a:gd name="T3" fmla="*/ 0 h 13488"/>
              <a:gd name="T4" fmla="*/ 0 w 6744"/>
              <a:gd name="T5" fmla="*/ 1807 h 13488"/>
              <a:gd name="T6" fmla="*/ 6744 w 6744"/>
              <a:gd name="T7" fmla="*/ 13488 h 13488"/>
              <a:gd name="T8" fmla="*/ 0 60000 65536"/>
              <a:gd name="T9" fmla="*/ 0 60000 65536"/>
              <a:gd name="T10" fmla="*/ 0 60000 65536"/>
              <a:gd name="T11" fmla="*/ 0 60000 65536"/>
              <a:gd name="T12" fmla="*/ 0 w 6744"/>
              <a:gd name="T13" fmla="*/ 0 h 13488"/>
              <a:gd name="T14" fmla="*/ 6744 w 6744"/>
              <a:gd name="T15" fmla="*/ 13488 h 13488"/>
            </a:gdLst>
            <a:ahLst/>
            <a:cxnLst>
              <a:cxn ang="T8">
                <a:pos x="T0" y="T1"/>
              </a:cxn>
              <a:cxn ang="T9">
                <a:pos x="T2" y="T3"/>
              </a:cxn>
              <a:cxn ang="T10">
                <a:pos x="T4" y="T5"/>
              </a:cxn>
              <a:cxn ang="T11">
                <a:pos x="T6" y="T7"/>
              </a:cxn>
            </a:cxnLst>
            <a:rect l="T12" t="T13" r="T14" b="T15"/>
            <a:pathLst>
              <a:path w="6744" h="13488">
                <a:moveTo>
                  <a:pt x="6744" y="13488"/>
                </a:moveTo>
                <a:lnTo>
                  <a:pt x="6744" y="0"/>
                </a:lnTo>
                <a:cubicBezTo>
                  <a:pt x="4377" y="0"/>
                  <a:pt x="2051" y="623"/>
                  <a:pt x="0" y="1807"/>
                </a:cubicBezTo>
                <a:lnTo>
                  <a:pt x="6744" y="13488"/>
                </a:lnTo>
                <a:close/>
              </a:path>
            </a:pathLst>
          </a:custGeom>
          <a:solidFill>
            <a:srgbClr val="D8D8D8"/>
          </a:solidFill>
          <a:ln>
            <a:noFill/>
          </a:ln>
          <a:extLst>
            <a:ext uri="{91240B29-F687-4F45-9708-019B960494DF}">
              <a14:hiddenLine xmlns:a14="http://schemas.microsoft.com/office/drawing/2010/main" w="0"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9237" name="Freeform 28"/>
          <p:cNvSpPr>
            <a:spLocks noEditPoints="1" noChangeArrowheads="1"/>
          </p:cNvSpPr>
          <p:nvPr/>
        </p:nvSpPr>
        <p:spPr bwMode="auto">
          <a:xfrm>
            <a:off x="5227638" y="1698625"/>
            <a:ext cx="874712" cy="1736725"/>
          </a:xfrm>
          <a:custGeom>
            <a:avLst/>
            <a:gdLst>
              <a:gd name="T0" fmla="*/ 6745 w 6841"/>
              <a:gd name="T1" fmla="*/ 13536 h 13588"/>
              <a:gd name="T2" fmla="*/ 6794 w 6841"/>
              <a:gd name="T3" fmla="*/ 96 h 13588"/>
              <a:gd name="T4" fmla="*/ 6351 w 6841"/>
              <a:gd name="T5" fmla="*/ 103 h 13588"/>
              <a:gd name="T6" fmla="*/ 5911 w 6841"/>
              <a:gd name="T7" fmla="*/ 125 h 13588"/>
              <a:gd name="T8" fmla="*/ 5472 w 6841"/>
              <a:gd name="T9" fmla="*/ 161 h 13588"/>
              <a:gd name="T10" fmla="*/ 5035 w 6841"/>
              <a:gd name="T11" fmla="*/ 212 h 13588"/>
              <a:gd name="T12" fmla="*/ 4601 w 6841"/>
              <a:gd name="T13" fmla="*/ 276 h 13588"/>
              <a:gd name="T14" fmla="*/ 4169 w 6841"/>
              <a:gd name="T15" fmla="*/ 355 h 13588"/>
              <a:gd name="T16" fmla="*/ 3740 w 6841"/>
              <a:gd name="T17" fmla="*/ 447 h 13588"/>
              <a:gd name="T18" fmla="*/ 3314 w 6841"/>
              <a:gd name="T19" fmla="*/ 554 h 13588"/>
              <a:gd name="T20" fmla="*/ 2893 w 6841"/>
              <a:gd name="T21" fmla="*/ 674 h 13588"/>
              <a:gd name="T22" fmla="*/ 2475 w 6841"/>
              <a:gd name="T23" fmla="*/ 809 h 13588"/>
              <a:gd name="T24" fmla="*/ 2062 w 6841"/>
              <a:gd name="T25" fmla="*/ 956 h 13588"/>
              <a:gd name="T26" fmla="*/ 1653 w 6841"/>
              <a:gd name="T27" fmla="*/ 1117 h 13588"/>
              <a:gd name="T28" fmla="*/ 1250 w 6841"/>
              <a:gd name="T29" fmla="*/ 1292 h 13588"/>
              <a:gd name="T30" fmla="*/ 852 w 6841"/>
              <a:gd name="T31" fmla="*/ 1481 h 13588"/>
              <a:gd name="T32" fmla="*/ 459 w 6841"/>
              <a:gd name="T33" fmla="*/ 1682 h 13588"/>
              <a:gd name="T34" fmla="*/ 73 w 6841"/>
              <a:gd name="T35" fmla="*/ 1897 h 13588"/>
              <a:gd name="T36" fmla="*/ 6835 w 6841"/>
              <a:gd name="T37" fmla="*/ 13512 h 13588"/>
              <a:gd name="T38" fmla="*/ 3 w 6841"/>
              <a:gd name="T39" fmla="*/ 1842 h 13588"/>
              <a:gd name="T40" fmla="*/ 219 w 6841"/>
              <a:gd name="T41" fmla="*/ 1703 h 13588"/>
              <a:gd name="T42" fmla="*/ 612 w 6841"/>
              <a:gd name="T43" fmla="*/ 1494 h 13588"/>
              <a:gd name="T44" fmla="*/ 1010 w 6841"/>
              <a:gd name="T45" fmla="*/ 1298 h 13588"/>
              <a:gd name="T46" fmla="*/ 1413 w 6841"/>
              <a:gd name="T47" fmla="*/ 1115 h 13588"/>
              <a:gd name="T48" fmla="*/ 1823 w 6841"/>
              <a:gd name="T49" fmla="*/ 946 h 13588"/>
              <a:gd name="T50" fmla="*/ 2236 w 6841"/>
              <a:gd name="T51" fmla="*/ 790 h 13588"/>
              <a:gd name="T52" fmla="*/ 2655 w 6841"/>
              <a:gd name="T53" fmla="*/ 648 h 13588"/>
              <a:gd name="T54" fmla="*/ 3078 w 6841"/>
              <a:gd name="T55" fmla="*/ 520 h 13588"/>
              <a:gd name="T56" fmla="*/ 3504 w 6841"/>
              <a:gd name="T57" fmla="*/ 406 h 13588"/>
              <a:gd name="T58" fmla="*/ 3935 w 6841"/>
              <a:gd name="T59" fmla="*/ 305 h 13588"/>
              <a:gd name="T60" fmla="*/ 4368 w 6841"/>
              <a:gd name="T61" fmla="*/ 219 h 13588"/>
              <a:gd name="T62" fmla="*/ 4804 w 6841"/>
              <a:gd name="T63" fmla="*/ 147 h 13588"/>
              <a:gd name="T64" fmla="*/ 5243 w 6841"/>
              <a:gd name="T65" fmla="*/ 89 h 13588"/>
              <a:gd name="T66" fmla="*/ 5684 w 6841"/>
              <a:gd name="T67" fmla="*/ 46 h 13588"/>
              <a:gd name="T68" fmla="*/ 6127 w 6841"/>
              <a:gd name="T69" fmla="*/ 17 h 13588"/>
              <a:gd name="T70" fmla="*/ 6571 w 6841"/>
              <a:gd name="T71" fmla="*/ 2 h 13588"/>
              <a:gd name="T72" fmla="*/ 6827 w 6841"/>
              <a:gd name="T73" fmla="*/ 14 h 13588"/>
              <a:gd name="T74" fmla="*/ 6841 w 6841"/>
              <a:gd name="T75" fmla="*/ 13536 h 13588"/>
              <a:gd name="T76" fmla="*/ 6752 w 6841"/>
              <a:gd name="T77" fmla="*/ 13560 h 135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841"/>
              <a:gd name="T118" fmla="*/ 0 h 13588"/>
              <a:gd name="T119" fmla="*/ 6841 w 6841"/>
              <a:gd name="T120" fmla="*/ 13588 h 135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841" h="13588">
                <a:moveTo>
                  <a:pt x="6835" y="13512"/>
                </a:moveTo>
                <a:lnTo>
                  <a:pt x="6745" y="13536"/>
                </a:lnTo>
                <a:lnTo>
                  <a:pt x="6745" y="48"/>
                </a:lnTo>
                <a:lnTo>
                  <a:pt x="6794" y="96"/>
                </a:lnTo>
                <a:lnTo>
                  <a:pt x="6572" y="98"/>
                </a:lnTo>
                <a:lnTo>
                  <a:pt x="6351" y="103"/>
                </a:lnTo>
                <a:lnTo>
                  <a:pt x="6131" y="112"/>
                </a:lnTo>
                <a:lnTo>
                  <a:pt x="5911" y="125"/>
                </a:lnTo>
                <a:lnTo>
                  <a:pt x="5691" y="141"/>
                </a:lnTo>
                <a:lnTo>
                  <a:pt x="5472" y="161"/>
                </a:lnTo>
                <a:lnTo>
                  <a:pt x="5253" y="185"/>
                </a:lnTo>
                <a:lnTo>
                  <a:pt x="5035" y="212"/>
                </a:lnTo>
                <a:lnTo>
                  <a:pt x="4818" y="242"/>
                </a:lnTo>
                <a:lnTo>
                  <a:pt x="4601" y="276"/>
                </a:lnTo>
                <a:lnTo>
                  <a:pt x="4384" y="314"/>
                </a:lnTo>
                <a:lnTo>
                  <a:pt x="4169" y="355"/>
                </a:lnTo>
                <a:lnTo>
                  <a:pt x="3954" y="399"/>
                </a:lnTo>
                <a:lnTo>
                  <a:pt x="3740" y="447"/>
                </a:lnTo>
                <a:lnTo>
                  <a:pt x="3527" y="499"/>
                </a:lnTo>
                <a:lnTo>
                  <a:pt x="3314" y="554"/>
                </a:lnTo>
                <a:lnTo>
                  <a:pt x="3103" y="612"/>
                </a:lnTo>
                <a:lnTo>
                  <a:pt x="2893" y="674"/>
                </a:lnTo>
                <a:lnTo>
                  <a:pt x="2684" y="740"/>
                </a:lnTo>
                <a:lnTo>
                  <a:pt x="2475" y="809"/>
                </a:lnTo>
                <a:lnTo>
                  <a:pt x="2268" y="881"/>
                </a:lnTo>
                <a:lnTo>
                  <a:pt x="2062" y="956"/>
                </a:lnTo>
                <a:lnTo>
                  <a:pt x="1857" y="1035"/>
                </a:lnTo>
                <a:lnTo>
                  <a:pt x="1653" y="1117"/>
                </a:lnTo>
                <a:lnTo>
                  <a:pt x="1451" y="1203"/>
                </a:lnTo>
                <a:lnTo>
                  <a:pt x="1250" y="1292"/>
                </a:lnTo>
                <a:lnTo>
                  <a:pt x="1050" y="1385"/>
                </a:lnTo>
                <a:lnTo>
                  <a:pt x="852" y="1481"/>
                </a:lnTo>
                <a:lnTo>
                  <a:pt x="655" y="1580"/>
                </a:lnTo>
                <a:lnTo>
                  <a:pt x="459" y="1682"/>
                </a:lnTo>
                <a:lnTo>
                  <a:pt x="265" y="1788"/>
                </a:lnTo>
                <a:lnTo>
                  <a:pt x="73" y="1897"/>
                </a:lnTo>
                <a:lnTo>
                  <a:pt x="91" y="1831"/>
                </a:lnTo>
                <a:lnTo>
                  <a:pt x="6835" y="13512"/>
                </a:lnTo>
                <a:close/>
                <a:moveTo>
                  <a:pt x="8" y="1879"/>
                </a:moveTo>
                <a:cubicBezTo>
                  <a:pt x="2" y="1868"/>
                  <a:pt x="0" y="1855"/>
                  <a:pt x="3" y="1842"/>
                </a:cubicBezTo>
                <a:cubicBezTo>
                  <a:pt x="7" y="1830"/>
                  <a:pt x="15" y="1820"/>
                  <a:pt x="26" y="1813"/>
                </a:cubicBezTo>
                <a:lnTo>
                  <a:pt x="219" y="1703"/>
                </a:lnTo>
                <a:lnTo>
                  <a:pt x="415" y="1597"/>
                </a:lnTo>
                <a:lnTo>
                  <a:pt x="612" y="1494"/>
                </a:lnTo>
                <a:lnTo>
                  <a:pt x="810" y="1394"/>
                </a:lnTo>
                <a:lnTo>
                  <a:pt x="1010" y="1298"/>
                </a:lnTo>
                <a:lnTo>
                  <a:pt x="1211" y="1205"/>
                </a:lnTo>
                <a:lnTo>
                  <a:pt x="1413" y="1115"/>
                </a:lnTo>
                <a:lnTo>
                  <a:pt x="1618" y="1028"/>
                </a:lnTo>
                <a:lnTo>
                  <a:pt x="1823" y="946"/>
                </a:lnTo>
                <a:lnTo>
                  <a:pt x="2029" y="866"/>
                </a:lnTo>
                <a:lnTo>
                  <a:pt x="2236" y="790"/>
                </a:lnTo>
                <a:lnTo>
                  <a:pt x="2445" y="717"/>
                </a:lnTo>
                <a:lnTo>
                  <a:pt x="2655" y="648"/>
                </a:lnTo>
                <a:lnTo>
                  <a:pt x="2866" y="582"/>
                </a:lnTo>
                <a:lnTo>
                  <a:pt x="3078" y="520"/>
                </a:lnTo>
                <a:lnTo>
                  <a:pt x="3290" y="461"/>
                </a:lnTo>
                <a:lnTo>
                  <a:pt x="3504" y="406"/>
                </a:lnTo>
                <a:lnTo>
                  <a:pt x="3719" y="354"/>
                </a:lnTo>
                <a:lnTo>
                  <a:pt x="3935" y="305"/>
                </a:lnTo>
                <a:lnTo>
                  <a:pt x="4151" y="260"/>
                </a:lnTo>
                <a:lnTo>
                  <a:pt x="4368" y="219"/>
                </a:lnTo>
                <a:lnTo>
                  <a:pt x="4586" y="181"/>
                </a:lnTo>
                <a:lnTo>
                  <a:pt x="4804" y="147"/>
                </a:lnTo>
                <a:lnTo>
                  <a:pt x="5024" y="116"/>
                </a:lnTo>
                <a:lnTo>
                  <a:pt x="5243" y="89"/>
                </a:lnTo>
                <a:lnTo>
                  <a:pt x="5463" y="66"/>
                </a:lnTo>
                <a:lnTo>
                  <a:pt x="5684" y="46"/>
                </a:lnTo>
                <a:lnTo>
                  <a:pt x="5905" y="29"/>
                </a:lnTo>
                <a:lnTo>
                  <a:pt x="6127" y="17"/>
                </a:lnTo>
                <a:lnTo>
                  <a:pt x="6349" y="7"/>
                </a:lnTo>
                <a:lnTo>
                  <a:pt x="6571" y="2"/>
                </a:lnTo>
                <a:lnTo>
                  <a:pt x="6793" y="0"/>
                </a:lnTo>
                <a:cubicBezTo>
                  <a:pt x="6806" y="0"/>
                  <a:pt x="6818" y="5"/>
                  <a:pt x="6827" y="14"/>
                </a:cubicBezTo>
                <a:cubicBezTo>
                  <a:pt x="6836" y="23"/>
                  <a:pt x="6841" y="35"/>
                  <a:pt x="6841" y="48"/>
                </a:cubicBezTo>
                <a:lnTo>
                  <a:pt x="6841" y="13536"/>
                </a:lnTo>
                <a:cubicBezTo>
                  <a:pt x="6841" y="13558"/>
                  <a:pt x="6827" y="13577"/>
                  <a:pt x="6806" y="13583"/>
                </a:cubicBezTo>
                <a:cubicBezTo>
                  <a:pt x="6785" y="13588"/>
                  <a:pt x="6763" y="13579"/>
                  <a:pt x="6752" y="13560"/>
                </a:cubicBezTo>
                <a:lnTo>
                  <a:pt x="8" y="1879"/>
                </a:lnTo>
                <a:close/>
              </a:path>
            </a:pathLst>
          </a:custGeom>
          <a:solidFill>
            <a:srgbClr val="FFFFFF"/>
          </a:solidFill>
          <a:ln>
            <a:noFill/>
          </a:ln>
          <a:extLst>
            <a:ext uri="{91240B29-F687-4F45-9708-019B960494DF}">
              <a14:hiddenLine xmlns:a14="http://schemas.microsoft.com/office/drawing/2010/main" w="1588" cap="flat" cmpd="sng">
                <a:solidFill>
                  <a:srgbClr val="000000"/>
                </a:solidFill>
                <a:miter lim="800000"/>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第二章    企业文化讨论的问题建议</a:t>
            </a:r>
            <a:endParaRPr lang="zh-CN"/>
          </a:p>
        </p:txBody>
      </p:sp>
      <p:sp>
        <p:nvSpPr>
          <p:cNvPr id="10243" name="文本框 1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2.1  </a:t>
            </a:r>
            <a:r>
              <a:rPr lang="zh-CN" altLang="en-US">
                <a:solidFill>
                  <a:srgbClr val="595959"/>
                </a:solidFill>
                <a:latin typeface="微软雅黑" pitchFamily="34" charset="-122"/>
                <a:ea typeface="微软雅黑" pitchFamily="34" charset="-122"/>
                <a:sym typeface="微软雅黑" pitchFamily="34" charset="-122"/>
              </a:rPr>
              <a:t>总监级</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高层管理者的讨论问题</a:t>
            </a:r>
            <a:r>
              <a:rPr lang="en-US">
                <a:solidFill>
                  <a:srgbClr val="595959"/>
                </a:solidFill>
                <a:latin typeface="微软雅黑" pitchFamily="34" charset="-122"/>
                <a:ea typeface="微软雅黑" pitchFamily="34" charset="-122"/>
                <a:sym typeface="微软雅黑" pitchFamily="34" charset="-122"/>
              </a:rPr>
              <a:t> </a:t>
            </a:r>
          </a:p>
        </p:txBody>
      </p:sp>
      <p:sp>
        <p:nvSpPr>
          <p:cNvPr id="10244" name="Freeform 5"/>
          <p:cNvSpPr>
            <a:spLocks noEditPoints="1" noChangeArrowheads="1"/>
          </p:cNvSpPr>
          <p:nvPr/>
        </p:nvSpPr>
        <p:spPr bwMode="auto">
          <a:xfrm>
            <a:off x="917575" y="2624138"/>
            <a:ext cx="4211638" cy="2139950"/>
          </a:xfrm>
          <a:custGeom>
            <a:avLst/>
            <a:gdLst>
              <a:gd name="T0" fmla="*/ 2188 w 2653"/>
              <a:gd name="T1" fmla="*/ 608 h 1348"/>
              <a:gd name="T2" fmla="*/ 1792 w 2653"/>
              <a:gd name="T3" fmla="*/ 511 h 1348"/>
              <a:gd name="T4" fmla="*/ 1643 w 2653"/>
              <a:gd name="T5" fmla="*/ 656 h 1348"/>
              <a:gd name="T6" fmla="*/ 1278 w 2653"/>
              <a:gd name="T7" fmla="*/ 696 h 1348"/>
              <a:gd name="T8" fmla="*/ 1089 w 2653"/>
              <a:gd name="T9" fmla="*/ 916 h 1348"/>
              <a:gd name="T10" fmla="*/ 826 w 2653"/>
              <a:gd name="T11" fmla="*/ 1207 h 1348"/>
              <a:gd name="T12" fmla="*/ 2188 w 2653"/>
              <a:gd name="T13" fmla="*/ 1136 h 1348"/>
              <a:gd name="T14" fmla="*/ 1942 w 2653"/>
              <a:gd name="T15" fmla="*/ 854 h 1348"/>
              <a:gd name="T16" fmla="*/ 2521 w 2653"/>
              <a:gd name="T17" fmla="*/ 837 h 1348"/>
              <a:gd name="T18" fmla="*/ 2517 w 2653"/>
              <a:gd name="T19" fmla="*/ 718 h 1348"/>
              <a:gd name="T20" fmla="*/ 2297 w 2653"/>
              <a:gd name="T21" fmla="*/ 586 h 1348"/>
              <a:gd name="T22" fmla="*/ 2056 w 2653"/>
              <a:gd name="T23" fmla="*/ 260 h 1348"/>
              <a:gd name="T24" fmla="*/ 1972 w 2653"/>
              <a:gd name="T25" fmla="*/ 529 h 1348"/>
              <a:gd name="T26" fmla="*/ 1788 w 2653"/>
              <a:gd name="T27" fmla="*/ 308 h 1348"/>
              <a:gd name="T28" fmla="*/ 1819 w 2653"/>
              <a:gd name="T29" fmla="*/ 194 h 1348"/>
              <a:gd name="T30" fmla="*/ 1616 w 2653"/>
              <a:gd name="T31" fmla="*/ 44 h 1348"/>
              <a:gd name="T32" fmla="*/ 1485 w 2653"/>
              <a:gd name="T33" fmla="*/ 233 h 1348"/>
              <a:gd name="T34" fmla="*/ 1428 w 2653"/>
              <a:gd name="T35" fmla="*/ 339 h 1348"/>
              <a:gd name="T36" fmla="*/ 1313 w 2653"/>
              <a:gd name="T37" fmla="*/ 581 h 1348"/>
              <a:gd name="T38" fmla="*/ 1217 w 2653"/>
              <a:gd name="T39" fmla="*/ 771 h 1348"/>
              <a:gd name="T40" fmla="*/ 979 w 2653"/>
              <a:gd name="T41" fmla="*/ 1022 h 1348"/>
              <a:gd name="T42" fmla="*/ 632 w 2653"/>
              <a:gd name="T43" fmla="*/ 872 h 1348"/>
              <a:gd name="T44" fmla="*/ 821 w 2653"/>
              <a:gd name="T45" fmla="*/ 775 h 1348"/>
              <a:gd name="T46" fmla="*/ 896 w 2653"/>
              <a:gd name="T47" fmla="*/ 727 h 1348"/>
              <a:gd name="T48" fmla="*/ 1173 w 2653"/>
              <a:gd name="T49" fmla="*/ 709 h 1348"/>
              <a:gd name="T50" fmla="*/ 1217 w 2653"/>
              <a:gd name="T51" fmla="*/ 396 h 1348"/>
              <a:gd name="T52" fmla="*/ 1155 w 2653"/>
              <a:gd name="T53" fmla="*/ 141 h 1348"/>
              <a:gd name="T54" fmla="*/ 1059 w 2653"/>
              <a:gd name="T55" fmla="*/ 18 h 1348"/>
              <a:gd name="T56" fmla="*/ 927 w 2653"/>
              <a:gd name="T57" fmla="*/ 163 h 1348"/>
              <a:gd name="T58" fmla="*/ 804 w 2653"/>
              <a:gd name="T59" fmla="*/ 322 h 1348"/>
              <a:gd name="T60" fmla="*/ 646 w 2653"/>
              <a:gd name="T61" fmla="*/ 445 h 1348"/>
              <a:gd name="T62" fmla="*/ 514 w 2653"/>
              <a:gd name="T63" fmla="*/ 462 h 1348"/>
              <a:gd name="T64" fmla="*/ 628 w 2653"/>
              <a:gd name="T65" fmla="*/ 335 h 1348"/>
              <a:gd name="T66" fmla="*/ 624 w 2653"/>
              <a:gd name="T67" fmla="*/ 216 h 1348"/>
              <a:gd name="T68" fmla="*/ 413 w 2653"/>
              <a:gd name="T69" fmla="*/ 44 h 1348"/>
              <a:gd name="T70" fmla="*/ 228 w 2653"/>
              <a:gd name="T71" fmla="*/ 185 h 1348"/>
              <a:gd name="T72" fmla="*/ 259 w 2653"/>
              <a:gd name="T73" fmla="*/ 335 h 1348"/>
              <a:gd name="T74" fmla="*/ 479 w 2653"/>
              <a:gd name="T75" fmla="*/ 511 h 1348"/>
              <a:gd name="T76" fmla="*/ 211 w 2653"/>
              <a:gd name="T77" fmla="*/ 388 h 1348"/>
              <a:gd name="T78" fmla="*/ 0 w 2653"/>
              <a:gd name="T79" fmla="*/ 938 h 1348"/>
              <a:gd name="T80" fmla="*/ 2319 w 2653"/>
              <a:gd name="T81" fmla="*/ 1348 h 1348"/>
              <a:gd name="T82" fmla="*/ 2069 w 2653"/>
              <a:gd name="T83" fmla="*/ 846 h 1348"/>
              <a:gd name="T84" fmla="*/ 2579 w 2653"/>
              <a:gd name="T85" fmla="*/ 824 h 1348"/>
              <a:gd name="T86" fmla="*/ 2508 w 2653"/>
              <a:gd name="T87" fmla="*/ 674 h 1348"/>
              <a:gd name="T88" fmla="*/ 2640 w 2653"/>
              <a:gd name="T89" fmla="*/ 357 h 1348"/>
              <a:gd name="T90" fmla="*/ 2398 w 2653"/>
              <a:gd name="T91" fmla="*/ 207 h 1348"/>
              <a:gd name="T92" fmla="*/ 2363 w 2653"/>
              <a:gd name="T93" fmla="*/ 22 h 1348"/>
              <a:gd name="T94" fmla="*/ 2179 w 2653"/>
              <a:gd name="T95" fmla="*/ 66 h 1348"/>
              <a:gd name="T96" fmla="*/ 1234 w 2653"/>
              <a:gd name="T97" fmla="*/ 714 h 1348"/>
              <a:gd name="T98" fmla="*/ 1696 w 2653"/>
              <a:gd name="T99" fmla="*/ 537 h 1348"/>
              <a:gd name="T100" fmla="*/ 2095 w 2653"/>
              <a:gd name="T101" fmla="*/ 498 h 1348"/>
              <a:gd name="T102" fmla="*/ 2223 w 2653"/>
              <a:gd name="T103" fmla="*/ 330 h 1348"/>
              <a:gd name="T104" fmla="*/ 2346 w 2653"/>
              <a:gd name="T105" fmla="*/ 247 h 1348"/>
              <a:gd name="T106" fmla="*/ 2258 w 2653"/>
              <a:gd name="T107" fmla="*/ 335 h 1348"/>
              <a:gd name="T108" fmla="*/ 1085 w 2653"/>
              <a:gd name="T109" fmla="*/ 410 h 1348"/>
              <a:gd name="T110" fmla="*/ 975 w 2653"/>
              <a:gd name="T111" fmla="*/ 374 h 1348"/>
              <a:gd name="T112" fmla="*/ 966 w 2653"/>
              <a:gd name="T113" fmla="*/ 304 h 1348"/>
              <a:gd name="T114" fmla="*/ 593 w 2653"/>
              <a:gd name="T115" fmla="*/ 815 h 1348"/>
              <a:gd name="T116" fmla="*/ 575 w 2653"/>
              <a:gd name="T117" fmla="*/ 736 h 1348"/>
              <a:gd name="T118" fmla="*/ 1493 w 2653"/>
              <a:gd name="T119" fmla="*/ 661 h 1348"/>
              <a:gd name="T120" fmla="*/ 1581 w 2653"/>
              <a:gd name="T121" fmla="*/ 621 h 1348"/>
              <a:gd name="T122" fmla="*/ 1634 w 2653"/>
              <a:gd name="T123" fmla="*/ 551 h 1348"/>
              <a:gd name="T124" fmla="*/ 1559 w 2653"/>
              <a:gd name="T125" fmla="*/ 700 h 13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53"/>
              <a:gd name="T190" fmla="*/ 0 h 1348"/>
              <a:gd name="T191" fmla="*/ 2653 w 2653"/>
              <a:gd name="T192" fmla="*/ 1348 h 134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53" h="1348">
                <a:moveTo>
                  <a:pt x="2231" y="555"/>
                </a:moveTo>
                <a:lnTo>
                  <a:pt x="2231" y="555"/>
                </a:lnTo>
                <a:lnTo>
                  <a:pt x="2218" y="559"/>
                </a:lnTo>
                <a:lnTo>
                  <a:pt x="2210" y="564"/>
                </a:lnTo>
                <a:lnTo>
                  <a:pt x="2205" y="568"/>
                </a:lnTo>
                <a:lnTo>
                  <a:pt x="2205" y="573"/>
                </a:lnTo>
                <a:lnTo>
                  <a:pt x="2201" y="577"/>
                </a:lnTo>
                <a:lnTo>
                  <a:pt x="2201" y="586"/>
                </a:lnTo>
                <a:lnTo>
                  <a:pt x="2201" y="595"/>
                </a:lnTo>
                <a:lnTo>
                  <a:pt x="2201" y="595"/>
                </a:lnTo>
                <a:lnTo>
                  <a:pt x="2258" y="599"/>
                </a:lnTo>
                <a:lnTo>
                  <a:pt x="2258" y="599"/>
                </a:lnTo>
                <a:lnTo>
                  <a:pt x="2249" y="603"/>
                </a:lnTo>
                <a:lnTo>
                  <a:pt x="2236" y="603"/>
                </a:lnTo>
                <a:lnTo>
                  <a:pt x="2214" y="608"/>
                </a:lnTo>
                <a:lnTo>
                  <a:pt x="2188" y="608"/>
                </a:lnTo>
                <a:lnTo>
                  <a:pt x="2161" y="603"/>
                </a:lnTo>
                <a:lnTo>
                  <a:pt x="2130" y="599"/>
                </a:lnTo>
                <a:lnTo>
                  <a:pt x="2104" y="590"/>
                </a:lnTo>
                <a:lnTo>
                  <a:pt x="2043" y="577"/>
                </a:lnTo>
                <a:lnTo>
                  <a:pt x="1981" y="559"/>
                </a:lnTo>
                <a:lnTo>
                  <a:pt x="1950" y="555"/>
                </a:lnTo>
                <a:lnTo>
                  <a:pt x="1924" y="551"/>
                </a:lnTo>
                <a:lnTo>
                  <a:pt x="1898" y="546"/>
                </a:lnTo>
                <a:lnTo>
                  <a:pt x="1871" y="542"/>
                </a:lnTo>
                <a:lnTo>
                  <a:pt x="1849" y="546"/>
                </a:lnTo>
                <a:lnTo>
                  <a:pt x="1840" y="546"/>
                </a:lnTo>
                <a:lnTo>
                  <a:pt x="1827" y="546"/>
                </a:lnTo>
                <a:lnTo>
                  <a:pt x="1827" y="546"/>
                </a:lnTo>
                <a:lnTo>
                  <a:pt x="1819" y="537"/>
                </a:lnTo>
                <a:lnTo>
                  <a:pt x="1810" y="529"/>
                </a:lnTo>
                <a:lnTo>
                  <a:pt x="1792" y="511"/>
                </a:lnTo>
                <a:lnTo>
                  <a:pt x="1792" y="511"/>
                </a:lnTo>
                <a:lnTo>
                  <a:pt x="1788" y="533"/>
                </a:lnTo>
                <a:lnTo>
                  <a:pt x="1788" y="546"/>
                </a:lnTo>
                <a:lnTo>
                  <a:pt x="1788" y="559"/>
                </a:lnTo>
                <a:lnTo>
                  <a:pt x="1788" y="559"/>
                </a:lnTo>
                <a:lnTo>
                  <a:pt x="1792" y="559"/>
                </a:lnTo>
                <a:lnTo>
                  <a:pt x="1792" y="559"/>
                </a:lnTo>
                <a:lnTo>
                  <a:pt x="1783" y="564"/>
                </a:lnTo>
                <a:lnTo>
                  <a:pt x="1775" y="564"/>
                </a:lnTo>
                <a:lnTo>
                  <a:pt x="1761" y="577"/>
                </a:lnTo>
                <a:lnTo>
                  <a:pt x="1726" y="603"/>
                </a:lnTo>
                <a:lnTo>
                  <a:pt x="1709" y="617"/>
                </a:lnTo>
                <a:lnTo>
                  <a:pt x="1687" y="630"/>
                </a:lnTo>
                <a:lnTo>
                  <a:pt x="1665" y="643"/>
                </a:lnTo>
                <a:lnTo>
                  <a:pt x="1656" y="647"/>
                </a:lnTo>
                <a:lnTo>
                  <a:pt x="1643" y="656"/>
                </a:lnTo>
                <a:lnTo>
                  <a:pt x="1643" y="656"/>
                </a:lnTo>
                <a:lnTo>
                  <a:pt x="1713" y="661"/>
                </a:lnTo>
                <a:lnTo>
                  <a:pt x="1713" y="661"/>
                </a:lnTo>
                <a:lnTo>
                  <a:pt x="1630" y="656"/>
                </a:lnTo>
                <a:lnTo>
                  <a:pt x="1630" y="656"/>
                </a:lnTo>
                <a:lnTo>
                  <a:pt x="1616" y="669"/>
                </a:lnTo>
                <a:lnTo>
                  <a:pt x="1603" y="683"/>
                </a:lnTo>
                <a:lnTo>
                  <a:pt x="1590" y="696"/>
                </a:lnTo>
                <a:lnTo>
                  <a:pt x="1573" y="705"/>
                </a:lnTo>
                <a:lnTo>
                  <a:pt x="1573" y="705"/>
                </a:lnTo>
                <a:lnTo>
                  <a:pt x="1577" y="709"/>
                </a:lnTo>
                <a:lnTo>
                  <a:pt x="1577" y="709"/>
                </a:lnTo>
                <a:lnTo>
                  <a:pt x="1502" y="705"/>
                </a:lnTo>
                <a:lnTo>
                  <a:pt x="1428" y="700"/>
                </a:lnTo>
                <a:lnTo>
                  <a:pt x="1278" y="696"/>
                </a:lnTo>
                <a:lnTo>
                  <a:pt x="1278" y="696"/>
                </a:lnTo>
                <a:lnTo>
                  <a:pt x="1252" y="731"/>
                </a:lnTo>
                <a:lnTo>
                  <a:pt x="1239" y="749"/>
                </a:lnTo>
                <a:lnTo>
                  <a:pt x="1225" y="766"/>
                </a:lnTo>
                <a:lnTo>
                  <a:pt x="1212" y="784"/>
                </a:lnTo>
                <a:lnTo>
                  <a:pt x="1199" y="797"/>
                </a:lnTo>
                <a:lnTo>
                  <a:pt x="1182" y="810"/>
                </a:lnTo>
                <a:lnTo>
                  <a:pt x="1164" y="819"/>
                </a:lnTo>
                <a:lnTo>
                  <a:pt x="1164" y="819"/>
                </a:lnTo>
                <a:lnTo>
                  <a:pt x="1252" y="828"/>
                </a:lnTo>
                <a:lnTo>
                  <a:pt x="1252" y="828"/>
                </a:lnTo>
                <a:lnTo>
                  <a:pt x="1151" y="824"/>
                </a:lnTo>
                <a:lnTo>
                  <a:pt x="1151" y="824"/>
                </a:lnTo>
                <a:lnTo>
                  <a:pt x="1142" y="846"/>
                </a:lnTo>
                <a:lnTo>
                  <a:pt x="1129" y="872"/>
                </a:lnTo>
                <a:lnTo>
                  <a:pt x="1111" y="894"/>
                </a:lnTo>
                <a:lnTo>
                  <a:pt x="1089" y="916"/>
                </a:lnTo>
                <a:lnTo>
                  <a:pt x="1072" y="938"/>
                </a:lnTo>
                <a:lnTo>
                  <a:pt x="1050" y="956"/>
                </a:lnTo>
                <a:lnTo>
                  <a:pt x="1028" y="973"/>
                </a:lnTo>
                <a:lnTo>
                  <a:pt x="1006" y="987"/>
                </a:lnTo>
                <a:lnTo>
                  <a:pt x="1006" y="987"/>
                </a:lnTo>
                <a:lnTo>
                  <a:pt x="1120" y="991"/>
                </a:lnTo>
                <a:lnTo>
                  <a:pt x="1120" y="991"/>
                </a:lnTo>
                <a:lnTo>
                  <a:pt x="1001" y="991"/>
                </a:lnTo>
                <a:lnTo>
                  <a:pt x="1001" y="991"/>
                </a:lnTo>
                <a:lnTo>
                  <a:pt x="988" y="1013"/>
                </a:lnTo>
                <a:lnTo>
                  <a:pt x="979" y="1031"/>
                </a:lnTo>
                <a:lnTo>
                  <a:pt x="953" y="1070"/>
                </a:lnTo>
                <a:lnTo>
                  <a:pt x="922" y="1106"/>
                </a:lnTo>
                <a:lnTo>
                  <a:pt x="892" y="1141"/>
                </a:lnTo>
                <a:lnTo>
                  <a:pt x="861" y="1176"/>
                </a:lnTo>
                <a:lnTo>
                  <a:pt x="826" y="1207"/>
                </a:lnTo>
                <a:lnTo>
                  <a:pt x="791" y="1238"/>
                </a:lnTo>
                <a:lnTo>
                  <a:pt x="755" y="1264"/>
                </a:lnTo>
                <a:lnTo>
                  <a:pt x="755" y="1264"/>
                </a:lnTo>
                <a:lnTo>
                  <a:pt x="949" y="1269"/>
                </a:lnTo>
                <a:lnTo>
                  <a:pt x="1142" y="1269"/>
                </a:lnTo>
                <a:lnTo>
                  <a:pt x="1335" y="1277"/>
                </a:lnTo>
                <a:lnTo>
                  <a:pt x="1524" y="1282"/>
                </a:lnTo>
                <a:lnTo>
                  <a:pt x="1717" y="1291"/>
                </a:lnTo>
                <a:lnTo>
                  <a:pt x="1911" y="1304"/>
                </a:lnTo>
                <a:lnTo>
                  <a:pt x="2104" y="1313"/>
                </a:lnTo>
                <a:lnTo>
                  <a:pt x="2293" y="1326"/>
                </a:lnTo>
                <a:lnTo>
                  <a:pt x="2293" y="1326"/>
                </a:lnTo>
                <a:lnTo>
                  <a:pt x="2258" y="1264"/>
                </a:lnTo>
                <a:lnTo>
                  <a:pt x="2223" y="1202"/>
                </a:lnTo>
                <a:lnTo>
                  <a:pt x="2205" y="1172"/>
                </a:lnTo>
                <a:lnTo>
                  <a:pt x="2188" y="1136"/>
                </a:lnTo>
                <a:lnTo>
                  <a:pt x="2174" y="1106"/>
                </a:lnTo>
                <a:lnTo>
                  <a:pt x="2166" y="1070"/>
                </a:lnTo>
                <a:lnTo>
                  <a:pt x="2166" y="1070"/>
                </a:lnTo>
                <a:lnTo>
                  <a:pt x="2016" y="1061"/>
                </a:lnTo>
                <a:lnTo>
                  <a:pt x="2016" y="1061"/>
                </a:lnTo>
                <a:lnTo>
                  <a:pt x="2161" y="1061"/>
                </a:lnTo>
                <a:lnTo>
                  <a:pt x="2161" y="1061"/>
                </a:lnTo>
                <a:lnTo>
                  <a:pt x="2144" y="1039"/>
                </a:lnTo>
                <a:lnTo>
                  <a:pt x="2130" y="1013"/>
                </a:lnTo>
                <a:lnTo>
                  <a:pt x="2113" y="991"/>
                </a:lnTo>
                <a:lnTo>
                  <a:pt x="2104" y="965"/>
                </a:lnTo>
                <a:lnTo>
                  <a:pt x="2091" y="943"/>
                </a:lnTo>
                <a:lnTo>
                  <a:pt x="2082" y="916"/>
                </a:lnTo>
                <a:lnTo>
                  <a:pt x="2065" y="859"/>
                </a:lnTo>
                <a:lnTo>
                  <a:pt x="2065" y="859"/>
                </a:lnTo>
                <a:lnTo>
                  <a:pt x="1942" y="854"/>
                </a:lnTo>
                <a:lnTo>
                  <a:pt x="1942" y="854"/>
                </a:lnTo>
                <a:lnTo>
                  <a:pt x="2065" y="850"/>
                </a:lnTo>
                <a:lnTo>
                  <a:pt x="2065" y="850"/>
                </a:lnTo>
                <a:lnTo>
                  <a:pt x="2051" y="837"/>
                </a:lnTo>
                <a:lnTo>
                  <a:pt x="2043" y="824"/>
                </a:lnTo>
                <a:lnTo>
                  <a:pt x="2034" y="810"/>
                </a:lnTo>
                <a:lnTo>
                  <a:pt x="2025" y="797"/>
                </a:lnTo>
                <a:lnTo>
                  <a:pt x="2025" y="797"/>
                </a:lnTo>
                <a:lnTo>
                  <a:pt x="2060" y="802"/>
                </a:lnTo>
                <a:lnTo>
                  <a:pt x="2095" y="806"/>
                </a:lnTo>
                <a:lnTo>
                  <a:pt x="2166" y="815"/>
                </a:lnTo>
                <a:lnTo>
                  <a:pt x="2236" y="819"/>
                </a:lnTo>
                <a:lnTo>
                  <a:pt x="2306" y="824"/>
                </a:lnTo>
                <a:lnTo>
                  <a:pt x="2381" y="828"/>
                </a:lnTo>
                <a:lnTo>
                  <a:pt x="2451" y="832"/>
                </a:lnTo>
                <a:lnTo>
                  <a:pt x="2521" y="837"/>
                </a:lnTo>
                <a:lnTo>
                  <a:pt x="2592" y="846"/>
                </a:lnTo>
                <a:lnTo>
                  <a:pt x="2592" y="846"/>
                </a:lnTo>
                <a:lnTo>
                  <a:pt x="2570" y="819"/>
                </a:lnTo>
                <a:lnTo>
                  <a:pt x="2561" y="806"/>
                </a:lnTo>
                <a:lnTo>
                  <a:pt x="2552" y="793"/>
                </a:lnTo>
                <a:lnTo>
                  <a:pt x="2548" y="780"/>
                </a:lnTo>
                <a:lnTo>
                  <a:pt x="2543" y="766"/>
                </a:lnTo>
                <a:lnTo>
                  <a:pt x="2539" y="753"/>
                </a:lnTo>
                <a:lnTo>
                  <a:pt x="2539" y="736"/>
                </a:lnTo>
                <a:lnTo>
                  <a:pt x="2539" y="736"/>
                </a:lnTo>
                <a:lnTo>
                  <a:pt x="2438" y="731"/>
                </a:lnTo>
                <a:lnTo>
                  <a:pt x="2438" y="731"/>
                </a:lnTo>
                <a:lnTo>
                  <a:pt x="2535" y="727"/>
                </a:lnTo>
                <a:lnTo>
                  <a:pt x="2535" y="727"/>
                </a:lnTo>
                <a:lnTo>
                  <a:pt x="2526" y="722"/>
                </a:lnTo>
                <a:lnTo>
                  <a:pt x="2517" y="718"/>
                </a:lnTo>
                <a:lnTo>
                  <a:pt x="2508" y="709"/>
                </a:lnTo>
                <a:lnTo>
                  <a:pt x="2504" y="705"/>
                </a:lnTo>
                <a:lnTo>
                  <a:pt x="2495" y="696"/>
                </a:lnTo>
                <a:lnTo>
                  <a:pt x="2491" y="687"/>
                </a:lnTo>
                <a:lnTo>
                  <a:pt x="2486" y="669"/>
                </a:lnTo>
                <a:lnTo>
                  <a:pt x="2482" y="652"/>
                </a:lnTo>
                <a:lnTo>
                  <a:pt x="2477" y="630"/>
                </a:lnTo>
                <a:lnTo>
                  <a:pt x="2473" y="586"/>
                </a:lnTo>
                <a:lnTo>
                  <a:pt x="2473" y="586"/>
                </a:lnTo>
                <a:lnTo>
                  <a:pt x="2434" y="577"/>
                </a:lnTo>
                <a:lnTo>
                  <a:pt x="2407" y="573"/>
                </a:lnTo>
                <a:lnTo>
                  <a:pt x="2385" y="568"/>
                </a:lnTo>
                <a:lnTo>
                  <a:pt x="2363" y="568"/>
                </a:lnTo>
                <a:lnTo>
                  <a:pt x="2346" y="568"/>
                </a:lnTo>
                <a:lnTo>
                  <a:pt x="2324" y="577"/>
                </a:lnTo>
                <a:lnTo>
                  <a:pt x="2297" y="586"/>
                </a:lnTo>
                <a:lnTo>
                  <a:pt x="2262" y="599"/>
                </a:lnTo>
                <a:lnTo>
                  <a:pt x="2262" y="599"/>
                </a:lnTo>
                <a:lnTo>
                  <a:pt x="2262" y="586"/>
                </a:lnTo>
                <a:lnTo>
                  <a:pt x="2267" y="573"/>
                </a:lnTo>
                <a:lnTo>
                  <a:pt x="2275" y="564"/>
                </a:lnTo>
                <a:lnTo>
                  <a:pt x="2284" y="555"/>
                </a:lnTo>
                <a:lnTo>
                  <a:pt x="2284" y="555"/>
                </a:lnTo>
                <a:lnTo>
                  <a:pt x="2231" y="555"/>
                </a:lnTo>
                <a:lnTo>
                  <a:pt x="2231" y="555"/>
                </a:lnTo>
                <a:close/>
                <a:moveTo>
                  <a:pt x="2161" y="194"/>
                </a:moveTo>
                <a:lnTo>
                  <a:pt x="2161" y="194"/>
                </a:lnTo>
                <a:lnTo>
                  <a:pt x="2104" y="225"/>
                </a:lnTo>
                <a:lnTo>
                  <a:pt x="2082" y="233"/>
                </a:lnTo>
                <a:lnTo>
                  <a:pt x="2069" y="242"/>
                </a:lnTo>
                <a:lnTo>
                  <a:pt x="2060" y="251"/>
                </a:lnTo>
                <a:lnTo>
                  <a:pt x="2056" y="260"/>
                </a:lnTo>
                <a:lnTo>
                  <a:pt x="2051" y="264"/>
                </a:lnTo>
                <a:lnTo>
                  <a:pt x="2047" y="273"/>
                </a:lnTo>
                <a:lnTo>
                  <a:pt x="2047" y="291"/>
                </a:lnTo>
                <a:lnTo>
                  <a:pt x="2047" y="304"/>
                </a:lnTo>
                <a:lnTo>
                  <a:pt x="2043" y="322"/>
                </a:lnTo>
                <a:lnTo>
                  <a:pt x="2038" y="339"/>
                </a:lnTo>
                <a:lnTo>
                  <a:pt x="2029" y="361"/>
                </a:lnTo>
                <a:lnTo>
                  <a:pt x="2021" y="388"/>
                </a:lnTo>
                <a:lnTo>
                  <a:pt x="2003" y="418"/>
                </a:lnTo>
                <a:lnTo>
                  <a:pt x="2003" y="418"/>
                </a:lnTo>
                <a:lnTo>
                  <a:pt x="1994" y="427"/>
                </a:lnTo>
                <a:lnTo>
                  <a:pt x="1990" y="440"/>
                </a:lnTo>
                <a:lnTo>
                  <a:pt x="1981" y="471"/>
                </a:lnTo>
                <a:lnTo>
                  <a:pt x="1977" y="502"/>
                </a:lnTo>
                <a:lnTo>
                  <a:pt x="1972" y="515"/>
                </a:lnTo>
                <a:lnTo>
                  <a:pt x="1972" y="529"/>
                </a:lnTo>
                <a:lnTo>
                  <a:pt x="1972" y="529"/>
                </a:lnTo>
                <a:lnTo>
                  <a:pt x="1942" y="502"/>
                </a:lnTo>
                <a:lnTo>
                  <a:pt x="1898" y="454"/>
                </a:lnTo>
                <a:lnTo>
                  <a:pt x="1854" y="410"/>
                </a:lnTo>
                <a:lnTo>
                  <a:pt x="1836" y="392"/>
                </a:lnTo>
                <a:lnTo>
                  <a:pt x="1832" y="383"/>
                </a:lnTo>
                <a:lnTo>
                  <a:pt x="1832" y="383"/>
                </a:lnTo>
                <a:lnTo>
                  <a:pt x="1823" y="370"/>
                </a:lnTo>
                <a:lnTo>
                  <a:pt x="1819" y="357"/>
                </a:lnTo>
                <a:lnTo>
                  <a:pt x="1814" y="339"/>
                </a:lnTo>
                <a:lnTo>
                  <a:pt x="1805" y="330"/>
                </a:lnTo>
                <a:lnTo>
                  <a:pt x="1801" y="326"/>
                </a:lnTo>
                <a:lnTo>
                  <a:pt x="1792" y="317"/>
                </a:lnTo>
                <a:lnTo>
                  <a:pt x="1775" y="313"/>
                </a:lnTo>
                <a:lnTo>
                  <a:pt x="1775" y="313"/>
                </a:lnTo>
                <a:lnTo>
                  <a:pt x="1788" y="308"/>
                </a:lnTo>
                <a:lnTo>
                  <a:pt x="1792" y="308"/>
                </a:lnTo>
                <a:lnTo>
                  <a:pt x="1797" y="304"/>
                </a:lnTo>
                <a:lnTo>
                  <a:pt x="1801" y="300"/>
                </a:lnTo>
                <a:lnTo>
                  <a:pt x="1805" y="295"/>
                </a:lnTo>
                <a:lnTo>
                  <a:pt x="1805" y="291"/>
                </a:lnTo>
                <a:lnTo>
                  <a:pt x="1810" y="282"/>
                </a:lnTo>
                <a:lnTo>
                  <a:pt x="1810" y="282"/>
                </a:lnTo>
                <a:lnTo>
                  <a:pt x="1814" y="277"/>
                </a:lnTo>
                <a:lnTo>
                  <a:pt x="1819" y="273"/>
                </a:lnTo>
                <a:lnTo>
                  <a:pt x="1823" y="269"/>
                </a:lnTo>
                <a:lnTo>
                  <a:pt x="1823" y="260"/>
                </a:lnTo>
                <a:lnTo>
                  <a:pt x="1827" y="251"/>
                </a:lnTo>
                <a:lnTo>
                  <a:pt x="1827" y="242"/>
                </a:lnTo>
                <a:lnTo>
                  <a:pt x="1827" y="229"/>
                </a:lnTo>
                <a:lnTo>
                  <a:pt x="1823" y="216"/>
                </a:lnTo>
                <a:lnTo>
                  <a:pt x="1819" y="194"/>
                </a:lnTo>
                <a:lnTo>
                  <a:pt x="1810" y="167"/>
                </a:lnTo>
                <a:lnTo>
                  <a:pt x="1797" y="141"/>
                </a:lnTo>
                <a:lnTo>
                  <a:pt x="1779" y="115"/>
                </a:lnTo>
                <a:lnTo>
                  <a:pt x="1770" y="106"/>
                </a:lnTo>
                <a:lnTo>
                  <a:pt x="1761" y="92"/>
                </a:lnTo>
                <a:lnTo>
                  <a:pt x="1748" y="84"/>
                </a:lnTo>
                <a:lnTo>
                  <a:pt x="1739" y="75"/>
                </a:lnTo>
                <a:lnTo>
                  <a:pt x="1726" y="66"/>
                </a:lnTo>
                <a:lnTo>
                  <a:pt x="1713" y="57"/>
                </a:lnTo>
                <a:lnTo>
                  <a:pt x="1704" y="48"/>
                </a:lnTo>
                <a:lnTo>
                  <a:pt x="1691" y="44"/>
                </a:lnTo>
                <a:lnTo>
                  <a:pt x="1678" y="40"/>
                </a:lnTo>
                <a:lnTo>
                  <a:pt x="1660" y="40"/>
                </a:lnTo>
                <a:lnTo>
                  <a:pt x="1647" y="40"/>
                </a:lnTo>
                <a:lnTo>
                  <a:pt x="1634" y="40"/>
                </a:lnTo>
                <a:lnTo>
                  <a:pt x="1616" y="44"/>
                </a:lnTo>
                <a:lnTo>
                  <a:pt x="1603" y="53"/>
                </a:lnTo>
                <a:lnTo>
                  <a:pt x="1586" y="62"/>
                </a:lnTo>
                <a:lnTo>
                  <a:pt x="1573" y="70"/>
                </a:lnTo>
                <a:lnTo>
                  <a:pt x="1573" y="70"/>
                </a:lnTo>
                <a:lnTo>
                  <a:pt x="1564" y="79"/>
                </a:lnTo>
                <a:lnTo>
                  <a:pt x="1551" y="88"/>
                </a:lnTo>
                <a:lnTo>
                  <a:pt x="1542" y="101"/>
                </a:lnTo>
                <a:lnTo>
                  <a:pt x="1533" y="115"/>
                </a:lnTo>
                <a:lnTo>
                  <a:pt x="1524" y="128"/>
                </a:lnTo>
                <a:lnTo>
                  <a:pt x="1515" y="141"/>
                </a:lnTo>
                <a:lnTo>
                  <a:pt x="1507" y="154"/>
                </a:lnTo>
                <a:lnTo>
                  <a:pt x="1498" y="172"/>
                </a:lnTo>
                <a:lnTo>
                  <a:pt x="1493" y="185"/>
                </a:lnTo>
                <a:lnTo>
                  <a:pt x="1489" y="203"/>
                </a:lnTo>
                <a:lnTo>
                  <a:pt x="1485" y="216"/>
                </a:lnTo>
                <a:lnTo>
                  <a:pt x="1485" y="233"/>
                </a:lnTo>
                <a:lnTo>
                  <a:pt x="1485" y="247"/>
                </a:lnTo>
                <a:lnTo>
                  <a:pt x="1485" y="260"/>
                </a:lnTo>
                <a:lnTo>
                  <a:pt x="1489" y="273"/>
                </a:lnTo>
                <a:lnTo>
                  <a:pt x="1493" y="286"/>
                </a:lnTo>
                <a:lnTo>
                  <a:pt x="1493" y="286"/>
                </a:lnTo>
                <a:lnTo>
                  <a:pt x="1498" y="291"/>
                </a:lnTo>
                <a:lnTo>
                  <a:pt x="1498" y="291"/>
                </a:lnTo>
                <a:lnTo>
                  <a:pt x="1507" y="295"/>
                </a:lnTo>
                <a:lnTo>
                  <a:pt x="1507" y="295"/>
                </a:lnTo>
                <a:lnTo>
                  <a:pt x="1493" y="300"/>
                </a:lnTo>
                <a:lnTo>
                  <a:pt x="1480" y="304"/>
                </a:lnTo>
                <a:lnTo>
                  <a:pt x="1467" y="308"/>
                </a:lnTo>
                <a:lnTo>
                  <a:pt x="1454" y="313"/>
                </a:lnTo>
                <a:lnTo>
                  <a:pt x="1445" y="322"/>
                </a:lnTo>
                <a:lnTo>
                  <a:pt x="1436" y="330"/>
                </a:lnTo>
                <a:lnTo>
                  <a:pt x="1428" y="339"/>
                </a:lnTo>
                <a:lnTo>
                  <a:pt x="1428" y="352"/>
                </a:lnTo>
                <a:lnTo>
                  <a:pt x="1428" y="352"/>
                </a:lnTo>
                <a:lnTo>
                  <a:pt x="1397" y="357"/>
                </a:lnTo>
                <a:lnTo>
                  <a:pt x="1375" y="357"/>
                </a:lnTo>
                <a:lnTo>
                  <a:pt x="1357" y="361"/>
                </a:lnTo>
                <a:lnTo>
                  <a:pt x="1340" y="366"/>
                </a:lnTo>
                <a:lnTo>
                  <a:pt x="1327" y="370"/>
                </a:lnTo>
                <a:lnTo>
                  <a:pt x="1322" y="374"/>
                </a:lnTo>
                <a:lnTo>
                  <a:pt x="1318" y="379"/>
                </a:lnTo>
                <a:lnTo>
                  <a:pt x="1313" y="388"/>
                </a:lnTo>
                <a:lnTo>
                  <a:pt x="1309" y="401"/>
                </a:lnTo>
                <a:lnTo>
                  <a:pt x="1309" y="418"/>
                </a:lnTo>
                <a:lnTo>
                  <a:pt x="1309" y="436"/>
                </a:lnTo>
                <a:lnTo>
                  <a:pt x="1309" y="484"/>
                </a:lnTo>
                <a:lnTo>
                  <a:pt x="1313" y="546"/>
                </a:lnTo>
                <a:lnTo>
                  <a:pt x="1313" y="581"/>
                </a:lnTo>
                <a:lnTo>
                  <a:pt x="1313" y="625"/>
                </a:lnTo>
                <a:lnTo>
                  <a:pt x="1313" y="625"/>
                </a:lnTo>
                <a:lnTo>
                  <a:pt x="1261" y="621"/>
                </a:lnTo>
                <a:lnTo>
                  <a:pt x="1261" y="621"/>
                </a:lnTo>
                <a:lnTo>
                  <a:pt x="1234" y="714"/>
                </a:lnTo>
                <a:lnTo>
                  <a:pt x="1234" y="714"/>
                </a:lnTo>
                <a:lnTo>
                  <a:pt x="1243" y="705"/>
                </a:lnTo>
                <a:lnTo>
                  <a:pt x="1252" y="696"/>
                </a:lnTo>
                <a:lnTo>
                  <a:pt x="1256" y="692"/>
                </a:lnTo>
                <a:lnTo>
                  <a:pt x="1261" y="692"/>
                </a:lnTo>
                <a:lnTo>
                  <a:pt x="1265" y="692"/>
                </a:lnTo>
                <a:lnTo>
                  <a:pt x="1269" y="696"/>
                </a:lnTo>
                <a:lnTo>
                  <a:pt x="1269" y="696"/>
                </a:lnTo>
                <a:lnTo>
                  <a:pt x="1243" y="736"/>
                </a:lnTo>
                <a:lnTo>
                  <a:pt x="1230" y="753"/>
                </a:lnTo>
                <a:lnTo>
                  <a:pt x="1217" y="771"/>
                </a:lnTo>
                <a:lnTo>
                  <a:pt x="1203" y="784"/>
                </a:lnTo>
                <a:lnTo>
                  <a:pt x="1186" y="797"/>
                </a:lnTo>
                <a:lnTo>
                  <a:pt x="1164" y="810"/>
                </a:lnTo>
                <a:lnTo>
                  <a:pt x="1146" y="824"/>
                </a:lnTo>
                <a:lnTo>
                  <a:pt x="1146" y="824"/>
                </a:lnTo>
                <a:lnTo>
                  <a:pt x="1138" y="837"/>
                </a:lnTo>
                <a:lnTo>
                  <a:pt x="1129" y="850"/>
                </a:lnTo>
                <a:lnTo>
                  <a:pt x="1120" y="863"/>
                </a:lnTo>
                <a:lnTo>
                  <a:pt x="1107" y="877"/>
                </a:lnTo>
                <a:lnTo>
                  <a:pt x="1085" y="903"/>
                </a:lnTo>
                <a:lnTo>
                  <a:pt x="1063" y="925"/>
                </a:lnTo>
                <a:lnTo>
                  <a:pt x="1041" y="947"/>
                </a:lnTo>
                <a:lnTo>
                  <a:pt x="1019" y="969"/>
                </a:lnTo>
                <a:lnTo>
                  <a:pt x="997" y="995"/>
                </a:lnTo>
                <a:lnTo>
                  <a:pt x="988" y="1009"/>
                </a:lnTo>
                <a:lnTo>
                  <a:pt x="979" y="1022"/>
                </a:lnTo>
                <a:lnTo>
                  <a:pt x="979" y="1022"/>
                </a:lnTo>
                <a:lnTo>
                  <a:pt x="966" y="1039"/>
                </a:lnTo>
                <a:lnTo>
                  <a:pt x="953" y="1057"/>
                </a:lnTo>
                <a:lnTo>
                  <a:pt x="922" y="1092"/>
                </a:lnTo>
                <a:lnTo>
                  <a:pt x="892" y="1123"/>
                </a:lnTo>
                <a:lnTo>
                  <a:pt x="861" y="1158"/>
                </a:lnTo>
                <a:lnTo>
                  <a:pt x="861" y="1158"/>
                </a:lnTo>
                <a:lnTo>
                  <a:pt x="575" y="903"/>
                </a:lnTo>
                <a:lnTo>
                  <a:pt x="575" y="903"/>
                </a:lnTo>
                <a:lnTo>
                  <a:pt x="588" y="890"/>
                </a:lnTo>
                <a:lnTo>
                  <a:pt x="593" y="885"/>
                </a:lnTo>
                <a:lnTo>
                  <a:pt x="602" y="881"/>
                </a:lnTo>
                <a:lnTo>
                  <a:pt x="606" y="877"/>
                </a:lnTo>
                <a:lnTo>
                  <a:pt x="615" y="872"/>
                </a:lnTo>
                <a:lnTo>
                  <a:pt x="632" y="872"/>
                </a:lnTo>
                <a:lnTo>
                  <a:pt x="632" y="872"/>
                </a:lnTo>
                <a:lnTo>
                  <a:pt x="641" y="881"/>
                </a:lnTo>
                <a:lnTo>
                  <a:pt x="650" y="890"/>
                </a:lnTo>
                <a:lnTo>
                  <a:pt x="663" y="894"/>
                </a:lnTo>
                <a:lnTo>
                  <a:pt x="672" y="894"/>
                </a:lnTo>
                <a:lnTo>
                  <a:pt x="685" y="894"/>
                </a:lnTo>
                <a:lnTo>
                  <a:pt x="698" y="890"/>
                </a:lnTo>
                <a:lnTo>
                  <a:pt x="707" y="885"/>
                </a:lnTo>
                <a:lnTo>
                  <a:pt x="720" y="877"/>
                </a:lnTo>
                <a:lnTo>
                  <a:pt x="733" y="868"/>
                </a:lnTo>
                <a:lnTo>
                  <a:pt x="742" y="859"/>
                </a:lnTo>
                <a:lnTo>
                  <a:pt x="769" y="841"/>
                </a:lnTo>
                <a:lnTo>
                  <a:pt x="786" y="819"/>
                </a:lnTo>
                <a:lnTo>
                  <a:pt x="804" y="802"/>
                </a:lnTo>
                <a:lnTo>
                  <a:pt x="804" y="802"/>
                </a:lnTo>
                <a:lnTo>
                  <a:pt x="817" y="788"/>
                </a:lnTo>
                <a:lnTo>
                  <a:pt x="821" y="775"/>
                </a:lnTo>
                <a:lnTo>
                  <a:pt x="830" y="758"/>
                </a:lnTo>
                <a:lnTo>
                  <a:pt x="834" y="740"/>
                </a:lnTo>
                <a:lnTo>
                  <a:pt x="834" y="727"/>
                </a:lnTo>
                <a:lnTo>
                  <a:pt x="834" y="709"/>
                </a:lnTo>
                <a:lnTo>
                  <a:pt x="830" y="692"/>
                </a:lnTo>
                <a:lnTo>
                  <a:pt x="830" y="674"/>
                </a:lnTo>
                <a:lnTo>
                  <a:pt x="830" y="674"/>
                </a:lnTo>
                <a:lnTo>
                  <a:pt x="848" y="674"/>
                </a:lnTo>
                <a:lnTo>
                  <a:pt x="848" y="674"/>
                </a:lnTo>
                <a:lnTo>
                  <a:pt x="848" y="683"/>
                </a:lnTo>
                <a:lnTo>
                  <a:pt x="852" y="692"/>
                </a:lnTo>
                <a:lnTo>
                  <a:pt x="861" y="700"/>
                </a:lnTo>
                <a:lnTo>
                  <a:pt x="865" y="705"/>
                </a:lnTo>
                <a:lnTo>
                  <a:pt x="870" y="714"/>
                </a:lnTo>
                <a:lnTo>
                  <a:pt x="878" y="718"/>
                </a:lnTo>
                <a:lnTo>
                  <a:pt x="896" y="727"/>
                </a:lnTo>
                <a:lnTo>
                  <a:pt x="914" y="731"/>
                </a:lnTo>
                <a:lnTo>
                  <a:pt x="936" y="740"/>
                </a:lnTo>
                <a:lnTo>
                  <a:pt x="957" y="740"/>
                </a:lnTo>
                <a:lnTo>
                  <a:pt x="979" y="744"/>
                </a:lnTo>
                <a:lnTo>
                  <a:pt x="1006" y="744"/>
                </a:lnTo>
                <a:lnTo>
                  <a:pt x="1032" y="744"/>
                </a:lnTo>
                <a:lnTo>
                  <a:pt x="1080" y="744"/>
                </a:lnTo>
                <a:lnTo>
                  <a:pt x="1133" y="744"/>
                </a:lnTo>
                <a:lnTo>
                  <a:pt x="1182" y="740"/>
                </a:lnTo>
                <a:lnTo>
                  <a:pt x="1182" y="740"/>
                </a:lnTo>
                <a:lnTo>
                  <a:pt x="1186" y="736"/>
                </a:lnTo>
                <a:lnTo>
                  <a:pt x="1190" y="727"/>
                </a:lnTo>
                <a:lnTo>
                  <a:pt x="1195" y="714"/>
                </a:lnTo>
                <a:lnTo>
                  <a:pt x="1173" y="709"/>
                </a:lnTo>
                <a:lnTo>
                  <a:pt x="1173" y="709"/>
                </a:lnTo>
                <a:lnTo>
                  <a:pt x="1173" y="709"/>
                </a:lnTo>
                <a:lnTo>
                  <a:pt x="1173" y="709"/>
                </a:lnTo>
                <a:lnTo>
                  <a:pt x="1142" y="705"/>
                </a:lnTo>
                <a:lnTo>
                  <a:pt x="1142" y="705"/>
                </a:lnTo>
                <a:lnTo>
                  <a:pt x="1164" y="621"/>
                </a:lnTo>
                <a:lnTo>
                  <a:pt x="1164" y="621"/>
                </a:lnTo>
                <a:lnTo>
                  <a:pt x="1186" y="621"/>
                </a:lnTo>
                <a:lnTo>
                  <a:pt x="1199" y="621"/>
                </a:lnTo>
                <a:lnTo>
                  <a:pt x="1203" y="621"/>
                </a:lnTo>
                <a:lnTo>
                  <a:pt x="1208" y="617"/>
                </a:lnTo>
                <a:lnTo>
                  <a:pt x="1230" y="617"/>
                </a:lnTo>
                <a:lnTo>
                  <a:pt x="1230" y="617"/>
                </a:lnTo>
                <a:lnTo>
                  <a:pt x="1230" y="555"/>
                </a:lnTo>
                <a:lnTo>
                  <a:pt x="1225" y="511"/>
                </a:lnTo>
                <a:lnTo>
                  <a:pt x="1225" y="462"/>
                </a:lnTo>
                <a:lnTo>
                  <a:pt x="1217" y="418"/>
                </a:lnTo>
                <a:lnTo>
                  <a:pt x="1217" y="396"/>
                </a:lnTo>
                <a:lnTo>
                  <a:pt x="1212" y="374"/>
                </a:lnTo>
                <a:lnTo>
                  <a:pt x="1208" y="361"/>
                </a:lnTo>
                <a:lnTo>
                  <a:pt x="1203" y="344"/>
                </a:lnTo>
                <a:lnTo>
                  <a:pt x="1195" y="335"/>
                </a:lnTo>
                <a:lnTo>
                  <a:pt x="1190" y="330"/>
                </a:lnTo>
                <a:lnTo>
                  <a:pt x="1190" y="326"/>
                </a:lnTo>
                <a:lnTo>
                  <a:pt x="1190" y="326"/>
                </a:lnTo>
                <a:lnTo>
                  <a:pt x="1120" y="295"/>
                </a:lnTo>
                <a:lnTo>
                  <a:pt x="1120" y="295"/>
                </a:lnTo>
                <a:lnTo>
                  <a:pt x="1124" y="273"/>
                </a:lnTo>
                <a:lnTo>
                  <a:pt x="1129" y="255"/>
                </a:lnTo>
                <a:lnTo>
                  <a:pt x="1142" y="220"/>
                </a:lnTo>
                <a:lnTo>
                  <a:pt x="1151" y="181"/>
                </a:lnTo>
                <a:lnTo>
                  <a:pt x="1155" y="163"/>
                </a:lnTo>
                <a:lnTo>
                  <a:pt x="1155" y="141"/>
                </a:lnTo>
                <a:lnTo>
                  <a:pt x="1155" y="141"/>
                </a:lnTo>
                <a:lnTo>
                  <a:pt x="1168" y="132"/>
                </a:lnTo>
                <a:lnTo>
                  <a:pt x="1168" y="128"/>
                </a:lnTo>
                <a:lnTo>
                  <a:pt x="1173" y="123"/>
                </a:lnTo>
                <a:lnTo>
                  <a:pt x="1173" y="115"/>
                </a:lnTo>
                <a:lnTo>
                  <a:pt x="1177" y="101"/>
                </a:lnTo>
                <a:lnTo>
                  <a:pt x="1177" y="101"/>
                </a:lnTo>
                <a:lnTo>
                  <a:pt x="1164" y="84"/>
                </a:lnTo>
                <a:lnTo>
                  <a:pt x="1155" y="70"/>
                </a:lnTo>
                <a:lnTo>
                  <a:pt x="1142" y="62"/>
                </a:lnTo>
                <a:lnTo>
                  <a:pt x="1129" y="48"/>
                </a:lnTo>
                <a:lnTo>
                  <a:pt x="1116" y="40"/>
                </a:lnTo>
                <a:lnTo>
                  <a:pt x="1107" y="35"/>
                </a:lnTo>
                <a:lnTo>
                  <a:pt x="1089" y="26"/>
                </a:lnTo>
                <a:lnTo>
                  <a:pt x="1080" y="22"/>
                </a:lnTo>
                <a:lnTo>
                  <a:pt x="1067" y="18"/>
                </a:lnTo>
                <a:lnTo>
                  <a:pt x="1059" y="18"/>
                </a:lnTo>
                <a:lnTo>
                  <a:pt x="1045" y="18"/>
                </a:lnTo>
                <a:lnTo>
                  <a:pt x="1032" y="18"/>
                </a:lnTo>
                <a:lnTo>
                  <a:pt x="1023" y="18"/>
                </a:lnTo>
                <a:lnTo>
                  <a:pt x="1015" y="22"/>
                </a:lnTo>
                <a:lnTo>
                  <a:pt x="1001" y="26"/>
                </a:lnTo>
                <a:lnTo>
                  <a:pt x="993" y="31"/>
                </a:lnTo>
                <a:lnTo>
                  <a:pt x="984" y="35"/>
                </a:lnTo>
                <a:lnTo>
                  <a:pt x="975" y="40"/>
                </a:lnTo>
                <a:lnTo>
                  <a:pt x="962" y="53"/>
                </a:lnTo>
                <a:lnTo>
                  <a:pt x="949" y="70"/>
                </a:lnTo>
                <a:lnTo>
                  <a:pt x="936" y="88"/>
                </a:lnTo>
                <a:lnTo>
                  <a:pt x="931" y="110"/>
                </a:lnTo>
                <a:lnTo>
                  <a:pt x="927" y="132"/>
                </a:lnTo>
                <a:lnTo>
                  <a:pt x="927" y="141"/>
                </a:lnTo>
                <a:lnTo>
                  <a:pt x="927" y="150"/>
                </a:lnTo>
                <a:lnTo>
                  <a:pt x="927" y="163"/>
                </a:lnTo>
                <a:lnTo>
                  <a:pt x="927" y="172"/>
                </a:lnTo>
                <a:lnTo>
                  <a:pt x="927" y="172"/>
                </a:lnTo>
                <a:lnTo>
                  <a:pt x="922" y="181"/>
                </a:lnTo>
                <a:lnTo>
                  <a:pt x="918" y="189"/>
                </a:lnTo>
                <a:lnTo>
                  <a:pt x="918" y="198"/>
                </a:lnTo>
                <a:lnTo>
                  <a:pt x="922" y="207"/>
                </a:lnTo>
                <a:lnTo>
                  <a:pt x="927" y="225"/>
                </a:lnTo>
                <a:lnTo>
                  <a:pt x="936" y="242"/>
                </a:lnTo>
                <a:lnTo>
                  <a:pt x="936" y="242"/>
                </a:lnTo>
                <a:lnTo>
                  <a:pt x="922" y="255"/>
                </a:lnTo>
                <a:lnTo>
                  <a:pt x="914" y="260"/>
                </a:lnTo>
                <a:lnTo>
                  <a:pt x="892" y="277"/>
                </a:lnTo>
                <a:lnTo>
                  <a:pt x="865" y="286"/>
                </a:lnTo>
                <a:lnTo>
                  <a:pt x="839" y="300"/>
                </a:lnTo>
                <a:lnTo>
                  <a:pt x="817" y="313"/>
                </a:lnTo>
                <a:lnTo>
                  <a:pt x="804" y="322"/>
                </a:lnTo>
                <a:lnTo>
                  <a:pt x="795" y="330"/>
                </a:lnTo>
                <a:lnTo>
                  <a:pt x="786" y="339"/>
                </a:lnTo>
                <a:lnTo>
                  <a:pt x="777" y="348"/>
                </a:lnTo>
                <a:lnTo>
                  <a:pt x="769" y="361"/>
                </a:lnTo>
                <a:lnTo>
                  <a:pt x="760" y="374"/>
                </a:lnTo>
                <a:lnTo>
                  <a:pt x="760" y="374"/>
                </a:lnTo>
                <a:lnTo>
                  <a:pt x="738" y="374"/>
                </a:lnTo>
                <a:lnTo>
                  <a:pt x="716" y="374"/>
                </a:lnTo>
                <a:lnTo>
                  <a:pt x="698" y="379"/>
                </a:lnTo>
                <a:lnTo>
                  <a:pt x="681" y="383"/>
                </a:lnTo>
                <a:lnTo>
                  <a:pt x="672" y="388"/>
                </a:lnTo>
                <a:lnTo>
                  <a:pt x="663" y="396"/>
                </a:lnTo>
                <a:lnTo>
                  <a:pt x="654" y="405"/>
                </a:lnTo>
                <a:lnTo>
                  <a:pt x="650" y="418"/>
                </a:lnTo>
                <a:lnTo>
                  <a:pt x="650" y="432"/>
                </a:lnTo>
                <a:lnTo>
                  <a:pt x="646" y="445"/>
                </a:lnTo>
                <a:lnTo>
                  <a:pt x="650" y="480"/>
                </a:lnTo>
                <a:lnTo>
                  <a:pt x="650" y="520"/>
                </a:lnTo>
                <a:lnTo>
                  <a:pt x="650" y="564"/>
                </a:lnTo>
                <a:lnTo>
                  <a:pt x="650" y="564"/>
                </a:lnTo>
                <a:lnTo>
                  <a:pt x="628" y="551"/>
                </a:lnTo>
                <a:lnTo>
                  <a:pt x="610" y="537"/>
                </a:lnTo>
                <a:lnTo>
                  <a:pt x="588" y="529"/>
                </a:lnTo>
                <a:lnTo>
                  <a:pt x="562" y="520"/>
                </a:lnTo>
                <a:lnTo>
                  <a:pt x="562" y="520"/>
                </a:lnTo>
                <a:lnTo>
                  <a:pt x="562" y="511"/>
                </a:lnTo>
                <a:lnTo>
                  <a:pt x="558" y="502"/>
                </a:lnTo>
                <a:lnTo>
                  <a:pt x="549" y="493"/>
                </a:lnTo>
                <a:lnTo>
                  <a:pt x="545" y="489"/>
                </a:lnTo>
                <a:lnTo>
                  <a:pt x="531" y="476"/>
                </a:lnTo>
                <a:lnTo>
                  <a:pt x="514" y="462"/>
                </a:lnTo>
                <a:lnTo>
                  <a:pt x="514" y="462"/>
                </a:lnTo>
                <a:lnTo>
                  <a:pt x="562" y="454"/>
                </a:lnTo>
                <a:lnTo>
                  <a:pt x="575" y="449"/>
                </a:lnTo>
                <a:lnTo>
                  <a:pt x="588" y="440"/>
                </a:lnTo>
                <a:lnTo>
                  <a:pt x="597" y="432"/>
                </a:lnTo>
                <a:lnTo>
                  <a:pt x="606" y="423"/>
                </a:lnTo>
                <a:lnTo>
                  <a:pt x="615" y="405"/>
                </a:lnTo>
                <a:lnTo>
                  <a:pt x="624" y="383"/>
                </a:lnTo>
                <a:lnTo>
                  <a:pt x="624" y="383"/>
                </a:lnTo>
                <a:lnTo>
                  <a:pt x="624" y="379"/>
                </a:lnTo>
                <a:lnTo>
                  <a:pt x="624" y="374"/>
                </a:lnTo>
                <a:lnTo>
                  <a:pt x="619" y="370"/>
                </a:lnTo>
                <a:lnTo>
                  <a:pt x="619" y="366"/>
                </a:lnTo>
                <a:lnTo>
                  <a:pt x="619" y="366"/>
                </a:lnTo>
                <a:lnTo>
                  <a:pt x="628" y="357"/>
                </a:lnTo>
                <a:lnTo>
                  <a:pt x="628" y="357"/>
                </a:lnTo>
                <a:lnTo>
                  <a:pt x="628" y="335"/>
                </a:lnTo>
                <a:lnTo>
                  <a:pt x="628" y="335"/>
                </a:lnTo>
                <a:lnTo>
                  <a:pt x="637" y="326"/>
                </a:lnTo>
                <a:lnTo>
                  <a:pt x="641" y="322"/>
                </a:lnTo>
                <a:lnTo>
                  <a:pt x="646" y="317"/>
                </a:lnTo>
                <a:lnTo>
                  <a:pt x="646" y="313"/>
                </a:lnTo>
                <a:lnTo>
                  <a:pt x="646" y="308"/>
                </a:lnTo>
                <a:lnTo>
                  <a:pt x="646" y="304"/>
                </a:lnTo>
                <a:lnTo>
                  <a:pt x="641" y="291"/>
                </a:lnTo>
                <a:lnTo>
                  <a:pt x="637" y="277"/>
                </a:lnTo>
                <a:lnTo>
                  <a:pt x="628" y="260"/>
                </a:lnTo>
                <a:lnTo>
                  <a:pt x="628" y="255"/>
                </a:lnTo>
                <a:lnTo>
                  <a:pt x="624" y="242"/>
                </a:lnTo>
                <a:lnTo>
                  <a:pt x="624" y="233"/>
                </a:lnTo>
                <a:lnTo>
                  <a:pt x="624" y="220"/>
                </a:lnTo>
                <a:lnTo>
                  <a:pt x="624" y="220"/>
                </a:lnTo>
                <a:lnTo>
                  <a:pt x="624" y="216"/>
                </a:lnTo>
                <a:lnTo>
                  <a:pt x="624" y="207"/>
                </a:lnTo>
                <a:lnTo>
                  <a:pt x="615" y="189"/>
                </a:lnTo>
                <a:lnTo>
                  <a:pt x="606" y="167"/>
                </a:lnTo>
                <a:lnTo>
                  <a:pt x="593" y="141"/>
                </a:lnTo>
                <a:lnTo>
                  <a:pt x="580" y="119"/>
                </a:lnTo>
                <a:lnTo>
                  <a:pt x="562" y="97"/>
                </a:lnTo>
                <a:lnTo>
                  <a:pt x="553" y="84"/>
                </a:lnTo>
                <a:lnTo>
                  <a:pt x="545" y="75"/>
                </a:lnTo>
                <a:lnTo>
                  <a:pt x="540" y="75"/>
                </a:lnTo>
                <a:lnTo>
                  <a:pt x="540" y="75"/>
                </a:lnTo>
                <a:lnTo>
                  <a:pt x="518" y="62"/>
                </a:lnTo>
                <a:lnTo>
                  <a:pt x="496" y="57"/>
                </a:lnTo>
                <a:lnTo>
                  <a:pt x="474" y="48"/>
                </a:lnTo>
                <a:lnTo>
                  <a:pt x="452" y="44"/>
                </a:lnTo>
                <a:lnTo>
                  <a:pt x="430" y="44"/>
                </a:lnTo>
                <a:lnTo>
                  <a:pt x="413" y="44"/>
                </a:lnTo>
                <a:lnTo>
                  <a:pt x="395" y="44"/>
                </a:lnTo>
                <a:lnTo>
                  <a:pt x="378" y="44"/>
                </a:lnTo>
                <a:lnTo>
                  <a:pt x="360" y="48"/>
                </a:lnTo>
                <a:lnTo>
                  <a:pt x="342" y="53"/>
                </a:lnTo>
                <a:lnTo>
                  <a:pt x="329" y="62"/>
                </a:lnTo>
                <a:lnTo>
                  <a:pt x="316" y="70"/>
                </a:lnTo>
                <a:lnTo>
                  <a:pt x="303" y="79"/>
                </a:lnTo>
                <a:lnTo>
                  <a:pt x="290" y="88"/>
                </a:lnTo>
                <a:lnTo>
                  <a:pt x="281" y="97"/>
                </a:lnTo>
                <a:lnTo>
                  <a:pt x="268" y="110"/>
                </a:lnTo>
                <a:lnTo>
                  <a:pt x="259" y="119"/>
                </a:lnTo>
                <a:lnTo>
                  <a:pt x="255" y="132"/>
                </a:lnTo>
                <a:lnTo>
                  <a:pt x="246" y="145"/>
                </a:lnTo>
                <a:lnTo>
                  <a:pt x="241" y="159"/>
                </a:lnTo>
                <a:lnTo>
                  <a:pt x="233" y="172"/>
                </a:lnTo>
                <a:lnTo>
                  <a:pt x="228" y="185"/>
                </a:lnTo>
                <a:lnTo>
                  <a:pt x="228" y="198"/>
                </a:lnTo>
                <a:lnTo>
                  <a:pt x="224" y="211"/>
                </a:lnTo>
                <a:lnTo>
                  <a:pt x="224" y="225"/>
                </a:lnTo>
                <a:lnTo>
                  <a:pt x="224" y="238"/>
                </a:lnTo>
                <a:lnTo>
                  <a:pt x="224" y="247"/>
                </a:lnTo>
                <a:lnTo>
                  <a:pt x="228" y="260"/>
                </a:lnTo>
                <a:lnTo>
                  <a:pt x="233" y="269"/>
                </a:lnTo>
                <a:lnTo>
                  <a:pt x="237" y="282"/>
                </a:lnTo>
                <a:lnTo>
                  <a:pt x="241" y="291"/>
                </a:lnTo>
                <a:lnTo>
                  <a:pt x="250" y="300"/>
                </a:lnTo>
                <a:lnTo>
                  <a:pt x="250" y="300"/>
                </a:lnTo>
                <a:lnTo>
                  <a:pt x="255" y="308"/>
                </a:lnTo>
                <a:lnTo>
                  <a:pt x="259" y="313"/>
                </a:lnTo>
                <a:lnTo>
                  <a:pt x="259" y="322"/>
                </a:lnTo>
                <a:lnTo>
                  <a:pt x="259" y="335"/>
                </a:lnTo>
                <a:lnTo>
                  <a:pt x="259" y="335"/>
                </a:lnTo>
                <a:lnTo>
                  <a:pt x="281" y="352"/>
                </a:lnTo>
                <a:lnTo>
                  <a:pt x="307" y="379"/>
                </a:lnTo>
                <a:lnTo>
                  <a:pt x="334" y="405"/>
                </a:lnTo>
                <a:lnTo>
                  <a:pt x="360" y="427"/>
                </a:lnTo>
                <a:lnTo>
                  <a:pt x="378" y="440"/>
                </a:lnTo>
                <a:lnTo>
                  <a:pt x="391" y="449"/>
                </a:lnTo>
                <a:lnTo>
                  <a:pt x="408" y="458"/>
                </a:lnTo>
                <a:lnTo>
                  <a:pt x="422" y="462"/>
                </a:lnTo>
                <a:lnTo>
                  <a:pt x="435" y="467"/>
                </a:lnTo>
                <a:lnTo>
                  <a:pt x="452" y="471"/>
                </a:lnTo>
                <a:lnTo>
                  <a:pt x="465" y="471"/>
                </a:lnTo>
                <a:lnTo>
                  <a:pt x="479" y="467"/>
                </a:lnTo>
                <a:lnTo>
                  <a:pt x="479" y="467"/>
                </a:lnTo>
                <a:lnTo>
                  <a:pt x="465" y="489"/>
                </a:lnTo>
                <a:lnTo>
                  <a:pt x="465" y="489"/>
                </a:lnTo>
                <a:lnTo>
                  <a:pt x="479" y="511"/>
                </a:lnTo>
                <a:lnTo>
                  <a:pt x="470" y="542"/>
                </a:lnTo>
                <a:lnTo>
                  <a:pt x="470" y="542"/>
                </a:lnTo>
                <a:lnTo>
                  <a:pt x="439" y="524"/>
                </a:lnTo>
                <a:lnTo>
                  <a:pt x="408" y="507"/>
                </a:lnTo>
                <a:lnTo>
                  <a:pt x="373" y="484"/>
                </a:lnTo>
                <a:lnTo>
                  <a:pt x="342" y="467"/>
                </a:lnTo>
                <a:lnTo>
                  <a:pt x="312" y="445"/>
                </a:lnTo>
                <a:lnTo>
                  <a:pt x="294" y="432"/>
                </a:lnTo>
                <a:lnTo>
                  <a:pt x="281" y="418"/>
                </a:lnTo>
                <a:lnTo>
                  <a:pt x="268" y="410"/>
                </a:lnTo>
                <a:lnTo>
                  <a:pt x="259" y="392"/>
                </a:lnTo>
                <a:lnTo>
                  <a:pt x="246" y="379"/>
                </a:lnTo>
                <a:lnTo>
                  <a:pt x="237" y="361"/>
                </a:lnTo>
                <a:lnTo>
                  <a:pt x="237" y="361"/>
                </a:lnTo>
                <a:lnTo>
                  <a:pt x="224" y="374"/>
                </a:lnTo>
                <a:lnTo>
                  <a:pt x="211" y="388"/>
                </a:lnTo>
                <a:lnTo>
                  <a:pt x="176" y="423"/>
                </a:lnTo>
                <a:lnTo>
                  <a:pt x="140" y="462"/>
                </a:lnTo>
                <a:lnTo>
                  <a:pt x="105" y="507"/>
                </a:lnTo>
                <a:lnTo>
                  <a:pt x="74" y="551"/>
                </a:lnTo>
                <a:lnTo>
                  <a:pt x="57" y="577"/>
                </a:lnTo>
                <a:lnTo>
                  <a:pt x="48" y="595"/>
                </a:lnTo>
                <a:lnTo>
                  <a:pt x="35" y="617"/>
                </a:lnTo>
                <a:lnTo>
                  <a:pt x="26" y="634"/>
                </a:lnTo>
                <a:lnTo>
                  <a:pt x="17" y="652"/>
                </a:lnTo>
                <a:lnTo>
                  <a:pt x="17" y="669"/>
                </a:lnTo>
                <a:lnTo>
                  <a:pt x="17" y="669"/>
                </a:lnTo>
                <a:lnTo>
                  <a:pt x="13" y="696"/>
                </a:lnTo>
                <a:lnTo>
                  <a:pt x="9" y="727"/>
                </a:lnTo>
                <a:lnTo>
                  <a:pt x="4" y="793"/>
                </a:lnTo>
                <a:lnTo>
                  <a:pt x="0" y="863"/>
                </a:lnTo>
                <a:lnTo>
                  <a:pt x="0" y="938"/>
                </a:lnTo>
                <a:lnTo>
                  <a:pt x="0" y="1088"/>
                </a:lnTo>
                <a:lnTo>
                  <a:pt x="0" y="1211"/>
                </a:lnTo>
                <a:lnTo>
                  <a:pt x="0" y="1211"/>
                </a:lnTo>
                <a:lnTo>
                  <a:pt x="804" y="1211"/>
                </a:lnTo>
                <a:lnTo>
                  <a:pt x="804" y="1211"/>
                </a:lnTo>
                <a:lnTo>
                  <a:pt x="733" y="1277"/>
                </a:lnTo>
                <a:lnTo>
                  <a:pt x="733" y="1277"/>
                </a:lnTo>
                <a:lnTo>
                  <a:pt x="931" y="1277"/>
                </a:lnTo>
                <a:lnTo>
                  <a:pt x="1133" y="1282"/>
                </a:lnTo>
                <a:lnTo>
                  <a:pt x="1331" y="1286"/>
                </a:lnTo>
                <a:lnTo>
                  <a:pt x="1529" y="1295"/>
                </a:lnTo>
                <a:lnTo>
                  <a:pt x="1726" y="1304"/>
                </a:lnTo>
                <a:lnTo>
                  <a:pt x="1924" y="1313"/>
                </a:lnTo>
                <a:lnTo>
                  <a:pt x="2126" y="1330"/>
                </a:lnTo>
                <a:lnTo>
                  <a:pt x="2223" y="1339"/>
                </a:lnTo>
                <a:lnTo>
                  <a:pt x="2319" y="1348"/>
                </a:lnTo>
                <a:lnTo>
                  <a:pt x="2319" y="1348"/>
                </a:lnTo>
                <a:lnTo>
                  <a:pt x="2293" y="1304"/>
                </a:lnTo>
                <a:lnTo>
                  <a:pt x="2267" y="1260"/>
                </a:lnTo>
                <a:lnTo>
                  <a:pt x="2218" y="1163"/>
                </a:lnTo>
                <a:lnTo>
                  <a:pt x="2174" y="1079"/>
                </a:lnTo>
                <a:lnTo>
                  <a:pt x="2152" y="1044"/>
                </a:lnTo>
                <a:lnTo>
                  <a:pt x="2139" y="1017"/>
                </a:lnTo>
                <a:lnTo>
                  <a:pt x="2139" y="1017"/>
                </a:lnTo>
                <a:lnTo>
                  <a:pt x="2130" y="1009"/>
                </a:lnTo>
                <a:lnTo>
                  <a:pt x="2122" y="995"/>
                </a:lnTo>
                <a:lnTo>
                  <a:pt x="2113" y="969"/>
                </a:lnTo>
                <a:lnTo>
                  <a:pt x="2104" y="943"/>
                </a:lnTo>
                <a:lnTo>
                  <a:pt x="2095" y="921"/>
                </a:lnTo>
                <a:lnTo>
                  <a:pt x="2087" y="894"/>
                </a:lnTo>
                <a:lnTo>
                  <a:pt x="2078" y="872"/>
                </a:lnTo>
                <a:lnTo>
                  <a:pt x="2069" y="846"/>
                </a:lnTo>
                <a:lnTo>
                  <a:pt x="2060" y="837"/>
                </a:lnTo>
                <a:lnTo>
                  <a:pt x="2051" y="828"/>
                </a:lnTo>
                <a:lnTo>
                  <a:pt x="2051" y="828"/>
                </a:lnTo>
                <a:lnTo>
                  <a:pt x="2056" y="824"/>
                </a:lnTo>
                <a:lnTo>
                  <a:pt x="2065" y="819"/>
                </a:lnTo>
                <a:lnTo>
                  <a:pt x="2082" y="815"/>
                </a:lnTo>
                <a:lnTo>
                  <a:pt x="2108" y="815"/>
                </a:lnTo>
                <a:lnTo>
                  <a:pt x="2139" y="815"/>
                </a:lnTo>
                <a:lnTo>
                  <a:pt x="2174" y="815"/>
                </a:lnTo>
                <a:lnTo>
                  <a:pt x="2218" y="815"/>
                </a:lnTo>
                <a:lnTo>
                  <a:pt x="2302" y="819"/>
                </a:lnTo>
                <a:lnTo>
                  <a:pt x="2394" y="828"/>
                </a:lnTo>
                <a:lnTo>
                  <a:pt x="2482" y="837"/>
                </a:lnTo>
                <a:lnTo>
                  <a:pt x="2605" y="850"/>
                </a:lnTo>
                <a:lnTo>
                  <a:pt x="2605" y="850"/>
                </a:lnTo>
                <a:lnTo>
                  <a:pt x="2579" y="824"/>
                </a:lnTo>
                <a:lnTo>
                  <a:pt x="2570" y="810"/>
                </a:lnTo>
                <a:lnTo>
                  <a:pt x="2561" y="797"/>
                </a:lnTo>
                <a:lnTo>
                  <a:pt x="2552" y="784"/>
                </a:lnTo>
                <a:lnTo>
                  <a:pt x="2548" y="766"/>
                </a:lnTo>
                <a:lnTo>
                  <a:pt x="2543" y="749"/>
                </a:lnTo>
                <a:lnTo>
                  <a:pt x="2543" y="727"/>
                </a:lnTo>
                <a:lnTo>
                  <a:pt x="2543" y="727"/>
                </a:lnTo>
                <a:lnTo>
                  <a:pt x="2526" y="718"/>
                </a:lnTo>
                <a:lnTo>
                  <a:pt x="2517" y="714"/>
                </a:lnTo>
                <a:lnTo>
                  <a:pt x="2508" y="709"/>
                </a:lnTo>
                <a:lnTo>
                  <a:pt x="2504" y="700"/>
                </a:lnTo>
                <a:lnTo>
                  <a:pt x="2499" y="696"/>
                </a:lnTo>
                <a:lnTo>
                  <a:pt x="2495" y="687"/>
                </a:lnTo>
                <a:lnTo>
                  <a:pt x="2491" y="678"/>
                </a:lnTo>
                <a:lnTo>
                  <a:pt x="2491" y="678"/>
                </a:lnTo>
                <a:lnTo>
                  <a:pt x="2508" y="674"/>
                </a:lnTo>
                <a:lnTo>
                  <a:pt x="2521" y="674"/>
                </a:lnTo>
                <a:lnTo>
                  <a:pt x="2552" y="665"/>
                </a:lnTo>
                <a:lnTo>
                  <a:pt x="2605" y="643"/>
                </a:lnTo>
                <a:lnTo>
                  <a:pt x="2618" y="603"/>
                </a:lnTo>
                <a:lnTo>
                  <a:pt x="2618" y="603"/>
                </a:lnTo>
                <a:lnTo>
                  <a:pt x="2649" y="603"/>
                </a:lnTo>
                <a:lnTo>
                  <a:pt x="2649" y="603"/>
                </a:lnTo>
                <a:lnTo>
                  <a:pt x="2649" y="568"/>
                </a:lnTo>
                <a:lnTo>
                  <a:pt x="2649" y="537"/>
                </a:lnTo>
                <a:lnTo>
                  <a:pt x="2653" y="480"/>
                </a:lnTo>
                <a:lnTo>
                  <a:pt x="2653" y="432"/>
                </a:lnTo>
                <a:lnTo>
                  <a:pt x="2653" y="410"/>
                </a:lnTo>
                <a:lnTo>
                  <a:pt x="2653" y="396"/>
                </a:lnTo>
                <a:lnTo>
                  <a:pt x="2649" y="379"/>
                </a:lnTo>
                <a:lnTo>
                  <a:pt x="2644" y="366"/>
                </a:lnTo>
                <a:lnTo>
                  <a:pt x="2640" y="357"/>
                </a:lnTo>
                <a:lnTo>
                  <a:pt x="2627" y="348"/>
                </a:lnTo>
                <a:lnTo>
                  <a:pt x="2614" y="339"/>
                </a:lnTo>
                <a:lnTo>
                  <a:pt x="2600" y="335"/>
                </a:lnTo>
                <a:lnTo>
                  <a:pt x="2579" y="335"/>
                </a:lnTo>
                <a:lnTo>
                  <a:pt x="2552" y="335"/>
                </a:lnTo>
                <a:lnTo>
                  <a:pt x="2552" y="335"/>
                </a:lnTo>
                <a:lnTo>
                  <a:pt x="2548" y="322"/>
                </a:lnTo>
                <a:lnTo>
                  <a:pt x="2539" y="308"/>
                </a:lnTo>
                <a:lnTo>
                  <a:pt x="2530" y="300"/>
                </a:lnTo>
                <a:lnTo>
                  <a:pt x="2521" y="286"/>
                </a:lnTo>
                <a:lnTo>
                  <a:pt x="2513" y="282"/>
                </a:lnTo>
                <a:lnTo>
                  <a:pt x="2499" y="273"/>
                </a:lnTo>
                <a:lnTo>
                  <a:pt x="2477" y="260"/>
                </a:lnTo>
                <a:lnTo>
                  <a:pt x="2434" y="233"/>
                </a:lnTo>
                <a:lnTo>
                  <a:pt x="2412" y="216"/>
                </a:lnTo>
                <a:lnTo>
                  <a:pt x="2398" y="207"/>
                </a:lnTo>
                <a:lnTo>
                  <a:pt x="2390" y="198"/>
                </a:lnTo>
                <a:lnTo>
                  <a:pt x="2390" y="198"/>
                </a:lnTo>
                <a:lnTo>
                  <a:pt x="2394" y="194"/>
                </a:lnTo>
                <a:lnTo>
                  <a:pt x="2398" y="185"/>
                </a:lnTo>
                <a:lnTo>
                  <a:pt x="2403" y="176"/>
                </a:lnTo>
                <a:lnTo>
                  <a:pt x="2407" y="167"/>
                </a:lnTo>
                <a:lnTo>
                  <a:pt x="2412" y="159"/>
                </a:lnTo>
                <a:lnTo>
                  <a:pt x="2412" y="150"/>
                </a:lnTo>
                <a:lnTo>
                  <a:pt x="2412" y="128"/>
                </a:lnTo>
                <a:lnTo>
                  <a:pt x="2412" y="106"/>
                </a:lnTo>
                <a:lnTo>
                  <a:pt x="2403" y="88"/>
                </a:lnTo>
                <a:lnTo>
                  <a:pt x="2398" y="66"/>
                </a:lnTo>
                <a:lnTo>
                  <a:pt x="2385" y="48"/>
                </a:lnTo>
                <a:lnTo>
                  <a:pt x="2381" y="40"/>
                </a:lnTo>
                <a:lnTo>
                  <a:pt x="2372" y="31"/>
                </a:lnTo>
                <a:lnTo>
                  <a:pt x="2363" y="22"/>
                </a:lnTo>
                <a:lnTo>
                  <a:pt x="2354" y="18"/>
                </a:lnTo>
                <a:lnTo>
                  <a:pt x="2346" y="13"/>
                </a:lnTo>
                <a:lnTo>
                  <a:pt x="2337" y="9"/>
                </a:lnTo>
                <a:lnTo>
                  <a:pt x="2324" y="4"/>
                </a:lnTo>
                <a:lnTo>
                  <a:pt x="2315" y="4"/>
                </a:lnTo>
                <a:lnTo>
                  <a:pt x="2302" y="0"/>
                </a:lnTo>
                <a:lnTo>
                  <a:pt x="2289" y="4"/>
                </a:lnTo>
                <a:lnTo>
                  <a:pt x="2275" y="4"/>
                </a:lnTo>
                <a:lnTo>
                  <a:pt x="2262" y="9"/>
                </a:lnTo>
                <a:lnTo>
                  <a:pt x="2249" y="13"/>
                </a:lnTo>
                <a:lnTo>
                  <a:pt x="2236" y="22"/>
                </a:lnTo>
                <a:lnTo>
                  <a:pt x="2223" y="31"/>
                </a:lnTo>
                <a:lnTo>
                  <a:pt x="2205" y="40"/>
                </a:lnTo>
                <a:lnTo>
                  <a:pt x="2205" y="40"/>
                </a:lnTo>
                <a:lnTo>
                  <a:pt x="2188" y="57"/>
                </a:lnTo>
                <a:lnTo>
                  <a:pt x="2179" y="66"/>
                </a:lnTo>
                <a:lnTo>
                  <a:pt x="2170" y="75"/>
                </a:lnTo>
                <a:lnTo>
                  <a:pt x="2166" y="84"/>
                </a:lnTo>
                <a:lnTo>
                  <a:pt x="2161" y="97"/>
                </a:lnTo>
                <a:lnTo>
                  <a:pt x="2157" y="106"/>
                </a:lnTo>
                <a:lnTo>
                  <a:pt x="2157" y="119"/>
                </a:lnTo>
                <a:lnTo>
                  <a:pt x="2157" y="119"/>
                </a:lnTo>
                <a:lnTo>
                  <a:pt x="2174" y="128"/>
                </a:lnTo>
                <a:lnTo>
                  <a:pt x="2174" y="128"/>
                </a:lnTo>
                <a:lnTo>
                  <a:pt x="2170" y="145"/>
                </a:lnTo>
                <a:lnTo>
                  <a:pt x="2174" y="159"/>
                </a:lnTo>
                <a:lnTo>
                  <a:pt x="2174" y="176"/>
                </a:lnTo>
                <a:lnTo>
                  <a:pt x="2174" y="189"/>
                </a:lnTo>
                <a:lnTo>
                  <a:pt x="2174" y="189"/>
                </a:lnTo>
                <a:lnTo>
                  <a:pt x="2161" y="194"/>
                </a:lnTo>
                <a:lnTo>
                  <a:pt x="2161" y="194"/>
                </a:lnTo>
                <a:close/>
                <a:moveTo>
                  <a:pt x="1234" y="714"/>
                </a:moveTo>
                <a:lnTo>
                  <a:pt x="1234" y="714"/>
                </a:lnTo>
                <a:lnTo>
                  <a:pt x="1234" y="714"/>
                </a:lnTo>
                <a:lnTo>
                  <a:pt x="1234" y="714"/>
                </a:lnTo>
                <a:lnTo>
                  <a:pt x="1234" y="714"/>
                </a:lnTo>
                <a:lnTo>
                  <a:pt x="1234" y="714"/>
                </a:lnTo>
                <a:lnTo>
                  <a:pt x="1234" y="714"/>
                </a:lnTo>
                <a:lnTo>
                  <a:pt x="1234" y="714"/>
                </a:lnTo>
                <a:close/>
                <a:moveTo>
                  <a:pt x="1608" y="374"/>
                </a:moveTo>
                <a:lnTo>
                  <a:pt x="1608" y="374"/>
                </a:lnTo>
                <a:lnTo>
                  <a:pt x="1616" y="414"/>
                </a:lnTo>
                <a:lnTo>
                  <a:pt x="1630" y="458"/>
                </a:lnTo>
                <a:lnTo>
                  <a:pt x="1638" y="502"/>
                </a:lnTo>
                <a:lnTo>
                  <a:pt x="1652" y="542"/>
                </a:lnTo>
                <a:lnTo>
                  <a:pt x="1652" y="542"/>
                </a:lnTo>
                <a:lnTo>
                  <a:pt x="1696" y="537"/>
                </a:lnTo>
                <a:lnTo>
                  <a:pt x="1696" y="537"/>
                </a:lnTo>
                <a:lnTo>
                  <a:pt x="1691" y="454"/>
                </a:lnTo>
                <a:lnTo>
                  <a:pt x="1687" y="410"/>
                </a:lnTo>
                <a:lnTo>
                  <a:pt x="1687" y="366"/>
                </a:lnTo>
                <a:lnTo>
                  <a:pt x="1687" y="366"/>
                </a:lnTo>
                <a:lnTo>
                  <a:pt x="1665" y="374"/>
                </a:lnTo>
                <a:lnTo>
                  <a:pt x="1647" y="374"/>
                </a:lnTo>
                <a:lnTo>
                  <a:pt x="1630" y="374"/>
                </a:lnTo>
                <a:lnTo>
                  <a:pt x="1608" y="374"/>
                </a:lnTo>
                <a:lnTo>
                  <a:pt x="1608" y="374"/>
                </a:lnTo>
                <a:close/>
                <a:moveTo>
                  <a:pt x="2108" y="467"/>
                </a:moveTo>
                <a:lnTo>
                  <a:pt x="2108" y="467"/>
                </a:lnTo>
                <a:lnTo>
                  <a:pt x="2117" y="515"/>
                </a:lnTo>
                <a:lnTo>
                  <a:pt x="2117" y="515"/>
                </a:lnTo>
                <a:lnTo>
                  <a:pt x="2108" y="502"/>
                </a:lnTo>
                <a:lnTo>
                  <a:pt x="2100" y="498"/>
                </a:lnTo>
                <a:lnTo>
                  <a:pt x="2095" y="498"/>
                </a:lnTo>
                <a:lnTo>
                  <a:pt x="2108" y="467"/>
                </a:lnTo>
                <a:lnTo>
                  <a:pt x="2108" y="467"/>
                </a:lnTo>
                <a:close/>
                <a:moveTo>
                  <a:pt x="2196" y="300"/>
                </a:moveTo>
                <a:lnTo>
                  <a:pt x="2223" y="520"/>
                </a:lnTo>
                <a:lnTo>
                  <a:pt x="2223" y="520"/>
                </a:lnTo>
                <a:lnTo>
                  <a:pt x="2223" y="480"/>
                </a:lnTo>
                <a:lnTo>
                  <a:pt x="2223" y="445"/>
                </a:lnTo>
                <a:lnTo>
                  <a:pt x="2223" y="427"/>
                </a:lnTo>
                <a:lnTo>
                  <a:pt x="2223" y="410"/>
                </a:lnTo>
                <a:lnTo>
                  <a:pt x="2227" y="392"/>
                </a:lnTo>
                <a:lnTo>
                  <a:pt x="2236" y="374"/>
                </a:lnTo>
                <a:lnTo>
                  <a:pt x="2236" y="374"/>
                </a:lnTo>
                <a:lnTo>
                  <a:pt x="2223" y="361"/>
                </a:lnTo>
                <a:lnTo>
                  <a:pt x="2231" y="335"/>
                </a:lnTo>
                <a:lnTo>
                  <a:pt x="2231" y="335"/>
                </a:lnTo>
                <a:lnTo>
                  <a:pt x="2223" y="330"/>
                </a:lnTo>
                <a:lnTo>
                  <a:pt x="2218" y="330"/>
                </a:lnTo>
                <a:lnTo>
                  <a:pt x="2214" y="326"/>
                </a:lnTo>
                <a:lnTo>
                  <a:pt x="2210" y="322"/>
                </a:lnTo>
                <a:lnTo>
                  <a:pt x="2205" y="308"/>
                </a:lnTo>
                <a:lnTo>
                  <a:pt x="2196" y="300"/>
                </a:lnTo>
                <a:lnTo>
                  <a:pt x="2196" y="300"/>
                </a:lnTo>
                <a:close/>
                <a:moveTo>
                  <a:pt x="2258" y="335"/>
                </a:moveTo>
                <a:lnTo>
                  <a:pt x="2258" y="335"/>
                </a:lnTo>
                <a:lnTo>
                  <a:pt x="2275" y="326"/>
                </a:lnTo>
                <a:lnTo>
                  <a:pt x="2289" y="317"/>
                </a:lnTo>
                <a:lnTo>
                  <a:pt x="2302" y="308"/>
                </a:lnTo>
                <a:lnTo>
                  <a:pt x="2311" y="300"/>
                </a:lnTo>
                <a:lnTo>
                  <a:pt x="2324" y="286"/>
                </a:lnTo>
                <a:lnTo>
                  <a:pt x="2333" y="273"/>
                </a:lnTo>
                <a:lnTo>
                  <a:pt x="2337" y="260"/>
                </a:lnTo>
                <a:lnTo>
                  <a:pt x="2346" y="247"/>
                </a:lnTo>
                <a:lnTo>
                  <a:pt x="2346" y="247"/>
                </a:lnTo>
                <a:lnTo>
                  <a:pt x="2333" y="313"/>
                </a:lnTo>
                <a:lnTo>
                  <a:pt x="2315" y="388"/>
                </a:lnTo>
                <a:lnTo>
                  <a:pt x="2302" y="458"/>
                </a:lnTo>
                <a:lnTo>
                  <a:pt x="2297" y="493"/>
                </a:lnTo>
                <a:lnTo>
                  <a:pt x="2293" y="529"/>
                </a:lnTo>
                <a:lnTo>
                  <a:pt x="2293" y="529"/>
                </a:lnTo>
                <a:lnTo>
                  <a:pt x="2280" y="520"/>
                </a:lnTo>
                <a:lnTo>
                  <a:pt x="2280" y="520"/>
                </a:lnTo>
                <a:lnTo>
                  <a:pt x="2280" y="484"/>
                </a:lnTo>
                <a:lnTo>
                  <a:pt x="2275" y="449"/>
                </a:lnTo>
                <a:lnTo>
                  <a:pt x="2271" y="410"/>
                </a:lnTo>
                <a:lnTo>
                  <a:pt x="2262" y="374"/>
                </a:lnTo>
                <a:lnTo>
                  <a:pt x="2262" y="374"/>
                </a:lnTo>
                <a:lnTo>
                  <a:pt x="2275" y="361"/>
                </a:lnTo>
                <a:lnTo>
                  <a:pt x="2258" y="335"/>
                </a:lnTo>
                <a:lnTo>
                  <a:pt x="2258" y="335"/>
                </a:lnTo>
                <a:close/>
                <a:moveTo>
                  <a:pt x="1045" y="352"/>
                </a:moveTo>
                <a:lnTo>
                  <a:pt x="1045" y="352"/>
                </a:lnTo>
                <a:lnTo>
                  <a:pt x="1059" y="366"/>
                </a:lnTo>
                <a:lnTo>
                  <a:pt x="1059" y="366"/>
                </a:lnTo>
                <a:lnTo>
                  <a:pt x="1054" y="396"/>
                </a:lnTo>
                <a:lnTo>
                  <a:pt x="1054" y="396"/>
                </a:lnTo>
                <a:lnTo>
                  <a:pt x="1059" y="410"/>
                </a:lnTo>
                <a:lnTo>
                  <a:pt x="1063" y="418"/>
                </a:lnTo>
                <a:lnTo>
                  <a:pt x="1067" y="427"/>
                </a:lnTo>
                <a:lnTo>
                  <a:pt x="1072" y="436"/>
                </a:lnTo>
                <a:lnTo>
                  <a:pt x="1076" y="458"/>
                </a:lnTo>
                <a:lnTo>
                  <a:pt x="1080" y="476"/>
                </a:lnTo>
                <a:lnTo>
                  <a:pt x="1080" y="476"/>
                </a:lnTo>
                <a:lnTo>
                  <a:pt x="1085" y="445"/>
                </a:lnTo>
                <a:lnTo>
                  <a:pt x="1085" y="410"/>
                </a:lnTo>
                <a:lnTo>
                  <a:pt x="1085" y="392"/>
                </a:lnTo>
                <a:lnTo>
                  <a:pt x="1085" y="374"/>
                </a:lnTo>
                <a:lnTo>
                  <a:pt x="1080" y="361"/>
                </a:lnTo>
                <a:lnTo>
                  <a:pt x="1076" y="352"/>
                </a:lnTo>
                <a:lnTo>
                  <a:pt x="1076" y="348"/>
                </a:lnTo>
                <a:lnTo>
                  <a:pt x="1076" y="348"/>
                </a:lnTo>
                <a:lnTo>
                  <a:pt x="1067" y="348"/>
                </a:lnTo>
                <a:lnTo>
                  <a:pt x="1059" y="348"/>
                </a:lnTo>
                <a:lnTo>
                  <a:pt x="1045" y="352"/>
                </a:lnTo>
                <a:lnTo>
                  <a:pt x="1045" y="352"/>
                </a:lnTo>
                <a:close/>
                <a:moveTo>
                  <a:pt x="940" y="269"/>
                </a:moveTo>
                <a:lnTo>
                  <a:pt x="940" y="269"/>
                </a:lnTo>
                <a:lnTo>
                  <a:pt x="944" y="295"/>
                </a:lnTo>
                <a:lnTo>
                  <a:pt x="953" y="322"/>
                </a:lnTo>
                <a:lnTo>
                  <a:pt x="966" y="348"/>
                </a:lnTo>
                <a:lnTo>
                  <a:pt x="975" y="374"/>
                </a:lnTo>
                <a:lnTo>
                  <a:pt x="997" y="423"/>
                </a:lnTo>
                <a:lnTo>
                  <a:pt x="1010" y="449"/>
                </a:lnTo>
                <a:lnTo>
                  <a:pt x="1023" y="476"/>
                </a:lnTo>
                <a:lnTo>
                  <a:pt x="1023" y="476"/>
                </a:lnTo>
                <a:lnTo>
                  <a:pt x="1023" y="436"/>
                </a:lnTo>
                <a:lnTo>
                  <a:pt x="1028" y="418"/>
                </a:lnTo>
                <a:lnTo>
                  <a:pt x="1032" y="396"/>
                </a:lnTo>
                <a:lnTo>
                  <a:pt x="1032" y="396"/>
                </a:lnTo>
                <a:lnTo>
                  <a:pt x="1015" y="379"/>
                </a:lnTo>
                <a:lnTo>
                  <a:pt x="1023" y="348"/>
                </a:lnTo>
                <a:lnTo>
                  <a:pt x="1023" y="348"/>
                </a:lnTo>
                <a:lnTo>
                  <a:pt x="1010" y="339"/>
                </a:lnTo>
                <a:lnTo>
                  <a:pt x="997" y="330"/>
                </a:lnTo>
                <a:lnTo>
                  <a:pt x="984" y="322"/>
                </a:lnTo>
                <a:lnTo>
                  <a:pt x="975" y="313"/>
                </a:lnTo>
                <a:lnTo>
                  <a:pt x="966" y="304"/>
                </a:lnTo>
                <a:lnTo>
                  <a:pt x="957" y="291"/>
                </a:lnTo>
                <a:lnTo>
                  <a:pt x="940" y="269"/>
                </a:lnTo>
                <a:lnTo>
                  <a:pt x="940" y="269"/>
                </a:lnTo>
                <a:close/>
                <a:moveTo>
                  <a:pt x="501" y="744"/>
                </a:moveTo>
                <a:lnTo>
                  <a:pt x="501" y="744"/>
                </a:lnTo>
                <a:lnTo>
                  <a:pt x="514" y="744"/>
                </a:lnTo>
                <a:lnTo>
                  <a:pt x="523" y="744"/>
                </a:lnTo>
                <a:lnTo>
                  <a:pt x="531" y="749"/>
                </a:lnTo>
                <a:lnTo>
                  <a:pt x="545" y="753"/>
                </a:lnTo>
                <a:lnTo>
                  <a:pt x="553" y="758"/>
                </a:lnTo>
                <a:lnTo>
                  <a:pt x="558" y="766"/>
                </a:lnTo>
                <a:lnTo>
                  <a:pt x="566" y="771"/>
                </a:lnTo>
                <a:lnTo>
                  <a:pt x="575" y="780"/>
                </a:lnTo>
                <a:lnTo>
                  <a:pt x="580" y="788"/>
                </a:lnTo>
                <a:lnTo>
                  <a:pt x="584" y="797"/>
                </a:lnTo>
                <a:lnTo>
                  <a:pt x="593" y="815"/>
                </a:lnTo>
                <a:lnTo>
                  <a:pt x="602" y="837"/>
                </a:lnTo>
                <a:lnTo>
                  <a:pt x="606" y="859"/>
                </a:lnTo>
                <a:lnTo>
                  <a:pt x="606" y="859"/>
                </a:lnTo>
                <a:lnTo>
                  <a:pt x="646" y="854"/>
                </a:lnTo>
                <a:lnTo>
                  <a:pt x="646" y="854"/>
                </a:lnTo>
                <a:lnTo>
                  <a:pt x="646" y="832"/>
                </a:lnTo>
                <a:lnTo>
                  <a:pt x="641" y="815"/>
                </a:lnTo>
                <a:lnTo>
                  <a:pt x="641" y="797"/>
                </a:lnTo>
                <a:lnTo>
                  <a:pt x="637" y="784"/>
                </a:lnTo>
                <a:lnTo>
                  <a:pt x="632" y="775"/>
                </a:lnTo>
                <a:lnTo>
                  <a:pt x="624" y="762"/>
                </a:lnTo>
                <a:lnTo>
                  <a:pt x="615" y="753"/>
                </a:lnTo>
                <a:lnTo>
                  <a:pt x="606" y="749"/>
                </a:lnTo>
                <a:lnTo>
                  <a:pt x="597" y="744"/>
                </a:lnTo>
                <a:lnTo>
                  <a:pt x="588" y="740"/>
                </a:lnTo>
                <a:lnTo>
                  <a:pt x="575" y="736"/>
                </a:lnTo>
                <a:lnTo>
                  <a:pt x="562" y="736"/>
                </a:lnTo>
                <a:lnTo>
                  <a:pt x="549" y="736"/>
                </a:lnTo>
                <a:lnTo>
                  <a:pt x="531" y="736"/>
                </a:lnTo>
                <a:lnTo>
                  <a:pt x="501" y="744"/>
                </a:lnTo>
                <a:lnTo>
                  <a:pt x="501" y="744"/>
                </a:lnTo>
                <a:close/>
                <a:moveTo>
                  <a:pt x="1559" y="700"/>
                </a:moveTo>
                <a:lnTo>
                  <a:pt x="1458" y="696"/>
                </a:lnTo>
                <a:lnTo>
                  <a:pt x="1458" y="696"/>
                </a:lnTo>
                <a:lnTo>
                  <a:pt x="1463" y="692"/>
                </a:lnTo>
                <a:lnTo>
                  <a:pt x="1467" y="687"/>
                </a:lnTo>
                <a:lnTo>
                  <a:pt x="1476" y="678"/>
                </a:lnTo>
                <a:lnTo>
                  <a:pt x="1480" y="678"/>
                </a:lnTo>
                <a:lnTo>
                  <a:pt x="1485" y="674"/>
                </a:lnTo>
                <a:lnTo>
                  <a:pt x="1489" y="665"/>
                </a:lnTo>
                <a:lnTo>
                  <a:pt x="1493" y="661"/>
                </a:lnTo>
                <a:lnTo>
                  <a:pt x="1493" y="661"/>
                </a:lnTo>
                <a:lnTo>
                  <a:pt x="1507" y="661"/>
                </a:lnTo>
                <a:lnTo>
                  <a:pt x="1515" y="661"/>
                </a:lnTo>
                <a:lnTo>
                  <a:pt x="1524" y="661"/>
                </a:lnTo>
                <a:lnTo>
                  <a:pt x="1524" y="661"/>
                </a:lnTo>
                <a:lnTo>
                  <a:pt x="1529" y="656"/>
                </a:lnTo>
                <a:lnTo>
                  <a:pt x="1533" y="647"/>
                </a:lnTo>
                <a:lnTo>
                  <a:pt x="1542" y="643"/>
                </a:lnTo>
                <a:lnTo>
                  <a:pt x="1551" y="639"/>
                </a:lnTo>
                <a:lnTo>
                  <a:pt x="1559" y="634"/>
                </a:lnTo>
                <a:lnTo>
                  <a:pt x="1568" y="634"/>
                </a:lnTo>
                <a:lnTo>
                  <a:pt x="1577" y="630"/>
                </a:lnTo>
                <a:lnTo>
                  <a:pt x="1586" y="630"/>
                </a:lnTo>
                <a:lnTo>
                  <a:pt x="1586" y="630"/>
                </a:lnTo>
                <a:lnTo>
                  <a:pt x="1590" y="621"/>
                </a:lnTo>
                <a:lnTo>
                  <a:pt x="1590" y="621"/>
                </a:lnTo>
                <a:lnTo>
                  <a:pt x="1581" y="621"/>
                </a:lnTo>
                <a:lnTo>
                  <a:pt x="1568" y="621"/>
                </a:lnTo>
                <a:lnTo>
                  <a:pt x="1546" y="630"/>
                </a:lnTo>
                <a:lnTo>
                  <a:pt x="1524" y="634"/>
                </a:lnTo>
                <a:lnTo>
                  <a:pt x="1502" y="639"/>
                </a:lnTo>
                <a:lnTo>
                  <a:pt x="1502" y="639"/>
                </a:lnTo>
                <a:lnTo>
                  <a:pt x="1507" y="625"/>
                </a:lnTo>
                <a:lnTo>
                  <a:pt x="1511" y="612"/>
                </a:lnTo>
                <a:lnTo>
                  <a:pt x="1520" y="599"/>
                </a:lnTo>
                <a:lnTo>
                  <a:pt x="1529" y="586"/>
                </a:lnTo>
                <a:lnTo>
                  <a:pt x="1546" y="564"/>
                </a:lnTo>
                <a:lnTo>
                  <a:pt x="1564" y="537"/>
                </a:lnTo>
                <a:lnTo>
                  <a:pt x="1564" y="537"/>
                </a:lnTo>
                <a:lnTo>
                  <a:pt x="1594" y="542"/>
                </a:lnTo>
                <a:lnTo>
                  <a:pt x="1612" y="542"/>
                </a:lnTo>
                <a:lnTo>
                  <a:pt x="1625" y="546"/>
                </a:lnTo>
                <a:lnTo>
                  <a:pt x="1634" y="551"/>
                </a:lnTo>
                <a:lnTo>
                  <a:pt x="1647" y="555"/>
                </a:lnTo>
                <a:lnTo>
                  <a:pt x="1652" y="559"/>
                </a:lnTo>
                <a:lnTo>
                  <a:pt x="1656" y="568"/>
                </a:lnTo>
                <a:lnTo>
                  <a:pt x="1660" y="573"/>
                </a:lnTo>
                <a:lnTo>
                  <a:pt x="1660" y="581"/>
                </a:lnTo>
                <a:lnTo>
                  <a:pt x="1660" y="581"/>
                </a:lnTo>
                <a:lnTo>
                  <a:pt x="1634" y="617"/>
                </a:lnTo>
                <a:lnTo>
                  <a:pt x="1674" y="639"/>
                </a:lnTo>
                <a:lnTo>
                  <a:pt x="1674" y="639"/>
                </a:lnTo>
                <a:lnTo>
                  <a:pt x="1665" y="643"/>
                </a:lnTo>
                <a:lnTo>
                  <a:pt x="1652" y="647"/>
                </a:lnTo>
                <a:lnTo>
                  <a:pt x="1634" y="656"/>
                </a:lnTo>
                <a:lnTo>
                  <a:pt x="1616" y="665"/>
                </a:lnTo>
                <a:lnTo>
                  <a:pt x="1603" y="674"/>
                </a:lnTo>
                <a:lnTo>
                  <a:pt x="1590" y="687"/>
                </a:lnTo>
                <a:lnTo>
                  <a:pt x="1559" y="700"/>
                </a:lnTo>
                <a:lnTo>
                  <a:pt x="1559" y="700"/>
                </a:lnTo>
                <a:close/>
                <a:moveTo>
                  <a:pt x="1366" y="696"/>
                </a:moveTo>
                <a:lnTo>
                  <a:pt x="1366" y="696"/>
                </a:lnTo>
                <a:lnTo>
                  <a:pt x="1375" y="692"/>
                </a:lnTo>
                <a:lnTo>
                  <a:pt x="1384" y="687"/>
                </a:lnTo>
                <a:lnTo>
                  <a:pt x="1392" y="687"/>
                </a:lnTo>
                <a:lnTo>
                  <a:pt x="1401" y="687"/>
                </a:lnTo>
                <a:lnTo>
                  <a:pt x="1419" y="692"/>
                </a:lnTo>
                <a:lnTo>
                  <a:pt x="1441" y="696"/>
                </a:lnTo>
                <a:lnTo>
                  <a:pt x="1441" y="696"/>
                </a:lnTo>
                <a:lnTo>
                  <a:pt x="1366" y="696"/>
                </a:lnTo>
                <a:lnTo>
                  <a:pt x="1366" y="696"/>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0245" name="文本框 16"/>
          <p:cNvSpPr>
            <a:spLocks noChangeArrowheads="1"/>
          </p:cNvSpPr>
          <p:nvPr/>
        </p:nvSpPr>
        <p:spPr bwMode="auto">
          <a:xfrm>
            <a:off x="917575" y="5130800"/>
            <a:ext cx="4002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solidFill>
                  <a:srgbClr val="595959"/>
                </a:solidFill>
                <a:latin typeface="微软雅黑" pitchFamily="34" charset="-122"/>
                <a:ea typeface="微软雅黑" pitchFamily="34" charset="-122"/>
                <a:sym typeface="微软雅黑" pitchFamily="34" charset="-122"/>
              </a:rPr>
              <a:t>总监级</a:t>
            </a:r>
            <a:r>
              <a:rPr lang="en-US" sz="3600" b="1">
                <a:solidFill>
                  <a:srgbClr val="595959"/>
                </a:solidFill>
                <a:latin typeface="微软雅黑" pitchFamily="34" charset="-122"/>
                <a:ea typeface="微软雅黑" pitchFamily="34" charset="-122"/>
                <a:sym typeface="微软雅黑" pitchFamily="34" charset="-122"/>
              </a:rPr>
              <a:t>/</a:t>
            </a:r>
            <a:r>
              <a:rPr lang="zh-CN" altLang="en-US" sz="3600" b="1">
                <a:solidFill>
                  <a:srgbClr val="595959"/>
                </a:solidFill>
                <a:latin typeface="微软雅黑" pitchFamily="34" charset="-122"/>
                <a:ea typeface="微软雅黑" pitchFamily="34" charset="-122"/>
                <a:sym typeface="微软雅黑" pitchFamily="34" charset="-122"/>
              </a:rPr>
              <a:t>高层管理者</a:t>
            </a:r>
          </a:p>
        </p:txBody>
      </p:sp>
      <p:sp>
        <p:nvSpPr>
          <p:cNvPr id="10246" name="矩形 17"/>
          <p:cNvSpPr>
            <a:spLocks noChangeArrowheads="1"/>
          </p:cNvSpPr>
          <p:nvPr/>
        </p:nvSpPr>
        <p:spPr bwMode="auto">
          <a:xfrm>
            <a:off x="5718175" y="2624138"/>
            <a:ext cx="546100" cy="546100"/>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1</a:t>
            </a:r>
          </a:p>
        </p:txBody>
      </p:sp>
      <p:sp>
        <p:nvSpPr>
          <p:cNvPr id="10247" name="矩形 18"/>
          <p:cNvSpPr>
            <a:spLocks noChangeArrowheads="1"/>
          </p:cNvSpPr>
          <p:nvPr/>
        </p:nvSpPr>
        <p:spPr bwMode="auto">
          <a:xfrm>
            <a:off x="6278563" y="2624138"/>
            <a:ext cx="5513387" cy="54610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zh-CN" altLang="en-US">
                <a:solidFill>
                  <a:srgbClr val="FFFFFF"/>
                </a:solidFill>
                <a:latin typeface="方正兰亭粗黑_GBK" charset="-122"/>
                <a:ea typeface="方正兰亭粗黑_GBK" charset="-122"/>
              </a:rPr>
              <a:t>如何看待公司的定位？公司未来将要走向何方？</a:t>
            </a:r>
          </a:p>
        </p:txBody>
      </p:sp>
      <p:sp>
        <p:nvSpPr>
          <p:cNvPr id="10248" name="矩形 19"/>
          <p:cNvSpPr>
            <a:spLocks noChangeArrowheads="1"/>
          </p:cNvSpPr>
          <p:nvPr/>
        </p:nvSpPr>
        <p:spPr bwMode="auto">
          <a:xfrm>
            <a:off x="6264275" y="3187700"/>
            <a:ext cx="552767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公司具体而确切的定位，包括公司的使命、愿景及阶段目标。</a:t>
            </a:r>
            <a:endParaRPr lang="zh-CN" altLang="en-US">
              <a:latin typeface="微软雅黑" pitchFamily="34" charset="-122"/>
              <a:sym typeface="微软雅黑" pitchFamily="34" charset="-122"/>
            </a:endParaRPr>
          </a:p>
        </p:txBody>
      </p:sp>
      <p:sp>
        <p:nvSpPr>
          <p:cNvPr id="10249" name="矩形 20"/>
          <p:cNvSpPr>
            <a:spLocks noChangeArrowheads="1"/>
          </p:cNvSpPr>
          <p:nvPr/>
        </p:nvSpPr>
        <p:spPr bwMode="auto">
          <a:xfrm>
            <a:off x="5718175" y="4070350"/>
            <a:ext cx="546100" cy="546100"/>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2</a:t>
            </a:r>
          </a:p>
        </p:txBody>
      </p:sp>
      <p:sp>
        <p:nvSpPr>
          <p:cNvPr id="10250" name="矩形 21"/>
          <p:cNvSpPr>
            <a:spLocks noChangeArrowheads="1"/>
          </p:cNvSpPr>
          <p:nvPr/>
        </p:nvSpPr>
        <p:spPr bwMode="auto">
          <a:xfrm>
            <a:off x="6278563" y="4070350"/>
            <a:ext cx="5513387" cy="54610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zh-CN" altLang="en-US">
                <a:solidFill>
                  <a:srgbClr val="FFFFFF"/>
                </a:solidFill>
                <a:latin typeface="方正兰亭粗黑_GBK" charset="-122"/>
                <a:ea typeface="方正兰亭粗黑_GBK" charset="-122"/>
              </a:rPr>
              <a:t>公司欲达成上述目标，核心竞争力是什么？</a:t>
            </a:r>
            <a:endParaRPr lang="zh-CN" altLang="en-US">
              <a:latin typeface="方正兰亭粗黑_GBK" charset="-122"/>
              <a:ea typeface="方正兰亭粗黑_GBK" charset="-122"/>
            </a:endParaRPr>
          </a:p>
        </p:txBody>
      </p:sp>
      <p:sp>
        <p:nvSpPr>
          <p:cNvPr id="10251" name="矩形 22"/>
          <p:cNvSpPr>
            <a:spLocks noChangeArrowheads="1"/>
          </p:cNvSpPr>
          <p:nvPr/>
        </p:nvSpPr>
        <p:spPr bwMode="auto">
          <a:xfrm>
            <a:off x="6264275" y="4635500"/>
            <a:ext cx="55276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核心竞争力描述，包括有形的、无形的竞争力。</a:t>
            </a:r>
            <a:endParaRPr lang="zh-CN" altLang="en-US">
              <a:latin typeface="微软雅黑" pitchFamily="34" charset="-122"/>
              <a:sym typeface="微软雅黑" pitchFamily="34" charset="-122"/>
            </a:endParaRPr>
          </a:p>
        </p:txBody>
      </p:sp>
      <p:sp>
        <p:nvSpPr>
          <p:cNvPr id="10252" name="矩形 23"/>
          <p:cNvSpPr>
            <a:spLocks noChangeArrowheads="1"/>
          </p:cNvSpPr>
          <p:nvPr/>
        </p:nvSpPr>
        <p:spPr bwMode="auto">
          <a:xfrm>
            <a:off x="5718175" y="5199063"/>
            <a:ext cx="546100" cy="546100"/>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3</a:t>
            </a:r>
          </a:p>
        </p:txBody>
      </p:sp>
      <p:sp>
        <p:nvSpPr>
          <p:cNvPr id="10253" name="矩形 24"/>
          <p:cNvSpPr>
            <a:spLocks noChangeArrowheads="1"/>
          </p:cNvSpPr>
          <p:nvPr/>
        </p:nvSpPr>
        <p:spPr bwMode="auto">
          <a:xfrm>
            <a:off x="6278563" y="5199063"/>
            <a:ext cx="5513387" cy="54610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zh-CN" altLang="en-US">
                <a:solidFill>
                  <a:srgbClr val="FFFFFF"/>
                </a:solidFill>
                <a:latin typeface="方正兰亭粗黑_GBK" charset="-122"/>
                <a:ea typeface="方正兰亭粗黑_GBK" charset="-122"/>
              </a:rPr>
              <a:t>我们以往有哪些成功基因，未来需要什么样的文化？</a:t>
            </a:r>
          </a:p>
        </p:txBody>
      </p:sp>
      <p:sp>
        <p:nvSpPr>
          <p:cNvPr id="10254" name="矩形 25"/>
          <p:cNvSpPr>
            <a:spLocks noChangeArrowheads="1"/>
          </p:cNvSpPr>
          <p:nvPr/>
        </p:nvSpPr>
        <p:spPr bwMode="auto">
          <a:xfrm>
            <a:off x="6264275" y="5764213"/>
            <a:ext cx="5527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过去的核心价值观、未来的核心价值观。</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第二章    企业文化讨论的问题建议</a:t>
            </a:r>
            <a:endParaRPr lang="zh-CN"/>
          </a:p>
        </p:txBody>
      </p:sp>
      <p:sp>
        <p:nvSpPr>
          <p:cNvPr id="11267" name="文本框 1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2.2  </a:t>
            </a:r>
            <a:r>
              <a:rPr lang="zh-CN" altLang="en-US">
                <a:solidFill>
                  <a:srgbClr val="595959"/>
                </a:solidFill>
                <a:latin typeface="微软雅黑" pitchFamily="34" charset="-122"/>
                <a:ea typeface="微软雅黑" pitchFamily="34" charset="-122"/>
                <a:sym typeface="微软雅黑" pitchFamily="34" charset="-122"/>
              </a:rPr>
              <a:t>经理级</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中层管理者的讨论问题</a:t>
            </a:r>
            <a:r>
              <a:rPr lang="en-US">
                <a:solidFill>
                  <a:srgbClr val="595959"/>
                </a:solidFill>
                <a:latin typeface="微软雅黑" pitchFamily="34" charset="-122"/>
                <a:ea typeface="微软雅黑" pitchFamily="34" charset="-122"/>
                <a:sym typeface="微软雅黑" pitchFamily="34" charset="-122"/>
              </a:rPr>
              <a:t> </a:t>
            </a:r>
          </a:p>
        </p:txBody>
      </p:sp>
      <p:sp>
        <p:nvSpPr>
          <p:cNvPr id="11268" name="文本框 16"/>
          <p:cNvSpPr>
            <a:spLocks noChangeArrowheads="1"/>
          </p:cNvSpPr>
          <p:nvPr/>
        </p:nvSpPr>
        <p:spPr bwMode="auto">
          <a:xfrm>
            <a:off x="917575" y="5130800"/>
            <a:ext cx="4002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solidFill>
                  <a:srgbClr val="595959"/>
                </a:solidFill>
                <a:latin typeface="微软雅黑" pitchFamily="34" charset="-122"/>
                <a:ea typeface="微软雅黑" pitchFamily="34" charset="-122"/>
                <a:sym typeface="微软雅黑" pitchFamily="34" charset="-122"/>
              </a:rPr>
              <a:t>经理级</a:t>
            </a:r>
            <a:r>
              <a:rPr lang="en-US" sz="3600" b="1">
                <a:solidFill>
                  <a:srgbClr val="595959"/>
                </a:solidFill>
                <a:latin typeface="微软雅黑" pitchFamily="34" charset="-122"/>
                <a:ea typeface="微软雅黑" pitchFamily="34" charset="-122"/>
                <a:sym typeface="微软雅黑" pitchFamily="34" charset="-122"/>
              </a:rPr>
              <a:t>/</a:t>
            </a:r>
            <a:r>
              <a:rPr lang="zh-CN" altLang="en-US" sz="3600" b="1">
                <a:solidFill>
                  <a:srgbClr val="595959"/>
                </a:solidFill>
                <a:latin typeface="微软雅黑" pitchFamily="34" charset="-122"/>
                <a:ea typeface="微软雅黑" pitchFamily="34" charset="-122"/>
                <a:sym typeface="微软雅黑" pitchFamily="34" charset="-122"/>
              </a:rPr>
              <a:t>中层管理者</a:t>
            </a:r>
          </a:p>
        </p:txBody>
      </p:sp>
      <p:sp>
        <p:nvSpPr>
          <p:cNvPr id="11269" name="矩形 17"/>
          <p:cNvSpPr>
            <a:spLocks noChangeArrowheads="1"/>
          </p:cNvSpPr>
          <p:nvPr/>
        </p:nvSpPr>
        <p:spPr bwMode="auto">
          <a:xfrm>
            <a:off x="5718175" y="2624138"/>
            <a:ext cx="546100" cy="546100"/>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1</a:t>
            </a:r>
          </a:p>
        </p:txBody>
      </p:sp>
      <p:sp>
        <p:nvSpPr>
          <p:cNvPr id="11270" name="矩形 18"/>
          <p:cNvSpPr>
            <a:spLocks noChangeArrowheads="1"/>
          </p:cNvSpPr>
          <p:nvPr/>
        </p:nvSpPr>
        <p:spPr bwMode="auto">
          <a:xfrm>
            <a:off x="6278563" y="2624138"/>
            <a:ext cx="5513387" cy="54610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r>
              <a:rPr lang="zh-CN" altLang="en-US">
                <a:solidFill>
                  <a:srgbClr val="FFFFFF"/>
                </a:solidFill>
                <a:latin typeface="方正兰亭粗黑_GBK" charset="-122"/>
                <a:ea typeface="方正兰亭粗黑_GBK" charset="-122"/>
              </a:rPr>
              <a:t>自加入公司后，您对公司的文化感受最深的是什么？</a:t>
            </a:r>
            <a:endParaRPr lang="zh-CN" altLang="en-US">
              <a:latin typeface="方正兰亭粗黑_GBK" charset="-122"/>
              <a:ea typeface="方正兰亭粗黑_GBK" charset="-122"/>
            </a:endParaRPr>
          </a:p>
        </p:txBody>
      </p:sp>
      <p:sp>
        <p:nvSpPr>
          <p:cNvPr id="11271" name="矩形 19"/>
          <p:cNvSpPr>
            <a:spLocks noChangeArrowheads="1"/>
          </p:cNvSpPr>
          <p:nvPr/>
        </p:nvSpPr>
        <p:spPr bwMode="auto">
          <a:xfrm>
            <a:off x="6264275" y="3187700"/>
            <a:ext cx="55276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具体到理念、倡导行为与反对行为、案例</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故事。</a:t>
            </a:r>
          </a:p>
        </p:txBody>
      </p:sp>
      <p:sp>
        <p:nvSpPr>
          <p:cNvPr id="11272" name="矩形 20"/>
          <p:cNvSpPr>
            <a:spLocks noChangeArrowheads="1"/>
          </p:cNvSpPr>
          <p:nvPr/>
        </p:nvSpPr>
        <p:spPr bwMode="auto">
          <a:xfrm>
            <a:off x="5718175" y="3702050"/>
            <a:ext cx="546100" cy="738188"/>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2</a:t>
            </a:r>
          </a:p>
        </p:txBody>
      </p:sp>
      <p:sp>
        <p:nvSpPr>
          <p:cNvPr id="11273" name="矩形 21"/>
          <p:cNvSpPr>
            <a:spLocks noChangeArrowheads="1"/>
          </p:cNvSpPr>
          <p:nvPr/>
        </p:nvSpPr>
        <p:spPr bwMode="auto">
          <a:xfrm>
            <a:off x="6278563" y="3702050"/>
            <a:ext cx="5513387" cy="738188"/>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nSpc>
                <a:spcPct val="120000"/>
              </a:lnSpc>
            </a:pPr>
            <a:r>
              <a:rPr lang="zh-CN" altLang="en-US">
                <a:solidFill>
                  <a:srgbClr val="FFFFFF"/>
                </a:solidFill>
                <a:latin typeface="方正兰亭粗黑_GBK" charset="-122"/>
                <a:ea typeface="方正兰亭粗黑_GBK" charset="-122"/>
              </a:rPr>
              <a:t>基于对所在部门的使命履行及目标达成，您认为应该遵循何种指导思想或行为方式进行工作？</a:t>
            </a:r>
          </a:p>
        </p:txBody>
      </p:sp>
      <p:sp>
        <p:nvSpPr>
          <p:cNvPr id="11274" name="矩形 22"/>
          <p:cNvSpPr>
            <a:spLocks noChangeArrowheads="1"/>
          </p:cNvSpPr>
          <p:nvPr/>
        </p:nvSpPr>
        <p:spPr bwMode="auto">
          <a:xfrm>
            <a:off x="6264275" y="4471988"/>
            <a:ext cx="5527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具体到理念、倡导行为与反对行为、案例</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故事。</a:t>
            </a:r>
          </a:p>
        </p:txBody>
      </p:sp>
      <p:grpSp>
        <p:nvGrpSpPr>
          <p:cNvPr id="11275" name="组合 128"/>
          <p:cNvGrpSpPr>
            <a:grpSpLocks/>
          </p:cNvGrpSpPr>
          <p:nvPr/>
        </p:nvGrpSpPr>
        <p:grpSpPr bwMode="auto">
          <a:xfrm>
            <a:off x="1155700" y="2859088"/>
            <a:ext cx="3602038" cy="2146300"/>
            <a:chOff x="0" y="0"/>
            <a:chExt cx="3602038" cy="2146300"/>
          </a:xfrm>
        </p:grpSpPr>
        <p:sp>
          <p:nvSpPr>
            <p:cNvPr id="11276" name="Freeform 5"/>
            <p:cNvSpPr>
              <a:spLocks noChangeArrowheads="1"/>
            </p:cNvSpPr>
            <p:nvPr/>
          </p:nvSpPr>
          <p:spPr bwMode="auto">
            <a:xfrm>
              <a:off x="14288" y="1247775"/>
              <a:ext cx="3573463" cy="890587"/>
            </a:xfrm>
            <a:custGeom>
              <a:avLst/>
              <a:gdLst>
                <a:gd name="T0" fmla="*/ 0 w 2251"/>
                <a:gd name="T1" fmla="*/ 340 h 561"/>
                <a:gd name="T2" fmla="*/ 5 w 2251"/>
                <a:gd name="T3" fmla="*/ 557 h 561"/>
                <a:gd name="T4" fmla="*/ 2251 w 2251"/>
                <a:gd name="T5" fmla="*/ 561 h 561"/>
                <a:gd name="T6" fmla="*/ 2246 w 2251"/>
                <a:gd name="T7" fmla="*/ 376 h 561"/>
                <a:gd name="T8" fmla="*/ 1606 w 2251"/>
                <a:gd name="T9" fmla="*/ 18 h 561"/>
                <a:gd name="T10" fmla="*/ 534 w 2251"/>
                <a:gd name="T11" fmla="*/ 0 h 561"/>
                <a:gd name="T12" fmla="*/ 0 w 2251"/>
                <a:gd name="T13" fmla="*/ 340 h 561"/>
                <a:gd name="T14" fmla="*/ 0 60000 65536"/>
                <a:gd name="T15" fmla="*/ 0 60000 65536"/>
                <a:gd name="T16" fmla="*/ 0 60000 65536"/>
                <a:gd name="T17" fmla="*/ 0 60000 65536"/>
                <a:gd name="T18" fmla="*/ 0 60000 65536"/>
                <a:gd name="T19" fmla="*/ 0 60000 65536"/>
                <a:gd name="T20" fmla="*/ 0 60000 65536"/>
                <a:gd name="T21" fmla="*/ 0 w 2251"/>
                <a:gd name="T22" fmla="*/ 0 h 561"/>
                <a:gd name="T23" fmla="*/ 2251 w 2251"/>
                <a:gd name="T24" fmla="*/ 561 h 5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51" h="561">
                  <a:moveTo>
                    <a:pt x="0" y="340"/>
                  </a:moveTo>
                  <a:lnTo>
                    <a:pt x="5" y="557"/>
                  </a:lnTo>
                  <a:lnTo>
                    <a:pt x="2251" y="561"/>
                  </a:lnTo>
                  <a:lnTo>
                    <a:pt x="2246" y="376"/>
                  </a:lnTo>
                  <a:lnTo>
                    <a:pt x="1606" y="18"/>
                  </a:lnTo>
                  <a:lnTo>
                    <a:pt x="534" y="0"/>
                  </a:lnTo>
                  <a:lnTo>
                    <a:pt x="0" y="34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77" name="Freeform 6"/>
            <p:cNvSpPr>
              <a:spLocks noEditPoints="1" noChangeArrowheads="1"/>
            </p:cNvSpPr>
            <p:nvPr/>
          </p:nvSpPr>
          <p:spPr bwMode="auto">
            <a:xfrm>
              <a:off x="14288" y="1247775"/>
              <a:ext cx="3573463" cy="898525"/>
            </a:xfrm>
            <a:custGeom>
              <a:avLst/>
              <a:gdLst>
                <a:gd name="T0" fmla="*/ 5 w 2251"/>
                <a:gd name="T1" fmla="*/ 345 h 566"/>
                <a:gd name="T2" fmla="*/ 5 w 2251"/>
                <a:gd name="T3" fmla="*/ 340 h 566"/>
                <a:gd name="T4" fmla="*/ 5 w 2251"/>
                <a:gd name="T5" fmla="*/ 557 h 566"/>
                <a:gd name="T6" fmla="*/ 5 w 2251"/>
                <a:gd name="T7" fmla="*/ 557 h 566"/>
                <a:gd name="T8" fmla="*/ 2251 w 2251"/>
                <a:gd name="T9" fmla="*/ 561 h 566"/>
                <a:gd name="T10" fmla="*/ 2251 w 2251"/>
                <a:gd name="T11" fmla="*/ 566 h 566"/>
                <a:gd name="T12" fmla="*/ 2246 w 2251"/>
                <a:gd name="T13" fmla="*/ 376 h 566"/>
                <a:gd name="T14" fmla="*/ 2246 w 2251"/>
                <a:gd name="T15" fmla="*/ 376 h 566"/>
                <a:gd name="T16" fmla="*/ 1606 w 2251"/>
                <a:gd name="T17" fmla="*/ 18 h 566"/>
                <a:gd name="T18" fmla="*/ 1606 w 2251"/>
                <a:gd name="T19" fmla="*/ 18 h 566"/>
                <a:gd name="T20" fmla="*/ 534 w 2251"/>
                <a:gd name="T21" fmla="*/ 0 h 566"/>
                <a:gd name="T22" fmla="*/ 534 w 2251"/>
                <a:gd name="T23" fmla="*/ 0 h 566"/>
                <a:gd name="T24" fmla="*/ 5 w 2251"/>
                <a:gd name="T25" fmla="*/ 345 h 566"/>
                <a:gd name="T26" fmla="*/ 534 w 2251"/>
                <a:gd name="T27" fmla="*/ 0 h 566"/>
                <a:gd name="T28" fmla="*/ 534 w 2251"/>
                <a:gd name="T29" fmla="*/ 0 h 566"/>
                <a:gd name="T30" fmla="*/ 1606 w 2251"/>
                <a:gd name="T31" fmla="*/ 18 h 566"/>
                <a:gd name="T32" fmla="*/ 1606 w 2251"/>
                <a:gd name="T33" fmla="*/ 18 h 566"/>
                <a:gd name="T34" fmla="*/ 2251 w 2251"/>
                <a:gd name="T35" fmla="*/ 376 h 566"/>
                <a:gd name="T36" fmla="*/ 2251 w 2251"/>
                <a:gd name="T37" fmla="*/ 376 h 566"/>
                <a:gd name="T38" fmla="*/ 2251 w 2251"/>
                <a:gd name="T39" fmla="*/ 566 h 566"/>
                <a:gd name="T40" fmla="*/ 2251 w 2251"/>
                <a:gd name="T41" fmla="*/ 566 h 566"/>
                <a:gd name="T42" fmla="*/ 2251 w 2251"/>
                <a:gd name="T43" fmla="*/ 566 h 566"/>
                <a:gd name="T44" fmla="*/ 5 w 2251"/>
                <a:gd name="T45" fmla="*/ 561 h 566"/>
                <a:gd name="T46" fmla="*/ 5 w 2251"/>
                <a:gd name="T47" fmla="*/ 557 h 566"/>
                <a:gd name="T48" fmla="*/ 0 w 2251"/>
                <a:gd name="T49" fmla="*/ 340 h 566"/>
                <a:gd name="T50" fmla="*/ 0 w 2251"/>
                <a:gd name="T51" fmla="*/ 340 h 566"/>
                <a:gd name="T52" fmla="*/ 534 w 2251"/>
                <a:gd name="T53" fmla="*/ 0 h 5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51"/>
                <a:gd name="T82" fmla="*/ 0 h 566"/>
                <a:gd name="T83" fmla="*/ 2251 w 2251"/>
                <a:gd name="T84" fmla="*/ 566 h 56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51" h="566">
                  <a:moveTo>
                    <a:pt x="5" y="345"/>
                  </a:moveTo>
                  <a:lnTo>
                    <a:pt x="5" y="340"/>
                  </a:lnTo>
                  <a:lnTo>
                    <a:pt x="5" y="557"/>
                  </a:lnTo>
                  <a:lnTo>
                    <a:pt x="5" y="557"/>
                  </a:lnTo>
                  <a:lnTo>
                    <a:pt x="2251" y="561"/>
                  </a:lnTo>
                  <a:lnTo>
                    <a:pt x="2251" y="566"/>
                  </a:lnTo>
                  <a:lnTo>
                    <a:pt x="2246" y="376"/>
                  </a:lnTo>
                  <a:lnTo>
                    <a:pt x="2246" y="376"/>
                  </a:lnTo>
                  <a:lnTo>
                    <a:pt x="1606" y="18"/>
                  </a:lnTo>
                  <a:lnTo>
                    <a:pt x="1606" y="18"/>
                  </a:lnTo>
                  <a:lnTo>
                    <a:pt x="534" y="0"/>
                  </a:lnTo>
                  <a:lnTo>
                    <a:pt x="534" y="0"/>
                  </a:lnTo>
                  <a:lnTo>
                    <a:pt x="5" y="345"/>
                  </a:lnTo>
                  <a:close/>
                  <a:moveTo>
                    <a:pt x="534" y="0"/>
                  </a:moveTo>
                  <a:lnTo>
                    <a:pt x="534" y="0"/>
                  </a:lnTo>
                  <a:lnTo>
                    <a:pt x="1606" y="18"/>
                  </a:lnTo>
                  <a:lnTo>
                    <a:pt x="1606" y="18"/>
                  </a:lnTo>
                  <a:lnTo>
                    <a:pt x="2251" y="376"/>
                  </a:lnTo>
                  <a:lnTo>
                    <a:pt x="2251" y="376"/>
                  </a:lnTo>
                  <a:lnTo>
                    <a:pt x="2251" y="566"/>
                  </a:lnTo>
                  <a:lnTo>
                    <a:pt x="2251" y="566"/>
                  </a:lnTo>
                  <a:lnTo>
                    <a:pt x="2251" y="566"/>
                  </a:lnTo>
                  <a:lnTo>
                    <a:pt x="5" y="561"/>
                  </a:lnTo>
                  <a:lnTo>
                    <a:pt x="5" y="557"/>
                  </a:lnTo>
                  <a:lnTo>
                    <a:pt x="0" y="340"/>
                  </a:lnTo>
                  <a:lnTo>
                    <a:pt x="0" y="340"/>
                  </a:lnTo>
                  <a:lnTo>
                    <a:pt x="534" y="0"/>
                  </a:lnTo>
                  <a:close/>
                </a:path>
              </a:pathLst>
            </a:custGeom>
            <a:solidFill>
              <a:srgbClr val="242222"/>
            </a:solidFill>
            <a:ln w="0" cmpd="sng">
              <a:solidFill>
                <a:srgbClr val="2EA5DF"/>
              </a:solidFill>
              <a:bevel/>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78" name="Freeform 7"/>
            <p:cNvSpPr>
              <a:spLocks noChangeArrowheads="1"/>
            </p:cNvSpPr>
            <p:nvPr/>
          </p:nvSpPr>
          <p:spPr bwMode="auto">
            <a:xfrm>
              <a:off x="0" y="455612"/>
              <a:ext cx="1358900" cy="1331912"/>
            </a:xfrm>
            <a:custGeom>
              <a:avLst/>
              <a:gdLst>
                <a:gd name="T0" fmla="*/ 287 w 856"/>
                <a:gd name="T1" fmla="*/ 194 h 839"/>
                <a:gd name="T2" fmla="*/ 274 w 856"/>
                <a:gd name="T3" fmla="*/ 207 h 839"/>
                <a:gd name="T4" fmla="*/ 265 w 856"/>
                <a:gd name="T5" fmla="*/ 221 h 839"/>
                <a:gd name="T6" fmla="*/ 225 w 856"/>
                <a:gd name="T7" fmla="*/ 256 h 839"/>
                <a:gd name="T8" fmla="*/ 186 w 856"/>
                <a:gd name="T9" fmla="*/ 300 h 839"/>
                <a:gd name="T10" fmla="*/ 159 w 856"/>
                <a:gd name="T11" fmla="*/ 349 h 839"/>
                <a:gd name="T12" fmla="*/ 142 w 856"/>
                <a:gd name="T13" fmla="*/ 451 h 839"/>
                <a:gd name="T14" fmla="*/ 0 w 856"/>
                <a:gd name="T15" fmla="*/ 490 h 839"/>
                <a:gd name="T16" fmla="*/ 398 w 856"/>
                <a:gd name="T17" fmla="*/ 623 h 839"/>
                <a:gd name="T18" fmla="*/ 468 w 856"/>
                <a:gd name="T19" fmla="*/ 618 h 839"/>
                <a:gd name="T20" fmla="*/ 552 w 856"/>
                <a:gd name="T21" fmla="*/ 614 h 839"/>
                <a:gd name="T22" fmla="*/ 587 w 856"/>
                <a:gd name="T23" fmla="*/ 605 h 839"/>
                <a:gd name="T24" fmla="*/ 631 w 856"/>
                <a:gd name="T25" fmla="*/ 574 h 839"/>
                <a:gd name="T26" fmla="*/ 662 w 856"/>
                <a:gd name="T27" fmla="*/ 570 h 839"/>
                <a:gd name="T28" fmla="*/ 702 w 856"/>
                <a:gd name="T29" fmla="*/ 579 h 839"/>
                <a:gd name="T30" fmla="*/ 737 w 856"/>
                <a:gd name="T31" fmla="*/ 588 h 839"/>
                <a:gd name="T32" fmla="*/ 764 w 856"/>
                <a:gd name="T33" fmla="*/ 583 h 839"/>
                <a:gd name="T34" fmla="*/ 795 w 856"/>
                <a:gd name="T35" fmla="*/ 574 h 839"/>
                <a:gd name="T36" fmla="*/ 812 w 856"/>
                <a:gd name="T37" fmla="*/ 570 h 839"/>
                <a:gd name="T38" fmla="*/ 826 w 856"/>
                <a:gd name="T39" fmla="*/ 565 h 839"/>
                <a:gd name="T40" fmla="*/ 848 w 856"/>
                <a:gd name="T41" fmla="*/ 534 h 839"/>
                <a:gd name="T42" fmla="*/ 856 w 856"/>
                <a:gd name="T43" fmla="*/ 517 h 839"/>
                <a:gd name="T44" fmla="*/ 848 w 856"/>
                <a:gd name="T45" fmla="*/ 499 h 839"/>
                <a:gd name="T46" fmla="*/ 821 w 856"/>
                <a:gd name="T47" fmla="*/ 468 h 839"/>
                <a:gd name="T48" fmla="*/ 790 w 856"/>
                <a:gd name="T49" fmla="*/ 464 h 839"/>
                <a:gd name="T50" fmla="*/ 773 w 856"/>
                <a:gd name="T51" fmla="*/ 468 h 839"/>
                <a:gd name="T52" fmla="*/ 715 w 856"/>
                <a:gd name="T53" fmla="*/ 481 h 839"/>
                <a:gd name="T54" fmla="*/ 680 w 856"/>
                <a:gd name="T55" fmla="*/ 481 h 839"/>
                <a:gd name="T56" fmla="*/ 596 w 856"/>
                <a:gd name="T57" fmla="*/ 468 h 839"/>
                <a:gd name="T58" fmla="*/ 570 w 856"/>
                <a:gd name="T59" fmla="*/ 442 h 839"/>
                <a:gd name="T60" fmla="*/ 543 w 856"/>
                <a:gd name="T61" fmla="*/ 398 h 839"/>
                <a:gd name="T62" fmla="*/ 534 w 856"/>
                <a:gd name="T63" fmla="*/ 362 h 839"/>
                <a:gd name="T64" fmla="*/ 521 w 856"/>
                <a:gd name="T65" fmla="*/ 309 h 839"/>
                <a:gd name="T66" fmla="*/ 490 w 856"/>
                <a:gd name="T67" fmla="*/ 256 h 839"/>
                <a:gd name="T68" fmla="*/ 468 w 856"/>
                <a:gd name="T69" fmla="*/ 238 h 839"/>
                <a:gd name="T70" fmla="*/ 455 w 856"/>
                <a:gd name="T71" fmla="*/ 230 h 839"/>
                <a:gd name="T72" fmla="*/ 459 w 856"/>
                <a:gd name="T73" fmla="*/ 225 h 839"/>
                <a:gd name="T74" fmla="*/ 481 w 856"/>
                <a:gd name="T75" fmla="*/ 225 h 839"/>
                <a:gd name="T76" fmla="*/ 503 w 856"/>
                <a:gd name="T77" fmla="*/ 221 h 839"/>
                <a:gd name="T78" fmla="*/ 512 w 856"/>
                <a:gd name="T79" fmla="*/ 216 h 839"/>
                <a:gd name="T80" fmla="*/ 512 w 856"/>
                <a:gd name="T81" fmla="*/ 203 h 839"/>
                <a:gd name="T82" fmla="*/ 512 w 856"/>
                <a:gd name="T83" fmla="*/ 177 h 839"/>
                <a:gd name="T84" fmla="*/ 512 w 856"/>
                <a:gd name="T85" fmla="*/ 141 h 839"/>
                <a:gd name="T86" fmla="*/ 499 w 856"/>
                <a:gd name="T87" fmla="*/ 106 h 839"/>
                <a:gd name="T88" fmla="*/ 486 w 856"/>
                <a:gd name="T89" fmla="*/ 71 h 839"/>
                <a:gd name="T90" fmla="*/ 477 w 856"/>
                <a:gd name="T91" fmla="*/ 48 h 839"/>
                <a:gd name="T92" fmla="*/ 451 w 856"/>
                <a:gd name="T93" fmla="*/ 22 h 839"/>
                <a:gd name="T94" fmla="*/ 428 w 856"/>
                <a:gd name="T95" fmla="*/ 9 h 839"/>
                <a:gd name="T96" fmla="*/ 406 w 856"/>
                <a:gd name="T97" fmla="*/ 0 h 839"/>
                <a:gd name="T98" fmla="*/ 376 w 856"/>
                <a:gd name="T99" fmla="*/ 0 h 839"/>
                <a:gd name="T100" fmla="*/ 345 w 856"/>
                <a:gd name="T101" fmla="*/ 9 h 839"/>
                <a:gd name="T102" fmla="*/ 314 w 856"/>
                <a:gd name="T103" fmla="*/ 22 h 839"/>
                <a:gd name="T104" fmla="*/ 287 w 856"/>
                <a:gd name="T105" fmla="*/ 48 h 839"/>
                <a:gd name="T106" fmla="*/ 278 w 856"/>
                <a:gd name="T107" fmla="*/ 84 h 839"/>
                <a:gd name="T108" fmla="*/ 287 w 856"/>
                <a:gd name="T109" fmla="*/ 141 h 839"/>
                <a:gd name="T110" fmla="*/ 300 w 856"/>
                <a:gd name="T111" fmla="*/ 181 h 83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6"/>
                <a:gd name="T169" fmla="*/ 0 h 839"/>
                <a:gd name="T170" fmla="*/ 856 w 856"/>
                <a:gd name="T171" fmla="*/ 839 h 83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6" h="839">
                  <a:moveTo>
                    <a:pt x="300" y="181"/>
                  </a:moveTo>
                  <a:lnTo>
                    <a:pt x="296" y="185"/>
                  </a:lnTo>
                  <a:lnTo>
                    <a:pt x="287" y="194"/>
                  </a:lnTo>
                  <a:lnTo>
                    <a:pt x="283" y="199"/>
                  </a:lnTo>
                  <a:lnTo>
                    <a:pt x="278" y="203"/>
                  </a:lnTo>
                  <a:lnTo>
                    <a:pt x="274" y="207"/>
                  </a:lnTo>
                  <a:lnTo>
                    <a:pt x="274" y="212"/>
                  </a:lnTo>
                  <a:lnTo>
                    <a:pt x="270" y="212"/>
                  </a:lnTo>
                  <a:lnTo>
                    <a:pt x="265" y="221"/>
                  </a:lnTo>
                  <a:lnTo>
                    <a:pt x="256" y="230"/>
                  </a:lnTo>
                  <a:lnTo>
                    <a:pt x="248" y="238"/>
                  </a:lnTo>
                  <a:lnTo>
                    <a:pt x="225" y="256"/>
                  </a:lnTo>
                  <a:lnTo>
                    <a:pt x="212" y="274"/>
                  </a:lnTo>
                  <a:lnTo>
                    <a:pt x="199" y="287"/>
                  </a:lnTo>
                  <a:lnTo>
                    <a:pt x="186" y="300"/>
                  </a:lnTo>
                  <a:lnTo>
                    <a:pt x="177" y="314"/>
                  </a:lnTo>
                  <a:lnTo>
                    <a:pt x="168" y="331"/>
                  </a:lnTo>
                  <a:lnTo>
                    <a:pt x="159" y="349"/>
                  </a:lnTo>
                  <a:lnTo>
                    <a:pt x="150" y="371"/>
                  </a:lnTo>
                  <a:lnTo>
                    <a:pt x="146" y="415"/>
                  </a:lnTo>
                  <a:lnTo>
                    <a:pt x="142" y="451"/>
                  </a:lnTo>
                  <a:lnTo>
                    <a:pt x="142" y="468"/>
                  </a:lnTo>
                  <a:lnTo>
                    <a:pt x="137" y="477"/>
                  </a:lnTo>
                  <a:lnTo>
                    <a:pt x="0" y="490"/>
                  </a:lnTo>
                  <a:lnTo>
                    <a:pt x="0" y="839"/>
                  </a:lnTo>
                  <a:lnTo>
                    <a:pt x="389" y="623"/>
                  </a:lnTo>
                  <a:lnTo>
                    <a:pt x="398" y="623"/>
                  </a:lnTo>
                  <a:lnTo>
                    <a:pt x="415" y="623"/>
                  </a:lnTo>
                  <a:lnTo>
                    <a:pt x="442" y="618"/>
                  </a:lnTo>
                  <a:lnTo>
                    <a:pt x="468" y="618"/>
                  </a:lnTo>
                  <a:lnTo>
                    <a:pt x="503" y="618"/>
                  </a:lnTo>
                  <a:lnTo>
                    <a:pt x="530" y="614"/>
                  </a:lnTo>
                  <a:lnTo>
                    <a:pt x="552" y="614"/>
                  </a:lnTo>
                  <a:lnTo>
                    <a:pt x="565" y="614"/>
                  </a:lnTo>
                  <a:lnTo>
                    <a:pt x="574" y="610"/>
                  </a:lnTo>
                  <a:lnTo>
                    <a:pt x="587" y="605"/>
                  </a:lnTo>
                  <a:lnTo>
                    <a:pt x="596" y="596"/>
                  </a:lnTo>
                  <a:lnTo>
                    <a:pt x="609" y="592"/>
                  </a:lnTo>
                  <a:lnTo>
                    <a:pt x="631" y="574"/>
                  </a:lnTo>
                  <a:lnTo>
                    <a:pt x="649" y="565"/>
                  </a:lnTo>
                  <a:lnTo>
                    <a:pt x="654" y="565"/>
                  </a:lnTo>
                  <a:lnTo>
                    <a:pt x="662" y="570"/>
                  </a:lnTo>
                  <a:lnTo>
                    <a:pt x="671" y="570"/>
                  </a:lnTo>
                  <a:lnTo>
                    <a:pt x="680" y="574"/>
                  </a:lnTo>
                  <a:lnTo>
                    <a:pt x="702" y="579"/>
                  </a:lnTo>
                  <a:lnTo>
                    <a:pt x="711" y="583"/>
                  </a:lnTo>
                  <a:lnTo>
                    <a:pt x="724" y="583"/>
                  </a:lnTo>
                  <a:lnTo>
                    <a:pt x="737" y="588"/>
                  </a:lnTo>
                  <a:lnTo>
                    <a:pt x="746" y="588"/>
                  </a:lnTo>
                  <a:lnTo>
                    <a:pt x="755" y="588"/>
                  </a:lnTo>
                  <a:lnTo>
                    <a:pt x="764" y="583"/>
                  </a:lnTo>
                  <a:lnTo>
                    <a:pt x="777" y="579"/>
                  </a:lnTo>
                  <a:lnTo>
                    <a:pt x="786" y="574"/>
                  </a:lnTo>
                  <a:lnTo>
                    <a:pt x="795" y="574"/>
                  </a:lnTo>
                  <a:lnTo>
                    <a:pt x="799" y="570"/>
                  </a:lnTo>
                  <a:lnTo>
                    <a:pt x="808" y="570"/>
                  </a:lnTo>
                  <a:lnTo>
                    <a:pt x="812" y="570"/>
                  </a:lnTo>
                  <a:lnTo>
                    <a:pt x="817" y="570"/>
                  </a:lnTo>
                  <a:lnTo>
                    <a:pt x="821" y="570"/>
                  </a:lnTo>
                  <a:lnTo>
                    <a:pt x="826" y="565"/>
                  </a:lnTo>
                  <a:lnTo>
                    <a:pt x="834" y="557"/>
                  </a:lnTo>
                  <a:lnTo>
                    <a:pt x="843" y="543"/>
                  </a:lnTo>
                  <a:lnTo>
                    <a:pt x="848" y="534"/>
                  </a:lnTo>
                  <a:lnTo>
                    <a:pt x="852" y="526"/>
                  </a:lnTo>
                  <a:lnTo>
                    <a:pt x="856" y="521"/>
                  </a:lnTo>
                  <a:lnTo>
                    <a:pt x="856" y="517"/>
                  </a:lnTo>
                  <a:lnTo>
                    <a:pt x="856" y="517"/>
                  </a:lnTo>
                  <a:lnTo>
                    <a:pt x="852" y="508"/>
                  </a:lnTo>
                  <a:lnTo>
                    <a:pt x="848" y="499"/>
                  </a:lnTo>
                  <a:lnTo>
                    <a:pt x="839" y="495"/>
                  </a:lnTo>
                  <a:lnTo>
                    <a:pt x="830" y="477"/>
                  </a:lnTo>
                  <a:lnTo>
                    <a:pt x="821" y="468"/>
                  </a:lnTo>
                  <a:lnTo>
                    <a:pt x="812" y="468"/>
                  </a:lnTo>
                  <a:lnTo>
                    <a:pt x="799" y="464"/>
                  </a:lnTo>
                  <a:lnTo>
                    <a:pt x="790" y="464"/>
                  </a:lnTo>
                  <a:lnTo>
                    <a:pt x="786" y="464"/>
                  </a:lnTo>
                  <a:lnTo>
                    <a:pt x="777" y="464"/>
                  </a:lnTo>
                  <a:lnTo>
                    <a:pt x="773" y="468"/>
                  </a:lnTo>
                  <a:lnTo>
                    <a:pt x="755" y="473"/>
                  </a:lnTo>
                  <a:lnTo>
                    <a:pt x="729" y="477"/>
                  </a:lnTo>
                  <a:lnTo>
                    <a:pt x="715" y="481"/>
                  </a:lnTo>
                  <a:lnTo>
                    <a:pt x="702" y="481"/>
                  </a:lnTo>
                  <a:lnTo>
                    <a:pt x="689" y="481"/>
                  </a:lnTo>
                  <a:lnTo>
                    <a:pt x="680" y="481"/>
                  </a:lnTo>
                  <a:lnTo>
                    <a:pt x="658" y="477"/>
                  </a:lnTo>
                  <a:lnTo>
                    <a:pt x="627" y="473"/>
                  </a:lnTo>
                  <a:lnTo>
                    <a:pt x="596" y="468"/>
                  </a:lnTo>
                  <a:lnTo>
                    <a:pt x="583" y="468"/>
                  </a:lnTo>
                  <a:lnTo>
                    <a:pt x="578" y="459"/>
                  </a:lnTo>
                  <a:lnTo>
                    <a:pt x="570" y="442"/>
                  </a:lnTo>
                  <a:lnTo>
                    <a:pt x="556" y="420"/>
                  </a:lnTo>
                  <a:lnTo>
                    <a:pt x="548" y="402"/>
                  </a:lnTo>
                  <a:lnTo>
                    <a:pt x="543" y="398"/>
                  </a:lnTo>
                  <a:lnTo>
                    <a:pt x="539" y="384"/>
                  </a:lnTo>
                  <a:lnTo>
                    <a:pt x="534" y="371"/>
                  </a:lnTo>
                  <a:lnTo>
                    <a:pt x="534" y="362"/>
                  </a:lnTo>
                  <a:lnTo>
                    <a:pt x="530" y="336"/>
                  </a:lnTo>
                  <a:lnTo>
                    <a:pt x="530" y="322"/>
                  </a:lnTo>
                  <a:lnTo>
                    <a:pt x="521" y="309"/>
                  </a:lnTo>
                  <a:lnTo>
                    <a:pt x="512" y="287"/>
                  </a:lnTo>
                  <a:lnTo>
                    <a:pt x="503" y="269"/>
                  </a:lnTo>
                  <a:lnTo>
                    <a:pt x="490" y="256"/>
                  </a:lnTo>
                  <a:lnTo>
                    <a:pt x="481" y="252"/>
                  </a:lnTo>
                  <a:lnTo>
                    <a:pt x="477" y="243"/>
                  </a:lnTo>
                  <a:lnTo>
                    <a:pt x="468" y="238"/>
                  </a:lnTo>
                  <a:lnTo>
                    <a:pt x="459" y="230"/>
                  </a:lnTo>
                  <a:lnTo>
                    <a:pt x="455" y="230"/>
                  </a:lnTo>
                  <a:lnTo>
                    <a:pt x="455" y="230"/>
                  </a:lnTo>
                  <a:lnTo>
                    <a:pt x="455" y="230"/>
                  </a:lnTo>
                  <a:lnTo>
                    <a:pt x="455" y="225"/>
                  </a:lnTo>
                  <a:lnTo>
                    <a:pt x="459" y="225"/>
                  </a:lnTo>
                  <a:lnTo>
                    <a:pt x="468" y="225"/>
                  </a:lnTo>
                  <a:lnTo>
                    <a:pt x="477" y="225"/>
                  </a:lnTo>
                  <a:lnTo>
                    <a:pt x="481" y="225"/>
                  </a:lnTo>
                  <a:lnTo>
                    <a:pt x="486" y="225"/>
                  </a:lnTo>
                  <a:lnTo>
                    <a:pt x="499" y="221"/>
                  </a:lnTo>
                  <a:lnTo>
                    <a:pt x="503" y="221"/>
                  </a:lnTo>
                  <a:lnTo>
                    <a:pt x="508" y="216"/>
                  </a:lnTo>
                  <a:lnTo>
                    <a:pt x="508" y="216"/>
                  </a:lnTo>
                  <a:lnTo>
                    <a:pt x="512" y="216"/>
                  </a:lnTo>
                  <a:lnTo>
                    <a:pt x="512" y="212"/>
                  </a:lnTo>
                  <a:lnTo>
                    <a:pt x="512" y="212"/>
                  </a:lnTo>
                  <a:lnTo>
                    <a:pt x="512" y="203"/>
                  </a:lnTo>
                  <a:lnTo>
                    <a:pt x="512" y="194"/>
                  </a:lnTo>
                  <a:lnTo>
                    <a:pt x="512" y="185"/>
                  </a:lnTo>
                  <a:lnTo>
                    <a:pt x="512" y="177"/>
                  </a:lnTo>
                  <a:lnTo>
                    <a:pt x="512" y="163"/>
                  </a:lnTo>
                  <a:lnTo>
                    <a:pt x="512" y="154"/>
                  </a:lnTo>
                  <a:lnTo>
                    <a:pt x="512" y="141"/>
                  </a:lnTo>
                  <a:lnTo>
                    <a:pt x="512" y="137"/>
                  </a:lnTo>
                  <a:lnTo>
                    <a:pt x="508" y="124"/>
                  </a:lnTo>
                  <a:lnTo>
                    <a:pt x="499" y="106"/>
                  </a:lnTo>
                  <a:lnTo>
                    <a:pt x="495" y="93"/>
                  </a:lnTo>
                  <a:lnTo>
                    <a:pt x="490" y="84"/>
                  </a:lnTo>
                  <a:lnTo>
                    <a:pt x="486" y="71"/>
                  </a:lnTo>
                  <a:lnTo>
                    <a:pt x="486" y="62"/>
                  </a:lnTo>
                  <a:lnTo>
                    <a:pt x="481" y="57"/>
                  </a:lnTo>
                  <a:lnTo>
                    <a:pt x="477" y="48"/>
                  </a:lnTo>
                  <a:lnTo>
                    <a:pt x="468" y="40"/>
                  </a:lnTo>
                  <a:lnTo>
                    <a:pt x="459" y="26"/>
                  </a:lnTo>
                  <a:lnTo>
                    <a:pt x="451" y="22"/>
                  </a:lnTo>
                  <a:lnTo>
                    <a:pt x="446" y="17"/>
                  </a:lnTo>
                  <a:lnTo>
                    <a:pt x="437" y="13"/>
                  </a:lnTo>
                  <a:lnTo>
                    <a:pt x="428" y="9"/>
                  </a:lnTo>
                  <a:lnTo>
                    <a:pt x="424" y="4"/>
                  </a:lnTo>
                  <a:lnTo>
                    <a:pt x="415" y="0"/>
                  </a:lnTo>
                  <a:lnTo>
                    <a:pt x="406" y="0"/>
                  </a:lnTo>
                  <a:lnTo>
                    <a:pt x="398" y="0"/>
                  </a:lnTo>
                  <a:lnTo>
                    <a:pt x="384" y="0"/>
                  </a:lnTo>
                  <a:lnTo>
                    <a:pt x="376" y="0"/>
                  </a:lnTo>
                  <a:lnTo>
                    <a:pt x="362" y="0"/>
                  </a:lnTo>
                  <a:lnTo>
                    <a:pt x="353" y="4"/>
                  </a:lnTo>
                  <a:lnTo>
                    <a:pt x="345" y="9"/>
                  </a:lnTo>
                  <a:lnTo>
                    <a:pt x="331" y="13"/>
                  </a:lnTo>
                  <a:lnTo>
                    <a:pt x="323" y="17"/>
                  </a:lnTo>
                  <a:lnTo>
                    <a:pt x="314" y="22"/>
                  </a:lnTo>
                  <a:lnTo>
                    <a:pt x="305" y="26"/>
                  </a:lnTo>
                  <a:lnTo>
                    <a:pt x="296" y="35"/>
                  </a:lnTo>
                  <a:lnTo>
                    <a:pt x="287" y="48"/>
                  </a:lnTo>
                  <a:lnTo>
                    <a:pt x="283" y="57"/>
                  </a:lnTo>
                  <a:lnTo>
                    <a:pt x="278" y="71"/>
                  </a:lnTo>
                  <a:lnTo>
                    <a:pt x="278" y="84"/>
                  </a:lnTo>
                  <a:lnTo>
                    <a:pt x="278" y="101"/>
                  </a:lnTo>
                  <a:lnTo>
                    <a:pt x="278" y="115"/>
                  </a:lnTo>
                  <a:lnTo>
                    <a:pt x="287" y="141"/>
                  </a:lnTo>
                  <a:lnTo>
                    <a:pt x="296" y="163"/>
                  </a:lnTo>
                  <a:lnTo>
                    <a:pt x="300" y="177"/>
                  </a:lnTo>
                  <a:lnTo>
                    <a:pt x="300" y="18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79" name="Freeform 8"/>
            <p:cNvSpPr>
              <a:spLocks noChangeArrowheads="1"/>
            </p:cNvSpPr>
            <p:nvPr/>
          </p:nvSpPr>
          <p:spPr bwMode="auto">
            <a:xfrm>
              <a:off x="504825" y="757237"/>
              <a:ext cx="273050" cy="519112"/>
            </a:xfrm>
            <a:custGeom>
              <a:avLst/>
              <a:gdLst>
                <a:gd name="T0" fmla="*/ 0 w 172"/>
                <a:gd name="T1" fmla="*/ 0 h 327"/>
                <a:gd name="T2" fmla="*/ 18 w 172"/>
                <a:gd name="T3" fmla="*/ 13 h 327"/>
                <a:gd name="T4" fmla="*/ 62 w 172"/>
                <a:gd name="T5" fmla="*/ 44 h 327"/>
                <a:gd name="T6" fmla="*/ 102 w 172"/>
                <a:gd name="T7" fmla="*/ 71 h 327"/>
                <a:gd name="T8" fmla="*/ 124 w 172"/>
                <a:gd name="T9" fmla="*/ 84 h 327"/>
                <a:gd name="T10" fmla="*/ 124 w 172"/>
                <a:gd name="T11" fmla="*/ 84 h 327"/>
                <a:gd name="T12" fmla="*/ 128 w 172"/>
                <a:gd name="T13" fmla="*/ 79 h 327"/>
                <a:gd name="T14" fmla="*/ 128 w 172"/>
                <a:gd name="T15" fmla="*/ 75 h 327"/>
                <a:gd name="T16" fmla="*/ 128 w 172"/>
                <a:gd name="T17" fmla="*/ 75 h 327"/>
                <a:gd name="T18" fmla="*/ 128 w 172"/>
                <a:gd name="T19" fmla="*/ 66 h 327"/>
                <a:gd name="T20" fmla="*/ 128 w 172"/>
                <a:gd name="T21" fmla="*/ 66 h 327"/>
                <a:gd name="T22" fmla="*/ 137 w 172"/>
                <a:gd name="T23" fmla="*/ 97 h 327"/>
                <a:gd name="T24" fmla="*/ 137 w 172"/>
                <a:gd name="T25" fmla="*/ 97 h 327"/>
                <a:gd name="T26" fmla="*/ 137 w 172"/>
                <a:gd name="T27" fmla="*/ 97 h 327"/>
                <a:gd name="T28" fmla="*/ 133 w 172"/>
                <a:gd name="T29" fmla="*/ 101 h 327"/>
                <a:gd name="T30" fmla="*/ 133 w 172"/>
                <a:gd name="T31" fmla="*/ 110 h 327"/>
                <a:gd name="T32" fmla="*/ 133 w 172"/>
                <a:gd name="T33" fmla="*/ 124 h 327"/>
                <a:gd name="T34" fmla="*/ 133 w 172"/>
                <a:gd name="T35" fmla="*/ 137 h 327"/>
                <a:gd name="T36" fmla="*/ 133 w 172"/>
                <a:gd name="T37" fmla="*/ 150 h 327"/>
                <a:gd name="T38" fmla="*/ 133 w 172"/>
                <a:gd name="T39" fmla="*/ 154 h 327"/>
                <a:gd name="T40" fmla="*/ 133 w 172"/>
                <a:gd name="T41" fmla="*/ 159 h 327"/>
                <a:gd name="T42" fmla="*/ 133 w 172"/>
                <a:gd name="T43" fmla="*/ 168 h 327"/>
                <a:gd name="T44" fmla="*/ 128 w 172"/>
                <a:gd name="T45" fmla="*/ 181 h 327"/>
                <a:gd name="T46" fmla="*/ 133 w 172"/>
                <a:gd name="T47" fmla="*/ 199 h 327"/>
                <a:gd name="T48" fmla="*/ 133 w 172"/>
                <a:gd name="T49" fmla="*/ 212 h 327"/>
                <a:gd name="T50" fmla="*/ 133 w 172"/>
                <a:gd name="T51" fmla="*/ 221 h 327"/>
                <a:gd name="T52" fmla="*/ 137 w 172"/>
                <a:gd name="T53" fmla="*/ 238 h 327"/>
                <a:gd name="T54" fmla="*/ 141 w 172"/>
                <a:gd name="T55" fmla="*/ 252 h 327"/>
                <a:gd name="T56" fmla="*/ 146 w 172"/>
                <a:gd name="T57" fmla="*/ 265 h 327"/>
                <a:gd name="T58" fmla="*/ 155 w 172"/>
                <a:gd name="T59" fmla="*/ 283 h 327"/>
                <a:gd name="T60" fmla="*/ 159 w 172"/>
                <a:gd name="T61" fmla="*/ 305 h 327"/>
                <a:gd name="T62" fmla="*/ 172 w 172"/>
                <a:gd name="T63" fmla="*/ 322 h 327"/>
                <a:gd name="T64" fmla="*/ 163 w 172"/>
                <a:gd name="T65" fmla="*/ 322 h 327"/>
                <a:gd name="T66" fmla="*/ 150 w 172"/>
                <a:gd name="T67" fmla="*/ 327 h 327"/>
                <a:gd name="T68" fmla="*/ 141 w 172"/>
                <a:gd name="T69" fmla="*/ 327 h 327"/>
                <a:gd name="T70" fmla="*/ 137 w 172"/>
                <a:gd name="T71" fmla="*/ 327 h 327"/>
                <a:gd name="T72" fmla="*/ 137 w 172"/>
                <a:gd name="T73" fmla="*/ 318 h 327"/>
                <a:gd name="T74" fmla="*/ 128 w 172"/>
                <a:gd name="T75" fmla="*/ 296 h 327"/>
                <a:gd name="T76" fmla="*/ 119 w 172"/>
                <a:gd name="T77" fmla="*/ 265 h 327"/>
                <a:gd name="T78" fmla="*/ 110 w 172"/>
                <a:gd name="T79" fmla="*/ 234 h 327"/>
                <a:gd name="T80" fmla="*/ 102 w 172"/>
                <a:gd name="T81" fmla="*/ 199 h 327"/>
                <a:gd name="T82" fmla="*/ 93 w 172"/>
                <a:gd name="T83" fmla="*/ 168 h 327"/>
                <a:gd name="T84" fmla="*/ 84 w 172"/>
                <a:gd name="T85" fmla="*/ 154 h 327"/>
                <a:gd name="T86" fmla="*/ 84 w 172"/>
                <a:gd name="T87" fmla="*/ 146 h 327"/>
                <a:gd name="T88" fmla="*/ 80 w 172"/>
                <a:gd name="T89" fmla="*/ 141 h 327"/>
                <a:gd name="T90" fmla="*/ 75 w 172"/>
                <a:gd name="T91" fmla="*/ 137 h 327"/>
                <a:gd name="T92" fmla="*/ 66 w 172"/>
                <a:gd name="T93" fmla="*/ 110 h 327"/>
                <a:gd name="T94" fmla="*/ 49 w 172"/>
                <a:gd name="T95" fmla="*/ 71 h 327"/>
                <a:gd name="T96" fmla="*/ 35 w 172"/>
                <a:gd name="T97" fmla="*/ 53 h 327"/>
                <a:gd name="T98" fmla="*/ 27 w 172"/>
                <a:gd name="T99" fmla="*/ 31 h 327"/>
                <a:gd name="T100" fmla="*/ 18 w 172"/>
                <a:gd name="T101" fmla="*/ 22 h 327"/>
                <a:gd name="T102" fmla="*/ 13 w 172"/>
                <a:gd name="T103" fmla="*/ 13 h 327"/>
                <a:gd name="T104" fmla="*/ 5 w 172"/>
                <a:gd name="T105" fmla="*/ 9 h 327"/>
                <a:gd name="T106" fmla="*/ 0 w 172"/>
                <a:gd name="T107" fmla="*/ 0 h 3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2"/>
                <a:gd name="T163" fmla="*/ 0 h 327"/>
                <a:gd name="T164" fmla="*/ 172 w 172"/>
                <a:gd name="T165" fmla="*/ 327 h 3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2" h="327">
                  <a:moveTo>
                    <a:pt x="0" y="0"/>
                  </a:moveTo>
                  <a:lnTo>
                    <a:pt x="18" y="13"/>
                  </a:lnTo>
                  <a:lnTo>
                    <a:pt x="62" y="44"/>
                  </a:lnTo>
                  <a:lnTo>
                    <a:pt x="102" y="71"/>
                  </a:lnTo>
                  <a:lnTo>
                    <a:pt x="124" y="84"/>
                  </a:lnTo>
                  <a:lnTo>
                    <a:pt x="124" y="84"/>
                  </a:lnTo>
                  <a:lnTo>
                    <a:pt x="128" y="79"/>
                  </a:lnTo>
                  <a:lnTo>
                    <a:pt x="128" y="75"/>
                  </a:lnTo>
                  <a:lnTo>
                    <a:pt x="128" y="75"/>
                  </a:lnTo>
                  <a:lnTo>
                    <a:pt x="128" y="66"/>
                  </a:lnTo>
                  <a:lnTo>
                    <a:pt x="128" y="66"/>
                  </a:lnTo>
                  <a:lnTo>
                    <a:pt x="137" y="97"/>
                  </a:lnTo>
                  <a:lnTo>
                    <a:pt x="137" y="97"/>
                  </a:lnTo>
                  <a:lnTo>
                    <a:pt x="137" y="97"/>
                  </a:lnTo>
                  <a:lnTo>
                    <a:pt x="133" y="101"/>
                  </a:lnTo>
                  <a:lnTo>
                    <a:pt x="133" y="110"/>
                  </a:lnTo>
                  <a:lnTo>
                    <a:pt x="133" y="124"/>
                  </a:lnTo>
                  <a:lnTo>
                    <a:pt x="133" y="137"/>
                  </a:lnTo>
                  <a:lnTo>
                    <a:pt x="133" y="150"/>
                  </a:lnTo>
                  <a:lnTo>
                    <a:pt x="133" y="154"/>
                  </a:lnTo>
                  <a:lnTo>
                    <a:pt x="133" y="159"/>
                  </a:lnTo>
                  <a:lnTo>
                    <a:pt x="133" y="168"/>
                  </a:lnTo>
                  <a:lnTo>
                    <a:pt x="128" y="181"/>
                  </a:lnTo>
                  <a:lnTo>
                    <a:pt x="133" y="199"/>
                  </a:lnTo>
                  <a:lnTo>
                    <a:pt x="133" y="212"/>
                  </a:lnTo>
                  <a:lnTo>
                    <a:pt x="133" y="221"/>
                  </a:lnTo>
                  <a:lnTo>
                    <a:pt x="137" y="238"/>
                  </a:lnTo>
                  <a:lnTo>
                    <a:pt x="141" y="252"/>
                  </a:lnTo>
                  <a:lnTo>
                    <a:pt x="146" y="265"/>
                  </a:lnTo>
                  <a:lnTo>
                    <a:pt x="155" y="283"/>
                  </a:lnTo>
                  <a:lnTo>
                    <a:pt x="159" y="305"/>
                  </a:lnTo>
                  <a:lnTo>
                    <a:pt x="172" y="322"/>
                  </a:lnTo>
                  <a:lnTo>
                    <a:pt x="163" y="322"/>
                  </a:lnTo>
                  <a:lnTo>
                    <a:pt x="150" y="327"/>
                  </a:lnTo>
                  <a:lnTo>
                    <a:pt x="141" y="327"/>
                  </a:lnTo>
                  <a:lnTo>
                    <a:pt x="137" y="327"/>
                  </a:lnTo>
                  <a:lnTo>
                    <a:pt x="137" y="318"/>
                  </a:lnTo>
                  <a:lnTo>
                    <a:pt x="128" y="296"/>
                  </a:lnTo>
                  <a:lnTo>
                    <a:pt x="119" y="265"/>
                  </a:lnTo>
                  <a:lnTo>
                    <a:pt x="110" y="234"/>
                  </a:lnTo>
                  <a:lnTo>
                    <a:pt x="102" y="199"/>
                  </a:lnTo>
                  <a:lnTo>
                    <a:pt x="93" y="168"/>
                  </a:lnTo>
                  <a:lnTo>
                    <a:pt x="84" y="154"/>
                  </a:lnTo>
                  <a:lnTo>
                    <a:pt x="84" y="146"/>
                  </a:lnTo>
                  <a:lnTo>
                    <a:pt x="80" y="141"/>
                  </a:lnTo>
                  <a:lnTo>
                    <a:pt x="75" y="137"/>
                  </a:lnTo>
                  <a:lnTo>
                    <a:pt x="66" y="110"/>
                  </a:lnTo>
                  <a:lnTo>
                    <a:pt x="49" y="71"/>
                  </a:lnTo>
                  <a:lnTo>
                    <a:pt x="35" y="53"/>
                  </a:lnTo>
                  <a:lnTo>
                    <a:pt x="27" y="31"/>
                  </a:lnTo>
                  <a:lnTo>
                    <a:pt x="18" y="22"/>
                  </a:lnTo>
                  <a:lnTo>
                    <a:pt x="13" y="13"/>
                  </a:lnTo>
                  <a:lnTo>
                    <a:pt x="5" y="9"/>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0" name="Freeform 9"/>
            <p:cNvSpPr>
              <a:spLocks noChangeArrowheads="1"/>
            </p:cNvSpPr>
            <p:nvPr/>
          </p:nvSpPr>
          <p:spPr bwMode="auto">
            <a:xfrm>
              <a:off x="904875" y="1247775"/>
              <a:ext cx="119063" cy="161925"/>
            </a:xfrm>
            <a:custGeom>
              <a:avLst/>
              <a:gdLst>
                <a:gd name="T0" fmla="*/ 8 w 75"/>
                <a:gd name="T1" fmla="*/ 9 h 102"/>
                <a:gd name="T2" fmla="*/ 17 w 75"/>
                <a:gd name="T3" fmla="*/ 9 h 102"/>
                <a:gd name="T4" fmla="*/ 31 w 75"/>
                <a:gd name="T5" fmla="*/ 5 h 102"/>
                <a:gd name="T6" fmla="*/ 48 w 75"/>
                <a:gd name="T7" fmla="*/ 0 h 102"/>
                <a:gd name="T8" fmla="*/ 61 w 75"/>
                <a:gd name="T9" fmla="*/ 0 h 102"/>
                <a:gd name="T10" fmla="*/ 61 w 75"/>
                <a:gd name="T11" fmla="*/ 0 h 102"/>
                <a:gd name="T12" fmla="*/ 66 w 75"/>
                <a:gd name="T13" fmla="*/ 5 h 102"/>
                <a:gd name="T14" fmla="*/ 66 w 75"/>
                <a:gd name="T15" fmla="*/ 5 h 102"/>
                <a:gd name="T16" fmla="*/ 66 w 75"/>
                <a:gd name="T17" fmla="*/ 9 h 102"/>
                <a:gd name="T18" fmla="*/ 70 w 75"/>
                <a:gd name="T19" fmla="*/ 22 h 102"/>
                <a:gd name="T20" fmla="*/ 70 w 75"/>
                <a:gd name="T21" fmla="*/ 35 h 102"/>
                <a:gd name="T22" fmla="*/ 75 w 75"/>
                <a:gd name="T23" fmla="*/ 58 h 102"/>
                <a:gd name="T24" fmla="*/ 75 w 75"/>
                <a:gd name="T25" fmla="*/ 66 h 102"/>
                <a:gd name="T26" fmla="*/ 66 w 75"/>
                <a:gd name="T27" fmla="*/ 75 h 102"/>
                <a:gd name="T28" fmla="*/ 44 w 75"/>
                <a:gd name="T29" fmla="*/ 89 h 102"/>
                <a:gd name="T30" fmla="*/ 31 w 75"/>
                <a:gd name="T31" fmla="*/ 97 h 102"/>
                <a:gd name="T32" fmla="*/ 22 w 75"/>
                <a:gd name="T33" fmla="*/ 102 h 102"/>
                <a:gd name="T34" fmla="*/ 17 w 75"/>
                <a:gd name="T35" fmla="*/ 102 h 102"/>
                <a:gd name="T36" fmla="*/ 8 w 75"/>
                <a:gd name="T37" fmla="*/ 102 h 102"/>
                <a:gd name="T38" fmla="*/ 4 w 75"/>
                <a:gd name="T39" fmla="*/ 102 h 102"/>
                <a:gd name="T40" fmla="*/ 0 w 75"/>
                <a:gd name="T41" fmla="*/ 97 h 102"/>
                <a:gd name="T42" fmla="*/ 4 w 75"/>
                <a:gd name="T43" fmla="*/ 80 h 102"/>
                <a:gd name="T44" fmla="*/ 4 w 75"/>
                <a:gd name="T45" fmla="*/ 49 h 102"/>
                <a:gd name="T46" fmla="*/ 4 w 75"/>
                <a:gd name="T47" fmla="*/ 22 h 102"/>
                <a:gd name="T48" fmla="*/ 8 w 75"/>
                <a:gd name="T49" fmla="*/ 9 h 1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102"/>
                <a:gd name="T77" fmla="*/ 75 w 75"/>
                <a:gd name="T78" fmla="*/ 102 h 1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102">
                  <a:moveTo>
                    <a:pt x="8" y="9"/>
                  </a:moveTo>
                  <a:lnTo>
                    <a:pt x="17" y="9"/>
                  </a:lnTo>
                  <a:lnTo>
                    <a:pt x="31" y="5"/>
                  </a:lnTo>
                  <a:lnTo>
                    <a:pt x="48" y="0"/>
                  </a:lnTo>
                  <a:lnTo>
                    <a:pt x="61" y="0"/>
                  </a:lnTo>
                  <a:lnTo>
                    <a:pt x="61" y="0"/>
                  </a:lnTo>
                  <a:lnTo>
                    <a:pt x="66" y="5"/>
                  </a:lnTo>
                  <a:lnTo>
                    <a:pt x="66" y="5"/>
                  </a:lnTo>
                  <a:lnTo>
                    <a:pt x="66" y="9"/>
                  </a:lnTo>
                  <a:lnTo>
                    <a:pt x="70" y="22"/>
                  </a:lnTo>
                  <a:lnTo>
                    <a:pt x="70" y="35"/>
                  </a:lnTo>
                  <a:lnTo>
                    <a:pt x="75" y="58"/>
                  </a:lnTo>
                  <a:lnTo>
                    <a:pt x="75" y="66"/>
                  </a:lnTo>
                  <a:lnTo>
                    <a:pt x="66" y="75"/>
                  </a:lnTo>
                  <a:lnTo>
                    <a:pt x="44" y="89"/>
                  </a:lnTo>
                  <a:lnTo>
                    <a:pt x="31" y="97"/>
                  </a:lnTo>
                  <a:lnTo>
                    <a:pt x="22" y="102"/>
                  </a:lnTo>
                  <a:lnTo>
                    <a:pt x="17" y="102"/>
                  </a:lnTo>
                  <a:lnTo>
                    <a:pt x="8" y="102"/>
                  </a:lnTo>
                  <a:lnTo>
                    <a:pt x="4" y="102"/>
                  </a:lnTo>
                  <a:lnTo>
                    <a:pt x="0" y="97"/>
                  </a:lnTo>
                  <a:lnTo>
                    <a:pt x="4" y="80"/>
                  </a:lnTo>
                  <a:lnTo>
                    <a:pt x="4" y="49"/>
                  </a:lnTo>
                  <a:lnTo>
                    <a:pt x="4" y="22"/>
                  </a:lnTo>
                  <a:lnTo>
                    <a:pt x="8"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1" name="Freeform 10"/>
            <p:cNvSpPr>
              <a:spLocks noChangeArrowheads="1"/>
            </p:cNvSpPr>
            <p:nvPr/>
          </p:nvSpPr>
          <p:spPr bwMode="auto">
            <a:xfrm>
              <a:off x="1773238" y="244475"/>
              <a:ext cx="1828800" cy="1600200"/>
            </a:xfrm>
            <a:custGeom>
              <a:avLst/>
              <a:gdLst>
                <a:gd name="T0" fmla="*/ 1037 w 1152"/>
                <a:gd name="T1" fmla="*/ 305 h 1008"/>
                <a:gd name="T2" fmla="*/ 1059 w 1152"/>
                <a:gd name="T3" fmla="*/ 340 h 1008"/>
                <a:gd name="T4" fmla="*/ 1112 w 1152"/>
                <a:gd name="T5" fmla="*/ 385 h 1008"/>
                <a:gd name="T6" fmla="*/ 1143 w 1152"/>
                <a:gd name="T7" fmla="*/ 429 h 1008"/>
                <a:gd name="T8" fmla="*/ 1147 w 1152"/>
                <a:gd name="T9" fmla="*/ 645 h 1008"/>
                <a:gd name="T10" fmla="*/ 1143 w 1152"/>
                <a:gd name="T11" fmla="*/ 1008 h 1008"/>
                <a:gd name="T12" fmla="*/ 869 w 1152"/>
                <a:gd name="T13" fmla="*/ 911 h 1008"/>
                <a:gd name="T14" fmla="*/ 843 w 1152"/>
                <a:gd name="T15" fmla="*/ 911 h 1008"/>
                <a:gd name="T16" fmla="*/ 635 w 1152"/>
                <a:gd name="T17" fmla="*/ 880 h 1008"/>
                <a:gd name="T18" fmla="*/ 490 w 1152"/>
                <a:gd name="T19" fmla="*/ 844 h 1008"/>
                <a:gd name="T20" fmla="*/ 379 w 1152"/>
                <a:gd name="T21" fmla="*/ 756 h 1008"/>
                <a:gd name="T22" fmla="*/ 353 w 1152"/>
                <a:gd name="T23" fmla="*/ 747 h 1008"/>
                <a:gd name="T24" fmla="*/ 123 w 1152"/>
                <a:gd name="T25" fmla="*/ 632 h 1008"/>
                <a:gd name="T26" fmla="*/ 88 w 1152"/>
                <a:gd name="T27" fmla="*/ 610 h 1008"/>
                <a:gd name="T28" fmla="*/ 88 w 1152"/>
                <a:gd name="T29" fmla="*/ 597 h 1008"/>
                <a:gd name="T30" fmla="*/ 110 w 1152"/>
                <a:gd name="T31" fmla="*/ 588 h 1008"/>
                <a:gd name="T32" fmla="*/ 176 w 1152"/>
                <a:gd name="T33" fmla="*/ 597 h 1008"/>
                <a:gd name="T34" fmla="*/ 225 w 1152"/>
                <a:gd name="T35" fmla="*/ 610 h 1008"/>
                <a:gd name="T36" fmla="*/ 273 w 1152"/>
                <a:gd name="T37" fmla="*/ 619 h 1008"/>
                <a:gd name="T38" fmla="*/ 393 w 1152"/>
                <a:gd name="T39" fmla="*/ 614 h 1008"/>
                <a:gd name="T40" fmla="*/ 437 w 1152"/>
                <a:gd name="T41" fmla="*/ 570 h 1008"/>
                <a:gd name="T42" fmla="*/ 481 w 1152"/>
                <a:gd name="T43" fmla="*/ 495 h 1008"/>
                <a:gd name="T44" fmla="*/ 525 w 1152"/>
                <a:gd name="T45" fmla="*/ 411 h 1008"/>
                <a:gd name="T46" fmla="*/ 516 w 1152"/>
                <a:gd name="T47" fmla="*/ 394 h 1008"/>
                <a:gd name="T48" fmla="*/ 507 w 1152"/>
                <a:gd name="T49" fmla="*/ 380 h 1008"/>
                <a:gd name="T50" fmla="*/ 507 w 1152"/>
                <a:gd name="T51" fmla="*/ 301 h 1008"/>
                <a:gd name="T52" fmla="*/ 516 w 1152"/>
                <a:gd name="T53" fmla="*/ 261 h 1008"/>
                <a:gd name="T54" fmla="*/ 547 w 1152"/>
                <a:gd name="T55" fmla="*/ 212 h 1008"/>
                <a:gd name="T56" fmla="*/ 600 w 1152"/>
                <a:gd name="T57" fmla="*/ 195 h 1008"/>
                <a:gd name="T58" fmla="*/ 657 w 1152"/>
                <a:gd name="T59" fmla="*/ 212 h 1008"/>
                <a:gd name="T60" fmla="*/ 684 w 1152"/>
                <a:gd name="T61" fmla="*/ 252 h 1008"/>
                <a:gd name="T62" fmla="*/ 688 w 1152"/>
                <a:gd name="T63" fmla="*/ 310 h 1008"/>
                <a:gd name="T64" fmla="*/ 693 w 1152"/>
                <a:gd name="T65" fmla="*/ 371 h 1008"/>
                <a:gd name="T66" fmla="*/ 732 w 1152"/>
                <a:gd name="T67" fmla="*/ 442 h 1008"/>
                <a:gd name="T68" fmla="*/ 772 w 1152"/>
                <a:gd name="T69" fmla="*/ 539 h 1008"/>
                <a:gd name="T70" fmla="*/ 785 w 1152"/>
                <a:gd name="T71" fmla="*/ 579 h 1008"/>
                <a:gd name="T72" fmla="*/ 799 w 1152"/>
                <a:gd name="T73" fmla="*/ 535 h 1008"/>
                <a:gd name="T74" fmla="*/ 812 w 1152"/>
                <a:gd name="T75" fmla="*/ 442 h 1008"/>
                <a:gd name="T76" fmla="*/ 821 w 1152"/>
                <a:gd name="T77" fmla="*/ 402 h 1008"/>
                <a:gd name="T78" fmla="*/ 816 w 1152"/>
                <a:gd name="T79" fmla="*/ 367 h 1008"/>
                <a:gd name="T80" fmla="*/ 794 w 1152"/>
                <a:gd name="T81" fmla="*/ 345 h 1008"/>
                <a:gd name="T82" fmla="*/ 772 w 1152"/>
                <a:gd name="T83" fmla="*/ 336 h 1008"/>
                <a:gd name="T84" fmla="*/ 724 w 1152"/>
                <a:gd name="T85" fmla="*/ 332 h 1008"/>
                <a:gd name="T86" fmla="*/ 715 w 1152"/>
                <a:gd name="T87" fmla="*/ 310 h 1008"/>
                <a:gd name="T88" fmla="*/ 697 w 1152"/>
                <a:gd name="T89" fmla="*/ 257 h 1008"/>
                <a:gd name="T90" fmla="*/ 688 w 1152"/>
                <a:gd name="T91" fmla="*/ 212 h 1008"/>
                <a:gd name="T92" fmla="*/ 679 w 1152"/>
                <a:gd name="T93" fmla="*/ 142 h 1008"/>
                <a:gd name="T94" fmla="*/ 697 w 1152"/>
                <a:gd name="T95" fmla="*/ 93 h 1008"/>
                <a:gd name="T96" fmla="*/ 728 w 1152"/>
                <a:gd name="T97" fmla="*/ 49 h 1008"/>
                <a:gd name="T98" fmla="*/ 803 w 1152"/>
                <a:gd name="T99" fmla="*/ 5 h 1008"/>
                <a:gd name="T100" fmla="*/ 878 w 1152"/>
                <a:gd name="T101" fmla="*/ 0 h 1008"/>
                <a:gd name="T102" fmla="*/ 927 w 1152"/>
                <a:gd name="T103" fmla="*/ 27 h 1008"/>
                <a:gd name="T104" fmla="*/ 971 w 1152"/>
                <a:gd name="T105" fmla="*/ 89 h 1008"/>
                <a:gd name="T106" fmla="*/ 984 w 1152"/>
                <a:gd name="T107" fmla="*/ 146 h 10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52"/>
                <a:gd name="T163" fmla="*/ 0 h 1008"/>
                <a:gd name="T164" fmla="*/ 1152 w 1152"/>
                <a:gd name="T165" fmla="*/ 1008 h 10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52" h="1008">
                  <a:moveTo>
                    <a:pt x="984" y="248"/>
                  </a:moveTo>
                  <a:lnTo>
                    <a:pt x="1010" y="283"/>
                  </a:lnTo>
                  <a:lnTo>
                    <a:pt x="1019" y="287"/>
                  </a:lnTo>
                  <a:lnTo>
                    <a:pt x="1028" y="301"/>
                  </a:lnTo>
                  <a:lnTo>
                    <a:pt x="1037" y="305"/>
                  </a:lnTo>
                  <a:lnTo>
                    <a:pt x="1041" y="314"/>
                  </a:lnTo>
                  <a:lnTo>
                    <a:pt x="1050" y="323"/>
                  </a:lnTo>
                  <a:lnTo>
                    <a:pt x="1055" y="332"/>
                  </a:lnTo>
                  <a:lnTo>
                    <a:pt x="1055" y="336"/>
                  </a:lnTo>
                  <a:lnTo>
                    <a:pt x="1059" y="340"/>
                  </a:lnTo>
                  <a:lnTo>
                    <a:pt x="1063" y="345"/>
                  </a:lnTo>
                  <a:lnTo>
                    <a:pt x="1072" y="349"/>
                  </a:lnTo>
                  <a:lnTo>
                    <a:pt x="1085" y="363"/>
                  </a:lnTo>
                  <a:lnTo>
                    <a:pt x="1103" y="376"/>
                  </a:lnTo>
                  <a:lnTo>
                    <a:pt x="1112" y="385"/>
                  </a:lnTo>
                  <a:lnTo>
                    <a:pt x="1121" y="394"/>
                  </a:lnTo>
                  <a:lnTo>
                    <a:pt x="1130" y="402"/>
                  </a:lnTo>
                  <a:lnTo>
                    <a:pt x="1134" y="411"/>
                  </a:lnTo>
                  <a:lnTo>
                    <a:pt x="1143" y="420"/>
                  </a:lnTo>
                  <a:lnTo>
                    <a:pt x="1143" y="429"/>
                  </a:lnTo>
                  <a:lnTo>
                    <a:pt x="1147" y="438"/>
                  </a:lnTo>
                  <a:lnTo>
                    <a:pt x="1147" y="447"/>
                  </a:lnTo>
                  <a:lnTo>
                    <a:pt x="1152" y="486"/>
                  </a:lnTo>
                  <a:lnTo>
                    <a:pt x="1147" y="557"/>
                  </a:lnTo>
                  <a:lnTo>
                    <a:pt x="1147" y="645"/>
                  </a:lnTo>
                  <a:lnTo>
                    <a:pt x="1147" y="747"/>
                  </a:lnTo>
                  <a:lnTo>
                    <a:pt x="1143" y="844"/>
                  </a:lnTo>
                  <a:lnTo>
                    <a:pt x="1143" y="928"/>
                  </a:lnTo>
                  <a:lnTo>
                    <a:pt x="1143" y="986"/>
                  </a:lnTo>
                  <a:lnTo>
                    <a:pt x="1143" y="1008"/>
                  </a:lnTo>
                  <a:lnTo>
                    <a:pt x="904" y="884"/>
                  </a:lnTo>
                  <a:lnTo>
                    <a:pt x="896" y="888"/>
                  </a:lnTo>
                  <a:lnTo>
                    <a:pt x="887" y="902"/>
                  </a:lnTo>
                  <a:lnTo>
                    <a:pt x="878" y="906"/>
                  </a:lnTo>
                  <a:lnTo>
                    <a:pt x="869" y="911"/>
                  </a:lnTo>
                  <a:lnTo>
                    <a:pt x="869" y="911"/>
                  </a:lnTo>
                  <a:lnTo>
                    <a:pt x="865" y="911"/>
                  </a:lnTo>
                  <a:lnTo>
                    <a:pt x="860" y="911"/>
                  </a:lnTo>
                  <a:lnTo>
                    <a:pt x="856" y="911"/>
                  </a:lnTo>
                  <a:lnTo>
                    <a:pt x="843" y="911"/>
                  </a:lnTo>
                  <a:lnTo>
                    <a:pt x="812" y="902"/>
                  </a:lnTo>
                  <a:lnTo>
                    <a:pt x="772" y="897"/>
                  </a:lnTo>
                  <a:lnTo>
                    <a:pt x="724" y="893"/>
                  </a:lnTo>
                  <a:lnTo>
                    <a:pt x="679" y="884"/>
                  </a:lnTo>
                  <a:lnTo>
                    <a:pt x="635" y="880"/>
                  </a:lnTo>
                  <a:lnTo>
                    <a:pt x="596" y="871"/>
                  </a:lnTo>
                  <a:lnTo>
                    <a:pt x="574" y="866"/>
                  </a:lnTo>
                  <a:lnTo>
                    <a:pt x="543" y="857"/>
                  </a:lnTo>
                  <a:lnTo>
                    <a:pt x="512" y="849"/>
                  </a:lnTo>
                  <a:lnTo>
                    <a:pt x="490" y="844"/>
                  </a:lnTo>
                  <a:lnTo>
                    <a:pt x="485" y="844"/>
                  </a:lnTo>
                  <a:lnTo>
                    <a:pt x="419" y="822"/>
                  </a:lnTo>
                  <a:lnTo>
                    <a:pt x="379" y="809"/>
                  </a:lnTo>
                  <a:lnTo>
                    <a:pt x="384" y="756"/>
                  </a:lnTo>
                  <a:lnTo>
                    <a:pt x="379" y="756"/>
                  </a:lnTo>
                  <a:lnTo>
                    <a:pt x="371" y="756"/>
                  </a:lnTo>
                  <a:lnTo>
                    <a:pt x="362" y="751"/>
                  </a:lnTo>
                  <a:lnTo>
                    <a:pt x="357" y="751"/>
                  </a:lnTo>
                  <a:lnTo>
                    <a:pt x="353" y="747"/>
                  </a:lnTo>
                  <a:lnTo>
                    <a:pt x="353" y="747"/>
                  </a:lnTo>
                  <a:lnTo>
                    <a:pt x="353" y="738"/>
                  </a:lnTo>
                  <a:lnTo>
                    <a:pt x="353" y="738"/>
                  </a:lnTo>
                  <a:lnTo>
                    <a:pt x="0" y="694"/>
                  </a:lnTo>
                  <a:lnTo>
                    <a:pt x="137" y="654"/>
                  </a:lnTo>
                  <a:lnTo>
                    <a:pt x="123" y="632"/>
                  </a:lnTo>
                  <a:lnTo>
                    <a:pt x="88" y="623"/>
                  </a:lnTo>
                  <a:lnTo>
                    <a:pt x="84" y="623"/>
                  </a:lnTo>
                  <a:lnTo>
                    <a:pt x="84" y="614"/>
                  </a:lnTo>
                  <a:lnTo>
                    <a:pt x="84" y="614"/>
                  </a:lnTo>
                  <a:lnTo>
                    <a:pt x="88" y="610"/>
                  </a:lnTo>
                  <a:lnTo>
                    <a:pt x="93" y="610"/>
                  </a:lnTo>
                  <a:lnTo>
                    <a:pt x="97" y="606"/>
                  </a:lnTo>
                  <a:lnTo>
                    <a:pt x="119" y="606"/>
                  </a:lnTo>
                  <a:lnTo>
                    <a:pt x="123" y="606"/>
                  </a:lnTo>
                  <a:lnTo>
                    <a:pt x="88" y="597"/>
                  </a:lnTo>
                  <a:lnTo>
                    <a:pt x="88" y="597"/>
                  </a:lnTo>
                  <a:lnTo>
                    <a:pt x="93" y="592"/>
                  </a:lnTo>
                  <a:lnTo>
                    <a:pt x="97" y="588"/>
                  </a:lnTo>
                  <a:lnTo>
                    <a:pt x="101" y="588"/>
                  </a:lnTo>
                  <a:lnTo>
                    <a:pt x="110" y="588"/>
                  </a:lnTo>
                  <a:lnTo>
                    <a:pt x="123" y="588"/>
                  </a:lnTo>
                  <a:lnTo>
                    <a:pt x="137" y="588"/>
                  </a:lnTo>
                  <a:lnTo>
                    <a:pt x="150" y="592"/>
                  </a:lnTo>
                  <a:lnTo>
                    <a:pt x="163" y="597"/>
                  </a:lnTo>
                  <a:lnTo>
                    <a:pt x="176" y="597"/>
                  </a:lnTo>
                  <a:lnTo>
                    <a:pt x="190" y="601"/>
                  </a:lnTo>
                  <a:lnTo>
                    <a:pt x="207" y="606"/>
                  </a:lnTo>
                  <a:lnTo>
                    <a:pt x="212" y="606"/>
                  </a:lnTo>
                  <a:lnTo>
                    <a:pt x="220" y="606"/>
                  </a:lnTo>
                  <a:lnTo>
                    <a:pt x="225" y="610"/>
                  </a:lnTo>
                  <a:lnTo>
                    <a:pt x="234" y="610"/>
                  </a:lnTo>
                  <a:lnTo>
                    <a:pt x="243" y="614"/>
                  </a:lnTo>
                  <a:lnTo>
                    <a:pt x="251" y="619"/>
                  </a:lnTo>
                  <a:lnTo>
                    <a:pt x="260" y="619"/>
                  </a:lnTo>
                  <a:lnTo>
                    <a:pt x="273" y="619"/>
                  </a:lnTo>
                  <a:lnTo>
                    <a:pt x="300" y="619"/>
                  </a:lnTo>
                  <a:lnTo>
                    <a:pt x="335" y="619"/>
                  </a:lnTo>
                  <a:lnTo>
                    <a:pt x="366" y="619"/>
                  </a:lnTo>
                  <a:lnTo>
                    <a:pt x="384" y="619"/>
                  </a:lnTo>
                  <a:lnTo>
                    <a:pt x="393" y="614"/>
                  </a:lnTo>
                  <a:lnTo>
                    <a:pt x="397" y="610"/>
                  </a:lnTo>
                  <a:lnTo>
                    <a:pt x="406" y="601"/>
                  </a:lnTo>
                  <a:lnTo>
                    <a:pt x="415" y="592"/>
                  </a:lnTo>
                  <a:lnTo>
                    <a:pt x="432" y="579"/>
                  </a:lnTo>
                  <a:lnTo>
                    <a:pt x="437" y="570"/>
                  </a:lnTo>
                  <a:lnTo>
                    <a:pt x="441" y="561"/>
                  </a:lnTo>
                  <a:lnTo>
                    <a:pt x="454" y="544"/>
                  </a:lnTo>
                  <a:lnTo>
                    <a:pt x="463" y="522"/>
                  </a:lnTo>
                  <a:lnTo>
                    <a:pt x="472" y="508"/>
                  </a:lnTo>
                  <a:lnTo>
                    <a:pt x="481" y="495"/>
                  </a:lnTo>
                  <a:lnTo>
                    <a:pt x="494" y="469"/>
                  </a:lnTo>
                  <a:lnTo>
                    <a:pt x="507" y="447"/>
                  </a:lnTo>
                  <a:lnTo>
                    <a:pt x="516" y="429"/>
                  </a:lnTo>
                  <a:lnTo>
                    <a:pt x="521" y="420"/>
                  </a:lnTo>
                  <a:lnTo>
                    <a:pt x="525" y="411"/>
                  </a:lnTo>
                  <a:lnTo>
                    <a:pt x="529" y="398"/>
                  </a:lnTo>
                  <a:lnTo>
                    <a:pt x="534" y="394"/>
                  </a:lnTo>
                  <a:lnTo>
                    <a:pt x="529" y="398"/>
                  </a:lnTo>
                  <a:lnTo>
                    <a:pt x="521" y="398"/>
                  </a:lnTo>
                  <a:lnTo>
                    <a:pt x="516" y="394"/>
                  </a:lnTo>
                  <a:lnTo>
                    <a:pt x="512" y="394"/>
                  </a:lnTo>
                  <a:lnTo>
                    <a:pt x="512" y="389"/>
                  </a:lnTo>
                  <a:lnTo>
                    <a:pt x="507" y="389"/>
                  </a:lnTo>
                  <a:lnTo>
                    <a:pt x="507" y="385"/>
                  </a:lnTo>
                  <a:lnTo>
                    <a:pt x="507" y="380"/>
                  </a:lnTo>
                  <a:lnTo>
                    <a:pt x="507" y="363"/>
                  </a:lnTo>
                  <a:lnTo>
                    <a:pt x="507" y="345"/>
                  </a:lnTo>
                  <a:lnTo>
                    <a:pt x="507" y="323"/>
                  </a:lnTo>
                  <a:lnTo>
                    <a:pt x="507" y="305"/>
                  </a:lnTo>
                  <a:lnTo>
                    <a:pt x="507" y="301"/>
                  </a:lnTo>
                  <a:lnTo>
                    <a:pt x="507" y="287"/>
                  </a:lnTo>
                  <a:lnTo>
                    <a:pt x="507" y="279"/>
                  </a:lnTo>
                  <a:lnTo>
                    <a:pt x="512" y="274"/>
                  </a:lnTo>
                  <a:lnTo>
                    <a:pt x="512" y="265"/>
                  </a:lnTo>
                  <a:lnTo>
                    <a:pt x="516" y="261"/>
                  </a:lnTo>
                  <a:lnTo>
                    <a:pt x="521" y="248"/>
                  </a:lnTo>
                  <a:lnTo>
                    <a:pt x="534" y="226"/>
                  </a:lnTo>
                  <a:lnTo>
                    <a:pt x="538" y="221"/>
                  </a:lnTo>
                  <a:lnTo>
                    <a:pt x="543" y="217"/>
                  </a:lnTo>
                  <a:lnTo>
                    <a:pt x="547" y="212"/>
                  </a:lnTo>
                  <a:lnTo>
                    <a:pt x="556" y="208"/>
                  </a:lnTo>
                  <a:lnTo>
                    <a:pt x="565" y="204"/>
                  </a:lnTo>
                  <a:lnTo>
                    <a:pt x="574" y="199"/>
                  </a:lnTo>
                  <a:lnTo>
                    <a:pt x="587" y="199"/>
                  </a:lnTo>
                  <a:lnTo>
                    <a:pt x="600" y="195"/>
                  </a:lnTo>
                  <a:lnTo>
                    <a:pt x="618" y="195"/>
                  </a:lnTo>
                  <a:lnTo>
                    <a:pt x="626" y="199"/>
                  </a:lnTo>
                  <a:lnTo>
                    <a:pt x="640" y="199"/>
                  </a:lnTo>
                  <a:lnTo>
                    <a:pt x="649" y="204"/>
                  </a:lnTo>
                  <a:lnTo>
                    <a:pt x="657" y="212"/>
                  </a:lnTo>
                  <a:lnTo>
                    <a:pt x="666" y="217"/>
                  </a:lnTo>
                  <a:lnTo>
                    <a:pt x="671" y="226"/>
                  </a:lnTo>
                  <a:lnTo>
                    <a:pt x="679" y="234"/>
                  </a:lnTo>
                  <a:lnTo>
                    <a:pt x="684" y="243"/>
                  </a:lnTo>
                  <a:lnTo>
                    <a:pt x="684" y="252"/>
                  </a:lnTo>
                  <a:lnTo>
                    <a:pt x="688" y="261"/>
                  </a:lnTo>
                  <a:lnTo>
                    <a:pt x="688" y="274"/>
                  </a:lnTo>
                  <a:lnTo>
                    <a:pt x="688" y="283"/>
                  </a:lnTo>
                  <a:lnTo>
                    <a:pt x="688" y="296"/>
                  </a:lnTo>
                  <a:lnTo>
                    <a:pt x="688" y="310"/>
                  </a:lnTo>
                  <a:lnTo>
                    <a:pt x="688" y="323"/>
                  </a:lnTo>
                  <a:lnTo>
                    <a:pt x="688" y="336"/>
                  </a:lnTo>
                  <a:lnTo>
                    <a:pt x="688" y="345"/>
                  </a:lnTo>
                  <a:lnTo>
                    <a:pt x="688" y="358"/>
                  </a:lnTo>
                  <a:lnTo>
                    <a:pt x="693" y="371"/>
                  </a:lnTo>
                  <a:lnTo>
                    <a:pt x="697" y="380"/>
                  </a:lnTo>
                  <a:lnTo>
                    <a:pt x="701" y="394"/>
                  </a:lnTo>
                  <a:lnTo>
                    <a:pt x="706" y="402"/>
                  </a:lnTo>
                  <a:lnTo>
                    <a:pt x="710" y="416"/>
                  </a:lnTo>
                  <a:lnTo>
                    <a:pt x="732" y="442"/>
                  </a:lnTo>
                  <a:lnTo>
                    <a:pt x="741" y="455"/>
                  </a:lnTo>
                  <a:lnTo>
                    <a:pt x="746" y="469"/>
                  </a:lnTo>
                  <a:lnTo>
                    <a:pt x="759" y="500"/>
                  </a:lnTo>
                  <a:lnTo>
                    <a:pt x="768" y="522"/>
                  </a:lnTo>
                  <a:lnTo>
                    <a:pt x="772" y="539"/>
                  </a:lnTo>
                  <a:lnTo>
                    <a:pt x="777" y="557"/>
                  </a:lnTo>
                  <a:lnTo>
                    <a:pt x="781" y="570"/>
                  </a:lnTo>
                  <a:lnTo>
                    <a:pt x="781" y="575"/>
                  </a:lnTo>
                  <a:lnTo>
                    <a:pt x="781" y="579"/>
                  </a:lnTo>
                  <a:lnTo>
                    <a:pt x="785" y="579"/>
                  </a:lnTo>
                  <a:lnTo>
                    <a:pt x="785" y="579"/>
                  </a:lnTo>
                  <a:lnTo>
                    <a:pt x="790" y="570"/>
                  </a:lnTo>
                  <a:lnTo>
                    <a:pt x="794" y="561"/>
                  </a:lnTo>
                  <a:lnTo>
                    <a:pt x="794" y="548"/>
                  </a:lnTo>
                  <a:lnTo>
                    <a:pt x="799" y="535"/>
                  </a:lnTo>
                  <a:lnTo>
                    <a:pt x="799" y="522"/>
                  </a:lnTo>
                  <a:lnTo>
                    <a:pt x="803" y="513"/>
                  </a:lnTo>
                  <a:lnTo>
                    <a:pt x="803" y="491"/>
                  </a:lnTo>
                  <a:lnTo>
                    <a:pt x="807" y="455"/>
                  </a:lnTo>
                  <a:lnTo>
                    <a:pt x="812" y="442"/>
                  </a:lnTo>
                  <a:lnTo>
                    <a:pt x="812" y="424"/>
                  </a:lnTo>
                  <a:lnTo>
                    <a:pt x="816" y="416"/>
                  </a:lnTo>
                  <a:lnTo>
                    <a:pt x="816" y="411"/>
                  </a:lnTo>
                  <a:lnTo>
                    <a:pt x="821" y="407"/>
                  </a:lnTo>
                  <a:lnTo>
                    <a:pt x="821" y="402"/>
                  </a:lnTo>
                  <a:lnTo>
                    <a:pt x="825" y="398"/>
                  </a:lnTo>
                  <a:lnTo>
                    <a:pt x="825" y="389"/>
                  </a:lnTo>
                  <a:lnTo>
                    <a:pt x="821" y="380"/>
                  </a:lnTo>
                  <a:lnTo>
                    <a:pt x="821" y="371"/>
                  </a:lnTo>
                  <a:lnTo>
                    <a:pt x="816" y="367"/>
                  </a:lnTo>
                  <a:lnTo>
                    <a:pt x="803" y="358"/>
                  </a:lnTo>
                  <a:lnTo>
                    <a:pt x="803" y="354"/>
                  </a:lnTo>
                  <a:lnTo>
                    <a:pt x="799" y="349"/>
                  </a:lnTo>
                  <a:lnTo>
                    <a:pt x="794" y="345"/>
                  </a:lnTo>
                  <a:lnTo>
                    <a:pt x="794" y="345"/>
                  </a:lnTo>
                  <a:lnTo>
                    <a:pt x="794" y="340"/>
                  </a:lnTo>
                  <a:lnTo>
                    <a:pt x="790" y="340"/>
                  </a:lnTo>
                  <a:lnTo>
                    <a:pt x="790" y="340"/>
                  </a:lnTo>
                  <a:lnTo>
                    <a:pt x="785" y="336"/>
                  </a:lnTo>
                  <a:lnTo>
                    <a:pt x="772" y="336"/>
                  </a:lnTo>
                  <a:lnTo>
                    <a:pt x="763" y="336"/>
                  </a:lnTo>
                  <a:lnTo>
                    <a:pt x="741" y="336"/>
                  </a:lnTo>
                  <a:lnTo>
                    <a:pt x="732" y="336"/>
                  </a:lnTo>
                  <a:lnTo>
                    <a:pt x="732" y="336"/>
                  </a:lnTo>
                  <a:lnTo>
                    <a:pt x="724" y="332"/>
                  </a:lnTo>
                  <a:lnTo>
                    <a:pt x="724" y="332"/>
                  </a:lnTo>
                  <a:lnTo>
                    <a:pt x="719" y="327"/>
                  </a:lnTo>
                  <a:lnTo>
                    <a:pt x="719" y="323"/>
                  </a:lnTo>
                  <a:lnTo>
                    <a:pt x="719" y="318"/>
                  </a:lnTo>
                  <a:lnTo>
                    <a:pt x="715" y="310"/>
                  </a:lnTo>
                  <a:lnTo>
                    <a:pt x="715" y="301"/>
                  </a:lnTo>
                  <a:lnTo>
                    <a:pt x="710" y="292"/>
                  </a:lnTo>
                  <a:lnTo>
                    <a:pt x="706" y="283"/>
                  </a:lnTo>
                  <a:lnTo>
                    <a:pt x="701" y="270"/>
                  </a:lnTo>
                  <a:lnTo>
                    <a:pt x="697" y="257"/>
                  </a:lnTo>
                  <a:lnTo>
                    <a:pt x="697" y="248"/>
                  </a:lnTo>
                  <a:lnTo>
                    <a:pt x="693" y="234"/>
                  </a:lnTo>
                  <a:lnTo>
                    <a:pt x="688" y="226"/>
                  </a:lnTo>
                  <a:lnTo>
                    <a:pt x="688" y="217"/>
                  </a:lnTo>
                  <a:lnTo>
                    <a:pt x="688" y="212"/>
                  </a:lnTo>
                  <a:lnTo>
                    <a:pt x="688" y="199"/>
                  </a:lnTo>
                  <a:lnTo>
                    <a:pt x="684" y="190"/>
                  </a:lnTo>
                  <a:lnTo>
                    <a:pt x="679" y="168"/>
                  </a:lnTo>
                  <a:lnTo>
                    <a:pt x="679" y="155"/>
                  </a:lnTo>
                  <a:lnTo>
                    <a:pt x="679" y="142"/>
                  </a:lnTo>
                  <a:lnTo>
                    <a:pt x="684" y="133"/>
                  </a:lnTo>
                  <a:lnTo>
                    <a:pt x="684" y="120"/>
                  </a:lnTo>
                  <a:lnTo>
                    <a:pt x="693" y="106"/>
                  </a:lnTo>
                  <a:lnTo>
                    <a:pt x="693" y="97"/>
                  </a:lnTo>
                  <a:lnTo>
                    <a:pt x="697" y="93"/>
                  </a:lnTo>
                  <a:lnTo>
                    <a:pt x="701" y="84"/>
                  </a:lnTo>
                  <a:lnTo>
                    <a:pt x="706" y="75"/>
                  </a:lnTo>
                  <a:lnTo>
                    <a:pt x="710" y="67"/>
                  </a:lnTo>
                  <a:lnTo>
                    <a:pt x="719" y="58"/>
                  </a:lnTo>
                  <a:lnTo>
                    <a:pt x="728" y="49"/>
                  </a:lnTo>
                  <a:lnTo>
                    <a:pt x="741" y="40"/>
                  </a:lnTo>
                  <a:lnTo>
                    <a:pt x="754" y="27"/>
                  </a:lnTo>
                  <a:lnTo>
                    <a:pt x="768" y="18"/>
                  </a:lnTo>
                  <a:lnTo>
                    <a:pt x="785" y="13"/>
                  </a:lnTo>
                  <a:lnTo>
                    <a:pt x="803" y="5"/>
                  </a:lnTo>
                  <a:lnTo>
                    <a:pt x="825" y="5"/>
                  </a:lnTo>
                  <a:lnTo>
                    <a:pt x="838" y="0"/>
                  </a:lnTo>
                  <a:lnTo>
                    <a:pt x="852" y="0"/>
                  </a:lnTo>
                  <a:lnTo>
                    <a:pt x="865" y="0"/>
                  </a:lnTo>
                  <a:lnTo>
                    <a:pt x="878" y="0"/>
                  </a:lnTo>
                  <a:lnTo>
                    <a:pt x="887" y="5"/>
                  </a:lnTo>
                  <a:lnTo>
                    <a:pt x="896" y="5"/>
                  </a:lnTo>
                  <a:lnTo>
                    <a:pt x="904" y="9"/>
                  </a:lnTo>
                  <a:lnTo>
                    <a:pt x="913" y="13"/>
                  </a:lnTo>
                  <a:lnTo>
                    <a:pt x="927" y="27"/>
                  </a:lnTo>
                  <a:lnTo>
                    <a:pt x="940" y="36"/>
                  </a:lnTo>
                  <a:lnTo>
                    <a:pt x="949" y="49"/>
                  </a:lnTo>
                  <a:lnTo>
                    <a:pt x="957" y="62"/>
                  </a:lnTo>
                  <a:lnTo>
                    <a:pt x="966" y="75"/>
                  </a:lnTo>
                  <a:lnTo>
                    <a:pt x="971" y="89"/>
                  </a:lnTo>
                  <a:lnTo>
                    <a:pt x="975" y="97"/>
                  </a:lnTo>
                  <a:lnTo>
                    <a:pt x="979" y="111"/>
                  </a:lnTo>
                  <a:lnTo>
                    <a:pt x="979" y="120"/>
                  </a:lnTo>
                  <a:lnTo>
                    <a:pt x="984" y="128"/>
                  </a:lnTo>
                  <a:lnTo>
                    <a:pt x="984" y="146"/>
                  </a:lnTo>
                  <a:lnTo>
                    <a:pt x="984" y="150"/>
                  </a:lnTo>
                  <a:lnTo>
                    <a:pt x="984" y="248"/>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2" name="Freeform 11"/>
            <p:cNvSpPr>
              <a:spLocks noChangeArrowheads="1"/>
            </p:cNvSpPr>
            <p:nvPr/>
          </p:nvSpPr>
          <p:spPr bwMode="auto">
            <a:xfrm>
              <a:off x="3068638" y="714375"/>
              <a:ext cx="139700" cy="239712"/>
            </a:xfrm>
            <a:custGeom>
              <a:avLst/>
              <a:gdLst>
                <a:gd name="T0" fmla="*/ 5 w 88"/>
                <a:gd name="T1" fmla="*/ 93 h 151"/>
                <a:gd name="T2" fmla="*/ 18 w 88"/>
                <a:gd name="T3" fmla="*/ 80 h 151"/>
                <a:gd name="T4" fmla="*/ 40 w 88"/>
                <a:gd name="T5" fmla="*/ 49 h 151"/>
                <a:gd name="T6" fmla="*/ 53 w 88"/>
                <a:gd name="T7" fmla="*/ 31 h 151"/>
                <a:gd name="T8" fmla="*/ 71 w 88"/>
                <a:gd name="T9" fmla="*/ 14 h 151"/>
                <a:gd name="T10" fmla="*/ 75 w 88"/>
                <a:gd name="T11" fmla="*/ 9 h 151"/>
                <a:gd name="T12" fmla="*/ 80 w 88"/>
                <a:gd name="T13" fmla="*/ 5 h 151"/>
                <a:gd name="T14" fmla="*/ 84 w 88"/>
                <a:gd name="T15" fmla="*/ 0 h 151"/>
                <a:gd name="T16" fmla="*/ 88 w 88"/>
                <a:gd name="T17" fmla="*/ 0 h 151"/>
                <a:gd name="T18" fmla="*/ 84 w 88"/>
                <a:gd name="T19" fmla="*/ 9 h 151"/>
                <a:gd name="T20" fmla="*/ 75 w 88"/>
                <a:gd name="T21" fmla="*/ 27 h 151"/>
                <a:gd name="T22" fmla="*/ 66 w 88"/>
                <a:gd name="T23" fmla="*/ 53 h 151"/>
                <a:gd name="T24" fmla="*/ 53 w 88"/>
                <a:gd name="T25" fmla="*/ 80 h 151"/>
                <a:gd name="T26" fmla="*/ 36 w 88"/>
                <a:gd name="T27" fmla="*/ 128 h 151"/>
                <a:gd name="T28" fmla="*/ 27 w 88"/>
                <a:gd name="T29" fmla="*/ 151 h 151"/>
                <a:gd name="T30" fmla="*/ 22 w 88"/>
                <a:gd name="T31" fmla="*/ 151 h 151"/>
                <a:gd name="T32" fmla="*/ 13 w 88"/>
                <a:gd name="T33" fmla="*/ 146 h 151"/>
                <a:gd name="T34" fmla="*/ 9 w 88"/>
                <a:gd name="T35" fmla="*/ 142 h 151"/>
                <a:gd name="T36" fmla="*/ 5 w 88"/>
                <a:gd name="T37" fmla="*/ 137 h 151"/>
                <a:gd name="T38" fmla="*/ 0 w 88"/>
                <a:gd name="T39" fmla="*/ 137 h 151"/>
                <a:gd name="T40" fmla="*/ 0 w 88"/>
                <a:gd name="T41" fmla="*/ 133 h 151"/>
                <a:gd name="T42" fmla="*/ 0 w 88"/>
                <a:gd name="T43" fmla="*/ 133 h 151"/>
                <a:gd name="T44" fmla="*/ 0 w 88"/>
                <a:gd name="T45" fmla="*/ 128 h 151"/>
                <a:gd name="T46" fmla="*/ 0 w 88"/>
                <a:gd name="T47" fmla="*/ 115 h 151"/>
                <a:gd name="T48" fmla="*/ 0 w 88"/>
                <a:gd name="T49" fmla="*/ 102 h 151"/>
                <a:gd name="T50" fmla="*/ 5 w 88"/>
                <a:gd name="T51" fmla="*/ 98 h 151"/>
                <a:gd name="T52" fmla="*/ 5 w 88"/>
                <a:gd name="T53" fmla="*/ 93 h 1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8"/>
                <a:gd name="T82" fmla="*/ 0 h 151"/>
                <a:gd name="T83" fmla="*/ 88 w 88"/>
                <a:gd name="T84" fmla="*/ 151 h 15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8" h="151">
                  <a:moveTo>
                    <a:pt x="5" y="93"/>
                  </a:moveTo>
                  <a:lnTo>
                    <a:pt x="18" y="80"/>
                  </a:lnTo>
                  <a:lnTo>
                    <a:pt x="40" y="49"/>
                  </a:lnTo>
                  <a:lnTo>
                    <a:pt x="53" y="31"/>
                  </a:lnTo>
                  <a:lnTo>
                    <a:pt x="71" y="14"/>
                  </a:lnTo>
                  <a:lnTo>
                    <a:pt x="75" y="9"/>
                  </a:lnTo>
                  <a:lnTo>
                    <a:pt x="80" y="5"/>
                  </a:lnTo>
                  <a:lnTo>
                    <a:pt x="84" y="0"/>
                  </a:lnTo>
                  <a:lnTo>
                    <a:pt x="88" y="0"/>
                  </a:lnTo>
                  <a:lnTo>
                    <a:pt x="84" y="9"/>
                  </a:lnTo>
                  <a:lnTo>
                    <a:pt x="75" y="27"/>
                  </a:lnTo>
                  <a:lnTo>
                    <a:pt x="66" y="53"/>
                  </a:lnTo>
                  <a:lnTo>
                    <a:pt x="53" y="80"/>
                  </a:lnTo>
                  <a:lnTo>
                    <a:pt x="36" y="128"/>
                  </a:lnTo>
                  <a:lnTo>
                    <a:pt x="27" y="151"/>
                  </a:lnTo>
                  <a:lnTo>
                    <a:pt x="22" y="151"/>
                  </a:lnTo>
                  <a:lnTo>
                    <a:pt x="13" y="146"/>
                  </a:lnTo>
                  <a:lnTo>
                    <a:pt x="9" y="142"/>
                  </a:lnTo>
                  <a:lnTo>
                    <a:pt x="5" y="137"/>
                  </a:lnTo>
                  <a:lnTo>
                    <a:pt x="0" y="137"/>
                  </a:lnTo>
                  <a:lnTo>
                    <a:pt x="0" y="133"/>
                  </a:lnTo>
                  <a:lnTo>
                    <a:pt x="0" y="133"/>
                  </a:lnTo>
                  <a:lnTo>
                    <a:pt x="0" y="128"/>
                  </a:lnTo>
                  <a:lnTo>
                    <a:pt x="0" y="115"/>
                  </a:lnTo>
                  <a:lnTo>
                    <a:pt x="0" y="102"/>
                  </a:lnTo>
                  <a:lnTo>
                    <a:pt x="5" y="98"/>
                  </a:lnTo>
                  <a:lnTo>
                    <a:pt x="5" y="93"/>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3" name="Freeform 12"/>
            <p:cNvSpPr>
              <a:spLocks noChangeArrowheads="1"/>
            </p:cNvSpPr>
            <p:nvPr/>
          </p:nvSpPr>
          <p:spPr bwMode="auto">
            <a:xfrm>
              <a:off x="2586038" y="896937"/>
              <a:ext cx="160338" cy="147637"/>
            </a:xfrm>
            <a:custGeom>
              <a:avLst/>
              <a:gdLst>
                <a:gd name="T0" fmla="*/ 44 w 101"/>
                <a:gd name="T1" fmla="*/ 5 h 93"/>
                <a:gd name="T2" fmla="*/ 35 w 101"/>
                <a:gd name="T3" fmla="*/ 18 h 93"/>
                <a:gd name="T4" fmla="*/ 17 w 101"/>
                <a:gd name="T5" fmla="*/ 40 h 93"/>
                <a:gd name="T6" fmla="*/ 9 w 101"/>
                <a:gd name="T7" fmla="*/ 53 h 93"/>
                <a:gd name="T8" fmla="*/ 4 w 101"/>
                <a:gd name="T9" fmla="*/ 66 h 93"/>
                <a:gd name="T10" fmla="*/ 0 w 101"/>
                <a:gd name="T11" fmla="*/ 75 h 93"/>
                <a:gd name="T12" fmla="*/ 0 w 101"/>
                <a:gd name="T13" fmla="*/ 80 h 93"/>
                <a:gd name="T14" fmla="*/ 0 w 101"/>
                <a:gd name="T15" fmla="*/ 89 h 93"/>
                <a:gd name="T16" fmla="*/ 4 w 101"/>
                <a:gd name="T17" fmla="*/ 93 h 93"/>
                <a:gd name="T18" fmla="*/ 17 w 101"/>
                <a:gd name="T19" fmla="*/ 80 h 93"/>
                <a:gd name="T20" fmla="*/ 35 w 101"/>
                <a:gd name="T21" fmla="*/ 66 h 93"/>
                <a:gd name="T22" fmla="*/ 53 w 101"/>
                <a:gd name="T23" fmla="*/ 53 h 93"/>
                <a:gd name="T24" fmla="*/ 66 w 101"/>
                <a:gd name="T25" fmla="*/ 36 h 93"/>
                <a:gd name="T26" fmla="*/ 92 w 101"/>
                <a:gd name="T27" fmla="*/ 13 h 93"/>
                <a:gd name="T28" fmla="*/ 101 w 101"/>
                <a:gd name="T29" fmla="*/ 0 h 93"/>
                <a:gd name="T30" fmla="*/ 35 w 101"/>
                <a:gd name="T31" fmla="*/ 49 h 93"/>
                <a:gd name="T32" fmla="*/ 44 w 101"/>
                <a:gd name="T33" fmla="*/ 5 h 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1"/>
                <a:gd name="T52" fmla="*/ 0 h 93"/>
                <a:gd name="T53" fmla="*/ 101 w 101"/>
                <a:gd name="T54" fmla="*/ 93 h 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1" h="93">
                  <a:moveTo>
                    <a:pt x="44" y="5"/>
                  </a:moveTo>
                  <a:lnTo>
                    <a:pt x="35" y="18"/>
                  </a:lnTo>
                  <a:lnTo>
                    <a:pt x="17" y="40"/>
                  </a:lnTo>
                  <a:lnTo>
                    <a:pt x="9" y="53"/>
                  </a:lnTo>
                  <a:lnTo>
                    <a:pt x="4" y="66"/>
                  </a:lnTo>
                  <a:lnTo>
                    <a:pt x="0" y="75"/>
                  </a:lnTo>
                  <a:lnTo>
                    <a:pt x="0" y="80"/>
                  </a:lnTo>
                  <a:lnTo>
                    <a:pt x="0" y="89"/>
                  </a:lnTo>
                  <a:lnTo>
                    <a:pt x="4" y="93"/>
                  </a:lnTo>
                  <a:lnTo>
                    <a:pt x="17" y="80"/>
                  </a:lnTo>
                  <a:lnTo>
                    <a:pt x="35" y="66"/>
                  </a:lnTo>
                  <a:lnTo>
                    <a:pt x="53" y="53"/>
                  </a:lnTo>
                  <a:lnTo>
                    <a:pt x="66" y="36"/>
                  </a:lnTo>
                  <a:lnTo>
                    <a:pt x="92" y="13"/>
                  </a:lnTo>
                  <a:lnTo>
                    <a:pt x="101" y="0"/>
                  </a:lnTo>
                  <a:lnTo>
                    <a:pt x="35" y="49"/>
                  </a:lnTo>
                  <a:lnTo>
                    <a:pt x="44"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4" name="Freeform 14"/>
            <p:cNvSpPr>
              <a:spLocks noEditPoints="1" noChangeArrowheads="1"/>
            </p:cNvSpPr>
            <p:nvPr/>
          </p:nvSpPr>
          <p:spPr bwMode="auto">
            <a:xfrm>
              <a:off x="1611313" y="160337"/>
              <a:ext cx="757238" cy="919162"/>
            </a:xfrm>
            <a:custGeom>
              <a:avLst/>
              <a:gdLst>
                <a:gd name="T0" fmla="*/ 9 w 477"/>
                <a:gd name="T1" fmla="*/ 9 h 579"/>
                <a:gd name="T2" fmla="*/ 9 w 477"/>
                <a:gd name="T3" fmla="*/ 9 h 579"/>
                <a:gd name="T4" fmla="*/ 5 w 477"/>
                <a:gd name="T5" fmla="*/ 22 h 579"/>
                <a:gd name="T6" fmla="*/ 5 w 477"/>
                <a:gd name="T7" fmla="*/ 22 h 579"/>
                <a:gd name="T8" fmla="*/ 5 w 477"/>
                <a:gd name="T9" fmla="*/ 31 h 579"/>
                <a:gd name="T10" fmla="*/ 9 w 477"/>
                <a:gd name="T11" fmla="*/ 36 h 579"/>
                <a:gd name="T12" fmla="*/ 14 w 477"/>
                <a:gd name="T13" fmla="*/ 257 h 579"/>
                <a:gd name="T14" fmla="*/ 5 w 477"/>
                <a:gd name="T15" fmla="*/ 579 h 579"/>
                <a:gd name="T16" fmla="*/ 473 w 477"/>
                <a:gd name="T17" fmla="*/ 579 h 579"/>
                <a:gd name="T18" fmla="*/ 464 w 477"/>
                <a:gd name="T19" fmla="*/ 36 h 579"/>
                <a:gd name="T20" fmla="*/ 464 w 477"/>
                <a:gd name="T21" fmla="*/ 31 h 579"/>
                <a:gd name="T22" fmla="*/ 468 w 477"/>
                <a:gd name="T23" fmla="*/ 18 h 579"/>
                <a:gd name="T24" fmla="*/ 468 w 477"/>
                <a:gd name="T25" fmla="*/ 9 h 579"/>
                <a:gd name="T26" fmla="*/ 468 w 477"/>
                <a:gd name="T27" fmla="*/ 5 h 579"/>
                <a:gd name="T28" fmla="*/ 468 w 477"/>
                <a:gd name="T29" fmla="*/ 5 h 579"/>
                <a:gd name="T30" fmla="*/ 393 w 477"/>
                <a:gd name="T31" fmla="*/ 5 h 579"/>
                <a:gd name="T32" fmla="*/ 234 w 477"/>
                <a:gd name="T33" fmla="*/ 5 h 579"/>
                <a:gd name="T34" fmla="*/ 80 w 477"/>
                <a:gd name="T35" fmla="*/ 5 h 579"/>
                <a:gd name="T36" fmla="*/ 9 w 477"/>
                <a:gd name="T37" fmla="*/ 9 h 579"/>
                <a:gd name="T38" fmla="*/ 80 w 477"/>
                <a:gd name="T39" fmla="*/ 5 h 579"/>
                <a:gd name="T40" fmla="*/ 234 w 477"/>
                <a:gd name="T41" fmla="*/ 5 h 579"/>
                <a:gd name="T42" fmla="*/ 393 w 477"/>
                <a:gd name="T43" fmla="*/ 5 h 579"/>
                <a:gd name="T44" fmla="*/ 468 w 477"/>
                <a:gd name="T45" fmla="*/ 0 h 579"/>
                <a:gd name="T46" fmla="*/ 473 w 477"/>
                <a:gd name="T47" fmla="*/ 5 h 579"/>
                <a:gd name="T48" fmla="*/ 473 w 477"/>
                <a:gd name="T49" fmla="*/ 9 h 579"/>
                <a:gd name="T50" fmla="*/ 468 w 477"/>
                <a:gd name="T51" fmla="*/ 18 h 579"/>
                <a:gd name="T52" fmla="*/ 468 w 477"/>
                <a:gd name="T53" fmla="*/ 31 h 579"/>
                <a:gd name="T54" fmla="*/ 464 w 477"/>
                <a:gd name="T55" fmla="*/ 40 h 579"/>
                <a:gd name="T56" fmla="*/ 477 w 477"/>
                <a:gd name="T57" fmla="*/ 579 h 579"/>
                <a:gd name="T58" fmla="*/ 477 w 477"/>
                <a:gd name="T59" fmla="*/ 579 h 579"/>
                <a:gd name="T60" fmla="*/ 5 w 477"/>
                <a:gd name="T61" fmla="*/ 579 h 579"/>
                <a:gd name="T62" fmla="*/ 9 w 477"/>
                <a:gd name="T63" fmla="*/ 257 h 579"/>
                <a:gd name="T64" fmla="*/ 9 w 477"/>
                <a:gd name="T65" fmla="*/ 36 h 579"/>
                <a:gd name="T66" fmla="*/ 5 w 477"/>
                <a:gd name="T67" fmla="*/ 31 h 579"/>
                <a:gd name="T68" fmla="*/ 5 w 477"/>
                <a:gd name="T69" fmla="*/ 27 h 579"/>
                <a:gd name="T70" fmla="*/ 0 w 477"/>
                <a:gd name="T71" fmla="*/ 18 h 579"/>
                <a:gd name="T72" fmla="*/ 5 w 477"/>
                <a:gd name="T73" fmla="*/ 9 h 579"/>
                <a:gd name="T74" fmla="*/ 9 w 477"/>
                <a:gd name="T75" fmla="*/ 5 h 579"/>
                <a:gd name="T76" fmla="*/ 27 w 477"/>
                <a:gd name="T77" fmla="*/ 5 h 5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7"/>
                <a:gd name="T118" fmla="*/ 0 h 579"/>
                <a:gd name="T119" fmla="*/ 477 w 477"/>
                <a:gd name="T120" fmla="*/ 579 h 57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7" h="579">
                  <a:moveTo>
                    <a:pt x="9" y="9"/>
                  </a:moveTo>
                  <a:lnTo>
                    <a:pt x="9" y="9"/>
                  </a:lnTo>
                  <a:lnTo>
                    <a:pt x="5" y="9"/>
                  </a:lnTo>
                  <a:lnTo>
                    <a:pt x="9" y="9"/>
                  </a:lnTo>
                  <a:lnTo>
                    <a:pt x="5" y="13"/>
                  </a:lnTo>
                  <a:lnTo>
                    <a:pt x="5" y="22"/>
                  </a:lnTo>
                  <a:lnTo>
                    <a:pt x="5" y="18"/>
                  </a:lnTo>
                  <a:lnTo>
                    <a:pt x="5" y="22"/>
                  </a:lnTo>
                  <a:lnTo>
                    <a:pt x="5" y="22"/>
                  </a:lnTo>
                  <a:lnTo>
                    <a:pt x="5" y="31"/>
                  </a:lnTo>
                  <a:lnTo>
                    <a:pt x="5" y="31"/>
                  </a:lnTo>
                  <a:lnTo>
                    <a:pt x="9" y="36"/>
                  </a:lnTo>
                  <a:lnTo>
                    <a:pt x="9" y="36"/>
                  </a:lnTo>
                  <a:lnTo>
                    <a:pt x="14" y="257"/>
                  </a:lnTo>
                  <a:lnTo>
                    <a:pt x="9" y="579"/>
                  </a:lnTo>
                  <a:lnTo>
                    <a:pt x="5" y="579"/>
                  </a:lnTo>
                  <a:lnTo>
                    <a:pt x="477" y="575"/>
                  </a:lnTo>
                  <a:lnTo>
                    <a:pt x="473" y="579"/>
                  </a:lnTo>
                  <a:lnTo>
                    <a:pt x="464" y="40"/>
                  </a:lnTo>
                  <a:lnTo>
                    <a:pt x="464" y="36"/>
                  </a:lnTo>
                  <a:lnTo>
                    <a:pt x="464" y="31"/>
                  </a:lnTo>
                  <a:lnTo>
                    <a:pt x="464" y="31"/>
                  </a:lnTo>
                  <a:lnTo>
                    <a:pt x="468" y="22"/>
                  </a:lnTo>
                  <a:lnTo>
                    <a:pt x="468" y="18"/>
                  </a:lnTo>
                  <a:lnTo>
                    <a:pt x="468" y="9"/>
                  </a:lnTo>
                  <a:lnTo>
                    <a:pt x="468" y="9"/>
                  </a:lnTo>
                  <a:lnTo>
                    <a:pt x="468" y="5"/>
                  </a:lnTo>
                  <a:lnTo>
                    <a:pt x="468" y="5"/>
                  </a:lnTo>
                  <a:lnTo>
                    <a:pt x="468" y="5"/>
                  </a:lnTo>
                  <a:lnTo>
                    <a:pt x="468" y="5"/>
                  </a:lnTo>
                  <a:lnTo>
                    <a:pt x="446" y="5"/>
                  </a:lnTo>
                  <a:lnTo>
                    <a:pt x="393" y="5"/>
                  </a:lnTo>
                  <a:lnTo>
                    <a:pt x="318" y="5"/>
                  </a:lnTo>
                  <a:lnTo>
                    <a:pt x="234" y="5"/>
                  </a:lnTo>
                  <a:lnTo>
                    <a:pt x="150" y="5"/>
                  </a:lnTo>
                  <a:lnTo>
                    <a:pt x="80" y="5"/>
                  </a:lnTo>
                  <a:lnTo>
                    <a:pt x="27" y="9"/>
                  </a:lnTo>
                  <a:lnTo>
                    <a:pt x="9" y="9"/>
                  </a:lnTo>
                  <a:close/>
                  <a:moveTo>
                    <a:pt x="27" y="5"/>
                  </a:moveTo>
                  <a:lnTo>
                    <a:pt x="80" y="5"/>
                  </a:lnTo>
                  <a:lnTo>
                    <a:pt x="150" y="5"/>
                  </a:lnTo>
                  <a:lnTo>
                    <a:pt x="234" y="5"/>
                  </a:lnTo>
                  <a:lnTo>
                    <a:pt x="318" y="5"/>
                  </a:lnTo>
                  <a:lnTo>
                    <a:pt x="393" y="5"/>
                  </a:lnTo>
                  <a:lnTo>
                    <a:pt x="446" y="0"/>
                  </a:lnTo>
                  <a:lnTo>
                    <a:pt x="468" y="0"/>
                  </a:lnTo>
                  <a:lnTo>
                    <a:pt x="468" y="0"/>
                  </a:lnTo>
                  <a:lnTo>
                    <a:pt x="473" y="5"/>
                  </a:lnTo>
                  <a:lnTo>
                    <a:pt x="473" y="5"/>
                  </a:lnTo>
                  <a:lnTo>
                    <a:pt x="473" y="9"/>
                  </a:lnTo>
                  <a:lnTo>
                    <a:pt x="473" y="9"/>
                  </a:lnTo>
                  <a:lnTo>
                    <a:pt x="468" y="18"/>
                  </a:lnTo>
                  <a:lnTo>
                    <a:pt x="468" y="22"/>
                  </a:lnTo>
                  <a:lnTo>
                    <a:pt x="468" y="31"/>
                  </a:lnTo>
                  <a:lnTo>
                    <a:pt x="468" y="31"/>
                  </a:lnTo>
                  <a:lnTo>
                    <a:pt x="464" y="40"/>
                  </a:lnTo>
                  <a:lnTo>
                    <a:pt x="464" y="36"/>
                  </a:lnTo>
                  <a:lnTo>
                    <a:pt x="477" y="579"/>
                  </a:lnTo>
                  <a:lnTo>
                    <a:pt x="477" y="579"/>
                  </a:lnTo>
                  <a:lnTo>
                    <a:pt x="477" y="579"/>
                  </a:lnTo>
                  <a:lnTo>
                    <a:pt x="5" y="579"/>
                  </a:lnTo>
                  <a:lnTo>
                    <a:pt x="5" y="579"/>
                  </a:lnTo>
                  <a:lnTo>
                    <a:pt x="5" y="579"/>
                  </a:lnTo>
                  <a:lnTo>
                    <a:pt x="9" y="257"/>
                  </a:lnTo>
                  <a:lnTo>
                    <a:pt x="9" y="36"/>
                  </a:lnTo>
                  <a:lnTo>
                    <a:pt x="9" y="36"/>
                  </a:lnTo>
                  <a:lnTo>
                    <a:pt x="5" y="31"/>
                  </a:lnTo>
                  <a:lnTo>
                    <a:pt x="5" y="31"/>
                  </a:lnTo>
                  <a:lnTo>
                    <a:pt x="5" y="27"/>
                  </a:lnTo>
                  <a:lnTo>
                    <a:pt x="5" y="27"/>
                  </a:lnTo>
                  <a:lnTo>
                    <a:pt x="0" y="22"/>
                  </a:lnTo>
                  <a:lnTo>
                    <a:pt x="0" y="18"/>
                  </a:lnTo>
                  <a:lnTo>
                    <a:pt x="5" y="13"/>
                  </a:lnTo>
                  <a:lnTo>
                    <a:pt x="5" y="9"/>
                  </a:lnTo>
                  <a:lnTo>
                    <a:pt x="5" y="9"/>
                  </a:lnTo>
                  <a:lnTo>
                    <a:pt x="9" y="5"/>
                  </a:lnTo>
                  <a:lnTo>
                    <a:pt x="9" y="5"/>
                  </a:lnTo>
                  <a:lnTo>
                    <a:pt x="27" y="5"/>
                  </a:lnTo>
                  <a:close/>
                </a:path>
              </a:pathLst>
            </a:custGeom>
            <a:solidFill>
              <a:srgbClr val="008DCA"/>
            </a:solidFill>
            <a:ln w="0" cmpd="sng">
              <a:solidFill>
                <a:srgbClr val="2EA5DF"/>
              </a:solidFill>
              <a:bevel/>
              <a:headEnd/>
              <a:tailEnd/>
            </a:ln>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5" name="Freeform 15"/>
            <p:cNvSpPr>
              <a:spLocks noChangeArrowheads="1"/>
            </p:cNvSpPr>
            <p:nvPr/>
          </p:nvSpPr>
          <p:spPr bwMode="auto">
            <a:xfrm>
              <a:off x="1619250" y="1079500"/>
              <a:ext cx="76200" cy="223837"/>
            </a:xfrm>
            <a:custGeom>
              <a:avLst/>
              <a:gdLst>
                <a:gd name="T0" fmla="*/ 39 w 48"/>
                <a:gd name="T1" fmla="*/ 0 h 141"/>
                <a:gd name="T2" fmla="*/ 0 w 48"/>
                <a:gd name="T3" fmla="*/ 141 h 141"/>
                <a:gd name="T4" fmla="*/ 13 w 48"/>
                <a:gd name="T5" fmla="*/ 141 h 141"/>
                <a:gd name="T6" fmla="*/ 48 w 48"/>
                <a:gd name="T7" fmla="*/ 0 h 141"/>
                <a:gd name="T8" fmla="*/ 39 w 48"/>
                <a:gd name="T9" fmla="*/ 0 h 141"/>
                <a:gd name="T10" fmla="*/ 0 60000 65536"/>
                <a:gd name="T11" fmla="*/ 0 60000 65536"/>
                <a:gd name="T12" fmla="*/ 0 60000 65536"/>
                <a:gd name="T13" fmla="*/ 0 60000 65536"/>
                <a:gd name="T14" fmla="*/ 0 60000 65536"/>
                <a:gd name="T15" fmla="*/ 0 w 48"/>
                <a:gd name="T16" fmla="*/ 0 h 141"/>
                <a:gd name="T17" fmla="*/ 48 w 48"/>
                <a:gd name="T18" fmla="*/ 141 h 141"/>
              </a:gdLst>
              <a:ahLst/>
              <a:cxnLst>
                <a:cxn ang="T10">
                  <a:pos x="T0" y="T1"/>
                </a:cxn>
                <a:cxn ang="T11">
                  <a:pos x="T2" y="T3"/>
                </a:cxn>
                <a:cxn ang="T12">
                  <a:pos x="T4" y="T5"/>
                </a:cxn>
                <a:cxn ang="T13">
                  <a:pos x="T6" y="T7"/>
                </a:cxn>
                <a:cxn ang="T14">
                  <a:pos x="T8" y="T9"/>
                </a:cxn>
              </a:cxnLst>
              <a:rect l="T15" t="T16" r="T17" b="T18"/>
              <a:pathLst>
                <a:path w="48" h="141">
                  <a:moveTo>
                    <a:pt x="39" y="0"/>
                  </a:moveTo>
                  <a:lnTo>
                    <a:pt x="0" y="141"/>
                  </a:lnTo>
                  <a:lnTo>
                    <a:pt x="13" y="141"/>
                  </a:lnTo>
                  <a:lnTo>
                    <a:pt x="48" y="0"/>
                  </a:lnTo>
                  <a:lnTo>
                    <a:pt x="3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6" name="Freeform 16"/>
            <p:cNvSpPr>
              <a:spLocks noChangeArrowheads="1"/>
            </p:cNvSpPr>
            <p:nvPr/>
          </p:nvSpPr>
          <p:spPr bwMode="auto">
            <a:xfrm>
              <a:off x="2228850" y="1079500"/>
              <a:ext cx="76200" cy="168275"/>
            </a:xfrm>
            <a:custGeom>
              <a:avLst/>
              <a:gdLst>
                <a:gd name="T0" fmla="*/ 13 w 48"/>
                <a:gd name="T1" fmla="*/ 0 h 106"/>
                <a:gd name="T2" fmla="*/ 48 w 48"/>
                <a:gd name="T3" fmla="*/ 102 h 106"/>
                <a:gd name="T4" fmla="*/ 31 w 48"/>
                <a:gd name="T5" fmla="*/ 106 h 106"/>
                <a:gd name="T6" fmla="*/ 0 w 48"/>
                <a:gd name="T7" fmla="*/ 0 h 106"/>
                <a:gd name="T8" fmla="*/ 13 w 48"/>
                <a:gd name="T9" fmla="*/ 0 h 106"/>
                <a:gd name="T10" fmla="*/ 0 60000 65536"/>
                <a:gd name="T11" fmla="*/ 0 60000 65536"/>
                <a:gd name="T12" fmla="*/ 0 60000 65536"/>
                <a:gd name="T13" fmla="*/ 0 60000 65536"/>
                <a:gd name="T14" fmla="*/ 0 60000 65536"/>
                <a:gd name="T15" fmla="*/ 0 w 48"/>
                <a:gd name="T16" fmla="*/ 0 h 106"/>
                <a:gd name="T17" fmla="*/ 48 w 48"/>
                <a:gd name="T18" fmla="*/ 106 h 106"/>
              </a:gdLst>
              <a:ahLst/>
              <a:cxnLst>
                <a:cxn ang="T10">
                  <a:pos x="T0" y="T1"/>
                </a:cxn>
                <a:cxn ang="T11">
                  <a:pos x="T2" y="T3"/>
                </a:cxn>
                <a:cxn ang="T12">
                  <a:pos x="T4" y="T5"/>
                </a:cxn>
                <a:cxn ang="T13">
                  <a:pos x="T6" y="T7"/>
                </a:cxn>
                <a:cxn ang="T14">
                  <a:pos x="T8" y="T9"/>
                </a:cxn>
              </a:cxnLst>
              <a:rect l="T15" t="T16" r="T17" b="T18"/>
              <a:pathLst>
                <a:path w="48" h="106">
                  <a:moveTo>
                    <a:pt x="13" y="0"/>
                  </a:moveTo>
                  <a:lnTo>
                    <a:pt x="48" y="102"/>
                  </a:lnTo>
                  <a:lnTo>
                    <a:pt x="31" y="106"/>
                  </a:lnTo>
                  <a:lnTo>
                    <a:pt x="0" y="0"/>
                  </a:lnTo>
                  <a:lnTo>
                    <a:pt x="13"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7" name="Freeform 17"/>
            <p:cNvSpPr>
              <a:spLocks noChangeArrowheads="1"/>
            </p:cNvSpPr>
            <p:nvPr/>
          </p:nvSpPr>
          <p:spPr bwMode="auto">
            <a:xfrm>
              <a:off x="1941513" y="1087437"/>
              <a:ext cx="20638" cy="209550"/>
            </a:xfrm>
            <a:custGeom>
              <a:avLst/>
              <a:gdLst>
                <a:gd name="T0" fmla="*/ 4 w 13"/>
                <a:gd name="T1" fmla="*/ 0 h 132"/>
                <a:gd name="T2" fmla="*/ 0 w 13"/>
                <a:gd name="T3" fmla="*/ 132 h 132"/>
                <a:gd name="T4" fmla="*/ 9 w 13"/>
                <a:gd name="T5" fmla="*/ 132 h 132"/>
                <a:gd name="T6" fmla="*/ 13 w 13"/>
                <a:gd name="T7" fmla="*/ 0 h 132"/>
                <a:gd name="T8" fmla="*/ 4 w 13"/>
                <a:gd name="T9" fmla="*/ 0 h 132"/>
                <a:gd name="T10" fmla="*/ 0 60000 65536"/>
                <a:gd name="T11" fmla="*/ 0 60000 65536"/>
                <a:gd name="T12" fmla="*/ 0 60000 65536"/>
                <a:gd name="T13" fmla="*/ 0 60000 65536"/>
                <a:gd name="T14" fmla="*/ 0 60000 65536"/>
                <a:gd name="T15" fmla="*/ 0 w 13"/>
                <a:gd name="T16" fmla="*/ 0 h 132"/>
                <a:gd name="T17" fmla="*/ 13 w 13"/>
                <a:gd name="T18" fmla="*/ 132 h 132"/>
              </a:gdLst>
              <a:ahLst/>
              <a:cxnLst>
                <a:cxn ang="T10">
                  <a:pos x="T0" y="T1"/>
                </a:cxn>
                <a:cxn ang="T11">
                  <a:pos x="T2" y="T3"/>
                </a:cxn>
                <a:cxn ang="T12">
                  <a:pos x="T4" y="T5"/>
                </a:cxn>
                <a:cxn ang="T13">
                  <a:pos x="T6" y="T7"/>
                </a:cxn>
                <a:cxn ang="T14">
                  <a:pos x="T8" y="T9"/>
                </a:cxn>
              </a:cxnLst>
              <a:rect l="T15" t="T16" r="T17" b="T18"/>
              <a:pathLst>
                <a:path w="13" h="132">
                  <a:moveTo>
                    <a:pt x="4" y="0"/>
                  </a:moveTo>
                  <a:lnTo>
                    <a:pt x="0" y="132"/>
                  </a:lnTo>
                  <a:lnTo>
                    <a:pt x="9" y="132"/>
                  </a:lnTo>
                  <a:lnTo>
                    <a:pt x="13" y="0"/>
                  </a:lnTo>
                  <a:lnTo>
                    <a:pt x="4"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8" name="Freeform 18"/>
            <p:cNvSpPr>
              <a:spLocks noChangeArrowheads="1"/>
            </p:cNvSpPr>
            <p:nvPr/>
          </p:nvSpPr>
          <p:spPr bwMode="auto">
            <a:xfrm>
              <a:off x="1239838" y="96837"/>
              <a:ext cx="812800" cy="1214437"/>
            </a:xfrm>
            <a:custGeom>
              <a:avLst/>
              <a:gdLst>
                <a:gd name="T0" fmla="*/ 9 w 512"/>
                <a:gd name="T1" fmla="*/ 213 h 765"/>
                <a:gd name="T2" fmla="*/ 0 w 512"/>
                <a:gd name="T3" fmla="*/ 257 h 765"/>
                <a:gd name="T4" fmla="*/ 5 w 512"/>
                <a:gd name="T5" fmla="*/ 305 h 765"/>
                <a:gd name="T6" fmla="*/ 23 w 512"/>
                <a:gd name="T7" fmla="*/ 363 h 765"/>
                <a:gd name="T8" fmla="*/ 36 w 512"/>
                <a:gd name="T9" fmla="*/ 411 h 765"/>
                <a:gd name="T10" fmla="*/ 18 w 512"/>
                <a:gd name="T11" fmla="*/ 460 h 765"/>
                <a:gd name="T12" fmla="*/ 14 w 512"/>
                <a:gd name="T13" fmla="*/ 500 h 765"/>
                <a:gd name="T14" fmla="*/ 27 w 512"/>
                <a:gd name="T15" fmla="*/ 557 h 765"/>
                <a:gd name="T16" fmla="*/ 58 w 512"/>
                <a:gd name="T17" fmla="*/ 593 h 765"/>
                <a:gd name="T18" fmla="*/ 67 w 512"/>
                <a:gd name="T19" fmla="*/ 610 h 765"/>
                <a:gd name="T20" fmla="*/ 71 w 512"/>
                <a:gd name="T21" fmla="*/ 716 h 765"/>
                <a:gd name="T22" fmla="*/ 212 w 512"/>
                <a:gd name="T23" fmla="*/ 760 h 765"/>
                <a:gd name="T24" fmla="*/ 203 w 512"/>
                <a:gd name="T25" fmla="*/ 544 h 765"/>
                <a:gd name="T26" fmla="*/ 208 w 512"/>
                <a:gd name="T27" fmla="*/ 517 h 765"/>
                <a:gd name="T28" fmla="*/ 217 w 512"/>
                <a:gd name="T29" fmla="*/ 358 h 765"/>
                <a:gd name="T30" fmla="*/ 265 w 512"/>
                <a:gd name="T31" fmla="*/ 376 h 765"/>
                <a:gd name="T32" fmla="*/ 283 w 512"/>
                <a:gd name="T33" fmla="*/ 376 h 765"/>
                <a:gd name="T34" fmla="*/ 380 w 512"/>
                <a:gd name="T35" fmla="*/ 314 h 765"/>
                <a:gd name="T36" fmla="*/ 411 w 512"/>
                <a:gd name="T37" fmla="*/ 305 h 765"/>
                <a:gd name="T38" fmla="*/ 451 w 512"/>
                <a:gd name="T39" fmla="*/ 239 h 765"/>
                <a:gd name="T40" fmla="*/ 512 w 512"/>
                <a:gd name="T41" fmla="*/ 213 h 765"/>
                <a:gd name="T42" fmla="*/ 508 w 512"/>
                <a:gd name="T43" fmla="*/ 208 h 765"/>
                <a:gd name="T44" fmla="*/ 481 w 512"/>
                <a:gd name="T45" fmla="*/ 213 h 765"/>
                <a:gd name="T46" fmla="*/ 459 w 512"/>
                <a:gd name="T47" fmla="*/ 204 h 765"/>
                <a:gd name="T48" fmla="*/ 459 w 512"/>
                <a:gd name="T49" fmla="*/ 190 h 765"/>
                <a:gd name="T50" fmla="*/ 451 w 512"/>
                <a:gd name="T51" fmla="*/ 190 h 765"/>
                <a:gd name="T52" fmla="*/ 429 w 512"/>
                <a:gd name="T53" fmla="*/ 213 h 765"/>
                <a:gd name="T54" fmla="*/ 415 w 512"/>
                <a:gd name="T55" fmla="*/ 221 h 765"/>
                <a:gd name="T56" fmla="*/ 393 w 512"/>
                <a:gd name="T57" fmla="*/ 243 h 765"/>
                <a:gd name="T58" fmla="*/ 336 w 512"/>
                <a:gd name="T59" fmla="*/ 270 h 765"/>
                <a:gd name="T60" fmla="*/ 283 w 512"/>
                <a:gd name="T61" fmla="*/ 301 h 765"/>
                <a:gd name="T62" fmla="*/ 252 w 512"/>
                <a:gd name="T63" fmla="*/ 301 h 765"/>
                <a:gd name="T64" fmla="*/ 208 w 512"/>
                <a:gd name="T65" fmla="*/ 270 h 765"/>
                <a:gd name="T66" fmla="*/ 186 w 512"/>
                <a:gd name="T67" fmla="*/ 243 h 765"/>
                <a:gd name="T68" fmla="*/ 142 w 512"/>
                <a:gd name="T69" fmla="*/ 213 h 765"/>
                <a:gd name="T70" fmla="*/ 124 w 512"/>
                <a:gd name="T71" fmla="*/ 173 h 765"/>
                <a:gd name="T72" fmla="*/ 128 w 512"/>
                <a:gd name="T73" fmla="*/ 168 h 765"/>
                <a:gd name="T74" fmla="*/ 168 w 512"/>
                <a:gd name="T75" fmla="*/ 168 h 765"/>
                <a:gd name="T76" fmla="*/ 177 w 512"/>
                <a:gd name="T77" fmla="*/ 129 h 765"/>
                <a:gd name="T78" fmla="*/ 186 w 512"/>
                <a:gd name="T79" fmla="*/ 129 h 765"/>
                <a:gd name="T80" fmla="*/ 181 w 512"/>
                <a:gd name="T81" fmla="*/ 106 h 765"/>
                <a:gd name="T82" fmla="*/ 168 w 512"/>
                <a:gd name="T83" fmla="*/ 71 h 765"/>
                <a:gd name="T84" fmla="*/ 151 w 512"/>
                <a:gd name="T85" fmla="*/ 31 h 765"/>
                <a:gd name="T86" fmla="*/ 128 w 512"/>
                <a:gd name="T87" fmla="*/ 9 h 765"/>
                <a:gd name="T88" fmla="*/ 106 w 512"/>
                <a:gd name="T89" fmla="*/ 0 h 765"/>
                <a:gd name="T90" fmla="*/ 84 w 512"/>
                <a:gd name="T91" fmla="*/ 18 h 765"/>
                <a:gd name="T92" fmla="*/ 58 w 512"/>
                <a:gd name="T93" fmla="*/ 71 h 765"/>
                <a:gd name="T94" fmla="*/ 36 w 512"/>
                <a:gd name="T95" fmla="*/ 155 h 76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12"/>
                <a:gd name="T145" fmla="*/ 0 h 765"/>
                <a:gd name="T146" fmla="*/ 512 w 512"/>
                <a:gd name="T147" fmla="*/ 765 h 76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12" h="765">
                  <a:moveTo>
                    <a:pt x="36" y="155"/>
                  </a:moveTo>
                  <a:lnTo>
                    <a:pt x="31" y="168"/>
                  </a:lnTo>
                  <a:lnTo>
                    <a:pt x="18" y="195"/>
                  </a:lnTo>
                  <a:lnTo>
                    <a:pt x="9" y="213"/>
                  </a:lnTo>
                  <a:lnTo>
                    <a:pt x="5" y="230"/>
                  </a:lnTo>
                  <a:lnTo>
                    <a:pt x="0" y="239"/>
                  </a:lnTo>
                  <a:lnTo>
                    <a:pt x="0" y="248"/>
                  </a:lnTo>
                  <a:lnTo>
                    <a:pt x="0" y="257"/>
                  </a:lnTo>
                  <a:lnTo>
                    <a:pt x="0" y="266"/>
                  </a:lnTo>
                  <a:lnTo>
                    <a:pt x="0" y="279"/>
                  </a:lnTo>
                  <a:lnTo>
                    <a:pt x="5" y="292"/>
                  </a:lnTo>
                  <a:lnTo>
                    <a:pt x="5" y="305"/>
                  </a:lnTo>
                  <a:lnTo>
                    <a:pt x="9" y="319"/>
                  </a:lnTo>
                  <a:lnTo>
                    <a:pt x="18" y="336"/>
                  </a:lnTo>
                  <a:lnTo>
                    <a:pt x="23" y="350"/>
                  </a:lnTo>
                  <a:lnTo>
                    <a:pt x="23" y="363"/>
                  </a:lnTo>
                  <a:lnTo>
                    <a:pt x="31" y="385"/>
                  </a:lnTo>
                  <a:lnTo>
                    <a:pt x="31" y="394"/>
                  </a:lnTo>
                  <a:lnTo>
                    <a:pt x="36" y="403"/>
                  </a:lnTo>
                  <a:lnTo>
                    <a:pt x="36" y="411"/>
                  </a:lnTo>
                  <a:lnTo>
                    <a:pt x="36" y="420"/>
                  </a:lnTo>
                  <a:lnTo>
                    <a:pt x="31" y="433"/>
                  </a:lnTo>
                  <a:lnTo>
                    <a:pt x="23" y="451"/>
                  </a:lnTo>
                  <a:lnTo>
                    <a:pt x="18" y="460"/>
                  </a:lnTo>
                  <a:lnTo>
                    <a:pt x="18" y="469"/>
                  </a:lnTo>
                  <a:lnTo>
                    <a:pt x="14" y="478"/>
                  </a:lnTo>
                  <a:lnTo>
                    <a:pt x="14" y="487"/>
                  </a:lnTo>
                  <a:lnTo>
                    <a:pt x="14" y="500"/>
                  </a:lnTo>
                  <a:lnTo>
                    <a:pt x="14" y="509"/>
                  </a:lnTo>
                  <a:lnTo>
                    <a:pt x="18" y="522"/>
                  </a:lnTo>
                  <a:lnTo>
                    <a:pt x="18" y="535"/>
                  </a:lnTo>
                  <a:lnTo>
                    <a:pt x="27" y="557"/>
                  </a:lnTo>
                  <a:lnTo>
                    <a:pt x="36" y="570"/>
                  </a:lnTo>
                  <a:lnTo>
                    <a:pt x="45" y="579"/>
                  </a:lnTo>
                  <a:lnTo>
                    <a:pt x="49" y="588"/>
                  </a:lnTo>
                  <a:lnTo>
                    <a:pt x="58" y="593"/>
                  </a:lnTo>
                  <a:lnTo>
                    <a:pt x="62" y="597"/>
                  </a:lnTo>
                  <a:lnTo>
                    <a:pt x="62" y="597"/>
                  </a:lnTo>
                  <a:lnTo>
                    <a:pt x="67" y="601"/>
                  </a:lnTo>
                  <a:lnTo>
                    <a:pt x="67" y="610"/>
                  </a:lnTo>
                  <a:lnTo>
                    <a:pt x="67" y="632"/>
                  </a:lnTo>
                  <a:lnTo>
                    <a:pt x="67" y="659"/>
                  </a:lnTo>
                  <a:lnTo>
                    <a:pt x="67" y="685"/>
                  </a:lnTo>
                  <a:lnTo>
                    <a:pt x="71" y="716"/>
                  </a:lnTo>
                  <a:lnTo>
                    <a:pt x="71" y="743"/>
                  </a:lnTo>
                  <a:lnTo>
                    <a:pt x="71" y="760"/>
                  </a:lnTo>
                  <a:lnTo>
                    <a:pt x="71" y="765"/>
                  </a:lnTo>
                  <a:lnTo>
                    <a:pt x="212" y="760"/>
                  </a:lnTo>
                  <a:lnTo>
                    <a:pt x="208" y="588"/>
                  </a:lnTo>
                  <a:lnTo>
                    <a:pt x="208" y="575"/>
                  </a:lnTo>
                  <a:lnTo>
                    <a:pt x="203" y="553"/>
                  </a:lnTo>
                  <a:lnTo>
                    <a:pt x="203" y="544"/>
                  </a:lnTo>
                  <a:lnTo>
                    <a:pt x="199" y="531"/>
                  </a:lnTo>
                  <a:lnTo>
                    <a:pt x="199" y="526"/>
                  </a:lnTo>
                  <a:lnTo>
                    <a:pt x="199" y="522"/>
                  </a:lnTo>
                  <a:lnTo>
                    <a:pt x="208" y="517"/>
                  </a:lnTo>
                  <a:lnTo>
                    <a:pt x="212" y="517"/>
                  </a:lnTo>
                  <a:lnTo>
                    <a:pt x="221" y="517"/>
                  </a:lnTo>
                  <a:lnTo>
                    <a:pt x="221" y="517"/>
                  </a:lnTo>
                  <a:lnTo>
                    <a:pt x="217" y="358"/>
                  </a:lnTo>
                  <a:lnTo>
                    <a:pt x="226" y="363"/>
                  </a:lnTo>
                  <a:lnTo>
                    <a:pt x="243" y="367"/>
                  </a:lnTo>
                  <a:lnTo>
                    <a:pt x="252" y="372"/>
                  </a:lnTo>
                  <a:lnTo>
                    <a:pt x="265" y="376"/>
                  </a:lnTo>
                  <a:lnTo>
                    <a:pt x="270" y="376"/>
                  </a:lnTo>
                  <a:lnTo>
                    <a:pt x="274" y="376"/>
                  </a:lnTo>
                  <a:lnTo>
                    <a:pt x="278" y="376"/>
                  </a:lnTo>
                  <a:lnTo>
                    <a:pt x="283" y="376"/>
                  </a:lnTo>
                  <a:lnTo>
                    <a:pt x="305" y="363"/>
                  </a:lnTo>
                  <a:lnTo>
                    <a:pt x="345" y="336"/>
                  </a:lnTo>
                  <a:lnTo>
                    <a:pt x="367" y="323"/>
                  </a:lnTo>
                  <a:lnTo>
                    <a:pt x="380" y="314"/>
                  </a:lnTo>
                  <a:lnTo>
                    <a:pt x="398" y="305"/>
                  </a:lnTo>
                  <a:lnTo>
                    <a:pt x="406" y="305"/>
                  </a:lnTo>
                  <a:lnTo>
                    <a:pt x="415" y="305"/>
                  </a:lnTo>
                  <a:lnTo>
                    <a:pt x="411" y="305"/>
                  </a:lnTo>
                  <a:lnTo>
                    <a:pt x="406" y="261"/>
                  </a:lnTo>
                  <a:lnTo>
                    <a:pt x="415" y="257"/>
                  </a:lnTo>
                  <a:lnTo>
                    <a:pt x="433" y="248"/>
                  </a:lnTo>
                  <a:lnTo>
                    <a:pt x="451" y="239"/>
                  </a:lnTo>
                  <a:lnTo>
                    <a:pt x="464" y="239"/>
                  </a:lnTo>
                  <a:lnTo>
                    <a:pt x="481" y="235"/>
                  </a:lnTo>
                  <a:lnTo>
                    <a:pt x="495" y="235"/>
                  </a:lnTo>
                  <a:lnTo>
                    <a:pt x="512" y="213"/>
                  </a:lnTo>
                  <a:lnTo>
                    <a:pt x="512" y="213"/>
                  </a:lnTo>
                  <a:lnTo>
                    <a:pt x="512" y="213"/>
                  </a:lnTo>
                  <a:lnTo>
                    <a:pt x="512" y="208"/>
                  </a:lnTo>
                  <a:lnTo>
                    <a:pt x="508" y="208"/>
                  </a:lnTo>
                  <a:lnTo>
                    <a:pt x="508" y="208"/>
                  </a:lnTo>
                  <a:lnTo>
                    <a:pt x="504" y="208"/>
                  </a:lnTo>
                  <a:lnTo>
                    <a:pt x="495" y="208"/>
                  </a:lnTo>
                  <a:lnTo>
                    <a:pt x="481" y="213"/>
                  </a:lnTo>
                  <a:lnTo>
                    <a:pt x="468" y="213"/>
                  </a:lnTo>
                  <a:lnTo>
                    <a:pt x="459" y="213"/>
                  </a:lnTo>
                  <a:lnTo>
                    <a:pt x="459" y="208"/>
                  </a:lnTo>
                  <a:lnTo>
                    <a:pt x="459" y="204"/>
                  </a:lnTo>
                  <a:lnTo>
                    <a:pt x="459" y="199"/>
                  </a:lnTo>
                  <a:lnTo>
                    <a:pt x="459" y="199"/>
                  </a:lnTo>
                  <a:lnTo>
                    <a:pt x="459" y="195"/>
                  </a:lnTo>
                  <a:lnTo>
                    <a:pt x="459" y="190"/>
                  </a:lnTo>
                  <a:lnTo>
                    <a:pt x="455" y="190"/>
                  </a:lnTo>
                  <a:lnTo>
                    <a:pt x="455" y="190"/>
                  </a:lnTo>
                  <a:lnTo>
                    <a:pt x="451" y="190"/>
                  </a:lnTo>
                  <a:lnTo>
                    <a:pt x="451" y="190"/>
                  </a:lnTo>
                  <a:lnTo>
                    <a:pt x="446" y="195"/>
                  </a:lnTo>
                  <a:lnTo>
                    <a:pt x="437" y="204"/>
                  </a:lnTo>
                  <a:lnTo>
                    <a:pt x="433" y="208"/>
                  </a:lnTo>
                  <a:lnTo>
                    <a:pt x="429" y="213"/>
                  </a:lnTo>
                  <a:lnTo>
                    <a:pt x="424" y="217"/>
                  </a:lnTo>
                  <a:lnTo>
                    <a:pt x="424" y="217"/>
                  </a:lnTo>
                  <a:lnTo>
                    <a:pt x="420" y="217"/>
                  </a:lnTo>
                  <a:lnTo>
                    <a:pt x="415" y="221"/>
                  </a:lnTo>
                  <a:lnTo>
                    <a:pt x="411" y="226"/>
                  </a:lnTo>
                  <a:lnTo>
                    <a:pt x="406" y="230"/>
                  </a:lnTo>
                  <a:lnTo>
                    <a:pt x="398" y="239"/>
                  </a:lnTo>
                  <a:lnTo>
                    <a:pt x="393" y="243"/>
                  </a:lnTo>
                  <a:lnTo>
                    <a:pt x="384" y="243"/>
                  </a:lnTo>
                  <a:lnTo>
                    <a:pt x="367" y="252"/>
                  </a:lnTo>
                  <a:lnTo>
                    <a:pt x="345" y="261"/>
                  </a:lnTo>
                  <a:lnTo>
                    <a:pt x="336" y="270"/>
                  </a:lnTo>
                  <a:lnTo>
                    <a:pt x="327" y="279"/>
                  </a:lnTo>
                  <a:lnTo>
                    <a:pt x="305" y="292"/>
                  </a:lnTo>
                  <a:lnTo>
                    <a:pt x="296" y="297"/>
                  </a:lnTo>
                  <a:lnTo>
                    <a:pt x="283" y="301"/>
                  </a:lnTo>
                  <a:lnTo>
                    <a:pt x="274" y="305"/>
                  </a:lnTo>
                  <a:lnTo>
                    <a:pt x="270" y="310"/>
                  </a:lnTo>
                  <a:lnTo>
                    <a:pt x="261" y="305"/>
                  </a:lnTo>
                  <a:lnTo>
                    <a:pt x="252" y="301"/>
                  </a:lnTo>
                  <a:lnTo>
                    <a:pt x="243" y="297"/>
                  </a:lnTo>
                  <a:lnTo>
                    <a:pt x="230" y="288"/>
                  </a:lnTo>
                  <a:lnTo>
                    <a:pt x="221" y="279"/>
                  </a:lnTo>
                  <a:lnTo>
                    <a:pt x="208" y="270"/>
                  </a:lnTo>
                  <a:lnTo>
                    <a:pt x="203" y="261"/>
                  </a:lnTo>
                  <a:lnTo>
                    <a:pt x="199" y="257"/>
                  </a:lnTo>
                  <a:lnTo>
                    <a:pt x="195" y="252"/>
                  </a:lnTo>
                  <a:lnTo>
                    <a:pt x="186" y="243"/>
                  </a:lnTo>
                  <a:lnTo>
                    <a:pt x="177" y="235"/>
                  </a:lnTo>
                  <a:lnTo>
                    <a:pt x="168" y="230"/>
                  </a:lnTo>
                  <a:lnTo>
                    <a:pt x="151" y="217"/>
                  </a:lnTo>
                  <a:lnTo>
                    <a:pt x="142" y="213"/>
                  </a:lnTo>
                  <a:lnTo>
                    <a:pt x="142" y="208"/>
                  </a:lnTo>
                  <a:lnTo>
                    <a:pt x="133" y="195"/>
                  </a:lnTo>
                  <a:lnTo>
                    <a:pt x="124" y="182"/>
                  </a:lnTo>
                  <a:lnTo>
                    <a:pt x="124" y="173"/>
                  </a:lnTo>
                  <a:lnTo>
                    <a:pt x="124" y="173"/>
                  </a:lnTo>
                  <a:lnTo>
                    <a:pt x="124" y="168"/>
                  </a:lnTo>
                  <a:lnTo>
                    <a:pt x="124" y="168"/>
                  </a:lnTo>
                  <a:lnTo>
                    <a:pt x="128" y="168"/>
                  </a:lnTo>
                  <a:lnTo>
                    <a:pt x="133" y="168"/>
                  </a:lnTo>
                  <a:lnTo>
                    <a:pt x="142" y="168"/>
                  </a:lnTo>
                  <a:lnTo>
                    <a:pt x="159" y="168"/>
                  </a:lnTo>
                  <a:lnTo>
                    <a:pt x="168" y="168"/>
                  </a:lnTo>
                  <a:lnTo>
                    <a:pt x="173" y="160"/>
                  </a:lnTo>
                  <a:lnTo>
                    <a:pt x="173" y="151"/>
                  </a:lnTo>
                  <a:lnTo>
                    <a:pt x="177" y="137"/>
                  </a:lnTo>
                  <a:lnTo>
                    <a:pt x="177" y="129"/>
                  </a:lnTo>
                  <a:lnTo>
                    <a:pt x="177" y="129"/>
                  </a:lnTo>
                  <a:lnTo>
                    <a:pt x="181" y="129"/>
                  </a:lnTo>
                  <a:lnTo>
                    <a:pt x="181" y="129"/>
                  </a:lnTo>
                  <a:lnTo>
                    <a:pt x="186" y="129"/>
                  </a:lnTo>
                  <a:lnTo>
                    <a:pt x="186" y="124"/>
                  </a:lnTo>
                  <a:lnTo>
                    <a:pt x="186" y="124"/>
                  </a:lnTo>
                  <a:lnTo>
                    <a:pt x="186" y="115"/>
                  </a:lnTo>
                  <a:lnTo>
                    <a:pt x="181" y="106"/>
                  </a:lnTo>
                  <a:lnTo>
                    <a:pt x="173" y="93"/>
                  </a:lnTo>
                  <a:lnTo>
                    <a:pt x="173" y="84"/>
                  </a:lnTo>
                  <a:lnTo>
                    <a:pt x="173" y="80"/>
                  </a:lnTo>
                  <a:lnTo>
                    <a:pt x="168" y="71"/>
                  </a:lnTo>
                  <a:lnTo>
                    <a:pt x="164" y="58"/>
                  </a:lnTo>
                  <a:lnTo>
                    <a:pt x="159" y="45"/>
                  </a:lnTo>
                  <a:lnTo>
                    <a:pt x="155" y="40"/>
                  </a:lnTo>
                  <a:lnTo>
                    <a:pt x="151" y="31"/>
                  </a:lnTo>
                  <a:lnTo>
                    <a:pt x="146" y="27"/>
                  </a:lnTo>
                  <a:lnTo>
                    <a:pt x="142" y="18"/>
                  </a:lnTo>
                  <a:lnTo>
                    <a:pt x="133" y="14"/>
                  </a:lnTo>
                  <a:lnTo>
                    <a:pt x="128" y="9"/>
                  </a:lnTo>
                  <a:lnTo>
                    <a:pt x="120" y="5"/>
                  </a:lnTo>
                  <a:lnTo>
                    <a:pt x="115" y="0"/>
                  </a:lnTo>
                  <a:lnTo>
                    <a:pt x="111" y="0"/>
                  </a:lnTo>
                  <a:lnTo>
                    <a:pt x="106" y="0"/>
                  </a:lnTo>
                  <a:lnTo>
                    <a:pt x="102" y="0"/>
                  </a:lnTo>
                  <a:lnTo>
                    <a:pt x="98" y="5"/>
                  </a:lnTo>
                  <a:lnTo>
                    <a:pt x="89" y="9"/>
                  </a:lnTo>
                  <a:lnTo>
                    <a:pt x="84" y="18"/>
                  </a:lnTo>
                  <a:lnTo>
                    <a:pt x="75" y="31"/>
                  </a:lnTo>
                  <a:lnTo>
                    <a:pt x="71" y="45"/>
                  </a:lnTo>
                  <a:lnTo>
                    <a:pt x="67" y="58"/>
                  </a:lnTo>
                  <a:lnTo>
                    <a:pt x="58" y="71"/>
                  </a:lnTo>
                  <a:lnTo>
                    <a:pt x="49" y="102"/>
                  </a:lnTo>
                  <a:lnTo>
                    <a:pt x="40" y="129"/>
                  </a:lnTo>
                  <a:lnTo>
                    <a:pt x="40" y="146"/>
                  </a:lnTo>
                  <a:lnTo>
                    <a:pt x="36" y="15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89" name="Freeform 19"/>
            <p:cNvSpPr>
              <a:spLocks noChangeArrowheads="1"/>
            </p:cNvSpPr>
            <p:nvPr/>
          </p:nvSpPr>
          <p:spPr bwMode="auto">
            <a:xfrm>
              <a:off x="1541463" y="238125"/>
              <a:ext cx="42863" cy="182562"/>
            </a:xfrm>
            <a:custGeom>
              <a:avLst/>
              <a:gdLst>
                <a:gd name="T0" fmla="*/ 5 w 27"/>
                <a:gd name="T1" fmla="*/ 0 h 115"/>
                <a:gd name="T2" fmla="*/ 9 w 27"/>
                <a:gd name="T3" fmla="*/ 4 h 115"/>
                <a:gd name="T4" fmla="*/ 9 w 27"/>
                <a:gd name="T5" fmla="*/ 9 h 115"/>
                <a:gd name="T6" fmla="*/ 13 w 27"/>
                <a:gd name="T7" fmla="*/ 13 h 115"/>
                <a:gd name="T8" fmla="*/ 9 w 27"/>
                <a:gd name="T9" fmla="*/ 17 h 115"/>
                <a:gd name="T10" fmla="*/ 9 w 27"/>
                <a:gd name="T11" fmla="*/ 17 h 115"/>
                <a:gd name="T12" fmla="*/ 5 w 27"/>
                <a:gd name="T13" fmla="*/ 22 h 115"/>
                <a:gd name="T14" fmla="*/ 5 w 27"/>
                <a:gd name="T15" fmla="*/ 26 h 115"/>
                <a:gd name="T16" fmla="*/ 5 w 27"/>
                <a:gd name="T17" fmla="*/ 31 h 115"/>
                <a:gd name="T18" fmla="*/ 5 w 27"/>
                <a:gd name="T19" fmla="*/ 31 h 115"/>
                <a:gd name="T20" fmla="*/ 9 w 27"/>
                <a:gd name="T21" fmla="*/ 31 h 115"/>
                <a:gd name="T22" fmla="*/ 13 w 27"/>
                <a:gd name="T23" fmla="*/ 35 h 115"/>
                <a:gd name="T24" fmla="*/ 18 w 27"/>
                <a:gd name="T25" fmla="*/ 35 h 115"/>
                <a:gd name="T26" fmla="*/ 22 w 27"/>
                <a:gd name="T27" fmla="*/ 35 h 115"/>
                <a:gd name="T28" fmla="*/ 22 w 27"/>
                <a:gd name="T29" fmla="*/ 35 h 115"/>
                <a:gd name="T30" fmla="*/ 22 w 27"/>
                <a:gd name="T31" fmla="*/ 40 h 115"/>
                <a:gd name="T32" fmla="*/ 22 w 27"/>
                <a:gd name="T33" fmla="*/ 48 h 115"/>
                <a:gd name="T34" fmla="*/ 18 w 27"/>
                <a:gd name="T35" fmla="*/ 57 h 115"/>
                <a:gd name="T36" fmla="*/ 13 w 27"/>
                <a:gd name="T37" fmla="*/ 71 h 115"/>
                <a:gd name="T38" fmla="*/ 18 w 27"/>
                <a:gd name="T39" fmla="*/ 79 h 115"/>
                <a:gd name="T40" fmla="*/ 22 w 27"/>
                <a:gd name="T41" fmla="*/ 84 h 115"/>
                <a:gd name="T42" fmla="*/ 27 w 27"/>
                <a:gd name="T43" fmla="*/ 88 h 115"/>
                <a:gd name="T44" fmla="*/ 27 w 27"/>
                <a:gd name="T45" fmla="*/ 88 h 115"/>
                <a:gd name="T46" fmla="*/ 27 w 27"/>
                <a:gd name="T47" fmla="*/ 88 h 115"/>
                <a:gd name="T48" fmla="*/ 18 w 27"/>
                <a:gd name="T49" fmla="*/ 93 h 115"/>
                <a:gd name="T50" fmla="*/ 13 w 27"/>
                <a:gd name="T51" fmla="*/ 97 h 115"/>
                <a:gd name="T52" fmla="*/ 13 w 27"/>
                <a:gd name="T53" fmla="*/ 101 h 115"/>
                <a:gd name="T54" fmla="*/ 9 w 27"/>
                <a:gd name="T55" fmla="*/ 110 h 115"/>
                <a:gd name="T56" fmla="*/ 13 w 27"/>
                <a:gd name="T57" fmla="*/ 115 h 115"/>
                <a:gd name="T58" fmla="*/ 9 w 27"/>
                <a:gd name="T59" fmla="*/ 110 h 115"/>
                <a:gd name="T60" fmla="*/ 9 w 27"/>
                <a:gd name="T61" fmla="*/ 101 h 115"/>
                <a:gd name="T62" fmla="*/ 9 w 27"/>
                <a:gd name="T63" fmla="*/ 97 h 115"/>
                <a:gd name="T64" fmla="*/ 13 w 27"/>
                <a:gd name="T65" fmla="*/ 93 h 115"/>
                <a:gd name="T66" fmla="*/ 22 w 27"/>
                <a:gd name="T67" fmla="*/ 88 h 115"/>
                <a:gd name="T68" fmla="*/ 27 w 27"/>
                <a:gd name="T69" fmla="*/ 88 h 115"/>
                <a:gd name="T70" fmla="*/ 22 w 27"/>
                <a:gd name="T71" fmla="*/ 88 h 115"/>
                <a:gd name="T72" fmla="*/ 13 w 27"/>
                <a:gd name="T73" fmla="*/ 79 h 115"/>
                <a:gd name="T74" fmla="*/ 9 w 27"/>
                <a:gd name="T75" fmla="*/ 79 h 115"/>
                <a:gd name="T76" fmla="*/ 9 w 27"/>
                <a:gd name="T77" fmla="*/ 71 h 115"/>
                <a:gd name="T78" fmla="*/ 9 w 27"/>
                <a:gd name="T79" fmla="*/ 66 h 115"/>
                <a:gd name="T80" fmla="*/ 9 w 27"/>
                <a:gd name="T81" fmla="*/ 62 h 115"/>
                <a:gd name="T82" fmla="*/ 18 w 27"/>
                <a:gd name="T83" fmla="*/ 53 h 115"/>
                <a:gd name="T84" fmla="*/ 18 w 27"/>
                <a:gd name="T85" fmla="*/ 44 h 115"/>
                <a:gd name="T86" fmla="*/ 18 w 27"/>
                <a:gd name="T87" fmla="*/ 40 h 115"/>
                <a:gd name="T88" fmla="*/ 18 w 27"/>
                <a:gd name="T89" fmla="*/ 35 h 115"/>
                <a:gd name="T90" fmla="*/ 9 w 27"/>
                <a:gd name="T91" fmla="*/ 35 h 115"/>
                <a:gd name="T92" fmla="*/ 5 w 27"/>
                <a:gd name="T93" fmla="*/ 35 h 115"/>
                <a:gd name="T94" fmla="*/ 5 w 27"/>
                <a:gd name="T95" fmla="*/ 31 h 115"/>
                <a:gd name="T96" fmla="*/ 0 w 27"/>
                <a:gd name="T97" fmla="*/ 31 h 115"/>
                <a:gd name="T98" fmla="*/ 0 w 27"/>
                <a:gd name="T99" fmla="*/ 31 h 115"/>
                <a:gd name="T100" fmla="*/ 0 w 27"/>
                <a:gd name="T101" fmla="*/ 31 h 115"/>
                <a:gd name="T102" fmla="*/ 0 w 27"/>
                <a:gd name="T103" fmla="*/ 26 h 115"/>
                <a:gd name="T104" fmla="*/ 0 w 27"/>
                <a:gd name="T105" fmla="*/ 22 h 115"/>
                <a:gd name="T106" fmla="*/ 5 w 27"/>
                <a:gd name="T107" fmla="*/ 17 h 115"/>
                <a:gd name="T108" fmla="*/ 9 w 27"/>
                <a:gd name="T109" fmla="*/ 13 h 115"/>
                <a:gd name="T110" fmla="*/ 5 w 27"/>
                <a:gd name="T111" fmla="*/ 0 h 11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
                <a:gd name="T169" fmla="*/ 0 h 115"/>
                <a:gd name="T170" fmla="*/ 27 w 27"/>
                <a:gd name="T171" fmla="*/ 115 h 11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 h="115">
                  <a:moveTo>
                    <a:pt x="5" y="0"/>
                  </a:moveTo>
                  <a:lnTo>
                    <a:pt x="9" y="4"/>
                  </a:lnTo>
                  <a:lnTo>
                    <a:pt x="9" y="9"/>
                  </a:lnTo>
                  <a:lnTo>
                    <a:pt x="13" y="13"/>
                  </a:lnTo>
                  <a:lnTo>
                    <a:pt x="9" y="17"/>
                  </a:lnTo>
                  <a:lnTo>
                    <a:pt x="9" y="17"/>
                  </a:lnTo>
                  <a:lnTo>
                    <a:pt x="5" y="22"/>
                  </a:lnTo>
                  <a:lnTo>
                    <a:pt x="5" y="26"/>
                  </a:lnTo>
                  <a:lnTo>
                    <a:pt x="5" y="31"/>
                  </a:lnTo>
                  <a:lnTo>
                    <a:pt x="5" y="31"/>
                  </a:lnTo>
                  <a:lnTo>
                    <a:pt x="9" y="31"/>
                  </a:lnTo>
                  <a:lnTo>
                    <a:pt x="13" y="35"/>
                  </a:lnTo>
                  <a:lnTo>
                    <a:pt x="18" y="35"/>
                  </a:lnTo>
                  <a:lnTo>
                    <a:pt x="22" y="35"/>
                  </a:lnTo>
                  <a:lnTo>
                    <a:pt x="22" y="35"/>
                  </a:lnTo>
                  <a:lnTo>
                    <a:pt x="22" y="40"/>
                  </a:lnTo>
                  <a:lnTo>
                    <a:pt x="22" y="48"/>
                  </a:lnTo>
                  <a:lnTo>
                    <a:pt x="18" y="57"/>
                  </a:lnTo>
                  <a:lnTo>
                    <a:pt x="13" y="71"/>
                  </a:lnTo>
                  <a:lnTo>
                    <a:pt x="18" y="79"/>
                  </a:lnTo>
                  <a:lnTo>
                    <a:pt x="22" y="84"/>
                  </a:lnTo>
                  <a:lnTo>
                    <a:pt x="27" y="88"/>
                  </a:lnTo>
                  <a:lnTo>
                    <a:pt x="27" y="88"/>
                  </a:lnTo>
                  <a:lnTo>
                    <a:pt x="27" y="88"/>
                  </a:lnTo>
                  <a:lnTo>
                    <a:pt x="18" y="93"/>
                  </a:lnTo>
                  <a:lnTo>
                    <a:pt x="13" y="97"/>
                  </a:lnTo>
                  <a:lnTo>
                    <a:pt x="13" y="101"/>
                  </a:lnTo>
                  <a:lnTo>
                    <a:pt x="9" y="110"/>
                  </a:lnTo>
                  <a:lnTo>
                    <a:pt x="13" y="115"/>
                  </a:lnTo>
                  <a:lnTo>
                    <a:pt x="9" y="110"/>
                  </a:lnTo>
                  <a:lnTo>
                    <a:pt x="9" y="101"/>
                  </a:lnTo>
                  <a:lnTo>
                    <a:pt x="9" y="97"/>
                  </a:lnTo>
                  <a:lnTo>
                    <a:pt x="13" y="93"/>
                  </a:lnTo>
                  <a:lnTo>
                    <a:pt x="22" y="88"/>
                  </a:lnTo>
                  <a:lnTo>
                    <a:pt x="27" y="88"/>
                  </a:lnTo>
                  <a:lnTo>
                    <a:pt x="22" y="88"/>
                  </a:lnTo>
                  <a:lnTo>
                    <a:pt x="13" y="79"/>
                  </a:lnTo>
                  <a:lnTo>
                    <a:pt x="9" y="79"/>
                  </a:lnTo>
                  <a:lnTo>
                    <a:pt x="9" y="71"/>
                  </a:lnTo>
                  <a:lnTo>
                    <a:pt x="9" y="66"/>
                  </a:lnTo>
                  <a:lnTo>
                    <a:pt x="9" y="62"/>
                  </a:lnTo>
                  <a:lnTo>
                    <a:pt x="18" y="53"/>
                  </a:lnTo>
                  <a:lnTo>
                    <a:pt x="18" y="44"/>
                  </a:lnTo>
                  <a:lnTo>
                    <a:pt x="18" y="40"/>
                  </a:lnTo>
                  <a:lnTo>
                    <a:pt x="18" y="35"/>
                  </a:lnTo>
                  <a:lnTo>
                    <a:pt x="9" y="35"/>
                  </a:lnTo>
                  <a:lnTo>
                    <a:pt x="5" y="35"/>
                  </a:lnTo>
                  <a:lnTo>
                    <a:pt x="5" y="31"/>
                  </a:lnTo>
                  <a:lnTo>
                    <a:pt x="0" y="31"/>
                  </a:lnTo>
                  <a:lnTo>
                    <a:pt x="0" y="31"/>
                  </a:lnTo>
                  <a:lnTo>
                    <a:pt x="0" y="31"/>
                  </a:lnTo>
                  <a:lnTo>
                    <a:pt x="0" y="26"/>
                  </a:lnTo>
                  <a:lnTo>
                    <a:pt x="0" y="22"/>
                  </a:lnTo>
                  <a:lnTo>
                    <a:pt x="5" y="17"/>
                  </a:lnTo>
                  <a:lnTo>
                    <a:pt x="9" y="13"/>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0" name="Freeform 20"/>
            <p:cNvSpPr>
              <a:spLocks noChangeArrowheads="1"/>
            </p:cNvSpPr>
            <p:nvPr/>
          </p:nvSpPr>
          <p:spPr bwMode="auto">
            <a:xfrm>
              <a:off x="1527175" y="230187"/>
              <a:ext cx="42863" cy="190500"/>
            </a:xfrm>
            <a:custGeom>
              <a:avLst/>
              <a:gdLst>
                <a:gd name="T0" fmla="*/ 9 w 27"/>
                <a:gd name="T1" fmla="*/ 0 h 120"/>
                <a:gd name="T2" fmla="*/ 9 w 27"/>
                <a:gd name="T3" fmla="*/ 5 h 120"/>
                <a:gd name="T4" fmla="*/ 14 w 27"/>
                <a:gd name="T5" fmla="*/ 9 h 120"/>
                <a:gd name="T6" fmla="*/ 14 w 27"/>
                <a:gd name="T7" fmla="*/ 14 h 120"/>
                <a:gd name="T8" fmla="*/ 14 w 27"/>
                <a:gd name="T9" fmla="*/ 18 h 120"/>
                <a:gd name="T10" fmla="*/ 14 w 27"/>
                <a:gd name="T11" fmla="*/ 22 h 120"/>
                <a:gd name="T12" fmla="*/ 9 w 27"/>
                <a:gd name="T13" fmla="*/ 27 h 120"/>
                <a:gd name="T14" fmla="*/ 5 w 27"/>
                <a:gd name="T15" fmla="*/ 27 h 120"/>
                <a:gd name="T16" fmla="*/ 5 w 27"/>
                <a:gd name="T17" fmla="*/ 31 h 120"/>
                <a:gd name="T18" fmla="*/ 5 w 27"/>
                <a:gd name="T19" fmla="*/ 31 h 120"/>
                <a:gd name="T20" fmla="*/ 9 w 27"/>
                <a:gd name="T21" fmla="*/ 36 h 120"/>
                <a:gd name="T22" fmla="*/ 18 w 27"/>
                <a:gd name="T23" fmla="*/ 36 h 120"/>
                <a:gd name="T24" fmla="*/ 18 w 27"/>
                <a:gd name="T25" fmla="*/ 36 h 120"/>
                <a:gd name="T26" fmla="*/ 22 w 27"/>
                <a:gd name="T27" fmla="*/ 36 h 120"/>
                <a:gd name="T28" fmla="*/ 22 w 27"/>
                <a:gd name="T29" fmla="*/ 40 h 120"/>
                <a:gd name="T30" fmla="*/ 22 w 27"/>
                <a:gd name="T31" fmla="*/ 45 h 120"/>
                <a:gd name="T32" fmla="*/ 22 w 27"/>
                <a:gd name="T33" fmla="*/ 49 h 120"/>
                <a:gd name="T34" fmla="*/ 18 w 27"/>
                <a:gd name="T35" fmla="*/ 62 h 120"/>
                <a:gd name="T36" fmla="*/ 14 w 27"/>
                <a:gd name="T37" fmla="*/ 76 h 120"/>
                <a:gd name="T38" fmla="*/ 18 w 27"/>
                <a:gd name="T39" fmla="*/ 80 h 120"/>
                <a:gd name="T40" fmla="*/ 22 w 27"/>
                <a:gd name="T41" fmla="*/ 84 h 120"/>
                <a:gd name="T42" fmla="*/ 27 w 27"/>
                <a:gd name="T43" fmla="*/ 89 h 120"/>
                <a:gd name="T44" fmla="*/ 27 w 27"/>
                <a:gd name="T45" fmla="*/ 89 h 120"/>
                <a:gd name="T46" fmla="*/ 27 w 27"/>
                <a:gd name="T47" fmla="*/ 93 h 120"/>
                <a:gd name="T48" fmla="*/ 18 w 27"/>
                <a:gd name="T49" fmla="*/ 98 h 120"/>
                <a:gd name="T50" fmla="*/ 18 w 27"/>
                <a:gd name="T51" fmla="*/ 102 h 120"/>
                <a:gd name="T52" fmla="*/ 14 w 27"/>
                <a:gd name="T53" fmla="*/ 106 h 120"/>
                <a:gd name="T54" fmla="*/ 14 w 27"/>
                <a:gd name="T55" fmla="*/ 111 h 120"/>
                <a:gd name="T56" fmla="*/ 14 w 27"/>
                <a:gd name="T57" fmla="*/ 120 h 120"/>
                <a:gd name="T58" fmla="*/ 9 w 27"/>
                <a:gd name="T59" fmla="*/ 111 h 120"/>
                <a:gd name="T60" fmla="*/ 9 w 27"/>
                <a:gd name="T61" fmla="*/ 106 h 120"/>
                <a:gd name="T62" fmla="*/ 14 w 27"/>
                <a:gd name="T63" fmla="*/ 102 h 120"/>
                <a:gd name="T64" fmla="*/ 18 w 27"/>
                <a:gd name="T65" fmla="*/ 98 h 120"/>
                <a:gd name="T66" fmla="*/ 22 w 27"/>
                <a:gd name="T67" fmla="*/ 93 h 120"/>
                <a:gd name="T68" fmla="*/ 22 w 27"/>
                <a:gd name="T69" fmla="*/ 89 h 120"/>
                <a:gd name="T70" fmla="*/ 22 w 27"/>
                <a:gd name="T71" fmla="*/ 89 h 120"/>
                <a:gd name="T72" fmla="*/ 18 w 27"/>
                <a:gd name="T73" fmla="*/ 84 h 120"/>
                <a:gd name="T74" fmla="*/ 14 w 27"/>
                <a:gd name="T75" fmla="*/ 80 h 120"/>
                <a:gd name="T76" fmla="*/ 9 w 27"/>
                <a:gd name="T77" fmla="*/ 76 h 120"/>
                <a:gd name="T78" fmla="*/ 9 w 27"/>
                <a:gd name="T79" fmla="*/ 71 h 120"/>
                <a:gd name="T80" fmla="*/ 14 w 27"/>
                <a:gd name="T81" fmla="*/ 62 h 120"/>
                <a:gd name="T82" fmla="*/ 18 w 27"/>
                <a:gd name="T83" fmla="*/ 53 h 120"/>
                <a:gd name="T84" fmla="*/ 18 w 27"/>
                <a:gd name="T85" fmla="*/ 45 h 120"/>
                <a:gd name="T86" fmla="*/ 18 w 27"/>
                <a:gd name="T87" fmla="*/ 40 h 120"/>
                <a:gd name="T88" fmla="*/ 18 w 27"/>
                <a:gd name="T89" fmla="*/ 40 h 120"/>
                <a:gd name="T90" fmla="*/ 14 w 27"/>
                <a:gd name="T91" fmla="*/ 36 h 120"/>
                <a:gd name="T92" fmla="*/ 9 w 27"/>
                <a:gd name="T93" fmla="*/ 36 h 120"/>
                <a:gd name="T94" fmla="*/ 5 w 27"/>
                <a:gd name="T95" fmla="*/ 36 h 120"/>
                <a:gd name="T96" fmla="*/ 5 w 27"/>
                <a:gd name="T97" fmla="*/ 31 h 120"/>
                <a:gd name="T98" fmla="*/ 0 w 27"/>
                <a:gd name="T99" fmla="*/ 31 h 120"/>
                <a:gd name="T100" fmla="*/ 0 w 27"/>
                <a:gd name="T101" fmla="*/ 31 h 120"/>
                <a:gd name="T102" fmla="*/ 0 w 27"/>
                <a:gd name="T103" fmla="*/ 27 h 120"/>
                <a:gd name="T104" fmla="*/ 5 w 27"/>
                <a:gd name="T105" fmla="*/ 22 h 120"/>
                <a:gd name="T106" fmla="*/ 9 w 27"/>
                <a:gd name="T107" fmla="*/ 18 h 120"/>
                <a:gd name="T108" fmla="*/ 9 w 27"/>
                <a:gd name="T109" fmla="*/ 14 h 120"/>
                <a:gd name="T110" fmla="*/ 9 w 27"/>
                <a:gd name="T111" fmla="*/ 0 h 12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
                <a:gd name="T169" fmla="*/ 0 h 120"/>
                <a:gd name="T170" fmla="*/ 27 w 27"/>
                <a:gd name="T171" fmla="*/ 120 h 12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 h="120">
                  <a:moveTo>
                    <a:pt x="9" y="0"/>
                  </a:moveTo>
                  <a:lnTo>
                    <a:pt x="9" y="5"/>
                  </a:lnTo>
                  <a:lnTo>
                    <a:pt x="14" y="9"/>
                  </a:lnTo>
                  <a:lnTo>
                    <a:pt x="14" y="14"/>
                  </a:lnTo>
                  <a:lnTo>
                    <a:pt x="14" y="18"/>
                  </a:lnTo>
                  <a:lnTo>
                    <a:pt x="14" y="22"/>
                  </a:lnTo>
                  <a:lnTo>
                    <a:pt x="9" y="27"/>
                  </a:lnTo>
                  <a:lnTo>
                    <a:pt x="5" y="27"/>
                  </a:lnTo>
                  <a:lnTo>
                    <a:pt x="5" y="31"/>
                  </a:lnTo>
                  <a:lnTo>
                    <a:pt x="5" y="31"/>
                  </a:lnTo>
                  <a:lnTo>
                    <a:pt x="9" y="36"/>
                  </a:lnTo>
                  <a:lnTo>
                    <a:pt x="18" y="36"/>
                  </a:lnTo>
                  <a:lnTo>
                    <a:pt x="18" y="36"/>
                  </a:lnTo>
                  <a:lnTo>
                    <a:pt x="22" y="36"/>
                  </a:lnTo>
                  <a:lnTo>
                    <a:pt x="22" y="40"/>
                  </a:lnTo>
                  <a:lnTo>
                    <a:pt x="22" y="45"/>
                  </a:lnTo>
                  <a:lnTo>
                    <a:pt x="22" y="49"/>
                  </a:lnTo>
                  <a:lnTo>
                    <a:pt x="18" y="62"/>
                  </a:lnTo>
                  <a:lnTo>
                    <a:pt x="14" y="76"/>
                  </a:lnTo>
                  <a:lnTo>
                    <a:pt x="18" y="80"/>
                  </a:lnTo>
                  <a:lnTo>
                    <a:pt x="22" y="84"/>
                  </a:lnTo>
                  <a:lnTo>
                    <a:pt x="27" y="89"/>
                  </a:lnTo>
                  <a:lnTo>
                    <a:pt x="27" y="89"/>
                  </a:lnTo>
                  <a:lnTo>
                    <a:pt x="27" y="93"/>
                  </a:lnTo>
                  <a:lnTo>
                    <a:pt x="18" y="98"/>
                  </a:lnTo>
                  <a:lnTo>
                    <a:pt x="18" y="102"/>
                  </a:lnTo>
                  <a:lnTo>
                    <a:pt x="14" y="106"/>
                  </a:lnTo>
                  <a:lnTo>
                    <a:pt x="14" y="111"/>
                  </a:lnTo>
                  <a:lnTo>
                    <a:pt x="14" y="120"/>
                  </a:lnTo>
                  <a:lnTo>
                    <a:pt x="9" y="111"/>
                  </a:lnTo>
                  <a:lnTo>
                    <a:pt x="9" y="106"/>
                  </a:lnTo>
                  <a:lnTo>
                    <a:pt x="14" y="102"/>
                  </a:lnTo>
                  <a:lnTo>
                    <a:pt x="18" y="98"/>
                  </a:lnTo>
                  <a:lnTo>
                    <a:pt x="22" y="93"/>
                  </a:lnTo>
                  <a:lnTo>
                    <a:pt x="22" y="89"/>
                  </a:lnTo>
                  <a:lnTo>
                    <a:pt x="22" y="89"/>
                  </a:lnTo>
                  <a:lnTo>
                    <a:pt x="18" y="84"/>
                  </a:lnTo>
                  <a:lnTo>
                    <a:pt x="14" y="80"/>
                  </a:lnTo>
                  <a:lnTo>
                    <a:pt x="9" y="76"/>
                  </a:lnTo>
                  <a:lnTo>
                    <a:pt x="9" y="71"/>
                  </a:lnTo>
                  <a:lnTo>
                    <a:pt x="14" y="62"/>
                  </a:lnTo>
                  <a:lnTo>
                    <a:pt x="18" y="53"/>
                  </a:lnTo>
                  <a:lnTo>
                    <a:pt x="18" y="45"/>
                  </a:lnTo>
                  <a:lnTo>
                    <a:pt x="18" y="40"/>
                  </a:lnTo>
                  <a:lnTo>
                    <a:pt x="18" y="40"/>
                  </a:lnTo>
                  <a:lnTo>
                    <a:pt x="14" y="36"/>
                  </a:lnTo>
                  <a:lnTo>
                    <a:pt x="9" y="36"/>
                  </a:lnTo>
                  <a:lnTo>
                    <a:pt x="5" y="36"/>
                  </a:lnTo>
                  <a:lnTo>
                    <a:pt x="5" y="31"/>
                  </a:lnTo>
                  <a:lnTo>
                    <a:pt x="0" y="31"/>
                  </a:lnTo>
                  <a:lnTo>
                    <a:pt x="0" y="31"/>
                  </a:lnTo>
                  <a:lnTo>
                    <a:pt x="0" y="27"/>
                  </a:lnTo>
                  <a:lnTo>
                    <a:pt x="5" y="22"/>
                  </a:lnTo>
                  <a:lnTo>
                    <a:pt x="9" y="18"/>
                  </a:lnTo>
                  <a:lnTo>
                    <a:pt x="9" y="14"/>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1" name="Freeform 21"/>
            <p:cNvSpPr>
              <a:spLocks noChangeArrowheads="1"/>
            </p:cNvSpPr>
            <p:nvPr/>
          </p:nvSpPr>
          <p:spPr bwMode="auto">
            <a:xfrm>
              <a:off x="1317625" y="84137"/>
              <a:ext cx="238125" cy="322262"/>
            </a:xfrm>
            <a:custGeom>
              <a:avLst/>
              <a:gdLst>
                <a:gd name="T0" fmla="*/ 128 w 150"/>
                <a:gd name="T1" fmla="*/ 8 h 203"/>
                <a:gd name="T2" fmla="*/ 141 w 150"/>
                <a:gd name="T3" fmla="*/ 35 h 203"/>
                <a:gd name="T4" fmla="*/ 146 w 150"/>
                <a:gd name="T5" fmla="*/ 53 h 203"/>
                <a:gd name="T6" fmla="*/ 146 w 150"/>
                <a:gd name="T7" fmla="*/ 57 h 203"/>
                <a:gd name="T8" fmla="*/ 141 w 150"/>
                <a:gd name="T9" fmla="*/ 61 h 203"/>
                <a:gd name="T10" fmla="*/ 146 w 150"/>
                <a:gd name="T11" fmla="*/ 66 h 203"/>
                <a:gd name="T12" fmla="*/ 150 w 150"/>
                <a:gd name="T13" fmla="*/ 75 h 203"/>
                <a:gd name="T14" fmla="*/ 150 w 150"/>
                <a:gd name="T15" fmla="*/ 88 h 203"/>
                <a:gd name="T16" fmla="*/ 146 w 150"/>
                <a:gd name="T17" fmla="*/ 97 h 203"/>
                <a:gd name="T18" fmla="*/ 141 w 150"/>
                <a:gd name="T19" fmla="*/ 106 h 203"/>
                <a:gd name="T20" fmla="*/ 137 w 150"/>
                <a:gd name="T21" fmla="*/ 123 h 203"/>
                <a:gd name="T22" fmla="*/ 137 w 150"/>
                <a:gd name="T23" fmla="*/ 137 h 203"/>
                <a:gd name="T24" fmla="*/ 132 w 150"/>
                <a:gd name="T25" fmla="*/ 150 h 203"/>
                <a:gd name="T26" fmla="*/ 124 w 150"/>
                <a:gd name="T27" fmla="*/ 154 h 203"/>
                <a:gd name="T28" fmla="*/ 119 w 150"/>
                <a:gd name="T29" fmla="*/ 159 h 203"/>
                <a:gd name="T30" fmla="*/ 110 w 150"/>
                <a:gd name="T31" fmla="*/ 159 h 203"/>
                <a:gd name="T32" fmla="*/ 106 w 150"/>
                <a:gd name="T33" fmla="*/ 163 h 203"/>
                <a:gd name="T34" fmla="*/ 97 w 150"/>
                <a:gd name="T35" fmla="*/ 176 h 203"/>
                <a:gd name="T36" fmla="*/ 97 w 150"/>
                <a:gd name="T37" fmla="*/ 190 h 203"/>
                <a:gd name="T38" fmla="*/ 102 w 150"/>
                <a:gd name="T39" fmla="*/ 194 h 203"/>
                <a:gd name="T40" fmla="*/ 102 w 150"/>
                <a:gd name="T41" fmla="*/ 203 h 203"/>
                <a:gd name="T42" fmla="*/ 93 w 150"/>
                <a:gd name="T43" fmla="*/ 203 h 203"/>
                <a:gd name="T44" fmla="*/ 71 w 150"/>
                <a:gd name="T45" fmla="*/ 198 h 203"/>
                <a:gd name="T46" fmla="*/ 18 w 150"/>
                <a:gd name="T47" fmla="*/ 190 h 203"/>
                <a:gd name="T48" fmla="*/ 4 w 150"/>
                <a:gd name="T49" fmla="*/ 181 h 203"/>
                <a:gd name="T50" fmla="*/ 26 w 150"/>
                <a:gd name="T51" fmla="*/ 150 h 203"/>
                <a:gd name="T52" fmla="*/ 31 w 150"/>
                <a:gd name="T53" fmla="*/ 128 h 203"/>
                <a:gd name="T54" fmla="*/ 35 w 150"/>
                <a:gd name="T55" fmla="*/ 114 h 203"/>
                <a:gd name="T56" fmla="*/ 31 w 150"/>
                <a:gd name="T57" fmla="*/ 106 h 203"/>
                <a:gd name="T58" fmla="*/ 22 w 150"/>
                <a:gd name="T59" fmla="*/ 101 h 203"/>
                <a:gd name="T60" fmla="*/ 13 w 150"/>
                <a:gd name="T61" fmla="*/ 88 h 203"/>
                <a:gd name="T62" fmla="*/ 13 w 150"/>
                <a:gd name="T63" fmla="*/ 70 h 203"/>
                <a:gd name="T64" fmla="*/ 13 w 150"/>
                <a:gd name="T65" fmla="*/ 66 h 203"/>
                <a:gd name="T66" fmla="*/ 18 w 150"/>
                <a:gd name="T67" fmla="*/ 66 h 203"/>
                <a:gd name="T68" fmla="*/ 26 w 150"/>
                <a:gd name="T69" fmla="*/ 70 h 203"/>
                <a:gd name="T70" fmla="*/ 40 w 150"/>
                <a:gd name="T71" fmla="*/ 70 h 203"/>
                <a:gd name="T72" fmla="*/ 44 w 150"/>
                <a:gd name="T73" fmla="*/ 61 h 203"/>
                <a:gd name="T74" fmla="*/ 49 w 150"/>
                <a:gd name="T75" fmla="*/ 48 h 203"/>
                <a:gd name="T76" fmla="*/ 44 w 150"/>
                <a:gd name="T77" fmla="*/ 39 h 203"/>
                <a:gd name="T78" fmla="*/ 40 w 150"/>
                <a:gd name="T79" fmla="*/ 22 h 203"/>
                <a:gd name="T80" fmla="*/ 44 w 150"/>
                <a:gd name="T81" fmla="*/ 17 h 203"/>
                <a:gd name="T82" fmla="*/ 53 w 150"/>
                <a:gd name="T83" fmla="*/ 13 h 203"/>
                <a:gd name="T84" fmla="*/ 75 w 150"/>
                <a:gd name="T85" fmla="*/ 8 h 203"/>
                <a:gd name="T86" fmla="*/ 97 w 150"/>
                <a:gd name="T87" fmla="*/ 0 h 203"/>
                <a:gd name="T88" fmla="*/ 115 w 150"/>
                <a:gd name="T89" fmla="*/ 0 h 2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0"/>
                <a:gd name="T136" fmla="*/ 0 h 203"/>
                <a:gd name="T137" fmla="*/ 150 w 150"/>
                <a:gd name="T138" fmla="*/ 203 h 20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0" h="203">
                  <a:moveTo>
                    <a:pt x="128" y="4"/>
                  </a:moveTo>
                  <a:lnTo>
                    <a:pt x="128" y="8"/>
                  </a:lnTo>
                  <a:lnTo>
                    <a:pt x="137" y="17"/>
                  </a:lnTo>
                  <a:lnTo>
                    <a:pt x="141" y="35"/>
                  </a:lnTo>
                  <a:lnTo>
                    <a:pt x="146" y="48"/>
                  </a:lnTo>
                  <a:lnTo>
                    <a:pt x="146" y="53"/>
                  </a:lnTo>
                  <a:lnTo>
                    <a:pt x="146" y="57"/>
                  </a:lnTo>
                  <a:lnTo>
                    <a:pt x="146" y="57"/>
                  </a:lnTo>
                  <a:lnTo>
                    <a:pt x="141" y="61"/>
                  </a:lnTo>
                  <a:lnTo>
                    <a:pt x="141" y="61"/>
                  </a:lnTo>
                  <a:lnTo>
                    <a:pt x="141" y="66"/>
                  </a:lnTo>
                  <a:lnTo>
                    <a:pt x="146" y="66"/>
                  </a:lnTo>
                  <a:lnTo>
                    <a:pt x="146" y="70"/>
                  </a:lnTo>
                  <a:lnTo>
                    <a:pt x="150" y="75"/>
                  </a:lnTo>
                  <a:lnTo>
                    <a:pt x="150" y="84"/>
                  </a:lnTo>
                  <a:lnTo>
                    <a:pt x="150" y="88"/>
                  </a:lnTo>
                  <a:lnTo>
                    <a:pt x="150" y="92"/>
                  </a:lnTo>
                  <a:lnTo>
                    <a:pt x="146" y="97"/>
                  </a:lnTo>
                  <a:lnTo>
                    <a:pt x="146" y="101"/>
                  </a:lnTo>
                  <a:lnTo>
                    <a:pt x="141" y="106"/>
                  </a:lnTo>
                  <a:lnTo>
                    <a:pt x="141" y="110"/>
                  </a:lnTo>
                  <a:lnTo>
                    <a:pt x="137" y="123"/>
                  </a:lnTo>
                  <a:lnTo>
                    <a:pt x="137" y="132"/>
                  </a:lnTo>
                  <a:lnTo>
                    <a:pt x="137" y="137"/>
                  </a:lnTo>
                  <a:lnTo>
                    <a:pt x="132" y="145"/>
                  </a:lnTo>
                  <a:lnTo>
                    <a:pt x="132" y="150"/>
                  </a:lnTo>
                  <a:lnTo>
                    <a:pt x="128" y="154"/>
                  </a:lnTo>
                  <a:lnTo>
                    <a:pt x="124" y="154"/>
                  </a:lnTo>
                  <a:lnTo>
                    <a:pt x="119" y="154"/>
                  </a:lnTo>
                  <a:lnTo>
                    <a:pt x="119" y="159"/>
                  </a:lnTo>
                  <a:lnTo>
                    <a:pt x="115" y="159"/>
                  </a:lnTo>
                  <a:lnTo>
                    <a:pt x="110" y="159"/>
                  </a:lnTo>
                  <a:lnTo>
                    <a:pt x="110" y="159"/>
                  </a:lnTo>
                  <a:lnTo>
                    <a:pt x="106" y="163"/>
                  </a:lnTo>
                  <a:lnTo>
                    <a:pt x="102" y="172"/>
                  </a:lnTo>
                  <a:lnTo>
                    <a:pt x="97" y="176"/>
                  </a:lnTo>
                  <a:lnTo>
                    <a:pt x="97" y="185"/>
                  </a:lnTo>
                  <a:lnTo>
                    <a:pt x="97" y="190"/>
                  </a:lnTo>
                  <a:lnTo>
                    <a:pt x="102" y="190"/>
                  </a:lnTo>
                  <a:lnTo>
                    <a:pt x="102" y="194"/>
                  </a:lnTo>
                  <a:lnTo>
                    <a:pt x="106" y="198"/>
                  </a:lnTo>
                  <a:lnTo>
                    <a:pt x="102" y="203"/>
                  </a:lnTo>
                  <a:lnTo>
                    <a:pt x="97" y="203"/>
                  </a:lnTo>
                  <a:lnTo>
                    <a:pt x="93" y="203"/>
                  </a:lnTo>
                  <a:lnTo>
                    <a:pt x="84" y="203"/>
                  </a:lnTo>
                  <a:lnTo>
                    <a:pt x="71" y="198"/>
                  </a:lnTo>
                  <a:lnTo>
                    <a:pt x="49" y="198"/>
                  </a:lnTo>
                  <a:lnTo>
                    <a:pt x="18" y="190"/>
                  </a:lnTo>
                  <a:lnTo>
                    <a:pt x="0" y="185"/>
                  </a:lnTo>
                  <a:lnTo>
                    <a:pt x="4" y="181"/>
                  </a:lnTo>
                  <a:lnTo>
                    <a:pt x="18" y="159"/>
                  </a:lnTo>
                  <a:lnTo>
                    <a:pt x="26" y="150"/>
                  </a:lnTo>
                  <a:lnTo>
                    <a:pt x="31" y="137"/>
                  </a:lnTo>
                  <a:lnTo>
                    <a:pt x="31" y="128"/>
                  </a:lnTo>
                  <a:lnTo>
                    <a:pt x="35" y="123"/>
                  </a:lnTo>
                  <a:lnTo>
                    <a:pt x="35" y="114"/>
                  </a:lnTo>
                  <a:lnTo>
                    <a:pt x="35" y="110"/>
                  </a:lnTo>
                  <a:lnTo>
                    <a:pt x="31" y="106"/>
                  </a:lnTo>
                  <a:lnTo>
                    <a:pt x="26" y="106"/>
                  </a:lnTo>
                  <a:lnTo>
                    <a:pt x="22" y="101"/>
                  </a:lnTo>
                  <a:lnTo>
                    <a:pt x="18" y="97"/>
                  </a:lnTo>
                  <a:lnTo>
                    <a:pt x="13" y="88"/>
                  </a:lnTo>
                  <a:lnTo>
                    <a:pt x="13" y="84"/>
                  </a:lnTo>
                  <a:lnTo>
                    <a:pt x="13" y="70"/>
                  </a:lnTo>
                  <a:lnTo>
                    <a:pt x="13" y="66"/>
                  </a:lnTo>
                  <a:lnTo>
                    <a:pt x="13" y="66"/>
                  </a:lnTo>
                  <a:lnTo>
                    <a:pt x="18" y="66"/>
                  </a:lnTo>
                  <a:lnTo>
                    <a:pt x="18" y="66"/>
                  </a:lnTo>
                  <a:lnTo>
                    <a:pt x="22" y="66"/>
                  </a:lnTo>
                  <a:lnTo>
                    <a:pt x="26" y="70"/>
                  </a:lnTo>
                  <a:lnTo>
                    <a:pt x="35" y="75"/>
                  </a:lnTo>
                  <a:lnTo>
                    <a:pt x="40" y="70"/>
                  </a:lnTo>
                  <a:lnTo>
                    <a:pt x="44" y="66"/>
                  </a:lnTo>
                  <a:lnTo>
                    <a:pt x="44" y="61"/>
                  </a:lnTo>
                  <a:lnTo>
                    <a:pt x="44" y="57"/>
                  </a:lnTo>
                  <a:lnTo>
                    <a:pt x="49" y="48"/>
                  </a:lnTo>
                  <a:lnTo>
                    <a:pt x="49" y="44"/>
                  </a:lnTo>
                  <a:lnTo>
                    <a:pt x="44" y="39"/>
                  </a:lnTo>
                  <a:lnTo>
                    <a:pt x="40" y="31"/>
                  </a:lnTo>
                  <a:lnTo>
                    <a:pt x="40" y="22"/>
                  </a:lnTo>
                  <a:lnTo>
                    <a:pt x="44" y="17"/>
                  </a:lnTo>
                  <a:lnTo>
                    <a:pt x="44" y="17"/>
                  </a:lnTo>
                  <a:lnTo>
                    <a:pt x="49" y="13"/>
                  </a:lnTo>
                  <a:lnTo>
                    <a:pt x="53" y="13"/>
                  </a:lnTo>
                  <a:lnTo>
                    <a:pt x="57" y="13"/>
                  </a:lnTo>
                  <a:lnTo>
                    <a:pt x="75" y="8"/>
                  </a:lnTo>
                  <a:lnTo>
                    <a:pt x="93" y="0"/>
                  </a:lnTo>
                  <a:lnTo>
                    <a:pt x="97" y="0"/>
                  </a:lnTo>
                  <a:lnTo>
                    <a:pt x="110" y="0"/>
                  </a:lnTo>
                  <a:lnTo>
                    <a:pt x="115" y="0"/>
                  </a:lnTo>
                  <a:lnTo>
                    <a:pt x="128"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2" name="Freeform 22"/>
            <p:cNvSpPr>
              <a:spLocks noChangeArrowheads="1"/>
            </p:cNvSpPr>
            <p:nvPr/>
          </p:nvSpPr>
          <p:spPr bwMode="auto">
            <a:xfrm>
              <a:off x="1465263" y="328612"/>
              <a:ext cx="111125" cy="182562"/>
            </a:xfrm>
            <a:custGeom>
              <a:avLst/>
              <a:gdLst>
                <a:gd name="T0" fmla="*/ 35 w 70"/>
                <a:gd name="T1" fmla="*/ 111 h 115"/>
                <a:gd name="T2" fmla="*/ 44 w 70"/>
                <a:gd name="T3" fmla="*/ 115 h 115"/>
                <a:gd name="T4" fmla="*/ 48 w 70"/>
                <a:gd name="T5" fmla="*/ 115 h 115"/>
                <a:gd name="T6" fmla="*/ 48 w 70"/>
                <a:gd name="T7" fmla="*/ 111 h 115"/>
                <a:gd name="T8" fmla="*/ 48 w 70"/>
                <a:gd name="T9" fmla="*/ 106 h 115"/>
                <a:gd name="T10" fmla="*/ 48 w 70"/>
                <a:gd name="T11" fmla="*/ 102 h 115"/>
                <a:gd name="T12" fmla="*/ 53 w 70"/>
                <a:gd name="T13" fmla="*/ 102 h 115"/>
                <a:gd name="T14" fmla="*/ 57 w 70"/>
                <a:gd name="T15" fmla="*/ 106 h 115"/>
                <a:gd name="T16" fmla="*/ 57 w 70"/>
                <a:gd name="T17" fmla="*/ 111 h 115"/>
                <a:gd name="T18" fmla="*/ 53 w 70"/>
                <a:gd name="T19" fmla="*/ 97 h 115"/>
                <a:gd name="T20" fmla="*/ 53 w 70"/>
                <a:gd name="T21" fmla="*/ 89 h 115"/>
                <a:gd name="T22" fmla="*/ 57 w 70"/>
                <a:gd name="T23" fmla="*/ 84 h 115"/>
                <a:gd name="T24" fmla="*/ 57 w 70"/>
                <a:gd name="T25" fmla="*/ 89 h 115"/>
                <a:gd name="T26" fmla="*/ 61 w 70"/>
                <a:gd name="T27" fmla="*/ 93 h 115"/>
                <a:gd name="T28" fmla="*/ 61 w 70"/>
                <a:gd name="T29" fmla="*/ 106 h 115"/>
                <a:gd name="T30" fmla="*/ 66 w 70"/>
                <a:gd name="T31" fmla="*/ 111 h 115"/>
                <a:gd name="T32" fmla="*/ 66 w 70"/>
                <a:gd name="T33" fmla="*/ 115 h 115"/>
                <a:gd name="T34" fmla="*/ 61 w 70"/>
                <a:gd name="T35" fmla="*/ 97 h 115"/>
                <a:gd name="T36" fmla="*/ 57 w 70"/>
                <a:gd name="T37" fmla="*/ 84 h 115"/>
                <a:gd name="T38" fmla="*/ 57 w 70"/>
                <a:gd name="T39" fmla="*/ 75 h 115"/>
                <a:gd name="T40" fmla="*/ 57 w 70"/>
                <a:gd name="T41" fmla="*/ 75 h 115"/>
                <a:gd name="T42" fmla="*/ 66 w 70"/>
                <a:gd name="T43" fmla="*/ 75 h 115"/>
                <a:gd name="T44" fmla="*/ 70 w 70"/>
                <a:gd name="T45" fmla="*/ 84 h 115"/>
                <a:gd name="T46" fmla="*/ 70 w 70"/>
                <a:gd name="T47" fmla="*/ 89 h 115"/>
                <a:gd name="T48" fmla="*/ 70 w 70"/>
                <a:gd name="T49" fmla="*/ 97 h 115"/>
                <a:gd name="T50" fmla="*/ 70 w 70"/>
                <a:gd name="T51" fmla="*/ 93 h 115"/>
                <a:gd name="T52" fmla="*/ 70 w 70"/>
                <a:gd name="T53" fmla="*/ 80 h 115"/>
                <a:gd name="T54" fmla="*/ 66 w 70"/>
                <a:gd name="T55" fmla="*/ 67 h 115"/>
                <a:gd name="T56" fmla="*/ 61 w 70"/>
                <a:gd name="T57" fmla="*/ 62 h 115"/>
                <a:gd name="T58" fmla="*/ 53 w 70"/>
                <a:gd name="T59" fmla="*/ 58 h 115"/>
                <a:gd name="T60" fmla="*/ 53 w 70"/>
                <a:gd name="T61" fmla="*/ 49 h 115"/>
                <a:gd name="T62" fmla="*/ 48 w 70"/>
                <a:gd name="T63" fmla="*/ 40 h 115"/>
                <a:gd name="T64" fmla="*/ 44 w 70"/>
                <a:gd name="T65" fmla="*/ 36 h 115"/>
                <a:gd name="T66" fmla="*/ 39 w 70"/>
                <a:gd name="T67" fmla="*/ 27 h 115"/>
                <a:gd name="T68" fmla="*/ 39 w 70"/>
                <a:gd name="T69" fmla="*/ 14 h 115"/>
                <a:gd name="T70" fmla="*/ 44 w 70"/>
                <a:gd name="T71" fmla="*/ 5 h 115"/>
                <a:gd name="T72" fmla="*/ 39 w 70"/>
                <a:gd name="T73" fmla="*/ 0 h 115"/>
                <a:gd name="T74" fmla="*/ 35 w 70"/>
                <a:gd name="T75" fmla="*/ 0 h 115"/>
                <a:gd name="T76" fmla="*/ 22 w 70"/>
                <a:gd name="T77" fmla="*/ 5 h 115"/>
                <a:gd name="T78" fmla="*/ 9 w 70"/>
                <a:gd name="T79" fmla="*/ 9 h 115"/>
                <a:gd name="T80" fmla="*/ 4 w 70"/>
                <a:gd name="T81" fmla="*/ 27 h 115"/>
                <a:gd name="T82" fmla="*/ 9 w 70"/>
                <a:gd name="T83" fmla="*/ 40 h 115"/>
                <a:gd name="T84" fmla="*/ 9 w 70"/>
                <a:gd name="T85" fmla="*/ 44 h 115"/>
                <a:gd name="T86" fmla="*/ 0 w 70"/>
                <a:gd name="T87" fmla="*/ 36 h 115"/>
                <a:gd name="T88" fmla="*/ 0 w 70"/>
                <a:gd name="T89" fmla="*/ 22 h 115"/>
                <a:gd name="T90" fmla="*/ 0 w 70"/>
                <a:gd name="T91" fmla="*/ 14 h 115"/>
                <a:gd name="T92" fmla="*/ 0 w 70"/>
                <a:gd name="T93" fmla="*/ 40 h 115"/>
                <a:gd name="T94" fmla="*/ 4 w 70"/>
                <a:gd name="T95" fmla="*/ 58 h 115"/>
                <a:gd name="T96" fmla="*/ 13 w 70"/>
                <a:gd name="T97" fmla="*/ 71 h 115"/>
                <a:gd name="T98" fmla="*/ 17 w 70"/>
                <a:gd name="T99" fmla="*/ 75 h 115"/>
                <a:gd name="T100" fmla="*/ 17 w 70"/>
                <a:gd name="T101" fmla="*/ 80 h 115"/>
                <a:gd name="T102" fmla="*/ 17 w 70"/>
                <a:gd name="T103" fmla="*/ 89 h 115"/>
                <a:gd name="T104" fmla="*/ 17 w 70"/>
                <a:gd name="T105" fmla="*/ 93 h 115"/>
                <a:gd name="T106" fmla="*/ 26 w 70"/>
                <a:gd name="T107" fmla="*/ 97 h 1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115"/>
                <a:gd name="T164" fmla="*/ 70 w 70"/>
                <a:gd name="T165" fmla="*/ 115 h 1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115">
                  <a:moveTo>
                    <a:pt x="26" y="97"/>
                  </a:moveTo>
                  <a:lnTo>
                    <a:pt x="35" y="111"/>
                  </a:lnTo>
                  <a:lnTo>
                    <a:pt x="39" y="115"/>
                  </a:lnTo>
                  <a:lnTo>
                    <a:pt x="44" y="115"/>
                  </a:lnTo>
                  <a:lnTo>
                    <a:pt x="44" y="115"/>
                  </a:lnTo>
                  <a:lnTo>
                    <a:pt x="48" y="115"/>
                  </a:lnTo>
                  <a:lnTo>
                    <a:pt x="48" y="115"/>
                  </a:lnTo>
                  <a:lnTo>
                    <a:pt x="48" y="111"/>
                  </a:lnTo>
                  <a:lnTo>
                    <a:pt x="48" y="111"/>
                  </a:lnTo>
                  <a:lnTo>
                    <a:pt x="48" y="106"/>
                  </a:lnTo>
                  <a:lnTo>
                    <a:pt x="48" y="102"/>
                  </a:lnTo>
                  <a:lnTo>
                    <a:pt x="48" y="102"/>
                  </a:lnTo>
                  <a:lnTo>
                    <a:pt x="53" y="102"/>
                  </a:lnTo>
                  <a:lnTo>
                    <a:pt x="53" y="102"/>
                  </a:lnTo>
                  <a:lnTo>
                    <a:pt x="57" y="106"/>
                  </a:lnTo>
                  <a:lnTo>
                    <a:pt x="57" y="106"/>
                  </a:lnTo>
                  <a:lnTo>
                    <a:pt x="61" y="111"/>
                  </a:lnTo>
                  <a:lnTo>
                    <a:pt x="57" y="111"/>
                  </a:lnTo>
                  <a:lnTo>
                    <a:pt x="53" y="102"/>
                  </a:lnTo>
                  <a:lnTo>
                    <a:pt x="53" y="97"/>
                  </a:lnTo>
                  <a:lnTo>
                    <a:pt x="53" y="93"/>
                  </a:lnTo>
                  <a:lnTo>
                    <a:pt x="53" y="89"/>
                  </a:lnTo>
                  <a:lnTo>
                    <a:pt x="53" y="89"/>
                  </a:lnTo>
                  <a:lnTo>
                    <a:pt x="57" y="84"/>
                  </a:lnTo>
                  <a:lnTo>
                    <a:pt x="57" y="84"/>
                  </a:lnTo>
                  <a:lnTo>
                    <a:pt x="57" y="89"/>
                  </a:lnTo>
                  <a:lnTo>
                    <a:pt x="57" y="89"/>
                  </a:lnTo>
                  <a:lnTo>
                    <a:pt x="61" y="93"/>
                  </a:lnTo>
                  <a:lnTo>
                    <a:pt x="61" y="97"/>
                  </a:lnTo>
                  <a:lnTo>
                    <a:pt x="61" y="106"/>
                  </a:lnTo>
                  <a:lnTo>
                    <a:pt x="61" y="111"/>
                  </a:lnTo>
                  <a:lnTo>
                    <a:pt x="66" y="111"/>
                  </a:lnTo>
                  <a:lnTo>
                    <a:pt x="66" y="111"/>
                  </a:lnTo>
                  <a:lnTo>
                    <a:pt x="66" y="115"/>
                  </a:lnTo>
                  <a:lnTo>
                    <a:pt x="66" y="115"/>
                  </a:lnTo>
                  <a:lnTo>
                    <a:pt x="61" y="97"/>
                  </a:lnTo>
                  <a:lnTo>
                    <a:pt x="61" y="84"/>
                  </a:lnTo>
                  <a:lnTo>
                    <a:pt x="57" y="84"/>
                  </a:lnTo>
                  <a:lnTo>
                    <a:pt x="57" y="80"/>
                  </a:lnTo>
                  <a:lnTo>
                    <a:pt x="57" y="75"/>
                  </a:lnTo>
                  <a:lnTo>
                    <a:pt x="57" y="75"/>
                  </a:lnTo>
                  <a:lnTo>
                    <a:pt x="57" y="75"/>
                  </a:lnTo>
                  <a:lnTo>
                    <a:pt x="61" y="75"/>
                  </a:lnTo>
                  <a:lnTo>
                    <a:pt x="66" y="75"/>
                  </a:lnTo>
                  <a:lnTo>
                    <a:pt x="66" y="80"/>
                  </a:lnTo>
                  <a:lnTo>
                    <a:pt x="70" y="84"/>
                  </a:lnTo>
                  <a:lnTo>
                    <a:pt x="70" y="89"/>
                  </a:lnTo>
                  <a:lnTo>
                    <a:pt x="70" y="89"/>
                  </a:lnTo>
                  <a:lnTo>
                    <a:pt x="70" y="93"/>
                  </a:lnTo>
                  <a:lnTo>
                    <a:pt x="70" y="97"/>
                  </a:lnTo>
                  <a:lnTo>
                    <a:pt x="66" y="102"/>
                  </a:lnTo>
                  <a:lnTo>
                    <a:pt x="70" y="93"/>
                  </a:lnTo>
                  <a:lnTo>
                    <a:pt x="70" y="89"/>
                  </a:lnTo>
                  <a:lnTo>
                    <a:pt x="70" y="80"/>
                  </a:lnTo>
                  <a:lnTo>
                    <a:pt x="70" y="75"/>
                  </a:lnTo>
                  <a:lnTo>
                    <a:pt x="66" y="67"/>
                  </a:lnTo>
                  <a:lnTo>
                    <a:pt x="66" y="67"/>
                  </a:lnTo>
                  <a:lnTo>
                    <a:pt x="61" y="62"/>
                  </a:lnTo>
                  <a:lnTo>
                    <a:pt x="53" y="62"/>
                  </a:lnTo>
                  <a:lnTo>
                    <a:pt x="53" y="58"/>
                  </a:lnTo>
                  <a:lnTo>
                    <a:pt x="53" y="53"/>
                  </a:lnTo>
                  <a:lnTo>
                    <a:pt x="53" y="49"/>
                  </a:lnTo>
                  <a:lnTo>
                    <a:pt x="53" y="44"/>
                  </a:lnTo>
                  <a:lnTo>
                    <a:pt x="48" y="40"/>
                  </a:lnTo>
                  <a:lnTo>
                    <a:pt x="48" y="36"/>
                  </a:lnTo>
                  <a:lnTo>
                    <a:pt x="44" y="36"/>
                  </a:lnTo>
                  <a:lnTo>
                    <a:pt x="44" y="31"/>
                  </a:lnTo>
                  <a:lnTo>
                    <a:pt x="39" y="27"/>
                  </a:lnTo>
                  <a:lnTo>
                    <a:pt x="39" y="22"/>
                  </a:lnTo>
                  <a:lnTo>
                    <a:pt x="39" y="14"/>
                  </a:lnTo>
                  <a:lnTo>
                    <a:pt x="44" y="9"/>
                  </a:lnTo>
                  <a:lnTo>
                    <a:pt x="44" y="5"/>
                  </a:lnTo>
                  <a:lnTo>
                    <a:pt x="39" y="5"/>
                  </a:lnTo>
                  <a:lnTo>
                    <a:pt x="39" y="0"/>
                  </a:lnTo>
                  <a:lnTo>
                    <a:pt x="35" y="0"/>
                  </a:lnTo>
                  <a:lnTo>
                    <a:pt x="35" y="0"/>
                  </a:lnTo>
                  <a:lnTo>
                    <a:pt x="31" y="0"/>
                  </a:lnTo>
                  <a:lnTo>
                    <a:pt x="22" y="5"/>
                  </a:lnTo>
                  <a:lnTo>
                    <a:pt x="13" y="5"/>
                  </a:lnTo>
                  <a:lnTo>
                    <a:pt x="9" y="9"/>
                  </a:lnTo>
                  <a:lnTo>
                    <a:pt x="9" y="18"/>
                  </a:lnTo>
                  <a:lnTo>
                    <a:pt x="4" y="27"/>
                  </a:lnTo>
                  <a:lnTo>
                    <a:pt x="4" y="31"/>
                  </a:lnTo>
                  <a:lnTo>
                    <a:pt x="9" y="40"/>
                  </a:lnTo>
                  <a:lnTo>
                    <a:pt x="9" y="44"/>
                  </a:lnTo>
                  <a:lnTo>
                    <a:pt x="9" y="44"/>
                  </a:lnTo>
                  <a:lnTo>
                    <a:pt x="4" y="40"/>
                  </a:lnTo>
                  <a:lnTo>
                    <a:pt x="0" y="36"/>
                  </a:lnTo>
                  <a:lnTo>
                    <a:pt x="0" y="31"/>
                  </a:lnTo>
                  <a:lnTo>
                    <a:pt x="0" y="22"/>
                  </a:lnTo>
                  <a:lnTo>
                    <a:pt x="0" y="9"/>
                  </a:lnTo>
                  <a:lnTo>
                    <a:pt x="0" y="14"/>
                  </a:lnTo>
                  <a:lnTo>
                    <a:pt x="0" y="31"/>
                  </a:lnTo>
                  <a:lnTo>
                    <a:pt x="0" y="40"/>
                  </a:lnTo>
                  <a:lnTo>
                    <a:pt x="0" y="49"/>
                  </a:lnTo>
                  <a:lnTo>
                    <a:pt x="4" y="58"/>
                  </a:lnTo>
                  <a:lnTo>
                    <a:pt x="9" y="62"/>
                  </a:lnTo>
                  <a:lnTo>
                    <a:pt x="13" y="71"/>
                  </a:lnTo>
                  <a:lnTo>
                    <a:pt x="17" y="75"/>
                  </a:lnTo>
                  <a:lnTo>
                    <a:pt x="17" y="75"/>
                  </a:lnTo>
                  <a:lnTo>
                    <a:pt x="17" y="80"/>
                  </a:lnTo>
                  <a:lnTo>
                    <a:pt x="17" y="80"/>
                  </a:lnTo>
                  <a:lnTo>
                    <a:pt x="17" y="84"/>
                  </a:lnTo>
                  <a:lnTo>
                    <a:pt x="17" y="89"/>
                  </a:lnTo>
                  <a:lnTo>
                    <a:pt x="17" y="89"/>
                  </a:lnTo>
                  <a:lnTo>
                    <a:pt x="17" y="93"/>
                  </a:lnTo>
                  <a:lnTo>
                    <a:pt x="22" y="93"/>
                  </a:lnTo>
                  <a:lnTo>
                    <a:pt x="26" y="97"/>
                  </a:lnTo>
                  <a:lnTo>
                    <a:pt x="26" y="9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3" name="Freeform 23"/>
            <p:cNvSpPr>
              <a:spLocks noChangeArrowheads="1"/>
            </p:cNvSpPr>
            <p:nvPr/>
          </p:nvSpPr>
          <p:spPr bwMode="auto">
            <a:xfrm>
              <a:off x="1192213" y="0"/>
              <a:ext cx="342900" cy="554037"/>
            </a:xfrm>
            <a:custGeom>
              <a:avLst/>
              <a:gdLst>
                <a:gd name="T0" fmla="*/ 114 w 216"/>
                <a:gd name="T1" fmla="*/ 216 h 349"/>
                <a:gd name="T2" fmla="*/ 97 w 216"/>
                <a:gd name="T3" fmla="*/ 243 h 349"/>
                <a:gd name="T4" fmla="*/ 97 w 216"/>
                <a:gd name="T5" fmla="*/ 243 h 349"/>
                <a:gd name="T6" fmla="*/ 79 w 216"/>
                <a:gd name="T7" fmla="*/ 251 h 349"/>
                <a:gd name="T8" fmla="*/ 79 w 216"/>
                <a:gd name="T9" fmla="*/ 274 h 349"/>
                <a:gd name="T10" fmla="*/ 61 w 216"/>
                <a:gd name="T11" fmla="*/ 291 h 349"/>
                <a:gd name="T12" fmla="*/ 57 w 216"/>
                <a:gd name="T13" fmla="*/ 313 h 349"/>
                <a:gd name="T14" fmla="*/ 39 w 216"/>
                <a:gd name="T15" fmla="*/ 331 h 349"/>
                <a:gd name="T16" fmla="*/ 44 w 216"/>
                <a:gd name="T17" fmla="*/ 344 h 349"/>
                <a:gd name="T18" fmla="*/ 53 w 216"/>
                <a:gd name="T19" fmla="*/ 344 h 349"/>
                <a:gd name="T20" fmla="*/ 39 w 216"/>
                <a:gd name="T21" fmla="*/ 349 h 349"/>
                <a:gd name="T22" fmla="*/ 35 w 216"/>
                <a:gd name="T23" fmla="*/ 331 h 349"/>
                <a:gd name="T24" fmla="*/ 44 w 216"/>
                <a:gd name="T25" fmla="*/ 318 h 349"/>
                <a:gd name="T26" fmla="*/ 53 w 216"/>
                <a:gd name="T27" fmla="*/ 300 h 349"/>
                <a:gd name="T28" fmla="*/ 39 w 216"/>
                <a:gd name="T29" fmla="*/ 291 h 349"/>
                <a:gd name="T30" fmla="*/ 44 w 216"/>
                <a:gd name="T31" fmla="*/ 274 h 349"/>
                <a:gd name="T32" fmla="*/ 35 w 216"/>
                <a:gd name="T33" fmla="*/ 278 h 349"/>
                <a:gd name="T34" fmla="*/ 44 w 216"/>
                <a:gd name="T35" fmla="*/ 256 h 349"/>
                <a:gd name="T36" fmla="*/ 30 w 216"/>
                <a:gd name="T37" fmla="*/ 229 h 349"/>
                <a:gd name="T38" fmla="*/ 48 w 216"/>
                <a:gd name="T39" fmla="*/ 216 h 349"/>
                <a:gd name="T40" fmla="*/ 39 w 216"/>
                <a:gd name="T41" fmla="*/ 194 h 349"/>
                <a:gd name="T42" fmla="*/ 13 w 216"/>
                <a:gd name="T43" fmla="*/ 181 h 349"/>
                <a:gd name="T44" fmla="*/ 8 w 216"/>
                <a:gd name="T45" fmla="*/ 181 h 349"/>
                <a:gd name="T46" fmla="*/ 17 w 216"/>
                <a:gd name="T47" fmla="*/ 163 h 349"/>
                <a:gd name="T48" fmla="*/ 26 w 216"/>
                <a:gd name="T49" fmla="*/ 145 h 349"/>
                <a:gd name="T50" fmla="*/ 35 w 216"/>
                <a:gd name="T51" fmla="*/ 137 h 349"/>
                <a:gd name="T52" fmla="*/ 30 w 216"/>
                <a:gd name="T53" fmla="*/ 137 h 349"/>
                <a:gd name="T54" fmla="*/ 17 w 216"/>
                <a:gd name="T55" fmla="*/ 137 h 349"/>
                <a:gd name="T56" fmla="*/ 26 w 216"/>
                <a:gd name="T57" fmla="*/ 123 h 349"/>
                <a:gd name="T58" fmla="*/ 22 w 216"/>
                <a:gd name="T59" fmla="*/ 97 h 349"/>
                <a:gd name="T60" fmla="*/ 44 w 216"/>
                <a:gd name="T61" fmla="*/ 70 h 349"/>
                <a:gd name="T62" fmla="*/ 57 w 216"/>
                <a:gd name="T63" fmla="*/ 57 h 349"/>
                <a:gd name="T64" fmla="*/ 48 w 216"/>
                <a:gd name="T65" fmla="*/ 44 h 349"/>
                <a:gd name="T66" fmla="*/ 30 w 216"/>
                <a:gd name="T67" fmla="*/ 53 h 349"/>
                <a:gd name="T68" fmla="*/ 30 w 216"/>
                <a:gd name="T69" fmla="*/ 53 h 349"/>
                <a:gd name="T70" fmla="*/ 44 w 216"/>
                <a:gd name="T71" fmla="*/ 44 h 349"/>
                <a:gd name="T72" fmla="*/ 57 w 216"/>
                <a:gd name="T73" fmla="*/ 44 h 349"/>
                <a:gd name="T74" fmla="*/ 75 w 216"/>
                <a:gd name="T75" fmla="*/ 22 h 349"/>
                <a:gd name="T76" fmla="*/ 110 w 216"/>
                <a:gd name="T77" fmla="*/ 4 h 349"/>
                <a:gd name="T78" fmla="*/ 136 w 216"/>
                <a:gd name="T79" fmla="*/ 4 h 349"/>
                <a:gd name="T80" fmla="*/ 158 w 216"/>
                <a:gd name="T81" fmla="*/ 13 h 349"/>
                <a:gd name="T82" fmla="*/ 203 w 216"/>
                <a:gd name="T83" fmla="*/ 26 h 349"/>
                <a:gd name="T84" fmla="*/ 216 w 216"/>
                <a:gd name="T85" fmla="*/ 57 h 349"/>
                <a:gd name="T86" fmla="*/ 207 w 216"/>
                <a:gd name="T87" fmla="*/ 57 h 349"/>
                <a:gd name="T88" fmla="*/ 176 w 216"/>
                <a:gd name="T89" fmla="*/ 53 h 349"/>
                <a:gd name="T90" fmla="*/ 136 w 216"/>
                <a:gd name="T91" fmla="*/ 66 h 349"/>
                <a:gd name="T92" fmla="*/ 123 w 216"/>
                <a:gd name="T93" fmla="*/ 88 h 349"/>
                <a:gd name="T94" fmla="*/ 123 w 216"/>
                <a:gd name="T95" fmla="*/ 119 h 349"/>
                <a:gd name="T96" fmla="*/ 105 w 216"/>
                <a:gd name="T97" fmla="*/ 123 h 349"/>
                <a:gd name="T98" fmla="*/ 92 w 216"/>
                <a:gd name="T99" fmla="*/ 128 h 349"/>
                <a:gd name="T100" fmla="*/ 97 w 216"/>
                <a:gd name="T101" fmla="*/ 154 h 349"/>
                <a:gd name="T102" fmla="*/ 123 w 216"/>
                <a:gd name="T103" fmla="*/ 190 h 34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16"/>
                <a:gd name="T157" fmla="*/ 0 h 349"/>
                <a:gd name="T158" fmla="*/ 216 w 216"/>
                <a:gd name="T159" fmla="*/ 349 h 34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16" h="349">
                  <a:moveTo>
                    <a:pt x="123" y="190"/>
                  </a:moveTo>
                  <a:lnTo>
                    <a:pt x="123" y="194"/>
                  </a:lnTo>
                  <a:lnTo>
                    <a:pt x="123" y="203"/>
                  </a:lnTo>
                  <a:lnTo>
                    <a:pt x="119" y="212"/>
                  </a:lnTo>
                  <a:lnTo>
                    <a:pt x="114" y="216"/>
                  </a:lnTo>
                  <a:lnTo>
                    <a:pt x="110" y="225"/>
                  </a:lnTo>
                  <a:lnTo>
                    <a:pt x="105" y="234"/>
                  </a:lnTo>
                  <a:lnTo>
                    <a:pt x="97" y="238"/>
                  </a:lnTo>
                  <a:lnTo>
                    <a:pt x="97" y="243"/>
                  </a:lnTo>
                  <a:lnTo>
                    <a:pt x="97" y="243"/>
                  </a:lnTo>
                  <a:lnTo>
                    <a:pt x="97" y="243"/>
                  </a:lnTo>
                  <a:lnTo>
                    <a:pt x="101" y="243"/>
                  </a:lnTo>
                  <a:lnTo>
                    <a:pt x="101" y="243"/>
                  </a:lnTo>
                  <a:lnTo>
                    <a:pt x="101" y="243"/>
                  </a:lnTo>
                  <a:lnTo>
                    <a:pt x="97" y="243"/>
                  </a:lnTo>
                  <a:lnTo>
                    <a:pt x="92" y="243"/>
                  </a:lnTo>
                  <a:lnTo>
                    <a:pt x="88" y="247"/>
                  </a:lnTo>
                  <a:lnTo>
                    <a:pt x="83" y="247"/>
                  </a:lnTo>
                  <a:lnTo>
                    <a:pt x="83" y="251"/>
                  </a:lnTo>
                  <a:lnTo>
                    <a:pt x="79" y="251"/>
                  </a:lnTo>
                  <a:lnTo>
                    <a:pt x="79" y="256"/>
                  </a:lnTo>
                  <a:lnTo>
                    <a:pt x="79" y="260"/>
                  </a:lnTo>
                  <a:lnTo>
                    <a:pt x="79" y="265"/>
                  </a:lnTo>
                  <a:lnTo>
                    <a:pt x="79" y="269"/>
                  </a:lnTo>
                  <a:lnTo>
                    <a:pt x="79" y="274"/>
                  </a:lnTo>
                  <a:lnTo>
                    <a:pt x="75" y="278"/>
                  </a:lnTo>
                  <a:lnTo>
                    <a:pt x="70" y="278"/>
                  </a:lnTo>
                  <a:lnTo>
                    <a:pt x="66" y="282"/>
                  </a:lnTo>
                  <a:lnTo>
                    <a:pt x="61" y="287"/>
                  </a:lnTo>
                  <a:lnTo>
                    <a:pt x="61" y="291"/>
                  </a:lnTo>
                  <a:lnTo>
                    <a:pt x="57" y="296"/>
                  </a:lnTo>
                  <a:lnTo>
                    <a:pt x="57" y="304"/>
                  </a:lnTo>
                  <a:lnTo>
                    <a:pt x="57" y="309"/>
                  </a:lnTo>
                  <a:lnTo>
                    <a:pt x="57" y="313"/>
                  </a:lnTo>
                  <a:lnTo>
                    <a:pt x="57" y="313"/>
                  </a:lnTo>
                  <a:lnTo>
                    <a:pt x="53" y="318"/>
                  </a:lnTo>
                  <a:lnTo>
                    <a:pt x="44" y="322"/>
                  </a:lnTo>
                  <a:lnTo>
                    <a:pt x="44" y="327"/>
                  </a:lnTo>
                  <a:lnTo>
                    <a:pt x="39" y="331"/>
                  </a:lnTo>
                  <a:lnTo>
                    <a:pt x="39" y="331"/>
                  </a:lnTo>
                  <a:lnTo>
                    <a:pt x="39" y="335"/>
                  </a:lnTo>
                  <a:lnTo>
                    <a:pt x="39" y="340"/>
                  </a:lnTo>
                  <a:lnTo>
                    <a:pt x="39" y="340"/>
                  </a:lnTo>
                  <a:lnTo>
                    <a:pt x="39" y="344"/>
                  </a:lnTo>
                  <a:lnTo>
                    <a:pt x="44" y="344"/>
                  </a:lnTo>
                  <a:lnTo>
                    <a:pt x="44" y="349"/>
                  </a:lnTo>
                  <a:lnTo>
                    <a:pt x="44" y="349"/>
                  </a:lnTo>
                  <a:lnTo>
                    <a:pt x="48" y="344"/>
                  </a:lnTo>
                  <a:lnTo>
                    <a:pt x="53" y="344"/>
                  </a:lnTo>
                  <a:lnTo>
                    <a:pt x="53" y="344"/>
                  </a:lnTo>
                  <a:lnTo>
                    <a:pt x="48" y="349"/>
                  </a:lnTo>
                  <a:lnTo>
                    <a:pt x="48" y="349"/>
                  </a:lnTo>
                  <a:lnTo>
                    <a:pt x="44" y="349"/>
                  </a:lnTo>
                  <a:lnTo>
                    <a:pt x="44" y="349"/>
                  </a:lnTo>
                  <a:lnTo>
                    <a:pt x="39" y="349"/>
                  </a:lnTo>
                  <a:lnTo>
                    <a:pt x="39" y="344"/>
                  </a:lnTo>
                  <a:lnTo>
                    <a:pt x="39" y="344"/>
                  </a:lnTo>
                  <a:lnTo>
                    <a:pt x="35" y="340"/>
                  </a:lnTo>
                  <a:lnTo>
                    <a:pt x="35" y="331"/>
                  </a:lnTo>
                  <a:lnTo>
                    <a:pt x="35" y="331"/>
                  </a:lnTo>
                  <a:lnTo>
                    <a:pt x="35" y="327"/>
                  </a:lnTo>
                  <a:lnTo>
                    <a:pt x="35" y="322"/>
                  </a:lnTo>
                  <a:lnTo>
                    <a:pt x="39" y="322"/>
                  </a:lnTo>
                  <a:lnTo>
                    <a:pt x="44" y="322"/>
                  </a:lnTo>
                  <a:lnTo>
                    <a:pt x="44" y="318"/>
                  </a:lnTo>
                  <a:lnTo>
                    <a:pt x="48" y="313"/>
                  </a:lnTo>
                  <a:lnTo>
                    <a:pt x="53" y="313"/>
                  </a:lnTo>
                  <a:lnTo>
                    <a:pt x="53" y="304"/>
                  </a:lnTo>
                  <a:lnTo>
                    <a:pt x="53" y="304"/>
                  </a:lnTo>
                  <a:lnTo>
                    <a:pt x="53" y="300"/>
                  </a:lnTo>
                  <a:lnTo>
                    <a:pt x="53" y="300"/>
                  </a:lnTo>
                  <a:lnTo>
                    <a:pt x="53" y="296"/>
                  </a:lnTo>
                  <a:lnTo>
                    <a:pt x="48" y="296"/>
                  </a:lnTo>
                  <a:lnTo>
                    <a:pt x="44" y="296"/>
                  </a:lnTo>
                  <a:lnTo>
                    <a:pt x="39" y="291"/>
                  </a:lnTo>
                  <a:lnTo>
                    <a:pt x="39" y="287"/>
                  </a:lnTo>
                  <a:lnTo>
                    <a:pt x="39" y="282"/>
                  </a:lnTo>
                  <a:lnTo>
                    <a:pt x="39" y="278"/>
                  </a:lnTo>
                  <a:lnTo>
                    <a:pt x="44" y="274"/>
                  </a:lnTo>
                  <a:lnTo>
                    <a:pt x="44" y="274"/>
                  </a:lnTo>
                  <a:lnTo>
                    <a:pt x="39" y="274"/>
                  </a:lnTo>
                  <a:lnTo>
                    <a:pt x="39" y="278"/>
                  </a:lnTo>
                  <a:lnTo>
                    <a:pt x="35" y="291"/>
                  </a:lnTo>
                  <a:lnTo>
                    <a:pt x="35" y="282"/>
                  </a:lnTo>
                  <a:lnTo>
                    <a:pt x="35" y="278"/>
                  </a:lnTo>
                  <a:lnTo>
                    <a:pt x="39" y="274"/>
                  </a:lnTo>
                  <a:lnTo>
                    <a:pt x="39" y="269"/>
                  </a:lnTo>
                  <a:lnTo>
                    <a:pt x="44" y="265"/>
                  </a:lnTo>
                  <a:lnTo>
                    <a:pt x="48" y="260"/>
                  </a:lnTo>
                  <a:lnTo>
                    <a:pt x="44" y="256"/>
                  </a:lnTo>
                  <a:lnTo>
                    <a:pt x="35" y="247"/>
                  </a:lnTo>
                  <a:lnTo>
                    <a:pt x="35" y="238"/>
                  </a:lnTo>
                  <a:lnTo>
                    <a:pt x="30" y="234"/>
                  </a:lnTo>
                  <a:lnTo>
                    <a:pt x="30" y="234"/>
                  </a:lnTo>
                  <a:lnTo>
                    <a:pt x="30" y="229"/>
                  </a:lnTo>
                  <a:lnTo>
                    <a:pt x="35" y="229"/>
                  </a:lnTo>
                  <a:lnTo>
                    <a:pt x="35" y="229"/>
                  </a:lnTo>
                  <a:lnTo>
                    <a:pt x="44" y="225"/>
                  </a:lnTo>
                  <a:lnTo>
                    <a:pt x="44" y="221"/>
                  </a:lnTo>
                  <a:lnTo>
                    <a:pt x="48" y="216"/>
                  </a:lnTo>
                  <a:lnTo>
                    <a:pt x="48" y="212"/>
                  </a:lnTo>
                  <a:lnTo>
                    <a:pt x="48" y="203"/>
                  </a:lnTo>
                  <a:lnTo>
                    <a:pt x="44" y="203"/>
                  </a:lnTo>
                  <a:lnTo>
                    <a:pt x="44" y="198"/>
                  </a:lnTo>
                  <a:lnTo>
                    <a:pt x="39" y="194"/>
                  </a:lnTo>
                  <a:lnTo>
                    <a:pt x="30" y="185"/>
                  </a:lnTo>
                  <a:lnTo>
                    <a:pt x="22" y="176"/>
                  </a:lnTo>
                  <a:lnTo>
                    <a:pt x="17" y="176"/>
                  </a:lnTo>
                  <a:lnTo>
                    <a:pt x="17" y="181"/>
                  </a:lnTo>
                  <a:lnTo>
                    <a:pt x="13" y="181"/>
                  </a:lnTo>
                  <a:lnTo>
                    <a:pt x="8" y="181"/>
                  </a:lnTo>
                  <a:lnTo>
                    <a:pt x="4" y="181"/>
                  </a:lnTo>
                  <a:lnTo>
                    <a:pt x="0" y="181"/>
                  </a:lnTo>
                  <a:lnTo>
                    <a:pt x="4" y="181"/>
                  </a:lnTo>
                  <a:lnTo>
                    <a:pt x="8" y="181"/>
                  </a:lnTo>
                  <a:lnTo>
                    <a:pt x="13" y="181"/>
                  </a:lnTo>
                  <a:lnTo>
                    <a:pt x="17" y="176"/>
                  </a:lnTo>
                  <a:lnTo>
                    <a:pt x="22" y="176"/>
                  </a:lnTo>
                  <a:lnTo>
                    <a:pt x="22" y="172"/>
                  </a:lnTo>
                  <a:lnTo>
                    <a:pt x="17" y="163"/>
                  </a:lnTo>
                  <a:lnTo>
                    <a:pt x="17" y="159"/>
                  </a:lnTo>
                  <a:lnTo>
                    <a:pt x="17" y="150"/>
                  </a:lnTo>
                  <a:lnTo>
                    <a:pt x="17" y="150"/>
                  </a:lnTo>
                  <a:lnTo>
                    <a:pt x="22" y="145"/>
                  </a:lnTo>
                  <a:lnTo>
                    <a:pt x="26" y="145"/>
                  </a:lnTo>
                  <a:lnTo>
                    <a:pt x="30" y="141"/>
                  </a:lnTo>
                  <a:lnTo>
                    <a:pt x="30" y="141"/>
                  </a:lnTo>
                  <a:lnTo>
                    <a:pt x="30" y="141"/>
                  </a:lnTo>
                  <a:lnTo>
                    <a:pt x="35" y="141"/>
                  </a:lnTo>
                  <a:lnTo>
                    <a:pt x="35" y="137"/>
                  </a:lnTo>
                  <a:lnTo>
                    <a:pt x="35" y="137"/>
                  </a:lnTo>
                  <a:lnTo>
                    <a:pt x="35" y="132"/>
                  </a:lnTo>
                  <a:lnTo>
                    <a:pt x="30" y="132"/>
                  </a:lnTo>
                  <a:lnTo>
                    <a:pt x="30" y="132"/>
                  </a:lnTo>
                  <a:lnTo>
                    <a:pt x="30" y="137"/>
                  </a:lnTo>
                  <a:lnTo>
                    <a:pt x="26" y="137"/>
                  </a:lnTo>
                  <a:lnTo>
                    <a:pt x="22" y="137"/>
                  </a:lnTo>
                  <a:lnTo>
                    <a:pt x="17" y="137"/>
                  </a:lnTo>
                  <a:lnTo>
                    <a:pt x="13" y="137"/>
                  </a:lnTo>
                  <a:lnTo>
                    <a:pt x="17" y="137"/>
                  </a:lnTo>
                  <a:lnTo>
                    <a:pt x="22" y="137"/>
                  </a:lnTo>
                  <a:lnTo>
                    <a:pt x="26" y="137"/>
                  </a:lnTo>
                  <a:lnTo>
                    <a:pt x="26" y="132"/>
                  </a:lnTo>
                  <a:lnTo>
                    <a:pt x="26" y="132"/>
                  </a:lnTo>
                  <a:lnTo>
                    <a:pt x="26" y="123"/>
                  </a:lnTo>
                  <a:lnTo>
                    <a:pt x="26" y="119"/>
                  </a:lnTo>
                  <a:lnTo>
                    <a:pt x="22" y="114"/>
                  </a:lnTo>
                  <a:lnTo>
                    <a:pt x="22" y="110"/>
                  </a:lnTo>
                  <a:lnTo>
                    <a:pt x="22" y="101"/>
                  </a:lnTo>
                  <a:lnTo>
                    <a:pt x="22" y="97"/>
                  </a:lnTo>
                  <a:lnTo>
                    <a:pt x="22" y="92"/>
                  </a:lnTo>
                  <a:lnTo>
                    <a:pt x="26" y="88"/>
                  </a:lnTo>
                  <a:lnTo>
                    <a:pt x="30" y="84"/>
                  </a:lnTo>
                  <a:lnTo>
                    <a:pt x="39" y="75"/>
                  </a:lnTo>
                  <a:lnTo>
                    <a:pt x="44" y="70"/>
                  </a:lnTo>
                  <a:lnTo>
                    <a:pt x="44" y="70"/>
                  </a:lnTo>
                  <a:lnTo>
                    <a:pt x="53" y="66"/>
                  </a:lnTo>
                  <a:lnTo>
                    <a:pt x="53" y="61"/>
                  </a:lnTo>
                  <a:lnTo>
                    <a:pt x="57" y="61"/>
                  </a:lnTo>
                  <a:lnTo>
                    <a:pt x="57" y="57"/>
                  </a:lnTo>
                  <a:lnTo>
                    <a:pt x="57" y="48"/>
                  </a:lnTo>
                  <a:lnTo>
                    <a:pt x="53" y="44"/>
                  </a:lnTo>
                  <a:lnTo>
                    <a:pt x="48" y="44"/>
                  </a:lnTo>
                  <a:lnTo>
                    <a:pt x="48" y="44"/>
                  </a:lnTo>
                  <a:lnTo>
                    <a:pt x="48" y="44"/>
                  </a:lnTo>
                  <a:lnTo>
                    <a:pt x="44" y="48"/>
                  </a:lnTo>
                  <a:lnTo>
                    <a:pt x="44" y="48"/>
                  </a:lnTo>
                  <a:lnTo>
                    <a:pt x="44" y="48"/>
                  </a:lnTo>
                  <a:lnTo>
                    <a:pt x="35" y="53"/>
                  </a:lnTo>
                  <a:lnTo>
                    <a:pt x="30" y="53"/>
                  </a:lnTo>
                  <a:lnTo>
                    <a:pt x="30" y="53"/>
                  </a:lnTo>
                  <a:lnTo>
                    <a:pt x="26" y="57"/>
                  </a:lnTo>
                  <a:lnTo>
                    <a:pt x="22" y="53"/>
                  </a:lnTo>
                  <a:lnTo>
                    <a:pt x="26" y="53"/>
                  </a:lnTo>
                  <a:lnTo>
                    <a:pt x="30" y="53"/>
                  </a:lnTo>
                  <a:lnTo>
                    <a:pt x="30" y="53"/>
                  </a:lnTo>
                  <a:lnTo>
                    <a:pt x="35" y="53"/>
                  </a:lnTo>
                  <a:lnTo>
                    <a:pt x="39" y="48"/>
                  </a:lnTo>
                  <a:lnTo>
                    <a:pt x="44" y="48"/>
                  </a:lnTo>
                  <a:lnTo>
                    <a:pt x="44" y="44"/>
                  </a:lnTo>
                  <a:lnTo>
                    <a:pt x="44" y="39"/>
                  </a:lnTo>
                  <a:lnTo>
                    <a:pt x="48" y="39"/>
                  </a:lnTo>
                  <a:lnTo>
                    <a:pt x="48" y="39"/>
                  </a:lnTo>
                  <a:lnTo>
                    <a:pt x="53" y="39"/>
                  </a:lnTo>
                  <a:lnTo>
                    <a:pt x="57" y="44"/>
                  </a:lnTo>
                  <a:lnTo>
                    <a:pt x="61" y="39"/>
                  </a:lnTo>
                  <a:lnTo>
                    <a:pt x="61" y="35"/>
                  </a:lnTo>
                  <a:lnTo>
                    <a:pt x="66" y="31"/>
                  </a:lnTo>
                  <a:lnTo>
                    <a:pt x="66" y="26"/>
                  </a:lnTo>
                  <a:lnTo>
                    <a:pt x="75" y="22"/>
                  </a:lnTo>
                  <a:lnTo>
                    <a:pt x="83" y="17"/>
                  </a:lnTo>
                  <a:lnTo>
                    <a:pt x="92" y="8"/>
                  </a:lnTo>
                  <a:lnTo>
                    <a:pt x="101" y="4"/>
                  </a:lnTo>
                  <a:lnTo>
                    <a:pt x="105" y="4"/>
                  </a:lnTo>
                  <a:lnTo>
                    <a:pt x="110" y="4"/>
                  </a:lnTo>
                  <a:lnTo>
                    <a:pt x="114" y="0"/>
                  </a:lnTo>
                  <a:lnTo>
                    <a:pt x="119" y="0"/>
                  </a:lnTo>
                  <a:lnTo>
                    <a:pt x="128" y="4"/>
                  </a:lnTo>
                  <a:lnTo>
                    <a:pt x="132" y="4"/>
                  </a:lnTo>
                  <a:lnTo>
                    <a:pt x="136" y="4"/>
                  </a:lnTo>
                  <a:lnTo>
                    <a:pt x="141" y="4"/>
                  </a:lnTo>
                  <a:lnTo>
                    <a:pt x="145" y="4"/>
                  </a:lnTo>
                  <a:lnTo>
                    <a:pt x="150" y="8"/>
                  </a:lnTo>
                  <a:lnTo>
                    <a:pt x="158" y="8"/>
                  </a:lnTo>
                  <a:lnTo>
                    <a:pt x="158" y="13"/>
                  </a:lnTo>
                  <a:lnTo>
                    <a:pt x="172" y="13"/>
                  </a:lnTo>
                  <a:lnTo>
                    <a:pt x="181" y="17"/>
                  </a:lnTo>
                  <a:lnTo>
                    <a:pt x="194" y="17"/>
                  </a:lnTo>
                  <a:lnTo>
                    <a:pt x="198" y="26"/>
                  </a:lnTo>
                  <a:lnTo>
                    <a:pt x="203" y="26"/>
                  </a:lnTo>
                  <a:lnTo>
                    <a:pt x="207" y="31"/>
                  </a:lnTo>
                  <a:lnTo>
                    <a:pt x="211" y="35"/>
                  </a:lnTo>
                  <a:lnTo>
                    <a:pt x="211" y="39"/>
                  </a:lnTo>
                  <a:lnTo>
                    <a:pt x="216" y="48"/>
                  </a:lnTo>
                  <a:lnTo>
                    <a:pt x="216" y="57"/>
                  </a:lnTo>
                  <a:lnTo>
                    <a:pt x="216" y="66"/>
                  </a:lnTo>
                  <a:lnTo>
                    <a:pt x="216" y="75"/>
                  </a:lnTo>
                  <a:lnTo>
                    <a:pt x="211" y="70"/>
                  </a:lnTo>
                  <a:lnTo>
                    <a:pt x="207" y="61"/>
                  </a:lnTo>
                  <a:lnTo>
                    <a:pt x="207" y="57"/>
                  </a:lnTo>
                  <a:lnTo>
                    <a:pt x="198" y="57"/>
                  </a:lnTo>
                  <a:lnTo>
                    <a:pt x="194" y="53"/>
                  </a:lnTo>
                  <a:lnTo>
                    <a:pt x="189" y="53"/>
                  </a:lnTo>
                  <a:lnTo>
                    <a:pt x="181" y="53"/>
                  </a:lnTo>
                  <a:lnTo>
                    <a:pt x="176" y="53"/>
                  </a:lnTo>
                  <a:lnTo>
                    <a:pt x="167" y="57"/>
                  </a:lnTo>
                  <a:lnTo>
                    <a:pt x="163" y="61"/>
                  </a:lnTo>
                  <a:lnTo>
                    <a:pt x="154" y="61"/>
                  </a:lnTo>
                  <a:lnTo>
                    <a:pt x="150" y="66"/>
                  </a:lnTo>
                  <a:lnTo>
                    <a:pt x="136" y="66"/>
                  </a:lnTo>
                  <a:lnTo>
                    <a:pt x="128" y="70"/>
                  </a:lnTo>
                  <a:lnTo>
                    <a:pt x="123" y="75"/>
                  </a:lnTo>
                  <a:lnTo>
                    <a:pt x="123" y="79"/>
                  </a:lnTo>
                  <a:lnTo>
                    <a:pt x="123" y="84"/>
                  </a:lnTo>
                  <a:lnTo>
                    <a:pt x="123" y="88"/>
                  </a:lnTo>
                  <a:lnTo>
                    <a:pt x="128" y="92"/>
                  </a:lnTo>
                  <a:lnTo>
                    <a:pt x="128" y="97"/>
                  </a:lnTo>
                  <a:lnTo>
                    <a:pt x="128" y="106"/>
                  </a:lnTo>
                  <a:lnTo>
                    <a:pt x="123" y="114"/>
                  </a:lnTo>
                  <a:lnTo>
                    <a:pt x="123" y="119"/>
                  </a:lnTo>
                  <a:lnTo>
                    <a:pt x="119" y="123"/>
                  </a:lnTo>
                  <a:lnTo>
                    <a:pt x="119" y="128"/>
                  </a:lnTo>
                  <a:lnTo>
                    <a:pt x="114" y="128"/>
                  </a:lnTo>
                  <a:lnTo>
                    <a:pt x="114" y="128"/>
                  </a:lnTo>
                  <a:lnTo>
                    <a:pt x="105" y="123"/>
                  </a:lnTo>
                  <a:lnTo>
                    <a:pt x="101" y="119"/>
                  </a:lnTo>
                  <a:lnTo>
                    <a:pt x="97" y="119"/>
                  </a:lnTo>
                  <a:lnTo>
                    <a:pt x="92" y="119"/>
                  </a:lnTo>
                  <a:lnTo>
                    <a:pt x="92" y="123"/>
                  </a:lnTo>
                  <a:lnTo>
                    <a:pt x="92" y="128"/>
                  </a:lnTo>
                  <a:lnTo>
                    <a:pt x="88" y="132"/>
                  </a:lnTo>
                  <a:lnTo>
                    <a:pt x="88" y="137"/>
                  </a:lnTo>
                  <a:lnTo>
                    <a:pt x="92" y="141"/>
                  </a:lnTo>
                  <a:lnTo>
                    <a:pt x="92" y="150"/>
                  </a:lnTo>
                  <a:lnTo>
                    <a:pt x="97" y="154"/>
                  </a:lnTo>
                  <a:lnTo>
                    <a:pt x="110" y="159"/>
                  </a:lnTo>
                  <a:lnTo>
                    <a:pt x="114" y="163"/>
                  </a:lnTo>
                  <a:lnTo>
                    <a:pt x="119" y="172"/>
                  </a:lnTo>
                  <a:lnTo>
                    <a:pt x="128" y="190"/>
                  </a:lnTo>
                  <a:lnTo>
                    <a:pt x="123" y="19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4" name="Freeform 24"/>
            <p:cNvSpPr>
              <a:spLocks noChangeArrowheads="1"/>
            </p:cNvSpPr>
            <p:nvPr/>
          </p:nvSpPr>
          <p:spPr bwMode="auto">
            <a:xfrm>
              <a:off x="1262063" y="441325"/>
              <a:ext cx="14288" cy="28575"/>
            </a:xfrm>
            <a:custGeom>
              <a:avLst/>
              <a:gdLst>
                <a:gd name="T0" fmla="*/ 9 w 9"/>
                <a:gd name="T1" fmla="*/ 18 h 18"/>
                <a:gd name="T2" fmla="*/ 9 w 9"/>
                <a:gd name="T3" fmla="*/ 18 h 18"/>
                <a:gd name="T4" fmla="*/ 4 w 9"/>
                <a:gd name="T5" fmla="*/ 13 h 18"/>
                <a:gd name="T6" fmla="*/ 4 w 9"/>
                <a:gd name="T7" fmla="*/ 9 h 18"/>
                <a:gd name="T8" fmla="*/ 4 w 9"/>
                <a:gd name="T9" fmla="*/ 4 h 18"/>
                <a:gd name="T10" fmla="*/ 4 w 9"/>
                <a:gd name="T11" fmla="*/ 0 h 18"/>
                <a:gd name="T12" fmla="*/ 9 w 9"/>
                <a:gd name="T13" fmla="*/ 0 h 18"/>
                <a:gd name="T14" fmla="*/ 4 w 9"/>
                <a:gd name="T15" fmla="*/ 4 h 18"/>
                <a:gd name="T16" fmla="*/ 0 w 9"/>
                <a:gd name="T17" fmla="*/ 9 h 18"/>
                <a:gd name="T18" fmla="*/ 0 w 9"/>
                <a:gd name="T19" fmla="*/ 13 h 18"/>
                <a:gd name="T20" fmla="*/ 0 w 9"/>
                <a:gd name="T21" fmla="*/ 13 h 18"/>
                <a:gd name="T22" fmla="*/ 9 w 9"/>
                <a:gd name="T23" fmla="*/ 18 h 18"/>
                <a:gd name="T24" fmla="*/ 9 w 9"/>
                <a:gd name="T25" fmla="*/ 18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18"/>
                <a:gd name="T41" fmla="*/ 9 w 9"/>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18">
                  <a:moveTo>
                    <a:pt x="9" y="18"/>
                  </a:moveTo>
                  <a:lnTo>
                    <a:pt x="9" y="18"/>
                  </a:lnTo>
                  <a:lnTo>
                    <a:pt x="4" y="13"/>
                  </a:lnTo>
                  <a:lnTo>
                    <a:pt x="4" y="9"/>
                  </a:lnTo>
                  <a:lnTo>
                    <a:pt x="4" y="4"/>
                  </a:lnTo>
                  <a:lnTo>
                    <a:pt x="4" y="0"/>
                  </a:lnTo>
                  <a:lnTo>
                    <a:pt x="9" y="0"/>
                  </a:lnTo>
                  <a:lnTo>
                    <a:pt x="4" y="4"/>
                  </a:lnTo>
                  <a:lnTo>
                    <a:pt x="0" y="9"/>
                  </a:lnTo>
                  <a:lnTo>
                    <a:pt x="0" y="13"/>
                  </a:lnTo>
                  <a:lnTo>
                    <a:pt x="0" y="13"/>
                  </a:lnTo>
                  <a:lnTo>
                    <a:pt x="9" y="18"/>
                  </a:lnTo>
                  <a:lnTo>
                    <a:pt x="9" y="18"/>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5" name="Freeform 25"/>
            <p:cNvSpPr>
              <a:spLocks noChangeArrowheads="1"/>
            </p:cNvSpPr>
            <p:nvPr/>
          </p:nvSpPr>
          <p:spPr bwMode="auto">
            <a:xfrm>
              <a:off x="1268413" y="412750"/>
              <a:ext cx="14288" cy="14287"/>
            </a:xfrm>
            <a:custGeom>
              <a:avLst/>
              <a:gdLst>
                <a:gd name="T0" fmla="*/ 0 w 9"/>
                <a:gd name="T1" fmla="*/ 9 h 9"/>
                <a:gd name="T2" fmla="*/ 5 w 9"/>
                <a:gd name="T3" fmla="*/ 9 h 9"/>
                <a:gd name="T4" fmla="*/ 9 w 9"/>
                <a:gd name="T5" fmla="*/ 0 h 9"/>
                <a:gd name="T6" fmla="*/ 9 w 9"/>
                <a:gd name="T7" fmla="*/ 0 h 9"/>
                <a:gd name="T8" fmla="*/ 9 w 9"/>
                <a:gd name="T9" fmla="*/ 5 h 9"/>
                <a:gd name="T10" fmla="*/ 9 w 9"/>
                <a:gd name="T11" fmla="*/ 9 h 9"/>
                <a:gd name="T12" fmla="*/ 5 w 9"/>
                <a:gd name="T13" fmla="*/ 9 h 9"/>
                <a:gd name="T14" fmla="*/ 0 w 9"/>
                <a:gd name="T15" fmla="*/ 9 h 9"/>
                <a:gd name="T16" fmla="*/ 0 w 9"/>
                <a:gd name="T17" fmla="*/ 9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9"/>
                <a:gd name="T29" fmla="*/ 9 w 9"/>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9">
                  <a:moveTo>
                    <a:pt x="0" y="9"/>
                  </a:moveTo>
                  <a:lnTo>
                    <a:pt x="5" y="9"/>
                  </a:lnTo>
                  <a:lnTo>
                    <a:pt x="9" y="0"/>
                  </a:lnTo>
                  <a:lnTo>
                    <a:pt x="9" y="0"/>
                  </a:lnTo>
                  <a:lnTo>
                    <a:pt x="9" y="5"/>
                  </a:lnTo>
                  <a:lnTo>
                    <a:pt x="9" y="9"/>
                  </a:lnTo>
                  <a:lnTo>
                    <a:pt x="5" y="9"/>
                  </a:lnTo>
                  <a:lnTo>
                    <a:pt x="0" y="9"/>
                  </a:lnTo>
                  <a:lnTo>
                    <a:pt x="0"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6" name="Freeform 26"/>
            <p:cNvSpPr>
              <a:spLocks noChangeArrowheads="1"/>
            </p:cNvSpPr>
            <p:nvPr/>
          </p:nvSpPr>
          <p:spPr bwMode="auto">
            <a:xfrm>
              <a:off x="1254125" y="371475"/>
              <a:ext cx="14288" cy="14287"/>
            </a:xfrm>
            <a:custGeom>
              <a:avLst/>
              <a:gdLst>
                <a:gd name="T0" fmla="*/ 5 w 9"/>
                <a:gd name="T1" fmla="*/ 0 h 9"/>
                <a:gd name="T2" fmla="*/ 5 w 9"/>
                <a:gd name="T3" fmla="*/ 0 h 9"/>
                <a:gd name="T4" fmla="*/ 5 w 9"/>
                <a:gd name="T5" fmla="*/ 0 h 9"/>
                <a:gd name="T6" fmla="*/ 9 w 9"/>
                <a:gd name="T7" fmla="*/ 0 h 9"/>
                <a:gd name="T8" fmla="*/ 9 w 9"/>
                <a:gd name="T9" fmla="*/ 4 h 9"/>
                <a:gd name="T10" fmla="*/ 5 w 9"/>
                <a:gd name="T11" fmla="*/ 4 h 9"/>
                <a:gd name="T12" fmla="*/ 5 w 9"/>
                <a:gd name="T13" fmla="*/ 9 h 9"/>
                <a:gd name="T14" fmla="*/ 5 w 9"/>
                <a:gd name="T15" fmla="*/ 4 h 9"/>
                <a:gd name="T16" fmla="*/ 0 w 9"/>
                <a:gd name="T17" fmla="*/ 4 h 9"/>
                <a:gd name="T18" fmla="*/ 0 w 9"/>
                <a:gd name="T19" fmla="*/ 4 h 9"/>
                <a:gd name="T20" fmla="*/ 0 w 9"/>
                <a:gd name="T21" fmla="*/ 0 h 9"/>
                <a:gd name="T22" fmla="*/ 0 w 9"/>
                <a:gd name="T23" fmla="*/ 0 h 9"/>
                <a:gd name="T24" fmla="*/ 5 w 9"/>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9"/>
                <a:gd name="T41" fmla="*/ 9 w 9"/>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9">
                  <a:moveTo>
                    <a:pt x="5" y="0"/>
                  </a:moveTo>
                  <a:lnTo>
                    <a:pt x="5" y="0"/>
                  </a:lnTo>
                  <a:lnTo>
                    <a:pt x="5" y="0"/>
                  </a:lnTo>
                  <a:lnTo>
                    <a:pt x="9" y="0"/>
                  </a:lnTo>
                  <a:lnTo>
                    <a:pt x="9" y="4"/>
                  </a:lnTo>
                  <a:lnTo>
                    <a:pt x="5" y="4"/>
                  </a:lnTo>
                  <a:lnTo>
                    <a:pt x="5" y="9"/>
                  </a:lnTo>
                  <a:lnTo>
                    <a:pt x="5" y="4"/>
                  </a:lnTo>
                  <a:lnTo>
                    <a:pt x="0" y="4"/>
                  </a:lnTo>
                  <a:lnTo>
                    <a:pt x="0" y="4"/>
                  </a:lnTo>
                  <a:lnTo>
                    <a:pt x="0" y="0"/>
                  </a:lnTo>
                  <a:lnTo>
                    <a:pt x="0" y="0"/>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7" name="Freeform 27"/>
            <p:cNvSpPr>
              <a:spLocks noChangeArrowheads="1"/>
            </p:cNvSpPr>
            <p:nvPr/>
          </p:nvSpPr>
          <p:spPr bwMode="auto">
            <a:xfrm>
              <a:off x="1233488" y="238125"/>
              <a:ext cx="42863" cy="49212"/>
            </a:xfrm>
            <a:custGeom>
              <a:avLst/>
              <a:gdLst>
                <a:gd name="T0" fmla="*/ 9 w 27"/>
                <a:gd name="T1" fmla="*/ 31 h 31"/>
                <a:gd name="T2" fmla="*/ 13 w 27"/>
                <a:gd name="T3" fmla="*/ 31 h 31"/>
                <a:gd name="T4" fmla="*/ 18 w 27"/>
                <a:gd name="T5" fmla="*/ 26 h 31"/>
                <a:gd name="T6" fmla="*/ 22 w 27"/>
                <a:gd name="T7" fmla="*/ 22 h 31"/>
                <a:gd name="T8" fmla="*/ 22 w 27"/>
                <a:gd name="T9" fmla="*/ 13 h 31"/>
                <a:gd name="T10" fmla="*/ 27 w 27"/>
                <a:gd name="T11" fmla="*/ 9 h 31"/>
                <a:gd name="T12" fmla="*/ 27 w 27"/>
                <a:gd name="T13" fmla="*/ 0 h 31"/>
                <a:gd name="T14" fmla="*/ 13 w 27"/>
                <a:gd name="T15" fmla="*/ 4 h 31"/>
                <a:gd name="T16" fmla="*/ 9 w 27"/>
                <a:gd name="T17" fmla="*/ 4 h 31"/>
                <a:gd name="T18" fmla="*/ 4 w 27"/>
                <a:gd name="T19" fmla="*/ 9 h 31"/>
                <a:gd name="T20" fmla="*/ 0 w 27"/>
                <a:gd name="T21" fmla="*/ 13 h 31"/>
                <a:gd name="T22" fmla="*/ 0 w 27"/>
                <a:gd name="T23" fmla="*/ 22 h 31"/>
                <a:gd name="T24" fmla="*/ 0 w 27"/>
                <a:gd name="T25" fmla="*/ 22 h 31"/>
                <a:gd name="T26" fmla="*/ 0 w 27"/>
                <a:gd name="T27" fmla="*/ 26 h 31"/>
                <a:gd name="T28" fmla="*/ 0 w 27"/>
                <a:gd name="T29" fmla="*/ 26 h 31"/>
                <a:gd name="T30" fmla="*/ 4 w 27"/>
                <a:gd name="T31" fmla="*/ 31 h 31"/>
                <a:gd name="T32" fmla="*/ 9 w 27"/>
                <a:gd name="T33" fmla="*/ 31 h 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31"/>
                <a:gd name="T53" fmla="*/ 27 w 27"/>
                <a:gd name="T54" fmla="*/ 31 h 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31">
                  <a:moveTo>
                    <a:pt x="9" y="31"/>
                  </a:moveTo>
                  <a:lnTo>
                    <a:pt x="13" y="31"/>
                  </a:lnTo>
                  <a:lnTo>
                    <a:pt x="18" y="26"/>
                  </a:lnTo>
                  <a:lnTo>
                    <a:pt x="22" y="22"/>
                  </a:lnTo>
                  <a:lnTo>
                    <a:pt x="22" y="13"/>
                  </a:lnTo>
                  <a:lnTo>
                    <a:pt x="27" y="9"/>
                  </a:lnTo>
                  <a:lnTo>
                    <a:pt x="27" y="0"/>
                  </a:lnTo>
                  <a:lnTo>
                    <a:pt x="13" y="4"/>
                  </a:lnTo>
                  <a:lnTo>
                    <a:pt x="9" y="4"/>
                  </a:lnTo>
                  <a:lnTo>
                    <a:pt x="4" y="9"/>
                  </a:lnTo>
                  <a:lnTo>
                    <a:pt x="0" y="13"/>
                  </a:lnTo>
                  <a:lnTo>
                    <a:pt x="0" y="22"/>
                  </a:lnTo>
                  <a:lnTo>
                    <a:pt x="0" y="22"/>
                  </a:lnTo>
                  <a:lnTo>
                    <a:pt x="0" y="26"/>
                  </a:lnTo>
                  <a:lnTo>
                    <a:pt x="0" y="26"/>
                  </a:lnTo>
                  <a:lnTo>
                    <a:pt x="4" y="31"/>
                  </a:lnTo>
                  <a:lnTo>
                    <a:pt x="9"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8" name="Freeform 28"/>
            <p:cNvSpPr>
              <a:spLocks noChangeArrowheads="1"/>
            </p:cNvSpPr>
            <p:nvPr/>
          </p:nvSpPr>
          <p:spPr bwMode="auto">
            <a:xfrm>
              <a:off x="1227138" y="230187"/>
              <a:ext cx="49213" cy="28575"/>
            </a:xfrm>
            <a:custGeom>
              <a:avLst/>
              <a:gdLst>
                <a:gd name="T0" fmla="*/ 31 w 31"/>
                <a:gd name="T1" fmla="*/ 0 h 18"/>
                <a:gd name="T2" fmla="*/ 26 w 31"/>
                <a:gd name="T3" fmla="*/ 0 h 18"/>
                <a:gd name="T4" fmla="*/ 22 w 31"/>
                <a:gd name="T5" fmla="*/ 5 h 18"/>
                <a:gd name="T6" fmla="*/ 17 w 31"/>
                <a:gd name="T7" fmla="*/ 5 h 18"/>
                <a:gd name="T8" fmla="*/ 8 w 31"/>
                <a:gd name="T9" fmla="*/ 5 h 18"/>
                <a:gd name="T10" fmla="*/ 4 w 31"/>
                <a:gd name="T11" fmla="*/ 5 h 18"/>
                <a:gd name="T12" fmla="*/ 4 w 31"/>
                <a:gd name="T13" fmla="*/ 9 h 18"/>
                <a:gd name="T14" fmla="*/ 4 w 31"/>
                <a:gd name="T15" fmla="*/ 9 h 18"/>
                <a:gd name="T16" fmla="*/ 0 w 31"/>
                <a:gd name="T17" fmla="*/ 14 h 18"/>
                <a:gd name="T18" fmla="*/ 0 w 31"/>
                <a:gd name="T19" fmla="*/ 18 h 18"/>
                <a:gd name="T20" fmla="*/ 4 w 31"/>
                <a:gd name="T21" fmla="*/ 18 h 18"/>
                <a:gd name="T22" fmla="*/ 4 w 31"/>
                <a:gd name="T23" fmla="*/ 18 h 18"/>
                <a:gd name="T24" fmla="*/ 13 w 31"/>
                <a:gd name="T25" fmla="*/ 9 h 18"/>
                <a:gd name="T26" fmla="*/ 17 w 31"/>
                <a:gd name="T27" fmla="*/ 9 h 18"/>
                <a:gd name="T28" fmla="*/ 22 w 31"/>
                <a:gd name="T29" fmla="*/ 5 h 18"/>
                <a:gd name="T30" fmla="*/ 26 w 31"/>
                <a:gd name="T31" fmla="*/ 0 h 18"/>
                <a:gd name="T32" fmla="*/ 31 w 31"/>
                <a:gd name="T33" fmla="*/ 0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18"/>
                <a:gd name="T53" fmla="*/ 31 w 31"/>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18">
                  <a:moveTo>
                    <a:pt x="31" y="0"/>
                  </a:moveTo>
                  <a:lnTo>
                    <a:pt x="26" y="0"/>
                  </a:lnTo>
                  <a:lnTo>
                    <a:pt x="22" y="5"/>
                  </a:lnTo>
                  <a:lnTo>
                    <a:pt x="17" y="5"/>
                  </a:lnTo>
                  <a:lnTo>
                    <a:pt x="8" y="5"/>
                  </a:lnTo>
                  <a:lnTo>
                    <a:pt x="4" y="5"/>
                  </a:lnTo>
                  <a:lnTo>
                    <a:pt x="4" y="9"/>
                  </a:lnTo>
                  <a:lnTo>
                    <a:pt x="4" y="9"/>
                  </a:lnTo>
                  <a:lnTo>
                    <a:pt x="0" y="14"/>
                  </a:lnTo>
                  <a:lnTo>
                    <a:pt x="0" y="18"/>
                  </a:lnTo>
                  <a:lnTo>
                    <a:pt x="4" y="18"/>
                  </a:lnTo>
                  <a:lnTo>
                    <a:pt x="4" y="18"/>
                  </a:lnTo>
                  <a:lnTo>
                    <a:pt x="13" y="9"/>
                  </a:lnTo>
                  <a:lnTo>
                    <a:pt x="17" y="9"/>
                  </a:lnTo>
                  <a:lnTo>
                    <a:pt x="22" y="5"/>
                  </a:lnTo>
                  <a:lnTo>
                    <a:pt x="26" y="0"/>
                  </a:lnTo>
                  <a:lnTo>
                    <a:pt x="3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299" name="Freeform 29"/>
            <p:cNvSpPr>
              <a:spLocks noChangeArrowheads="1"/>
            </p:cNvSpPr>
            <p:nvPr/>
          </p:nvSpPr>
          <p:spPr bwMode="auto">
            <a:xfrm>
              <a:off x="1247775" y="180975"/>
              <a:ext cx="28575" cy="36512"/>
            </a:xfrm>
            <a:custGeom>
              <a:avLst/>
              <a:gdLst>
                <a:gd name="T0" fmla="*/ 9 w 18"/>
                <a:gd name="T1" fmla="*/ 0 h 23"/>
                <a:gd name="T2" fmla="*/ 13 w 18"/>
                <a:gd name="T3" fmla="*/ 5 h 23"/>
                <a:gd name="T4" fmla="*/ 18 w 18"/>
                <a:gd name="T5" fmla="*/ 9 h 23"/>
                <a:gd name="T6" fmla="*/ 18 w 18"/>
                <a:gd name="T7" fmla="*/ 14 h 23"/>
                <a:gd name="T8" fmla="*/ 13 w 18"/>
                <a:gd name="T9" fmla="*/ 14 h 23"/>
                <a:gd name="T10" fmla="*/ 9 w 18"/>
                <a:gd name="T11" fmla="*/ 18 h 23"/>
                <a:gd name="T12" fmla="*/ 4 w 18"/>
                <a:gd name="T13" fmla="*/ 23 h 23"/>
                <a:gd name="T14" fmla="*/ 4 w 18"/>
                <a:gd name="T15" fmla="*/ 18 h 23"/>
                <a:gd name="T16" fmla="*/ 0 w 18"/>
                <a:gd name="T17" fmla="*/ 14 h 23"/>
                <a:gd name="T18" fmla="*/ 4 w 18"/>
                <a:gd name="T19" fmla="*/ 9 h 23"/>
                <a:gd name="T20" fmla="*/ 4 w 18"/>
                <a:gd name="T21" fmla="*/ 9 h 23"/>
                <a:gd name="T22" fmla="*/ 9 w 18"/>
                <a:gd name="T23" fmla="*/ 5 h 23"/>
                <a:gd name="T24" fmla="*/ 9 w 18"/>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3"/>
                <a:gd name="T41" fmla="*/ 18 w 18"/>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3">
                  <a:moveTo>
                    <a:pt x="9" y="0"/>
                  </a:moveTo>
                  <a:lnTo>
                    <a:pt x="13" y="5"/>
                  </a:lnTo>
                  <a:lnTo>
                    <a:pt x="18" y="9"/>
                  </a:lnTo>
                  <a:lnTo>
                    <a:pt x="18" y="14"/>
                  </a:lnTo>
                  <a:lnTo>
                    <a:pt x="13" y="14"/>
                  </a:lnTo>
                  <a:lnTo>
                    <a:pt x="9" y="18"/>
                  </a:lnTo>
                  <a:lnTo>
                    <a:pt x="4" y="23"/>
                  </a:lnTo>
                  <a:lnTo>
                    <a:pt x="4" y="18"/>
                  </a:lnTo>
                  <a:lnTo>
                    <a:pt x="0" y="14"/>
                  </a:lnTo>
                  <a:lnTo>
                    <a:pt x="4" y="9"/>
                  </a:lnTo>
                  <a:lnTo>
                    <a:pt x="4" y="9"/>
                  </a:lnTo>
                  <a:lnTo>
                    <a:pt x="9" y="5"/>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0" name="Freeform 30"/>
            <p:cNvSpPr>
              <a:spLocks noChangeArrowheads="1"/>
            </p:cNvSpPr>
            <p:nvPr/>
          </p:nvSpPr>
          <p:spPr bwMode="auto">
            <a:xfrm>
              <a:off x="1239838" y="160337"/>
              <a:ext cx="28575" cy="49212"/>
            </a:xfrm>
            <a:custGeom>
              <a:avLst/>
              <a:gdLst>
                <a:gd name="T0" fmla="*/ 18 w 18"/>
                <a:gd name="T1" fmla="*/ 0 h 31"/>
                <a:gd name="T2" fmla="*/ 14 w 18"/>
                <a:gd name="T3" fmla="*/ 0 h 31"/>
                <a:gd name="T4" fmla="*/ 14 w 18"/>
                <a:gd name="T5" fmla="*/ 0 h 31"/>
                <a:gd name="T6" fmla="*/ 14 w 18"/>
                <a:gd name="T7" fmla="*/ 5 h 31"/>
                <a:gd name="T8" fmla="*/ 9 w 18"/>
                <a:gd name="T9" fmla="*/ 5 h 31"/>
                <a:gd name="T10" fmla="*/ 9 w 18"/>
                <a:gd name="T11" fmla="*/ 9 h 31"/>
                <a:gd name="T12" fmla="*/ 14 w 18"/>
                <a:gd name="T13" fmla="*/ 13 h 31"/>
                <a:gd name="T14" fmla="*/ 9 w 18"/>
                <a:gd name="T15" fmla="*/ 13 h 31"/>
                <a:gd name="T16" fmla="*/ 9 w 18"/>
                <a:gd name="T17" fmla="*/ 18 h 31"/>
                <a:gd name="T18" fmla="*/ 5 w 18"/>
                <a:gd name="T19" fmla="*/ 18 h 31"/>
                <a:gd name="T20" fmla="*/ 5 w 18"/>
                <a:gd name="T21" fmla="*/ 22 h 31"/>
                <a:gd name="T22" fmla="*/ 5 w 18"/>
                <a:gd name="T23" fmla="*/ 27 h 31"/>
                <a:gd name="T24" fmla="*/ 5 w 18"/>
                <a:gd name="T25" fmla="*/ 27 h 31"/>
                <a:gd name="T26" fmla="*/ 0 w 18"/>
                <a:gd name="T27" fmla="*/ 27 h 31"/>
                <a:gd name="T28" fmla="*/ 0 w 18"/>
                <a:gd name="T29" fmla="*/ 31 h 31"/>
                <a:gd name="T30" fmla="*/ 0 w 18"/>
                <a:gd name="T31" fmla="*/ 27 h 31"/>
                <a:gd name="T32" fmla="*/ 0 w 18"/>
                <a:gd name="T33" fmla="*/ 5 h 31"/>
                <a:gd name="T34" fmla="*/ 0 w 18"/>
                <a:gd name="T35" fmla="*/ 5 h 31"/>
                <a:gd name="T36" fmla="*/ 0 w 18"/>
                <a:gd name="T37" fmla="*/ 5 h 31"/>
                <a:gd name="T38" fmla="*/ 5 w 18"/>
                <a:gd name="T39" fmla="*/ 0 h 31"/>
                <a:gd name="T40" fmla="*/ 9 w 18"/>
                <a:gd name="T41" fmla="*/ 0 h 31"/>
                <a:gd name="T42" fmla="*/ 14 w 18"/>
                <a:gd name="T43" fmla="*/ 0 h 31"/>
                <a:gd name="T44" fmla="*/ 18 w 18"/>
                <a:gd name="T45" fmla="*/ 0 h 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
                <a:gd name="T70" fmla="*/ 0 h 31"/>
                <a:gd name="T71" fmla="*/ 18 w 18"/>
                <a:gd name="T72" fmla="*/ 31 h 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 h="31">
                  <a:moveTo>
                    <a:pt x="18" y="0"/>
                  </a:moveTo>
                  <a:lnTo>
                    <a:pt x="14" y="0"/>
                  </a:lnTo>
                  <a:lnTo>
                    <a:pt x="14" y="0"/>
                  </a:lnTo>
                  <a:lnTo>
                    <a:pt x="14" y="5"/>
                  </a:lnTo>
                  <a:lnTo>
                    <a:pt x="9" y="5"/>
                  </a:lnTo>
                  <a:lnTo>
                    <a:pt x="9" y="9"/>
                  </a:lnTo>
                  <a:lnTo>
                    <a:pt x="14" y="13"/>
                  </a:lnTo>
                  <a:lnTo>
                    <a:pt x="9" y="13"/>
                  </a:lnTo>
                  <a:lnTo>
                    <a:pt x="9" y="18"/>
                  </a:lnTo>
                  <a:lnTo>
                    <a:pt x="5" y="18"/>
                  </a:lnTo>
                  <a:lnTo>
                    <a:pt x="5" y="22"/>
                  </a:lnTo>
                  <a:lnTo>
                    <a:pt x="5" y="27"/>
                  </a:lnTo>
                  <a:lnTo>
                    <a:pt x="5" y="27"/>
                  </a:lnTo>
                  <a:lnTo>
                    <a:pt x="0" y="27"/>
                  </a:lnTo>
                  <a:lnTo>
                    <a:pt x="0" y="31"/>
                  </a:lnTo>
                  <a:lnTo>
                    <a:pt x="0" y="27"/>
                  </a:lnTo>
                  <a:lnTo>
                    <a:pt x="0" y="5"/>
                  </a:lnTo>
                  <a:lnTo>
                    <a:pt x="0" y="5"/>
                  </a:lnTo>
                  <a:lnTo>
                    <a:pt x="0" y="5"/>
                  </a:lnTo>
                  <a:lnTo>
                    <a:pt x="5" y="0"/>
                  </a:lnTo>
                  <a:lnTo>
                    <a:pt x="9" y="0"/>
                  </a:lnTo>
                  <a:lnTo>
                    <a:pt x="14" y="0"/>
                  </a:lnTo>
                  <a:lnTo>
                    <a:pt x="18"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1" name="Freeform 31"/>
            <p:cNvSpPr>
              <a:spLocks noChangeArrowheads="1"/>
            </p:cNvSpPr>
            <p:nvPr/>
          </p:nvSpPr>
          <p:spPr bwMode="auto">
            <a:xfrm>
              <a:off x="1233488" y="133350"/>
              <a:ext cx="34925" cy="41275"/>
            </a:xfrm>
            <a:custGeom>
              <a:avLst/>
              <a:gdLst>
                <a:gd name="T0" fmla="*/ 0 w 22"/>
                <a:gd name="T1" fmla="*/ 17 h 26"/>
                <a:gd name="T2" fmla="*/ 0 w 22"/>
                <a:gd name="T3" fmla="*/ 13 h 26"/>
                <a:gd name="T4" fmla="*/ 0 w 22"/>
                <a:gd name="T5" fmla="*/ 8 h 26"/>
                <a:gd name="T6" fmla="*/ 4 w 22"/>
                <a:gd name="T7" fmla="*/ 4 h 26"/>
                <a:gd name="T8" fmla="*/ 9 w 22"/>
                <a:gd name="T9" fmla="*/ 4 h 26"/>
                <a:gd name="T10" fmla="*/ 13 w 22"/>
                <a:gd name="T11" fmla="*/ 0 h 26"/>
                <a:gd name="T12" fmla="*/ 18 w 22"/>
                <a:gd name="T13" fmla="*/ 0 h 26"/>
                <a:gd name="T14" fmla="*/ 22 w 22"/>
                <a:gd name="T15" fmla="*/ 4 h 26"/>
                <a:gd name="T16" fmla="*/ 18 w 22"/>
                <a:gd name="T17" fmla="*/ 8 h 26"/>
                <a:gd name="T18" fmla="*/ 18 w 22"/>
                <a:gd name="T19" fmla="*/ 8 h 26"/>
                <a:gd name="T20" fmla="*/ 18 w 22"/>
                <a:gd name="T21" fmla="*/ 13 h 26"/>
                <a:gd name="T22" fmla="*/ 13 w 22"/>
                <a:gd name="T23" fmla="*/ 13 h 26"/>
                <a:gd name="T24" fmla="*/ 9 w 22"/>
                <a:gd name="T25" fmla="*/ 17 h 26"/>
                <a:gd name="T26" fmla="*/ 9 w 22"/>
                <a:gd name="T27" fmla="*/ 17 h 26"/>
                <a:gd name="T28" fmla="*/ 4 w 22"/>
                <a:gd name="T29" fmla="*/ 17 h 26"/>
                <a:gd name="T30" fmla="*/ 4 w 22"/>
                <a:gd name="T31" fmla="*/ 17 h 26"/>
                <a:gd name="T32" fmla="*/ 0 w 22"/>
                <a:gd name="T33" fmla="*/ 17 h 26"/>
                <a:gd name="T34" fmla="*/ 0 w 22"/>
                <a:gd name="T35" fmla="*/ 17 h 26"/>
                <a:gd name="T36" fmla="*/ 0 w 22"/>
                <a:gd name="T37" fmla="*/ 22 h 26"/>
                <a:gd name="T38" fmla="*/ 0 w 22"/>
                <a:gd name="T39" fmla="*/ 26 h 26"/>
                <a:gd name="T40" fmla="*/ 0 w 22"/>
                <a:gd name="T41" fmla="*/ 26 h 26"/>
                <a:gd name="T42" fmla="*/ 0 w 22"/>
                <a:gd name="T43" fmla="*/ 26 h 26"/>
                <a:gd name="T44" fmla="*/ 0 w 22"/>
                <a:gd name="T45" fmla="*/ 22 h 26"/>
                <a:gd name="T46" fmla="*/ 0 w 22"/>
                <a:gd name="T47" fmla="*/ 17 h 26"/>
                <a:gd name="T48" fmla="*/ 0 w 22"/>
                <a:gd name="T49" fmla="*/ 17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26"/>
                <a:gd name="T77" fmla="*/ 22 w 2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26">
                  <a:moveTo>
                    <a:pt x="0" y="17"/>
                  </a:moveTo>
                  <a:lnTo>
                    <a:pt x="0" y="13"/>
                  </a:lnTo>
                  <a:lnTo>
                    <a:pt x="0" y="8"/>
                  </a:lnTo>
                  <a:lnTo>
                    <a:pt x="4" y="4"/>
                  </a:lnTo>
                  <a:lnTo>
                    <a:pt x="9" y="4"/>
                  </a:lnTo>
                  <a:lnTo>
                    <a:pt x="13" y="0"/>
                  </a:lnTo>
                  <a:lnTo>
                    <a:pt x="18" y="0"/>
                  </a:lnTo>
                  <a:lnTo>
                    <a:pt x="22" y="4"/>
                  </a:lnTo>
                  <a:lnTo>
                    <a:pt x="18" y="8"/>
                  </a:lnTo>
                  <a:lnTo>
                    <a:pt x="18" y="8"/>
                  </a:lnTo>
                  <a:lnTo>
                    <a:pt x="18" y="13"/>
                  </a:lnTo>
                  <a:lnTo>
                    <a:pt x="13" y="13"/>
                  </a:lnTo>
                  <a:lnTo>
                    <a:pt x="9" y="17"/>
                  </a:lnTo>
                  <a:lnTo>
                    <a:pt x="9" y="17"/>
                  </a:lnTo>
                  <a:lnTo>
                    <a:pt x="4" y="17"/>
                  </a:lnTo>
                  <a:lnTo>
                    <a:pt x="4" y="17"/>
                  </a:lnTo>
                  <a:lnTo>
                    <a:pt x="0" y="17"/>
                  </a:lnTo>
                  <a:lnTo>
                    <a:pt x="0" y="17"/>
                  </a:lnTo>
                  <a:lnTo>
                    <a:pt x="0" y="22"/>
                  </a:lnTo>
                  <a:lnTo>
                    <a:pt x="0" y="26"/>
                  </a:lnTo>
                  <a:lnTo>
                    <a:pt x="0" y="26"/>
                  </a:lnTo>
                  <a:lnTo>
                    <a:pt x="0" y="26"/>
                  </a:lnTo>
                  <a:lnTo>
                    <a:pt x="0" y="22"/>
                  </a:lnTo>
                  <a:lnTo>
                    <a:pt x="0" y="17"/>
                  </a:lnTo>
                  <a:lnTo>
                    <a:pt x="0" y="1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2" name="Freeform 32"/>
            <p:cNvSpPr>
              <a:spLocks noChangeArrowheads="1"/>
            </p:cNvSpPr>
            <p:nvPr/>
          </p:nvSpPr>
          <p:spPr bwMode="auto">
            <a:xfrm>
              <a:off x="1492250" y="34925"/>
              <a:ext cx="28575" cy="49212"/>
            </a:xfrm>
            <a:custGeom>
              <a:avLst/>
              <a:gdLst>
                <a:gd name="T0" fmla="*/ 18 w 18"/>
                <a:gd name="T1" fmla="*/ 31 h 31"/>
                <a:gd name="T2" fmla="*/ 18 w 18"/>
                <a:gd name="T3" fmla="*/ 26 h 31"/>
                <a:gd name="T4" fmla="*/ 14 w 18"/>
                <a:gd name="T5" fmla="*/ 17 h 31"/>
                <a:gd name="T6" fmla="*/ 9 w 18"/>
                <a:gd name="T7" fmla="*/ 13 h 31"/>
                <a:gd name="T8" fmla="*/ 5 w 18"/>
                <a:gd name="T9" fmla="*/ 9 h 31"/>
                <a:gd name="T10" fmla="*/ 5 w 18"/>
                <a:gd name="T11" fmla="*/ 4 h 31"/>
                <a:gd name="T12" fmla="*/ 0 w 18"/>
                <a:gd name="T13" fmla="*/ 0 h 31"/>
                <a:gd name="T14" fmla="*/ 14 w 18"/>
                <a:gd name="T15" fmla="*/ 17 h 31"/>
                <a:gd name="T16" fmla="*/ 18 w 18"/>
                <a:gd name="T17" fmla="*/ 31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31"/>
                <a:gd name="T29" fmla="*/ 18 w 18"/>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31">
                  <a:moveTo>
                    <a:pt x="18" y="31"/>
                  </a:moveTo>
                  <a:lnTo>
                    <a:pt x="18" y="26"/>
                  </a:lnTo>
                  <a:lnTo>
                    <a:pt x="14" y="17"/>
                  </a:lnTo>
                  <a:lnTo>
                    <a:pt x="9" y="13"/>
                  </a:lnTo>
                  <a:lnTo>
                    <a:pt x="5" y="9"/>
                  </a:lnTo>
                  <a:lnTo>
                    <a:pt x="5" y="4"/>
                  </a:lnTo>
                  <a:lnTo>
                    <a:pt x="0" y="0"/>
                  </a:lnTo>
                  <a:lnTo>
                    <a:pt x="14" y="17"/>
                  </a:lnTo>
                  <a:lnTo>
                    <a:pt x="18"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3" name="Freeform 33"/>
            <p:cNvSpPr>
              <a:spLocks noChangeArrowheads="1"/>
            </p:cNvSpPr>
            <p:nvPr/>
          </p:nvSpPr>
          <p:spPr bwMode="auto">
            <a:xfrm>
              <a:off x="1317625" y="34925"/>
              <a:ext cx="49213" cy="49212"/>
            </a:xfrm>
            <a:custGeom>
              <a:avLst/>
              <a:gdLst>
                <a:gd name="T0" fmla="*/ 31 w 31"/>
                <a:gd name="T1" fmla="*/ 22 h 31"/>
                <a:gd name="T2" fmla="*/ 22 w 31"/>
                <a:gd name="T3" fmla="*/ 17 h 31"/>
                <a:gd name="T4" fmla="*/ 4 w 31"/>
                <a:gd name="T5" fmla="*/ 0 h 31"/>
                <a:gd name="T6" fmla="*/ 0 w 31"/>
                <a:gd name="T7" fmla="*/ 4 h 31"/>
                <a:gd name="T8" fmla="*/ 0 w 31"/>
                <a:gd name="T9" fmla="*/ 9 h 31"/>
                <a:gd name="T10" fmla="*/ 0 w 31"/>
                <a:gd name="T11" fmla="*/ 13 h 31"/>
                <a:gd name="T12" fmla="*/ 0 w 31"/>
                <a:gd name="T13" fmla="*/ 17 h 31"/>
                <a:gd name="T14" fmla="*/ 0 w 31"/>
                <a:gd name="T15" fmla="*/ 17 h 31"/>
                <a:gd name="T16" fmla="*/ 0 w 31"/>
                <a:gd name="T17" fmla="*/ 22 h 31"/>
                <a:gd name="T18" fmla="*/ 4 w 31"/>
                <a:gd name="T19" fmla="*/ 22 h 31"/>
                <a:gd name="T20" fmla="*/ 9 w 31"/>
                <a:gd name="T21" fmla="*/ 26 h 31"/>
                <a:gd name="T22" fmla="*/ 13 w 31"/>
                <a:gd name="T23" fmla="*/ 31 h 31"/>
                <a:gd name="T24" fmla="*/ 18 w 31"/>
                <a:gd name="T25" fmla="*/ 31 h 31"/>
                <a:gd name="T26" fmla="*/ 22 w 31"/>
                <a:gd name="T27" fmla="*/ 26 h 31"/>
                <a:gd name="T28" fmla="*/ 31 w 31"/>
                <a:gd name="T29" fmla="*/ 2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
                <a:gd name="T46" fmla="*/ 0 h 31"/>
                <a:gd name="T47" fmla="*/ 31 w 31"/>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 h="31">
                  <a:moveTo>
                    <a:pt x="31" y="22"/>
                  </a:moveTo>
                  <a:lnTo>
                    <a:pt x="22" y="17"/>
                  </a:lnTo>
                  <a:lnTo>
                    <a:pt x="4" y="0"/>
                  </a:lnTo>
                  <a:lnTo>
                    <a:pt x="0" y="4"/>
                  </a:lnTo>
                  <a:lnTo>
                    <a:pt x="0" y="9"/>
                  </a:lnTo>
                  <a:lnTo>
                    <a:pt x="0" y="13"/>
                  </a:lnTo>
                  <a:lnTo>
                    <a:pt x="0" y="17"/>
                  </a:lnTo>
                  <a:lnTo>
                    <a:pt x="0" y="17"/>
                  </a:lnTo>
                  <a:lnTo>
                    <a:pt x="0" y="22"/>
                  </a:lnTo>
                  <a:lnTo>
                    <a:pt x="4" y="22"/>
                  </a:lnTo>
                  <a:lnTo>
                    <a:pt x="9" y="26"/>
                  </a:lnTo>
                  <a:lnTo>
                    <a:pt x="13" y="31"/>
                  </a:lnTo>
                  <a:lnTo>
                    <a:pt x="18" y="31"/>
                  </a:lnTo>
                  <a:lnTo>
                    <a:pt x="22" y="26"/>
                  </a:lnTo>
                  <a:lnTo>
                    <a:pt x="31" y="22"/>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4" name="Freeform 34"/>
            <p:cNvSpPr>
              <a:spLocks noChangeArrowheads="1"/>
            </p:cNvSpPr>
            <p:nvPr/>
          </p:nvSpPr>
          <p:spPr bwMode="auto">
            <a:xfrm>
              <a:off x="1276350" y="125412"/>
              <a:ext cx="55563" cy="20637"/>
            </a:xfrm>
            <a:custGeom>
              <a:avLst/>
              <a:gdLst>
                <a:gd name="T0" fmla="*/ 35 w 35"/>
                <a:gd name="T1" fmla="*/ 5 h 13"/>
                <a:gd name="T2" fmla="*/ 26 w 35"/>
                <a:gd name="T3" fmla="*/ 0 h 13"/>
                <a:gd name="T4" fmla="*/ 4 w 35"/>
                <a:gd name="T5" fmla="*/ 0 h 13"/>
                <a:gd name="T6" fmla="*/ 4 w 35"/>
                <a:gd name="T7" fmla="*/ 0 h 13"/>
                <a:gd name="T8" fmla="*/ 0 w 35"/>
                <a:gd name="T9" fmla="*/ 5 h 13"/>
                <a:gd name="T10" fmla="*/ 0 w 35"/>
                <a:gd name="T11" fmla="*/ 9 h 13"/>
                <a:gd name="T12" fmla="*/ 0 w 35"/>
                <a:gd name="T13" fmla="*/ 9 h 13"/>
                <a:gd name="T14" fmla="*/ 0 w 35"/>
                <a:gd name="T15" fmla="*/ 9 h 13"/>
                <a:gd name="T16" fmla="*/ 4 w 35"/>
                <a:gd name="T17" fmla="*/ 5 h 13"/>
                <a:gd name="T18" fmla="*/ 8 w 35"/>
                <a:gd name="T19" fmla="*/ 5 h 13"/>
                <a:gd name="T20" fmla="*/ 13 w 35"/>
                <a:gd name="T21" fmla="*/ 9 h 13"/>
                <a:gd name="T22" fmla="*/ 17 w 35"/>
                <a:gd name="T23" fmla="*/ 9 h 13"/>
                <a:gd name="T24" fmla="*/ 22 w 35"/>
                <a:gd name="T25" fmla="*/ 13 h 13"/>
                <a:gd name="T26" fmla="*/ 26 w 35"/>
                <a:gd name="T27" fmla="*/ 13 h 13"/>
                <a:gd name="T28" fmla="*/ 30 w 35"/>
                <a:gd name="T29" fmla="*/ 13 h 13"/>
                <a:gd name="T30" fmla="*/ 35 w 35"/>
                <a:gd name="T31" fmla="*/ 9 h 13"/>
                <a:gd name="T32" fmla="*/ 35 w 35"/>
                <a:gd name="T33" fmla="*/ 9 h 13"/>
                <a:gd name="T34" fmla="*/ 35 w 35"/>
                <a:gd name="T35" fmla="*/ 5 h 13"/>
                <a:gd name="T36" fmla="*/ 35 w 35"/>
                <a:gd name="T37" fmla="*/ 5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
                <a:gd name="T58" fmla="*/ 0 h 13"/>
                <a:gd name="T59" fmla="*/ 35 w 35"/>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 h="13">
                  <a:moveTo>
                    <a:pt x="35" y="5"/>
                  </a:moveTo>
                  <a:lnTo>
                    <a:pt x="26" y="0"/>
                  </a:lnTo>
                  <a:lnTo>
                    <a:pt x="4" y="0"/>
                  </a:lnTo>
                  <a:lnTo>
                    <a:pt x="4" y="0"/>
                  </a:lnTo>
                  <a:lnTo>
                    <a:pt x="0" y="5"/>
                  </a:lnTo>
                  <a:lnTo>
                    <a:pt x="0" y="9"/>
                  </a:lnTo>
                  <a:lnTo>
                    <a:pt x="0" y="9"/>
                  </a:lnTo>
                  <a:lnTo>
                    <a:pt x="0" y="9"/>
                  </a:lnTo>
                  <a:lnTo>
                    <a:pt x="4" y="5"/>
                  </a:lnTo>
                  <a:lnTo>
                    <a:pt x="8" y="5"/>
                  </a:lnTo>
                  <a:lnTo>
                    <a:pt x="13" y="9"/>
                  </a:lnTo>
                  <a:lnTo>
                    <a:pt x="17" y="9"/>
                  </a:lnTo>
                  <a:lnTo>
                    <a:pt x="22" y="13"/>
                  </a:lnTo>
                  <a:lnTo>
                    <a:pt x="26" y="13"/>
                  </a:lnTo>
                  <a:lnTo>
                    <a:pt x="30" y="13"/>
                  </a:lnTo>
                  <a:lnTo>
                    <a:pt x="35" y="9"/>
                  </a:lnTo>
                  <a:lnTo>
                    <a:pt x="35" y="9"/>
                  </a:lnTo>
                  <a:lnTo>
                    <a:pt x="35" y="5"/>
                  </a:lnTo>
                  <a:lnTo>
                    <a:pt x="35"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5" name="Freeform 35"/>
            <p:cNvSpPr>
              <a:spLocks noChangeArrowheads="1"/>
            </p:cNvSpPr>
            <p:nvPr/>
          </p:nvSpPr>
          <p:spPr bwMode="auto">
            <a:xfrm>
              <a:off x="1450975" y="34925"/>
              <a:ext cx="41275" cy="49212"/>
            </a:xfrm>
            <a:custGeom>
              <a:avLst/>
              <a:gdLst>
                <a:gd name="T0" fmla="*/ 26 w 26"/>
                <a:gd name="T1" fmla="*/ 31 h 31"/>
                <a:gd name="T2" fmla="*/ 22 w 26"/>
                <a:gd name="T3" fmla="*/ 26 h 31"/>
                <a:gd name="T4" fmla="*/ 18 w 26"/>
                <a:gd name="T5" fmla="*/ 13 h 31"/>
                <a:gd name="T6" fmla="*/ 13 w 26"/>
                <a:gd name="T7" fmla="*/ 9 h 31"/>
                <a:gd name="T8" fmla="*/ 9 w 26"/>
                <a:gd name="T9" fmla="*/ 9 h 31"/>
                <a:gd name="T10" fmla="*/ 4 w 26"/>
                <a:gd name="T11" fmla="*/ 4 h 31"/>
                <a:gd name="T12" fmla="*/ 0 w 26"/>
                <a:gd name="T13" fmla="*/ 0 h 31"/>
                <a:gd name="T14" fmla="*/ 0 w 26"/>
                <a:gd name="T15" fmla="*/ 0 h 31"/>
                <a:gd name="T16" fmla="*/ 9 w 26"/>
                <a:gd name="T17" fmla="*/ 4 h 31"/>
                <a:gd name="T18" fmla="*/ 13 w 26"/>
                <a:gd name="T19" fmla="*/ 9 h 31"/>
                <a:gd name="T20" fmla="*/ 22 w 26"/>
                <a:gd name="T21" fmla="*/ 13 h 31"/>
                <a:gd name="T22" fmla="*/ 22 w 26"/>
                <a:gd name="T23" fmla="*/ 17 h 31"/>
                <a:gd name="T24" fmla="*/ 26 w 26"/>
                <a:gd name="T25" fmla="*/ 17 h 31"/>
                <a:gd name="T26" fmla="*/ 26 w 26"/>
                <a:gd name="T27" fmla="*/ 22 h 31"/>
                <a:gd name="T28" fmla="*/ 26 w 26"/>
                <a:gd name="T29" fmla="*/ 31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1"/>
                <a:gd name="T47" fmla="*/ 26 w 26"/>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1">
                  <a:moveTo>
                    <a:pt x="26" y="31"/>
                  </a:moveTo>
                  <a:lnTo>
                    <a:pt x="22" y="26"/>
                  </a:lnTo>
                  <a:lnTo>
                    <a:pt x="18" y="13"/>
                  </a:lnTo>
                  <a:lnTo>
                    <a:pt x="13" y="9"/>
                  </a:lnTo>
                  <a:lnTo>
                    <a:pt x="9" y="9"/>
                  </a:lnTo>
                  <a:lnTo>
                    <a:pt x="4" y="4"/>
                  </a:lnTo>
                  <a:lnTo>
                    <a:pt x="0" y="0"/>
                  </a:lnTo>
                  <a:lnTo>
                    <a:pt x="0" y="0"/>
                  </a:lnTo>
                  <a:lnTo>
                    <a:pt x="9" y="4"/>
                  </a:lnTo>
                  <a:lnTo>
                    <a:pt x="13" y="9"/>
                  </a:lnTo>
                  <a:lnTo>
                    <a:pt x="22" y="13"/>
                  </a:lnTo>
                  <a:lnTo>
                    <a:pt x="22" y="17"/>
                  </a:lnTo>
                  <a:lnTo>
                    <a:pt x="26" y="17"/>
                  </a:lnTo>
                  <a:lnTo>
                    <a:pt x="26" y="22"/>
                  </a:lnTo>
                  <a:lnTo>
                    <a:pt x="26"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6" name="Freeform 36"/>
            <p:cNvSpPr>
              <a:spLocks noChangeArrowheads="1"/>
            </p:cNvSpPr>
            <p:nvPr/>
          </p:nvSpPr>
          <p:spPr bwMode="auto">
            <a:xfrm>
              <a:off x="1443038" y="34925"/>
              <a:ext cx="22225" cy="49212"/>
            </a:xfrm>
            <a:custGeom>
              <a:avLst/>
              <a:gdLst>
                <a:gd name="T0" fmla="*/ 14 w 14"/>
                <a:gd name="T1" fmla="*/ 31 h 31"/>
                <a:gd name="T2" fmla="*/ 14 w 14"/>
                <a:gd name="T3" fmla="*/ 26 h 31"/>
                <a:gd name="T4" fmla="*/ 5 w 14"/>
                <a:gd name="T5" fmla="*/ 17 h 31"/>
                <a:gd name="T6" fmla="*/ 5 w 14"/>
                <a:gd name="T7" fmla="*/ 13 h 31"/>
                <a:gd name="T8" fmla="*/ 0 w 14"/>
                <a:gd name="T9" fmla="*/ 9 h 31"/>
                <a:gd name="T10" fmla="*/ 0 w 14"/>
                <a:gd name="T11" fmla="*/ 4 h 31"/>
                <a:gd name="T12" fmla="*/ 0 w 14"/>
                <a:gd name="T13" fmla="*/ 0 h 31"/>
                <a:gd name="T14" fmla="*/ 5 w 14"/>
                <a:gd name="T15" fmla="*/ 9 h 31"/>
                <a:gd name="T16" fmla="*/ 9 w 14"/>
                <a:gd name="T17" fmla="*/ 17 h 31"/>
                <a:gd name="T18" fmla="*/ 14 w 14"/>
                <a:gd name="T19" fmla="*/ 26 h 31"/>
                <a:gd name="T20" fmla="*/ 14 w 14"/>
                <a:gd name="T21" fmla="*/ 31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31"/>
                <a:gd name="T35" fmla="*/ 14 w 14"/>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31">
                  <a:moveTo>
                    <a:pt x="14" y="31"/>
                  </a:moveTo>
                  <a:lnTo>
                    <a:pt x="14" y="26"/>
                  </a:lnTo>
                  <a:lnTo>
                    <a:pt x="5" y="17"/>
                  </a:lnTo>
                  <a:lnTo>
                    <a:pt x="5" y="13"/>
                  </a:lnTo>
                  <a:lnTo>
                    <a:pt x="0" y="9"/>
                  </a:lnTo>
                  <a:lnTo>
                    <a:pt x="0" y="4"/>
                  </a:lnTo>
                  <a:lnTo>
                    <a:pt x="0" y="0"/>
                  </a:lnTo>
                  <a:lnTo>
                    <a:pt x="5" y="9"/>
                  </a:lnTo>
                  <a:lnTo>
                    <a:pt x="9" y="17"/>
                  </a:lnTo>
                  <a:lnTo>
                    <a:pt x="14" y="26"/>
                  </a:lnTo>
                  <a:lnTo>
                    <a:pt x="14"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7" name="Freeform 37"/>
            <p:cNvSpPr>
              <a:spLocks noChangeArrowheads="1"/>
            </p:cNvSpPr>
            <p:nvPr/>
          </p:nvSpPr>
          <p:spPr bwMode="auto">
            <a:xfrm>
              <a:off x="1338263" y="119062"/>
              <a:ext cx="42863" cy="61912"/>
            </a:xfrm>
            <a:custGeom>
              <a:avLst/>
              <a:gdLst>
                <a:gd name="T0" fmla="*/ 27 w 27"/>
                <a:gd name="T1" fmla="*/ 0 h 39"/>
                <a:gd name="T2" fmla="*/ 27 w 27"/>
                <a:gd name="T3" fmla="*/ 4 h 39"/>
                <a:gd name="T4" fmla="*/ 18 w 27"/>
                <a:gd name="T5" fmla="*/ 9 h 39"/>
                <a:gd name="T6" fmla="*/ 13 w 27"/>
                <a:gd name="T7" fmla="*/ 13 h 39"/>
                <a:gd name="T8" fmla="*/ 9 w 27"/>
                <a:gd name="T9" fmla="*/ 22 h 39"/>
                <a:gd name="T10" fmla="*/ 5 w 27"/>
                <a:gd name="T11" fmla="*/ 31 h 39"/>
                <a:gd name="T12" fmla="*/ 0 w 27"/>
                <a:gd name="T13" fmla="*/ 39 h 39"/>
                <a:gd name="T14" fmla="*/ 5 w 27"/>
                <a:gd name="T15" fmla="*/ 31 h 39"/>
                <a:gd name="T16" fmla="*/ 9 w 27"/>
                <a:gd name="T17" fmla="*/ 22 h 39"/>
                <a:gd name="T18" fmla="*/ 13 w 27"/>
                <a:gd name="T19" fmla="*/ 17 h 39"/>
                <a:gd name="T20" fmla="*/ 18 w 27"/>
                <a:gd name="T21" fmla="*/ 13 h 39"/>
                <a:gd name="T22" fmla="*/ 27 w 27"/>
                <a:gd name="T23" fmla="*/ 4 h 39"/>
                <a:gd name="T24" fmla="*/ 27 w 27"/>
                <a:gd name="T25" fmla="*/ 0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39"/>
                <a:gd name="T41" fmla="*/ 27 w 27"/>
                <a:gd name="T42" fmla="*/ 39 h 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39">
                  <a:moveTo>
                    <a:pt x="27" y="0"/>
                  </a:moveTo>
                  <a:lnTo>
                    <a:pt x="27" y="4"/>
                  </a:lnTo>
                  <a:lnTo>
                    <a:pt x="18" y="9"/>
                  </a:lnTo>
                  <a:lnTo>
                    <a:pt x="13" y="13"/>
                  </a:lnTo>
                  <a:lnTo>
                    <a:pt x="9" y="22"/>
                  </a:lnTo>
                  <a:lnTo>
                    <a:pt x="5" y="31"/>
                  </a:lnTo>
                  <a:lnTo>
                    <a:pt x="0" y="39"/>
                  </a:lnTo>
                  <a:lnTo>
                    <a:pt x="5" y="31"/>
                  </a:lnTo>
                  <a:lnTo>
                    <a:pt x="9" y="22"/>
                  </a:lnTo>
                  <a:lnTo>
                    <a:pt x="13" y="17"/>
                  </a:lnTo>
                  <a:lnTo>
                    <a:pt x="18" y="13"/>
                  </a:lnTo>
                  <a:lnTo>
                    <a:pt x="27" y="4"/>
                  </a:lnTo>
                  <a:lnTo>
                    <a:pt x="27"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8" name="Freeform 38"/>
            <p:cNvSpPr>
              <a:spLocks noChangeArrowheads="1"/>
            </p:cNvSpPr>
            <p:nvPr/>
          </p:nvSpPr>
          <p:spPr bwMode="auto">
            <a:xfrm>
              <a:off x="1296988" y="84137"/>
              <a:ext cx="49213" cy="34925"/>
            </a:xfrm>
            <a:custGeom>
              <a:avLst/>
              <a:gdLst>
                <a:gd name="T0" fmla="*/ 31 w 31"/>
                <a:gd name="T1" fmla="*/ 0 h 22"/>
                <a:gd name="T2" fmla="*/ 31 w 31"/>
                <a:gd name="T3" fmla="*/ 0 h 22"/>
                <a:gd name="T4" fmla="*/ 22 w 31"/>
                <a:gd name="T5" fmla="*/ 4 h 22"/>
                <a:gd name="T6" fmla="*/ 13 w 31"/>
                <a:gd name="T7" fmla="*/ 4 h 22"/>
                <a:gd name="T8" fmla="*/ 9 w 31"/>
                <a:gd name="T9" fmla="*/ 13 h 22"/>
                <a:gd name="T10" fmla="*/ 4 w 31"/>
                <a:gd name="T11" fmla="*/ 17 h 22"/>
                <a:gd name="T12" fmla="*/ 0 w 31"/>
                <a:gd name="T13" fmla="*/ 22 h 22"/>
                <a:gd name="T14" fmla="*/ 4 w 31"/>
                <a:gd name="T15" fmla="*/ 22 h 22"/>
                <a:gd name="T16" fmla="*/ 9 w 31"/>
                <a:gd name="T17" fmla="*/ 17 h 22"/>
                <a:gd name="T18" fmla="*/ 13 w 31"/>
                <a:gd name="T19" fmla="*/ 8 h 22"/>
                <a:gd name="T20" fmla="*/ 17 w 31"/>
                <a:gd name="T21" fmla="*/ 4 h 22"/>
                <a:gd name="T22" fmla="*/ 26 w 31"/>
                <a:gd name="T23" fmla="*/ 0 h 22"/>
                <a:gd name="T24" fmla="*/ 31 w 31"/>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2"/>
                <a:gd name="T41" fmla="*/ 31 w 31"/>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2">
                  <a:moveTo>
                    <a:pt x="31" y="0"/>
                  </a:moveTo>
                  <a:lnTo>
                    <a:pt x="31" y="0"/>
                  </a:lnTo>
                  <a:lnTo>
                    <a:pt x="22" y="4"/>
                  </a:lnTo>
                  <a:lnTo>
                    <a:pt x="13" y="4"/>
                  </a:lnTo>
                  <a:lnTo>
                    <a:pt x="9" y="13"/>
                  </a:lnTo>
                  <a:lnTo>
                    <a:pt x="4" y="17"/>
                  </a:lnTo>
                  <a:lnTo>
                    <a:pt x="0" y="22"/>
                  </a:lnTo>
                  <a:lnTo>
                    <a:pt x="4" y="22"/>
                  </a:lnTo>
                  <a:lnTo>
                    <a:pt x="9" y="17"/>
                  </a:lnTo>
                  <a:lnTo>
                    <a:pt x="13" y="8"/>
                  </a:lnTo>
                  <a:lnTo>
                    <a:pt x="17" y="4"/>
                  </a:lnTo>
                  <a:lnTo>
                    <a:pt x="26" y="0"/>
                  </a:lnTo>
                  <a:lnTo>
                    <a:pt x="3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09" name="Freeform 39"/>
            <p:cNvSpPr>
              <a:spLocks noChangeArrowheads="1"/>
            </p:cNvSpPr>
            <p:nvPr/>
          </p:nvSpPr>
          <p:spPr bwMode="auto">
            <a:xfrm>
              <a:off x="1276350" y="168275"/>
              <a:ext cx="47625" cy="34925"/>
            </a:xfrm>
            <a:custGeom>
              <a:avLst/>
              <a:gdLst>
                <a:gd name="T0" fmla="*/ 30 w 30"/>
                <a:gd name="T1" fmla="*/ 0 h 22"/>
                <a:gd name="T2" fmla="*/ 26 w 30"/>
                <a:gd name="T3" fmla="*/ 0 h 22"/>
                <a:gd name="T4" fmla="*/ 22 w 30"/>
                <a:gd name="T5" fmla="*/ 4 h 22"/>
                <a:gd name="T6" fmla="*/ 17 w 30"/>
                <a:gd name="T7" fmla="*/ 4 h 22"/>
                <a:gd name="T8" fmla="*/ 13 w 30"/>
                <a:gd name="T9" fmla="*/ 4 h 22"/>
                <a:gd name="T10" fmla="*/ 8 w 30"/>
                <a:gd name="T11" fmla="*/ 4 h 22"/>
                <a:gd name="T12" fmla="*/ 4 w 30"/>
                <a:gd name="T13" fmla="*/ 0 h 22"/>
                <a:gd name="T14" fmla="*/ 4 w 30"/>
                <a:gd name="T15" fmla="*/ 0 h 22"/>
                <a:gd name="T16" fmla="*/ 0 w 30"/>
                <a:gd name="T17" fmla="*/ 0 h 22"/>
                <a:gd name="T18" fmla="*/ 0 w 30"/>
                <a:gd name="T19" fmla="*/ 0 h 22"/>
                <a:gd name="T20" fmla="*/ 0 w 30"/>
                <a:gd name="T21" fmla="*/ 4 h 22"/>
                <a:gd name="T22" fmla="*/ 0 w 30"/>
                <a:gd name="T23" fmla="*/ 4 h 22"/>
                <a:gd name="T24" fmla="*/ 0 w 30"/>
                <a:gd name="T25" fmla="*/ 8 h 22"/>
                <a:gd name="T26" fmla="*/ 4 w 30"/>
                <a:gd name="T27" fmla="*/ 22 h 22"/>
                <a:gd name="T28" fmla="*/ 4 w 30"/>
                <a:gd name="T29" fmla="*/ 22 h 22"/>
                <a:gd name="T30" fmla="*/ 4 w 30"/>
                <a:gd name="T31" fmla="*/ 22 h 22"/>
                <a:gd name="T32" fmla="*/ 0 w 30"/>
                <a:gd name="T33" fmla="*/ 13 h 22"/>
                <a:gd name="T34" fmla="*/ 0 w 30"/>
                <a:gd name="T35" fmla="*/ 8 h 22"/>
                <a:gd name="T36" fmla="*/ 0 w 30"/>
                <a:gd name="T37" fmla="*/ 4 h 22"/>
                <a:gd name="T38" fmla="*/ 0 w 30"/>
                <a:gd name="T39" fmla="*/ 4 h 22"/>
                <a:gd name="T40" fmla="*/ 0 w 30"/>
                <a:gd name="T41" fmla="*/ 4 h 22"/>
                <a:gd name="T42" fmla="*/ 4 w 30"/>
                <a:gd name="T43" fmla="*/ 4 h 22"/>
                <a:gd name="T44" fmla="*/ 4 w 30"/>
                <a:gd name="T45" fmla="*/ 4 h 22"/>
                <a:gd name="T46" fmla="*/ 8 w 30"/>
                <a:gd name="T47" fmla="*/ 4 h 22"/>
                <a:gd name="T48" fmla="*/ 13 w 30"/>
                <a:gd name="T49" fmla="*/ 4 h 22"/>
                <a:gd name="T50" fmla="*/ 17 w 30"/>
                <a:gd name="T51" fmla="*/ 4 h 22"/>
                <a:gd name="T52" fmla="*/ 22 w 30"/>
                <a:gd name="T53" fmla="*/ 4 h 22"/>
                <a:gd name="T54" fmla="*/ 26 w 30"/>
                <a:gd name="T55" fmla="*/ 0 h 22"/>
                <a:gd name="T56" fmla="*/ 30 w 30"/>
                <a:gd name="T57" fmla="*/ 0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22"/>
                <a:gd name="T89" fmla="*/ 30 w 30"/>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22">
                  <a:moveTo>
                    <a:pt x="30" y="0"/>
                  </a:moveTo>
                  <a:lnTo>
                    <a:pt x="26" y="0"/>
                  </a:lnTo>
                  <a:lnTo>
                    <a:pt x="22" y="4"/>
                  </a:lnTo>
                  <a:lnTo>
                    <a:pt x="17" y="4"/>
                  </a:lnTo>
                  <a:lnTo>
                    <a:pt x="13" y="4"/>
                  </a:lnTo>
                  <a:lnTo>
                    <a:pt x="8" y="4"/>
                  </a:lnTo>
                  <a:lnTo>
                    <a:pt x="4" y="0"/>
                  </a:lnTo>
                  <a:lnTo>
                    <a:pt x="4" y="0"/>
                  </a:lnTo>
                  <a:lnTo>
                    <a:pt x="0" y="0"/>
                  </a:lnTo>
                  <a:lnTo>
                    <a:pt x="0" y="0"/>
                  </a:lnTo>
                  <a:lnTo>
                    <a:pt x="0" y="4"/>
                  </a:lnTo>
                  <a:lnTo>
                    <a:pt x="0" y="4"/>
                  </a:lnTo>
                  <a:lnTo>
                    <a:pt x="0" y="8"/>
                  </a:lnTo>
                  <a:lnTo>
                    <a:pt x="4" y="22"/>
                  </a:lnTo>
                  <a:lnTo>
                    <a:pt x="4" y="22"/>
                  </a:lnTo>
                  <a:lnTo>
                    <a:pt x="4" y="22"/>
                  </a:lnTo>
                  <a:lnTo>
                    <a:pt x="0" y="13"/>
                  </a:lnTo>
                  <a:lnTo>
                    <a:pt x="0" y="8"/>
                  </a:lnTo>
                  <a:lnTo>
                    <a:pt x="0" y="4"/>
                  </a:lnTo>
                  <a:lnTo>
                    <a:pt x="0" y="4"/>
                  </a:lnTo>
                  <a:lnTo>
                    <a:pt x="0" y="4"/>
                  </a:lnTo>
                  <a:lnTo>
                    <a:pt x="4" y="4"/>
                  </a:lnTo>
                  <a:lnTo>
                    <a:pt x="4" y="4"/>
                  </a:lnTo>
                  <a:lnTo>
                    <a:pt x="8" y="4"/>
                  </a:lnTo>
                  <a:lnTo>
                    <a:pt x="13" y="4"/>
                  </a:lnTo>
                  <a:lnTo>
                    <a:pt x="17" y="4"/>
                  </a:lnTo>
                  <a:lnTo>
                    <a:pt x="22" y="4"/>
                  </a:lnTo>
                  <a:lnTo>
                    <a:pt x="26" y="0"/>
                  </a:lnTo>
                  <a:lnTo>
                    <a:pt x="3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0" name="Freeform 40"/>
            <p:cNvSpPr>
              <a:spLocks noChangeArrowheads="1"/>
            </p:cNvSpPr>
            <p:nvPr/>
          </p:nvSpPr>
          <p:spPr bwMode="auto">
            <a:xfrm>
              <a:off x="1358900" y="293687"/>
              <a:ext cx="36513" cy="49212"/>
            </a:xfrm>
            <a:custGeom>
              <a:avLst/>
              <a:gdLst>
                <a:gd name="T0" fmla="*/ 9 w 23"/>
                <a:gd name="T1" fmla="*/ 0 h 31"/>
                <a:gd name="T2" fmla="*/ 9 w 23"/>
                <a:gd name="T3" fmla="*/ 0 h 31"/>
                <a:gd name="T4" fmla="*/ 9 w 23"/>
                <a:gd name="T5" fmla="*/ 9 h 31"/>
                <a:gd name="T6" fmla="*/ 9 w 23"/>
                <a:gd name="T7" fmla="*/ 9 h 31"/>
                <a:gd name="T8" fmla="*/ 9 w 23"/>
                <a:gd name="T9" fmla="*/ 13 h 31"/>
                <a:gd name="T10" fmla="*/ 5 w 23"/>
                <a:gd name="T11" fmla="*/ 18 h 31"/>
                <a:gd name="T12" fmla="*/ 5 w 23"/>
                <a:gd name="T13" fmla="*/ 22 h 31"/>
                <a:gd name="T14" fmla="*/ 0 w 23"/>
                <a:gd name="T15" fmla="*/ 22 h 31"/>
                <a:gd name="T16" fmla="*/ 0 w 23"/>
                <a:gd name="T17" fmla="*/ 27 h 31"/>
                <a:gd name="T18" fmla="*/ 0 w 23"/>
                <a:gd name="T19" fmla="*/ 27 h 31"/>
                <a:gd name="T20" fmla="*/ 0 w 23"/>
                <a:gd name="T21" fmla="*/ 27 h 31"/>
                <a:gd name="T22" fmla="*/ 5 w 23"/>
                <a:gd name="T23" fmla="*/ 31 h 31"/>
                <a:gd name="T24" fmla="*/ 9 w 23"/>
                <a:gd name="T25" fmla="*/ 31 h 31"/>
                <a:gd name="T26" fmla="*/ 18 w 23"/>
                <a:gd name="T27" fmla="*/ 31 h 31"/>
                <a:gd name="T28" fmla="*/ 23 w 23"/>
                <a:gd name="T29" fmla="*/ 31 h 31"/>
                <a:gd name="T30" fmla="*/ 18 w 23"/>
                <a:gd name="T31" fmla="*/ 31 h 31"/>
                <a:gd name="T32" fmla="*/ 9 w 23"/>
                <a:gd name="T33" fmla="*/ 31 h 31"/>
                <a:gd name="T34" fmla="*/ 5 w 23"/>
                <a:gd name="T35" fmla="*/ 31 h 31"/>
                <a:gd name="T36" fmla="*/ 5 w 23"/>
                <a:gd name="T37" fmla="*/ 27 h 31"/>
                <a:gd name="T38" fmla="*/ 5 w 23"/>
                <a:gd name="T39" fmla="*/ 27 h 31"/>
                <a:gd name="T40" fmla="*/ 5 w 23"/>
                <a:gd name="T41" fmla="*/ 27 h 31"/>
                <a:gd name="T42" fmla="*/ 5 w 23"/>
                <a:gd name="T43" fmla="*/ 22 h 31"/>
                <a:gd name="T44" fmla="*/ 5 w 23"/>
                <a:gd name="T45" fmla="*/ 22 h 31"/>
                <a:gd name="T46" fmla="*/ 9 w 23"/>
                <a:gd name="T47" fmla="*/ 18 h 31"/>
                <a:gd name="T48" fmla="*/ 9 w 23"/>
                <a:gd name="T49" fmla="*/ 18 h 31"/>
                <a:gd name="T50" fmla="*/ 9 w 23"/>
                <a:gd name="T51" fmla="*/ 13 h 31"/>
                <a:gd name="T52" fmla="*/ 14 w 23"/>
                <a:gd name="T53" fmla="*/ 9 h 31"/>
                <a:gd name="T54" fmla="*/ 9 w 23"/>
                <a:gd name="T55" fmla="*/ 0 h 31"/>
                <a:gd name="T56" fmla="*/ 9 w 23"/>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
                <a:gd name="T88" fmla="*/ 0 h 31"/>
                <a:gd name="T89" fmla="*/ 23 w 23"/>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 h="31">
                  <a:moveTo>
                    <a:pt x="9" y="0"/>
                  </a:moveTo>
                  <a:lnTo>
                    <a:pt x="9" y="0"/>
                  </a:lnTo>
                  <a:lnTo>
                    <a:pt x="9" y="9"/>
                  </a:lnTo>
                  <a:lnTo>
                    <a:pt x="9" y="9"/>
                  </a:lnTo>
                  <a:lnTo>
                    <a:pt x="9" y="13"/>
                  </a:lnTo>
                  <a:lnTo>
                    <a:pt x="5" y="18"/>
                  </a:lnTo>
                  <a:lnTo>
                    <a:pt x="5" y="22"/>
                  </a:lnTo>
                  <a:lnTo>
                    <a:pt x="0" y="22"/>
                  </a:lnTo>
                  <a:lnTo>
                    <a:pt x="0" y="27"/>
                  </a:lnTo>
                  <a:lnTo>
                    <a:pt x="0" y="27"/>
                  </a:lnTo>
                  <a:lnTo>
                    <a:pt x="0" y="27"/>
                  </a:lnTo>
                  <a:lnTo>
                    <a:pt x="5" y="31"/>
                  </a:lnTo>
                  <a:lnTo>
                    <a:pt x="9" y="31"/>
                  </a:lnTo>
                  <a:lnTo>
                    <a:pt x="18" y="31"/>
                  </a:lnTo>
                  <a:lnTo>
                    <a:pt x="23" y="31"/>
                  </a:lnTo>
                  <a:lnTo>
                    <a:pt x="18" y="31"/>
                  </a:lnTo>
                  <a:lnTo>
                    <a:pt x="9" y="31"/>
                  </a:lnTo>
                  <a:lnTo>
                    <a:pt x="5" y="31"/>
                  </a:lnTo>
                  <a:lnTo>
                    <a:pt x="5" y="27"/>
                  </a:lnTo>
                  <a:lnTo>
                    <a:pt x="5" y="27"/>
                  </a:lnTo>
                  <a:lnTo>
                    <a:pt x="5" y="27"/>
                  </a:lnTo>
                  <a:lnTo>
                    <a:pt x="5" y="22"/>
                  </a:lnTo>
                  <a:lnTo>
                    <a:pt x="5" y="22"/>
                  </a:lnTo>
                  <a:lnTo>
                    <a:pt x="9" y="18"/>
                  </a:lnTo>
                  <a:lnTo>
                    <a:pt x="9" y="18"/>
                  </a:lnTo>
                  <a:lnTo>
                    <a:pt x="9" y="13"/>
                  </a:lnTo>
                  <a:lnTo>
                    <a:pt x="14" y="9"/>
                  </a:lnTo>
                  <a:lnTo>
                    <a:pt x="9" y="0"/>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1" name="Freeform 41"/>
            <p:cNvSpPr>
              <a:spLocks noChangeArrowheads="1"/>
            </p:cNvSpPr>
            <p:nvPr/>
          </p:nvSpPr>
          <p:spPr bwMode="auto">
            <a:xfrm>
              <a:off x="1492250" y="406400"/>
              <a:ext cx="34925" cy="49212"/>
            </a:xfrm>
            <a:custGeom>
              <a:avLst/>
              <a:gdLst>
                <a:gd name="T0" fmla="*/ 0 w 22"/>
                <a:gd name="T1" fmla="*/ 0 h 31"/>
                <a:gd name="T2" fmla="*/ 5 w 22"/>
                <a:gd name="T3" fmla="*/ 0 h 31"/>
                <a:gd name="T4" fmla="*/ 5 w 22"/>
                <a:gd name="T5" fmla="*/ 9 h 31"/>
                <a:gd name="T6" fmla="*/ 5 w 22"/>
                <a:gd name="T7" fmla="*/ 9 h 31"/>
                <a:gd name="T8" fmla="*/ 5 w 22"/>
                <a:gd name="T9" fmla="*/ 13 h 31"/>
                <a:gd name="T10" fmla="*/ 5 w 22"/>
                <a:gd name="T11" fmla="*/ 18 h 31"/>
                <a:gd name="T12" fmla="*/ 5 w 22"/>
                <a:gd name="T13" fmla="*/ 22 h 31"/>
                <a:gd name="T14" fmla="*/ 0 w 22"/>
                <a:gd name="T15" fmla="*/ 26 h 31"/>
                <a:gd name="T16" fmla="*/ 0 w 22"/>
                <a:gd name="T17" fmla="*/ 26 h 31"/>
                <a:gd name="T18" fmla="*/ 0 w 22"/>
                <a:gd name="T19" fmla="*/ 31 h 31"/>
                <a:gd name="T20" fmla="*/ 5 w 22"/>
                <a:gd name="T21" fmla="*/ 31 h 31"/>
                <a:gd name="T22" fmla="*/ 5 w 22"/>
                <a:gd name="T23" fmla="*/ 31 h 31"/>
                <a:gd name="T24" fmla="*/ 9 w 22"/>
                <a:gd name="T25" fmla="*/ 31 h 31"/>
                <a:gd name="T26" fmla="*/ 18 w 22"/>
                <a:gd name="T27" fmla="*/ 26 h 31"/>
                <a:gd name="T28" fmla="*/ 22 w 22"/>
                <a:gd name="T29" fmla="*/ 26 h 31"/>
                <a:gd name="T30" fmla="*/ 18 w 22"/>
                <a:gd name="T31" fmla="*/ 26 h 31"/>
                <a:gd name="T32" fmla="*/ 9 w 22"/>
                <a:gd name="T33" fmla="*/ 31 h 31"/>
                <a:gd name="T34" fmla="*/ 9 w 22"/>
                <a:gd name="T35" fmla="*/ 31 h 31"/>
                <a:gd name="T36" fmla="*/ 5 w 22"/>
                <a:gd name="T37" fmla="*/ 26 h 31"/>
                <a:gd name="T38" fmla="*/ 5 w 22"/>
                <a:gd name="T39" fmla="*/ 26 h 31"/>
                <a:gd name="T40" fmla="*/ 5 w 22"/>
                <a:gd name="T41" fmla="*/ 26 h 31"/>
                <a:gd name="T42" fmla="*/ 5 w 22"/>
                <a:gd name="T43" fmla="*/ 26 h 31"/>
                <a:gd name="T44" fmla="*/ 5 w 22"/>
                <a:gd name="T45" fmla="*/ 22 h 31"/>
                <a:gd name="T46" fmla="*/ 9 w 22"/>
                <a:gd name="T47" fmla="*/ 18 h 31"/>
                <a:gd name="T48" fmla="*/ 9 w 22"/>
                <a:gd name="T49" fmla="*/ 18 h 31"/>
                <a:gd name="T50" fmla="*/ 9 w 22"/>
                <a:gd name="T51" fmla="*/ 13 h 31"/>
                <a:gd name="T52" fmla="*/ 9 w 22"/>
                <a:gd name="T53" fmla="*/ 9 h 31"/>
                <a:gd name="T54" fmla="*/ 5 w 22"/>
                <a:gd name="T55" fmla="*/ 4 h 31"/>
                <a:gd name="T56" fmla="*/ 0 w 22"/>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31"/>
                <a:gd name="T89" fmla="*/ 22 w 22"/>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31">
                  <a:moveTo>
                    <a:pt x="0" y="0"/>
                  </a:moveTo>
                  <a:lnTo>
                    <a:pt x="5" y="0"/>
                  </a:lnTo>
                  <a:lnTo>
                    <a:pt x="5" y="9"/>
                  </a:lnTo>
                  <a:lnTo>
                    <a:pt x="5" y="9"/>
                  </a:lnTo>
                  <a:lnTo>
                    <a:pt x="5" y="13"/>
                  </a:lnTo>
                  <a:lnTo>
                    <a:pt x="5" y="18"/>
                  </a:lnTo>
                  <a:lnTo>
                    <a:pt x="5" y="22"/>
                  </a:lnTo>
                  <a:lnTo>
                    <a:pt x="0" y="26"/>
                  </a:lnTo>
                  <a:lnTo>
                    <a:pt x="0" y="26"/>
                  </a:lnTo>
                  <a:lnTo>
                    <a:pt x="0" y="31"/>
                  </a:lnTo>
                  <a:lnTo>
                    <a:pt x="5" y="31"/>
                  </a:lnTo>
                  <a:lnTo>
                    <a:pt x="5" y="31"/>
                  </a:lnTo>
                  <a:lnTo>
                    <a:pt x="9" y="31"/>
                  </a:lnTo>
                  <a:lnTo>
                    <a:pt x="18" y="26"/>
                  </a:lnTo>
                  <a:lnTo>
                    <a:pt x="22" y="26"/>
                  </a:lnTo>
                  <a:lnTo>
                    <a:pt x="18" y="26"/>
                  </a:lnTo>
                  <a:lnTo>
                    <a:pt x="9" y="31"/>
                  </a:lnTo>
                  <a:lnTo>
                    <a:pt x="9" y="31"/>
                  </a:lnTo>
                  <a:lnTo>
                    <a:pt x="5" y="26"/>
                  </a:lnTo>
                  <a:lnTo>
                    <a:pt x="5" y="26"/>
                  </a:lnTo>
                  <a:lnTo>
                    <a:pt x="5" y="26"/>
                  </a:lnTo>
                  <a:lnTo>
                    <a:pt x="5" y="26"/>
                  </a:lnTo>
                  <a:lnTo>
                    <a:pt x="5" y="22"/>
                  </a:lnTo>
                  <a:lnTo>
                    <a:pt x="9" y="18"/>
                  </a:lnTo>
                  <a:lnTo>
                    <a:pt x="9" y="18"/>
                  </a:lnTo>
                  <a:lnTo>
                    <a:pt x="9" y="13"/>
                  </a:lnTo>
                  <a:lnTo>
                    <a:pt x="9" y="9"/>
                  </a:lnTo>
                  <a:lnTo>
                    <a:pt x="5" y="4"/>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2" name="Freeform 42"/>
            <p:cNvSpPr>
              <a:spLocks noChangeArrowheads="1"/>
            </p:cNvSpPr>
            <p:nvPr/>
          </p:nvSpPr>
          <p:spPr bwMode="auto">
            <a:xfrm>
              <a:off x="1296988" y="180975"/>
              <a:ext cx="49213" cy="42862"/>
            </a:xfrm>
            <a:custGeom>
              <a:avLst/>
              <a:gdLst>
                <a:gd name="T0" fmla="*/ 31 w 31"/>
                <a:gd name="T1" fmla="*/ 0 h 27"/>
                <a:gd name="T2" fmla="*/ 31 w 31"/>
                <a:gd name="T3" fmla="*/ 0 h 27"/>
                <a:gd name="T4" fmla="*/ 26 w 31"/>
                <a:gd name="T5" fmla="*/ 5 h 27"/>
                <a:gd name="T6" fmla="*/ 22 w 31"/>
                <a:gd name="T7" fmla="*/ 5 h 27"/>
                <a:gd name="T8" fmla="*/ 17 w 31"/>
                <a:gd name="T9" fmla="*/ 5 h 27"/>
                <a:gd name="T10" fmla="*/ 13 w 31"/>
                <a:gd name="T11" fmla="*/ 5 h 27"/>
                <a:gd name="T12" fmla="*/ 4 w 31"/>
                <a:gd name="T13" fmla="*/ 5 h 27"/>
                <a:gd name="T14" fmla="*/ 4 w 31"/>
                <a:gd name="T15" fmla="*/ 5 h 27"/>
                <a:gd name="T16" fmla="*/ 0 w 31"/>
                <a:gd name="T17" fmla="*/ 5 h 27"/>
                <a:gd name="T18" fmla="*/ 0 w 31"/>
                <a:gd name="T19" fmla="*/ 5 h 27"/>
                <a:gd name="T20" fmla="*/ 0 w 31"/>
                <a:gd name="T21" fmla="*/ 5 h 27"/>
                <a:gd name="T22" fmla="*/ 0 w 31"/>
                <a:gd name="T23" fmla="*/ 9 h 27"/>
                <a:gd name="T24" fmla="*/ 0 w 31"/>
                <a:gd name="T25" fmla="*/ 14 h 27"/>
                <a:gd name="T26" fmla="*/ 4 w 31"/>
                <a:gd name="T27" fmla="*/ 23 h 27"/>
                <a:gd name="T28" fmla="*/ 4 w 31"/>
                <a:gd name="T29" fmla="*/ 27 h 27"/>
                <a:gd name="T30" fmla="*/ 4 w 31"/>
                <a:gd name="T31" fmla="*/ 23 h 27"/>
                <a:gd name="T32" fmla="*/ 0 w 31"/>
                <a:gd name="T33" fmla="*/ 14 h 27"/>
                <a:gd name="T34" fmla="*/ 0 w 31"/>
                <a:gd name="T35" fmla="*/ 9 h 27"/>
                <a:gd name="T36" fmla="*/ 0 w 31"/>
                <a:gd name="T37" fmla="*/ 5 h 27"/>
                <a:gd name="T38" fmla="*/ 0 w 31"/>
                <a:gd name="T39" fmla="*/ 5 h 27"/>
                <a:gd name="T40" fmla="*/ 4 w 31"/>
                <a:gd name="T41" fmla="*/ 5 h 27"/>
                <a:gd name="T42" fmla="*/ 4 w 31"/>
                <a:gd name="T43" fmla="*/ 5 h 27"/>
                <a:gd name="T44" fmla="*/ 4 w 31"/>
                <a:gd name="T45" fmla="*/ 5 h 27"/>
                <a:gd name="T46" fmla="*/ 9 w 31"/>
                <a:gd name="T47" fmla="*/ 9 h 27"/>
                <a:gd name="T48" fmla="*/ 17 w 31"/>
                <a:gd name="T49" fmla="*/ 9 h 27"/>
                <a:gd name="T50" fmla="*/ 22 w 31"/>
                <a:gd name="T51" fmla="*/ 9 h 27"/>
                <a:gd name="T52" fmla="*/ 22 w 31"/>
                <a:gd name="T53" fmla="*/ 5 h 27"/>
                <a:gd name="T54" fmla="*/ 31 w 31"/>
                <a:gd name="T55" fmla="*/ 0 h 27"/>
                <a:gd name="T56" fmla="*/ 31 w 31"/>
                <a:gd name="T57" fmla="*/ 0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
                <a:gd name="T88" fmla="*/ 0 h 27"/>
                <a:gd name="T89" fmla="*/ 31 w 31"/>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 h="27">
                  <a:moveTo>
                    <a:pt x="31" y="0"/>
                  </a:moveTo>
                  <a:lnTo>
                    <a:pt x="31" y="0"/>
                  </a:lnTo>
                  <a:lnTo>
                    <a:pt x="26" y="5"/>
                  </a:lnTo>
                  <a:lnTo>
                    <a:pt x="22" y="5"/>
                  </a:lnTo>
                  <a:lnTo>
                    <a:pt x="17" y="5"/>
                  </a:lnTo>
                  <a:lnTo>
                    <a:pt x="13" y="5"/>
                  </a:lnTo>
                  <a:lnTo>
                    <a:pt x="4" y="5"/>
                  </a:lnTo>
                  <a:lnTo>
                    <a:pt x="4" y="5"/>
                  </a:lnTo>
                  <a:lnTo>
                    <a:pt x="0" y="5"/>
                  </a:lnTo>
                  <a:lnTo>
                    <a:pt x="0" y="5"/>
                  </a:lnTo>
                  <a:lnTo>
                    <a:pt x="0" y="5"/>
                  </a:lnTo>
                  <a:lnTo>
                    <a:pt x="0" y="9"/>
                  </a:lnTo>
                  <a:lnTo>
                    <a:pt x="0" y="14"/>
                  </a:lnTo>
                  <a:lnTo>
                    <a:pt x="4" y="23"/>
                  </a:lnTo>
                  <a:lnTo>
                    <a:pt x="4" y="27"/>
                  </a:lnTo>
                  <a:lnTo>
                    <a:pt x="4" y="23"/>
                  </a:lnTo>
                  <a:lnTo>
                    <a:pt x="0" y="14"/>
                  </a:lnTo>
                  <a:lnTo>
                    <a:pt x="0" y="9"/>
                  </a:lnTo>
                  <a:lnTo>
                    <a:pt x="0" y="5"/>
                  </a:lnTo>
                  <a:lnTo>
                    <a:pt x="0" y="5"/>
                  </a:lnTo>
                  <a:lnTo>
                    <a:pt x="4" y="5"/>
                  </a:lnTo>
                  <a:lnTo>
                    <a:pt x="4" y="5"/>
                  </a:lnTo>
                  <a:lnTo>
                    <a:pt x="4" y="5"/>
                  </a:lnTo>
                  <a:lnTo>
                    <a:pt x="9" y="9"/>
                  </a:lnTo>
                  <a:lnTo>
                    <a:pt x="17" y="9"/>
                  </a:lnTo>
                  <a:lnTo>
                    <a:pt x="22" y="9"/>
                  </a:lnTo>
                  <a:lnTo>
                    <a:pt x="22" y="5"/>
                  </a:lnTo>
                  <a:lnTo>
                    <a:pt x="31" y="0"/>
                  </a:lnTo>
                  <a:lnTo>
                    <a:pt x="3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3" name="Freeform 43"/>
            <p:cNvSpPr>
              <a:spLocks noChangeArrowheads="1"/>
            </p:cNvSpPr>
            <p:nvPr/>
          </p:nvSpPr>
          <p:spPr bwMode="auto">
            <a:xfrm>
              <a:off x="1276350" y="238125"/>
              <a:ext cx="61913" cy="104775"/>
            </a:xfrm>
            <a:custGeom>
              <a:avLst/>
              <a:gdLst>
                <a:gd name="T0" fmla="*/ 13 w 39"/>
                <a:gd name="T1" fmla="*/ 0 h 66"/>
                <a:gd name="T2" fmla="*/ 13 w 39"/>
                <a:gd name="T3" fmla="*/ 4 h 66"/>
                <a:gd name="T4" fmla="*/ 17 w 39"/>
                <a:gd name="T5" fmla="*/ 17 h 66"/>
                <a:gd name="T6" fmla="*/ 17 w 39"/>
                <a:gd name="T7" fmla="*/ 22 h 66"/>
                <a:gd name="T8" fmla="*/ 13 w 39"/>
                <a:gd name="T9" fmla="*/ 31 h 66"/>
                <a:gd name="T10" fmla="*/ 8 w 39"/>
                <a:gd name="T11" fmla="*/ 40 h 66"/>
                <a:gd name="T12" fmla="*/ 4 w 39"/>
                <a:gd name="T13" fmla="*/ 48 h 66"/>
                <a:gd name="T14" fmla="*/ 0 w 39"/>
                <a:gd name="T15" fmla="*/ 53 h 66"/>
                <a:gd name="T16" fmla="*/ 0 w 39"/>
                <a:gd name="T17" fmla="*/ 53 h 66"/>
                <a:gd name="T18" fmla="*/ 0 w 39"/>
                <a:gd name="T19" fmla="*/ 57 h 66"/>
                <a:gd name="T20" fmla="*/ 0 w 39"/>
                <a:gd name="T21" fmla="*/ 62 h 66"/>
                <a:gd name="T22" fmla="*/ 4 w 39"/>
                <a:gd name="T23" fmla="*/ 62 h 66"/>
                <a:gd name="T24" fmla="*/ 4 w 39"/>
                <a:gd name="T25" fmla="*/ 62 h 66"/>
                <a:gd name="T26" fmla="*/ 8 w 39"/>
                <a:gd name="T27" fmla="*/ 62 h 66"/>
                <a:gd name="T28" fmla="*/ 13 w 39"/>
                <a:gd name="T29" fmla="*/ 66 h 66"/>
                <a:gd name="T30" fmla="*/ 30 w 39"/>
                <a:gd name="T31" fmla="*/ 66 h 66"/>
                <a:gd name="T32" fmla="*/ 39 w 39"/>
                <a:gd name="T33" fmla="*/ 62 h 66"/>
                <a:gd name="T34" fmla="*/ 30 w 39"/>
                <a:gd name="T35" fmla="*/ 62 h 66"/>
                <a:gd name="T36" fmla="*/ 17 w 39"/>
                <a:gd name="T37" fmla="*/ 62 h 66"/>
                <a:gd name="T38" fmla="*/ 8 w 39"/>
                <a:gd name="T39" fmla="*/ 62 h 66"/>
                <a:gd name="T40" fmla="*/ 4 w 39"/>
                <a:gd name="T41" fmla="*/ 57 h 66"/>
                <a:gd name="T42" fmla="*/ 4 w 39"/>
                <a:gd name="T43" fmla="*/ 57 h 66"/>
                <a:gd name="T44" fmla="*/ 4 w 39"/>
                <a:gd name="T45" fmla="*/ 53 h 66"/>
                <a:gd name="T46" fmla="*/ 4 w 39"/>
                <a:gd name="T47" fmla="*/ 53 h 66"/>
                <a:gd name="T48" fmla="*/ 8 w 39"/>
                <a:gd name="T49" fmla="*/ 48 h 66"/>
                <a:gd name="T50" fmla="*/ 8 w 39"/>
                <a:gd name="T51" fmla="*/ 44 h 66"/>
                <a:gd name="T52" fmla="*/ 13 w 39"/>
                <a:gd name="T53" fmla="*/ 44 h 66"/>
                <a:gd name="T54" fmla="*/ 17 w 39"/>
                <a:gd name="T55" fmla="*/ 40 h 66"/>
                <a:gd name="T56" fmla="*/ 17 w 39"/>
                <a:gd name="T57" fmla="*/ 35 h 66"/>
                <a:gd name="T58" fmla="*/ 17 w 39"/>
                <a:gd name="T59" fmla="*/ 26 h 66"/>
                <a:gd name="T60" fmla="*/ 17 w 39"/>
                <a:gd name="T61" fmla="*/ 17 h 66"/>
                <a:gd name="T62" fmla="*/ 17 w 39"/>
                <a:gd name="T63" fmla="*/ 4 h 66"/>
                <a:gd name="T64" fmla="*/ 13 w 39"/>
                <a:gd name="T65" fmla="*/ 0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
                <a:gd name="T100" fmla="*/ 0 h 66"/>
                <a:gd name="T101" fmla="*/ 39 w 3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 h="66">
                  <a:moveTo>
                    <a:pt x="13" y="0"/>
                  </a:moveTo>
                  <a:lnTo>
                    <a:pt x="13" y="4"/>
                  </a:lnTo>
                  <a:lnTo>
                    <a:pt x="17" y="17"/>
                  </a:lnTo>
                  <a:lnTo>
                    <a:pt x="17" y="22"/>
                  </a:lnTo>
                  <a:lnTo>
                    <a:pt x="13" y="31"/>
                  </a:lnTo>
                  <a:lnTo>
                    <a:pt x="8" y="40"/>
                  </a:lnTo>
                  <a:lnTo>
                    <a:pt x="4" y="48"/>
                  </a:lnTo>
                  <a:lnTo>
                    <a:pt x="0" y="53"/>
                  </a:lnTo>
                  <a:lnTo>
                    <a:pt x="0" y="53"/>
                  </a:lnTo>
                  <a:lnTo>
                    <a:pt x="0" y="57"/>
                  </a:lnTo>
                  <a:lnTo>
                    <a:pt x="0" y="62"/>
                  </a:lnTo>
                  <a:lnTo>
                    <a:pt x="4" y="62"/>
                  </a:lnTo>
                  <a:lnTo>
                    <a:pt x="4" y="62"/>
                  </a:lnTo>
                  <a:lnTo>
                    <a:pt x="8" y="62"/>
                  </a:lnTo>
                  <a:lnTo>
                    <a:pt x="13" y="66"/>
                  </a:lnTo>
                  <a:lnTo>
                    <a:pt x="30" y="66"/>
                  </a:lnTo>
                  <a:lnTo>
                    <a:pt x="39" y="62"/>
                  </a:lnTo>
                  <a:lnTo>
                    <a:pt x="30" y="62"/>
                  </a:lnTo>
                  <a:lnTo>
                    <a:pt x="17" y="62"/>
                  </a:lnTo>
                  <a:lnTo>
                    <a:pt x="8" y="62"/>
                  </a:lnTo>
                  <a:lnTo>
                    <a:pt x="4" y="57"/>
                  </a:lnTo>
                  <a:lnTo>
                    <a:pt x="4" y="57"/>
                  </a:lnTo>
                  <a:lnTo>
                    <a:pt x="4" y="53"/>
                  </a:lnTo>
                  <a:lnTo>
                    <a:pt x="4" y="53"/>
                  </a:lnTo>
                  <a:lnTo>
                    <a:pt x="8" y="48"/>
                  </a:lnTo>
                  <a:lnTo>
                    <a:pt x="8" y="44"/>
                  </a:lnTo>
                  <a:lnTo>
                    <a:pt x="13" y="44"/>
                  </a:lnTo>
                  <a:lnTo>
                    <a:pt x="17" y="40"/>
                  </a:lnTo>
                  <a:lnTo>
                    <a:pt x="17" y="35"/>
                  </a:lnTo>
                  <a:lnTo>
                    <a:pt x="17" y="26"/>
                  </a:lnTo>
                  <a:lnTo>
                    <a:pt x="17" y="17"/>
                  </a:lnTo>
                  <a:lnTo>
                    <a:pt x="17" y="4"/>
                  </a:lnTo>
                  <a:lnTo>
                    <a:pt x="13"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4" name="Freeform 44"/>
            <p:cNvSpPr>
              <a:spLocks noChangeArrowheads="1"/>
            </p:cNvSpPr>
            <p:nvPr/>
          </p:nvSpPr>
          <p:spPr bwMode="auto">
            <a:xfrm>
              <a:off x="1289050" y="371475"/>
              <a:ext cx="42863" cy="49212"/>
            </a:xfrm>
            <a:custGeom>
              <a:avLst/>
              <a:gdLst>
                <a:gd name="T0" fmla="*/ 27 w 27"/>
                <a:gd name="T1" fmla="*/ 0 h 31"/>
                <a:gd name="T2" fmla="*/ 27 w 27"/>
                <a:gd name="T3" fmla="*/ 0 h 31"/>
                <a:gd name="T4" fmla="*/ 22 w 27"/>
                <a:gd name="T5" fmla="*/ 4 h 31"/>
                <a:gd name="T6" fmla="*/ 18 w 27"/>
                <a:gd name="T7" fmla="*/ 9 h 31"/>
                <a:gd name="T8" fmla="*/ 14 w 27"/>
                <a:gd name="T9" fmla="*/ 9 h 31"/>
                <a:gd name="T10" fmla="*/ 9 w 27"/>
                <a:gd name="T11" fmla="*/ 13 h 31"/>
                <a:gd name="T12" fmla="*/ 5 w 27"/>
                <a:gd name="T13" fmla="*/ 13 h 31"/>
                <a:gd name="T14" fmla="*/ 0 w 27"/>
                <a:gd name="T15" fmla="*/ 17 h 31"/>
                <a:gd name="T16" fmla="*/ 0 w 27"/>
                <a:gd name="T17" fmla="*/ 17 h 31"/>
                <a:gd name="T18" fmla="*/ 0 w 27"/>
                <a:gd name="T19" fmla="*/ 17 h 31"/>
                <a:gd name="T20" fmla="*/ 0 w 27"/>
                <a:gd name="T21" fmla="*/ 17 h 31"/>
                <a:gd name="T22" fmla="*/ 0 w 27"/>
                <a:gd name="T23" fmla="*/ 22 h 31"/>
                <a:gd name="T24" fmla="*/ 5 w 27"/>
                <a:gd name="T25" fmla="*/ 26 h 31"/>
                <a:gd name="T26" fmla="*/ 14 w 27"/>
                <a:gd name="T27" fmla="*/ 31 h 31"/>
                <a:gd name="T28" fmla="*/ 18 w 27"/>
                <a:gd name="T29" fmla="*/ 31 h 31"/>
                <a:gd name="T30" fmla="*/ 14 w 27"/>
                <a:gd name="T31" fmla="*/ 31 h 31"/>
                <a:gd name="T32" fmla="*/ 5 w 27"/>
                <a:gd name="T33" fmla="*/ 26 h 31"/>
                <a:gd name="T34" fmla="*/ 5 w 27"/>
                <a:gd name="T35" fmla="*/ 22 h 31"/>
                <a:gd name="T36" fmla="*/ 0 w 27"/>
                <a:gd name="T37" fmla="*/ 17 h 31"/>
                <a:gd name="T38" fmla="*/ 0 w 27"/>
                <a:gd name="T39" fmla="*/ 17 h 31"/>
                <a:gd name="T40" fmla="*/ 5 w 27"/>
                <a:gd name="T41" fmla="*/ 17 h 31"/>
                <a:gd name="T42" fmla="*/ 5 w 27"/>
                <a:gd name="T43" fmla="*/ 17 h 31"/>
                <a:gd name="T44" fmla="*/ 5 w 27"/>
                <a:gd name="T45" fmla="*/ 17 h 31"/>
                <a:gd name="T46" fmla="*/ 9 w 27"/>
                <a:gd name="T47" fmla="*/ 17 h 31"/>
                <a:gd name="T48" fmla="*/ 14 w 27"/>
                <a:gd name="T49" fmla="*/ 13 h 31"/>
                <a:gd name="T50" fmla="*/ 18 w 27"/>
                <a:gd name="T51" fmla="*/ 9 h 31"/>
                <a:gd name="T52" fmla="*/ 22 w 27"/>
                <a:gd name="T53" fmla="*/ 9 h 31"/>
                <a:gd name="T54" fmla="*/ 27 w 27"/>
                <a:gd name="T55" fmla="*/ 0 h 31"/>
                <a:gd name="T56" fmla="*/ 27 w 27"/>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7"/>
                <a:gd name="T88" fmla="*/ 0 h 31"/>
                <a:gd name="T89" fmla="*/ 27 w 27"/>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7" h="31">
                  <a:moveTo>
                    <a:pt x="27" y="0"/>
                  </a:moveTo>
                  <a:lnTo>
                    <a:pt x="27" y="0"/>
                  </a:lnTo>
                  <a:lnTo>
                    <a:pt x="22" y="4"/>
                  </a:lnTo>
                  <a:lnTo>
                    <a:pt x="18" y="9"/>
                  </a:lnTo>
                  <a:lnTo>
                    <a:pt x="14" y="9"/>
                  </a:lnTo>
                  <a:lnTo>
                    <a:pt x="9" y="13"/>
                  </a:lnTo>
                  <a:lnTo>
                    <a:pt x="5" y="13"/>
                  </a:lnTo>
                  <a:lnTo>
                    <a:pt x="0" y="17"/>
                  </a:lnTo>
                  <a:lnTo>
                    <a:pt x="0" y="17"/>
                  </a:lnTo>
                  <a:lnTo>
                    <a:pt x="0" y="17"/>
                  </a:lnTo>
                  <a:lnTo>
                    <a:pt x="0" y="17"/>
                  </a:lnTo>
                  <a:lnTo>
                    <a:pt x="0" y="22"/>
                  </a:lnTo>
                  <a:lnTo>
                    <a:pt x="5" y="26"/>
                  </a:lnTo>
                  <a:lnTo>
                    <a:pt x="14" y="31"/>
                  </a:lnTo>
                  <a:lnTo>
                    <a:pt x="18" y="31"/>
                  </a:lnTo>
                  <a:lnTo>
                    <a:pt x="14" y="31"/>
                  </a:lnTo>
                  <a:lnTo>
                    <a:pt x="5" y="26"/>
                  </a:lnTo>
                  <a:lnTo>
                    <a:pt x="5" y="22"/>
                  </a:lnTo>
                  <a:lnTo>
                    <a:pt x="0" y="17"/>
                  </a:lnTo>
                  <a:lnTo>
                    <a:pt x="0" y="17"/>
                  </a:lnTo>
                  <a:lnTo>
                    <a:pt x="5" y="17"/>
                  </a:lnTo>
                  <a:lnTo>
                    <a:pt x="5" y="17"/>
                  </a:lnTo>
                  <a:lnTo>
                    <a:pt x="5" y="17"/>
                  </a:lnTo>
                  <a:lnTo>
                    <a:pt x="9" y="17"/>
                  </a:lnTo>
                  <a:lnTo>
                    <a:pt x="14" y="13"/>
                  </a:lnTo>
                  <a:lnTo>
                    <a:pt x="18" y="9"/>
                  </a:lnTo>
                  <a:lnTo>
                    <a:pt x="22" y="9"/>
                  </a:lnTo>
                  <a:lnTo>
                    <a:pt x="27" y="0"/>
                  </a:lnTo>
                  <a:lnTo>
                    <a:pt x="27"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5" name="Freeform 45"/>
            <p:cNvSpPr>
              <a:spLocks noChangeArrowheads="1"/>
            </p:cNvSpPr>
            <p:nvPr/>
          </p:nvSpPr>
          <p:spPr bwMode="auto">
            <a:xfrm>
              <a:off x="1323975" y="6350"/>
              <a:ext cx="133350" cy="98425"/>
            </a:xfrm>
            <a:custGeom>
              <a:avLst/>
              <a:gdLst>
                <a:gd name="T0" fmla="*/ 84 w 84"/>
                <a:gd name="T1" fmla="*/ 49 h 62"/>
                <a:gd name="T2" fmla="*/ 80 w 84"/>
                <a:gd name="T3" fmla="*/ 44 h 62"/>
                <a:gd name="T4" fmla="*/ 75 w 84"/>
                <a:gd name="T5" fmla="*/ 40 h 62"/>
                <a:gd name="T6" fmla="*/ 71 w 84"/>
                <a:gd name="T7" fmla="*/ 35 h 62"/>
                <a:gd name="T8" fmla="*/ 67 w 84"/>
                <a:gd name="T9" fmla="*/ 35 h 62"/>
                <a:gd name="T10" fmla="*/ 58 w 84"/>
                <a:gd name="T11" fmla="*/ 31 h 62"/>
                <a:gd name="T12" fmla="*/ 49 w 84"/>
                <a:gd name="T13" fmla="*/ 31 h 62"/>
                <a:gd name="T14" fmla="*/ 40 w 84"/>
                <a:gd name="T15" fmla="*/ 27 h 62"/>
                <a:gd name="T16" fmla="*/ 36 w 84"/>
                <a:gd name="T17" fmla="*/ 27 h 62"/>
                <a:gd name="T18" fmla="*/ 31 w 84"/>
                <a:gd name="T19" fmla="*/ 22 h 62"/>
                <a:gd name="T20" fmla="*/ 27 w 84"/>
                <a:gd name="T21" fmla="*/ 18 h 62"/>
                <a:gd name="T22" fmla="*/ 22 w 84"/>
                <a:gd name="T23" fmla="*/ 9 h 62"/>
                <a:gd name="T24" fmla="*/ 22 w 84"/>
                <a:gd name="T25" fmla="*/ 4 h 62"/>
                <a:gd name="T26" fmla="*/ 22 w 84"/>
                <a:gd name="T27" fmla="*/ 0 h 62"/>
                <a:gd name="T28" fmla="*/ 14 w 84"/>
                <a:gd name="T29" fmla="*/ 4 h 62"/>
                <a:gd name="T30" fmla="*/ 0 w 84"/>
                <a:gd name="T31" fmla="*/ 13 h 62"/>
                <a:gd name="T32" fmla="*/ 5 w 84"/>
                <a:gd name="T33" fmla="*/ 18 h 62"/>
                <a:gd name="T34" fmla="*/ 18 w 84"/>
                <a:gd name="T35" fmla="*/ 22 h 62"/>
                <a:gd name="T36" fmla="*/ 27 w 84"/>
                <a:gd name="T37" fmla="*/ 31 h 62"/>
                <a:gd name="T38" fmla="*/ 31 w 84"/>
                <a:gd name="T39" fmla="*/ 35 h 62"/>
                <a:gd name="T40" fmla="*/ 31 w 84"/>
                <a:gd name="T41" fmla="*/ 40 h 62"/>
                <a:gd name="T42" fmla="*/ 40 w 84"/>
                <a:gd name="T43" fmla="*/ 49 h 62"/>
                <a:gd name="T44" fmla="*/ 45 w 84"/>
                <a:gd name="T45" fmla="*/ 53 h 62"/>
                <a:gd name="T46" fmla="*/ 49 w 84"/>
                <a:gd name="T47" fmla="*/ 57 h 62"/>
                <a:gd name="T48" fmla="*/ 53 w 84"/>
                <a:gd name="T49" fmla="*/ 62 h 62"/>
                <a:gd name="T50" fmla="*/ 58 w 84"/>
                <a:gd name="T51" fmla="*/ 62 h 62"/>
                <a:gd name="T52" fmla="*/ 67 w 84"/>
                <a:gd name="T53" fmla="*/ 62 h 62"/>
                <a:gd name="T54" fmla="*/ 75 w 84"/>
                <a:gd name="T55" fmla="*/ 62 h 62"/>
                <a:gd name="T56" fmla="*/ 80 w 84"/>
                <a:gd name="T57" fmla="*/ 57 h 62"/>
                <a:gd name="T58" fmla="*/ 84 w 84"/>
                <a:gd name="T59" fmla="*/ 57 h 62"/>
                <a:gd name="T60" fmla="*/ 84 w 84"/>
                <a:gd name="T61" fmla="*/ 53 h 62"/>
                <a:gd name="T62" fmla="*/ 84 w 84"/>
                <a:gd name="T63" fmla="*/ 53 h 62"/>
                <a:gd name="T64" fmla="*/ 84 w 84"/>
                <a:gd name="T65" fmla="*/ 49 h 62"/>
                <a:gd name="T66" fmla="*/ 84 w 84"/>
                <a:gd name="T67" fmla="*/ 49 h 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4"/>
                <a:gd name="T103" fmla="*/ 0 h 62"/>
                <a:gd name="T104" fmla="*/ 84 w 84"/>
                <a:gd name="T105" fmla="*/ 62 h 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4" h="62">
                  <a:moveTo>
                    <a:pt x="84" y="49"/>
                  </a:moveTo>
                  <a:lnTo>
                    <a:pt x="80" y="44"/>
                  </a:lnTo>
                  <a:lnTo>
                    <a:pt x="75" y="40"/>
                  </a:lnTo>
                  <a:lnTo>
                    <a:pt x="71" y="35"/>
                  </a:lnTo>
                  <a:lnTo>
                    <a:pt x="67" y="35"/>
                  </a:lnTo>
                  <a:lnTo>
                    <a:pt x="58" y="31"/>
                  </a:lnTo>
                  <a:lnTo>
                    <a:pt x="49" y="31"/>
                  </a:lnTo>
                  <a:lnTo>
                    <a:pt x="40" y="27"/>
                  </a:lnTo>
                  <a:lnTo>
                    <a:pt x="36" y="27"/>
                  </a:lnTo>
                  <a:lnTo>
                    <a:pt x="31" y="22"/>
                  </a:lnTo>
                  <a:lnTo>
                    <a:pt x="27" y="18"/>
                  </a:lnTo>
                  <a:lnTo>
                    <a:pt x="22" y="9"/>
                  </a:lnTo>
                  <a:lnTo>
                    <a:pt x="22" y="4"/>
                  </a:lnTo>
                  <a:lnTo>
                    <a:pt x="22" y="0"/>
                  </a:lnTo>
                  <a:lnTo>
                    <a:pt x="14" y="4"/>
                  </a:lnTo>
                  <a:lnTo>
                    <a:pt x="0" y="13"/>
                  </a:lnTo>
                  <a:lnTo>
                    <a:pt x="5" y="18"/>
                  </a:lnTo>
                  <a:lnTo>
                    <a:pt x="18" y="22"/>
                  </a:lnTo>
                  <a:lnTo>
                    <a:pt x="27" y="31"/>
                  </a:lnTo>
                  <a:lnTo>
                    <a:pt x="31" y="35"/>
                  </a:lnTo>
                  <a:lnTo>
                    <a:pt x="31" y="40"/>
                  </a:lnTo>
                  <a:lnTo>
                    <a:pt x="40" y="49"/>
                  </a:lnTo>
                  <a:lnTo>
                    <a:pt x="45" y="53"/>
                  </a:lnTo>
                  <a:lnTo>
                    <a:pt x="49" y="57"/>
                  </a:lnTo>
                  <a:lnTo>
                    <a:pt x="53" y="62"/>
                  </a:lnTo>
                  <a:lnTo>
                    <a:pt x="58" y="62"/>
                  </a:lnTo>
                  <a:lnTo>
                    <a:pt x="67" y="62"/>
                  </a:lnTo>
                  <a:lnTo>
                    <a:pt x="75" y="62"/>
                  </a:lnTo>
                  <a:lnTo>
                    <a:pt x="80" y="57"/>
                  </a:lnTo>
                  <a:lnTo>
                    <a:pt x="84" y="57"/>
                  </a:lnTo>
                  <a:lnTo>
                    <a:pt x="84" y="53"/>
                  </a:lnTo>
                  <a:lnTo>
                    <a:pt x="84" y="53"/>
                  </a:lnTo>
                  <a:lnTo>
                    <a:pt x="84" y="49"/>
                  </a:lnTo>
                  <a:lnTo>
                    <a:pt x="84" y="4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6" name="Freeform 46"/>
            <p:cNvSpPr>
              <a:spLocks noChangeArrowheads="1"/>
            </p:cNvSpPr>
            <p:nvPr/>
          </p:nvSpPr>
          <p:spPr bwMode="auto">
            <a:xfrm>
              <a:off x="1331913" y="26987"/>
              <a:ext cx="111125" cy="119062"/>
            </a:xfrm>
            <a:custGeom>
              <a:avLst/>
              <a:gdLst>
                <a:gd name="T0" fmla="*/ 0 w 70"/>
                <a:gd name="T1" fmla="*/ 75 h 75"/>
                <a:gd name="T2" fmla="*/ 0 w 70"/>
                <a:gd name="T3" fmla="*/ 71 h 75"/>
                <a:gd name="T4" fmla="*/ 4 w 70"/>
                <a:gd name="T5" fmla="*/ 67 h 75"/>
                <a:gd name="T6" fmla="*/ 4 w 70"/>
                <a:gd name="T7" fmla="*/ 53 h 75"/>
                <a:gd name="T8" fmla="*/ 13 w 70"/>
                <a:gd name="T9" fmla="*/ 44 h 75"/>
                <a:gd name="T10" fmla="*/ 17 w 70"/>
                <a:gd name="T11" fmla="*/ 36 h 75"/>
                <a:gd name="T12" fmla="*/ 22 w 70"/>
                <a:gd name="T13" fmla="*/ 31 h 75"/>
                <a:gd name="T14" fmla="*/ 26 w 70"/>
                <a:gd name="T15" fmla="*/ 22 h 75"/>
                <a:gd name="T16" fmla="*/ 31 w 70"/>
                <a:gd name="T17" fmla="*/ 18 h 75"/>
                <a:gd name="T18" fmla="*/ 40 w 70"/>
                <a:gd name="T19" fmla="*/ 14 h 75"/>
                <a:gd name="T20" fmla="*/ 48 w 70"/>
                <a:gd name="T21" fmla="*/ 9 h 75"/>
                <a:gd name="T22" fmla="*/ 57 w 70"/>
                <a:gd name="T23" fmla="*/ 5 h 75"/>
                <a:gd name="T24" fmla="*/ 70 w 70"/>
                <a:gd name="T25" fmla="*/ 0 h 75"/>
                <a:gd name="T26" fmla="*/ 57 w 70"/>
                <a:gd name="T27" fmla="*/ 5 h 75"/>
                <a:gd name="T28" fmla="*/ 53 w 70"/>
                <a:gd name="T29" fmla="*/ 9 h 75"/>
                <a:gd name="T30" fmla="*/ 44 w 70"/>
                <a:gd name="T31" fmla="*/ 14 h 75"/>
                <a:gd name="T32" fmla="*/ 35 w 70"/>
                <a:gd name="T33" fmla="*/ 22 h 75"/>
                <a:gd name="T34" fmla="*/ 31 w 70"/>
                <a:gd name="T35" fmla="*/ 27 h 75"/>
                <a:gd name="T36" fmla="*/ 26 w 70"/>
                <a:gd name="T37" fmla="*/ 31 h 75"/>
                <a:gd name="T38" fmla="*/ 22 w 70"/>
                <a:gd name="T39" fmla="*/ 40 h 75"/>
                <a:gd name="T40" fmla="*/ 17 w 70"/>
                <a:gd name="T41" fmla="*/ 44 h 75"/>
                <a:gd name="T42" fmla="*/ 9 w 70"/>
                <a:gd name="T43" fmla="*/ 62 h 75"/>
                <a:gd name="T44" fmla="*/ 9 w 70"/>
                <a:gd name="T45" fmla="*/ 71 h 75"/>
                <a:gd name="T46" fmla="*/ 9 w 70"/>
                <a:gd name="T47" fmla="*/ 71 h 75"/>
                <a:gd name="T48" fmla="*/ 4 w 70"/>
                <a:gd name="T49" fmla="*/ 75 h 75"/>
                <a:gd name="T50" fmla="*/ 4 w 70"/>
                <a:gd name="T51" fmla="*/ 75 h 75"/>
                <a:gd name="T52" fmla="*/ 4 w 70"/>
                <a:gd name="T53" fmla="*/ 75 h 75"/>
                <a:gd name="T54" fmla="*/ 4 w 70"/>
                <a:gd name="T55" fmla="*/ 75 h 75"/>
                <a:gd name="T56" fmla="*/ 0 w 70"/>
                <a:gd name="T57" fmla="*/ 75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0"/>
                <a:gd name="T88" fmla="*/ 0 h 75"/>
                <a:gd name="T89" fmla="*/ 70 w 70"/>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0" h="75">
                  <a:moveTo>
                    <a:pt x="0" y="75"/>
                  </a:moveTo>
                  <a:lnTo>
                    <a:pt x="0" y="71"/>
                  </a:lnTo>
                  <a:lnTo>
                    <a:pt x="4" y="67"/>
                  </a:lnTo>
                  <a:lnTo>
                    <a:pt x="4" y="53"/>
                  </a:lnTo>
                  <a:lnTo>
                    <a:pt x="13" y="44"/>
                  </a:lnTo>
                  <a:lnTo>
                    <a:pt x="17" y="36"/>
                  </a:lnTo>
                  <a:lnTo>
                    <a:pt x="22" y="31"/>
                  </a:lnTo>
                  <a:lnTo>
                    <a:pt x="26" y="22"/>
                  </a:lnTo>
                  <a:lnTo>
                    <a:pt x="31" y="18"/>
                  </a:lnTo>
                  <a:lnTo>
                    <a:pt x="40" y="14"/>
                  </a:lnTo>
                  <a:lnTo>
                    <a:pt x="48" y="9"/>
                  </a:lnTo>
                  <a:lnTo>
                    <a:pt x="57" y="5"/>
                  </a:lnTo>
                  <a:lnTo>
                    <a:pt x="70" y="0"/>
                  </a:lnTo>
                  <a:lnTo>
                    <a:pt x="57" y="5"/>
                  </a:lnTo>
                  <a:lnTo>
                    <a:pt x="53" y="9"/>
                  </a:lnTo>
                  <a:lnTo>
                    <a:pt x="44" y="14"/>
                  </a:lnTo>
                  <a:lnTo>
                    <a:pt x="35" y="22"/>
                  </a:lnTo>
                  <a:lnTo>
                    <a:pt x="31" y="27"/>
                  </a:lnTo>
                  <a:lnTo>
                    <a:pt x="26" y="31"/>
                  </a:lnTo>
                  <a:lnTo>
                    <a:pt x="22" y="40"/>
                  </a:lnTo>
                  <a:lnTo>
                    <a:pt x="17" y="44"/>
                  </a:lnTo>
                  <a:lnTo>
                    <a:pt x="9" y="62"/>
                  </a:lnTo>
                  <a:lnTo>
                    <a:pt x="9" y="71"/>
                  </a:lnTo>
                  <a:lnTo>
                    <a:pt x="9" y="71"/>
                  </a:lnTo>
                  <a:lnTo>
                    <a:pt x="4" y="75"/>
                  </a:lnTo>
                  <a:lnTo>
                    <a:pt x="4" y="75"/>
                  </a:lnTo>
                  <a:lnTo>
                    <a:pt x="4" y="75"/>
                  </a:lnTo>
                  <a:lnTo>
                    <a:pt x="4" y="75"/>
                  </a:lnTo>
                  <a:lnTo>
                    <a:pt x="0" y="7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7" name="Freeform 47"/>
            <p:cNvSpPr>
              <a:spLocks noChangeArrowheads="1"/>
            </p:cNvSpPr>
            <p:nvPr/>
          </p:nvSpPr>
          <p:spPr bwMode="auto">
            <a:xfrm>
              <a:off x="1520825" y="160337"/>
              <a:ext cx="34925" cy="20637"/>
            </a:xfrm>
            <a:custGeom>
              <a:avLst/>
              <a:gdLst>
                <a:gd name="T0" fmla="*/ 22 w 22"/>
                <a:gd name="T1" fmla="*/ 0 h 13"/>
                <a:gd name="T2" fmla="*/ 18 w 22"/>
                <a:gd name="T3" fmla="*/ 0 h 13"/>
                <a:gd name="T4" fmla="*/ 13 w 22"/>
                <a:gd name="T5" fmla="*/ 5 h 13"/>
                <a:gd name="T6" fmla="*/ 9 w 22"/>
                <a:gd name="T7" fmla="*/ 5 h 13"/>
                <a:gd name="T8" fmla="*/ 9 w 22"/>
                <a:gd name="T9" fmla="*/ 5 h 13"/>
                <a:gd name="T10" fmla="*/ 9 w 22"/>
                <a:gd name="T11" fmla="*/ 5 h 13"/>
                <a:gd name="T12" fmla="*/ 9 w 22"/>
                <a:gd name="T13" fmla="*/ 5 h 13"/>
                <a:gd name="T14" fmla="*/ 4 w 22"/>
                <a:gd name="T15" fmla="*/ 5 h 13"/>
                <a:gd name="T16" fmla="*/ 4 w 22"/>
                <a:gd name="T17" fmla="*/ 5 h 13"/>
                <a:gd name="T18" fmla="*/ 4 w 22"/>
                <a:gd name="T19" fmla="*/ 5 h 13"/>
                <a:gd name="T20" fmla="*/ 4 w 22"/>
                <a:gd name="T21" fmla="*/ 5 h 13"/>
                <a:gd name="T22" fmla="*/ 4 w 22"/>
                <a:gd name="T23" fmla="*/ 9 h 13"/>
                <a:gd name="T24" fmla="*/ 0 w 22"/>
                <a:gd name="T25" fmla="*/ 13 h 13"/>
                <a:gd name="T26" fmla="*/ 0 w 22"/>
                <a:gd name="T27" fmla="*/ 13 h 13"/>
                <a:gd name="T28" fmla="*/ 0 w 22"/>
                <a:gd name="T29" fmla="*/ 13 h 13"/>
                <a:gd name="T30" fmla="*/ 4 w 22"/>
                <a:gd name="T31" fmla="*/ 5 h 13"/>
                <a:gd name="T32" fmla="*/ 9 w 22"/>
                <a:gd name="T33" fmla="*/ 5 h 13"/>
                <a:gd name="T34" fmla="*/ 9 w 22"/>
                <a:gd name="T35" fmla="*/ 5 h 13"/>
                <a:gd name="T36" fmla="*/ 9 w 22"/>
                <a:gd name="T37" fmla="*/ 5 h 13"/>
                <a:gd name="T38" fmla="*/ 13 w 22"/>
                <a:gd name="T39" fmla="*/ 0 h 13"/>
                <a:gd name="T40" fmla="*/ 18 w 22"/>
                <a:gd name="T41" fmla="*/ 0 h 13"/>
                <a:gd name="T42" fmla="*/ 18 w 22"/>
                <a:gd name="T43" fmla="*/ 0 h 13"/>
                <a:gd name="T44" fmla="*/ 22 w 22"/>
                <a:gd name="T45" fmla="*/ 0 h 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13"/>
                <a:gd name="T71" fmla="*/ 22 w 22"/>
                <a:gd name="T72" fmla="*/ 13 h 1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13">
                  <a:moveTo>
                    <a:pt x="22" y="0"/>
                  </a:moveTo>
                  <a:lnTo>
                    <a:pt x="18" y="0"/>
                  </a:lnTo>
                  <a:lnTo>
                    <a:pt x="13" y="5"/>
                  </a:lnTo>
                  <a:lnTo>
                    <a:pt x="9" y="5"/>
                  </a:lnTo>
                  <a:lnTo>
                    <a:pt x="9" y="5"/>
                  </a:lnTo>
                  <a:lnTo>
                    <a:pt x="9" y="5"/>
                  </a:lnTo>
                  <a:lnTo>
                    <a:pt x="9" y="5"/>
                  </a:lnTo>
                  <a:lnTo>
                    <a:pt x="4" y="5"/>
                  </a:lnTo>
                  <a:lnTo>
                    <a:pt x="4" y="5"/>
                  </a:lnTo>
                  <a:lnTo>
                    <a:pt x="4" y="5"/>
                  </a:lnTo>
                  <a:lnTo>
                    <a:pt x="4" y="5"/>
                  </a:lnTo>
                  <a:lnTo>
                    <a:pt x="4" y="9"/>
                  </a:lnTo>
                  <a:lnTo>
                    <a:pt x="0" y="13"/>
                  </a:lnTo>
                  <a:lnTo>
                    <a:pt x="0" y="13"/>
                  </a:lnTo>
                  <a:lnTo>
                    <a:pt x="0" y="13"/>
                  </a:lnTo>
                  <a:lnTo>
                    <a:pt x="4" y="5"/>
                  </a:lnTo>
                  <a:lnTo>
                    <a:pt x="9" y="5"/>
                  </a:lnTo>
                  <a:lnTo>
                    <a:pt x="9" y="5"/>
                  </a:lnTo>
                  <a:lnTo>
                    <a:pt x="9" y="5"/>
                  </a:lnTo>
                  <a:lnTo>
                    <a:pt x="13" y="0"/>
                  </a:lnTo>
                  <a:lnTo>
                    <a:pt x="18" y="0"/>
                  </a:lnTo>
                  <a:lnTo>
                    <a:pt x="18" y="0"/>
                  </a:lnTo>
                  <a:lnTo>
                    <a:pt x="22"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8" name="Freeform 48"/>
            <p:cNvSpPr>
              <a:spLocks noChangeArrowheads="1"/>
            </p:cNvSpPr>
            <p:nvPr/>
          </p:nvSpPr>
          <p:spPr bwMode="auto">
            <a:xfrm>
              <a:off x="1436688" y="174625"/>
              <a:ext cx="49213" cy="6350"/>
            </a:xfrm>
            <a:custGeom>
              <a:avLst/>
              <a:gdLst>
                <a:gd name="T0" fmla="*/ 31 w 31"/>
                <a:gd name="T1" fmla="*/ 0 h 4"/>
                <a:gd name="T2" fmla="*/ 22 w 31"/>
                <a:gd name="T3" fmla="*/ 0 h 4"/>
                <a:gd name="T4" fmla="*/ 13 w 31"/>
                <a:gd name="T5" fmla="*/ 0 h 4"/>
                <a:gd name="T6" fmla="*/ 4 w 31"/>
                <a:gd name="T7" fmla="*/ 0 h 4"/>
                <a:gd name="T8" fmla="*/ 0 w 31"/>
                <a:gd name="T9" fmla="*/ 4 h 4"/>
                <a:gd name="T10" fmla="*/ 4 w 31"/>
                <a:gd name="T11" fmla="*/ 0 h 4"/>
                <a:gd name="T12" fmla="*/ 13 w 31"/>
                <a:gd name="T13" fmla="*/ 0 h 4"/>
                <a:gd name="T14" fmla="*/ 22 w 31"/>
                <a:gd name="T15" fmla="*/ 0 h 4"/>
                <a:gd name="T16" fmla="*/ 27 w 31"/>
                <a:gd name="T17" fmla="*/ 0 h 4"/>
                <a:gd name="T18" fmla="*/ 27 w 31"/>
                <a:gd name="T19" fmla="*/ 0 h 4"/>
                <a:gd name="T20" fmla="*/ 27 w 31"/>
                <a:gd name="T21" fmla="*/ 0 h 4"/>
                <a:gd name="T22" fmla="*/ 31 w 31"/>
                <a:gd name="T23" fmla="*/ 0 h 4"/>
                <a:gd name="T24" fmla="*/ 31 w 31"/>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4"/>
                <a:gd name="T41" fmla="*/ 31 w 31"/>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4">
                  <a:moveTo>
                    <a:pt x="31" y="0"/>
                  </a:moveTo>
                  <a:lnTo>
                    <a:pt x="22" y="0"/>
                  </a:lnTo>
                  <a:lnTo>
                    <a:pt x="13" y="0"/>
                  </a:lnTo>
                  <a:lnTo>
                    <a:pt x="4" y="0"/>
                  </a:lnTo>
                  <a:lnTo>
                    <a:pt x="0" y="4"/>
                  </a:lnTo>
                  <a:lnTo>
                    <a:pt x="4" y="0"/>
                  </a:lnTo>
                  <a:lnTo>
                    <a:pt x="13" y="0"/>
                  </a:lnTo>
                  <a:lnTo>
                    <a:pt x="22" y="0"/>
                  </a:lnTo>
                  <a:lnTo>
                    <a:pt x="27" y="0"/>
                  </a:lnTo>
                  <a:lnTo>
                    <a:pt x="27" y="0"/>
                  </a:lnTo>
                  <a:lnTo>
                    <a:pt x="27" y="0"/>
                  </a:lnTo>
                  <a:lnTo>
                    <a:pt x="31" y="0"/>
                  </a:lnTo>
                  <a:lnTo>
                    <a:pt x="31"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19" name="Freeform 49"/>
            <p:cNvSpPr>
              <a:spLocks noEditPoints="1" noChangeArrowheads="1"/>
            </p:cNvSpPr>
            <p:nvPr/>
          </p:nvSpPr>
          <p:spPr bwMode="auto">
            <a:xfrm>
              <a:off x="1436688" y="180975"/>
              <a:ext cx="49213" cy="28575"/>
            </a:xfrm>
            <a:custGeom>
              <a:avLst/>
              <a:gdLst>
                <a:gd name="T0" fmla="*/ 9 w 31"/>
                <a:gd name="T1" fmla="*/ 14 h 18"/>
                <a:gd name="T2" fmla="*/ 18 w 31"/>
                <a:gd name="T3" fmla="*/ 5 h 18"/>
                <a:gd name="T4" fmla="*/ 22 w 31"/>
                <a:gd name="T5" fmla="*/ 9 h 18"/>
                <a:gd name="T6" fmla="*/ 22 w 31"/>
                <a:gd name="T7" fmla="*/ 9 h 18"/>
                <a:gd name="T8" fmla="*/ 13 w 31"/>
                <a:gd name="T9" fmla="*/ 9 h 18"/>
                <a:gd name="T10" fmla="*/ 18 w 31"/>
                <a:gd name="T11" fmla="*/ 14 h 18"/>
                <a:gd name="T12" fmla="*/ 22 w 31"/>
                <a:gd name="T13" fmla="*/ 5 h 18"/>
                <a:gd name="T14" fmla="*/ 18 w 31"/>
                <a:gd name="T15" fmla="*/ 9 h 18"/>
                <a:gd name="T16" fmla="*/ 22 w 31"/>
                <a:gd name="T17" fmla="*/ 9 h 18"/>
                <a:gd name="T18" fmla="*/ 18 w 31"/>
                <a:gd name="T19" fmla="*/ 5 h 18"/>
                <a:gd name="T20" fmla="*/ 18 w 31"/>
                <a:gd name="T21" fmla="*/ 5 h 18"/>
                <a:gd name="T22" fmla="*/ 18 w 31"/>
                <a:gd name="T23" fmla="*/ 5 h 18"/>
                <a:gd name="T24" fmla="*/ 18 w 31"/>
                <a:gd name="T25" fmla="*/ 5 h 18"/>
                <a:gd name="T26" fmla="*/ 9 w 31"/>
                <a:gd name="T27" fmla="*/ 14 h 18"/>
                <a:gd name="T28" fmla="*/ 9 w 31"/>
                <a:gd name="T29" fmla="*/ 0 h 18"/>
                <a:gd name="T30" fmla="*/ 9 w 31"/>
                <a:gd name="T31" fmla="*/ 0 h 18"/>
                <a:gd name="T32" fmla="*/ 13 w 31"/>
                <a:gd name="T33" fmla="*/ 5 h 18"/>
                <a:gd name="T34" fmla="*/ 13 w 31"/>
                <a:gd name="T35" fmla="*/ 5 h 18"/>
                <a:gd name="T36" fmla="*/ 18 w 31"/>
                <a:gd name="T37" fmla="*/ 0 h 18"/>
                <a:gd name="T38" fmla="*/ 18 w 31"/>
                <a:gd name="T39" fmla="*/ 5 h 18"/>
                <a:gd name="T40" fmla="*/ 18 w 31"/>
                <a:gd name="T41" fmla="*/ 0 h 18"/>
                <a:gd name="T42" fmla="*/ 22 w 31"/>
                <a:gd name="T43" fmla="*/ 5 h 18"/>
                <a:gd name="T44" fmla="*/ 22 w 31"/>
                <a:gd name="T45" fmla="*/ 0 h 18"/>
                <a:gd name="T46" fmla="*/ 22 w 31"/>
                <a:gd name="T47" fmla="*/ 5 h 18"/>
                <a:gd name="T48" fmla="*/ 27 w 31"/>
                <a:gd name="T49" fmla="*/ 5 h 18"/>
                <a:gd name="T50" fmla="*/ 31 w 31"/>
                <a:gd name="T51" fmla="*/ 9 h 18"/>
                <a:gd name="T52" fmla="*/ 27 w 31"/>
                <a:gd name="T53" fmla="*/ 5 h 18"/>
                <a:gd name="T54" fmla="*/ 27 w 31"/>
                <a:gd name="T55" fmla="*/ 9 h 18"/>
                <a:gd name="T56" fmla="*/ 22 w 31"/>
                <a:gd name="T57" fmla="*/ 14 h 18"/>
                <a:gd name="T58" fmla="*/ 22 w 31"/>
                <a:gd name="T59" fmla="*/ 14 h 18"/>
                <a:gd name="T60" fmla="*/ 22 w 31"/>
                <a:gd name="T61" fmla="*/ 14 h 18"/>
                <a:gd name="T62" fmla="*/ 18 w 31"/>
                <a:gd name="T63" fmla="*/ 14 h 18"/>
                <a:gd name="T64" fmla="*/ 18 w 31"/>
                <a:gd name="T65" fmla="*/ 18 h 18"/>
                <a:gd name="T66" fmla="*/ 18 w 31"/>
                <a:gd name="T67" fmla="*/ 18 h 18"/>
                <a:gd name="T68" fmla="*/ 13 w 31"/>
                <a:gd name="T69" fmla="*/ 14 h 18"/>
                <a:gd name="T70" fmla="*/ 13 w 31"/>
                <a:gd name="T71" fmla="*/ 18 h 18"/>
                <a:gd name="T72" fmla="*/ 13 w 31"/>
                <a:gd name="T73" fmla="*/ 18 h 18"/>
                <a:gd name="T74" fmla="*/ 13 w 31"/>
                <a:gd name="T75" fmla="*/ 18 h 18"/>
                <a:gd name="T76" fmla="*/ 9 w 31"/>
                <a:gd name="T77" fmla="*/ 18 h 18"/>
                <a:gd name="T78" fmla="*/ 9 w 31"/>
                <a:gd name="T79" fmla="*/ 14 h 18"/>
                <a:gd name="T80" fmla="*/ 9 w 31"/>
                <a:gd name="T81" fmla="*/ 18 h 18"/>
                <a:gd name="T82" fmla="*/ 9 w 31"/>
                <a:gd name="T83" fmla="*/ 18 h 18"/>
                <a:gd name="T84" fmla="*/ 9 w 31"/>
                <a:gd name="T85" fmla="*/ 14 h 18"/>
                <a:gd name="T86" fmla="*/ 4 w 31"/>
                <a:gd name="T87" fmla="*/ 14 h 18"/>
                <a:gd name="T88" fmla="*/ 0 w 31"/>
                <a:gd name="T89" fmla="*/ 9 h 18"/>
                <a:gd name="T90" fmla="*/ 0 w 31"/>
                <a:gd name="T91" fmla="*/ 9 h 18"/>
                <a:gd name="T92" fmla="*/ 0 w 31"/>
                <a:gd name="T93" fmla="*/ 5 h 18"/>
                <a:gd name="T94" fmla="*/ 0 w 31"/>
                <a:gd name="T95" fmla="*/ 5 h 18"/>
                <a:gd name="T96" fmla="*/ 4 w 31"/>
                <a:gd name="T97" fmla="*/ 5 h 18"/>
                <a:gd name="T98" fmla="*/ 4 w 31"/>
                <a:gd name="T99" fmla="*/ 5 h 18"/>
                <a:gd name="T100" fmla="*/ 4 w 31"/>
                <a:gd name="T101" fmla="*/ 5 h 18"/>
                <a:gd name="T102" fmla="*/ 4 w 31"/>
                <a:gd name="T103" fmla="*/ 0 h 18"/>
                <a:gd name="T104" fmla="*/ 9 w 31"/>
                <a:gd name="T105" fmla="*/ 0 h 18"/>
                <a:gd name="T106" fmla="*/ 9 w 31"/>
                <a:gd name="T107" fmla="*/ 5 h 1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
                <a:gd name="T163" fmla="*/ 0 h 18"/>
                <a:gd name="T164" fmla="*/ 31 w 31"/>
                <a:gd name="T165" fmla="*/ 18 h 1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 h="18">
                  <a:moveTo>
                    <a:pt x="18" y="14"/>
                  </a:moveTo>
                  <a:lnTo>
                    <a:pt x="13" y="14"/>
                  </a:lnTo>
                  <a:lnTo>
                    <a:pt x="13" y="9"/>
                  </a:lnTo>
                  <a:lnTo>
                    <a:pt x="9" y="14"/>
                  </a:lnTo>
                  <a:lnTo>
                    <a:pt x="9" y="14"/>
                  </a:lnTo>
                  <a:lnTo>
                    <a:pt x="13" y="14"/>
                  </a:lnTo>
                  <a:lnTo>
                    <a:pt x="18" y="14"/>
                  </a:lnTo>
                  <a:close/>
                  <a:moveTo>
                    <a:pt x="18" y="5"/>
                  </a:moveTo>
                  <a:lnTo>
                    <a:pt x="22" y="5"/>
                  </a:lnTo>
                  <a:lnTo>
                    <a:pt x="18" y="5"/>
                  </a:lnTo>
                  <a:lnTo>
                    <a:pt x="22" y="5"/>
                  </a:lnTo>
                  <a:lnTo>
                    <a:pt x="22" y="5"/>
                  </a:lnTo>
                  <a:lnTo>
                    <a:pt x="22" y="5"/>
                  </a:lnTo>
                  <a:lnTo>
                    <a:pt x="22" y="5"/>
                  </a:lnTo>
                  <a:lnTo>
                    <a:pt x="22" y="9"/>
                  </a:lnTo>
                  <a:lnTo>
                    <a:pt x="22" y="9"/>
                  </a:lnTo>
                  <a:lnTo>
                    <a:pt x="22" y="9"/>
                  </a:lnTo>
                  <a:lnTo>
                    <a:pt x="22" y="9"/>
                  </a:lnTo>
                  <a:lnTo>
                    <a:pt x="22" y="9"/>
                  </a:lnTo>
                  <a:lnTo>
                    <a:pt x="22" y="9"/>
                  </a:lnTo>
                  <a:lnTo>
                    <a:pt x="22" y="9"/>
                  </a:lnTo>
                  <a:lnTo>
                    <a:pt x="18" y="14"/>
                  </a:lnTo>
                  <a:lnTo>
                    <a:pt x="18" y="9"/>
                  </a:lnTo>
                  <a:lnTo>
                    <a:pt x="13" y="9"/>
                  </a:lnTo>
                  <a:lnTo>
                    <a:pt x="13" y="9"/>
                  </a:lnTo>
                  <a:lnTo>
                    <a:pt x="13" y="5"/>
                  </a:lnTo>
                  <a:lnTo>
                    <a:pt x="13" y="9"/>
                  </a:lnTo>
                  <a:lnTo>
                    <a:pt x="13" y="14"/>
                  </a:lnTo>
                  <a:lnTo>
                    <a:pt x="18" y="14"/>
                  </a:lnTo>
                  <a:lnTo>
                    <a:pt x="18" y="14"/>
                  </a:lnTo>
                  <a:lnTo>
                    <a:pt x="22" y="14"/>
                  </a:lnTo>
                  <a:lnTo>
                    <a:pt x="22" y="14"/>
                  </a:lnTo>
                  <a:lnTo>
                    <a:pt x="22" y="9"/>
                  </a:lnTo>
                  <a:lnTo>
                    <a:pt x="22" y="5"/>
                  </a:lnTo>
                  <a:lnTo>
                    <a:pt x="22" y="5"/>
                  </a:lnTo>
                  <a:lnTo>
                    <a:pt x="22" y="5"/>
                  </a:lnTo>
                  <a:lnTo>
                    <a:pt x="22" y="5"/>
                  </a:lnTo>
                  <a:lnTo>
                    <a:pt x="18" y="5"/>
                  </a:lnTo>
                  <a:close/>
                  <a:moveTo>
                    <a:pt x="18" y="9"/>
                  </a:moveTo>
                  <a:lnTo>
                    <a:pt x="18" y="9"/>
                  </a:lnTo>
                  <a:lnTo>
                    <a:pt x="18" y="9"/>
                  </a:lnTo>
                  <a:lnTo>
                    <a:pt x="18" y="9"/>
                  </a:lnTo>
                  <a:lnTo>
                    <a:pt x="18" y="9"/>
                  </a:lnTo>
                  <a:lnTo>
                    <a:pt x="18" y="9"/>
                  </a:lnTo>
                  <a:lnTo>
                    <a:pt x="22" y="9"/>
                  </a:lnTo>
                  <a:lnTo>
                    <a:pt x="18" y="5"/>
                  </a:lnTo>
                  <a:lnTo>
                    <a:pt x="18" y="5"/>
                  </a:lnTo>
                  <a:lnTo>
                    <a:pt x="18" y="5"/>
                  </a:lnTo>
                  <a:lnTo>
                    <a:pt x="18" y="5"/>
                  </a:lnTo>
                  <a:lnTo>
                    <a:pt x="18" y="5"/>
                  </a:lnTo>
                  <a:lnTo>
                    <a:pt x="18" y="5"/>
                  </a:lnTo>
                  <a:lnTo>
                    <a:pt x="18" y="5"/>
                  </a:lnTo>
                  <a:lnTo>
                    <a:pt x="18" y="5"/>
                  </a:lnTo>
                  <a:lnTo>
                    <a:pt x="18" y="5"/>
                  </a:lnTo>
                  <a:lnTo>
                    <a:pt x="18" y="5"/>
                  </a:lnTo>
                  <a:lnTo>
                    <a:pt x="18" y="9"/>
                  </a:lnTo>
                  <a:lnTo>
                    <a:pt x="18" y="9"/>
                  </a:lnTo>
                  <a:close/>
                  <a:moveTo>
                    <a:pt x="18" y="5"/>
                  </a:moveTo>
                  <a:lnTo>
                    <a:pt x="18" y="5"/>
                  </a:lnTo>
                  <a:lnTo>
                    <a:pt x="18" y="5"/>
                  </a:lnTo>
                  <a:lnTo>
                    <a:pt x="18" y="5"/>
                  </a:lnTo>
                  <a:lnTo>
                    <a:pt x="18" y="9"/>
                  </a:lnTo>
                  <a:lnTo>
                    <a:pt x="18" y="5"/>
                  </a:lnTo>
                  <a:lnTo>
                    <a:pt x="18" y="5"/>
                  </a:lnTo>
                  <a:lnTo>
                    <a:pt x="18" y="5"/>
                  </a:lnTo>
                  <a:lnTo>
                    <a:pt x="18" y="5"/>
                  </a:lnTo>
                  <a:close/>
                  <a:moveTo>
                    <a:pt x="9" y="14"/>
                  </a:moveTo>
                  <a:lnTo>
                    <a:pt x="9" y="14"/>
                  </a:lnTo>
                  <a:lnTo>
                    <a:pt x="9" y="14"/>
                  </a:lnTo>
                  <a:lnTo>
                    <a:pt x="9" y="14"/>
                  </a:lnTo>
                  <a:lnTo>
                    <a:pt x="9" y="18"/>
                  </a:lnTo>
                  <a:lnTo>
                    <a:pt x="9" y="14"/>
                  </a:lnTo>
                  <a:lnTo>
                    <a:pt x="9" y="14"/>
                  </a:lnTo>
                  <a:close/>
                  <a:moveTo>
                    <a:pt x="9" y="0"/>
                  </a:moveTo>
                  <a:lnTo>
                    <a:pt x="9" y="0"/>
                  </a:lnTo>
                  <a:lnTo>
                    <a:pt x="9" y="5"/>
                  </a:lnTo>
                  <a:lnTo>
                    <a:pt x="9" y="5"/>
                  </a:lnTo>
                  <a:lnTo>
                    <a:pt x="9" y="0"/>
                  </a:lnTo>
                  <a:lnTo>
                    <a:pt x="9" y="0"/>
                  </a:lnTo>
                  <a:lnTo>
                    <a:pt x="9" y="0"/>
                  </a:lnTo>
                  <a:lnTo>
                    <a:pt x="13" y="0"/>
                  </a:lnTo>
                  <a:lnTo>
                    <a:pt x="13" y="0"/>
                  </a:lnTo>
                  <a:lnTo>
                    <a:pt x="13" y="0"/>
                  </a:lnTo>
                  <a:lnTo>
                    <a:pt x="13" y="5"/>
                  </a:lnTo>
                  <a:lnTo>
                    <a:pt x="13" y="5"/>
                  </a:lnTo>
                  <a:lnTo>
                    <a:pt x="13" y="0"/>
                  </a:lnTo>
                  <a:lnTo>
                    <a:pt x="13" y="0"/>
                  </a:lnTo>
                  <a:lnTo>
                    <a:pt x="13" y="5"/>
                  </a:lnTo>
                  <a:lnTo>
                    <a:pt x="13" y="5"/>
                  </a:lnTo>
                  <a:lnTo>
                    <a:pt x="13" y="5"/>
                  </a:lnTo>
                  <a:lnTo>
                    <a:pt x="18" y="0"/>
                  </a:lnTo>
                  <a:lnTo>
                    <a:pt x="13" y="0"/>
                  </a:lnTo>
                  <a:lnTo>
                    <a:pt x="18" y="0"/>
                  </a:lnTo>
                  <a:lnTo>
                    <a:pt x="18" y="5"/>
                  </a:lnTo>
                  <a:lnTo>
                    <a:pt x="18" y="0"/>
                  </a:lnTo>
                  <a:lnTo>
                    <a:pt x="18" y="0"/>
                  </a:lnTo>
                  <a:lnTo>
                    <a:pt x="18" y="0"/>
                  </a:lnTo>
                  <a:lnTo>
                    <a:pt x="18" y="5"/>
                  </a:lnTo>
                  <a:lnTo>
                    <a:pt x="18" y="5"/>
                  </a:lnTo>
                  <a:lnTo>
                    <a:pt x="18" y="5"/>
                  </a:lnTo>
                  <a:lnTo>
                    <a:pt x="18" y="5"/>
                  </a:lnTo>
                  <a:lnTo>
                    <a:pt x="18" y="5"/>
                  </a:lnTo>
                  <a:lnTo>
                    <a:pt x="18" y="0"/>
                  </a:lnTo>
                  <a:lnTo>
                    <a:pt x="18" y="0"/>
                  </a:lnTo>
                  <a:lnTo>
                    <a:pt x="18" y="0"/>
                  </a:lnTo>
                  <a:lnTo>
                    <a:pt x="18" y="0"/>
                  </a:lnTo>
                  <a:lnTo>
                    <a:pt x="18" y="0"/>
                  </a:lnTo>
                  <a:lnTo>
                    <a:pt x="18" y="0"/>
                  </a:lnTo>
                  <a:lnTo>
                    <a:pt x="18" y="0"/>
                  </a:lnTo>
                  <a:lnTo>
                    <a:pt x="22" y="5"/>
                  </a:lnTo>
                  <a:lnTo>
                    <a:pt x="22" y="0"/>
                  </a:lnTo>
                  <a:lnTo>
                    <a:pt x="22" y="0"/>
                  </a:lnTo>
                  <a:lnTo>
                    <a:pt x="22" y="0"/>
                  </a:lnTo>
                  <a:lnTo>
                    <a:pt x="22" y="0"/>
                  </a:lnTo>
                  <a:lnTo>
                    <a:pt x="22" y="0"/>
                  </a:lnTo>
                  <a:lnTo>
                    <a:pt x="22" y="5"/>
                  </a:lnTo>
                  <a:lnTo>
                    <a:pt x="22" y="5"/>
                  </a:lnTo>
                  <a:lnTo>
                    <a:pt x="22" y="0"/>
                  </a:lnTo>
                  <a:lnTo>
                    <a:pt x="22" y="5"/>
                  </a:lnTo>
                  <a:lnTo>
                    <a:pt x="22" y="5"/>
                  </a:lnTo>
                  <a:lnTo>
                    <a:pt x="22" y="5"/>
                  </a:lnTo>
                  <a:lnTo>
                    <a:pt x="22" y="5"/>
                  </a:lnTo>
                  <a:lnTo>
                    <a:pt x="27" y="5"/>
                  </a:lnTo>
                  <a:lnTo>
                    <a:pt x="27" y="0"/>
                  </a:lnTo>
                  <a:lnTo>
                    <a:pt x="27" y="5"/>
                  </a:lnTo>
                  <a:lnTo>
                    <a:pt x="22" y="5"/>
                  </a:lnTo>
                  <a:lnTo>
                    <a:pt x="27" y="5"/>
                  </a:lnTo>
                  <a:lnTo>
                    <a:pt x="31" y="9"/>
                  </a:lnTo>
                  <a:lnTo>
                    <a:pt x="31" y="9"/>
                  </a:lnTo>
                  <a:lnTo>
                    <a:pt x="31" y="9"/>
                  </a:lnTo>
                  <a:lnTo>
                    <a:pt x="27" y="5"/>
                  </a:lnTo>
                  <a:lnTo>
                    <a:pt x="27" y="5"/>
                  </a:lnTo>
                  <a:lnTo>
                    <a:pt x="27" y="5"/>
                  </a:lnTo>
                  <a:lnTo>
                    <a:pt x="22" y="5"/>
                  </a:lnTo>
                  <a:lnTo>
                    <a:pt x="27" y="5"/>
                  </a:lnTo>
                  <a:lnTo>
                    <a:pt x="27" y="9"/>
                  </a:lnTo>
                  <a:lnTo>
                    <a:pt x="27" y="9"/>
                  </a:lnTo>
                  <a:lnTo>
                    <a:pt x="27" y="9"/>
                  </a:lnTo>
                  <a:lnTo>
                    <a:pt x="27" y="9"/>
                  </a:lnTo>
                  <a:lnTo>
                    <a:pt x="27" y="9"/>
                  </a:lnTo>
                  <a:lnTo>
                    <a:pt x="27" y="9"/>
                  </a:lnTo>
                  <a:lnTo>
                    <a:pt x="27" y="9"/>
                  </a:lnTo>
                  <a:lnTo>
                    <a:pt x="27" y="14"/>
                  </a:lnTo>
                  <a:lnTo>
                    <a:pt x="22" y="14"/>
                  </a:lnTo>
                  <a:lnTo>
                    <a:pt x="22" y="14"/>
                  </a:lnTo>
                  <a:lnTo>
                    <a:pt x="22" y="14"/>
                  </a:lnTo>
                  <a:lnTo>
                    <a:pt x="22" y="14"/>
                  </a:lnTo>
                  <a:lnTo>
                    <a:pt x="22" y="14"/>
                  </a:lnTo>
                  <a:lnTo>
                    <a:pt x="22" y="14"/>
                  </a:lnTo>
                  <a:lnTo>
                    <a:pt x="22" y="14"/>
                  </a:lnTo>
                  <a:lnTo>
                    <a:pt x="22" y="14"/>
                  </a:lnTo>
                  <a:lnTo>
                    <a:pt x="22" y="18"/>
                  </a:lnTo>
                  <a:lnTo>
                    <a:pt x="22" y="14"/>
                  </a:lnTo>
                  <a:lnTo>
                    <a:pt x="22" y="14"/>
                  </a:lnTo>
                  <a:lnTo>
                    <a:pt x="22" y="14"/>
                  </a:lnTo>
                  <a:lnTo>
                    <a:pt x="22" y="14"/>
                  </a:lnTo>
                  <a:lnTo>
                    <a:pt x="22" y="18"/>
                  </a:lnTo>
                  <a:lnTo>
                    <a:pt x="22" y="18"/>
                  </a:lnTo>
                  <a:lnTo>
                    <a:pt x="18" y="18"/>
                  </a:lnTo>
                  <a:lnTo>
                    <a:pt x="18" y="14"/>
                  </a:lnTo>
                  <a:lnTo>
                    <a:pt x="18" y="14"/>
                  </a:lnTo>
                  <a:lnTo>
                    <a:pt x="18" y="14"/>
                  </a:lnTo>
                  <a:lnTo>
                    <a:pt x="18" y="18"/>
                  </a:lnTo>
                  <a:lnTo>
                    <a:pt x="18" y="18"/>
                  </a:lnTo>
                  <a:lnTo>
                    <a:pt x="18" y="18"/>
                  </a:lnTo>
                  <a:lnTo>
                    <a:pt x="18" y="14"/>
                  </a:lnTo>
                  <a:lnTo>
                    <a:pt x="18" y="14"/>
                  </a:lnTo>
                  <a:lnTo>
                    <a:pt x="18" y="14"/>
                  </a:lnTo>
                  <a:lnTo>
                    <a:pt x="18" y="18"/>
                  </a:lnTo>
                  <a:lnTo>
                    <a:pt x="18" y="18"/>
                  </a:lnTo>
                  <a:lnTo>
                    <a:pt x="18" y="18"/>
                  </a:lnTo>
                  <a:lnTo>
                    <a:pt x="18" y="18"/>
                  </a:lnTo>
                  <a:lnTo>
                    <a:pt x="18" y="18"/>
                  </a:lnTo>
                  <a:lnTo>
                    <a:pt x="18" y="14"/>
                  </a:lnTo>
                  <a:lnTo>
                    <a:pt x="13" y="14"/>
                  </a:lnTo>
                  <a:lnTo>
                    <a:pt x="13" y="14"/>
                  </a:lnTo>
                  <a:lnTo>
                    <a:pt x="13" y="14"/>
                  </a:lnTo>
                  <a:lnTo>
                    <a:pt x="13" y="18"/>
                  </a:lnTo>
                  <a:lnTo>
                    <a:pt x="13" y="18"/>
                  </a:lnTo>
                  <a:lnTo>
                    <a:pt x="13" y="18"/>
                  </a:lnTo>
                  <a:lnTo>
                    <a:pt x="13" y="18"/>
                  </a:lnTo>
                  <a:lnTo>
                    <a:pt x="13" y="14"/>
                  </a:lnTo>
                  <a:lnTo>
                    <a:pt x="13" y="14"/>
                  </a:lnTo>
                  <a:lnTo>
                    <a:pt x="13" y="14"/>
                  </a:lnTo>
                  <a:lnTo>
                    <a:pt x="13" y="18"/>
                  </a:lnTo>
                  <a:lnTo>
                    <a:pt x="13" y="18"/>
                  </a:lnTo>
                  <a:lnTo>
                    <a:pt x="13" y="18"/>
                  </a:lnTo>
                  <a:lnTo>
                    <a:pt x="13" y="14"/>
                  </a:lnTo>
                  <a:lnTo>
                    <a:pt x="13" y="14"/>
                  </a:lnTo>
                  <a:lnTo>
                    <a:pt x="13" y="18"/>
                  </a:lnTo>
                  <a:lnTo>
                    <a:pt x="13" y="14"/>
                  </a:lnTo>
                  <a:lnTo>
                    <a:pt x="13" y="14"/>
                  </a:lnTo>
                  <a:lnTo>
                    <a:pt x="9" y="18"/>
                  </a:lnTo>
                  <a:lnTo>
                    <a:pt x="9" y="18"/>
                  </a:lnTo>
                  <a:lnTo>
                    <a:pt x="9" y="18"/>
                  </a:lnTo>
                  <a:lnTo>
                    <a:pt x="9" y="18"/>
                  </a:lnTo>
                  <a:lnTo>
                    <a:pt x="9" y="18"/>
                  </a:lnTo>
                  <a:lnTo>
                    <a:pt x="9" y="18"/>
                  </a:lnTo>
                  <a:lnTo>
                    <a:pt x="9" y="18"/>
                  </a:lnTo>
                  <a:lnTo>
                    <a:pt x="9" y="14"/>
                  </a:lnTo>
                  <a:lnTo>
                    <a:pt x="9" y="14"/>
                  </a:lnTo>
                  <a:lnTo>
                    <a:pt x="9" y="14"/>
                  </a:lnTo>
                  <a:lnTo>
                    <a:pt x="9" y="14"/>
                  </a:lnTo>
                  <a:lnTo>
                    <a:pt x="9" y="18"/>
                  </a:lnTo>
                  <a:lnTo>
                    <a:pt x="9" y="18"/>
                  </a:lnTo>
                  <a:lnTo>
                    <a:pt x="9" y="18"/>
                  </a:lnTo>
                  <a:lnTo>
                    <a:pt x="9" y="18"/>
                  </a:lnTo>
                  <a:lnTo>
                    <a:pt x="9" y="14"/>
                  </a:lnTo>
                  <a:lnTo>
                    <a:pt x="9" y="14"/>
                  </a:lnTo>
                  <a:lnTo>
                    <a:pt x="9" y="18"/>
                  </a:lnTo>
                  <a:lnTo>
                    <a:pt x="9" y="14"/>
                  </a:lnTo>
                  <a:lnTo>
                    <a:pt x="9" y="14"/>
                  </a:lnTo>
                  <a:lnTo>
                    <a:pt x="9" y="14"/>
                  </a:lnTo>
                  <a:lnTo>
                    <a:pt x="9" y="14"/>
                  </a:lnTo>
                  <a:lnTo>
                    <a:pt x="9" y="14"/>
                  </a:lnTo>
                  <a:lnTo>
                    <a:pt x="4" y="18"/>
                  </a:lnTo>
                  <a:lnTo>
                    <a:pt x="9" y="14"/>
                  </a:lnTo>
                  <a:lnTo>
                    <a:pt x="9" y="14"/>
                  </a:lnTo>
                  <a:lnTo>
                    <a:pt x="9" y="14"/>
                  </a:lnTo>
                  <a:lnTo>
                    <a:pt x="4" y="14"/>
                  </a:lnTo>
                  <a:lnTo>
                    <a:pt x="4" y="14"/>
                  </a:lnTo>
                  <a:lnTo>
                    <a:pt x="4" y="14"/>
                  </a:lnTo>
                  <a:lnTo>
                    <a:pt x="0" y="9"/>
                  </a:lnTo>
                  <a:lnTo>
                    <a:pt x="0" y="9"/>
                  </a:lnTo>
                  <a:lnTo>
                    <a:pt x="0" y="9"/>
                  </a:lnTo>
                  <a:lnTo>
                    <a:pt x="0" y="9"/>
                  </a:lnTo>
                  <a:lnTo>
                    <a:pt x="0" y="5"/>
                  </a:lnTo>
                  <a:lnTo>
                    <a:pt x="0" y="5"/>
                  </a:lnTo>
                  <a:lnTo>
                    <a:pt x="0" y="5"/>
                  </a:lnTo>
                  <a:lnTo>
                    <a:pt x="0" y="9"/>
                  </a:lnTo>
                  <a:lnTo>
                    <a:pt x="0" y="5"/>
                  </a:lnTo>
                  <a:lnTo>
                    <a:pt x="0" y="5"/>
                  </a:lnTo>
                  <a:lnTo>
                    <a:pt x="0" y="5"/>
                  </a:lnTo>
                  <a:lnTo>
                    <a:pt x="4" y="5"/>
                  </a:lnTo>
                  <a:lnTo>
                    <a:pt x="0" y="5"/>
                  </a:lnTo>
                  <a:lnTo>
                    <a:pt x="0" y="5"/>
                  </a:lnTo>
                  <a:lnTo>
                    <a:pt x="0" y="5"/>
                  </a:lnTo>
                  <a:lnTo>
                    <a:pt x="0" y="5"/>
                  </a:lnTo>
                  <a:lnTo>
                    <a:pt x="0" y="5"/>
                  </a:lnTo>
                  <a:lnTo>
                    <a:pt x="0" y="5"/>
                  </a:lnTo>
                  <a:lnTo>
                    <a:pt x="0" y="5"/>
                  </a:lnTo>
                  <a:lnTo>
                    <a:pt x="4" y="5"/>
                  </a:lnTo>
                  <a:lnTo>
                    <a:pt x="4" y="5"/>
                  </a:lnTo>
                  <a:lnTo>
                    <a:pt x="4" y="5"/>
                  </a:lnTo>
                  <a:lnTo>
                    <a:pt x="4" y="5"/>
                  </a:lnTo>
                  <a:lnTo>
                    <a:pt x="4" y="5"/>
                  </a:lnTo>
                  <a:lnTo>
                    <a:pt x="4" y="5"/>
                  </a:lnTo>
                  <a:lnTo>
                    <a:pt x="4" y="5"/>
                  </a:lnTo>
                  <a:lnTo>
                    <a:pt x="4" y="5"/>
                  </a:lnTo>
                  <a:lnTo>
                    <a:pt x="4" y="5"/>
                  </a:lnTo>
                  <a:lnTo>
                    <a:pt x="4" y="5"/>
                  </a:lnTo>
                  <a:lnTo>
                    <a:pt x="4" y="0"/>
                  </a:lnTo>
                  <a:lnTo>
                    <a:pt x="4" y="5"/>
                  </a:lnTo>
                  <a:lnTo>
                    <a:pt x="4" y="5"/>
                  </a:lnTo>
                  <a:lnTo>
                    <a:pt x="4" y="5"/>
                  </a:lnTo>
                  <a:lnTo>
                    <a:pt x="4" y="5"/>
                  </a:lnTo>
                  <a:lnTo>
                    <a:pt x="4" y="5"/>
                  </a:lnTo>
                  <a:lnTo>
                    <a:pt x="4" y="5"/>
                  </a:lnTo>
                  <a:lnTo>
                    <a:pt x="4" y="5"/>
                  </a:lnTo>
                  <a:lnTo>
                    <a:pt x="4" y="0"/>
                  </a:lnTo>
                  <a:lnTo>
                    <a:pt x="4" y="0"/>
                  </a:lnTo>
                  <a:lnTo>
                    <a:pt x="4" y="5"/>
                  </a:lnTo>
                  <a:lnTo>
                    <a:pt x="9" y="0"/>
                  </a:lnTo>
                  <a:lnTo>
                    <a:pt x="4" y="0"/>
                  </a:lnTo>
                  <a:lnTo>
                    <a:pt x="9" y="0"/>
                  </a:lnTo>
                  <a:lnTo>
                    <a:pt x="9" y="5"/>
                  </a:lnTo>
                  <a:lnTo>
                    <a:pt x="9" y="5"/>
                  </a:lnTo>
                  <a:lnTo>
                    <a:pt x="9" y="0"/>
                  </a:lnTo>
                  <a:lnTo>
                    <a:pt x="9" y="5"/>
                  </a:lnTo>
                  <a:lnTo>
                    <a:pt x="9" y="5"/>
                  </a:lnTo>
                  <a:lnTo>
                    <a:pt x="9" y="5"/>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0" name="Freeform 50"/>
            <p:cNvSpPr>
              <a:spLocks noChangeArrowheads="1"/>
            </p:cNvSpPr>
            <p:nvPr/>
          </p:nvSpPr>
          <p:spPr bwMode="auto">
            <a:xfrm>
              <a:off x="1457325" y="188912"/>
              <a:ext cx="14288" cy="14287"/>
            </a:xfrm>
            <a:custGeom>
              <a:avLst/>
              <a:gdLst>
                <a:gd name="T0" fmla="*/ 9 w 9"/>
                <a:gd name="T1" fmla="*/ 0 h 9"/>
                <a:gd name="T2" fmla="*/ 9 w 9"/>
                <a:gd name="T3" fmla="*/ 0 h 9"/>
                <a:gd name="T4" fmla="*/ 9 w 9"/>
                <a:gd name="T5" fmla="*/ 0 h 9"/>
                <a:gd name="T6" fmla="*/ 9 w 9"/>
                <a:gd name="T7" fmla="*/ 4 h 9"/>
                <a:gd name="T8" fmla="*/ 9 w 9"/>
                <a:gd name="T9" fmla="*/ 9 h 9"/>
                <a:gd name="T10" fmla="*/ 9 w 9"/>
                <a:gd name="T11" fmla="*/ 9 h 9"/>
                <a:gd name="T12" fmla="*/ 5 w 9"/>
                <a:gd name="T13" fmla="*/ 9 h 9"/>
                <a:gd name="T14" fmla="*/ 5 w 9"/>
                <a:gd name="T15" fmla="*/ 9 h 9"/>
                <a:gd name="T16" fmla="*/ 0 w 9"/>
                <a:gd name="T17" fmla="*/ 9 h 9"/>
                <a:gd name="T18" fmla="*/ 0 w 9"/>
                <a:gd name="T19" fmla="*/ 4 h 9"/>
                <a:gd name="T20" fmla="*/ 0 w 9"/>
                <a:gd name="T21" fmla="*/ 0 h 9"/>
                <a:gd name="T22" fmla="*/ 0 w 9"/>
                <a:gd name="T23" fmla="*/ 4 h 9"/>
                <a:gd name="T24" fmla="*/ 0 w 9"/>
                <a:gd name="T25" fmla="*/ 4 h 9"/>
                <a:gd name="T26" fmla="*/ 5 w 9"/>
                <a:gd name="T27" fmla="*/ 4 h 9"/>
                <a:gd name="T28" fmla="*/ 9 w 9"/>
                <a:gd name="T29" fmla="*/ 9 h 9"/>
                <a:gd name="T30" fmla="*/ 9 w 9"/>
                <a:gd name="T31" fmla="*/ 4 h 9"/>
                <a:gd name="T32" fmla="*/ 9 w 9"/>
                <a:gd name="T33" fmla="*/ 4 h 9"/>
                <a:gd name="T34" fmla="*/ 9 w 9"/>
                <a:gd name="T35" fmla="*/ 4 h 9"/>
                <a:gd name="T36" fmla="*/ 9 w 9"/>
                <a:gd name="T37" fmla="*/ 4 h 9"/>
                <a:gd name="T38" fmla="*/ 9 w 9"/>
                <a:gd name="T39" fmla="*/ 4 h 9"/>
                <a:gd name="T40" fmla="*/ 9 w 9"/>
                <a:gd name="T41" fmla="*/ 4 h 9"/>
                <a:gd name="T42" fmla="*/ 9 w 9"/>
                <a:gd name="T43" fmla="*/ 4 h 9"/>
                <a:gd name="T44" fmla="*/ 9 w 9"/>
                <a:gd name="T45" fmla="*/ 0 h 9"/>
                <a:gd name="T46" fmla="*/ 9 w 9"/>
                <a:gd name="T47" fmla="*/ 0 h 9"/>
                <a:gd name="T48" fmla="*/ 9 w 9"/>
                <a:gd name="T49" fmla="*/ 0 h 9"/>
                <a:gd name="T50" fmla="*/ 9 w 9"/>
                <a:gd name="T51" fmla="*/ 0 h 9"/>
                <a:gd name="T52" fmla="*/ 9 w 9"/>
                <a:gd name="T53" fmla="*/ 0 h 9"/>
                <a:gd name="T54" fmla="*/ 9 w 9"/>
                <a:gd name="T55" fmla="*/ 0 h 9"/>
                <a:gd name="T56" fmla="*/ 9 w 9"/>
                <a:gd name="T57" fmla="*/ 0 h 9"/>
                <a:gd name="T58" fmla="*/ 9 w 9"/>
                <a:gd name="T59" fmla="*/ 0 h 9"/>
                <a:gd name="T60" fmla="*/ 9 w 9"/>
                <a:gd name="T61" fmla="*/ 0 h 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
                <a:gd name="T94" fmla="*/ 0 h 9"/>
                <a:gd name="T95" fmla="*/ 9 w 9"/>
                <a:gd name="T96" fmla="*/ 9 h 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 h="9">
                  <a:moveTo>
                    <a:pt x="9" y="0"/>
                  </a:moveTo>
                  <a:lnTo>
                    <a:pt x="9" y="0"/>
                  </a:lnTo>
                  <a:lnTo>
                    <a:pt x="9" y="0"/>
                  </a:lnTo>
                  <a:lnTo>
                    <a:pt x="9" y="4"/>
                  </a:lnTo>
                  <a:lnTo>
                    <a:pt x="9" y="9"/>
                  </a:lnTo>
                  <a:lnTo>
                    <a:pt x="9" y="9"/>
                  </a:lnTo>
                  <a:lnTo>
                    <a:pt x="5" y="9"/>
                  </a:lnTo>
                  <a:lnTo>
                    <a:pt x="5" y="9"/>
                  </a:lnTo>
                  <a:lnTo>
                    <a:pt x="0" y="9"/>
                  </a:lnTo>
                  <a:lnTo>
                    <a:pt x="0" y="4"/>
                  </a:lnTo>
                  <a:lnTo>
                    <a:pt x="0" y="0"/>
                  </a:lnTo>
                  <a:lnTo>
                    <a:pt x="0" y="4"/>
                  </a:lnTo>
                  <a:lnTo>
                    <a:pt x="0" y="4"/>
                  </a:lnTo>
                  <a:lnTo>
                    <a:pt x="5" y="4"/>
                  </a:lnTo>
                  <a:lnTo>
                    <a:pt x="9" y="9"/>
                  </a:lnTo>
                  <a:lnTo>
                    <a:pt x="9" y="4"/>
                  </a:lnTo>
                  <a:lnTo>
                    <a:pt x="9" y="4"/>
                  </a:lnTo>
                  <a:lnTo>
                    <a:pt x="9" y="4"/>
                  </a:lnTo>
                  <a:lnTo>
                    <a:pt x="9" y="4"/>
                  </a:lnTo>
                  <a:lnTo>
                    <a:pt x="9" y="4"/>
                  </a:lnTo>
                  <a:lnTo>
                    <a:pt x="9" y="4"/>
                  </a:lnTo>
                  <a:lnTo>
                    <a:pt x="9" y="4"/>
                  </a:lnTo>
                  <a:lnTo>
                    <a:pt x="9" y="0"/>
                  </a:lnTo>
                  <a:lnTo>
                    <a:pt x="9" y="0"/>
                  </a:lnTo>
                  <a:lnTo>
                    <a:pt x="9" y="0"/>
                  </a:lnTo>
                  <a:lnTo>
                    <a:pt x="9" y="0"/>
                  </a:lnTo>
                  <a:lnTo>
                    <a:pt x="9" y="0"/>
                  </a:lnTo>
                  <a:lnTo>
                    <a:pt x="9" y="0"/>
                  </a:lnTo>
                  <a:lnTo>
                    <a:pt x="9" y="0"/>
                  </a:lnTo>
                  <a:lnTo>
                    <a:pt x="9" y="0"/>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1" name="Freeform 51"/>
            <p:cNvSpPr>
              <a:spLocks noChangeArrowheads="1"/>
            </p:cNvSpPr>
            <p:nvPr/>
          </p:nvSpPr>
          <p:spPr bwMode="auto">
            <a:xfrm>
              <a:off x="1450975" y="195262"/>
              <a:ext cx="14288" cy="7937"/>
            </a:xfrm>
            <a:custGeom>
              <a:avLst/>
              <a:gdLst>
                <a:gd name="T0" fmla="*/ 0 w 9"/>
                <a:gd name="T1" fmla="*/ 5 h 5"/>
                <a:gd name="T2" fmla="*/ 0 w 9"/>
                <a:gd name="T3" fmla="*/ 5 h 5"/>
                <a:gd name="T4" fmla="*/ 4 w 9"/>
                <a:gd name="T5" fmla="*/ 0 h 5"/>
                <a:gd name="T6" fmla="*/ 4 w 9"/>
                <a:gd name="T7" fmla="*/ 5 h 5"/>
                <a:gd name="T8" fmla="*/ 9 w 9"/>
                <a:gd name="T9" fmla="*/ 5 h 5"/>
                <a:gd name="T10" fmla="*/ 4 w 9"/>
                <a:gd name="T11" fmla="*/ 5 h 5"/>
                <a:gd name="T12" fmla="*/ 0 w 9"/>
                <a:gd name="T13" fmla="*/ 5 h 5"/>
                <a:gd name="T14" fmla="*/ 0 60000 65536"/>
                <a:gd name="T15" fmla="*/ 0 60000 65536"/>
                <a:gd name="T16" fmla="*/ 0 60000 65536"/>
                <a:gd name="T17" fmla="*/ 0 60000 65536"/>
                <a:gd name="T18" fmla="*/ 0 60000 65536"/>
                <a:gd name="T19" fmla="*/ 0 60000 65536"/>
                <a:gd name="T20" fmla="*/ 0 60000 65536"/>
                <a:gd name="T21" fmla="*/ 0 w 9"/>
                <a:gd name="T22" fmla="*/ 0 h 5"/>
                <a:gd name="T23" fmla="*/ 9 w 9"/>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5">
                  <a:moveTo>
                    <a:pt x="0" y="5"/>
                  </a:moveTo>
                  <a:lnTo>
                    <a:pt x="0" y="5"/>
                  </a:lnTo>
                  <a:lnTo>
                    <a:pt x="4" y="0"/>
                  </a:lnTo>
                  <a:lnTo>
                    <a:pt x="4" y="5"/>
                  </a:lnTo>
                  <a:lnTo>
                    <a:pt x="9" y="5"/>
                  </a:lnTo>
                  <a:lnTo>
                    <a:pt x="4" y="5"/>
                  </a:lnTo>
                  <a:lnTo>
                    <a:pt x="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2" name="Freeform 52"/>
            <p:cNvSpPr>
              <a:spLocks noChangeArrowheads="1"/>
            </p:cNvSpPr>
            <p:nvPr/>
          </p:nvSpPr>
          <p:spPr bwMode="auto">
            <a:xfrm>
              <a:off x="1471613" y="258762"/>
              <a:ext cx="55563" cy="42862"/>
            </a:xfrm>
            <a:custGeom>
              <a:avLst/>
              <a:gdLst>
                <a:gd name="T0" fmla="*/ 0 w 35"/>
                <a:gd name="T1" fmla="*/ 18 h 27"/>
                <a:gd name="T2" fmla="*/ 9 w 35"/>
                <a:gd name="T3" fmla="*/ 9 h 27"/>
                <a:gd name="T4" fmla="*/ 22 w 35"/>
                <a:gd name="T5" fmla="*/ 0 h 27"/>
                <a:gd name="T6" fmla="*/ 27 w 35"/>
                <a:gd name="T7" fmla="*/ 0 h 27"/>
                <a:gd name="T8" fmla="*/ 31 w 35"/>
                <a:gd name="T9" fmla="*/ 0 h 27"/>
                <a:gd name="T10" fmla="*/ 31 w 35"/>
                <a:gd name="T11" fmla="*/ 4 h 27"/>
                <a:gd name="T12" fmla="*/ 31 w 35"/>
                <a:gd name="T13" fmla="*/ 4 h 27"/>
                <a:gd name="T14" fmla="*/ 35 w 35"/>
                <a:gd name="T15" fmla="*/ 0 h 27"/>
                <a:gd name="T16" fmla="*/ 35 w 35"/>
                <a:gd name="T17" fmla="*/ 0 h 27"/>
                <a:gd name="T18" fmla="*/ 35 w 35"/>
                <a:gd name="T19" fmla="*/ 0 h 27"/>
                <a:gd name="T20" fmla="*/ 35 w 35"/>
                <a:gd name="T21" fmla="*/ 4 h 27"/>
                <a:gd name="T22" fmla="*/ 35 w 35"/>
                <a:gd name="T23" fmla="*/ 4 h 27"/>
                <a:gd name="T24" fmla="*/ 35 w 35"/>
                <a:gd name="T25" fmla="*/ 9 h 27"/>
                <a:gd name="T26" fmla="*/ 35 w 35"/>
                <a:gd name="T27" fmla="*/ 13 h 27"/>
                <a:gd name="T28" fmla="*/ 35 w 35"/>
                <a:gd name="T29" fmla="*/ 18 h 27"/>
                <a:gd name="T30" fmla="*/ 35 w 35"/>
                <a:gd name="T31" fmla="*/ 18 h 27"/>
                <a:gd name="T32" fmla="*/ 35 w 35"/>
                <a:gd name="T33" fmla="*/ 22 h 27"/>
                <a:gd name="T34" fmla="*/ 35 w 35"/>
                <a:gd name="T35" fmla="*/ 22 h 27"/>
                <a:gd name="T36" fmla="*/ 35 w 35"/>
                <a:gd name="T37" fmla="*/ 27 h 27"/>
                <a:gd name="T38" fmla="*/ 31 w 35"/>
                <a:gd name="T39" fmla="*/ 27 h 27"/>
                <a:gd name="T40" fmla="*/ 31 w 35"/>
                <a:gd name="T41" fmla="*/ 27 h 27"/>
                <a:gd name="T42" fmla="*/ 22 w 35"/>
                <a:gd name="T43" fmla="*/ 27 h 27"/>
                <a:gd name="T44" fmla="*/ 18 w 35"/>
                <a:gd name="T45" fmla="*/ 27 h 27"/>
                <a:gd name="T46" fmla="*/ 9 w 35"/>
                <a:gd name="T47" fmla="*/ 22 h 27"/>
                <a:gd name="T48" fmla="*/ 0 w 35"/>
                <a:gd name="T49" fmla="*/ 18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
                <a:gd name="T76" fmla="*/ 0 h 27"/>
                <a:gd name="T77" fmla="*/ 35 w 35"/>
                <a:gd name="T78" fmla="*/ 27 h 2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 h="27">
                  <a:moveTo>
                    <a:pt x="0" y="18"/>
                  </a:moveTo>
                  <a:lnTo>
                    <a:pt x="9" y="9"/>
                  </a:lnTo>
                  <a:lnTo>
                    <a:pt x="22" y="0"/>
                  </a:lnTo>
                  <a:lnTo>
                    <a:pt x="27" y="0"/>
                  </a:lnTo>
                  <a:lnTo>
                    <a:pt x="31" y="0"/>
                  </a:lnTo>
                  <a:lnTo>
                    <a:pt x="31" y="4"/>
                  </a:lnTo>
                  <a:lnTo>
                    <a:pt x="31" y="4"/>
                  </a:lnTo>
                  <a:lnTo>
                    <a:pt x="35" y="0"/>
                  </a:lnTo>
                  <a:lnTo>
                    <a:pt x="35" y="0"/>
                  </a:lnTo>
                  <a:lnTo>
                    <a:pt x="35" y="0"/>
                  </a:lnTo>
                  <a:lnTo>
                    <a:pt x="35" y="4"/>
                  </a:lnTo>
                  <a:lnTo>
                    <a:pt x="35" y="4"/>
                  </a:lnTo>
                  <a:lnTo>
                    <a:pt x="35" y="9"/>
                  </a:lnTo>
                  <a:lnTo>
                    <a:pt x="35" y="13"/>
                  </a:lnTo>
                  <a:lnTo>
                    <a:pt x="35" y="18"/>
                  </a:lnTo>
                  <a:lnTo>
                    <a:pt x="35" y="18"/>
                  </a:lnTo>
                  <a:lnTo>
                    <a:pt x="35" y="22"/>
                  </a:lnTo>
                  <a:lnTo>
                    <a:pt x="35" y="22"/>
                  </a:lnTo>
                  <a:lnTo>
                    <a:pt x="35" y="27"/>
                  </a:lnTo>
                  <a:lnTo>
                    <a:pt x="31" y="27"/>
                  </a:lnTo>
                  <a:lnTo>
                    <a:pt x="31" y="27"/>
                  </a:lnTo>
                  <a:lnTo>
                    <a:pt x="22" y="27"/>
                  </a:lnTo>
                  <a:lnTo>
                    <a:pt x="18" y="27"/>
                  </a:lnTo>
                  <a:lnTo>
                    <a:pt x="9" y="22"/>
                  </a:lnTo>
                  <a:lnTo>
                    <a:pt x="0" y="18"/>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3" name="Freeform 53"/>
            <p:cNvSpPr>
              <a:spLocks noChangeArrowheads="1"/>
            </p:cNvSpPr>
            <p:nvPr/>
          </p:nvSpPr>
          <p:spPr bwMode="auto">
            <a:xfrm>
              <a:off x="1485900" y="273050"/>
              <a:ext cx="28575" cy="6350"/>
            </a:xfrm>
            <a:custGeom>
              <a:avLst/>
              <a:gdLst>
                <a:gd name="T0" fmla="*/ 0 w 18"/>
                <a:gd name="T1" fmla="*/ 4 h 4"/>
                <a:gd name="T2" fmla="*/ 4 w 18"/>
                <a:gd name="T3" fmla="*/ 4 h 4"/>
                <a:gd name="T4" fmla="*/ 9 w 18"/>
                <a:gd name="T5" fmla="*/ 4 h 4"/>
                <a:gd name="T6" fmla="*/ 13 w 18"/>
                <a:gd name="T7" fmla="*/ 0 h 4"/>
                <a:gd name="T8" fmla="*/ 18 w 18"/>
                <a:gd name="T9" fmla="*/ 0 h 4"/>
                <a:gd name="T10" fmla="*/ 18 w 18"/>
                <a:gd name="T11" fmla="*/ 4 h 4"/>
                <a:gd name="T12" fmla="*/ 13 w 18"/>
                <a:gd name="T13" fmla="*/ 4 h 4"/>
                <a:gd name="T14" fmla="*/ 13 w 18"/>
                <a:gd name="T15" fmla="*/ 4 h 4"/>
                <a:gd name="T16" fmla="*/ 13 w 18"/>
                <a:gd name="T17" fmla="*/ 4 h 4"/>
                <a:gd name="T18" fmla="*/ 9 w 18"/>
                <a:gd name="T19" fmla="*/ 4 h 4"/>
                <a:gd name="T20" fmla="*/ 4 w 18"/>
                <a:gd name="T21" fmla="*/ 4 h 4"/>
                <a:gd name="T22" fmla="*/ 0 w 18"/>
                <a:gd name="T23" fmla="*/ 4 h 4"/>
                <a:gd name="T24" fmla="*/ 0 w 18"/>
                <a:gd name="T25" fmla="*/ 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4"/>
                <a:gd name="T41" fmla="*/ 18 w 18"/>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4">
                  <a:moveTo>
                    <a:pt x="0" y="4"/>
                  </a:moveTo>
                  <a:lnTo>
                    <a:pt x="4" y="4"/>
                  </a:lnTo>
                  <a:lnTo>
                    <a:pt x="9" y="4"/>
                  </a:lnTo>
                  <a:lnTo>
                    <a:pt x="13" y="0"/>
                  </a:lnTo>
                  <a:lnTo>
                    <a:pt x="18" y="0"/>
                  </a:lnTo>
                  <a:lnTo>
                    <a:pt x="18" y="4"/>
                  </a:lnTo>
                  <a:lnTo>
                    <a:pt x="13" y="4"/>
                  </a:lnTo>
                  <a:lnTo>
                    <a:pt x="13" y="4"/>
                  </a:lnTo>
                  <a:lnTo>
                    <a:pt x="13" y="4"/>
                  </a:lnTo>
                  <a:lnTo>
                    <a:pt x="9" y="4"/>
                  </a:lnTo>
                  <a:lnTo>
                    <a:pt x="4" y="4"/>
                  </a:lnTo>
                  <a:lnTo>
                    <a:pt x="0" y="4"/>
                  </a:lnTo>
                  <a:lnTo>
                    <a:pt x="0"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4" name="Freeform 54"/>
            <p:cNvSpPr>
              <a:spLocks noChangeArrowheads="1"/>
            </p:cNvSpPr>
            <p:nvPr/>
          </p:nvSpPr>
          <p:spPr bwMode="auto">
            <a:xfrm>
              <a:off x="1520825" y="203200"/>
              <a:ext cx="6350" cy="34925"/>
            </a:xfrm>
            <a:custGeom>
              <a:avLst/>
              <a:gdLst>
                <a:gd name="T0" fmla="*/ 0 w 4"/>
                <a:gd name="T1" fmla="*/ 0 h 22"/>
                <a:gd name="T2" fmla="*/ 0 w 4"/>
                <a:gd name="T3" fmla="*/ 4 h 22"/>
                <a:gd name="T4" fmla="*/ 4 w 4"/>
                <a:gd name="T5" fmla="*/ 13 h 22"/>
                <a:gd name="T6" fmla="*/ 4 w 4"/>
                <a:gd name="T7" fmla="*/ 17 h 22"/>
                <a:gd name="T8" fmla="*/ 4 w 4"/>
                <a:gd name="T9" fmla="*/ 17 h 22"/>
                <a:gd name="T10" fmla="*/ 4 w 4"/>
                <a:gd name="T11" fmla="*/ 22 h 22"/>
                <a:gd name="T12" fmla="*/ 4 w 4"/>
                <a:gd name="T13" fmla="*/ 22 h 22"/>
                <a:gd name="T14" fmla="*/ 4 w 4"/>
                <a:gd name="T15" fmla="*/ 22 h 22"/>
                <a:gd name="T16" fmla="*/ 4 w 4"/>
                <a:gd name="T17" fmla="*/ 17 h 22"/>
                <a:gd name="T18" fmla="*/ 4 w 4"/>
                <a:gd name="T19" fmla="*/ 13 h 22"/>
                <a:gd name="T20" fmla="*/ 4 w 4"/>
                <a:gd name="T21" fmla="*/ 13 h 22"/>
                <a:gd name="T22" fmla="*/ 0 w 4"/>
                <a:gd name="T23" fmla="*/ 4 h 22"/>
                <a:gd name="T24" fmla="*/ 0 w 4"/>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22"/>
                <a:gd name="T41" fmla="*/ 4 w 4"/>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22">
                  <a:moveTo>
                    <a:pt x="0" y="0"/>
                  </a:moveTo>
                  <a:lnTo>
                    <a:pt x="0" y="4"/>
                  </a:lnTo>
                  <a:lnTo>
                    <a:pt x="4" y="13"/>
                  </a:lnTo>
                  <a:lnTo>
                    <a:pt x="4" y="17"/>
                  </a:lnTo>
                  <a:lnTo>
                    <a:pt x="4" y="17"/>
                  </a:lnTo>
                  <a:lnTo>
                    <a:pt x="4" y="22"/>
                  </a:lnTo>
                  <a:lnTo>
                    <a:pt x="4" y="22"/>
                  </a:lnTo>
                  <a:lnTo>
                    <a:pt x="4" y="22"/>
                  </a:lnTo>
                  <a:lnTo>
                    <a:pt x="4" y="17"/>
                  </a:lnTo>
                  <a:lnTo>
                    <a:pt x="4" y="13"/>
                  </a:lnTo>
                  <a:lnTo>
                    <a:pt x="4" y="13"/>
                  </a:lnTo>
                  <a:lnTo>
                    <a:pt x="0" y="4"/>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5" name="Freeform 55"/>
            <p:cNvSpPr>
              <a:spLocks noChangeArrowheads="1"/>
            </p:cNvSpPr>
            <p:nvPr/>
          </p:nvSpPr>
          <p:spPr bwMode="auto">
            <a:xfrm>
              <a:off x="1500188" y="238125"/>
              <a:ext cx="20638" cy="6350"/>
            </a:xfrm>
            <a:custGeom>
              <a:avLst/>
              <a:gdLst>
                <a:gd name="T0" fmla="*/ 13 w 13"/>
                <a:gd name="T1" fmla="*/ 4 h 4"/>
                <a:gd name="T2" fmla="*/ 13 w 13"/>
                <a:gd name="T3" fmla="*/ 0 h 4"/>
                <a:gd name="T4" fmla="*/ 9 w 13"/>
                <a:gd name="T5" fmla="*/ 0 h 4"/>
                <a:gd name="T6" fmla="*/ 9 w 13"/>
                <a:gd name="T7" fmla="*/ 0 h 4"/>
                <a:gd name="T8" fmla="*/ 0 w 13"/>
                <a:gd name="T9" fmla="*/ 4 h 4"/>
                <a:gd name="T10" fmla="*/ 0 w 13"/>
                <a:gd name="T11" fmla="*/ 4 h 4"/>
                <a:gd name="T12" fmla="*/ 4 w 13"/>
                <a:gd name="T13" fmla="*/ 4 h 4"/>
                <a:gd name="T14" fmla="*/ 4 w 13"/>
                <a:gd name="T15" fmla="*/ 4 h 4"/>
                <a:gd name="T16" fmla="*/ 4 w 13"/>
                <a:gd name="T17" fmla="*/ 0 h 4"/>
                <a:gd name="T18" fmla="*/ 9 w 13"/>
                <a:gd name="T19" fmla="*/ 0 h 4"/>
                <a:gd name="T20" fmla="*/ 13 w 13"/>
                <a:gd name="T21" fmla="*/ 4 h 4"/>
                <a:gd name="T22" fmla="*/ 13 w 13"/>
                <a:gd name="T23" fmla="*/ 4 h 4"/>
                <a:gd name="T24" fmla="*/ 13 w 13"/>
                <a:gd name="T25" fmla="*/ 4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
                <a:gd name="T40" fmla="*/ 0 h 4"/>
                <a:gd name="T41" fmla="*/ 13 w 13"/>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 h="4">
                  <a:moveTo>
                    <a:pt x="13" y="4"/>
                  </a:moveTo>
                  <a:lnTo>
                    <a:pt x="13" y="0"/>
                  </a:lnTo>
                  <a:lnTo>
                    <a:pt x="9" y="0"/>
                  </a:lnTo>
                  <a:lnTo>
                    <a:pt x="9" y="0"/>
                  </a:lnTo>
                  <a:lnTo>
                    <a:pt x="0" y="4"/>
                  </a:lnTo>
                  <a:lnTo>
                    <a:pt x="0" y="4"/>
                  </a:lnTo>
                  <a:lnTo>
                    <a:pt x="4" y="4"/>
                  </a:lnTo>
                  <a:lnTo>
                    <a:pt x="4" y="4"/>
                  </a:lnTo>
                  <a:lnTo>
                    <a:pt x="4" y="0"/>
                  </a:lnTo>
                  <a:lnTo>
                    <a:pt x="9" y="0"/>
                  </a:lnTo>
                  <a:lnTo>
                    <a:pt x="13" y="4"/>
                  </a:lnTo>
                  <a:lnTo>
                    <a:pt x="13" y="4"/>
                  </a:lnTo>
                  <a:lnTo>
                    <a:pt x="13"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6" name="Freeform 56"/>
            <p:cNvSpPr>
              <a:spLocks noChangeArrowheads="1"/>
            </p:cNvSpPr>
            <p:nvPr/>
          </p:nvSpPr>
          <p:spPr bwMode="auto">
            <a:xfrm>
              <a:off x="1492250" y="230187"/>
              <a:ext cx="1" cy="22225"/>
            </a:xfrm>
            <a:custGeom>
              <a:avLst/>
              <a:gdLst>
                <a:gd name="T0" fmla="*/ 0 w 1"/>
                <a:gd name="T1" fmla="*/ 0 h 14"/>
                <a:gd name="T2" fmla="*/ 0 w 1"/>
                <a:gd name="T3" fmla="*/ 0 h 14"/>
                <a:gd name="T4" fmla="*/ 0 w 1"/>
                <a:gd name="T5" fmla="*/ 5 h 14"/>
                <a:gd name="T6" fmla="*/ 0 w 1"/>
                <a:gd name="T7" fmla="*/ 5 h 14"/>
                <a:gd name="T8" fmla="*/ 0 w 1"/>
                <a:gd name="T9" fmla="*/ 9 h 14"/>
                <a:gd name="T10" fmla="*/ 0 w 1"/>
                <a:gd name="T11" fmla="*/ 9 h 14"/>
                <a:gd name="T12" fmla="*/ 0 w 1"/>
                <a:gd name="T13" fmla="*/ 14 h 14"/>
                <a:gd name="T14" fmla="*/ 0 w 1"/>
                <a:gd name="T15" fmla="*/ 9 h 14"/>
                <a:gd name="T16" fmla="*/ 0 w 1"/>
                <a:gd name="T17" fmla="*/ 9 h 14"/>
                <a:gd name="T18" fmla="*/ 0 w 1"/>
                <a:gd name="T19" fmla="*/ 5 h 14"/>
                <a:gd name="T20" fmla="*/ 0 w 1"/>
                <a:gd name="T21" fmla="*/ 5 h 14"/>
                <a:gd name="T22" fmla="*/ 0 w 1"/>
                <a:gd name="T23" fmla="*/ 0 h 14"/>
                <a:gd name="T24" fmla="*/ 0 w 1"/>
                <a:gd name="T25" fmla="*/ 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
                <a:gd name="T40" fmla="*/ 0 h 14"/>
                <a:gd name="T41" fmla="*/ 1 w 1"/>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 h="14">
                  <a:moveTo>
                    <a:pt x="0" y="0"/>
                  </a:moveTo>
                  <a:lnTo>
                    <a:pt x="0" y="0"/>
                  </a:lnTo>
                  <a:lnTo>
                    <a:pt x="0" y="5"/>
                  </a:lnTo>
                  <a:lnTo>
                    <a:pt x="0" y="5"/>
                  </a:lnTo>
                  <a:lnTo>
                    <a:pt x="0" y="9"/>
                  </a:lnTo>
                  <a:lnTo>
                    <a:pt x="0" y="9"/>
                  </a:lnTo>
                  <a:lnTo>
                    <a:pt x="0" y="14"/>
                  </a:lnTo>
                  <a:lnTo>
                    <a:pt x="0" y="9"/>
                  </a:lnTo>
                  <a:lnTo>
                    <a:pt x="0" y="9"/>
                  </a:lnTo>
                  <a:lnTo>
                    <a:pt x="0" y="5"/>
                  </a:lnTo>
                  <a:lnTo>
                    <a:pt x="0" y="5"/>
                  </a:lnTo>
                  <a:lnTo>
                    <a:pt x="0"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7" name="Freeform 57"/>
            <p:cNvSpPr>
              <a:spLocks noChangeArrowheads="1"/>
            </p:cNvSpPr>
            <p:nvPr/>
          </p:nvSpPr>
          <p:spPr bwMode="auto">
            <a:xfrm>
              <a:off x="1401763" y="287337"/>
              <a:ext cx="90488" cy="49212"/>
            </a:xfrm>
            <a:custGeom>
              <a:avLst/>
              <a:gdLst>
                <a:gd name="T0" fmla="*/ 57 w 57"/>
                <a:gd name="T1" fmla="*/ 31 h 31"/>
                <a:gd name="T2" fmla="*/ 53 w 57"/>
                <a:gd name="T3" fmla="*/ 31 h 31"/>
                <a:gd name="T4" fmla="*/ 40 w 57"/>
                <a:gd name="T5" fmla="*/ 26 h 31"/>
                <a:gd name="T6" fmla="*/ 26 w 57"/>
                <a:gd name="T7" fmla="*/ 22 h 31"/>
                <a:gd name="T8" fmla="*/ 18 w 57"/>
                <a:gd name="T9" fmla="*/ 17 h 31"/>
                <a:gd name="T10" fmla="*/ 9 w 57"/>
                <a:gd name="T11" fmla="*/ 13 h 31"/>
                <a:gd name="T12" fmla="*/ 0 w 57"/>
                <a:gd name="T13" fmla="*/ 0 h 31"/>
                <a:gd name="T14" fmla="*/ 4 w 57"/>
                <a:gd name="T15" fmla="*/ 9 h 31"/>
                <a:gd name="T16" fmla="*/ 9 w 57"/>
                <a:gd name="T17" fmla="*/ 13 h 31"/>
                <a:gd name="T18" fmla="*/ 13 w 57"/>
                <a:gd name="T19" fmla="*/ 17 h 31"/>
                <a:gd name="T20" fmla="*/ 18 w 57"/>
                <a:gd name="T21" fmla="*/ 17 h 31"/>
                <a:gd name="T22" fmla="*/ 26 w 57"/>
                <a:gd name="T23" fmla="*/ 26 h 31"/>
                <a:gd name="T24" fmla="*/ 35 w 57"/>
                <a:gd name="T25" fmla="*/ 26 h 31"/>
                <a:gd name="T26" fmla="*/ 53 w 57"/>
                <a:gd name="T27" fmla="*/ 31 h 31"/>
                <a:gd name="T28" fmla="*/ 57 w 57"/>
                <a:gd name="T29" fmla="*/ 31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31"/>
                <a:gd name="T47" fmla="*/ 57 w 57"/>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31">
                  <a:moveTo>
                    <a:pt x="57" y="31"/>
                  </a:moveTo>
                  <a:lnTo>
                    <a:pt x="53" y="31"/>
                  </a:lnTo>
                  <a:lnTo>
                    <a:pt x="40" y="26"/>
                  </a:lnTo>
                  <a:lnTo>
                    <a:pt x="26" y="22"/>
                  </a:lnTo>
                  <a:lnTo>
                    <a:pt x="18" y="17"/>
                  </a:lnTo>
                  <a:lnTo>
                    <a:pt x="9" y="13"/>
                  </a:lnTo>
                  <a:lnTo>
                    <a:pt x="0" y="0"/>
                  </a:lnTo>
                  <a:lnTo>
                    <a:pt x="4" y="9"/>
                  </a:lnTo>
                  <a:lnTo>
                    <a:pt x="9" y="13"/>
                  </a:lnTo>
                  <a:lnTo>
                    <a:pt x="13" y="17"/>
                  </a:lnTo>
                  <a:lnTo>
                    <a:pt x="18" y="17"/>
                  </a:lnTo>
                  <a:lnTo>
                    <a:pt x="26" y="26"/>
                  </a:lnTo>
                  <a:lnTo>
                    <a:pt x="35" y="26"/>
                  </a:lnTo>
                  <a:lnTo>
                    <a:pt x="53" y="31"/>
                  </a:lnTo>
                  <a:lnTo>
                    <a:pt x="57"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8" name="Freeform 58"/>
            <p:cNvSpPr>
              <a:spLocks noEditPoints="1" noChangeArrowheads="1"/>
            </p:cNvSpPr>
            <p:nvPr/>
          </p:nvSpPr>
          <p:spPr bwMode="auto">
            <a:xfrm>
              <a:off x="1514475" y="174625"/>
              <a:ext cx="47625" cy="20637"/>
            </a:xfrm>
            <a:custGeom>
              <a:avLst/>
              <a:gdLst>
                <a:gd name="T0" fmla="*/ 13 w 30"/>
                <a:gd name="T1" fmla="*/ 13 h 13"/>
                <a:gd name="T2" fmla="*/ 4 w 30"/>
                <a:gd name="T3" fmla="*/ 4 h 13"/>
                <a:gd name="T4" fmla="*/ 13 w 30"/>
                <a:gd name="T5" fmla="*/ 9 h 13"/>
                <a:gd name="T6" fmla="*/ 13 w 30"/>
                <a:gd name="T7" fmla="*/ 4 h 13"/>
                <a:gd name="T8" fmla="*/ 8 w 30"/>
                <a:gd name="T9" fmla="*/ 9 h 13"/>
                <a:gd name="T10" fmla="*/ 8 w 30"/>
                <a:gd name="T11" fmla="*/ 9 h 13"/>
                <a:gd name="T12" fmla="*/ 8 w 30"/>
                <a:gd name="T13" fmla="*/ 4 h 13"/>
                <a:gd name="T14" fmla="*/ 13 w 30"/>
                <a:gd name="T15" fmla="*/ 4 h 13"/>
                <a:gd name="T16" fmla="*/ 13 w 30"/>
                <a:gd name="T17" fmla="*/ 4 h 13"/>
                <a:gd name="T18" fmla="*/ 8 w 30"/>
                <a:gd name="T19" fmla="*/ 9 h 13"/>
                <a:gd name="T20" fmla="*/ 13 w 30"/>
                <a:gd name="T21" fmla="*/ 9 h 13"/>
                <a:gd name="T22" fmla="*/ 13 w 30"/>
                <a:gd name="T23" fmla="*/ 4 h 13"/>
                <a:gd name="T24" fmla="*/ 13 w 30"/>
                <a:gd name="T25" fmla="*/ 4 h 13"/>
                <a:gd name="T26" fmla="*/ 22 w 30"/>
                <a:gd name="T27" fmla="*/ 9 h 13"/>
                <a:gd name="T28" fmla="*/ 17 w 30"/>
                <a:gd name="T29" fmla="*/ 0 h 13"/>
                <a:gd name="T30" fmla="*/ 22 w 30"/>
                <a:gd name="T31" fmla="*/ 0 h 13"/>
                <a:gd name="T32" fmla="*/ 22 w 30"/>
                <a:gd name="T33" fmla="*/ 0 h 13"/>
                <a:gd name="T34" fmla="*/ 22 w 30"/>
                <a:gd name="T35" fmla="*/ 0 h 13"/>
                <a:gd name="T36" fmla="*/ 22 w 30"/>
                <a:gd name="T37" fmla="*/ 0 h 13"/>
                <a:gd name="T38" fmla="*/ 22 w 30"/>
                <a:gd name="T39" fmla="*/ 0 h 13"/>
                <a:gd name="T40" fmla="*/ 26 w 30"/>
                <a:gd name="T41" fmla="*/ 0 h 13"/>
                <a:gd name="T42" fmla="*/ 26 w 30"/>
                <a:gd name="T43" fmla="*/ 4 h 13"/>
                <a:gd name="T44" fmla="*/ 26 w 30"/>
                <a:gd name="T45" fmla="*/ 0 h 13"/>
                <a:gd name="T46" fmla="*/ 30 w 30"/>
                <a:gd name="T47" fmla="*/ 4 h 13"/>
                <a:gd name="T48" fmla="*/ 22 w 30"/>
                <a:gd name="T49" fmla="*/ 9 h 13"/>
                <a:gd name="T50" fmla="*/ 22 w 30"/>
                <a:gd name="T51" fmla="*/ 9 h 13"/>
                <a:gd name="T52" fmla="*/ 22 w 30"/>
                <a:gd name="T53" fmla="*/ 9 h 13"/>
                <a:gd name="T54" fmla="*/ 22 w 30"/>
                <a:gd name="T55" fmla="*/ 13 h 13"/>
                <a:gd name="T56" fmla="*/ 22 w 30"/>
                <a:gd name="T57" fmla="*/ 13 h 13"/>
                <a:gd name="T58" fmla="*/ 22 w 30"/>
                <a:gd name="T59" fmla="*/ 13 h 13"/>
                <a:gd name="T60" fmla="*/ 22 w 30"/>
                <a:gd name="T61" fmla="*/ 13 h 13"/>
                <a:gd name="T62" fmla="*/ 17 w 30"/>
                <a:gd name="T63" fmla="*/ 13 h 13"/>
                <a:gd name="T64" fmla="*/ 17 w 30"/>
                <a:gd name="T65" fmla="*/ 13 h 13"/>
                <a:gd name="T66" fmla="*/ 17 w 30"/>
                <a:gd name="T67" fmla="*/ 13 h 13"/>
                <a:gd name="T68" fmla="*/ 13 w 30"/>
                <a:gd name="T69" fmla="*/ 13 h 13"/>
                <a:gd name="T70" fmla="*/ 13 w 30"/>
                <a:gd name="T71" fmla="*/ 13 h 13"/>
                <a:gd name="T72" fmla="*/ 13 w 30"/>
                <a:gd name="T73" fmla="*/ 13 h 13"/>
                <a:gd name="T74" fmla="*/ 8 w 30"/>
                <a:gd name="T75" fmla="*/ 13 h 13"/>
                <a:gd name="T76" fmla="*/ 8 w 30"/>
                <a:gd name="T77" fmla="*/ 13 h 13"/>
                <a:gd name="T78" fmla="*/ 8 w 30"/>
                <a:gd name="T79" fmla="*/ 13 h 13"/>
                <a:gd name="T80" fmla="*/ 4 w 30"/>
                <a:gd name="T81" fmla="*/ 9 h 13"/>
                <a:gd name="T82" fmla="*/ 4 w 30"/>
                <a:gd name="T83" fmla="*/ 4 h 13"/>
                <a:gd name="T84" fmla="*/ 0 w 30"/>
                <a:gd name="T85" fmla="*/ 9 h 13"/>
                <a:gd name="T86" fmla="*/ 0 w 30"/>
                <a:gd name="T87" fmla="*/ 4 h 13"/>
                <a:gd name="T88" fmla="*/ 4 w 30"/>
                <a:gd name="T89" fmla="*/ 4 h 13"/>
                <a:gd name="T90" fmla="*/ 4 w 30"/>
                <a:gd name="T91" fmla="*/ 0 h 13"/>
                <a:gd name="T92" fmla="*/ 8 w 30"/>
                <a:gd name="T93" fmla="*/ 0 h 13"/>
                <a:gd name="T94" fmla="*/ 8 w 30"/>
                <a:gd name="T95" fmla="*/ 0 h 13"/>
                <a:gd name="T96" fmla="*/ 8 w 30"/>
                <a:gd name="T97" fmla="*/ 4 h 13"/>
                <a:gd name="T98" fmla="*/ 8 w 30"/>
                <a:gd name="T99" fmla="*/ 4 h 13"/>
                <a:gd name="T100" fmla="*/ 13 w 30"/>
                <a:gd name="T101" fmla="*/ 0 h 13"/>
                <a:gd name="T102" fmla="*/ 13 w 30"/>
                <a:gd name="T103" fmla="*/ 4 h 13"/>
                <a:gd name="T104" fmla="*/ 13 w 30"/>
                <a:gd name="T105" fmla="*/ 0 h 13"/>
                <a:gd name="T106" fmla="*/ 17 w 30"/>
                <a:gd name="T107" fmla="*/ 0 h 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
                <a:gd name="T163" fmla="*/ 0 h 13"/>
                <a:gd name="T164" fmla="*/ 30 w 30"/>
                <a:gd name="T165" fmla="*/ 13 h 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 h="13">
                  <a:moveTo>
                    <a:pt x="22" y="9"/>
                  </a:moveTo>
                  <a:lnTo>
                    <a:pt x="17" y="9"/>
                  </a:lnTo>
                  <a:lnTo>
                    <a:pt x="17" y="9"/>
                  </a:lnTo>
                  <a:lnTo>
                    <a:pt x="17" y="9"/>
                  </a:lnTo>
                  <a:lnTo>
                    <a:pt x="13" y="13"/>
                  </a:lnTo>
                  <a:lnTo>
                    <a:pt x="17" y="9"/>
                  </a:lnTo>
                  <a:lnTo>
                    <a:pt x="22" y="9"/>
                  </a:lnTo>
                  <a:close/>
                  <a:moveTo>
                    <a:pt x="4" y="4"/>
                  </a:moveTo>
                  <a:lnTo>
                    <a:pt x="4" y="4"/>
                  </a:lnTo>
                  <a:lnTo>
                    <a:pt x="4" y="4"/>
                  </a:lnTo>
                  <a:lnTo>
                    <a:pt x="4" y="9"/>
                  </a:lnTo>
                  <a:lnTo>
                    <a:pt x="8" y="13"/>
                  </a:lnTo>
                  <a:lnTo>
                    <a:pt x="8" y="13"/>
                  </a:lnTo>
                  <a:lnTo>
                    <a:pt x="13" y="13"/>
                  </a:lnTo>
                  <a:lnTo>
                    <a:pt x="13" y="9"/>
                  </a:lnTo>
                  <a:lnTo>
                    <a:pt x="13" y="9"/>
                  </a:lnTo>
                  <a:lnTo>
                    <a:pt x="13" y="9"/>
                  </a:lnTo>
                  <a:lnTo>
                    <a:pt x="13" y="4"/>
                  </a:lnTo>
                  <a:lnTo>
                    <a:pt x="13" y="4"/>
                  </a:lnTo>
                  <a:lnTo>
                    <a:pt x="13" y="4"/>
                  </a:lnTo>
                  <a:lnTo>
                    <a:pt x="13" y="9"/>
                  </a:lnTo>
                  <a:lnTo>
                    <a:pt x="8" y="9"/>
                  </a:lnTo>
                  <a:lnTo>
                    <a:pt x="8" y="9"/>
                  </a:lnTo>
                  <a:lnTo>
                    <a:pt x="8" y="9"/>
                  </a:lnTo>
                  <a:lnTo>
                    <a:pt x="8" y="9"/>
                  </a:lnTo>
                  <a:lnTo>
                    <a:pt x="8" y="9"/>
                  </a:lnTo>
                  <a:lnTo>
                    <a:pt x="8" y="9"/>
                  </a:lnTo>
                  <a:lnTo>
                    <a:pt x="8" y="9"/>
                  </a:lnTo>
                  <a:lnTo>
                    <a:pt x="8" y="9"/>
                  </a:lnTo>
                  <a:lnTo>
                    <a:pt x="8" y="9"/>
                  </a:lnTo>
                  <a:lnTo>
                    <a:pt x="8" y="9"/>
                  </a:lnTo>
                  <a:lnTo>
                    <a:pt x="8" y="9"/>
                  </a:lnTo>
                  <a:lnTo>
                    <a:pt x="8" y="4"/>
                  </a:lnTo>
                  <a:lnTo>
                    <a:pt x="8" y="4"/>
                  </a:lnTo>
                  <a:lnTo>
                    <a:pt x="8" y="4"/>
                  </a:lnTo>
                  <a:lnTo>
                    <a:pt x="8" y="4"/>
                  </a:lnTo>
                  <a:lnTo>
                    <a:pt x="8" y="4"/>
                  </a:lnTo>
                  <a:lnTo>
                    <a:pt x="4" y="4"/>
                  </a:lnTo>
                  <a:close/>
                  <a:moveTo>
                    <a:pt x="13" y="4"/>
                  </a:moveTo>
                  <a:lnTo>
                    <a:pt x="13" y="4"/>
                  </a:lnTo>
                  <a:lnTo>
                    <a:pt x="8" y="4"/>
                  </a:lnTo>
                  <a:lnTo>
                    <a:pt x="13" y="4"/>
                  </a:lnTo>
                  <a:lnTo>
                    <a:pt x="13" y="4"/>
                  </a:lnTo>
                  <a:lnTo>
                    <a:pt x="13" y="4"/>
                  </a:lnTo>
                  <a:lnTo>
                    <a:pt x="13" y="4"/>
                  </a:lnTo>
                  <a:lnTo>
                    <a:pt x="8" y="4"/>
                  </a:lnTo>
                  <a:lnTo>
                    <a:pt x="8" y="4"/>
                  </a:lnTo>
                  <a:lnTo>
                    <a:pt x="8" y="4"/>
                  </a:lnTo>
                  <a:lnTo>
                    <a:pt x="8" y="9"/>
                  </a:lnTo>
                  <a:lnTo>
                    <a:pt x="8" y="9"/>
                  </a:lnTo>
                  <a:lnTo>
                    <a:pt x="13" y="9"/>
                  </a:lnTo>
                  <a:lnTo>
                    <a:pt x="13" y="9"/>
                  </a:lnTo>
                  <a:lnTo>
                    <a:pt x="13" y="9"/>
                  </a:lnTo>
                  <a:lnTo>
                    <a:pt x="13" y="4"/>
                  </a:lnTo>
                  <a:lnTo>
                    <a:pt x="13" y="9"/>
                  </a:lnTo>
                  <a:lnTo>
                    <a:pt x="13" y="4"/>
                  </a:lnTo>
                  <a:lnTo>
                    <a:pt x="13" y="4"/>
                  </a:lnTo>
                  <a:close/>
                  <a:moveTo>
                    <a:pt x="13" y="4"/>
                  </a:moveTo>
                  <a:lnTo>
                    <a:pt x="13" y="4"/>
                  </a:lnTo>
                  <a:lnTo>
                    <a:pt x="13" y="4"/>
                  </a:lnTo>
                  <a:lnTo>
                    <a:pt x="13" y="4"/>
                  </a:lnTo>
                  <a:lnTo>
                    <a:pt x="13" y="4"/>
                  </a:lnTo>
                  <a:lnTo>
                    <a:pt x="13" y="4"/>
                  </a:lnTo>
                  <a:lnTo>
                    <a:pt x="13" y="4"/>
                  </a:lnTo>
                  <a:lnTo>
                    <a:pt x="13" y="4"/>
                  </a:lnTo>
                  <a:lnTo>
                    <a:pt x="13" y="4"/>
                  </a:lnTo>
                  <a:close/>
                  <a:moveTo>
                    <a:pt x="22" y="13"/>
                  </a:moveTo>
                  <a:lnTo>
                    <a:pt x="22" y="9"/>
                  </a:lnTo>
                  <a:lnTo>
                    <a:pt x="22" y="9"/>
                  </a:lnTo>
                  <a:lnTo>
                    <a:pt x="22" y="9"/>
                  </a:lnTo>
                  <a:lnTo>
                    <a:pt x="22" y="9"/>
                  </a:lnTo>
                  <a:lnTo>
                    <a:pt x="22" y="9"/>
                  </a:lnTo>
                  <a:lnTo>
                    <a:pt x="22" y="13"/>
                  </a:lnTo>
                  <a:close/>
                  <a:moveTo>
                    <a:pt x="17" y="4"/>
                  </a:moveTo>
                  <a:lnTo>
                    <a:pt x="17" y="0"/>
                  </a:lnTo>
                  <a:lnTo>
                    <a:pt x="17" y="0"/>
                  </a:lnTo>
                  <a:lnTo>
                    <a:pt x="17" y="0"/>
                  </a:lnTo>
                  <a:lnTo>
                    <a:pt x="17" y="0"/>
                  </a:lnTo>
                  <a:lnTo>
                    <a:pt x="17"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2" y="0"/>
                  </a:lnTo>
                  <a:lnTo>
                    <a:pt x="26" y="0"/>
                  </a:lnTo>
                  <a:lnTo>
                    <a:pt x="26" y="0"/>
                  </a:lnTo>
                  <a:lnTo>
                    <a:pt x="26" y="0"/>
                  </a:lnTo>
                  <a:lnTo>
                    <a:pt x="26" y="0"/>
                  </a:lnTo>
                  <a:lnTo>
                    <a:pt x="26" y="0"/>
                  </a:lnTo>
                  <a:lnTo>
                    <a:pt x="26" y="0"/>
                  </a:lnTo>
                  <a:lnTo>
                    <a:pt x="26" y="4"/>
                  </a:lnTo>
                  <a:lnTo>
                    <a:pt x="26" y="0"/>
                  </a:lnTo>
                  <a:lnTo>
                    <a:pt x="26" y="0"/>
                  </a:lnTo>
                  <a:lnTo>
                    <a:pt x="26" y="0"/>
                  </a:lnTo>
                  <a:lnTo>
                    <a:pt x="26" y="4"/>
                  </a:lnTo>
                  <a:lnTo>
                    <a:pt x="26" y="0"/>
                  </a:lnTo>
                  <a:lnTo>
                    <a:pt x="26" y="0"/>
                  </a:lnTo>
                  <a:lnTo>
                    <a:pt x="26" y="4"/>
                  </a:lnTo>
                  <a:lnTo>
                    <a:pt x="26" y="4"/>
                  </a:lnTo>
                  <a:lnTo>
                    <a:pt x="26" y="4"/>
                  </a:lnTo>
                  <a:lnTo>
                    <a:pt x="30" y="4"/>
                  </a:lnTo>
                  <a:lnTo>
                    <a:pt x="26" y="4"/>
                  </a:lnTo>
                  <a:lnTo>
                    <a:pt x="26" y="9"/>
                  </a:lnTo>
                  <a:lnTo>
                    <a:pt x="22" y="9"/>
                  </a:lnTo>
                  <a:lnTo>
                    <a:pt x="22" y="9"/>
                  </a:lnTo>
                  <a:lnTo>
                    <a:pt x="22" y="9"/>
                  </a:lnTo>
                  <a:lnTo>
                    <a:pt x="22" y="9"/>
                  </a:lnTo>
                  <a:lnTo>
                    <a:pt x="22" y="9"/>
                  </a:lnTo>
                  <a:lnTo>
                    <a:pt x="22" y="9"/>
                  </a:lnTo>
                  <a:lnTo>
                    <a:pt x="22" y="9"/>
                  </a:lnTo>
                  <a:lnTo>
                    <a:pt x="22" y="9"/>
                  </a:lnTo>
                  <a:lnTo>
                    <a:pt x="22" y="9"/>
                  </a:lnTo>
                  <a:lnTo>
                    <a:pt x="22" y="9"/>
                  </a:lnTo>
                  <a:lnTo>
                    <a:pt x="22" y="9"/>
                  </a:lnTo>
                  <a:lnTo>
                    <a:pt x="22" y="13"/>
                  </a:lnTo>
                  <a:lnTo>
                    <a:pt x="22" y="9"/>
                  </a:lnTo>
                  <a:lnTo>
                    <a:pt x="22" y="9"/>
                  </a:lnTo>
                  <a:lnTo>
                    <a:pt x="22" y="13"/>
                  </a:lnTo>
                  <a:lnTo>
                    <a:pt x="22" y="13"/>
                  </a:lnTo>
                  <a:lnTo>
                    <a:pt x="22" y="13"/>
                  </a:lnTo>
                  <a:lnTo>
                    <a:pt x="22" y="13"/>
                  </a:lnTo>
                  <a:lnTo>
                    <a:pt x="22" y="13"/>
                  </a:lnTo>
                  <a:lnTo>
                    <a:pt x="22" y="9"/>
                  </a:lnTo>
                  <a:lnTo>
                    <a:pt x="22" y="9"/>
                  </a:lnTo>
                  <a:lnTo>
                    <a:pt x="22" y="13"/>
                  </a:lnTo>
                  <a:lnTo>
                    <a:pt x="22" y="13"/>
                  </a:lnTo>
                  <a:lnTo>
                    <a:pt x="22" y="13"/>
                  </a:lnTo>
                  <a:lnTo>
                    <a:pt x="22" y="13"/>
                  </a:lnTo>
                  <a:lnTo>
                    <a:pt x="22" y="13"/>
                  </a:lnTo>
                  <a:lnTo>
                    <a:pt x="22" y="13"/>
                  </a:lnTo>
                  <a:lnTo>
                    <a:pt x="22" y="13"/>
                  </a:lnTo>
                  <a:lnTo>
                    <a:pt x="22" y="13"/>
                  </a:lnTo>
                  <a:lnTo>
                    <a:pt x="22" y="9"/>
                  </a:lnTo>
                  <a:lnTo>
                    <a:pt x="22" y="13"/>
                  </a:lnTo>
                  <a:lnTo>
                    <a:pt x="22" y="13"/>
                  </a:lnTo>
                  <a:lnTo>
                    <a:pt x="22" y="13"/>
                  </a:lnTo>
                  <a:lnTo>
                    <a:pt x="17" y="13"/>
                  </a:lnTo>
                  <a:lnTo>
                    <a:pt x="22" y="13"/>
                  </a:lnTo>
                  <a:lnTo>
                    <a:pt x="22"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7" y="13"/>
                  </a:lnTo>
                  <a:lnTo>
                    <a:pt x="13" y="13"/>
                  </a:lnTo>
                  <a:lnTo>
                    <a:pt x="13" y="13"/>
                  </a:lnTo>
                  <a:lnTo>
                    <a:pt x="13" y="13"/>
                  </a:lnTo>
                  <a:lnTo>
                    <a:pt x="13" y="13"/>
                  </a:lnTo>
                  <a:lnTo>
                    <a:pt x="13" y="13"/>
                  </a:lnTo>
                  <a:lnTo>
                    <a:pt x="13" y="13"/>
                  </a:lnTo>
                  <a:lnTo>
                    <a:pt x="13" y="13"/>
                  </a:lnTo>
                  <a:lnTo>
                    <a:pt x="13" y="13"/>
                  </a:lnTo>
                  <a:lnTo>
                    <a:pt x="13" y="13"/>
                  </a:lnTo>
                  <a:lnTo>
                    <a:pt x="13" y="13"/>
                  </a:lnTo>
                  <a:lnTo>
                    <a:pt x="13" y="13"/>
                  </a:lnTo>
                  <a:lnTo>
                    <a:pt x="13" y="13"/>
                  </a:lnTo>
                  <a:lnTo>
                    <a:pt x="13" y="13"/>
                  </a:lnTo>
                  <a:lnTo>
                    <a:pt x="8" y="13"/>
                  </a:lnTo>
                  <a:lnTo>
                    <a:pt x="8" y="13"/>
                  </a:lnTo>
                  <a:lnTo>
                    <a:pt x="8" y="13"/>
                  </a:lnTo>
                  <a:lnTo>
                    <a:pt x="8" y="13"/>
                  </a:lnTo>
                  <a:lnTo>
                    <a:pt x="8" y="13"/>
                  </a:lnTo>
                  <a:lnTo>
                    <a:pt x="8" y="13"/>
                  </a:lnTo>
                  <a:lnTo>
                    <a:pt x="8" y="13"/>
                  </a:lnTo>
                  <a:lnTo>
                    <a:pt x="8" y="13"/>
                  </a:lnTo>
                  <a:lnTo>
                    <a:pt x="8" y="13"/>
                  </a:lnTo>
                  <a:lnTo>
                    <a:pt x="8" y="13"/>
                  </a:lnTo>
                  <a:lnTo>
                    <a:pt x="8" y="13"/>
                  </a:lnTo>
                  <a:lnTo>
                    <a:pt x="8" y="13"/>
                  </a:lnTo>
                  <a:lnTo>
                    <a:pt x="8" y="13"/>
                  </a:lnTo>
                  <a:lnTo>
                    <a:pt x="4" y="13"/>
                  </a:lnTo>
                  <a:lnTo>
                    <a:pt x="4" y="13"/>
                  </a:lnTo>
                  <a:lnTo>
                    <a:pt x="4" y="9"/>
                  </a:lnTo>
                  <a:lnTo>
                    <a:pt x="4" y="9"/>
                  </a:lnTo>
                  <a:lnTo>
                    <a:pt x="4" y="9"/>
                  </a:lnTo>
                  <a:lnTo>
                    <a:pt x="4" y="9"/>
                  </a:lnTo>
                  <a:lnTo>
                    <a:pt x="4" y="9"/>
                  </a:lnTo>
                  <a:lnTo>
                    <a:pt x="4" y="9"/>
                  </a:lnTo>
                  <a:lnTo>
                    <a:pt x="4" y="9"/>
                  </a:lnTo>
                  <a:lnTo>
                    <a:pt x="4" y="4"/>
                  </a:lnTo>
                  <a:lnTo>
                    <a:pt x="4" y="9"/>
                  </a:lnTo>
                  <a:lnTo>
                    <a:pt x="4" y="4"/>
                  </a:lnTo>
                  <a:lnTo>
                    <a:pt x="0" y="9"/>
                  </a:lnTo>
                  <a:lnTo>
                    <a:pt x="0" y="9"/>
                  </a:lnTo>
                  <a:lnTo>
                    <a:pt x="0" y="9"/>
                  </a:lnTo>
                  <a:lnTo>
                    <a:pt x="0" y="9"/>
                  </a:lnTo>
                  <a:lnTo>
                    <a:pt x="0" y="9"/>
                  </a:lnTo>
                  <a:lnTo>
                    <a:pt x="4" y="4"/>
                  </a:lnTo>
                  <a:lnTo>
                    <a:pt x="0" y="4"/>
                  </a:lnTo>
                  <a:lnTo>
                    <a:pt x="0" y="4"/>
                  </a:lnTo>
                  <a:lnTo>
                    <a:pt x="4" y="4"/>
                  </a:lnTo>
                  <a:lnTo>
                    <a:pt x="4" y="4"/>
                  </a:lnTo>
                  <a:lnTo>
                    <a:pt x="4" y="4"/>
                  </a:lnTo>
                  <a:lnTo>
                    <a:pt x="4" y="4"/>
                  </a:lnTo>
                  <a:lnTo>
                    <a:pt x="4" y="4"/>
                  </a:lnTo>
                  <a:lnTo>
                    <a:pt x="4" y="0"/>
                  </a:lnTo>
                  <a:lnTo>
                    <a:pt x="4" y="4"/>
                  </a:lnTo>
                  <a:lnTo>
                    <a:pt x="4" y="4"/>
                  </a:lnTo>
                  <a:lnTo>
                    <a:pt x="4" y="4"/>
                  </a:lnTo>
                  <a:lnTo>
                    <a:pt x="4" y="0"/>
                  </a:lnTo>
                  <a:lnTo>
                    <a:pt x="4" y="0"/>
                  </a:lnTo>
                  <a:lnTo>
                    <a:pt x="4" y="0"/>
                  </a:lnTo>
                  <a:lnTo>
                    <a:pt x="4" y="4"/>
                  </a:lnTo>
                  <a:lnTo>
                    <a:pt x="8" y="4"/>
                  </a:lnTo>
                  <a:lnTo>
                    <a:pt x="8" y="0"/>
                  </a:lnTo>
                  <a:lnTo>
                    <a:pt x="8" y="0"/>
                  </a:lnTo>
                  <a:lnTo>
                    <a:pt x="8" y="0"/>
                  </a:lnTo>
                  <a:lnTo>
                    <a:pt x="8" y="0"/>
                  </a:lnTo>
                  <a:lnTo>
                    <a:pt x="8" y="0"/>
                  </a:lnTo>
                  <a:lnTo>
                    <a:pt x="8" y="0"/>
                  </a:lnTo>
                  <a:lnTo>
                    <a:pt x="8" y="4"/>
                  </a:lnTo>
                  <a:lnTo>
                    <a:pt x="8" y="4"/>
                  </a:lnTo>
                  <a:lnTo>
                    <a:pt x="8" y="4"/>
                  </a:lnTo>
                  <a:lnTo>
                    <a:pt x="8" y="4"/>
                  </a:lnTo>
                  <a:lnTo>
                    <a:pt x="8" y="4"/>
                  </a:lnTo>
                  <a:lnTo>
                    <a:pt x="8" y="4"/>
                  </a:lnTo>
                  <a:lnTo>
                    <a:pt x="8" y="0"/>
                  </a:lnTo>
                  <a:lnTo>
                    <a:pt x="8" y="0"/>
                  </a:lnTo>
                  <a:lnTo>
                    <a:pt x="8" y="0"/>
                  </a:lnTo>
                  <a:lnTo>
                    <a:pt x="8" y="4"/>
                  </a:lnTo>
                  <a:lnTo>
                    <a:pt x="8" y="0"/>
                  </a:lnTo>
                  <a:lnTo>
                    <a:pt x="8" y="0"/>
                  </a:lnTo>
                  <a:lnTo>
                    <a:pt x="8" y="0"/>
                  </a:lnTo>
                  <a:lnTo>
                    <a:pt x="13" y="0"/>
                  </a:lnTo>
                  <a:lnTo>
                    <a:pt x="13" y="0"/>
                  </a:lnTo>
                  <a:lnTo>
                    <a:pt x="13" y="0"/>
                  </a:lnTo>
                  <a:lnTo>
                    <a:pt x="13" y="0"/>
                  </a:lnTo>
                  <a:lnTo>
                    <a:pt x="13" y="0"/>
                  </a:lnTo>
                  <a:lnTo>
                    <a:pt x="13" y="0"/>
                  </a:lnTo>
                  <a:lnTo>
                    <a:pt x="13" y="4"/>
                  </a:lnTo>
                  <a:lnTo>
                    <a:pt x="13" y="0"/>
                  </a:lnTo>
                  <a:lnTo>
                    <a:pt x="13" y="0"/>
                  </a:lnTo>
                  <a:lnTo>
                    <a:pt x="13" y="0"/>
                  </a:lnTo>
                  <a:lnTo>
                    <a:pt x="13" y="0"/>
                  </a:lnTo>
                  <a:lnTo>
                    <a:pt x="13" y="0"/>
                  </a:lnTo>
                  <a:lnTo>
                    <a:pt x="13" y="0"/>
                  </a:lnTo>
                  <a:lnTo>
                    <a:pt x="13" y="0"/>
                  </a:lnTo>
                  <a:lnTo>
                    <a:pt x="17" y="0"/>
                  </a:lnTo>
                  <a:lnTo>
                    <a:pt x="17" y="0"/>
                  </a:lnTo>
                  <a:lnTo>
                    <a:pt x="17" y="0"/>
                  </a:lnTo>
                  <a:lnTo>
                    <a:pt x="17" y="0"/>
                  </a:lnTo>
                  <a:lnTo>
                    <a:pt x="17"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29" name="Freeform 59"/>
            <p:cNvSpPr>
              <a:spLocks noChangeArrowheads="1"/>
            </p:cNvSpPr>
            <p:nvPr/>
          </p:nvSpPr>
          <p:spPr bwMode="auto">
            <a:xfrm>
              <a:off x="1527175" y="180975"/>
              <a:ext cx="7938" cy="7937"/>
            </a:xfrm>
            <a:custGeom>
              <a:avLst/>
              <a:gdLst>
                <a:gd name="T0" fmla="*/ 5 w 5"/>
                <a:gd name="T1" fmla="*/ 0 h 5"/>
                <a:gd name="T2" fmla="*/ 5 w 5"/>
                <a:gd name="T3" fmla="*/ 0 h 5"/>
                <a:gd name="T4" fmla="*/ 5 w 5"/>
                <a:gd name="T5" fmla="*/ 0 h 5"/>
                <a:gd name="T6" fmla="*/ 5 w 5"/>
                <a:gd name="T7" fmla="*/ 0 h 5"/>
                <a:gd name="T8" fmla="*/ 5 w 5"/>
                <a:gd name="T9" fmla="*/ 0 h 5"/>
                <a:gd name="T10" fmla="*/ 5 w 5"/>
                <a:gd name="T11" fmla="*/ 0 h 5"/>
                <a:gd name="T12" fmla="*/ 5 w 5"/>
                <a:gd name="T13" fmla="*/ 0 h 5"/>
                <a:gd name="T14" fmla="*/ 5 w 5"/>
                <a:gd name="T15" fmla="*/ 0 h 5"/>
                <a:gd name="T16" fmla="*/ 5 w 5"/>
                <a:gd name="T17" fmla="*/ 0 h 5"/>
                <a:gd name="T18" fmla="*/ 0 w 5"/>
                <a:gd name="T19" fmla="*/ 0 h 5"/>
                <a:gd name="T20" fmla="*/ 0 w 5"/>
                <a:gd name="T21" fmla="*/ 5 h 5"/>
                <a:gd name="T22" fmla="*/ 5 w 5"/>
                <a:gd name="T23" fmla="*/ 5 h 5"/>
                <a:gd name="T24" fmla="*/ 5 w 5"/>
                <a:gd name="T25" fmla="*/ 5 h 5"/>
                <a:gd name="T26" fmla="*/ 5 w 5"/>
                <a:gd name="T27" fmla="*/ 5 h 5"/>
                <a:gd name="T28" fmla="*/ 5 w 5"/>
                <a:gd name="T29" fmla="*/ 5 h 5"/>
                <a:gd name="T30" fmla="*/ 5 w 5"/>
                <a:gd name="T31" fmla="*/ 0 h 5"/>
                <a:gd name="T32" fmla="*/ 5 w 5"/>
                <a:gd name="T33" fmla="*/ 5 h 5"/>
                <a:gd name="T34" fmla="*/ 5 w 5"/>
                <a:gd name="T35" fmla="*/ 0 h 5"/>
                <a:gd name="T36" fmla="*/ 5 w 5"/>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
                <a:gd name="T58" fmla="*/ 0 h 5"/>
                <a:gd name="T59" fmla="*/ 5 w 5"/>
                <a:gd name="T60" fmla="*/ 5 h 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 h="5">
                  <a:moveTo>
                    <a:pt x="5" y="0"/>
                  </a:moveTo>
                  <a:lnTo>
                    <a:pt x="5" y="0"/>
                  </a:lnTo>
                  <a:lnTo>
                    <a:pt x="5" y="0"/>
                  </a:lnTo>
                  <a:lnTo>
                    <a:pt x="5" y="0"/>
                  </a:lnTo>
                  <a:lnTo>
                    <a:pt x="5" y="0"/>
                  </a:lnTo>
                  <a:lnTo>
                    <a:pt x="5" y="0"/>
                  </a:lnTo>
                  <a:lnTo>
                    <a:pt x="5" y="0"/>
                  </a:lnTo>
                  <a:lnTo>
                    <a:pt x="5" y="0"/>
                  </a:lnTo>
                  <a:lnTo>
                    <a:pt x="5" y="0"/>
                  </a:lnTo>
                  <a:lnTo>
                    <a:pt x="0" y="0"/>
                  </a:lnTo>
                  <a:lnTo>
                    <a:pt x="0" y="5"/>
                  </a:lnTo>
                  <a:lnTo>
                    <a:pt x="5" y="5"/>
                  </a:lnTo>
                  <a:lnTo>
                    <a:pt x="5" y="5"/>
                  </a:lnTo>
                  <a:lnTo>
                    <a:pt x="5" y="5"/>
                  </a:lnTo>
                  <a:lnTo>
                    <a:pt x="5" y="5"/>
                  </a:lnTo>
                  <a:lnTo>
                    <a:pt x="5" y="0"/>
                  </a:lnTo>
                  <a:lnTo>
                    <a:pt x="5" y="5"/>
                  </a:lnTo>
                  <a:lnTo>
                    <a:pt x="5" y="0"/>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0" name="Freeform 60"/>
            <p:cNvSpPr>
              <a:spLocks noChangeArrowheads="1"/>
            </p:cNvSpPr>
            <p:nvPr/>
          </p:nvSpPr>
          <p:spPr bwMode="auto">
            <a:xfrm>
              <a:off x="1520825" y="180975"/>
              <a:ext cx="20638" cy="14287"/>
            </a:xfrm>
            <a:custGeom>
              <a:avLst/>
              <a:gdLst>
                <a:gd name="T0" fmla="*/ 0 w 13"/>
                <a:gd name="T1" fmla="*/ 0 h 9"/>
                <a:gd name="T2" fmla="*/ 0 w 13"/>
                <a:gd name="T3" fmla="*/ 0 h 9"/>
                <a:gd name="T4" fmla="*/ 0 w 13"/>
                <a:gd name="T5" fmla="*/ 0 h 9"/>
                <a:gd name="T6" fmla="*/ 0 w 13"/>
                <a:gd name="T7" fmla="*/ 5 h 9"/>
                <a:gd name="T8" fmla="*/ 4 w 13"/>
                <a:gd name="T9" fmla="*/ 9 h 9"/>
                <a:gd name="T10" fmla="*/ 9 w 13"/>
                <a:gd name="T11" fmla="*/ 9 h 9"/>
                <a:gd name="T12" fmla="*/ 9 w 13"/>
                <a:gd name="T13" fmla="*/ 9 h 9"/>
                <a:gd name="T14" fmla="*/ 13 w 13"/>
                <a:gd name="T15" fmla="*/ 5 h 9"/>
                <a:gd name="T16" fmla="*/ 13 w 13"/>
                <a:gd name="T17" fmla="*/ 5 h 9"/>
                <a:gd name="T18" fmla="*/ 13 w 13"/>
                <a:gd name="T19" fmla="*/ 5 h 9"/>
                <a:gd name="T20" fmla="*/ 9 w 13"/>
                <a:gd name="T21" fmla="*/ 0 h 9"/>
                <a:gd name="T22" fmla="*/ 9 w 13"/>
                <a:gd name="T23" fmla="*/ 0 h 9"/>
                <a:gd name="T24" fmla="*/ 9 w 13"/>
                <a:gd name="T25" fmla="*/ 0 h 9"/>
                <a:gd name="T26" fmla="*/ 9 w 13"/>
                <a:gd name="T27" fmla="*/ 5 h 9"/>
                <a:gd name="T28" fmla="*/ 9 w 13"/>
                <a:gd name="T29" fmla="*/ 5 h 9"/>
                <a:gd name="T30" fmla="*/ 4 w 13"/>
                <a:gd name="T31" fmla="*/ 5 h 9"/>
                <a:gd name="T32" fmla="*/ 4 w 13"/>
                <a:gd name="T33" fmla="*/ 5 h 9"/>
                <a:gd name="T34" fmla="*/ 4 w 13"/>
                <a:gd name="T35" fmla="*/ 5 h 9"/>
                <a:gd name="T36" fmla="*/ 4 w 13"/>
                <a:gd name="T37" fmla="*/ 5 h 9"/>
                <a:gd name="T38" fmla="*/ 4 w 13"/>
                <a:gd name="T39" fmla="*/ 5 h 9"/>
                <a:gd name="T40" fmla="*/ 4 w 13"/>
                <a:gd name="T41" fmla="*/ 5 h 9"/>
                <a:gd name="T42" fmla="*/ 4 w 13"/>
                <a:gd name="T43" fmla="*/ 5 h 9"/>
                <a:gd name="T44" fmla="*/ 4 w 13"/>
                <a:gd name="T45" fmla="*/ 5 h 9"/>
                <a:gd name="T46" fmla="*/ 4 w 13"/>
                <a:gd name="T47" fmla="*/ 5 h 9"/>
                <a:gd name="T48" fmla="*/ 4 w 13"/>
                <a:gd name="T49" fmla="*/ 5 h 9"/>
                <a:gd name="T50" fmla="*/ 4 w 13"/>
                <a:gd name="T51" fmla="*/ 0 h 9"/>
                <a:gd name="T52" fmla="*/ 4 w 13"/>
                <a:gd name="T53" fmla="*/ 0 h 9"/>
                <a:gd name="T54" fmla="*/ 4 w 13"/>
                <a:gd name="T55" fmla="*/ 0 h 9"/>
                <a:gd name="T56" fmla="*/ 4 w 13"/>
                <a:gd name="T57" fmla="*/ 0 h 9"/>
                <a:gd name="T58" fmla="*/ 4 w 13"/>
                <a:gd name="T59" fmla="*/ 0 h 9"/>
                <a:gd name="T60" fmla="*/ 0 w 13"/>
                <a:gd name="T61" fmla="*/ 0 h 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
                <a:gd name="T94" fmla="*/ 0 h 9"/>
                <a:gd name="T95" fmla="*/ 13 w 13"/>
                <a:gd name="T96" fmla="*/ 9 h 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 h="9">
                  <a:moveTo>
                    <a:pt x="0" y="0"/>
                  </a:moveTo>
                  <a:lnTo>
                    <a:pt x="0" y="0"/>
                  </a:lnTo>
                  <a:lnTo>
                    <a:pt x="0" y="0"/>
                  </a:lnTo>
                  <a:lnTo>
                    <a:pt x="0" y="5"/>
                  </a:lnTo>
                  <a:lnTo>
                    <a:pt x="4" y="9"/>
                  </a:lnTo>
                  <a:lnTo>
                    <a:pt x="9" y="9"/>
                  </a:lnTo>
                  <a:lnTo>
                    <a:pt x="9" y="9"/>
                  </a:lnTo>
                  <a:lnTo>
                    <a:pt x="13" y="5"/>
                  </a:lnTo>
                  <a:lnTo>
                    <a:pt x="13" y="5"/>
                  </a:lnTo>
                  <a:lnTo>
                    <a:pt x="13" y="5"/>
                  </a:lnTo>
                  <a:lnTo>
                    <a:pt x="9" y="0"/>
                  </a:lnTo>
                  <a:lnTo>
                    <a:pt x="9" y="0"/>
                  </a:lnTo>
                  <a:lnTo>
                    <a:pt x="9" y="0"/>
                  </a:lnTo>
                  <a:lnTo>
                    <a:pt x="9" y="5"/>
                  </a:lnTo>
                  <a:lnTo>
                    <a:pt x="9" y="5"/>
                  </a:lnTo>
                  <a:lnTo>
                    <a:pt x="4" y="5"/>
                  </a:lnTo>
                  <a:lnTo>
                    <a:pt x="4" y="5"/>
                  </a:lnTo>
                  <a:lnTo>
                    <a:pt x="4" y="5"/>
                  </a:lnTo>
                  <a:lnTo>
                    <a:pt x="4" y="5"/>
                  </a:lnTo>
                  <a:lnTo>
                    <a:pt x="4" y="5"/>
                  </a:lnTo>
                  <a:lnTo>
                    <a:pt x="4" y="5"/>
                  </a:lnTo>
                  <a:lnTo>
                    <a:pt x="4" y="5"/>
                  </a:lnTo>
                  <a:lnTo>
                    <a:pt x="4" y="5"/>
                  </a:lnTo>
                  <a:lnTo>
                    <a:pt x="4" y="5"/>
                  </a:lnTo>
                  <a:lnTo>
                    <a:pt x="4" y="5"/>
                  </a:lnTo>
                  <a:lnTo>
                    <a:pt x="4" y="0"/>
                  </a:lnTo>
                  <a:lnTo>
                    <a:pt x="4" y="0"/>
                  </a:lnTo>
                  <a:lnTo>
                    <a:pt x="4" y="0"/>
                  </a:lnTo>
                  <a:lnTo>
                    <a:pt x="4" y="0"/>
                  </a:lnTo>
                  <a:lnTo>
                    <a:pt x="4"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1" name="Freeform 61"/>
            <p:cNvSpPr>
              <a:spLocks noChangeArrowheads="1"/>
            </p:cNvSpPr>
            <p:nvPr/>
          </p:nvSpPr>
          <p:spPr bwMode="auto">
            <a:xfrm>
              <a:off x="1541463" y="188912"/>
              <a:ext cx="7938" cy="6350"/>
            </a:xfrm>
            <a:custGeom>
              <a:avLst/>
              <a:gdLst>
                <a:gd name="T0" fmla="*/ 5 w 5"/>
                <a:gd name="T1" fmla="*/ 0 h 4"/>
                <a:gd name="T2" fmla="*/ 0 w 5"/>
                <a:gd name="T3" fmla="*/ 0 h 4"/>
                <a:gd name="T4" fmla="*/ 0 w 5"/>
                <a:gd name="T5" fmla="*/ 0 h 4"/>
                <a:gd name="T6" fmla="*/ 0 w 5"/>
                <a:gd name="T7" fmla="*/ 4 h 4"/>
                <a:gd name="T8" fmla="*/ 0 w 5"/>
                <a:gd name="T9" fmla="*/ 4 h 4"/>
                <a:gd name="T10" fmla="*/ 0 w 5"/>
                <a:gd name="T11" fmla="*/ 4 h 4"/>
                <a:gd name="T12" fmla="*/ 5 w 5"/>
                <a:gd name="T13" fmla="*/ 0 h 4"/>
                <a:gd name="T14" fmla="*/ 0 60000 65536"/>
                <a:gd name="T15" fmla="*/ 0 60000 65536"/>
                <a:gd name="T16" fmla="*/ 0 60000 65536"/>
                <a:gd name="T17" fmla="*/ 0 60000 65536"/>
                <a:gd name="T18" fmla="*/ 0 60000 65536"/>
                <a:gd name="T19" fmla="*/ 0 60000 65536"/>
                <a:gd name="T20" fmla="*/ 0 60000 65536"/>
                <a:gd name="T21" fmla="*/ 0 w 5"/>
                <a:gd name="T22" fmla="*/ 0 h 4"/>
                <a:gd name="T23" fmla="*/ 5 w 5"/>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4">
                  <a:moveTo>
                    <a:pt x="5" y="0"/>
                  </a:moveTo>
                  <a:lnTo>
                    <a:pt x="0" y="0"/>
                  </a:lnTo>
                  <a:lnTo>
                    <a:pt x="0" y="0"/>
                  </a:lnTo>
                  <a:lnTo>
                    <a:pt x="0" y="4"/>
                  </a:lnTo>
                  <a:lnTo>
                    <a:pt x="0" y="4"/>
                  </a:lnTo>
                  <a:lnTo>
                    <a:pt x="0" y="4"/>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2" name="Freeform 62"/>
            <p:cNvSpPr>
              <a:spLocks noChangeArrowheads="1"/>
            </p:cNvSpPr>
            <p:nvPr/>
          </p:nvSpPr>
          <p:spPr bwMode="auto">
            <a:xfrm>
              <a:off x="2522538" y="574675"/>
              <a:ext cx="238125" cy="315912"/>
            </a:xfrm>
            <a:custGeom>
              <a:avLst/>
              <a:gdLst>
                <a:gd name="T0" fmla="*/ 9 w 150"/>
                <a:gd name="T1" fmla="*/ 18 h 199"/>
                <a:gd name="T2" fmla="*/ 18 w 150"/>
                <a:gd name="T3" fmla="*/ 9 h 199"/>
                <a:gd name="T4" fmla="*/ 31 w 150"/>
                <a:gd name="T5" fmla="*/ 4 h 199"/>
                <a:gd name="T6" fmla="*/ 49 w 150"/>
                <a:gd name="T7" fmla="*/ 0 h 199"/>
                <a:gd name="T8" fmla="*/ 66 w 150"/>
                <a:gd name="T9" fmla="*/ 0 h 199"/>
                <a:gd name="T10" fmla="*/ 93 w 150"/>
                <a:gd name="T11" fmla="*/ 4 h 199"/>
                <a:gd name="T12" fmla="*/ 110 w 150"/>
                <a:gd name="T13" fmla="*/ 9 h 199"/>
                <a:gd name="T14" fmla="*/ 124 w 150"/>
                <a:gd name="T15" fmla="*/ 18 h 199"/>
                <a:gd name="T16" fmla="*/ 132 w 150"/>
                <a:gd name="T17" fmla="*/ 22 h 199"/>
                <a:gd name="T18" fmla="*/ 141 w 150"/>
                <a:gd name="T19" fmla="*/ 35 h 199"/>
                <a:gd name="T20" fmla="*/ 146 w 150"/>
                <a:gd name="T21" fmla="*/ 49 h 199"/>
                <a:gd name="T22" fmla="*/ 150 w 150"/>
                <a:gd name="T23" fmla="*/ 71 h 199"/>
                <a:gd name="T24" fmla="*/ 146 w 150"/>
                <a:gd name="T25" fmla="*/ 93 h 199"/>
                <a:gd name="T26" fmla="*/ 146 w 150"/>
                <a:gd name="T27" fmla="*/ 115 h 199"/>
                <a:gd name="T28" fmla="*/ 137 w 150"/>
                <a:gd name="T29" fmla="*/ 137 h 199"/>
                <a:gd name="T30" fmla="*/ 132 w 150"/>
                <a:gd name="T31" fmla="*/ 146 h 199"/>
                <a:gd name="T32" fmla="*/ 115 w 150"/>
                <a:gd name="T33" fmla="*/ 168 h 199"/>
                <a:gd name="T34" fmla="*/ 97 w 150"/>
                <a:gd name="T35" fmla="*/ 181 h 199"/>
                <a:gd name="T36" fmla="*/ 79 w 150"/>
                <a:gd name="T37" fmla="*/ 190 h 199"/>
                <a:gd name="T38" fmla="*/ 62 w 150"/>
                <a:gd name="T39" fmla="*/ 194 h 199"/>
                <a:gd name="T40" fmla="*/ 49 w 150"/>
                <a:gd name="T41" fmla="*/ 194 h 199"/>
                <a:gd name="T42" fmla="*/ 40 w 150"/>
                <a:gd name="T43" fmla="*/ 194 h 199"/>
                <a:gd name="T44" fmla="*/ 35 w 150"/>
                <a:gd name="T45" fmla="*/ 190 h 199"/>
                <a:gd name="T46" fmla="*/ 26 w 150"/>
                <a:gd name="T47" fmla="*/ 181 h 199"/>
                <a:gd name="T48" fmla="*/ 22 w 150"/>
                <a:gd name="T49" fmla="*/ 168 h 199"/>
                <a:gd name="T50" fmla="*/ 18 w 150"/>
                <a:gd name="T51" fmla="*/ 155 h 199"/>
                <a:gd name="T52" fmla="*/ 13 w 150"/>
                <a:gd name="T53" fmla="*/ 137 h 199"/>
                <a:gd name="T54" fmla="*/ 9 w 150"/>
                <a:gd name="T55" fmla="*/ 128 h 199"/>
                <a:gd name="T56" fmla="*/ 9 w 150"/>
                <a:gd name="T57" fmla="*/ 110 h 199"/>
                <a:gd name="T58" fmla="*/ 9 w 150"/>
                <a:gd name="T59" fmla="*/ 102 h 199"/>
                <a:gd name="T60" fmla="*/ 9 w 150"/>
                <a:gd name="T61" fmla="*/ 93 h 199"/>
                <a:gd name="T62" fmla="*/ 4 w 150"/>
                <a:gd name="T63" fmla="*/ 79 h 199"/>
                <a:gd name="T64" fmla="*/ 0 w 150"/>
                <a:gd name="T65" fmla="*/ 71 h 199"/>
                <a:gd name="T66" fmla="*/ 4 w 150"/>
                <a:gd name="T67" fmla="*/ 53 h 199"/>
                <a:gd name="T68" fmla="*/ 4 w 150"/>
                <a:gd name="T69" fmla="*/ 31 h 199"/>
                <a:gd name="T70" fmla="*/ 9 w 150"/>
                <a:gd name="T71" fmla="*/ 22 h 19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0"/>
                <a:gd name="T109" fmla="*/ 0 h 199"/>
                <a:gd name="T110" fmla="*/ 150 w 150"/>
                <a:gd name="T111" fmla="*/ 199 h 19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0" h="199">
                  <a:moveTo>
                    <a:pt x="9" y="22"/>
                  </a:moveTo>
                  <a:lnTo>
                    <a:pt x="9" y="18"/>
                  </a:lnTo>
                  <a:lnTo>
                    <a:pt x="13" y="18"/>
                  </a:lnTo>
                  <a:lnTo>
                    <a:pt x="18" y="9"/>
                  </a:lnTo>
                  <a:lnTo>
                    <a:pt x="26" y="4"/>
                  </a:lnTo>
                  <a:lnTo>
                    <a:pt x="31" y="4"/>
                  </a:lnTo>
                  <a:lnTo>
                    <a:pt x="40" y="0"/>
                  </a:lnTo>
                  <a:lnTo>
                    <a:pt x="49" y="0"/>
                  </a:lnTo>
                  <a:lnTo>
                    <a:pt x="57" y="0"/>
                  </a:lnTo>
                  <a:lnTo>
                    <a:pt x="66" y="0"/>
                  </a:lnTo>
                  <a:lnTo>
                    <a:pt x="79" y="0"/>
                  </a:lnTo>
                  <a:lnTo>
                    <a:pt x="93" y="4"/>
                  </a:lnTo>
                  <a:lnTo>
                    <a:pt x="106" y="9"/>
                  </a:lnTo>
                  <a:lnTo>
                    <a:pt x="110" y="9"/>
                  </a:lnTo>
                  <a:lnTo>
                    <a:pt x="115" y="13"/>
                  </a:lnTo>
                  <a:lnTo>
                    <a:pt x="124" y="18"/>
                  </a:lnTo>
                  <a:lnTo>
                    <a:pt x="128" y="18"/>
                  </a:lnTo>
                  <a:lnTo>
                    <a:pt x="132" y="22"/>
                  </a:lnTo>
                  <a:lnTo>
                    <a:pt x="137" y="26"/>
                  </a:lnTo>
                  <a:lnTo>
                    <a:pt x="141" y="35"/>
                  </a:lnTo>
                  <a:lnTo>
                    <a:pt x="141" y="40"/>
                  </a:lnTo>
                  <a:lnTo>
                    <a:pt x="146" y="49"/>
                  </a:lnTo>
                  <a:lnTo>
                    <a:pt x="146" y="57"/>
                  </a:lnTo>
                  <a:lnTo>
                    <a:pt x="150" y="71"/>
                  </a:lnTo>
                  <a:lnTo>
                    <a:pt x="150" y="84"/>
                  </a:lnTo>
                  <a:lnTo>
                    <a:pt x="146" y="93"/>
                  </a:lnTo>
                  <a:lnTo>
                    <a:pt x="146" y="106"/>
                  </a:lnTo>
                  <a:lnTo>
                    <a:pt x="146" y="115"/>
                  </a:lnTo>
                  <a:lnTo>
                    <a:pt x="141" y="124"/>
                  </a:lnTo>
                  <a:lnTo>
                    <a:pt x="137" y="137"/>
                  </a:lnTo>
                  <a:lnTo>
                    <a:pt x="137" y="141"/>
                  </a:lnTo>
                  <a:lnTo>
                    <a:pt x="132" y="146"/>
                  </a:lnTo>
                  <a:lnTo>
                    <a:pt x="119" y="159"/>
                  </a:lnTo>
                  <a:lnTo>
                    <a:pt x="115" y="168"/>
                  </a:lnTo>
                  <a:lnTo>
                    <a:pt x="106" y="177"/>
                  </a:lnTo>
                  <a:lnTo>
                    <a:pt x="97" y="181"/>
                  </a:lnTo>
                  <a:lnTo>
                    <a:pt x="88" y="186"/>
                  </a:lnTo>
                  <a:lnTo>
                    <a:pt x="79" y="190"/>
                  </a:lnTo>
                  <a:lnTo>
                    <a:pt x="71" y="194"/>
                  </a:lnTo>
                  <a:lnTo>
                    <a:pt x="62" y="194"/>
                  </a:lnTo>
                  <a:lnTo>
                    <a:pt x="57" y="199"/>
                  </a:lnTo>
                  <a:lnTo>
                    <a:pt x="49" y="194"/>
                  </a:lnTo>
                  <a:lnTo>
                    <a:pt x="44" y="194"/>
                  </a:lnTo>
                  <a:lnTo>
                    <a:pt x="40" y="194"/>
                  </a:lnTo>
                  <a:lnTo>
                    <a:pt x="40" y="190"/>
                  </a:lnTo>
                  <a:lnTo>
                    <a:pt x="35" y="190"/>
                  </a:lnTo>
                  <a:lnTo>
                    <a:pt x="31" y="186"/>
                  </a:lnTo>
                  <a:lnTo>
                    <a:pt x="26" y="181"/>
                  </a:lnTo>
                  <a:lnTo>
                    <a:pt x="26" y="172"/>
                  </a:lnTo>
                  <a:lnTo>
                    <a:pt x="22" y="168"/>
                  </a:lnTo>
                  <a:lnTo>
                    <a:pt x="22" y="163"/>
                  </a:lnTo>
                  <a:lnTo>
                    <a:pt x="18" y="155"/>
                  </a:lnTo>
                  <a:lnTo>
                    <a:pt x="13" y="141"/>
                  </a:lnTo>
                  <a:lnTo>
                    <a:pt x="13" y="137"/>
                  </a:lnTo>
                  <a:lnTo>
                    <a:pt x="9" y="132"/>
                  </a:lnTo>
                  <a:lnTo>
                    <a:pt x="9" y="128"/>
                  </a:lnTo>
                  <a:lnTo>
                    <a:pt x="9" y="119"/>
                  </a:lnTo>
                  <a:lnTo>
                    <a:pt x="9" y="110"/>
                  </a:lnTo>
                  <a:lnTo>
                    <a:pt x="9" y="102"/>
                  </a:lnTo>
                  <a:lnTo>
                    <a:pt x="9" y="102"/>
                  </a:lnTo>
                  <a:lnTo>
                    <a:pt x="9" y="93"/>
                  </a:lnTo>
                  <a:lnTo>
                    <a:pt x="9" y="93"/>
                  </a:lnTo>
                  <a:lnTo>
                    <a:pt x="9" y="88"/>
                  </a:lnTo>
                  <a:lnTo>
                    <a:pt x="4" y="79"/>
                  </a:lnTo>
                  <a:lnTo>
                    <a:pt x="4" y="75"/>
                  </a:lnTo>
                  <a:lnTo>
                    <a:pt x="0" y="71"/>
                  </a:lnTo>
                  <a:lnTo>
                    <a:pt x="0" y="62"/>
                  </a:lnTo>
                  <a:lnTo>
                    <a:pt x="4" y="53"/>
                  </a:lnTo>
                  <a:lnTo>
                    <a:pt x="4" y="44"/>
                  </a:lnTo>
                  <a:lnTo>
                    <a:pt x="4" y="31"/>
                  </a:lnTo>
                  <a:lnTo>
                    <a:pt x="9" y="22"/>
                  </a:lnTo>
                  <a:lnTo>
                    <a:pt x="9" y="22"/>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3" name="Freeform 63"/>
            <p:cNvSpPr>
              <a:spLocks noChangeArrowheads="1"/>
            </p:cNvSpPr>
            <p:nvPr/>
          </p:nvSpPr>
          <p:spPr bwMode="auto">
            <a:xfrm>
              <a:off x="2627313" y="827087"/>
              <a:ext cx="77788" cy="55562"/>
            </a:xfrm>
            <a:custGeom>
              <a:avLst/>
              <a:gdLst>
                <a:gd name="T0" fmla="*/ 0 w 49"/>
                <a:gd name="T1" fmla="*/ 35 h 35"/>
                <a:gd name="T2" fmla="*/ 5 w 49"/>
                <a:gd name="T3" fmla="*/ 31 h 35"/>
                <a:gd name="T4" fmla="*/ 22 w 49"/>
                <a:gd name="T5" fmla="*/ 22 h 35"/>
                <a:gd name="T6" fmla="*/ 31 w 49"/>
                <a:gd name="T7" fmla="*/ 18 h 35"/>
                <a:gd name="T8" fmla="*/ 40 w 49"/>
                <a:gd name="T9" fmla="*/ 13 h 35"/>
                <a:gd name="T10" fmla="*/ 44 w 49"/>
                <a:gd name="T11" fmla="*/ 4 h 35"/>
                <a:gd name="T12" fmla="*/ 49 w 49"/>
                <a:gd name="T13" fmla="*/ 0 h 35"/>
                <a:gd name="T14" fmla="*/ 49 w 49"/>
                <a:gd name="T15" fmla="*/ 4 h 35"/>
                <a:gd name="T16" fmla="*/ 40 w 49"/>
                <a:gd name="T17" fmla="*/ 13 h 35"/>
                <a:gd name="T18" fmla="*/ 31 w 49"/>
                <a:gd name="T19" fmla="*/ 18 h 35"/>
                <a:gd name="T20" fmla="*/ 22 w 49"/>
                <a:gd name="T21" fmla="*/ 22 h 35"/>
                <a:gd name="T22" fmla="*/ 13 w 49"/>
                <a:gd name="T23" fmla="*/ 27 h 35"/>
                <a:gd name="T24" fmla="*/ 0 w 49"/>
                <a:gd name="T25" fmla="*/ 35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35"/>
                <a:gd name="T41" fmla="*/ 49 w 49"/>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35">
                  <a:moveTo>
                    <a:pt x="0" y="35"/>
                  </a:moveTo>
                  <a:lnTo>
                    <a:pt x="5" y="31"/>
                  </a:lnTo>
                  <a:lnTo>
                    <a:pt x="22" y="22"/>
                  </a:lnTo>
                  <a:lnTo>
                    <a:pt x="31" y="18"/>
                  </a:lnTo>
                  <a:lnTo>
                    <a:pt x="40" y="13"/>
                  </a:lnTo>
                  <a:lnTo>
                    <a:pt x="44" y="4"/>
                  </a:lnTo>
                  <a:lnTo>
                    <a:pt x="49" y="0"/>
                  </a:lnTo>
                  <a:lnTo>
                    <a:pt x="49" y="4"/>
                  </a:lnTo>
                  <a:lnTo>
                    <a:pt x="40" y="13"/>
                  </a:lnTo>
                  <a:lnTo>
                    <a:pt x="31" y="18"/>
                  </a:lnTo>
                  <a:lnTo>
                    <a:pt x="22" y="22"/>
                  </a:lnTo>
                  <a:lnTo>
                    <a:pt x="13" y="27"/>
                  </a:lnTo>
                  <a:lnTo>
                    <a:pt x="0" y="3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4" name="Freeform 64"/>
            <p:cNvSpPr>
              <a:spLocks noChangeArrowheads="1"/>
            </p:cNvSpPr>
            <p:nvPr/>
          </p:nvSpPr>
          <p:spPr bwMode="auto">
            <a:xfrm>
              <a:off x="2459038" y="412750"/>
              <a:ext cx="463550" cy="504825"/>
            </a:xfrm>
            <a:custGeom>
              <a:avLst/>
              <a:gdLst>
                <a:gd name="T0" fmla="*/ 31 w 292"/>
                <a:gd name="T1" fmla="*/ 173 h 318"/>
                <a:gd name="T2" fmla="*/ 5 w 292"/>
                <a:gd name="T3" fmla="*/ 133 h 318"/>
                <a:gd name="T4" fmla="*/ 0 w 292"/>
                <a:gd name="T5" fmla="*/ 98 h 318"/>
                <a:gd name="T6" fmla="*/ 27 w 292"/>
                <a:gd name="T7" fmla="*/ 58 h 318"/>
                <a:gd name="T8" fmla="*/ 49 w 292"/>
                <a:gd name="T9" fmla="*/ 40 h 318"/>
                <a:gd name="T10" fmla="*/ 66 w 292"/>
                <a:gd name="T11" fmla="*/ 36 h 318"/>
                <a:gd name="T12" fmla="*/ 75 w 292"/>
                <a:gd name="T13" fmla="*/ 18 h 318"/>
                <a:gd name="T14" fmla="*/ 102 w 292"/>
                <a:gd name="T15" fmla="*/ 14 h 318"/>
                <a:gd name="T16" fmla="*/ 133 w 292"/>
                <a:gd name="T17" fmla="*/ 9 h 318"/>
                <a:gd name="T18" fmla="*/ 150 w 292"/>
                <a:gd name="T19" fmla="*/ 0 h 318"/>
                <a:gd name="T20" fmla="*/ 186 w 292"/>
                <a:gd name="T21" fmla="*/ 14 h 318"/>
                <a:gd name="T22" fmla="*/ 212 w 292"/>
                <a:gd name="T23" fmla="*/ 44 h 318"/>
                <a:gd name="T24" fmla="*/ 225 w 292"/>
                <a:gd name="T25" fmla="*/ 49 h 318"/>
                <a:gd name="T26" fmla="*/ 247 w 292"/>
                <a:gd name="T27" fmla="*/ 58 h 318"/>
                <a:gd name="T28" fmla="*/ 269 w 292"/>
                <a:gd name="T29" fmla="*/ 71 h 318"/>
                <a:gd name="T30" fmla="*/ 283 w 292"/>
                <a:gd name="T31" fmla="*/ 89 h 318"/>
                <a:gd name="T32" fmla="*/ 278 w 292"/>
                <a:gd name="T33" fmla="*/ 93 h 318"/>
                <a:gd name="T34" fmla="*/ 269 w 292"/>
                <a:gd name="T35" fmla="*/ 124 h 318"/>
                <a:gd name="T36" fmla="*/ 247 w 292"/>
                <a:gd name="T37" fmla="*/ 155 h 318"/>
                <a:gd name="T38" fmla="*/ 261 w 292"/>
                <a:gd name="T39" fmla="*/ 155 h 318"/>
                <a:gd name="T40" fmla="*/ 265 w 292"/>
                <a:gd name="T41" fmla="*/ 142 h 318"/>
                <a:gd name="T42" fmla="*/ 265 w 292"/>
                <a:gd name="T43" fmla="*/ 159 h 318"/>
                <a:gd name="T44" fmla="*/ 239 w 292"/>
                <a:gd name="T45" fmla="*/ 159 h 318"/>
                <a:gd name="T46" fmla="*/ 243 w 292"/>
                <a:gd name="T47" fmla="*/ 177 h 318"/>
                <a:gd name="T48" fmla="*/ 252 w 292"/>
                <a:gd name="T49" fmla="*/ 181 h 318"/>
                <a:gd name="T50" fmla="*/ 230 w 292"/>
                <a:gd name="T51" fmla="*/ 181 h 318"/>
                <a:gd name="T52" fmla="*/ 230 w 292"/>
                <a:gd name="T53" fmla="*/ 208 h 318"/>
                <a:gd name="T54" fmla="*/ 208 w 292"/>
                <a:gd name="T55" fmla="*/ 217 h 318"/>
                <a:gd name="T56" fmla="*/ 172 w 292"/>
                <a:gd name="T57" fmla="*/ 208 h 318"/>
                <a:gd name="T58" fmla="*/ 150 w 292"/>
                <a:gd name="T59" fmla="*/ 230 h 318"/>
                <a:gd name="T60" fmla="*/ 159 w 292"/>
                <a:gd name="T61" fmla="*/ 257 h 318"/>
                <a:gd name="T62" fmla="*/ 181 w 292"/>
                <a:gd name="T63" fmla="*/ 288 h 318"/>
                <a:gd name="T64" fmla="*/ 164 w 292"/>
                <a:gd name="T65" fmla="*/ 292 h 318"/>
                <a:gd name="T66" fmla="*/ 177 w 292"/>
                <a:gd name="T67" fmla="*/ 288 h 318"/>
                <a:gd name="T68" fmla="*/ 177 w 292"/>
                <a:gd name="T69" fmla="*/ 283 h 318"/>
                <a:gd name="T70" fmla="*/ 150 w 292"/>
                <a:gd name="T71" fmla="*/ 252 h 318"/>
                <a:gd name="T72" fmla="*/ 142 w 292"/>
                <a:gd name="T73" fmla="*/ 234 h 318"/>
                <a:gd name="T74" fmla="*/ 142 w 292"/>
                <a:gd name="T75" fmla="*/ 265 h 318"/>
                <a:gd name="T76" fmla="*/ 155 w 292"/>
                <a:gd name="T77" fmla="*/ 288 h 318"/>
                <a:gd name="T78" fmla="*/ 146 w 292"/>
                <a:gd name="T79" fmla="*/ 301 h 318"/>
                <a:gd name="T80" fmla="*/ 155 w 292"/>
                <a:gd name="T81" fmla="*/ 292 h 318"/>
                <a:gd name="T82" fmla="*/ 146 w 292"/>
                <a:gd name="T83" fmla="*/ 274 h 318"/>
                <a:gd name="T84" fmla="*/ 137 w 292"/>
                <a:gd name="T85" fmla="*/ 292 h 318"/>
                <a:gd name="T86" fmla="*/ 119 w 292"/>
                <a:gd name="T87" fmla="*/ 314 h 318"/>
                <a:gd name="T88" fmla="*/ 119 w 292"/>
                <a:gd name="T89" fmla="*/ 318 h 318"/>
                <a:gd name="T90" fmla="*/ 133 w 292"/>
                <a:gd name="T91" fmla="*/ 292 h 318"/>
                <a:gd name="T92" fmla="*/ 128 w 292"/>
                <a:gd name="T93" fmla="*/ 257 h 318"/>
                <a:gd name="T94" fmla="*/ 128 w 292"/>
                <a:gd name="T95" fmla="*/ 226 h 318"/>
                <a:gd name="T96" fmla="*/ 133 w 292"/>
                <a:gd name="T97" fmla="*/ 173 h 318"/>
                <a:gd name="T98" fmla="*/ 115 w 292"/>
                <a:gd name="T99" fmla="*/ 146 h 318"/>
                <a:gd name="T100" fmla="*/ 102 w 292"/>
                <a:gd name="T101" fmla="*/ 133 h 318"/>
                <a:gd name="T102" fmla="*/ 80 w 292"/>
                <a:gd name="T103" fmla="*/ 151 h 318"/>
                <a:gd name="T104" fmla="*/ 111 w 292"/>
                <a:gd name="T105" fmla="*/ 155 h 318"/>
                <a:gd name="T106" fmla="*/ 115 w 292"/>
                <a:gd name="T107" fmla="*/ 159 h 318"/>
                <a:gd name="T108" fmla="*/ 62 w 292"/>
                <a:gd name="T109" fmla="*/ 181 h 3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2"/>
                <a:gd name="T166" fmla="*/ 0 h 318"/>
                <a:gd name="T167" fmla="*/ 292 w 292"/>
                <a:gd name="T168" fmla="*/ 318 h 3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2" h="318">
                  <a:moveTo>
                    <a:pt x="62" y="181"/>
                  </a:moveTo>
                  <a:lnTo>
                    <a:pt x="58" y="181"/>
                  </a:lnTo>
                  <a:lnTo>
                    <a:pt x="49" y="181"/>
                  </a:lnTo>
                  <a:lnTo>
                    <a:pt x="40" y="177"/>
                  </a:lnTo>
                  <a:lnTo>
                    <a:pt x="31" y="173"/>
                  </a:lnTo>
                  <a:lnTo>
                    <a:pt x="31" y="173"/>
                  </a:lnTo>
                  <a:lnTo>
                    <a:pt x="27" y="168"/>
                  </a:lnTo>
                  <a:lnTo>
                    <a:pt x="22" y="159"/>
                  </a:lnTo>
                  <a:lnTo>
                    <a:pt x="18" y="155"/>
                  </a:lnTo>
                  <a:lnTo>
                    <a:pt x="5" y="133"/>
                  </a:lnTo>
                  <a:lnTo>
                    <a:pt x="5" y="124"/>
                  </a:lnTo>
                  <a:lnTo>
                    <a:pt x="5" y="120"/>
                  </a:lnTo>
                  <a:lnTo>
                    <a:pt x="0" y="111"/>
                  </a:lnTo>
                  <a:lnTo>
                    <a:pt x="0" y="106"/>
                  </a:lnTo>
                  <a:lnTo>
                    <a:pt x="0" y="98"/>
                  </a:lnTo>
                  <a:lnTo>
                    <a:pt x="0" y="93"/>
                  </a:lnTo>
                  <a:lnTo>
                    <a:pt x="5" y="89"/>
                  </a:lnTo>
                  <a:lnTo>
                    <a:pt x="18" y="71"/>
                  </a:lnTo>
                  <a:lnTo>
                    <a:pt x="22" y="62"/>
                  </a:lnTo>
                  <a:lnTo>
                    <a:pt x="27" y="58"/>
                  </a:lnTo>
                  <a:lnTo>
                    <a:pt x="31" y="53"/>
                  </a:lnTo>
                  <a:lnTo>
                    <a:pt x="40" y="53"/>
                  </a:lnTo>
                  <a:lnTo>
                    <a:pt x="44" y="49"/>
                  </a:lnTo>
                  <a:lnTo>
                    <a:pt x="44" y="44"/>
                  </a:lnTo>
                  <a:lnTo>
                    <a:pt x="49" y="40"/>
                  </a:lnTo>
                  <a:lnTo>
                    <a:pt x="53" y="40"/>
                  </a:lnTo>
                  <a:lnTo>
                    <a:pt x="53" y="36"/>
                  </a:lnTo>
                  <a:lnTo>
                    <a:pt x="62" y="36"/>
                  </a:lnTo>
                  <a:lnTo>
                    <a:pt x="62" y="36"/>
                  </a:lnTo>
                  <a:lnTo>
                    <a:pt x="66" y="36"/>
                  </a:lnTo>
                  <a:lnTo>
                    <a:pt x="71" y="31"/>
                  </a:lnTo>
                  <a:lnTo>
                    <a:pt x="71" y="27"/>
                  </a:lnTo>
                  <a:lnTo>
                    <a:pt x="71" y="22"/>
                  </a:lnTo>
                  <a:lnTo>
                    <a:pt x="75" y="22"/>
                  </a:lnTo>
                  <a:lnTo>
                    <a:pt x="75" y="18"/>
                  </a:lnTo>
                  <a:lnTo>
                    <a:pt x="80" y="14"/>
                  </a:lnTo>
                  <a:lnTo>
                    <a:pt x="84" y="14"/>
                  </a:lnTo>
                  <a:lnTo>
                    <a:pt x="93" y="14"/>
                  </a:lnTo>
                  <a:lnTo>
                    <a:pt x="97" y="14"/>
                  </a:lnTo>
                  <a:lnTo>
                    <a:pt x="102" y="14"/>
                  </a:lnTo>
                  <a:lnTo>
                    <a:pt x="106" y="9"/>
                  </a:lnTo>
                  <a:lnTo>
                    <a:pt x="111" y="9"/>
                  </a:lnTo>
                  <a:lnTo>
                    <a:pt x="115" y="9"/>
                  </a:lnTo>
                  <a:lnTo>
                    <a:pt x="124" y="9"/>
                  </a:lnTo>
                  <a:lnTo>
                    <a:pt x="133" y="9"/>
                  </a:lnTo>
                  <a:lnTo>
                    <a:pt x="133" y="5"/>
                  </a:lnTo>
                  <a:lnTo>
                    <a:pt x="137" y="0"/>
                  </a:lnTo>
                  <a:lnTo>
                    <a:pt x="137" y="0"/>
                  </a:lnTo>
                  <a:lnTo>
                    <a:pt x="142" y="0"/>
                  </a:lnTo>
                  <a:lnTo>
                    <a:pt x="150" y="0"/>
                  </a:lnTo>
                  <a:lnTo>
                    <a:pt x="159" y="0"/>
                  </a:lnTo>
                  <a:lnTo>
                    <a:pt x="172" y="9"/>
                  </a:lnTo>
                  <a:lnTo>
                    <a:pt x="177" y="9"/>
                  </a:lnTo>
                  <a:lnTo>
                    <a:pt x="181" y="14"/>
                  </a:lnTo>
                  <a:lnTo>
                    <a:pt x="186" y="14"/>
                  </a:lnTo>
                  <a:lnTo>
                    <a:pt x="190" y="22"/>
                  </a:lnTo>
                  <a:lnTo>
                    <a:pt x="199" y="27"/>
                  </a:lnTo>
                  <a:lnTo>
                    <a:pt x="203" y="36"/>
                  </a:lnTo>
                  <a:lnTo>
                    <a:pt x="208" y="49"/>
                  </a:lnTo>
                  <a:lnTo>
                    <a:pt x="212" y="44"/>
                  </a:lnTo>
                  <a:lnTo>
                    <a:pt x="217" y="44"/>
                  </a:lnTo>
                  <a:lnTo>
                    <a:pt x="217" y="44"/>
                  </a:lnTo>
                  <a:lnTo>
                    <a:pt x="221" y="44"/>
                  </a:lnTo>
                  <a:lnTo>
                    <a:pt x="225" y="49"/>
                  </a:lnTo>
                  <a:lnTo>
                    <a:pt x="225" y="49"/>
                  </a:lnTo>
                  <a:lnTo>
                    <a:pt x="230" y="49"/>
                  </a:lnTo>
                  <a:lnTo>
                    <a:pt x="239" y="53"/>
                  </a:lnTo>
                  <a:lnTo>
                    <a:pt x="243" y="53"/>
                  </a:lnTo>
                  <a:lnTo>
                    <a:pt x="243" y="53"/>
                  </a:lnTo>
                  <a:lnTo>
                    <a:pt x="247" y="58"/>
                  </a:lnTo>
                  <a:lnTo>
                    <a:pt x="252" y="58"/>
                  </a:lnTo>
                  <a:lnTo>
                    <a:pt x="256" y="62"/>
                  </a:lnTo>
                  <a:lnTo>
                    <a:pt x="261" y="62"/>
                  </a:lnTo>
                  <a:lnTo>
                    <a:pt x="265" y="67"/>
                  </a:lnTo>
                  <a:lnTo>
                    <a:pt x="269" y="71"/>
                  </a:lnTo>
                  <a:lnTo>
                    <a:pt x="269" y="80"/>
                  </a:lnTo>
                  <a:lnTo>
                    <a:pt x="269" y="84"/>
                  </a:lnTo>
                  <a:lnTo>
                    <a:pt x="274" y="84"/>
                  </a:lnTo>
                  <a:lnTo>
                    <a:pt x="278" y="89"/>
                  </a:lnTo>
                  <a:lnTo>
                    <a:pt x="283" y="89"/>
                  </a:lnTo>
                  <a:lnTo>
                    <a:pt x="287" y="93"/>
                  </a:lnTo>
                  <a:lnTo>
                    <a:pt x="292" y="93"/>
                  </a:lnTo>
                  <a:lnTo>
                    <a:pt x="292" y="98"/>
                  </a:lnTo>
                  <a:lnTo>
                    <a:pt x="287" y="93"/>
                  </a:lnTo>
                  <a:lnTo>
                    <a:pt x="278" y="93"/>
                  </a:lnTo>
                  <a:lnTo>
                    <a:pt x="274" y="93"/>
                  </a:lnTo>
                  <a:lnTo>
                    <a:pt x="274" y="93"/>
                  </a:lnTo>
                  <a:lnTo>
                    <a:pt x="274" y="98"/>
                  </a:lnTo>
                  <a:lnTo>
                    <a:pt x="274" y="115"/>
                  </a:lnTo>
                  <a:lnTo>
                    <a:pt x="269" y="124"/>
                  </a:lnTo>
                  <a:lnTo>
                    <a:pt x="265" y="133"/>
                  </a:lnTo>
                  <a:lnTo>
                    <a:pt x="261" y="137"/>
                  </a:lnTo>
                  <a:lnTo>
                    <a:pt x="261" y="146"/>
                  </a:lnTo>
                  <a:lnTo>
                    <a:pt x="252" y="151"/>
                  </a:lnTo>
                  <a:lnTo>
                    <a:pt x="247" y="155"/>
                  </a:lnTo>
                  <a:lnTo>
                    <a:pt x="252" y="159"/>
                  </a:lnTo>
                  <a:lnTo>
                    <a:pt x="256" y="159"/>
                  </a:lnTo>
                  <a:lnTo>
                    <a:pt x="261" y="159"/>
                  </a:lnTo>
                  <a:lnTo>
                    <a:pt x="261" y="159"/>
                  </a:lnTo>
                  <a:lnTo>
                    <a:pt x="261" y="155"/>
                  </a:lnTo>
                  <a:lnTo>
                    <a:pt x="265" y="155"/>
                  </a:lnTo>
                  <a:lnTo>
                    <a:pt x="265" y="155"/>
                  </a:lnTo>
                  <a:lnTo>
                    <a:pt x="265" y="151"/>
                  </a:lnTo>
                  <a:lnTo>
                    <a:pt x="265" y="146"/>
                  </a:lnTo>
                  <a:lnTo>
                    <a:pt x="265" y="142"/>
                  </a:lnTo>
                  <a:lnTo>
                    <a:pt x="265" y="146"/>
                  </a:lnTo>
                  <a:lnTo>
                    <a:pt x="269" y="155"/>
                  </a:lnTo>
                  <a:lnTo>
                    <a:pt x="269" y="155"/>
                  </a:lnTo>
                  <a:lnTo>
                    <a:pt x="269" y="159"/>
                  </a:lnTo>
                  <a:lnTo>
                    <a:pt x="265" y="159"/>
                  </a:lnTo>
                  <a:lnTo>
                    <a:pt x="261" y="159"/>
                  </a:lnTo>
                  <a:lnTo>
                    <a:pt x="261" y="164"/>
                  </a:lnTo>
                  <a:lnTo>
                    <a:pt x="252" y="164"/>
                  </a:lnTo>
                  <a:lnTo>
                    <a:pt x="247" y="164"/>
                  </a:lnTo>
                  <a:lnTo>
                    <a:pt x="239" y="159"/>
                  </a:lnTo>
                  <a:lnTo>
                    <a:pt x="239" y="164"/>
                  </a:lnTo>
                  <a:lnTo>
                    <a:pt x="239" y="168"/>
                  </a:lnTo>
                  <a:lnTo>
                    <a:pt x="239" y="173"/>
                  </a:lnTo>
                  <a:lnTo>
                    <a:pt x="239" y="173"/>
                  </a:lnTo>
                  <a:lnTo>
                    <a:pt x="243" y="177"/>
                  </a:lnTo>
                  <a:lnTo>
                    <a:pt x="247" y="177"/>
                  </a:lnTo>
                  <a:lnTo>
                    <a:pt x="252" y="177"/>
                  </a:lnTo>
                  <a:lnTo>
                    <a:pt x="256" y="177"/>
                  </a:lnTo>
                  <a:lnTo>
                    <a:pt x="256" y="177"/>
                  </a:lnTo>
                  <a:lnTo>
                    <a:pt x="252" y="181"/>
                  </a:lnTo>
                  <a:lnTo>
                    <a:pt x="247" y="181"/>
                  </a:lnTo>
                  <a:lnTo>
                    <a:pt x="243" y="181"/>
                  </a:lnTo>
                  <a:lnTo>
                    <a:pt x="234" y="177"/>
                  </a:lnTo>
                  <a:lnTo>
                    <a:pt x="230" y="173"/>
                  </a:lnTo>
                  <a:lnTo>
                    <a:pt x="230" y="181"/>
                  </a:lnTo>
                  <a:lnTo>
                    <a:pt x="234" y="190"/>
                  </a:lnTo>
                  <a:lnTo>
                    <a:pt x="234" y="195"/>
                  </a:lnTo>
                  <a:lnTo>
                    <a:pt x="230" y="199"/>
                  </a:lnTo>
                  <a:lnTo>
                    <a:pt x="230" y="204"/>
                  </a:lnTo>
                  <a:lnTo>
                    <a:pt x="230" y="208"/>
                  </a:lnTo>
                  <a:lnTo>
                    <a:pt x="225" y="208"/>
                  </a:lnTo>
                  <a:lnTo>
                    <a:pt x="221" y="212"/>
                  </a:lnTo>
                  <a:lnTo>
                    <a:pt x="217" y="212"/>
                  </a:lnTo>
                  <a:lnTo>
                    <a:pt x="212" y="217"/>
                  </a:lnTo>
                  <a:lnTo>
                    <a:pt x="208" y="217"/>
                  </a:lnTo>
                  <a:lnTo>
                    <a:pt x="203" y="217"/>
                  </a:lnTo>
                  <a:lnTo>
                    <a:pt x="199" y="217"/>
                  </a:lnTo>
                  <a:lnTo>
                    <a:pt x="186" y="212"/>
                  </a:lnTo>
                  <a:lnTo>
                    <a:pt x="181" y="212"/>
                  </a:lnTo>
                  <a:lnTo>
                    <a:pt x="172" y="208"/>
                  </a:lnTo>
                  <a:lnTo>
                    <a:pt x="164" y="204"/>
                  </a:lnTo>
                  <a:lnTo>
                    <a:pt x="155" y="199"/>
                  </a:lnTo>
                  <a:lnTo>
                    <a:pt x="150" y="212"/>
                  </a:lnTo>
                  <a:lnTo>
                    <a:pt x="150" y="221"/>
                  </a:lnTo>
                  <a:lnTo>
                    <a:pt x="150" y="230"/>
                  </a:lnTo>
                  <a:lnTo>
                    <a:pt x="155" y="239"/>
                  </a:lnTo>
                  <a:lnTo>
                    <a:pt x="155" y="248"/>
                  </a:lnTo>
                  <a:lnTo>
                    <a:pt x="159" y="252"/>
                  </a:lnTo>
                  <a:lnTo>
                    <a:pt x="159" y="252"/>
                  </a:lnTo>
                  <a:lnTo>
                    <a:pt x="159" y="257"/>
                  </a:lnTo>
                  <a:lnTo>
                    <a:pt x="168" y="265"/>
                  </a:lnTo>
                  <a:lnTo>
                    <a:pt x="177" y="274"/>
                  </a:lnTo>
                  <a:lnTo>
                    <a:pt x="181" y="279"/>
                  </a:lnTo>
                  <a:lnTo>
                    <a:pt x="181" y="283"/>
                  </a:lnTo>
                  <a:lnTo>
                    <a:pt x="181" y="288"/>
                  </a:lnTo>
                  <a:lnTo>
                    <a:pt x="181" y="288"/>
                  </a:lnTo>
                  <a:lnTo>
                    <a:pt x="181" y="292"/>
                  </a:lnTo>
                  <a:lnTo>
                    <a:pt x="177" y="292"/>
                  </a:lnTo>
                  <a:lnTo>
                    <a:pt x="168" y="292"/>
                  </a:lnTo>
                  <a:lnTo>
                    <a:pt x="164" y="292"/>
                  </a:lnTo>
                  <a:lnTo>
                    <a:pt x="168" y="292"/>
                  </a:lnTo>
                  <a:lnTo>
                    <a:pt x="172" y="292"/>
                  </a:lnTo>
                  <a:lnTo>
                    <a:pt x="177" y="292"/>
                  </a:lnTo>
                  <a:lnTo>
                    <a:pt x="177" y="292"/>
                  </a:lnTo>
                  <a:lnTo>
                    <a:pt x="177" y="288"/>
                  </a:lnTo>
                  <a:lnTo>
                    <a:pt x="177" y="283"/>
                  </a:lnTo>
                  <a:lnTo>
                    <a:pt x="172" y="288"/>
                  </a:lnTo>
                  <a:lnTo>
                    <a:pt x="168" y="288"/>
                  </a:lnTo>
                  <a:lnTo>
                    <a:pt x="172" y="288"/>
                  </a:lnTo>
                  <a:lnTo>
                    <a:pt x="177" y="283"/>
                  </a:lnTo>
                  <a:lnTo>
                    <a:pt x="172" y="279"/>
                  </a:lnTo>
                  <a:lnTo>
                    <a:pt x="164" y="270"/>
                  </a:lnTo>
                  <a:lnTo>
                    <a:pt x="155" y="265"/>
                  </a:lnTo>
                  <a:lnTo>
                    <a:pt x="150" y="257"/>
                  </a:lnTo>
                  <a:lnTo>
                    <a:pt x="150" y="252"/>
                  </a:lnTo>
                  <a:lnTo>
                    <a:pt x="146" y="243"/>
                  </a:lnTo>
                  <a:lnTo>
                    <a:pt x="146" y="234"/>
                  </a:lnTo>
                  <a:lnTo>
                    <a:pt x="142" y="230"/>
                  </a:lnTo>
                  <a:lnTo>
                    <a:pt x="142" y="230"/>
                  </a:lnTo>
                  <a:lnTo>
                    <a:pt x="142" y="234"/>
                  </a:lnTo>
                  <a:lnTo>
                    <a:pt x="137" y="234"/>
                  </a:lnTo>
                  <a:lnTo>
                    <a:pt x="137" y="239"/>
                  </a:lnTo>
                  <a:lnTo>
                    <a:pt x="137" y="248"/>
                  </a:lnTo>
                  <a:lnTo>
                    <a:pt x="137" y="252"/>
                  </a:lnTo>
                  <a:lnTo>
                    <a:pt x="142" y="265"/>
                  </a:lnTo>
                  <a:lnTo>
                    <a:pt x="146" y="270"/>
                  </a:lnTo>
                  <a:lnTo>
                    <a:pt x="146" y="274"/>
                  </a:lnTo>
                  <a:lnTo>
                    <a:pt x="155" y="283"/>
                  </a:lnTo>
                  <a:lnTo>
                    <a:pt x="155" y="283"/>
                  </a:lnTo>
                  <a:lnTo>
                    <a:pt x="155" y="288"/>
                  </a:lnTo>
                  <a:lnTo>
                    <a:pt x="155" y="288"/>
                  </a:lnTo>
                  <a:lnTo>
                    <a:pt x="155" y="292"/>
                  </a:lnTo>
                  <a:lnTo>
                    <a:pt x="155" y="296"/>
                  </a:lnTo>
                  <a:lnTo>
                    <a:pt x="150" y="296"/>
                  </a:lnTo>
                  <a:lnTo>
                    <a:pt x="146" y="301"/>
                  </a:lnTo>
                  <a:lnTo>
                    <a:pt x="142" y="301"/>
                  </a:lnTo>
                  <a:lnTo>
                    <a:pt x="146" y="301"/>
                  </a:lnTo>
                  <a:lnTo>
                    <a:pt x="150" y="296"/>
                  </a:lnTo>
                  <a:lnTo>
                    <a:pt x="155" y="292"/>
                  </a:lnTo>
                  <a:lnTo>
                    <a:pt x="155" y="292"/>
                  </a:lnTo>
                  <a:lnTo>
                    <a:pt x="155" y="288"/>
                  </a:lnTo>
                  <a:lnTo>
                    <a:pt x="155" y="288"/>
                  </a:lnTo>
                  <a:lnTo>
                    <a:pt x="155" y="283"/>
                  </a:lnTo>
                  <a:lnTo>
                    <a:pt x="155" y="283"/>
                  </a:lnTo>
                  <a:lnTo>
                    <a:pt x="146" y="274"/>
                  </a:lnTo>
                  <a:lnTo>
                    <a:pt x="146" y="274"/>
                  </a:lnTo>
                  <a:lnTo>
                    <a:pt x="146" y="274"/>
                  </a:lnTo>
                  <a:lnTo>
                    <a:pt x="142" y="283"/>
                  </a:lnTo>
                  <a:lnTo>
                    <a:pt x="142" y="288"/>
                  </a:lnTo>
                  <a:lnTo>
                    <a:pt x="137" y="292"/>
                  </a:lnTo>
                  <a:lnTo>
                    <a:pt x="133" y="296"/>
                  </a:lnTo>
                  <a:lnTo>
                    <a:pt x="128" y="301"/>
                  </a:lnTo>
                  <a:lnTo>
                    <a:pt x="124" y="305"/>
                  </a:lnTo>
                  <a:lnTo>
                    <a:pt x="119" y="310"/>
                  </a:lnTo>
                  <a:lnTo>
                    <a:pt x="119" y="314"/>
                  </a:lnTo>
                  <a:lnTo>
                    <a:pt x="119" y="314"/>
                  </a:lnTo>
                  <a:lnTo>
                    <a:pt x="124" y="318"/>
                  </a:lnTo>
                  <a:lnTo>
                    <a:pt x="124" y="318"/>
                  </a:lnTo>
                  <a:lnTo>
                    <a:pt x="124" y="318"/>
                  </a:lnTo>
                  <a:lnTo>
                    <a:pt x="119" y="318"/>
                  </a:lnTo>
                  <a:lnTo>
                    <a:pt x="115" y="314"/>
                  </a:lnTo>
                  <a:lnTo>
                    <a:pt x="115" y="310"/>
                  </a:lnTo>
                  <a:lnTo>
                    <a:pt x="119" y="305"/>
                  </a:lnTo>
                  <a:lnTo>
                    <a:pt x="124" y="301"/>
                  </a:lnTo>
                  <a:lnTo>
                    <a:pt x="133" y="292"/>
                  </a:lnTo>
                  <a:lnTo>
                    <a:pt x="137" y="283"/>
                  </a:lnTo>
                  <a:lnTo>
                    <a:pt x="142" y="279"/>
                  </a:lnTo>
                  <a:lnTo>
                    <a:pt x="137" y="265"/>
                  </a:lnTo>
                  <a:lnTo>
                    <a:pt x="137" y="265"/>
                  </a:lnTo>
                  <a:lnTo>
                    <a:pt x="128" y="257"/>
                  </a:lnTo>
                  <a:lnTo>
                    <a:pt x="128" y="252"/>
                  </a:lnTo>
                  <a:lnTo>
                    <a:pt x="124" y="248"/>
                  </a:lnTo>
                  <a:lnTo>
                    <a:pt x="124" y="239"/>
                  </a:lnTo>
                  <a:lnTo>
                    <a:pt x="124" y="234"/>
                  </a:lnTo>
                  <a:lnTo>
                    <a:pt x="128" y="226"/>
                  </a:lnTo>
                  <a:lnTo>
                    <a:pt x="133" y="208"/>
                  </a:lnTo>
                  <a:lnTo>
                    <a:pt x="133" y="199"/>
                  </a:lnTo>
                  <a:lnTo>
                    <a:pt x="137" y="190"/>
                  </a:lnTo>
                  <a:lnTo>
                    <a:pt x="137" y="181"/>
                  </a:lnTo>
                  <a:lnTo>
                    <a:pt x="133" y="173"/>
                  </a:lnTo>
                  <a:lnTo>
                    <a:pt x="133" y="164"/>
                  </a:lnTo>
                  <a:lnTo>
                    <a:pt x="128" y="159"/>
                  </a:lnTo>
                  <a:lnTo>
                    <a:pt x="124" y="155"/>
                  </a:lnTo>
                  <a:lnTo>
                    <a:pt x="124" y="151"/>
                  </a:lnTo>
                  <a:lnTo>
                    <a:pt x="115" y="146"/>
                  </a:lnTo>
                  <a:lnTo>
                    <a:pt x="115" y="146"/>
                  </a:lnTo>
                  <a:lnTo>
                    <a:pt x="111" y="146"/>
                  </a:lnTo>
                  <a:lnTo>
                    <a:pt x="111" y="137"/>
                  </a:lnTo>
                  <a:lnTo>
                    <a:pt x="106" y="137"/>
                  </a:lnTo>
                  <a:lnTo>
                    <a:pt x="102" y="133"/>
                  </a:lnTo>
                  <a:lnTo>
                    <a:pt x="97" y="133"/>
                  </a:lnTo>
                  <a:lnTo>
                    <a:pt x="93" y="137"/>
                  </a:lnTo>
                  <a:lnTo>
                    <a:pt x="84" y="137"/>
                  </a:lnTo>
                  <a:lnTo>
                    <a:pt x="80" y="142"/>
                  </a:lnTo>
                  <a:lnTo>
                    <a:pt x="80" y="151"/>
                  </a:lnTo>
                  <a:lnTo>
                    <a:pt x="80" y="155"/>
                  </a:lnTo>
                  <a:lnTo>
                    <a:pt x="84" y="155"/>
                  </a:lnTo>
                  <a:lnTo>
                    <a:pt x="84" y="159"/>
                  </a:lnTo>
                  <a:lnTo>
                    <a:pt x="93" y="155"/>
                  </a:lnTo>
                  <a:lnTo>
                    <a:pt x="111" y="155"/>
                  </a:lnTo>
                  <a:lnTo>
                    <a:pt x="106" y="159"/>
                  </a:lnTo>
                  <a:lnTo>
                    <a:pt x="102" y="159"/>
                  </a:lnTo>
                  <a:lnTo>
                    <a:pt x="106" y="159"/>
                  </a:lnTo>
                  <a:lnTo>
                    <a:pt x="115" y="155"/>
                  </a:lnTo>
                  <a:lnTo>
                    <a:pt x="115" y="159"/>
                  </a:lnTo>
                  <a:lnTo>
                    <a:pt x="111" y="164"/>
                  </a:lnTo>
                  <a:lnTo>
                    <a:pt x="102" y="168"/>
                  </a:lnTo>
                  <a:lnTo>
                    <a:pt x="89" y="173"/>
                  </a:lnTo>
                  <a:lnTo>
                    <a:pt x="71" y="177"/>
                  </a:lnTo>
                  <a:lnTo>
                    <a:pt x="62" y="18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5" name="Freeform 65"/>
            <p:cNvSpPr>
              <a:spLocks noChangeArrowheads="1"/>
            </p:cNvSpPr>
            <p:nvPr/>
          </p:nvSpPr>
          <p:spPr bwMode="auto">
            <a:xfrm>
              <a:off x="2493963" y="496887"/>
              <a:ext cx="147638" cy="168275"/>
            </a:xfrm>
            <a:custGeom>
              <a:avLst/>
              <a:gdLst>
                <a:gd name="T0" fmla="*/ 18 w 93"/>
                <a:gd name="T1" fmla="*/ 0 h 106"/>
                <a:gd name="T2" fmla="*/ 18 w 93"/>
                <a:gd name="T3" fmla="*/ 5 h 106"/>
                <a:gd name="T4" fmla="*/ 14 w 93"/>
                <a:gd name="T5" fmla="*/ 18 h 106"/>
                <a:gd name="T6" fmla="*/ 18 w 93"/>
                <a:gd name="T7" fmla="*/ 27 h 106"/>
                <a:gd name="T8" fmla="*/ 18 w 93"/>
                <a:gd name="T9" fmla="*/ 36 h 106"/>
                <a:gd name="T10" fmla="*/ 18 w 93"/>
                <a:gd name="T11" fmla="*/ 45 h 106"/>
                <a:gd name="T12" fmla="*/ 22 w 93"/>
                <a:gd name="T13" fmla="*/ 53 h 106"/>
                <a:gd name="T14" fmla="*/ 22 w 93"/>
                <a:gd name="T15" fmla="*/ 67 h 106"/>
                <a:gd name="T16" fmla="*/ 31 w 93"/>
                <a:gd name="T17" fmla="*/ 75 h 106"/>
                <a:gd name="T18" fmla="*/ 36 w 93"/>
                <a:gd name="T19" fmla="*/ 80 h 106"/>
                <a:gd name="T20" fmla="*/ 44 w 93"/>
                <a:gd name="T21" fmla="*/ 89 h 106"/>
                <a:gd name="T22" fmla="*/ 49 w 93"/>
                <a:gd name="T23" fmla="*/ 93 h 106"/>
                <a:gd name="T24" fmla="*/ 53 w 93"/>
                <a:gd name="T25" fmla="*/ 93 h 106"/>
                <a:gd name="T26" fmla="*/ 58 w 93"/>
                <a:gd name="T27" fmla="*/ 98 h 106"/>
                <a:gd name="T28" fmla="*/ 62 w 93"/>
                <a:gd name="T29" fmla="*/ 98 h 106"/>
                <a:gd name="T30" fmla="*/ 71 w 93"/>
                <a:gd name="T31" fmla="*/ 98 h 106"/>
                <a:gd name="T32" fmla="*/ 80 w 93"/>
                <a:gd name="T33" fmla="*/ 98 h 106"/>
                <a:gd name="T34" fmla="*/ 84 w 93"/>
                <a:gd name="T35" fmla="*/ 98 h 106"/>
                <a:gd name="T36" fmla="*/ 93 w 93"/>
                <a:gd name="T37" fmla="*/ 98 h 106"/>
                <a:gd name="T38" fmla="*/ 84 w 93"/>
                <a:gd name="T39" fmla="*/ 102 h 106"/>
                <a:gd name="T40" fmla="*/ 75 w 93"/>
                <a:gd name="T41" fmla="*/ 106 h 106"/>
                <a:gd name="T42" fmla="*/ 67 w 93"/>
                <a:gd name="T43" fmla="*/ 106 h 106"/>
                <a:gd name="T44" fmla="*/ 58 w 93"/>
                <a:gd name="T45" fmla="*/ 106 h 106"/>
                <a:gd name="T46" fmla="*/ 53 w 93"/>
                <a:gd name="T47" fmla="*/ 106 h 106"/>
                <a:gd name="T48" fmla="*/ 44 w 93"/>
                <a:gd name="T49" fmla="*/ 106 h 106"/>
                <a:gd name="T50" fmla="*/ 40 w 93"/>
                <a:gd name="T51" fmla="*/ 106 h 106"/>
                <a:gd name="T52" fmla="*/ 36 w 93"/>
                <a:gd name="T53" fmla="*/ 102 h 106"/>
                <a:gd name="T54" fmla="*/ 31 w 93"/>
                <a:gd name="T55" fmla="*/ 102 h 106"/>
                <a:gd name="T56" fmla="*/ 27 w 93"/>
                <a:gd name="T57" fmla="*/ 98 h 106"/>
                <a:gd name="T58" fmla="*/ 22 w 93"/>
                <a:gd name="T59" fmla="*/ 93 h 106"/>
                <a:gd name="T60" fmla="*/ 18 w 93"/>
                <a:gd name="T61" fmla="*/ 93 h 106"/>
                <a:gd name="T62" fmla="*/ 9 w 93"/>
                <a:gd name="T63" fmla="*/ 84 h 106"/>
                <a:gd name="T64" fmla="*/ 5 w 93"/>
                <a:gd name="T65" fmla="*/ 75 h 106"/>
                <a:gd name="T66" fmla="*/ 5 w 93"/>
                <a:gd name="T67" fmla="*/ 62 h 106"/>
                <a:gd name="T68" fmla="*/ 0 w 93"/>
                <a:gd name="T69" fmla="*/ 53 h 106"/>
                <a:gd name="T70" fmla="*/ 0 w 93"/>
                <a:gd name="T71" fmla="*/ 45 h 106"/>
                <a:gd name="T72" fmla="*/ 0 w 93"/>
                <a:gd name="T73" fmla="*/ 36 h 106"/>
                <a:gd name="T74" fmla="*/ 0 w 93"/>
                <a:gd name="T75" fmla="*/ 22 h 106"/>
                <a:gd name="T76" fmla="*/ 0 w 93"/>
                <a:gd name="T77" fmla="*/ 14 h 106"/>
                <a:gd name="T78" fmla="*/ 0 w 93"/>
                <a:gd name="T79" fmla="*/ 14 h 106"/>
                <a:gd name="T80" fmla="*/ 5 w 93"/>
                <a:gd name="T81" fmla="*/ 9 h 106"/>
                <a:gd name="T82" fmla="*/ 9 w 93"/>
                <a:gd name="T83" fmla="*/ 5 h 106"/>
                <a:gd name="T84" fmla="*/ 18 w 93"/>
                <a:gd name="T85" fmla="*/ 0 h 10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3"/>
                <a:gd name="T130" fmla="*/ 0 h 106"/>
                <a:gd name="T131" fmla="*/ 93 w 93"/>
                <a:gd name="T132" fmla="*/ 106 h 10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3" h="106">
                  <a:moveTo>
                    <a:pt x="18" y="0"/>
                  </a:moveTo>
                  <a:lnTo>
                    <a:pt x="18" y="5"/>
                  </a:lnTo>
                  <a:lnTo>
                    <a:pt x="14" y="18"/>
                  </a:lnTo>
                  <a:lnTo>
                    <a:pt x="18" y="27"/>
                  </a:lnTo>
                  <a:lnTo>
                    <a:pt x="18" y="36"/>
                  </a:lnTo>
                  <a:lnTo>
                    <a:pt x="18" y="45"/>
                  </a:lnTo>
                  <a:lnTo>
                    <a:pt x="22" y="53"/>
                  </a:lnTo>
                  <a:lnTo>
                    <a:pt x="22" y="67"/>
                  </a:lnTo>
                  <a:lnTo>
                    <a:pt x="31" y="75"/>
                  </a:lnTo>
                  <a:lnTo>
                    <a:pt x="36" y="80"/>
                  </a:lnTo>
                  <a:lnTo>
                    <a:pt x="44" y="89"/>
                  </a:lnTo>
                  <a:lnTo>
                    <a:pt x="49" y="93"/>
                  </a:lnTo>
                  <a:lnTo>
                    <a:pt x="53" y="93"/>
                  </a:lnTo>
                  <a:lnTo>
                    <a:pt x="58" y="98"/>
                  </a:lnTo>
                  <a:lnTo>
                    <a:pt x="62" y="98"/>
                  </a:lnTo>
                  <a:lnTo>
                    <a:pt x="71" y="98"/>
                  </a:lnTo>
                  <a:lnTo>
                    <a:pt x="80" y="98"/>
                  </a:lnTo>
                  <a:lnTo>
                    <a:pt x="84" y="98"/>
                  </a:lnTo>
                  <a:lnTo>
                    <a:pt x="93" y="98"/>
                  </a:lnTo>
                  <a:lnTo>
                    <a:pt x="84" y="102"/>
                  </a:lnTo>
                  <a:lnTo>
                    <a:pt x="75" y="106"/>
                  </a:lnTo>
                  <a:lnTo>
                    <a:pt x="67" y="106"/>
                  </a:lnTo>
                  <a:lnTo>
                    <a:pt x="58" y="106"/>
                  </a:lnTo>
                  <a:lnTo>
                    <a:pt x="53" y="106"/>
                  </a:lnTo>
                  <a:lnTo>
                    <a:pt x="44" y="106"/>
                  </a:lnTo>
                  <a:lnTo>
                    <a:pt x="40" y="106"/>
                  </a:lnTo>
                  <a:lnTo>
                    <a:pt x="36" y="102"/>
                  </a:lnTo>
                  <a:lnTo>
                    <a:pt x="31" y="102"/>
                  </a:lnTo>
                  <a:lnTo>
                    <a:pt x="27" y="98"/>
                  </a:lnTo>
                  <a:lnTo>
                    <a:pt x="22" y="93"/>
                  </a:lnTo>
                  <a:lnTo>
                    <a:pt x="18" y="93"/>
                  </a:lnTo>
                  <a:lnTo>
                    <a:pt x="9" y="84"/>
                  </a:lnTo>
                  <a:lnTo>
                    <a:pt x="5" y="75"/>
                  </a:lnTo>
                  <a:lnTo>
                    <a:pt x="5" y="62"/>
                  </a:lnTo>
                  <a:lnTo>
                    <a:pt x="0" y="53"/>
                  </a:lnTo>
                  <a:lnTo>
                    <a:pt x="0" y="45"/>
                  </a:lnTo>
                  <a:lnTo>
                    <a:pt x="0" y="36"/>
                  </a:lnTo>
                  <a:lnTo>
                    <a:pt x="0" y="22"/>
                  </a:lnTo>
                  <a:lnTo>
                    <a:pt x="0" y="14"/>
                  </a:lnTo>
                  <a:lnTo>
                    <a:pt x="0" y="14"/>
                  </a:lnTo>
                  <a:lnTo>
                    <a:pt x="5" y="9"/>
                  </a:lnTo>
                  <a:lnTo>
                    <a:pt x="9" y="5"/>
                  </a:lnTo>
                  <a:lnTo>
                    <a:pt x="18"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6" name="Freeform 66"/>
            <p:cNvSpPr>
              <a:spLocks noChangeArrowheads="1"/>
            </p:cNvSpPr>
            <p:nvPr/>
          </p:nvSpPr>
          <p:spPr bwMode="auto">
            <a:xfrm>
              <a:off x="2501900" y="511175"/>
              <a:ext cx="98425" cy="153987"/>
            </a:xfrm>
            <a:custGeom>
              <a:avLst/>
              <a:gdLst>
                <a:gd name="T0" fmla="*/ 0 w 62"/>
                <a:gd name="T1" fmla="*/ 0 h 97"/>
                <a:gd name="T2" fmla="*/ 0 w 62"/>
                <a:gd name="T3" fmla="*/ 5 h 97"/>
                <a:gd name="T4" fmla="*/ 0 w 62"/>
                <a:gd name="T5" fmla="*/ 13 h 97"/>
                <a:gd name="T6" fmla="*/ 0 w 62"/>
                <a:gd name="T7" fmla="*/ 27 h 97"/>
                <a:gd name="T8" fmla="*/ 4 w 62"/>
                <a:gd name="T9" fmla="*/ 44 h 97"/>
                <a:gd name="T10" fmla="*/ 9 w 62"/>
                <a:gd name="T11" fmla="*/ 53 h 97"/>
                <a:gd name="T12" fmla="*/ 13 w 62"/>
                <a:gd name="T13" fmla="*/ 62 h 97"/>
                <a:gd name="T14" fmla="*/ 17 w 62"/>
                <a:gd name="T15" fmla="*/ 71 h 97"/>
                <a:gd name="T16" fmla="*/ 22 w 62"/>
                <a:gd name="T17" fmla="*/ 80 h 97"/>
                <a:gd name="T18" fmla="*/ 31 w 62"/>
                <a:gd name="T19" fmla="*/ 84 h 97"/>
                <a:gd name="T20" fmla="*/ 39 w 62"/>
                <a:gd name="T21" fmla="*/ 93 h 97"/>
                <a:gd name="T22" fmla="*/ 48 w 62"/>
                <a:gd name="T23" fmla="*/ 97 h 97"/>
                <a:gd name="T24" fmla="*/ 62 w 62"/>
                <a:gd name="T25" fmla="*/ 97 h 97"/>
                <a:gd name="T26" fmla="*/ 44 w 62"/>
                <a:gd name="T27" fmla="*/ 97 h 97"/>
                <a:gd name="T28" fmla="*/ 35 w 62"/>
                <a:gd name="T29" fmla="*/ 93 h 97"/>
                <a:gd name="T30" fmla="*/ 26 w 62"/>
                <a:gd name="T31" fmla="*/ 84 h 97"/>
                <a:gd name="T32" fmla="*/ 17 w 62"/>
                <a:gd name="T33" fmla="*/ 75 h 97"/>
                <a:gd name="T34" fmla="*/ 13 w 62"/>
                <a:gd name="T35" fmla="*/ 71 h 97"/>
                <a:gd name="T36" fmla="*/ 9 w 62"/>
                <a:gd name="T37" fmla="*/ 62 h 97"/>
                <a:gd name="T38" fmla="*/ 4 w 62"/>
                <a:gd name="T39" fmla="*/ 53 h 97"/>
                <a:gd name="T40" fmla="*/ 0 w 62"/>
                <a:gd name="T41" fmla="*/ 44 h 97"/>
                <a:gd name="T42" fmla="*/ 0 w 62"/>
                <a:gd name="T43" fmla="*/ 36 h 97"/>
                <a:gd name="T44" fmla="*/ 0 w 62"/>
                <a:gd name="T45" fmla="*/ 27 h 97"/>
                <a:gd name="T46" fmla="*/ 0 w 62"/>
                <a:gd name="T47" fmla="*/ 22 h 97"/>
                <a:gd name="T48" fmla="*/ 0 w 62"/>
                <a:gd name="T49" fmla="*/ 13 h 97"/>
                <a:gd name="T50" fmla="*/ 0 w 62"/>
                <a:gd name="T51" fmla="*/ 5 h 97"/>
                <a:gd name="T52" fmla="*/ 0 w 62"/>
                <a:gd name="T53" fmla="*/ 0 h 9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2"/>
                <a:gd name="T82" fmla="*/ 0 h 97"/>
                <a:gd name="T83" fmla="*/ 62 w 62"/>
                <a:gd name="T84" fmla="*/ 97 h 9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2" h="97">
                  <a:moveTo>
                    <a:pt x="0" y="0"/>
                  </a:moveTo>
                  <a:lnTo>
                    <a:pt x="0" y="5"/>
                  </a:lnTo>
                  <a:lnTo>
                    <a:pt x="0" y="13"/>
                  </a:lnTo>
                  <a:lnTo>
                    <a:pt x="0" y="27"/>
                  </a:lnTo>
                  <a:lnTo>
                    <a:pt x="4" y="44"/>
                  </a:lnTo>
                  <a:lnTo>
                    <a:pt x="9" y="53"/>
                  </a:lnTo>
                  <a:lnTo>
                    <a:pt x="13" y="62"/>
                  </a:lnTo>
                  <a:lnTo>
                    <a:pt x="17" y="71"/>
                  </a:lnTo>
                  <a:lnTo>
                    <a:pt x="22" y="80"/>
                  </a:lnTo>
                  <a:lnTo>
                    <a:pt x="31" y="84"/>
                  </a:lnTo>
                  <a:lnTo>
                    <a:pt x="39" y="93"/>
                  </a:lnTo>
                  <a:lnTo>
                    <a:pt x="48" y="97"/>
                  </a:lnTo>
                  <a:lnTo>
                    <a:pt x="62" y="97"/>
                  </a:lnTo>
                  <a:lnTo>
                    <a:pt x="44" y="97"/>
                  </a:lnTo>
                  <a:lnTo>
                    <a:pt x="35" y="93"/>
                  </a:lnTo>
                  <a:lnTo>
                    <a:pt x="26" y="84"/>
                  </a:lnTo>
                  <a:lnTo>
                    <a:pt x="17" y="75"/>
                  </a:lnTo>
                  <a:lnTo>
                    <a:pt x="13" y="71"/>
                  </a:lnTo>
                  <a:lnTo>
                    <a:pt x="9" y="62"/>
                  </a:lnTo>
                  <a:lnTo>
                    <a:pt x="4" y="53"/>
                  </a:lnTo>
                  <a:lnTo>
                    <a:pt x="0" y="44"/>
                  </a:lnTo>
                  <a:lnTo>
                    <a:pt x="0" y="36"/>
                  </a:lnTo>
                  <a:lnTo>
                    <a:pt x="0" y="27"/>
                  </a:lnTo>
                  <a:lnTo>
                    <a:pt x="0" y="22"/>
                  </a:lnTo>
                  <a:lnTo>
                    <a:pt x="0" y="13"/>
                  </a:lnTo>
                  <a:lnTo>
                    <a:pt x="0"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7" name="Freeform 67"/>
            <p:cNvSpPr>
              <a:spLocks noChangeArrowheads="1"/>
            </p:cNvSpPr>
            <p:nvPr/>
          </p:nvSpPr>
          <p:spPr bwMode="auto">
            <a:xfrm>
              <a:off x="2481263" y="531812"/>
              <a:ext cx="90488" cy="155575"/>
            </a:xfrm>
            <a:custGeom>
              <a:avLst/>
              <a:gdLst>
                <a:gd name="T0" fmla="*/ 4 w 57"/>
                <a:gd name="T1" fmla="*/ 0 h 98"/>
                <a:gd name="T2" fmla="*/ 4 w 57"/>
                <a:gd name="T3" fmla="*/ 5 h 98"/>
                <a:gd name="T4" fmla="*/ 4 w 57"/>
                <a:gd name="T5" fmla="*/ 14 h 98"/>
                <a:gd name="T6" fmla="*/ 4 w 57"/>
                <a:gd name="T7" fmla="*/ 27 h 98"/>
                <a:gd name="T8" fmla="*/ 4 w 57"/>
                <a:gd name="T9" fmla="*/ 45 h 98"/>
                <a:gd name="T10" fmla="*/ 8 w 57"/>
                <a:gd name="T11" fmla="*/ 53 h 98"/>
                <a:gd name="T12" fmla="*/ 8 w 57"/>
                <a:gd name="T13" fmla="*/ 58 h 98"/>
                <a:gd name="T14" fmla="*/ 13 w 57"/>
                <a:gd name="T15" fmla="*/ 67 h 98"/>
                <a:gd name="T16" fmla="*/ 17 w 57"/>
                <a:gd name="T17" fmla="*/ 76 h 98"/>
                <a:gd name="T18" fmla="*/ 26 w 57"/>
                <a:gd name="T19" fmla="*/ 84 h 98"/>
                <a:gd name="T20" fmla="*/ 35 w 57"/>
                <a:gd name="T21" fmla="*/ 89 h 98"/>
                <a:gd name="T22" fmla="*/ 44 w 57"/>
                <a:gd name="T23" fmla="*/ 93 h 98"/>
                <a:gd name="T24" fmla="*/ 57 w 57"/>
                <a:gd name="T25" fmla="*/ 98 h 98"/>
                <a:gd name="T26" fmla="*/ 44 w 57"/>
                <a:gd name="T27" fmla="*/ 93 h 98"/>
                <a:gd name="T28" fmla="*/ 30 w 57"/>
                <a:gd name="T29" fmla="*/ 89 h 98"/>
                <a:gd name="T30" fmla="*/ 22 w 57"/>
                <a:gd name="T31" fmla="*/ 80 h 98"/>
                <a:gd name="T32" fmla="*/ 13 w 57"/>
                <a:gd name="T33" fmla="*/ 76 h 98"/>
                <a:gd name="T34" fmla="*/ 8 w 57"/>
                <a:gd name="T35" fmla="*/ 67 h 98"/>
                <a:gd name="T36" fmla="*/ 8 w 57"/>
                <a:gd name="T37" fmla="*/ 58 h 98"/>
                <a:gd name="T38" fmla="*/ 4 w 57"/>
                <a:gd name="T39" fmla="*/ 53 h 98"/>
                <a:gd name="T40" fmla="*/ 4 w 57"/>
                <a:gd name="T41" fmla="*/ 45 h 98"/>
                <a:gd name="T42" fmla="*/ 0 w 57"/>
                <a:gd name="T43" fmla="*/ 36 h 98"/>
                <a:gd name="T44" fmla="*/ 0 w 57"/>
                <a:gd name="T45" fmla="*/ 27 h 98"/>
                <a:gd name="T46" fmla="*/ 0 w 57"/>
                <a:gd name="T47" fmla="*/ 18 h 98"/>
                <a:gd name="T48" fmla="*/ 4 w 57"/>
                <a:gd name="T49" fmla="*/ 14 h 98"/>
                <a:gd name="T50" fmla="*/ 4 w 57"/>
                <a:gd name="T51" fmla="*/ 5 h 98"/>
                <a:gd name="T52" fmla="*/ 4 w 57"/>
                <a:gd name="T53" fmla="*/ 0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
                <a:gd name="T82" fmla="*/ 0 h 98"/>
                <a:gd name="T83" fmla="*/ 57 w 57"/>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 h="98">
                  <a:moveTo>
                    <a:pt x="4" y="0"/>
                  </a:moveTo>
                  <a:lnTo>
                    <a:pt x="4" y="5"/>
                  </a:lnTo>
                  <a:lnTo>
                    <a:pt x="4" y="14"/>
                  </a:lnTo>
                  <a:lnTo>
                    <a:pt x="4" y="27"/>
                  </a:lnTo>
                  <a:lnTo>
                    <a:pt x="4" y="45"/>
                  </a:lnTo>
                  <a:lnTo>
                    <a:pt x="8" y="53"/>
                  </a:lnTo>
                  <a:lnTo>
                    <a:pt x="8" y="58"/>
                  </a:lnTo>
                  <a:lnTo>
                    <a:pt x="13" y="67"/>
                  </a:lnTo>
                  <a:lnTo>
                    <a:pt x="17" y="76"/>
                  </a:lnTo>
                  <a:lnTo>
                    <a:pt x="26" y="84"/>
                  </a:lnTo>
                  <a:lnTo>
                    <a:pt x="35" y="89"/>
                  </a:lnTo>
                  <a:lnTo>
                    <a:pt x="44" y="93"/>
                  </a:lnTo>
                  <a:lnTo>
                    <a:pt x="57" y="98"/>
                  </a:lnTo>
                  <a:lnTo>
                    <a:pt x="44" y="93"/>
                  </a:lnTo>
                  <a:lnTo>
                    <a:pt x="30" y="89"/>
                  </a:lnTo>
                  <a:lnTo>
                    <a:pt x="22" y="80"/>
                  </a:lnTo>
                  <a:lnTo>
                    <a:pt x="13" y="76"/>
                  </a:lnTo>
                  <a:lnTo>
                    <a:pt x="8" y="67"/>
                  </a:lnTo>
                  <a:lnTo>
                    <a:pt x="8" y="58"/>
                  </a:lnTo>
                  <a:lnTo>
                    <a:pt x="4" y="53"/>
                  </a:lnTo>
                  <a:lnTo>
                    <a:pt x="4" y="45"/>
                  </a:lnTo>
                  <a:lnTo>
                    <a:pt x="0" y="36"/>
                  </a:lnTo>
                  <a:lnTo>
                    <a:pt x="0" y="27"/>
                  </a:lnTo>
                  <a:lnTo>
                    <a:pt x="0" y="18"/>
                  </a:lnTo>
                  <a:lnTo>
                    <a:pt x="4" y="14"/>
                  </a:lnTo>
                  <a:lnTo>
                    <a:pt x="4" y="5"/>
                  </a:lnTo>
                  <a:lnTo>
                    <a:pt x="4"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8" name="Freeform 68"/>
            <p:cNvSpPr>
              <a:spLocks noChangeArrowheads="1"/>
            </p:cNvSpPr>
            <p:nvPr/>
          </p:nvSpPr>
          <p:spPr bwMode="auto">
            <a:xfrm>
              <a:off x="2662238" y="482600"/>
              <a:ext cx="49213" cy="49212"/>
            </a:xfrm>
            <a:custGeom>
              <a:avLst/>
              <a:gdLst>
                <a:gd name="T0" fmla="*/ 0 w 31"/>
                <a:gd name="T1" fmla="*/ 0 h 31"/>
                <a:gd name="T2" fmla="*/ 5 w 31"/>
                <a:gd name="T3" fmla="*/ 5 h 31"/>
                <a:gd name="T4" fmla="*/ 14 w 31"/>
                <a:gd name="T5" fmla="*/ 9 h 31"/>
                <a:gd name="T6" fmla="*/ 18 w 31"/>
                <a:gd name="T7" fmla="*/ 9 h 31"/>
                <a:gd name="T8" fmla="*/ 22 w 31"/>
                <a:gd name="T9" fmla="*/ 14 h 31"/>
                <a:gd name="T10" fmla="*/ 27 w 31"/>
                <a:gd name="T11" fmla="*/ 23 h 31"/>
                <a:gd name="T12" fmla="*/ 31 w 31"/>
                <a:gd name="T13" fmla="*/ 31 h 31"/>
                <a:gd name="T14" fmla="*/ 22 w 31"/>
                <a:gd name="T15" fmla="*/ 18 h 31"/>
                <a:gd name="T16" fmla="*/ 9 w 31"/>
                <a:gd name="T17" fmla="*/ 9 h 31"/>
                <a:gd name="T18" fmla="*/ 5 w 31"/>
                <a:gd name="T19" fmla="*/ 5 h 31"/>
                <a:gd name="T20" fmla="*/ 0 w 31"/>
                <a:gd name="T21" fmla="*/ 0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0" y="0"/>
                  </a:moveTo>
                  <a:lnTo>
                    <a:pt x="5" y="5"/>
                  </a:lnTo>
                  <a:lnTo>
                    <a:pt x="14" y="9"/>
                  </a:lnTo>
                  <a:lnTo>
                    <a:pt x="18" y="9"/>
                  </a:lnTo>
                  <a:lnTo>
                    <a:pt x="22" y="14"/>
                  </a:lnTo>
                  <a:lnTo>
                    <a:pt x="27" y="23"/>
                  </a:lnTo>
                  <a:lnTo>
                    <a:pt x="31" y="31"/>
                  </a:lnTo>
                  <a:lnTo>
                    <a:pt x="22" y="18"/>
                  </a:lnTo>
                  <a:lnTo>
                    <a:pt x="9" y="9"/>
                  </a:lnTo>
                  <a:lnTo>
                    <a:pt x="5"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39" name="Freeform 69"/>
            <p:cNvSpPr>
              <a:spLocks noChangeArrowheads="1"/>
            </p:cNvSpPr>
            <p:nvPr/>
          </p:nvSpPr>
          <p:spPr bwMode="auto">
            <a:xfrm>
              <a:off x="2690813" y="461962"/>
              <a:ext cx="28575" cy="57150"/>
            </a:xfrm>
            <a:custGeom>
              <a:avLst/>
              <a:gdLst>
                <a:gd name="T0" fmla="*/ 0 w 18"/>
                <a:gd name="T1" fmla="*/ 0 h 36"/>
                <a:gd name="T2" fmla="*/ 4 w 18"/>
                <a:gd name="T3" fmla="*/ 5 h 36"/>
                <a:gd name="T4" fmla="*/ 9 w 18"/>
                <a:gd name="T5" fmla="*/ 13 h 36"/>
                <a:gd name="T6" fmla="*/ 13 w 18"/>
                <a:gd name="T7" fmla="*/ 18 h 36"/>
                <a:gd name="T8" fmla="*/ 18 w 18"/>
                <a:gd name="T9" fmla="*/ 27 h 36"/>
                <a:gd name="T10" fmla="*/ 18 w 18"/>
                <a:gd name="T11" fmla="*/ 31 h 36"/>
                <a:gd name="T12" fmla="*/ 18 w 18"/>
                <a:gd name="T13" fmla="*/ 36 h 36"/>
                <a:gd name="T14" fmla="*/ 18 w 18"/>
                <a:gd name="T15" fmla="*/ 27 h 36"/>
                <a:gd name="T16" fmla="*/ 9 w 18"/>
                <a:gd name="T17" fmla="*/ 13 h 36"/>
                <a:gd name="T18" fmla="*/ 4 w 18"/>
                <a:gd name="T19" fmla="*/ 5 h 36"/>
                <a:gd name="T20" fmla="*/ 0 w 18"/>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36"/>
                <a:gd name="T35" fmla="*/ 18 w 18"/>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36">
                  <a:moveTo>
                    <a:pt x="0" y="0"/>
                  </a:moveTo>
                  <a:lnTo>
                    <a:pt x="4" y="5"/>
                  </a:lnTo>
                  <a:lnTo>
                    <a:pt x="9" y="13"/>
                  </a:lnTo>
                  <a:lnTo>
                    <a:pt x="13" y="18"/>
                  </a:lnTo>
                  <a:lnTo>
                    <a:pt x="18" y="27"/>
                  </a:lnTo>
                  <a:lnTo>
                    <a:pt x="18" y="31"/>
                  </a:lnTo>
                  <a:lnTo>
                    <a:pt x="18" y="36"/>
                  </a:lnTo>
                  <a:lnTo>
                    <a:pt x="18" y="27"/>
                  </a:lnTo>
                  <a:lnTo>
                    <a:pt x="9" y="13"/>
                  </a:lnTo>
                  <a:lnTo>
                    <a:pt x="4"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0" name="Freeform 70"/>
            <p:cNvSpPr>
              <a:spLocks noChangeArrowheads="1"/>
            </p:cNvSpPr>
            <p:nvPr/>
          </p:nvSpPr>
          <p:spPr bwMode="auto">
            <a:xfrm>
              <a:off x="2578100" y="447675"/>
              <a:ext cx="112713" cy="84137"/>
            </a:xfrm>
            <a:custGeom>
              <a:avLst/>
              <a:gdLst>
                <a:gd name="T0" fmla="*/ 0 w 71"/>
                <a:gd name="T1" fmla="*/ 14 h 53"/>
                <a:gd name="T2" fmla="*/ 5 w 71"/>
                <a:gd name="T3" fmla="*/ 18 h 53"/>
                <a:gd name="T4" fmla="*/ 22 w 71"/>
                <a:gd name="T5" fmla="*/ 31 h 53"/>
                <a:gd name="T6" fmla="*/ 36 w 71"/>
                <a:gd name="T7" fmla="*/ 36 h 53"/>
                <a:gd name="T8" fmla="*/ 44 w 71"/>
                <a:gd name="T9" fmla="*/ 45 h 53"/>
                <a:gd name="T10" fmla="*/ 58 w 71"/>
                <a:gd name="T11" fmla="*/ 49 h 53"/>
                <a:gd name="T12" fmla="*/ 67 w 71"/>
                <a:gd name="T13" fmla="*/ 53 h 53"/>
                <a:gd name="T14" fmla="*/ 71 w 71"/>
                <a:gd name="T15" fmla="*/ 49 h 53"/>
                <a:gd name="T16" fmla="*/ 67 w 71"/>
                <a:gd name="T17" fmla="*/ 49 h 53"/>
                <a:gd name="T18" fmla="*/ 67 w 71"/>
                <a:gd name="T19" fmla="*/ 45 h 53"/>
                <a:gd name="T20" fmla="*/ 62 w 71"/>
                <a:gd name="T21" fmla="*/ 40 h 53"/>
                <a:gd name="T22" fmla="*/ 49 w 71"/>
                <a:gd name="T23" fmla="*/ 31 h 53"/>
                <a:gd name="T24" fmla="*/ 40 w 71"/>
                <a:gd name="T25" fmla="*/ 22 h 53"/>
                <a:gd name="T26" fmla="*/ 14 w 71"/>
                <a:gd name="T27" fmla="*/ 5 h 53"/>
                <a:gd name="T28" fmla="*/ 5 w 71"/>
                <a:gd name="T29" fmla="*/ 0 h 53"/>
                <a:gd name="T30" fmla="*/ 0 w 71"/>
                <a:gd name="T31" fmla="*/ 5 h 53"/>
                <a:gd name="T32" fmla="*/ 0 w 71"/>
                <a:gd name="T33" fmla="*/ 14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1"/>
                <a:gd name="T52" fmla="*/ 0 h 53"/>
                <a:gd name="T53" fmla="*/ 71 w 71"/>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1" h="53">
                  <a:moveTo>
                    <a:pt x="0" y="14"/>
                  </a:moveTo>
                  <a:lnTo>
                    <a:pt x="5" y="18"/>
                  </a:lnTo>
                  <a:lnTo>
                    <a:pt x="22" y="31"/>
                  </a:lnTo>
                  <a:lnTo>
                    <a:pt x="36" y="36"/>
                  </a:lnTo>
                  <a:lnTo>
                    <a:pt x="44" y="45"/>
                  </a:lnTo>
                  <a:lnTo>
                    <a:pt x="58" y="49"/>
                  </a:lnTo>
                  <a:lnTo>
                    <a:pt x="67" y="53"/>
                  </a:lnTo>
                  <a:lnTo>
                    <a:pt x="71" y="49"/>
                  </a:lnTo>
                  <a:lnTo>
                    <a:pt x="67" y="49"/>
                  </a:lnTo>
                  <a:lnTo>
                    <a:pt x="67" y="45"/>
                  </a:lnTo>
                  <a:lnTo>
                    <a:pt x="62" y="40"/>
                  </a:lnTo>
                  <a:lnTo>
                    <a:pt x="49" y="31"/>
                  </a:lnTo>
                  <a:lnTo>
                    <a:pt x="40" y="22"/>
                  </a:lnTo>
                  <a:lnTo>
                    <a:pt x="14" y="5"/>
                  </a:lnTo>
                  <a:lnTo>
                    <a:pt x="5" y="0"/>
                  </a:lnTo>
                  <a:lnTo>
                    <a:pt x="0" y="5"/>
                  </a:lnTo>
                  <a:lnTo>
                    <a:pt x="0" y="1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1" name="Freeform 71"/>
            <p:cNvSpPr>
              <a:spLocks noChangeArrowheads="1"/>
            </p:cNvSpPr>
            <p:nvPr/>
          </p:nvSpPr>
          <p:spPr bwMode="auto">
            <a:xfrm>
              <a:off x="2647950" y="588962"/>
              <a:ext cx="77788" cy="41275"/>
            </a:xfrm>
            <a:custGeom>
              <a:avLst/>
              <a:gdLst>
                <a:gd name="T0" fmla="*/ 0 w 49"/>
                <a:gd name="T1" fmla="*/ 26 h 26"/>
                <a:gd name="T2" fmla="*/ 0 w 49"/>
                <a:gd name="T3" fmla="*/ 22 h 26"/>
                <a:gd name="T4" fmla="*/ 9 w 49"/>
                <a:gd name="T5" fmla="*/ 17 h 26"/>
                <a:gd name="T6" fmla="*/ 14 w 49"/>
                <a:gd name="T7" fmla="*/ 9 h 26"/>
                <a:gd name="T8" fmla="*/ 23 w 49"/>
                <a:gd name="T9" fmla="*/ 9 h 26"/>
                <a:gd name="T10" fmla="*/ 36 w 49"/>
                <a:gd name="T11" fmla="*/ 4 h 26"/>
                <a:gd name="T12" fmla="*/ 49 w 49"/>
                <a:gd name="T13" fmla="*/ 0 h 26"/>
                <a:gd name="T14" fmla="*/ 40 w 49"/>
                <a:gd name="T15" fmla="*/ 4 h 26"/>
                <a:gd name="T16" fmla="*/ 27 w 49"/>
                <a:gd name="T17" fmla="*/ 4 h 26"/>
                <a:gd name="T18" fmla="*/ 23 w 49"/>
                <a:gd name="T19" fmla="*/ 9 h 26"/>
                <a:gd name="T20" fmla="*/ 14 w 49"/>
                <a:gd name="T21" fmla="*/ 13 h 26"/>
                <a:gd name="T22" fmla="*/ 5 w 49"/>
                <a:gd name="T23" fmla="*/ 22 h 26"/>
                <a:gd name="T24" fmla="*/ 0 w 49"/>
                <a:gd name="T25" fmla="*/ 2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9"/>
                <a:gd name="T40" fmla="*/ 0 h 26"/>
                <a:gd name="T41" fmla="*/ 49 w 49"/>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9" h="26">
                  <a:moveTo>
                    <a:pt x="0" y="26"/>
                  </a:moveTo>
                  <a:lnTo>
                    <a:pt x="0" y="22"/>
                  </a:lnTo>
                  <a:lnTo>
                    <a:pt x="9" y="17"/>
                  </a:lnTo>
                  <a:lnTo>
                    <a:pt x="14" y="9"/>
                  </a:lnTo>
                  <a:lnTo>
                    <a:pt x="23" y="9"/>
                  </a:lnTo>
                  <a:lnTo>
                    <a:pt x="36" y="4"/>
                  </a:lnTo>
                  <a:lnTo>
                    <a:pt x="49" y="0"/>
                  </a:lnTo>
                  <a:lnTo>
                    <a:pt x="40" y="4"/>
                  </a:lnTo>
                  <a:lnTo>
                    <a:pt x="27" y="4"/>
                  </a:lnTo>
                  <a:lnTo>
                    <a:pt x="23" y="9"/>
                  </a:lnTo>
                  <a:lnTo>
                    <a:pt x="14" y="13"/>
                  </a:lnTo>
                  <a:lnTo>
                    <a:pt x="5" y="22"/>
                  </a:lnTo>
                  <a:lnTo>
                    <a:pt x="0" y="26"/>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2" name="Freeform 72"/>
            <p:cNvSpPr>
              <a:spLocks noChangeArrowheads="1"/>
            </p:cNvSpPr>
            <p:nvPr/>
          </p:nvSpPr>
          <p:spPr bwMode="auto">
            <a:xfrm>
              <a:off x="2719388" y="539750"/>
              <a:ext cx="55563" cy="14287"/>
            </a:xfrm>
            <a:custGeom>
              <a:avLst/>
              <a:gdLst>
                <a:gd name="T0" fmla="*/ 0 w 35"/>
                <a:gd name="T1" fmla="*/ 4 h 9"/>
                <a:gd name="T2" fmla="*/ 4 w 35"/>
                <a:gd name="T3" fmla="*/ 4 h 9"/>
                <a:gd name="T4" fmla="*/ 13 w 35"/>
                <a:gd name="T5" fmla="*/ 0 h 9"/>
                <a:gd name="T6" fmla="*/ 17 w 35"/>
                <a:gd name="T7" fmla="*/ 0 h 9"/>
                <a:gd name="T8" fmla="*/ 22 w 35"/>
                <a:gd name="T9" fmla="*/ 0 h 9"/>
                <a:gd name="T10" fmla="*/ 26 w 35"/>
                <a:gd name="T11" fmla="*/ 4 h 9"/>
                <a:gd name="T12" fmla="*/ 30 w 35"/>
                <a:gd name="T13" fmla="*/ 4 h 9"/>
                <a:gd name="T14" fmla="*/ 30 w 35"/>
                <a:gd name="T15" fmla="*/ 9 h 9"/>
                <a:gd name="T16" fmla="*/ 35 w 35"/>
                <a:gd name="T17" fmla="*/ 9 h 9"/>
                <a:gd name="T18" fmla="*/ 30 w 35"/>
                <a:gd name="T19" fmla="*/ 9 h 9"/>
                <a:gd name="T20" fmla="*/ 22 w 35"/>
                <a:gd name="T21" fmla="*/ 4 h 9"/>
                <a:gd name="T22" fmla="*/ 17 w 35"/>
                <a:gd name="T23" fmla="*/ 4 h 9"/>
                <a:gd name="T24" fmla="*/ 13 w 35"/>
                <a:gd name="T25" fmla="*/ 4 h 9"/>
                <a:gd name="T26" fmla="*/ 4 w 35"/>
                <a:gd name="T27" fmla="*/ 4 h 9"/>
                <a:gd name="T28" fmla="*/ 0 w 35"/>
                <a:gd name="T29" fmla="*/ 4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5"/>
                <a:gd name="T46" fmla="*/ 0 h 9"/>
                <a:gd name="T47" fmla="*/ 35 w 35"/>
                <a:gd name="T48" fmla="*/ 9 h 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5" h="9">
                  <a:moveTo>
                    <a:pt x="0" y="4"/>
                  </a:moveTo>
                  <a:lnTo>
                    <a:pt x="4" y="4"/>
                  </a:lnTo>
                  <a:lnTo>
                    <a:pt x="13" y="0"/>
                  </a:lnTo>
                  <a:lnTo>
                    <a:pt x="17" y="0"/>
                  </a:lnTo>
                  <a:lnTo>
                    <a:pt x="22" y="0"/>
                  </a:lnTo>
                  <a:lnTo>
                    <a:pt x="26" y="4"/>
                  </a:lnTo>
                  <a:lnTo>
                    <a:pt x="30" y="4"/>
                  </a:lnTo>
                  <a:lnTo>
                    <a:pt x="30" y="9"/>
                  </a:lnTo>
                  <a:lnTo>
                    <a:pt x="35" y="9"/>
                  </a:lnTo>
                  <a:lnTo>
                    <a:pt x="30" y="9"/>
                  </a:lnTo>
                  <a:lnTo>
                    <a:pt x="22" y="4"/>
                  </a:lnTo>
                  <a:lnTo>
                    <a:pt x="17" y="4"/>
                  </a:lnTo>
                  <a:lnTo>
                    <a:pt x="13" y="4"/>
                  </a:lnTo>
                  <a:lnTo>
                    <a:pt x="4" y="4"/>
                  </a:lnTo>
                  <a:lnTo>
                    <a:pt x="0"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3" name="Freeform 73"/>
            <p:cNvSpPr>
              <a:spLocks noChangeArrowheads="1"/>
            </p:cNvSpPr>
            <p:nvPr/>
          </p:nvSpPr>
          <p:spPr bwMode="auto">
            <a:xfrm>
              <a:off x="2830513" y="615950"/>
              <a:ext cx="34925" cy="36512"/>
            </a:xfrm>
            <a:custGeom>
              <a:avLst/>
              <a:gdLst>
                <a:gd name="T0" fmla="*/ 0 w 22"/>
                <a:gd name="T1" fmla="*/ 14 h 23"/>
                <a:gd name="T2" fmla="*/ 5 w 22"/>
                <a:gd name="T3" fmla="*/ 14 h 23"/>
                <a:gd name="T4" fmla="*/ 13 w 22"/>
                <a:gd name="T5" fmla="*/ 9 h 23"/>
                <a:gd name="T6" fmla="*/ 18 w 22"/>
                <a:gd name="T7" fmla="*/ 5 h 23"/>
                <a:gd name="T8" fmla="*/ 22 w 22"/>
                <a:gd name="T9" fmla="*/ 0 h 23"/>
                <a:gd name="T10" fmla="*/ 22 w 22"/>
                <a:gd name="T11" fmla="*/ 5 h 23"/>
                <a:gd name="T12" fmla="*/ 22 w 22"/>
                <a:gd name="T13" fmla="*/ 9 h 23"/>
                <a:gd name="T14" fmla="*/ 18 w 22"/>
                <a:gd name="T15" fmla="*/ 14 h 23"/>
                <a:gd name="T16" fmla="*/ 18 w 22"/>
                <a:gd name="T17" fmla="*/ 18 h 23"/>
                <a:gd name="T18" fmla="*/ 9 w 22"/>
                <a:gd name="T19" fmla="*/ 23 h 23"/>
                <a:gd name="T20" fmla="*/ 5 w 22"/>
                <a:gd name="T21" fmla="*/ 23 h 23"/>
                <a:gd name="T22" fmla="*/ 5 w 22"/>
                <a:gd name="T23" fmla="*/ 23 h 23"/>
                <a:gd name="T24" fmla="*/ 5 w 22"/>
                <a:gd name="T25" fmla="*/ 23 h 23"/>
                <a:gd name="T26" fmla="*/ 5 w 22"/>
                <a:gd name="T27" fmla="*/ 18 h 23"/>
                <a:gd name="T28" fmla="*/ 0 w 22"/>
                <a:gd name="T29" fmla="*/ 14 h 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23"/>
                <a:gd name="T47" fmla="*/ 22 w 22"/>
                <a:gd name="T48" fmla="*/ 23 h 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23">
                  <a:moveTo>
                    <a:pt x="0" y="14"/>
                  </a:moveTo>
                  <a:lnTo>
                    <a:pt x="5" y="14"/>
                  </a:lnTo>
                  <a:lnTo>
                    <a:pt x="13" y="9"/>
                  </a:lnTo>
                  <a:lnTo>
                    <a:pt x="18" y="5"/>
                  </a:lnTo>
                  <a:lnTo>
                    <a:pt x="22" y="0"/>
                  </a:lnTo>
                  <a:lnTo>
                    <a:pt x="22" y="5"/>
                  </a:lnTo>
                  <a:lnTo>
                    <a:pt x="22" y="9"/>
                  </a:lnTo>
                  <a:lnTo>
                    <a:pt x="18" y="14"/>
                  </a:lnTo>
                  <a:lnTo>
                    <a:pt x="18" y="18"/>
                  </a:lnTo>
                  <a:lnTo>
                    <a:pt x="9" y="23"/>
                  </a:lnTo>
                  <a:lnTo>
                    <a:pt x="5" y="23"/>
                  </a:lnTo>
                  <a:lnTo>
                    <a:pt x="5" y="23"/>
                  </a:lnTo>
                  <a:lnTo>
                    <a:pt x="5" y="23"/>
                  </a:lnTo>
                  <a:lnTo>
                    <a:pt x="5" y="18"/>
                  </a:lnTo>
                  <a:lnTo>
                    <a:pt x="0" y="1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4" name="Freeform 74"/>
            <p:cNvSpPr>
              <a:spLocks noChangeArrowheads="1"/>
            </p:cNvSpPr>
            <p:nvPr/>
          </p:nvSpPr>
          <p:spPr bwMode="auto">
            <a:xfrm>
              <a:off x="2803525" y="630237"/>
              <a:ext cx="20638" cy="14287"/>
            </a:xfrm>
            <a:custGeom>
              <a:avLst/>
              <a:gdLst>
                <a:gd name="T0" fmla="*/ 0 w 13"/>
                <a:gd name="T1" fmla="*/ 0 h 9"/>
                <a:gd name="T2" fmla="*/ 4 w 13"/>
                <a:gd name="T3" fmla="*/ 0 h 9"/>
                <a:gd name="T4" fmla="*/ 8 w 13"/>
                <a:gd name="T5" fmla="*/ 0 h 9"/>
                <a:gd name="T6" fmla="*/ 13 w 13"/>
                <a:gd name="T7" fmla="*/ 5 h 9"/>
                <a:gd name="T8" fmla="*/ 13 w 13"/>
                <a:gd name="T9" fmla="*/ 9 h 9"/>
                <a:gd name="T10" fmla="*/ 13 w 13"/>
                <a:gd name="T11" fmla="*/ 9 h 9"/>
                <a:gd name="T12" fmla="*/ 8 w 13"/>
                <a:gd name="T13" fmla="*/ 9 h 9"/>
                <a:gd name="T14" fmla="*/ 8 w 13"/>
                <a:gd name="T15" fmla="*/ 9 h 9"/>
                <a:gd name="T16" fmla="*/ 4 w 13"/>
                <a:gd name="T17" fmla="*/ 9 h 9"/>
                <a:gd name="T18" fmla="*/ 0 w 13"/>
                <a:gd name="T19" fmla="*/ 5 h 9"/>
                <a:gd name="T20" fmla="*/ 0 w 13"/>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
                <a:gd name="T34" fmla="*/ 0 h 9"/>
                <a:gd name="T35" fmla="*/ 13 w 13"/>
                <a:gd name="T36" fmla="*/ 9 h 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 h="9">
                  <a:moveTo>
                    <a:pt x="0" y="0"/>
                  </a:moveTo>
                  <a:lnTo>
                    <a:pt x="4" y="0"/>
                  </a:lnTo>
                  <a:lnTo>
                    <a:pt x="8" y="0"/>
                  </a:lnTo>
                  <a:lnTo>
                    <a:pt x="13" y="5"/>
                  </a:lnTo>
                  <a:lnTo>
                    <a:pt x="13" y="9"/>
                  </a:lnTo>
                  <a:lnTo>
                    <a:pt x="13" y="9"/>
                  </a:lnTo>
                  <a:lnTo>
                    <a:pt x="8" y="9"/>
                  </a:lnTo>
                  <a:lnTo>
                    <a:pt x="8" y="9"/>
                  </a:lnTo>
                  <a:lnTo>
                    <a:pt x="4" y="9"/>
                  </a:lnTo>
                  <a:lnTo>
                    <a:pt x="0"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5" name="Freeform 75"/>
            <p:cNvSpPr>
              <a:spLocks noChangeArrowheads="1"/>
            </p:cNvSpPr>
            <p:nvPr/>
          </p:nvSpPr>
          <p:spPr bwMode="auto">
            <a:xfrm>
              <a:off x="2809875" y="644525"/>
              <a:ext cx="14288" cy="7937"/>
            </a:xfrm>
            <a:custGeom>
              <a:avLst/>
              <a:gdLst>
                <a:gd name="T0" fmla="*/ 0 w 9"/>
                <a:gd name="T1" fmla="*/ 5 h 5"/>
                <a:gd name="T2" fmla="*/ 4 w 9"/>
                <a:gd name="T3" fmla="*/ 0 h 5"/>
                <a:gd name="T4" fmla="*/ 9 w 9"/>
                <a:gd name="T5" fmla="*/ 0 h 5"/>
                <a:gd name="T6" fmla="*/ 9 w 9"/>
                <a:gd name="T7" fmla="*/ 5 h 5"/>
                <a:gd name="T8" fmla="*/ 9 w 9"/>
                <a:gd name="T9" fmla="*/ 5 h 5"/>
                <a:gd name="T10" fmla="*/ 9 w 9"/>
                <a:gd name="T11" fmla="*/ 5 h 5"/>
                <a:gd name="T12" fmla="*/ 9 w 9"/>
                <a:gd name="T13" fmla="*/ 5 h 5"/>
                <a:gd name="T14" fmla="*/ 4 w 9"/>
                <a:gd name="T15" fmla="*/ 5 h 5"/>
                <a:gd name="T16" fmla="*/ 4 w 9"/>
                <a:gd name="T17" fmla="*/ 5 h 5"/>
                <a:gd name="T18" fmla="*/ 0 w 9"/>
                <a:gd name="T19" fmla="*/ 5 h 5"/>
                <a:gd name="T20" fmla="*/ 0 w 9"/>
                <a:gd name="T21" fmla="*/ 5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
                <a:gd name="T34" fmla="*/ 0 h 5"/>
                <a:gd name="T35" fmla="*/ 9 w 9"/>
                <a:gd name="T36" fmla="*/ 5 h 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 h="5">
                  <a:moveTo>
                    <a:pt x="0" y="5"/>
                  </a:moveTo>
                  <a:lnTo>
                    <a:pt x="4" y="0"/>
                  </a:lnTo>
                  <a:lnTo>
                    <a:pt x="9" y="0"/>
                  </a:lnTo>
                  <a:lnTo>
                    <a:pt x="9" y="5"/>
                  </a:lnTo>
                  <a:lnTo>
                    <a:pt x="9" y="5"/>
                  </a:lnTo>
                  <a:lnTo>
                    <a:pt x="9" y="5"/>
                  </a:lnTo>
                  <a:lnTo>
                    <a:pt x="9" y="5"/>
                  </a:lnTo>
                  <a:lnTo>
                    <a:pt x="4" y="5"/>
                  </a:lnTo>
                  <a:lnTo>
                    <a:pt x="4" y="5"/>
                  </a:lnTo>
                  <a:lnTo>
                    <a:pt x="0" y="5"/>
                  </a:lnTo>
                  <a:lnTo>
                    <a:pt x="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6" name="Freeform 76"/>
            <p:cNvSpPr>
              <a:spLocks noChangeArrowheads="1"/>
            </p:cNvSpPr>
            <p:nvPr/>
          </p:nvSpPr>
          <p:spPr bwMode="auto">
            <a:xfrm>
              <a:off x="2886075" y="568325"/>
              <a:ext cx="7938" cy="20637"/>
            </a:xfrm>
            <a:custGeom>
              <a:avLst/>
              <a:gdLst>
                <a:gd name="T0" fmla="*/ 0 w 5"/>
                <a:gd name="T1" fmla="*/ 0 h 13"/>
                <a:gd name="T2" fmla="*/ 5 w 5"/>
                <a:gd name="T3" fmla="*/ 0 h 13"/>
                <a:gd name="T4" fmla="*/ 5 w 5"/>
                <a:gd name="T5" fmla="*/ 4 h 13"/>
                <a:gd name="T6" fmla="*/ 5 w 5"/>
                <a:gd name="T7" fmla="*/ 8 h 13"/>
                <a:gd name="T8" fmla="*/ 5 w 5"/>
                <a:gd name="T9" fmla="*/ 8 h 13"/>
                <a:gd name="T10" fmla="*/ 5 w 5"/>
                <a:gd name="T11" fmla="*/ 13 h 13"/>
                <a:gd name="T12" fmla="*/ 0 w 5"/>
                <a:gd name="T13" fmla="*/ 13 h 13"/>
                <a:gd name="T14" fmla="*/ 0 w 5"/>
                <a:gd name="T15" fmla="*/ 4 h 13"/>
                <a:gd name="T16" fmla="*/ 0 w 5"/>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13"/>
                <a:gd name="T29" fmla="*/ 5 w 5"/>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13">
                  <a:moveTo>
                    <a:pt x="0" y="0"/>
                  </a:moveTo>
                  <a:lnTo>
                    <a:pt x="5" y="0"/>
                  </a:lnTo>
                  <a:lnTo>
                    <a:pt x="5" y="4"/>
                  </a:lnTo>
                  <a:lnTo>
                    <a:pt x="5" y="8"/>
                  </a:lnTo>
                  <a:lnTo>
                    <a:pt x="5" y="8"/>
                  </a:lnTo>
                  <a:lnTo>
                    <a:pt x="5" y="13"/>
                  </a:lnTo>
                  <a:lnTo>
                    <a:pt x="0" y="13"/>
                  </a:lnTo>
                  <a:lnTo>
                    <a:pt x="0" y="4"/>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7" name="Freeform 77"/>
            <p:cNvSpPr>
              <a:spLocks noChangeArrowheads="1"/>
            </p:cNvSpPr>
            <p:nvPr/>
          </p:nvSpPr>
          <p:spPr bwMode="auto">
            <a:xfrm>
              <a:off x="2879725" y="568325"/>
              <a:ext cx="6350" cy="12700"/>
            </a:xfrm>
            <a:custGeom>
              <a:avLst/>
              <a:gdLst>
                <a:gd name="T0" fmla="*/ 0 w 4"/>
                <a:gd name="T1" fmla="*/ 0 h 8"/>
                <a:gd name="T2" fmla="*/ 0 w 4"/>
                <a:gd name="T3" fmla="*/ 0 h 8"/>
                <a:gd name="T4" fmla="*/ 4 w 4"/>
                <a:gd name="T5" fmla="*/ 4 h 8"/>
                <a:gd name="T6" fmla="*/ 4 w 4"/>
                <a:gd name="T7" fmla="*/ 4 h 8"/>
                <a:gd name="T8" fmla="*/ 4 w 4"/>
                <a:gd name="T9" fmla="*/ 4 h 8"/>
                <a:gd name="T10" fmla="*/ 0 w 4"/>
                <a:gd name="T11" fmla="*/ 8 h 8"/>
                <a:gd name="T12" fmla="*/ 0 w 4"/>
                <a:gd name="T13" fmla="*/ 8 h 8"/>
                <a:gd name="T14" fmla="*/ 0 w 4"/>
                <a:gd name="T15" fmla="*/ 4 h 8"/>
                <a:gd name="T16" fmla="*/ 0 w 4"/>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
                <a:gd name="T28" fmla="*/ 0 h 8"/>
                <a:gd name="T29" fmla="*/ 4 w 4"/>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 h="8">
                  <a:moveTo>
                    <a:pt x="0" y="0"/>
                  </a:moveTo>
                  <a:lnTo>
                    <a:pt x="0" y="0"/>
                  </a:lnTo>
                  <a:lnTo>
                    <a:pt x="4" y="4"/>
                  </a:lnTo>
                  <a:lnTo>
                    <a:pt x="4" y="4"/>
                  </a:lnTo>
                  <a:lnTo>
                    <a:pt x="4" y="4"/>
                  </a:lnTo>
                  <a:lnTo>
                    <a:pt x="0" y="8"/>
                  </a:lnTo>
                  <a:lnTo>
                    <a:pt x="0" y="8"/>
                  </a:lnTo>
                  <a:lnTo>
                    <a:pt x="0" y="4"/>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8" name="Freeform 78"/>
            <p:cNvSpPr>
              <a:spLocks noChangeArrowheads="1"/>
            </p:cNvSpPr>
            <p:nvPr/>
          </p:nvSpPr>
          <p:spPr bwMode="auto">
            <a:xfrm>
              <a:off x="2824163" y="504825"/>
              <a:ext cx="26988" cy="6350"/>
            </a:xfrm>
            <a:custGeom>
              <a:avLst/>
              <a:gdLst>
                <a:gd name="T0" fmla="*/ 0 w 17"/>
                <a:gd name="T1" fmla="*/ 0 h 4"/>
                <a:gd name="T2" fmla="*/ 4 w 17"/>
                <a:gd name="T3" fmla="*/ 0 h 4"/>
                <a:gd name="T4" fmla="*/ 4 w 17"/>
                <a:gd name="T5" fmla="*/ 0 h 4"/>
                <a:gd name="T6" fmla="*/ 9 w 17"/>
                <a:gd name="T7" fmla="*/ 0 h 4"/>
                <a:gd name="T8" fmla="*/ 13 w 17"/>
                <a:gd name="T9" fmla="*/ 0 h 4"/>
                <a:gd name="T10" fmla="*/ 17 w 17"/>
                <a:gd name="T11" fmla="*/ 0 h 4"/>
                <a:gd name="T12" fmla="*/ 17 w 17"/>
                <a:gd name="T13" fmla="*/ 4 h 4"/>
                <a:gd name="T14" fmla="*/ 13 w 17"/>
                <a:gd name="T15" fmla="*/ 4 h 4"/>
                <a:gd name="T16" fmla="*/ 4 w 17"/>
                <a:gd name="T17" fmla="*/ 4 h 4"/>
                <a:gd name="T18" fmla="*/ 4 w 17"/>
                <a:gd name="T19" fmla="*/ 4 h 4"/>
                <a:gd name="T20" fmla="*/ 0 w 17"/>
                <a:gd name="T21" fmla="*/ 4 h 4"/>
                <a:gd name="T22" fmla="*/ 0 w 17"/>
                <a:gd name="T23" fmla="*/ 4 h 4"/>
                <a:gd name="T24" fmla="*/ 0 w 17"/>
                <a:gd name="T25" fmla="*/ 4 h 4"/>
                <a:gd name="T26" fmla="*/ 0 w 17"/>
                <a:gd name="T27" fmla="*/ 0 h 4"/>
                <a:gd name="T28" fmla="*/ 0 w 17"/>
                <a:gd name="T29" fmla="*/ 0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4"/>
                <a:gd name="T47" fmla="*/ 17 w 17"/>
                <a:gd name="T48" fmla="*/ 4 h 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4">
                  <a:moveTo>
                    <a:pt x="0" y="0"/>
                  </a:moveTo>
                  <a:lnTo>
                    <a:pt x="4" y="0"/>
                  </a:lnTo>
                  <a:lnTo>
                    <a:pt x="4" y="0"/>
                  </a:lnTo>
                  <a:lnTo>
                    <a:pt x="9" y="0"/>
                  </a:lnTo>
                  <a:lnTo>
                    <a:pt x="13" y="0"/>
                  </a:lnTo>
                  <a:lnTo>
                    <a:pt x="17" y="0"/>
                  </a:lnTo>
                  <a:lnTo>
                    <a:pt x="17" y="4"/>
                  </a:lnTo>
                  <a:lnTo>
                    <a:pt x="13" y="4"/>
                  </a:lnTo>
                  <a:lnTo>
                    <a:pt x="4" y="4"/>
                  </a:lnTo>
                  <a:lnTo>
                    <a:pt x="4" y="4"/>
                  </a:lnTo>
                  <a:lnTo>
                    <a:pt x="0" y="4"/>
                  </a:lnTo>
                  <a:lnTo>
                    <a:pt x="0" y="4"/>
                  </a:lnTo>
                  <a:lnTo>
                    <a:pt x="0" y="4"/>
                  </a:lnTo>
                  <a:lnTo>
                    <a:pt x="0"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49" name="Freeform 79"/>
            <p:cNvSpPr>
              <a:spLocks noChangeArrowheads="1"/>
            </p:cNvSpPr>
            <p:nvPr/>
          </p:nvSpPr>
          <p:spPr bwMode="auto">
            <a:xfrm>
              <a:off x="2865438" y="511175"/>
              <a:ext cx="20638" cy="34925"/>
            </a:xfrm>
            <a:custGeom>
              <a:avLst/>
              <a:gdLst>
                <a:gd name="T0" fmla="*/ 0 w 13"/>
                <a:gd name="T1" fmla="*/ 0 h 22"/>
                <a:gd name="T2" fmla="*/ 5 w 13"/>
                <a:gd name="T3" fmla="*/ 0 h 22"/>
                <a:gd name="T4" fmla="*/ 9 w 13"/>
                <a:gd name="T5" fmla="*/ 5 h 22"/>
                <a:gd name="T6" fmla="*/ 9 w 13"/>
                <a:gd name="T7" fmla="*/ 9 h 22"/>
                <a:gd name="T8" fmla="*/ 9 w 13"/>
                <a:gd name="T9" fmla="*/ 9 h 22"/>
                <a:gd name="T10" fmla="*/ 13 w 13"/>
                <a:gd name="T11" fmla="*/ 13 h 22"/>
                <a:gd name="T12" fmla="*/ 13 w 13"/>
                <a:gd name="T13" fmla="*/ 22 h 22"/>
                <a:gd name="T14" fmla="*/ 9 w 13"/>
                <a:gd name="T15" fmla="*/ 22 h 22"/>
                <a:gd name="T16" fmla="*/ 9 w 13"/>
                <a:gd name="T17" fmla="*/ 18 h 22"/>
                <a:gd name="T18" fmla="*/ 9 w 13"/>
                <a:gd name="T19" fmla="*/ 13 h 22"/>
                <a:gd name="T20" fmla="*/ 9 w 13"/>
                <a:gd name="T21" fmla="*/ 13 h 22"/>
                <a:gd name="T22" fmla="*/ 9 w 13"/>
                <a:gd name="T23" fmla="*/ 13 h 22"/>
                <a:gd name="T24" fmla="*/ 5 w 13"/>
                <a:gd name="T25" fmla="*/ 9 h 22"/>
                <a:gd name="T26" fmla="*/ 5 w 13"/>
                <a:gd name="T27" fmla="*/ 9 h 22"/>
                <a:gd name="T28" fmla="*/ 0 w 13"/>
                <a:gd name="T29" fmla="*/ 9 h 22"/>
                <a:gd name="T30" fmla="*/ 0 w 13"/>
                <a:gd name="T31" fmla="*/ 5 h 22"/>
                <a:gd name="T32" fmla="*/ 0 w 13"/>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22"/>
                <a:gd name="T53" fmla="*/ 13 w 13"/>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22">
                  <a:moveTo>
                    <a:pt x="0" y="0"/>
                  </a:moveTo>
                  <a:lnTo>
                    <a:pt x="5" y="0"/>
                  </a:lnTo>
                  <a:lnTo>
                    <a:pt x="9" y="5"/>
                  </a:lnTo>
                  <a:lnTo>
                    <a:pt x="9" y="9"/>
                  </a:lnTo>
                  <a:lnTo>
                    <a:pt x="9" y="9"/>
                  </a:lnTo>
                  <a:lnTo>
                    <a:pt x="13" y="13"/>
                  </a:lnTo>
                  <a:lnTo>
                    <a:pt x="13" y="22"/>
                  </a:lnTo>
                  <a:lnTo>
                    <a:pt x="9" y="22"/>
                  </a:lnTo>
                  <a:lnTo>
                    <a:pt x="9" y="18"/>
                  </a:lnTo>
                  <a:lnTo>
                    <a:pt x="9" y="13"/>
                  </a:lnTo>
                  <a:lnTo>
                    <a:pt x="9" y="13"/>
                  </a:lnTo>
                  <a:lnTo>
                    <a:pt x="9" y="13"/>
                  </a:lnTo>
                  <a:lnTo>
                    <a:pt x="5" y="9"/>
                  </a:lnTo>
                  <a:lnTo>
                    <a:pt x="5" y="9"/>
                  </a:lnTo>
                  <a:lnTo>
                    <a:pt x="0" y="9"/>
                  </a:lnTo>
                  <a:lnTo>
                    <a:pt x="0"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0" name="Freeform 80"/>
            <p:cNvSpPr>
              <a:spLocks noChangeArrowheads="1"/>
            </p:cNvSpPr>
            <p:nvPr/>
          </p:nvSpPr>
          <p:spPr bwMode="auto">
            <a:xfrm>
              <a:off x="2732088" y="665162"/>
              <a:ext cx="42863" cy="49212"/>
            </a:xfrm>
            <a:custGeom>
              <a:avLst/>
              <a:gdLst>
                <a:gd name="T0" fmla="*/ 0 w 27"/>
                <a:gd name="T1" fmla="*/ 31 h 31"/>
                <a:gd name="T2" fmla="*/ 5 w 27"/>
                <a:gd name="T3" fmla="*/ 27 h 31"/>
                <a:gd name="T4" fmla="*/ 9 w 27"/>
                <a:gd name="T5" fmla="*/ 22 h 31"/>
                <a:gd name="T6" fmla="*/ 18 w 27"/>
                <a:gd name="T7" fmla="*/ 9 h 31"/>
                <a:gd name="T8" fmla="*/ 27 w 27"/>
                <a:gd name="T9" fmla="*/ 0 h 31"/>
                <a:gd name="T10" fmla="*/ 9 w 27"/>
                <a:gd name="T11" fmla="*/ 18 h 31"/>
                <a:gd name="T12" fmla="*/ 0 w 27"/>
                <a:gd name="T13" fmla="*/ 31 h 31"/>
                <a:gd name="T14" fmla="*/ 0 60000 65536"/>
                <a:gd name="T15" fmla="*/ 0 60000 65536"/>
                <a:gd name="T16" fmla="*/ 0 60000 65536"/>
                <a:gd name="T17" fmla="*/ 0 60000 65536"/>
                <a:gd name="T18" fmla="*/ 0 60000 65536"/>
                <a:gd name="T19" fmla="*/ 0 60000 65536"/>
                <a:gd name="T20" fmla="*/ 0 60000 65536"/>
                <a:gd name="T21" fmla="*/ 0 w 27"/>
                <a:gd name="T22" fmla="*/ 0 h 31"/>
                <a:gd name="T23" fmla="*/ 27 w 2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31">
                  <a:moveTo>
                    <a:pt x="0" y="31"/>
                  </a:moveTo>
                  <a:lnTo>
                    <a:pt x="5" y="27"/>
                  </a:lnTo>
                  <a:lnTo>
                    <a:pt x="9" y="22"/>
                  </a:lnTo>
                  <a:lnTo>
                    <a:pt x="18" y="9"/>
                  </a:lnTo>
                  <a:lnTo>
                    <a:pt x="27" y="0"/>
                  </a:lnTo>
                  <a:lnTo>
                    <a:pt x="9" y="18"/>
                  </a:lnTo>
                  <a:lnTo>
                    <a:pt x="0" y="31"/>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1" name="Freeform 81"/>
            <p:cNvSpPr>
              <a:spLocks noChangeArrowheads="1"/>
            </p:cNvSpPr>
            <p:nvPr/>
          </p:nvSpPr>
          <p:spPr bwMode="auto">
            <a:xfrm>
              <a:off x="2627313" y="546100"/>
              <a:ext cx="84138" cy="34925"/>
            </a:xfrm>
            <a:custGeom>
              <a:avLst/>
              <a:gdLst>
                <a:gd name="T0" fmla="*/ 0 w 53"/>
                <a:gd name="T1" fmla="*/ 18 h 22"/>
                <a:gd name="T2" fmla="*/ 5 w 53"/>
                <a:gd name="T3" fmla="*/ 18 h 22"/>
                <a:gd name="T4" fmla="*/ 18 w 53"/>
                <a:gd name="T5" fmla="*/ 18 h 22"/>
                <a:gd name="T6" fmla="*/ 27 w 53"/>
                <a:gd name="T7" fmla="*/ 18 h 22"/>
                <a:gd name="T8" fmla="*/ 36 w 53"/>
                <a:gd name="T9" fmla="*/ 14 h 22"/>
                <a:gd name="T10" fmla="*/ 44 w 53"/>
                <a:gd name="T11" fmla="*/ 9 h 22"/>
                <a:gd name="T12" fmla="*/ 53 w 53"/>
                <a:gd name="T13" fmla="*/ 0 h 22"/>
                <a:gd name="T14" fmla="*/ 49 w 53"/>
                <a:gd name="T15" fmla="*/ 5 h 22"/>
                <a:gd name="T16" fmla="*/ 49 w 53"/>
                <a:gd name="T17" fmla="*/ 9 h 22"/>
                <a:gd name="T18" fmla="*/ 40 w 53"/>
                <a:gd name="T19" fmla="*/ 14 h 22"/>
                <a:gd name="T20" fmla="*/ 36 w 53"/>
                <a:gd name="T21" fmla="*/ 18 h 22"/>
                <a:gd name="T22" fmla="*/ 31 w 53"/>
                <a:gd name="T23" fmla="*/ 18 h 22"/>
                <a:gd name="T24" fmla="*/ 27 w 53"/>
                <a:gd name="T25" fmla="*/ 22 h 22"/>
                <a:gd name="T26" fmla="*/ 22 w 53"/>
                <a:gd name="T27" fmla="*/ 22 h 22"/>
                <a:gd name="T28" fmla="*/ 18 w 53"/>
                <a:gd name="T29" fmla="*/ 22 h 22"/>
                <a:gd name="T30" fmla="*/ 9 w 53"/>
                <a:gd name="T31" fmla="*/ 18 h 22"/>
                <a:gd name="T32" fmla="*/ 0 w 53"/>
                <a:gd name="T33" fmla="*/ 18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22"/>
                <a:gd name="T53" fmla="*/ 53 w 53"/>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22">
                  <a:moveTo>
                    <a:pt x="0" y="18"/>
                  </a:moveTo>
                  <a:lnTo>
                    <a:pt x="5" y="18"/>
                  </a:lnTo>
                  <a:lnTo>
                    <a:pt x="18" y="18"/>
                  </a:lnTo>
                  <a:lnTo>
                    <a:pt x="27" y="18"/>
                  </a:lnTo>
                  <a:lnTo>
                    <a:pt x="36" y="14"/>
                  </a:lnTo>
                  <a:lnTo>
                    <a:pt x="44" y="9"/>
                  </a:lnTo>
                  <a:lnTo>
                    <a:pt x="53" y="0"/>
                  </a:lnTo>
                  <a:lnTo>
                    <a:pt x="49" y="5"/>
                  </a:lnTo>
                  <a:lnTo>
                    <a:pt x="49" y="9"/>
                  </a:lnTo>
                  <a:lnTo>
                    <a:pt x="40" y="14"/>
                  </a:lnTo>
                  <a:lnTo>
                    <a:pt x="36" y="18"/>
                  </a:lnTo>
                  <a:lnTo>
                    <a:pt x="31" y="18"/>
                  </a:lnTo>
                  <a:lnTo>
                    <a:pt x="27" y="22"/>
                  </a:lnTo>
                  <a:lnTo>
                    <a:pt x="22" y="22"/>
                  </a:lnTo>
                  <a:lnTo>
                    <a:pt x="18" y="22"/>
                  </a:lnTo>
                  <a:lnTo>
                    <a:pt x="9" y="18"/>
                  </a:lnTo>
                  <a:lnTo>
                    <a:pt x="0" y="18"/>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2" name="Freeform 82"/>
            <p:cNvSpPr>
              <a:spLocks noChangeArrowheads="1"/>
            </p:cNvSpPr>
            <p:nvPr/>
          </p:nvSpPr>
          <p:spPr bwMode="auto">
            <a:xfrm>
              <a:off x="2606675" y="531812"/>
              <a:ext cx="98425" cy="22225"/>
            </a:xfrm>
            <a:custGeom>
              <a:avLst/>
              <a:gdLst>
                <a:gd name="T0" fmla="*/ 0 w 62"/>
                <a:gd name="T1" fmla="*/ 14 h 14"/>
                <a:gd name="T2" fmla="*/ 9 w 62"/>
                <a:gd name="T3" fmla="*/ 9 h 14"/>
                <a:gd name="T4" fmla="*/ 22 w 62"/>
                <a:gd name="T5" fmla="*/ 0 h 14"/>
                <a:gd name="T6" fmla="*/ 31 w 62"/>
                <a:gd name="T7" fmla="*/ 0 h 14"/>
                <a:gd name="T8" fmla="*/ 44 w 62"/>
                <a:gd name="T9" fmla="*/ 0 h 14"/>
                <a:gd name="T10" fmla="*/ 49 w 62"/>
                <a:gd name="T11" fmla="*/ 0 h 14"/>
                <a:gd name="T12" fmla="*/ 53 w 62"/>
                <a:gd name="T13" fmla="*/ 0 h 14"/>
                <a:gd name="T14" fmla="*/ 57 w 62"/>
                <a:gd name="T15" fmla="*/ 5 h 14"/>
                <a:gd name="T16" fmla="*/ 62 w 62"/>
                <a:gd name="T17" fmla="*/ 9 h 14"/>
                <a:gd name="T18" fmla="*/ 53 w 62"/>
                <a:gd name="T19" fmla="*/ 5 h 14"/>
                <a:gd name="T20" fmla="*/ 40 w 62"/>
                <a:gd name="T21" fmla="*/ 5 h 14"/>
                <a:gd name="T22" fmla="*/ 31 w 62"/>
                <a:gd name="T23" fmla="*/ 5 h 14"/>
                <a:gd name="T24" fmla="*/ 22 w 62"/>
                <a:gd name="T25" fmla="*/ 5 h 14"/>
                <a:gd name="T26" fmla="*/ 9 w 62"/>
                <a:gd name="T27" fmla="*/ 9 h 14"/>
                <a:gd name="T28" fmla="*/ 0 w 62"/>
                <a:gd name="T29" fmla="*/ 14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2"/>
                <a:gd name="T46" fmla="*/ 0 h 14"/>
                <a:gd name="T47" fmla="*/ 62 w 62"/>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2" h="14">
                  <a:moveTo>
                    <a:pt x="0" y="14"/>
                  </a:moveTo>
                  <a:lnTo>
                    <a:pt x="9" y="9"/>
                  </a:lnTo>
                  <a:lnTo>
                    <a:pt x="22" y="0"/>
                  </a:lnTo>
                  <a:lnTo>
                    <a:pt x="31" y="0"/>
                  </a:lnTo>
                  <a:lnTo>
                    <a:pt x="44" y="0"/>
                  </a:lnTo>
                  <a:lnTo>
                    <a:pt x="49" y="0"/>
                  </a:lnTo>
                  <a:lnTo>
                    <a:pt x="53" y="0"/>
                  </a:lnTo>
                  <a:lnTo>
                    <a:pt x="57" y="5"/>
                  </a:lnTo>
                  <a:lnTo>
                    <a:pt x="62" y="9"/>
                  </a:lnTo>
                  <a:lnTo>
                    <a:pt x="53" y="5"/>
                  </a:lnTo>
                  <a:lnTo>
                    <a:pt x="40" y="5"/>
                  </a:lnTo>
                  <a:lnTo>
                    <a:pt x="31" y="5"/>
                  </a:lnTo>
                  <a:lnTo>
                    <a:pt x="22" y="5"/>
                  </a:lnTo>
                  <a:lnTo>
                    <a:pt x="9" y="9"/>
                  </a:lnTo>
                  <a:lnTo>
                    <a:pt x="0" y="1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3" name="Freeform 83"/>
            <p:cNvSpPr>
              <a:spLocks noChangeArrowheads="1"/>
            </p:cNvSpPr>
            <p:nvPr/>
          </p:nvSpPr>
          <p:spPr bwMode="auto">
            <a:xfrm>
              <a:off x="2711450" y="420687"/>
              <a:ext cx="14288" cy="84137"/>
            </a:xfrm>
            <a:custGeom>
              <a:avLst/>
              <a:gdLst>
                <a:gd name="T0" fmla="*/ 5 w 9"/>
                <a:gd name="T1" fmla="*/ 4 h 53"/>
                <a:gd name="T2" fmla="*/ 9 w 9"/>
                <a:gd name="T3" fmla="*/ 9 h 53"/>
                <a:gd name="T4" fmla="*/ 9 w 9"/>
                <a:gd name="T5" fmla="*/ 22 h 53"/>
                <a:gd name="T6" fmla="*/ 9 w 9"/>
                <a:gd name="T7" fmla="*/ 26 h 53"/>
                <a:gd name="T8" fmla="*/ 9 w 9"/>
                <a:gd name="T9" fmla="*/ 35 h 53"/>
                <a:gd name="T10" fmla="*/ 5 w 9"/>
                <a:gd name="T11" fmla="*/ 44 h 53"/>
                <a:gd name="T12" fmla="*/ 5 w 9"/>
                <a:gd name="T13" fmla="*/ 53 h 53"/>
                <a:gd name="T14" fmla="*/ 5 w 9"/>
                <a:gd name="T15" fmla="*/ 53 h 53"/>
                <a:gd name="T16" fmla="*/ 5 w 9"/>
                <a:gd name="T17" fmla="*/ 44 h 53"/>
                <a:gd name="T18" fmla="*/ 5 w 9"/>
                <a:gd name="T19" fmla="*/ 39 h 53"/>
                <a:gd name="T20" fmla="*/ 5 w 9"/>
                <a:gd name="T21" fmla="*/ 31 h 53"/>
                <a:gd name="T22" fmla="*/ 5 w 9"/>
                <a:gd name="T23" fmla="*/ 13 h 53"/>
                <a:gd name="T24" fmla="*/ 0 w 9"/>
                <a:gd name="T25" fmla="*/ 4 h 53"/>
                <a:gd name="T26" fmla="*/ 5 w 9"/>
                <a:gd name="T27" fmla="*/ 0 h 53"/>
                <a:gd name="T28" fmla="*/ 5 w 9"/>
                <a:gd name="T29" fmla="*/ 0 h 53"/>
                <a:gd name="T30" fmla="*/ 5 w 9"/>
                <a:gd name="T31" fmla="*/ 0 h 53"/>
                <a:gd name="T32" fmla="*/ 5 w 9"/>
                <a:gd name="T33" fmla="*/ 4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
                <a:gd name="T52" fmla="*/ 0 h 53"/>
                <a:gd name="T53" fmla="*/ 9 w 9"/>
                <a:gd name="T54" fmla="*/ 53 h 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 h="53">
                  <a:moveTo>
                    <a:pt x="5" y="4"/>
                  </a:moveTo>
                  <a:lnTo>
                    <a:pt x="9" y="9"/>
                  </a:lnTo>
                  <a:lnTo>
                    <a:pt x="9" y="22"/>
                  </a:lnTo>
                  <a:lnTo>
                    <a:pt x="9" y="26"/>
                  </a:lnTo>
                  <a:lnTo>
                    <a:pt x="9" y="35"/>
                  </a:lnTo>
                  <a:lnTo>
                    <a:pt x="5" y="44"/>
                  </a:lnTo>
                  <a:lnTo>
                    <a:pt x="5" y="53"/>
                  </a:lnTo>
                  <a:lnTo>
                    <a:pt x="5" y="53"/>
                  </a:lnTo>
                  <a:lnTo>
                    <a:pt x="5" y="44"/>
                  </a:lnTo>
                  <a:lnTo>
                    <a:pt x="5" y="39"/>
                  </a:lnTo>
                  <a:lnTo>
                    <a:pt x="5" y="31"/>
                  </a:lnTo>
                  <a:lnTo>
                    <a:pt x="5" y="13"/>
                  </a:lnTo>
                  <a:lnTo>
                    <a:pt x="0" y="4"/>
                  </a:lnTo>
                  <a:lnTo>
                    <a:pt x="5" y="0"/>
                  </a:lnTo>
                  <a:lnTo>
                    <a:pt x="5" y="0"/>
                  </a:lnTo>
                  <a:lnTo>
                    <a:pt x="5" y="0"/>
                  </a:lnTo>
                  <a:lnTo>
                    <a:pt x="5"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4" name="Freeform 84"/>
            <p:cNvSpPr>
              <a:spLocks noChangeArrowheads="1"/>
            </p:cNvSpPr>
            <p:nvPr/>
          </p:nvSpPr>
          <p:spPr bwMode="auto">
            <a:xfrm>
              <a:off x="2725738" y="546100"/>
              <a:ext cx="49213" cy="7937"/>
            </a:xfrm>
            <a:custGeom>
              <a:avLst/>
              <a:gdLst>
                <a:gd name="T0" fmla="*/ 0 w 31"/>
                <a:gd name="T1" fmla="*/ 5 h 5"/>
                <a:gd name="T2" fmla="*/ 4 w 31"/>
                <a:gd name="T3" fmla="*/ 0 h 5"/>
                <a:gd name="T4" fmla="*/ 9 w 31"/>
                <a:gd name="T5" fmla="*/ 0 h 5"/>
                <a:gd name="T6" fmla="*/ 13 w 31"/>
                <a:gd name="T7" fmla="*/ 0 h 5"/>
                <a:gd name="T8" fmla="*/ 22 w 31"/>
                <a:gd name="T9" fmla="*/ 0 h 5"/>
                <a:gd name="T10" fmla="*/ 26 w 31"/>
                <a:gd name="T11" fmla="*/ 5 h 5"/>
                <a:gd name="T12" fmla="*/ 31 w 31"/>
                <a:gd name="T13" fmla="*/ 5 h 5"/>
                <a:gd name="T14" fmla="*/ 26 w 31"/>
                <a:gd name="T15" fmla="*/ 5 h 5"/>
                <a:gd name="T16" fmla="*/ 22 w 31"/>
                <a:gd name="T17" fmla="*/ 5 h 5"/>
                <a:gd name="T18" fmla="*/ 18 w 31"/>
                <a:gd name="T19" fmla="*/ 0 h 5"/>
                <a:gd name="T20" fmla="*/ 13 w 31"/>
                <a:gd name="T21" fmla="*/ 0 h 5"/>
                <a:gd name="T22" fmla="*/ 4 w 31"/>
                <a:gd name="T23" fmla="*/ 0 h 5"/>
                <a:gd name="T24" fmla="*/ 0 w 31"/>
                <a:gd name="T25" fmla="*/ 5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5"/>
                <a:gd name="T41" fmla="*/ 31 w 31"/>
                <a:gd name="T42" fmla="*/ 5 h 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5">
                  <a:moveTo>
                    <a:pt x="0" y="5"/>
                  </a:moveTo>
                  <a:lnTo>
                    <a:pt x="4" y="0"/>
                  </a:lnTo>
                  <a:lnTo>
                    <a:pt x="9" y="0"/>
                  </a:lnTo>
                  <a:lnTo>
                    <a:pt x="13" y="0"/>
                  </a:lnTo>
                  <a:lnTo>
                    <a:pt x="22" y="0"/>
                  </a:lnTo>
                  <a:lnTo>
                    <a:pt x="26" y="5"/>
                  </a:lnTo>
                  <a:lnTo>
                    <a:pt x="31" y="5"/>
                  </a:lnTo>
                  <a:lnTo>
                    <a:pt x="26" y="5"/>
                  </a:lnTo>
                  <a:lnTo>
                    <a:pt x="22" y="5"/>
                  </a:lnTo>
                  <a:lnTo>
                    <a:pt x="18" y="0"/>
                  </a:lnTo>
                  <a:lnTo>
                    <a:pt x="13" y="0"/>
                  </a:lnTo>
                  <a:lnTo>
                    <a:pt x="4" y="0"/>
                  </a:lnTo>
                  <a:lnTo>
                    <a:pt x="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5" name="Freeform 85"/>
            <p:cNvSpPr>
              <a:spLocks noChangeArrowheads="1"/>
            </p:cNvSpPr>
            <p:nvPr/>
          </p:nvSpPr>
          <p:spPr bwMode="auto">
            <a:xfrm>
              <a:off x="2746375" y="574675"/>
              <a:ext cx="20638" cy="14287"/>
            </a:xfrm>
            <a:custGeom>
              <a:avLst/>
              <a:gdLst>
                <a:gd name="T0" fmla="*/ 0 w 13"/>
                <a:gd name="T1" fmla="*/ 9 h 9"/>
                <a:gd name="T2" fmla="*/ 0 w 13"/>
                <a:gd name="T3" fmla="*/ 9 h 9"/>
                <a:gd name="T4" fmla="*/ 5 w 13"/>
                <a:gd name="T5" fmla="*/ 4 h 9"/>
                <a:gd name="T6" fmla="*/ 5 w 13"/>
                <a:gd name="T7" fmla="*/ 0 h 9"/>
                <a:gd name="T8" fmla="*/ 5 w 13"/>
                <a:gd name="T9" fmla="*/ 0 h 9"/>
                <a:gd name="T10" fmla="*/ 9 w 13"/>
                <a:gd name="T11" fmla="*/ 0 h 9"/>
                <a:gd name="T12" fmla="*/ 9 w 13"/>
                <a:gd name="T13" fmla="*/ 0 h 9"/>
                <a:gd name="T14" fmla="*/ 13 w 13"/>
                <a:gd name="T15" fmla="*/ 4 h 9"/>
                <a:gd name="T16" fmla="*/ 13 w 13"/>
                <a:gd name="T17" fmla="*/ 9 h 9"/>
                <a:gd name="T18" fmla="*/ 9 w 13"/>
                <a:gd name="T19" fmla="*/ 9 h 9"/>
                <a:gd name="T20" fmla="*/ 9 w 13"/>
                <a:gd name="T21" fmla="*/ 9 h 9"/>
                <a:gd name="T22" fmla="*/ 9 w 13"/>
                <a:gd name="T23" fmla="*/ 9 h 9"/>
                <a:gd name="T24" fmla="*/ 5 w 13"/>
                <a:gd name="T25" fmla="*/ 9 h 9"/>
                <a:gd name="T26" fmla="*/ 5 w 13"/>
                <a:gd name="T27" fmla="*/ 9 h 9"/>
                <a:gd name="T28" fmla="*/ 5 w 13"/>
                <a:gd name="T29" fmla="*/ 9 h 9"/>
                <a:gd name="T30" fmla="*/ 5 w 13"/>
                <a:gd name="T31" fmla="*/ 9 h 9"/>
                <a:gd name="T32" fmla="*/ 0 w 13"/>
                <a:gd name="T33" fmla="*/ 9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
                <a:gd name="T52" fmla="*/ 0 h 9"/>
                <a:gd name="T53" fmla="*/ 13 w 13"/>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 h="9">
                  <a:moveTo>
                    <a:pt x="0" y="9"/>
                  </a:moveTo>
                  <a:lnTo>
                    <a:pt x="0" y="9"/>
                  </a:lnTo>
                  <a:lnTo>
                    <a:pt x="5" y="4"/>
                  </a:lnTo>
                  <a:lnTo>
                    <a:pt x="5" y="0"/>
                  </a:lnTo>
                  <a:lnTo>
                    <a:pt x="5" y="0"/>
                  </a:lnTo>
                  <a:lnTo>
                    <a:pt x="9" y="0"/>
                  </a:lnTo>
                  <a:lnTo>
                    <a:pt x="9" y="0"/>
                  </a:lnTo>
                  <a:lnTo>
                    <a:pt x="13" y="4"/>
                  </a:lnTo>
                  <a:lnTo>
                    <a:pt x="13" y="9"/>
                  </a:lnTo>
                  <a:lnTo>
                    <a:pt x="9" y="9"/>
                  </a:lnTo>
                  <a:lnTo>
                    <a:pt x="9" y="9"/>
                  </a:lnTo>
                  <a:lnTo>
                    <a:pt x="9" y="9"/>
                  </a:lnTo>
                  <a:lnTo>
                    <a:pt x="5" y="9"/>
                  </a:lnTo>
                  <a:lnTo>
                    <a:pt x="5" y="9"/>
                  </a:lnTo>
                  <a:lnTo>
                    <a:pt x="5" y="9"/>
                  </a:lnTo>
                  <a:lnTo>
                    <a:pt x="5" y="9"/>
                  </a:lnTo>
                  <a:lnTo>
                    <a:pt x="0"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6" name="Freeform 86"/>
            <p:cNvSpPr>
              <a:spLocks noChangeArrowheads="1"/>
            </p:cNvSpPr>
            <p:nvPr/>
          </p:nvSpPr>
          <p:spPr bwMode="auto">
            <a:xfrm>
              <a:off x="2767013" y="603250"/>
              <a:ext cx="14288" cy="12700"/>
            </a:xfrm>
            <a:custGeom>
              <a:avLst/>
              <a:gdLst>
                <a:gd name="T0" fmla="*/ 0 w 9"/>
                <a:gd name="T1" fmla="*/ 8 h 8"/>
                <a:gd name="T2" fmla="*/ 0 w 9"/>
                <a:gd name="T3" fmla="*/ 8 h 8"/>
                <a:gd name="T4" fmla="*/ 0 w 9"/>
                <a:gd name="T5" fmla="*/ 0 h 8"/>
                <a:gd name="T6" fmla="*/ 0 w 9"/>
                <a:gd name="T7" fmla="*/ 0 h 8"/>
                <a:gd name="T8" fmla="*/ 0 w 9"/>
                <a:gd name="T9" fmla="*/ 0 h 8"/>
                <a:gd name="T10" fmla="*/ 5 w 9"/>
                <a:gd name="T11" fmla="*/ 0 h 8"/>
                <a:gd name="T12" fmla="*/ 9 w 9"/>
                <a:gd name="T13" fmla="*/ 0 h 8"/>
                <a:gd name="T14" fmla="*/ 9 w 9"/>
                <a:gd name="T15" fmla="*/ 0 h 8"/>
                <a:gd name="T16" fmla="*/ 9 w 9"/>
                <a:gd name="T17" fmla="*/ 4 h 8"/>
                <a:gd name="T18" fmla="*/ 9 w 9"/>
                <a:gd name="T19" fmla="*/ 4 h 8"/>
                <a:gd name="T20" fmla="*/ 9 w 9"/>
                <a:gd name="T21" fmla="*/ 4 h 8"/>
                <a:gd name="T22" fmla="*/ 9 w 9"/>
                <a:gd name="T23" fmla="*/ 8 h 8"/>
                <a:gd name="T24" fmla="*/ 9 w 9"/>
                <a:gd name="T25" fmla="*/ 8 h 8"/>
                <a:gd name="T26" fmla="*/ 5 w 9"/>
                <a:gd name="T27" fmla="*/ 8 h 8"/>
                <a:gd name="T28" fmla="*/ 0 w 9"/>
                <a:gd name="T29" fmla="*/ 8 h 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
                <a:gd name="T46" fmla="*/ 0 h 8"/>
                <a:gd name="T47" fmla="*/ 9 w 9"/>
                <a:gd name="T48" fmla="*/ 8 h 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 h="8">
                  <a:moveTo>
                    <a:pt x="0" y="8"/>
                  </a:moveTo>
                  <a:lnTo>
                    <a:pt x="0" y="8"/>
                  </a:lnTo>
                  <a:lnTo>
                    <a:pt x="0" y="0"/>
                  </a:lnTo>
                  <a:lnTo>
                    <a:pt x="0" y="0"/>
                  </a:lnTo>
                  <a:lnTo>
                    <a:pt x="0" y="0"/>
                  </a:lnTo>
                  <a:lnTo>
                    <a:pt x="5" y="0"/>
                  </a:lnTo>
                  <a:lnTo>
                    <a:pt x="9" y="0"/>
                  </a:lnTo>
                  <a:lnTo>
                    <a:pt x="9" y="0"/>
                  </a:lnTo>
                  <a:lnTo>
                    <a:pt x="9" y="4"/>
                  </a:lnTo>
                  <a:lnTo>
                    <a:pt x="9" y="4"/>
                  </a:lnTo>
                  <a:lnTo>
                    <a:pt x="9" y="4"/>
                  </a:lnTo>
                  <a:lnTo>
                    <a:pt x="9" y="8"/>
                  </a:lnTo>
                  <a:lnTo>
                    <a:pt x="9" y="8"/>
                  </a:lnTo>
                  <a:lnTo>
                    <a:pt x="5" y="8"/>
                  </a:lnTo>
                  <a:lnTo>
                    <a:pt x="0" y="8"/>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7" name="Freeform 87"/>
            <p:cNvSpPr>
              <a:spLocks noChangeArrowheads="1"/>
            </p:cNvSpPr>
            <p:nvPr/>
          </p:nvSpPr>
          <p:spPr bwMode="auto">
            <a:xfrm>
              <a:off x="2774950" y="496887"/>
              <a:ext cx="49213" cy="42862"/>
            </a:xfrm>
            <a:custGeom>
              <a:avLst/>
              <a:gdLst>
                <a:gd name="T0" fmla="*/ 0 w 31"/>
                <a:gd name="T1" fmla="*/ 27 h 27"/>
                <a:gd name="T2" fmla="*/ 0 w 31"/>
                <a:gd name="T3" fmla="*/ 22 h 27"/>
                <a:gd name="T4" fmla="*/ 9 w 31"/>
                <a:gd name="T5" fmla="*/ 14 h 27"/>
                <a:gd name="T6" fmla="*/ 13 w 31"/>
                <a:gd name="T7" fmla="*/ 9 h 27"/>
                <a:gd name="T8" fmla="*/ 18 w 31"/>
                <a:gd name="T9" fmla="*/ 5 h 27"/>
                <a:gd name="T10" fmla="*/ 22 w 31"/>
                <a:gd name="T11" fmla="*/ 0 h 27"/>
                <a:gd name="T12" fmla="*/ 22 w 31"/>
                <a:gd name="T13" fmla="*/ 0 h 27"/>
                <a:gd name="T14" fmla="*/ 26 w 31"/>
                <a:gd name="T15" fmla="*/ 0 h 27"/>
                <a:gd name="T16" fmla="*/ 31 w 31"/>
                <a:gd name="T17" fmla="*/ 0 h 27"/>
                <a:gd name="T18" fmla="*/ 22 w 31"/>
                <a:gd name="T19" fmla="*/ 5 h 27"/>
                <a:gd name="T20" fmla="*/ 9 w 31"/>
                <a:gd name="T21" fmla="*/ 14 h 27"/>
                <a:gd name="T22" fmla="*/ 0 w 31"/>
                <a:gd name="T23" fmla="*/ 22 h 27"/>
                <a:gd name="T24" fmla="*/ 0 w 31"/>
                <a:gd name="T25" fmla="*/ 27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7"/>
                <a:gd name="T41" fmla="*/ 31 w 31"/>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7">
                  <a:moveTo>
                    <a:pt x="0" y="27"/>
                  </a:moveTo>
                  <a:lnTo>
                    <a:pt x="0" y="22"/>
                  </a:lnTo>
                  <a:lnTo>
                    <a:pt x="9" y="14"/>
                  </a:lnTo>
                  <a:lnTo>
                    <a:pt x="13" y="9"/>
                  </a:lnTo>
                  <a:lnTo>
                    <a:pt x="18" y="5"/>
                  </a:lnTo>
                  <a:lnTo>
                    <a:pt x="22" y="0"/>
                  </a:lnTo>
                  <a:lnTo>
                    <a:pt x="22" y="0"/>
                  </a:lnTo>
                  <a:lnTo>
                    <a:pt x="26" y="0"/>
                  </a:lnTo>
                  <a:lnTo>
                    <a:pt x="31" y="0"/>
                  </a:lnTo>
                  <a:lnTo>
                    <a:pt x="22" y="5"/>
                  </a:lnTo>
                  <a:lnTo>
                    <a:pt x="9" y="14"/>
                  </a:lnTo>
                  <a:lnTo>
                    <a:pt x="0" y="22"/>
                  </a:lnTo>
                  <a:lnTo>
                    <a:pt x="0" y="2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8" name="Freeform 88"/>
            <p:cNvSpPr>
              <a:spLocks noChangeArrowheads="1"/>
            </p:cNvSpPr>
            <p:nvPr/>
          </p:nvSpPr>
          <p:spPr bwMode="auto">
            <a:xfrm>
              <a:off x="2789238" y="511175"/>
              <a:ext cx="61913" cy="63500"/>
            </a:xfrm>
            <a:custGeom>
              <a:avLst/>
              <a:gdLst>
                <a:gd name="T0" fmla="*/ 0 w 39"/>
                <a:gd name="T1" fmla="*/ 40 h 40"/>
                <a:gd name="T2" fmla="*/ 4 w 39"/>
                <a:gd name="T3" fmla="*/ 36 h 40"/>
                <a:gd name="T4" fmla="*/ 9 w 39"/>
                <a:gd name="T5" fmla="*/ 22 h 40"/>
                <a:gd name="T6" fmla="*/ 13 w 39"/>
                <a:gd name="T7" fmla="*/ 13 h 40"/>
                <a:gd name="T8" fmla="*/ 22 w 39"/>
                <a:gd name="T9" fmla="*/ 9 h 40"/>
                <a:gd name="T10" fmla="*/ 26 w 39"/>
                <a:gd name="T11" fmla="*/ 5 h 40"/>
                <a:gd name="T12" fmla="*/ 31 w 39"/>
                <a:gd name="T13" fmla="*/ 5 h 40"/>
                <a:gd name="T14" fmla="*/ 35 w 39"/>
                <a:gd name="T15" fmla="*/ 0 h 40"/>
                <a:gd name="T16" fmla="*/ 39 w 39"/>
                <a:gd name="T17" fmla="*/ 0 h 40"/>
                <a:gd name="T18" fmla="*/ 22 w 39"/>
                <a:gd name="T19" fmla="*/ 22 h 40"/>
                <a:gd name="T20" fmla="*/ 17 w 39"/>
                <a:gd name="T21" fmla="*/ 31 h 40"/>
                <a:gd name="T22" fmla="*/ 13 w 39"/>
                <a:gd name="T23" fmla="*/ 31 h 40"/>
                <a:gd name="T24" fmla="*/ 9 w 39"/>
                <a:gd name="T25" fmla="*/ 36 h 40"/>
                <a:gd name="T26" fmla="*/ 4 w 39"/>
                <a:gd name="T27" fmla="*/ 40 h 40"/>
                <a:gd name="T28" fmla="*/ 0 w 39"/>
                <a:gd name="T29" fmla="*/ 4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40"/>
                <a:gd name="T47" fmla="*/ 39 w 39"/>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40">
                  <a:moveTo>
                    <a:pt x="0" y="40"/>
                  </a:moveTo>
                  <a:lnTo>
                    <a:pt x="4" y="36"/>
                  </a:lnTo>
                  <a:lnTo>
                    <a:pt x="9" y="22"/>
                  </a:lnTo>
                  <a:lnTo>
                    <a:pt x="13" y="13"/>
                  </a:lnTo>
                  <a:lnTo>
                    <a:pt x="22" y="9"/>
                  </a:lnTo>
                  <a:lnTo>
                    <a:pt x="26" y="5"/>
                  </a:lnTo>
                  <a:lnTo>
                    <a:pt x="31" y="5"/>
                  </a:lnTo>
                  <a:lnTo>
                    <a:pt x="35" y="0"/>
                  </a:lnTo>
                  <a:lnTo>
                    <a:pt x="39" y="0"/>
                  </a:lnTo>
                  <a:lnTo>
                    <a:pt x="22" y="22"/>
                  </a:lnTo>
                  <a:lnTo>
                    <a:pt x="17" y="31"/>
                  </a:lnTo>
                  <a:lnTo>
                    <a:pt x="13" y="31"/>
                  </a:lnTo>
                  <a:lnTo>
                    <a:pt x="9" y="36"/>
                  </a:lnTo>
                  <a:lnTo>
                    <a:pt x="4" y="40"/>
                  </a:lnTo>
                  <a:lnTo>
                    <a:pt x="0" y="4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59" name="Freeform 89"/>
            <p:cNvSpPr>
              <a:spLocks noChangeArrowheads="1"/>
            </p:cNvSpPr>
            <p:nvPr/>
          </p:nvSpPr>
          <p:spPr bwMode="auto">
            <a:xfrm>
              <a:off x="2816225" y="531812"/>
              <a:ext cx="28575" cy="42862"/>
            </a:xfrm>
            <a:custGeom>
              <a:avLst/>
              <a:gdLst>
                <a:gd name="T0" fmla="*/ 0 w 18"/>
                <a:gd name="T1" fmla="*/ 27 h 27"/>
                <a:gd name="T2" fmla="*/ 0 w 18"/>
                <a:gd name="T3" fmla="*/ 23 h 27"/>
                <a:gd name="T4" fmla="*/ 5 w 18"/>
                <a:gd name="T5" fmla="*/ 14 h 27"/>
                <a:gd name="T6" fmla="*/ 9 w 18"/>
                <a:gd name="T7" fmla="*/ 5 h 27"/>
                <a:gd name="T8" fmla="*/ 18 w 18"/>
                <a:gd name="T9" fmla="*/ 0 h 27"/>
                <a:gd name="T10" fmla="*/ 9 w 18"/>
                <a:gd name="T11" fmla="*/ 14 h 27"/>
                <a:gd name="T12" fmla="*/ 0 w 18"/>
                <a:gd name="T13" fmla="*/ 27 h 27"/>
                <a:gd name="T14" fmla="*/ 0 60000 65536"/>
                <a:gd name="T15" fmla="*/ 0 60000 65536"/>
                <a:gd name="T16" fmla="*/ 0 60000 65536"/>
                <a:gd name="T17" fmla="*/ 0 60000 65536"/>
                <a:gd name="T18" fmla="*/ 0 60000 65536"/>
                <a:gd name="T19" fmla="*/ 0 60000 65536"/>
                <a:gd name="T20" fmla="*/ 0 60000 65536"/>
                <a:gd name="T21" fmla="*/ 0 w 18"/>
                <a:gd name="T22" fmla="*/ 0 h 27"/>
                <a:gd name="T23" fmla="*/ 18 w 1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7">
                  <a:moveTo>
                    <a:pt x="0" y="27"/>
                  </a:moveTo>
                  <a:lnTo>
                    <a:pt x="0" y="23"/>
                  </a:lnTo>
                  <a:lnTo>
                    <a:pt x="5" y="14"/>
                  </a:lnTo>
                  <a:lnTo>
                    <a:pt x="9" y="5"/>
                  </a:lnTo>
                  <a:lnTo>
                    <a:pt x="18" y="0"/>
                  </a:lnTo>
                  <a:lnTo>
                    <a:pt x="9" y="14"/>
                  </a:lnTo>
                  <a:lnTo>
                    <a:pt x="0" y="2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0" name="Freeform 90"/>
            <p:cNvSpPr>
              <a:spLocks noChangeArrowheads="1"/>
            </p:cNvSpPr>
            <p:nvPr/>
          </p:nvSpPr>
          <p:spPr bwMode="auto">
            <a:xfrm>
              <a:off x="2670175" y="615950"/>
              <a:ext cx="69850" cy="14287"/>
            </a:xfrm>
            <a:custGeom>
              <a:avLst/>
              <a:gdLst>
                <a:gd name="T0" fmla="*/ 0 w 44"/>
                <a:gd name="T1" fmla="*/ 9 h 9"/>
                <a:gd name="T2" fmla="*/ 4 w 44"/>
                <a:gd name="T3" fmla="*/ 9 h 9"/>
                <a:gd name="T4" fmla="*/ 13 w 44"/>
                <a:gd name="T5" fmla="*/ 9 h 9"/>
                <a:gd name="T6" fmla="*/ 26 w 44"/>
                <a:gd name="T7" fmla="*/ 5 h 9"/>
                <a:gd name="T8" fmla="*/ 44 w 44"/>
                <a:gd name="T9" fmla="*/ 0 h 9"/>
                <a:gd name="T10" fmla="*/ 31 w 44"/>
                <a:gd name="T11" fmla="*/ 5 h 9"/>
                <a:gd name="T12" fmla="*/ 17 w 44"/>
                <a:gd name="T13" fmla="*/ 9 h 9"/>
                <a:gd name="T14" fmla="*/ 4 w 44"/>
                <a:gd name="T15" fmla="*/ 9 h 9"/>
                <a:gd name="T16" fmla="*/ 0 w 44"/>
                <a:gd name="T17" fmla="*/ 9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9"/>
                <a:gd name="T29" fmla="*/ 44 w 44"/>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9">
                  <a:moveTo>
                    <a:pt x="0" y="9"/>
                  </a:moveTo>
                  <a:lnTo>
                    <a:pt x="4" y="9"/>
                  </a:lnTo>
                  <a:lnTo>
                    <a:pt x="13" y="9"/>
                  </a:lnTo>
                  <a:lnTo>
                    <a:pt x="26" y="5"/>
                  </a:lnTo>
                  <a:lnTo>
                    <a:pt x="44" y="0"/>
                  </a:lnTo>
                  <a:lnTo>
                    <a:pt x="31" y="5"/>
                  </a:lnTo>
                  <a:lnTo>
                    <a:pt x="17" y="9"/>
                  </a:lnTo>
                  <a:lnTo>
                    <a:pt x="4" y="9"/>
                  </a:lnTo>
                  <a:lnTo>
                    <a:pt x="0"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1" name="Freeform 91"/>
            <p:cNvSpPr>
              <a:spLocks noChangeArrowheads="1"/>
            </p:cNvSpPr>
            <p:nvPr/>
          </p:nvSpPr>
          <p:spPr bwMode="auto">
            <a:xfrm>
              <a:off x="2676525" y="630237"/>
              <a:ext cx="63500" cy="14287"/>
            </a:xfrm>
            <a:custGeom>
              <a:avLst/>
              <a:gdLst>
                <a:gd name="T0" fmla="*/ 0 w 40"/>
                <a:gd name="T1" fmla="*/ 9 h 9"/>
                <a:gd name="T2" fmla="*/ 0 w 40"/>
                <a:gd name="T3" fmla="*/ 9 h 9"/>
                <a:gd name="T4" fmla="*/ 9 w 40"/>
                <a:gd name="T5" fmla="*/ 9 h 9"/>
                <a:gd name="T6" fmla="*/ 18 w 40"/>
                <a:gd name="T7" fmla="*/ 9 h 9"/>
                <a:gd name="T8" fmla="*/ 22 w 40"/>
                <a:gd name="T9" fmla="*/ 9 h 9"/>
                <a:gd name="T10" fmla="*/ 31 w 40"/>
                <a:gd name="T11" fmla="*/ 5 h 9"/>
                <a:gd name="T12" fmla="*/ 40 w 40"/>
                <a:gd name="T13" fmla="*/ 0 h 9"/>
                <a:gd name="T14" fmla="*/ 31 w 40"/>
                <a:gd name="T15" fmla="*/ 5 h 9"/>
                <a:gd name="T16" fmla="*/ 27 w 40"/>
                <a:gd name="T17" fmla="*/ 9 h 9"/>
                <a:gd name="T18" fmla="*/ 18 w 40"/>
                <a:gd name="T19" fmla="*/ 9 h 9"/>
                <a:gd name="T20" fmla="*/ 13 w 40"/>
                <a:gd name="T21" fmla="*/ 9 h 9"/>
                <a:gd name="T22" fmla="*/ 5 w 40"/>
                <a:gd name="T23" fmla="*/ 9 h 9"/>
                <a:gd name="T24" fmla="*/ 0 w 40"/>
                <a:gd name="T25" fmla="*/ 9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9"/>
                <a:gd name="T41" fmla="*/ 40 w 40"/>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9">
                  <a:moveTo>
                    <a:pt x="0" y="9"/>
                  </a:moveTo>
                  <a:lnTo>
                    <a:pt x="0" y="9"/>
                  </a:lnTo>
                  <a:lnTo>
                    <a:pt x="9" y="9"/>
                  </a:lnTo>
                  <a:lnTo>
                    <a:pt x="18" y="9"/>
                  </a:lnTo>
                  <a:lnTo>
                    <a:pt x="22" y="9"/>
                  </a:lnTo>
                  <a:lnTo>
                    <a:pt x="31" y="5"/>
                  </a:lnTo>
                  <a:lnTo>
                    <a:pt x="40" y="0"/>
                  </a:lnTo>
                  <a:lnTo>
                    <a:pt x="31" y="5"/>
                  </a:lnTo>
                  <a:lnTo>
                    <a:pt x="27" y="9"/>
                  </a:lnTo>
                  <a:lnTo>
                    <a:pt x="18" y="9"/>
                  </a:lnTo>
                  <a:lnTo>
                    <a:pt x="13" y="9"/>
                  </a:lnTo>
                  <a:lnTo>
                    <a:pt x="5" y="9"/>
                  </a:lnTo>
                  <a:lnTo>
                    <a:pt x="0"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2" name="Freeform 92"/>
            <p:cNvSpPr>
              <a:spLocks noChangeArrowheads="1"/>
            </p:cNvSpPr>
            <p:nvPr/>
          </p:nvSpPr>
          <p:spPr bwMode="auto">
            <a:xfrm>
              <a:off x="2740025" y="687387"/>
              <a:ext cx="49213" cy="41275"/>
            </a:xfrm>
            <a:custGeom>
              <a:avLst/>
              <a:gdLst>
                <a:gd name="T0" fmla="*/ 0 w 31"/>
                <a:gd name="T1" fmla="*/ 26 h 26"/>
                <a:gd name="T2" fmla="*/ 0 w 31"/>
                <a:gd name="T3" fmla="*/ 22 h 26"/>
                <a:gd name="T4" fmla="*/ 9 w 31"/>
                <a:gd name="T5" fmla="*/ 22 h 26"/>
                <a:gd name="T6" fmla="*/ 13 w 31"/>
                <a:gd name="T7" fmla="*/ 17 h 26"/>
                <a:gd name="T8" fmla="*/ 17 w 31"/>
                <a:gd name="T9" fmla="*/ 13 h 26"/>
                <a:gd name="T10" fmla="*/ 26 w 31"/>
                <a:gd name="T11" fmla="*/ 4 h 26"/>
                <a:gd name="T12" fmla="*/ 31 w 31"/>
                <a:gd name="T13" fmla="*/ 0 h 26"/>
                <a:gd name="T14" fmla="*/ 26 w 31"/>
                <a:gd name="T15" fmla="*/ 4 h 26"/>
                <a:gd name="T16" fmla="*/ 22 w 31"/>
                <a:gd name="T17" fmla="*/ 13 h 26"/>
                <a:gd name="T18" fmla="*/ 17 w 31"/>
                <a:gd name="T19" fmla="*/ 17 h 26"/>
                <a:gd name="T20" fmla="*/ 13 w 31"/>
                <a:gd name="T21" fmla="*/ 17 h 26"/>
                <a:gd name="T22" fmla="*/ 4 w 31"/>
                <a:gd name="T23" fmla="*/ 22 h 26"/>
                <a:gd name="T24" fmla="*/ 0 w 31"/>
                <a:gd name="T25" fmla="*/ 2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
                <a:gd name="T40" fmla="*/ 0 h 26"/>
                <a:gd name="T41" fmla="*/ 31 w 31"/>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 h="26">
                  <a:moveTo>
                    <a:pt x="0" y="26"/>
                  </a:moveTo>
                  <a:lnTo>
                    <a:pt x="0" y="22"/>
                  </a:lnTo>
                  <a:lnTo>
                    <a:pt x="9" y="22"/>
                  </a:lnTo>
                  <a:lnTo>
                    <a:pt x="13" y="17"/>
                  </a:lnTo>
                  <a:lnTo>
                    <a:pt x="17" y="13"/>
                  </a:lnTo>
                  <a:lnTo>
                    <a:pt x="26" y="4"/>
                  </a:lnTo>
                  <a:lnTo>
                    <a:pt x="31" y="0"/>
                  </a:lnTo>
                  <a:lnTo>
                    <a:pt x="26" y="4"/>
                  </a:lnTo>
                  <a:lnTo>
                    <a:pt x="22" y="13"/>
                  </a:lnTo>
                  <a:lnTo>
                    <a:pt x="17" y="17"/>
                  </a:lnTo>
                  <a:lnTo>
                    <a:pt x="13" y="17"/>
                  </a:lnTo>
                  <a:lnTo>
                    <a:pt x="4" y="22"/>
                  </a:lnTo>
                  <a:lnTo>
                    <a:pt x="0" y="26"/>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3" name="Freeform 93"/>
            <p:cNvSpPr>
              <a:spLocks noChangeArrowheads="1"/>
            </p:cNvSpPr>
            <p:nvPr/>
          </p:nvSpPr>
          <p:spPr bwMode="auto">
            <a:xfrm>
              <a:off x="2774950" y="687387"/>
              <a:ext cx="34925" cy="55562"/>
            </a:xfrm>
            <a:custGeom>
              <a:avLst/>
              <a:gdLst>
                <a:gd name="T0" fmla="*/ 0 w 22"/>
                <a:gd name="T1" fmla="*/ 35 h 35"/>
                <a:gd name="T2" fmla="*/ 4 w 22"/>
                <a:gd name="T3" fmla="*/ 35 h 35"/>
                <a:gd name="T4" fmla="*/ 9 w 22"/>
                <a:gd name="T5" fmla="*/ 26 h 35"/>
                <a:gd name="T6" fmla="*/ 9 w 22"/>
                <a:gd name="T7" fmla="*/ 22 h 35"/>
                <a:gd name="T8" fmla="*/ 13 w 22"/>
                <a:gd name="T9" fmla="*/ 17 h 35"/>
                <a:gd name="T10" fmla="*/ 18 w 22"/>
                <a:gd name="T11" fmla="*/ 8 h 35"/>
                <a:gd name="T12" fmla="*/ 22 w 22"/>
                <a:gd name="T13" fmla="*/ 0 h 35"/>
                <a:gd name="T14" fmla="*/ 22 w 22"/>
                <a:gd name="T15" fmla="*/ 8 h 35"/>
                <a:gd name="T16" fmla="*/ 18 w 22"/>
                <a:gd name="T17" fmla="*/ 13 h 35"/>
                <a:gd name="T18" fmla="*/ 13 w 22"/>
                <a:gd name="T19" fmla="*/ 22 h 35"/>
                <a:gd name="T20" fmla="*/ 9 w 22"/>
                <a:gd name="T21" fmla="*/ 26 h 35"/>
                <a:gd name="T22" fmla="*/ 4 w 22"/>
                <a:gd name="T23" fmla="*/ 35 h 35"/>
                <a:gd name="T24" fmla="*/ 0 w 22"/>
                <a:gd name="T25" fmla="*/ 35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35"/>
                <a:gd name="T41" fmla="*/ 22 w 22"/>
                <a:gd name="T42" fmla="*/ 35 h 3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35">
                  <a:moveTo>
                    <a:pt x="0" y="35"/>
                  </a:moveTo>
                  <a:lnTo>
                    <a:pt x="4" y="35"/>
                  </a:lnTo>
                  <a:lnTo>
                    <a:pt x="9" y="26"/>
                  </a:lnTo>
                  <a:lnTo>
                    <a:pt x="9" y="22"/>
                  </a:lnTo>
                  <a:lnTo>
                    <a:pt x="13" y="17"/>
                  </a:lnTo>
                  <a:lnTo>
                    <a:pt x="18" y="8"/>
                  </a:lnTo>
                  <a:lnTo>
                    <a:pt x="22" y="0"/>
                  </a:lnTo>
                  <a:lnTo>
                    <a:pt x="22" y="8"/>
                  </a:lnTo>
                  <a:lnTo>
                    <a:pt x="18" y="13"/>
                  </a:lnTo>
                  <a:lnTo>
                    <a:pt x="13" y="22"/>
                  </a:lnTo>
                  <a:lnTo>
                    <a:pt x="9" y="26"/>
                  </a:lnTo>
                  <a:lnTo>
                    <a:pt x="4" y="35"/>
                  </a:lnTo>
                  <a:lnTo>
                    <a:pt x="0" y="3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4" name="Freeform 94"/>
            <p:cNvSpPr>
              <a:spLocks noChangeArrowheads="1"/>
            </p:cNvSpPr>
            <p:nvPr/>
          </p:nvSpPr>
          <p:spPr bwMode="auto">
            <a:xfrm>
              <a:off x="2705100" y="652462"/>
              <a:ext cx="55563" cy="26987"/>
            </a:xfrm>
            <a:custGeom>
              <a:avLst/>
              <a:gdLst>
                <a:gd name="T0" fmla="*/ 0 w 35"/>
                <a:gd name="T1" fmla="*/ 17 h 17"/>
                <a:gd name="T2" fmla="*/ 4 w 35"/>
                <a:gd name="T3" fmla="*/ 17 h 17"/>
                <a:gd name="T4" fmla="*/ 13 w 35"/>
                <a:gd name="T5" fmla="*/ 13 h 17"/>
                <a:gd name="T6" fmla="*/ 22 w 35"/>
                <a:gd name="T7" fmla="*/ 8 h 17"/>
                <a:gd name="T8" fmla="*/ 35 w 35"/>
                <a:gd name="T9" fmla="*/ 0 h 17"/>
                <a:gd name="T10" fmla="*/ 22 w 35"/>
                <a:gd name="T11" fmla="*/ 8 h 17"/>
                <a:gd name="T12" fmla="*/ 13 w 35"/>
                <a:gd name="T13" fmla="*/ 13 h 17"/>
                <a:gd name="T14" fmla="*/ 4 w 35"/>
                <a:gd name="T15" fmla="*/ 17 h 17"/>
                <a:gd name="T16" fmla="*/ 0 w 35"/>
                <a:gd name="T17" fmla="*/ 17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17"/>
                <a:gd name="T29" fmla="*/ 35 w 35"/>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17">
                  <a:moveTo>
                    <a:pt x="0" y="17"/>
                  </a:moveTo>
                  <a:lnTo>
                    <a:pt x="4" y="17"/>
                  </a:lnTo>
                  <a:lnTo>
                    <a:pt x="13" y="13"/>
                  </a:lnTo>
                  <a:lnTo>
                    <a:pt x="22" y="8"/>
                  </a:lnTo>
                  <a:lnTo>
                    <a:pt x="35" y="0"/>
                  </a:lnTo>
                  <a:lnTo>
                    <a:pt x="22" y="8"/>
                  </a:lnTo>
                  <a:lnTo>
                    <a:pt x="13" y="13"/>
                  </a:lnTo>
                  <a:lnTo>
                    <a:pt x="4" y="17"/>
                  </a:lnTo>
                  <a:lnTo>
                    <a:pt x="0" y="1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5" name="Freeform 95"/>
            <p:cNvSpPr>
              <a:spLocks noChangeArrowheads="1"/>
            </p:cNvSpPr>
            <p:nvPr/>
          </p:nvSpPr>
          <p:spPr bwMode="auto">
            <a:xfrm>
              <a:off x="2746375" y="742950"/>
              <a:ext cx="49213" cy="112712"/>
            </a:xfrm>
            <a:custGeom>
              <a:avLst/>
              <a:gdLst>
                <a:gd name="T0" fmla="*/ 5 w 31"/>
                <a:gd name="T1" fmla="*/ 0 h 71"/>
                <a:gd name="T2" fmla="*/ 9 w 31"/>
                <a:gd name="T3" fmla="*/ 4 h 71"/>
                <a:gd name="T4" fmla="*/ 9 w 31"/>
                <a:gd name="T5" fmla="*/ 9 h 71"/>
                <a:gd name="T6" fmla="*/ 9 w 31"/>
                <a:gd name="T7" fmla="*/ 13 h 71"/>
                <a:gd name="T8" fmla="*/ 9 w 31"/>
                <a:gd name="T9" fmla="*/ 18 h 71"/>
                <a:gd name="T10" fmla="*/ 9 w 31"/>
                <a:gd name="T11" fmla="*/ 22 h 71"/>
                <a:gd name="T12" fmla="*/ 5 w 31"/>
                <a:gd name="T13" fmla="*/ 26 h 71"/>
                <a:gd name="T14" fmla="*/ 5 w 31"/>
                <a:gd name="T15" fmla="*/ 31 h 71"/>
                <a:gd name="T16" fmla="*/ 0 w 31"/>
                <a:gd name="T17" fmla="*/ 35 h 71"/>
                <a:gd name="T18" fmla="*/ 0 w 31"/>
                <a:gd name="T19" fmla="*/ 40 h 71"/>
                <a:gd name="T20" fmla="*/ 0 w 31"/>
                <a:gd name="T21" fmla="*/ 49 h 71"/>
                <a:gd name="T22" fmla="*/ 5 w 31"/>
                <a:gd name="T23" fmla="*/ 53 h 71"/>
                <a:gd name="T24" fmla="*/ 9 w 31"/>
                <a:gd name="T25" fmla="*/ 57 h 71"/>
                <a:gd name="T26" fmla="*/ 18 w 31"/>
                <a:gd name="T27" fmla="*/ 62 h 71"/>
                <a:gd name="T28" fmla="*/ 31 w 31"/>
                <a:gd name="T29" fmla="*/ 71 h 71"/>
                <a:gd name="T30" fmla="*/ 22 w 31"/>
                <a:gd name="T31" fmla="*/ 66 h 71"/>
                <a:gd name="T32" fmla="*/ 18 w 31"/>
                <a:gd name="T33" fmla="*/ 62 h 71"/>
                <a:gd name="T34" fmla="*/ 13 w 31"/>
                <a:gd name="T35" fmla="*/ 57 h 71"/>
                <a:gd name="T36" fmla="*/ 9 w 31"/>
                <a:gd name="T37" fmla="*/ 53 h 71"/>
                <a:gd name="T38" fmla="*/ 5 w 31"/>
                <a:gd name="T39" fmla="*/ 49 h 71"/>
                <a:gd name="T40" fmla="*/ 5 w 31"/>
                <a:gd name="T41" fmla="*/ 44 h 71"/>
                <a:gd name="T42" fmla="*/ 5 w 31"/>
                <a:gd name="T43" fmla="*/ 44 h 71"/>
                <a:gd name="T44" fmla="*/ 5 w 31"/>
                <a:gd name="T45" fmla="*/ 40 h 71"/>
                <a:gd name="T46" fmla="*/ 5 w 31"/>
                <a:gd name="T47" fmla="*/ 31 h 71"/>
                <a:gd name="T48" fmla="*/ 9 w 31"/>
                <a:gd name="T49" fmla="*/ 26 h 71"/>
                <a:gd name="T50" fmla="*/ 9 w 31"/>
                <a:gd name="T51" fmla="*/ 26 h 71"/>
                <a:gd name="T52" fmla="*/ 9 w 31"/>
                <a:gd name="T53" fmla="*/ 18 h 71"/>
                <a:gd name="T54" fmla="*/ 9 w 31"/>
                <a:gd name="T55" fmla="*/ 13 h 71"/>
                <a:gd name="T56" fmla="*/ 9 w 31"/>
                <a:gd name="T57" fmla="*/ 9 h 71"/>
                <a:gd name="T58" fmla="*/ 9 w 31"/>
                <a:gd name="T59" fmla="*/ 4 h 71"/>
                <a:gd name="T60" fmla="*/ 5 w 31"/>
                <a:gd name="T61" fmla="*/ 0 h 7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
                <a:gd name="T94" fmla="*/ 0 h 71"/>
                <a:gd name="T95" fmla="*/ 31 w 31"/>
                <a:gd name="T96" fmla="*/ 71 h 7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 h="71">
                  <a:moveTo>
                    <a:pt x="5" y="0"/>
                  </a:moveTo>
                  <a:lnTo>
                    <a:pt x="9" y="4"/>
                  </a:lnTo>
                  <a:lnTo>
                    <a:pt x="9" y="9"/>
                  </a:lnTo>
                  <a:lnTo>
                    <a:pt x="9" y="13"/>
                  </a:lnTo>
                  <a:lnTo>
                    <a:pt x="9" y="18"/>
                  </a:lnTo>
                  <a:lnTo>
                    <a:pt x="9" y="22"/>
                  </a:lnTo>
                  <a:lnTo>
                    <a:pt x="5" y="26"/>
                  </a:lnTo>
                  <a:lnTo>
                    <a:pt x="5" y="31"/>
                  </a:lnTo>
                  <a:lnTo>
                    <a:pt x="0" y="35"/>
                  </a:lnTo>
                  <a:lnTo>
                    <a:pt x="0" y="40"/>
                  </a:lnTo>
                  <a:lnTo>
                    <a:pt x="0" y="49"/>
                  </a:lnTo>
                  <a:lnTo>
                    <a:pt x="5" y="53"/>
                  </a:lnTo>
                  <a:lnTo>
                    <a:pt x="9" y="57"/>
                  </a:lnTo>
                  <a:lnTo>
                    <a:pt x="18" y="62"/>
                  </a:lnTo>
                  <a:lnTo>
                    <a:pt x="31" y="71"/>
                  </a:lnTo>
                  <a:lnTo>
                    <a:pt x="22" y="66"/>
                  </a:lnTo>
                  <a:lnTo>
                    <a:pt x="18" y="62"/>
                  </a:lnTo>
                  <a:lnTo>
                    <a:pt x="13" y="57"/>
                  </a:lnTo>
                  <a:lnTo>
                    <a:pt x="9" y="53"/>
                  </a:lnTo>
                  <a:lnTo>
                    <a:pt x="5" y="49"/>
                  </a:lnTo>
                  <a:lnTo>
                    <a:pt x="5" y="44"/>
                  </a:lnTo>
                  <a:lnTo>
                    <a:pt x="5" y="44"/>
                  </a:lnTo>
                  <a:lnTo>
                    <a:pt x="5" y="40"/>
                  </a:lnTo>
                  <a:lnTo>
                    <a:pt x="5" y="31"/>
                  </a:lnTo>
                  <a:lnTo>
                    <a:pt x="9" y="26"/>
                  </a:lnTo>
                  <a:lnTo>
                    <a:pt x="9" y="26"/>
                  </a:lnTo>
                  <a:lnTo>
                    <a:pt x="9" y="18"/>
                  </a:lnTo>
                  <a:lnTo>
                    <a:pt x="9" y="13"/>
                  </a:lnTo>
                  <a:lnTo>
                    <a:pt x="9" y="9"/>
                  </a:lnTo>
                  <a:lnTo>
                    <a:pt x="9" y="4"/>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6" name="Freeform 96"/>
            <p:cNvSpPr>
              <a:spLocks noChangeArrowheads="1"/>
            </p:cNvSpPr>
            <p:nvPr/>
          </p:nvSpPr>
          <p:spPr bwMode="auto">
            <a:xfrm>
              <a:off x="2774950" y="742950"/>
              <a:ext cx="63500" cy="112712"/>
            </a:xfrm>
            <a:custGeom>
              <a:avLst/>
              <a:gdLst>
                <a:gd name="T0" fmla="*/ 0 w 40"/>
                <a:gd name="T1" fmla="*/ 0 h 71"/>
                <a:gd name="T2" fmla="*/ 9 w 40"/>
                <a:gd name="T3" fmla="*/ 9 h 71"/>
                <a:gd name="T4" fmla="*/ 22 w 40"/>
                <a:gd name="T5" fmla="*/ 31 h 71"/>
                <a:gd name="T6" fmla="*/ 31 w 40"/>
                <a:gd name="T7" fmla="*/ 44 h 71"/>
                <a:gd name="T8" fmla="*/ 35 w 40"/>
                <a:gd name="T9" fmla="*/ 53 h 71"/>
                <a:gd name="T10" fmla="*/ 40 w 40"/>
                <a:gd name="T11" fmla="*/ 57 h 71"/>
                <a:gd name="T12" fmla="*/ 40 w 40"/>
                <a:gd name="T13" fmla="*/ 62 h 71"/>
                <a:gd name="T14" fmla="*/ 40 w 40"/>
                <a:gd name="T15" fmla="*/ 66 h 71"/>
                <a:gd name="T16" fmla="*/ 40 w 40"/>
                <a:gd name="T17" fmla="*/ 66 h 71"/>
                <a:gd name="T18" fmla="*/ 35 w 40"/>
                <a:gd name="T19" fmla="*/ 71 h 71"/>
                <a:gd name="T20" fmla="*/ 26 w 40"/>
                <a:gd name="T21" fmla="*/ 71 h 71"/>
                <a:gd name="T22" fmla="*/ 22 w 40"/>
                <a:gd name="T23" fmla="*/ 71 h 71"/>
                <a:gd name="T24" fmla="*/ 22 w 40"/>
                <a:gd name="T25" fmla="*/ 71 h 71"/>
                <a:gd name="T26" fmla="*/ 13 w 40"/>
                <a:gd name="T27" fmla="*/ 71 h 71"/>
                <a:gd name="T28" fmla="*/ 9 w 40"/>
                <a:gd name="T29" fmla="*/ 66 h 71"/>
                <a:gd name="T30" fmla="*/ 18 w 40"/>
                <a:gd name="T31" fmla="*/ 66 h 71"/>
                <a:gd name="T32" fmla="*/ 26 w 40"/>
                <a:gd name="T33" fmla="*/ 66 h 71"/>
                <a:gd name="T34" fmla="*/ 31 w 40"/>
                <a:gd name="T35" fmla="*/ 66 h 71"/>
                <a:gd name="T36" fmla="*/ 35 w 40"/>
                <a:gd name="T37" fmla="*/ 66 h 71"/>
                <a:gd name="T38" fmla="*/ 35 w 40"/>
                <a:gd name="T39" fmla="*/ 62 h 71"/>
                <a:gd name="T40" fmla="*/ 35 w 40"/>
                <a:gd name="T41" fmla="*/ 62 h 71"/>
                <a:gd name="T42" fmla="*/ 35 w 40"/>
                <a:gd name="T43" fmla="*/ 62 h 71"/>
                <a:gd name="T44" fmla="*/ 35 w 40"/>
                <a:gd name="T45" fmla="*/ 57 h 71"/>
                <a:gd name="T46" fmla="*/ 26 w 40"/>
                <a:gd name="T47" fmla="*/ 44 h 71"/>
                <a:gd name="T48" fmla="*/ 18 w 40"/>
                <a:gd name="T49" fmla="*/ 26 h 71"/>
                <a:gd name="T50" fmla="*/ 4 w 40"/>
                <a:gd name="T51" fmla="*/ 9 h 71"/>
                <a:gd name="T52" fmla="*/ 0 w 40"/>
                <a:gd name="T53" fmla="*/ 0 h 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71"/>
                <a:gd name="T83" fmla="*/ 40 w 40"/>
                <a:gd name="T84" fmla="*/ 71 h 7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71">
                  <a:moveTo>
                    <a:pt x="0" y="0"/>
                  </a:moveTo>
                  <a:lnTo>
                    <a:pt x="9" y="9"/>
                  </a:lnTo>
                  <a:lnTo>
                    <a:pt x="22" y="31"/>
                  </a:lnTo>
                  <a:lnTo>
                    <a:pt x="31" y="44"/>
                  </a:lnTo>
                  <a:lnTo>
                    <a:pt x="35" y="53"/>
                  </a:lnTo>
                  <a:lnTo>
                    <a:pt x="40" y="57"/>
                  </a:lnTo>
                  <a:lnTo>
                    <a:pt x="40" y="62"/>
                  </a:lnTo>
                  <a:lnTo>
                    <a:pt x="40" y="66"/>
                  </a:lnTo>
                  <a:lnTo>
                    <a:pt x="40" y="66"/>
                  </a:lnTo>
                  <a:lnTo>
                    <a:pt x="35" y="71"/>
                  </a:lnTo>
                  <a:lnTo>
                    <a:pt x="26" y="71"/>
                  </a:lnTo>
                  <a:lnTo>
                    <a:pt x="22" y="71"/>
                  </a:lnTo>
                  <a:lnTo>
                    <a:pt x="22" y="71"/>
                  </a:lnTo>
                  <a:lnTo>
                    <a:pt x="13" y="71"/>
                  </a:lnTo>
                  <a:lnTo>
                    <a:pt x="9" y="66"/>
                  </a:lnTo>
                  <a:lnTo>
                    <a:pt x="18" y="66"/>
                  </a:lnTo>
                  <a:lnTo>
                    <a:pt x="26" y="66"/>
                  </a:lnTo>
                  <a:lnTo>
                    <a:pt x="31" y="66"/>
                  </a:lnTo>
                  <a:lnTo>
                    <a:pt x="35" y="66"/>
                  </a:lnTo>
                  <a:lnTo>
                    <a:pt x="35" y="62"/>
                  </a:lnTo>
                  <a:lnTo>
                    <a:pt x="35" y="62"/>
                  </a:lnTo>
                  <a:lnTo>
                    <a:pt x="35" y="62"/>
                  </a:lnTo>
                  <a:lnTo>
                    <a:pt x="35" y="57"/>
                  </a:lnTo>
                  <a:lnTo>
                    <a:pt x="26" y="44"/>
                  </a:lnTo>
                  <a:lnTo>
                    <a:pt x="18" y="26"/>
                  </a:lnTo>
                  <a:lnTo>
                    <a:pt x="4" y="9"/>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7" name="Freeform 97"/>
            <p:cNvSpPr>
              <a:spLocks noChangeArrowheads="1"/>
            </p:cNvSpPr>
            <p:nvPr/>
          </p:nvSpPr>
          <p:spPr bwMode="auto">
            <a:xfrm>
              <a:off x="2522538" y="490537"/>
              <a:ext cx="147638" cy="174625"/>
            </a:xfrm>
            <a:custGeom>
              <a:avLst/>
              <a:gdLst>
                <a:gd name="T0" fmla="*/ 18 w 93"/>
                <a:gd name="T1" fmla="*/ 0 h 110"/>
                <a:gd name="T2" fmla="*/ 26 w 93"/>
                <a:gd name="T3" fmla="*/ 13 h 110"/>
                <a:gd name="T4" fmla="*/ 44 w 93"/>
                <a:gd name="T5" fmla="*/ 44 h 110"/>
                <a:gd name="T6" fmla="*/ 57 w 93"/>
                <a:gd name="T7" fmla="*/ 62 h 110"/>
                <a:gd name="T8" fmla="*/ 66 w 93"/>
                <a:gd name="T9" fmla="*/ 79 h 110"/>
                <a:gd name="T10" fmla="*/ 75 w 93"/>
                <a:gd name="T11" fmla="*/ 84 h 110"/>
                <a:gd name="T12" fmla="*/ 79 w 93"/>
                <a:gd name="T13" fmla="*/ 93 h 110"/>
                <a:gd name="T14" fmla="*/ 88 w 93"/>
                <a:gd name="T15" fmla="*/ 97 h 110"/>
                <a:gd name="T16" fmla="*/ 93 w 93"/>
                <a:gd name="T17" fmla="*/ 97 h 110"/>
                <a:gd name="T18" fmla="*/ 84 w 93"/>
                <a:gd name="T19" fmla="*/ 102 h 110"/>
                <a:gd name="T20" fmla="*/ 75 w 93"/>
                <a:gd name="T21" fmla="*/ 106 h 110"/>
                <a:gd name="T22" fmla="*/ 66 w 93"/>
                <a:gd name="T23" fmla="*/ 106 h 110"/>
                <a:gd name="T24" fmla="*/ 62 w 93"/>
                <a:gd name="T25" fmla="*/ 110 h 110"/>
                <a:gd name="T26" fmla="*/ 53 w 93"/>
                <a:gd name="T27" fmla="*/ 110 h 110"/>
                <a:gd name="T28" fmla="*/ 49 w 93"/>
                <a:gd name="T29" fmla="*/ 110 h 110"/>
                <a:gd name="T30" fmla="*/ 44 w 93"/>
                <a:gd name="T31" fmla="*/ 110 h 110"/>
                <a:gd name="T32" fmla="*/ 35 w 93"/>
                <a:gd name="T33" fmla="*/ 106 h 110"/>
                <a:gd name="T34" fmla="*/ 31 w 93"/>
                <a:gd name="T35" fmla="*/ 106 h 110"/>
                <a:gd name="T36" fmla="*/ 26 w 93"/>
                <a:gd name="T37" fmla="*/ 102 h 110"/>
                <a:gd name="T38" fmla="*/ 22 w 93"/>
                <a:gd name="T39" fmla="*/ 102 h 110"/>
                <a:gd name="T40" fmla="*/ 18 w 93"/>
                <a:gd name="T41" fmla="*/ 97 h 110"/>
                <a:gd name="T42" fmla="*/ 13 w 93"/>
                <a:gd name="T43" fmla="*/ 88 h 110"/>
                <a:gd name="T44" fmla="*/ 9 w 93"/>
                <a:gd name="T45" fmla="*/ 75 h 110"/>
                <a:gd name="T46" fmla="*/ 4 w 93"/>
                <a:gd name="T47" fmla="*/ 66 h 110"/>
                <a:gd name="T48" fmla="*/ 4 w 93"/>
                <a:gd name="T49" fmla="*/ 57 h 110"/>
                <a:gd name="T50" fmla="*/ 4 w 93"/>
                <a:gd name="T51" fmla="*/ 49 h 110"/>
                <a:gd name="T52" fmla="*/ 0 w 93"/>
                <a:gd name="T53" fmla="*/ 35 h 110"/>
                <a:gd name="T54" fmla="*/ 0 w 93"/>
                <a:gd name="T55" fmla="*/ 22 h 110"/>
                <a:gd name="T56" fmla="*/ 0 w 93"/>
                <a:gd name="T57" fmla="*/ 18 h 110"/>
                <a:gd name="T58" fmla="*/ 4 w 93"/>
                <a:gd name="T59" fmla="*/ 13 h 110"/>
                <a:gd name="T60" fmla="*/ 4 w 93"/>
                <a:gd name="T61" fmla="*/ 9 h 110"/>
                <a:gd name="T62" fmla="*/ 13 w 93"/>
                <a:gd name="T63" fmla="*/ 4 h 110"/>
                <a:gd name="T64" fmla="*/ 18 w 93"/>
                <a:gd name="T65" fmla="*/ 0 h 1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3"/>
                <a:gd name="T100" fmla="*/ 0 h 110"/>
                <a:gd name="T101" fmla="*/ 93 w 93"/>
                <a:gd name="T102" fmla="*/ 110 h 11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3" h="110">
                  <a:moveTo>
                    <a:pt x="18" y="0"/>
                  </a:moveTo>
                  <a:lnTo>
                    <a:pt x="26" y="13"/>
                  </a:lnTo>
                  <a:lnTo>
                    <a:pt x="44" y="44"/>
                  </a:lnTo>
                  <a:lnTo>
                    <a:pt x="57" y="62"/>
                  </a:lnTo>
                  <a:lnTo>
                    <a:pt x="66" y="79"/>
                  </a:lnTo>
                  <a:lnTo>
                    <a:pt x="75" y="84"/>
                  </a:lnTo>
                  <a:lnTo>
                    <a:pt x="79" y="93"/>
                  </a:lnTo>
                  <a:lnTo>
                    <a:pt x="88" y="97"/>
                  </a:lnTo>
                  <a:lnTo>
                    <a:pt x="93" y="97"/>
                  </a:lnTo>
                  <a:lnTo>
                    <a:pt x="84" y="102"/>
                  </a:lnTo>
                  <a:lnTo>
                    <a:pt x="75" y="106"/>
                  </a:lnTo>
                  <a:lnTo>
                    <a:pt x="66" y="106"/>
                  </a:lnTo>
                  <a:lnTo>
                    <a:pt x="62" y="110"/>
                  </a:lnTo>
                  <a:lnTo>
                    <a:pt x="53" y="110"/>
                  </a:lnTo>
                  <a:lnTo>
                    <a:pt x="49" y="110"/>
                  </a:lnTo>
                  <a:lnTo>
                    <a:pt x="44" y="110"/>
                  </a:lnTo>
                  <a:lnTo>
                    <a:pt x="35" y="106"/>
                  </a:lnTo>
                  <a:lnTo>
                    <a:pt x="31" y="106"/>
                  </a:lnTo>
                  <a:lnTo>
                    <a:pt x="26" y="102"/>
                  </a:lnTo>
                  <a:lnTo>
                    <a:pt x="22" y="102"/>
                  </a:lnTo>
                  <a:lnTo>
                    <a:pt x="18" y="97"/>
                  </a:lnTo>
                  <a:lnTo>
                    <a:pt x="13" y="88"/>
                  </a:lnTo>
                  <a:lnTo>
                    <a:pt x="9" y="75"/>
                  </a:lnTo>
                  <a:lnTo>
                    <a:pt x="4" y="66"/>
                  </a:lnTo>
                  <a:lnTo>
                    <a:pt x="4" y="57"/>
                  </a:lnTo>
                  <a:lnTo>
                    <a:pt x="4" y="49"/>
                  </a:lnTo>
                  <a:lnTo>
                    <a:pt x="0" y="35"/>
                  </a:lnTo>
                  <a:lnTo>
                    <a:pt x="0" y="22"/>
                  </a:lnTo>
                  <a:lnTo>
                    <a:pt x="0" y="18"/>
                  </a:lnTo>
                  <a:lnTo>
                    <a:pt x="4" y="13"/>
                  </a:lnTo>
                  <a:lnTo>
                    <a:pt x="4" y="9"/>
                  </a:lnTo>
                  <a:lnTo>
                    <a:pt x="13" y="4"/>
                  </a:lnTo>
                  <a:lnTo>
                    <a:pt x="18"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8" name="Freeform 98"/>
            <p:cNvSpPr>
              <a:spLocks noChangeArrowheads="1"/>
            </p:cNvSpPr>
            <p:nvPr/>
          </p:nvSpPr>
          <p:spPr bwMode="auto">
            <a:xfrm>
              <a:off x="2536825" y="490537"/>
              <a:ext cx="98425" cy="84137"/>
            </a:xfrm>
            <a:custGeom>
              <a:avLst/>
              <a:gdLst>
                <a:gd name="T0" fmla="*/ 0 w 62"/>
                <a:gd name="T1" fmla="*/ 0 h 53"/>
                <a:gd name="T2" fmla="*/ 4 w 62"/>
                <a:gd name="T3" fmla="*/ 4 h 53"/>
                <a:gd name="T4" fmla="*/ 13 w 62"/>
                <a:gd name="T5" fmla="*/ 22 h 53"/>
                <a:gd name="T6" fmla="*/ 17 w 62"/>
                <a:gd name="T7" fmla="*/ 31 h 53"/>
                <a:gd name="T8" fmla="*/ 22 w 62"/>
                <a:gd name="T9" fmla="*/ 31 h 53"/>
                <a:gd name="T10" fmla="*/ 26 w 62"/>
                <a:gd name="T11" fmla="*/ 40 h 53"/>
                <a:gd name="T12" fmla="*/ 35 w 62"/>
                <a:gd name="T13" fmla="*/ 44 h 53"/>
                <a:gd name="T14" fmla="*/ 40 w 62"/>
                <a:gd name="T15" fmla="*/ 49 h 53"/>
                <a:gd name="T16" fmla="*/ 48 w 62"/>
                <a:gd name="T17" fmla="*/ 49 h 53"/>
                <a:gd name="T18" fmla="*/ 53 w 62"/>
                <a:gd name="T19" fmla="*/ 53 h 53"/>
                <a:gd name="T20" fmla="*/ 62 w 62"/>
                <a:gd name="T21" fmla="*/ 53 h 53"/>
                <a:gd name="T22" fmla="*/ 53 w 62"/>
                <a:gd name="T23" fmla="*/ 53 h 53"/>
                <a:gd name="T24" fmla="*/ 44 w 62"/>
                <a:gd name="T25" fmla="*/ 49 h 53"/>
                <a:gd name="T26" fmla="*/ 35 w 62"/>
                <a:gd name="T27" fmla="*/ 49 h 53"/>
                <a:gd name="T28" fmla="*/ 31 w 62"/>
                <a:gd name="T29" fmla="*/ 44 h 53"/>
                <a:gd name="T30" fmla="*/ 26 w 62"/>
                <a:gd name="T31" fmla="*/ 40 h 53"/>
                <a:gd name="T32" fmla="*/ 17 w 62"/>
                <a:gd name="T33" fmla="*/ 35 h 53"/>
                <a:gd name="T34" fmla="*/ 13 w 62"/>
                <a:gd name="T35" fmla="*/ 31 h 53"/>
                <a:gd name="T36" fmla="*/ 9 w 62"/>
                <a:gd name="T37" fmla="*/ 26 h 53"/>
                <a:gd name="T38" fmla="*/ 4 w 62"/>
                <a:gd name="T39" fmla="*/ 13 h 53"/>
                <a:gd name="T40" fmla="*/ 0 w 62"/>
                <a:gd name="T41" fmla="*/ 9 h 53"/>
                <a:gd name="T42" fmla="*/ 0 w 62"/>
                <a:gd name="T43" fmla="*/ 0 h 53"/>
                <a:gd name="T44" fmla="*/ 0 w 62"/>
                <a:gd name="T45" fmla="*/ 0 h 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53"/>
                <a:gd name="T71" fmla="*/ 62 w 62"/>
                <a:gd name="T72" fmla="*/ 53 h 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53">
                  <a:moveTo>
                    <a:pt x="0" y="0"/>
                  </a:moveTo>
                  <a:lnTo>
                    <a:pt x="4" y="4"/>
                  </a:lnTo>
                  <a:lnTo>
                    <a:pt x="13" y="22"/>
                  </a:lnTo>
                  <a:lnTo>
                    <a:pt x="17" y="31"/>
                  </a:lnTo>
                  <a:lnTo>
                    <a:pt x="22" y="31"/>
                  </a:lnTo>
                  <a:lnTo>
                    <a:pt x="26" y="40"/>
                  </a:lnTo>
                  <a:lnTo>
                    <a:pt x="35" y="44"/>
                  </a:lnTo>
                  <a:lnTo>
                    <a:pt x="40" y="49"/>
                  </a:lnTo>
                  <a:lnTo>
                    <a:pt x="48" y="49"/>
                  </a:lnTo>
                  <a:lnTo>
                    <a:pt x="53" y="53"/>
                  </a:lnTo>
                  <a:lnTo>
                    <a:pt x="62" y="53"/>
                  </a:lnTo>
                  <a:lnTo>
                    <a:pt x="53" y="53"/>
                  </a:lnTo>
                  <a:lnTo>
                    <a:pt x="44" y="49"/>
                  </a:lnTo>
                  <a:lnTo>
                    <a:pt x="35" y="49"/>
                  </a:lnTo>
                  <a:lnTo>
                    <a:pt x="31" y="44"/>
                  </a:lnTo>
                  <a:lnTo>
                    <a:pt x="26" y="40"/>
                  </a:lnTo>
                  <a:lnTo>
                    <a:pt x="17" y="35"/>
                  </a:lnTo>
                  <a:lnTo>
                    <a:pt x="13" y="31"/>
                  </a:lnTo>
                  <a:lnTo>
                    <a:pt x="9" y="26"/>
                  </a:lnTo>
                  <a:lnTo>
                    <a:pt x="4" y="13"/>
                  </a:lnTo>
                  <a:lnTo>
                    <a:pt x="0" y="9"/>
                  </a:lnTo>
                  <a:lnTo>
                    <a:pt x="0"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69" name="Freeform 99"/>
            <p:cNvSpPr>
              <a:spLocks noChangeArrowheads="1"/>
            </p:cNvSpPr>
            <p:nvPr/>
          </p:nvSpPr>
          <p:spPr bwMode="auto">
            <a:xfrm>
              <a:off x="2543175" y="539750"/>
              <a:ext cx="147638" cy="55562"/>
            </a:xfrm>
            <a:custGeom>
              <a:avLst/>
              <a:gdLst>
                <a:gd name="T0" fmla="*/ 0 w 93"/>
                <a:gd name="T1" fmla="*/ 0 h 35"/>
                <a:gd name="T2" fmla="*/ 5 w 93"/>
                <a:gd name="T3" fmla="*/ 0 h 35"/>
                <a:gd name="T4" fmla="*/ 5 w 93"/>
                <a:gd name="T5" fmla="*/ 9 h 35"/>
                <a:gd name="T6" fmla="*/ 13 w 93"/>
                <a:gd name="T7" fmla="*/ 13 h 35"/>
                <a:gd name="T8" fmla="*/ 22 w 93"/>
                <a:gd name="T9" fmla="*/ 22 h 35"/>
                <a:gd name="T10" fmla="*/ 27 w 93"/>
                <a:gd name="T11" fmla="*/ 26 h 35"/>
                <a:gd name="T12" fmla="*/ 36 w 93"/>
                <a:gd name="T13" fmla="*/ 26 h 35"/>
                <a:gd name="T14" fmla="*/ 40 w 93"/>
                <a:gd name="T15" fmla="*/ 31 h 35"/>
                <a:gd name="T16" fmla="*/ 49 w 93"/>
                <a:gd name="T17" fmla="*/ 31 h 35"/>
                <a:gd name="T18" fmla="*/ 58 w 93"/>
                <a:gd name="T19" fmla="*/ 31 h 35"/>
                <a:gd name="T20" fmla="*/ 66 w 93"/>
                <a:gd name="T21" fmla="*/ 31 h 35"/>
                <a:gd name="T22" fmla="*/ 80 w 93"/>
                <a:gd name="T23" fmla="*/ 31 h 35"/>
                <a:gd name="T24" fmla="*/ 93 w 93"/>
                <a:gd name="T25" fmla="*/ 26 h 35"/>
                <a:gd name="T26" fmla="*/ 80 w 93"/>
                <a:gd name="T27" fmla="*/ 31 h 35"/>
                <a:gd name="T28" fmla="*/ 71 w 93"/>
                <a:gd name="T29" fmla="*/ 35 h 35"/>
                <a:gd name="T30" fmla="*/ 58 w 93"/>
                <a:gd name="T31" fmla="*/ 35 h 35"/>
                <a:gd name="T32" fmla="*/ 49 w 93"/>
                <a:gd name="T33" fmla="*/ 35 h 35"/>
                <a:gd name="T34" fmla="*/ 40 w 93"/>
                <a:gd name="T35" fmla="*/ 35 h 35"/>
                <a:gd name="T36" fmla="*/ 36 w 93"/>
                <a:gd name="T37" fmla="*/ 31 h 35"/>
                <a:gd name="T38" fmla="*/ 27 w 93"/>
                <a:gd name="T39" fmla="*/ 26 h 35"/>
                <a:gd name="T40" fmla="*/ 22 w 93"/>
                <a:gd name="T41" fmla="*/ 22 h 35"/>
                <a:gd name="T42" fmla="*/ 13 w 93"/>
                <a:gd name="T43" fmla="*/ 18 h 35"/>
                <a:gd name="T44" fmla="*/ 5 w 93"/>
                <a:gd name="T45" fmla="*/ 9 h 35"/>
                <a:gd name="T46" fmla="*/ 5 w 93"/>
                <a:gd name="T47" fmla="*/ 0 h 35"/>
                <a:gd name="T48" fmla="*/ 0 w 93"/>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35"/>
                <a:gd name="T77" fmla="*/ 93 w 93"/>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35">
                  <a:moveTo>
                    <a:pt x="0" y="0"/>
                  </a:moveTo>
                  <a:lnTo>
                    <a:pt x="5" y="0"/>
                  </a:lnTo>
                  <a:lnTo>
                    <a:pt x="5" y="9"/>
                  </a:lnTo>
                  <a:lnTo>
                    <a:pt x="13" y="13"/>
                  </a:lnTo>
                  <a:lnTo>
                    <a:pt x="22" y="22"/>
                  </a:lnTo>
                  <a:lnTo>
                    <a:pt x="27" y="26"/>
                  </a:lnTo>
                  <a:lnTo>
                    <a:pt x="36" y="26"/>
                  </a:lnTo>
                  <a:lnTo>
                    <a:pt x="40" y="31"/>
                  </a:lnTo>
                  <a:lnTo>
                    <a:pt x="49" y="31"/>
                  </a:lnTo>
                  <a:lnTo>
                    <a:pt x="58" y="31"/>
                  </a:lnTo>
                  <a:lnTo>
                    <a:pt x="66" y="31"/>
                  </a:lnTo>
                  <a:lnTo>
                    <a:pt x="80" y="31"/>
                  </a:lnTo>
                  <a:lnTo>
                    <a:pt x="93" y="26"/>
                  </a:lnTo>
                  <a:lnTo>
                    <a:pt x="80" y="31"/>
                  </a:lnTo>
                  <a:lnTo>
                    <a:pt x="71" y="35"/>
                  </a:lnTo>
                  <a:lnTo>
                    <a:pt x="58" y="35"/>
                  </a:lnTo>
                  <a:lnTo>
                    <a:pt x="49" y="35"/>
                  </a:lnTo>
                  <a:lnTo>
                    <a:pt x="40" y="35"/>
                  </a:lnTo>
                  <a:lnTo>
                    <a:pt x="36" y="31"/>
                  </a:lnTo>
                  <a:lnTo>
                    <a:pt x="27" y="26"/>
                  </a:lnTo>
                  <a:lnTo>
                    <a:pt x="22" y="22"/>
                  </a:lnTo>
                  <a:lnTo>
                    <a:pt x="13" y="18"/>
                  </a:lnTo>
                  <a:lnTo>
                    <a:pt x="5" y="9"/>
                  </a:lnTo>
                  <a:lnTo>
                    <a:pt x="5"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0" name="Freeform 100"/>
            <p:cNvSpPr>
              <a:spLocks noChangeArrowheads="1"/>
            </p:cNvSpPr>
            <p:nvPr/>
          </p:nvSpPr>
          <p:spPr bwMode="auto">
            <a:xfrm>
              <a:off x="2516188" y="665162"/>
              <a:ext cx="47625" cy="22225"/>
            </a:xfrm>
            <a:custGeom>
              <a:avLst/>
              <a:gdLst>
                <a:gd name="T0" fmla="*/ 0 w 30"/>
                <a:gd name="T1" fmla="*/ 5 h 14"/>
                <a:gd name="T2" fmla="*/ 8 w 30"/>
                <a:gd name="T3" fmla="*/ 5 h 14"/>
                <a:gd name="T4" fmla="*/ 13 w 30"/>
                <a:gd name="T5" fmla="*/ 5 h 14"/>
                <a:gd name="T6" fmla="*/ 17 w 30"/>
                <a:gd name="T7" fmla="*/ 5 h 14"/>
                <a:gd name="T8" fmla="*/ 17 w 30"/>
                <a:gd name="T9" fmla="*/ 5 h 14"/>
                <a:gd name="T10" fmla="*/ 17 w 30"/>
                <a:gd name="T11" fmla="*/ 5 h 14"/>
                <a:gd name="T12" fmla="*/ 17 w 30"/>
                <a:gd name="T13" fmla="*/ 9 h 14"/>
                <a:gd name="T14" fmla="*/ 22 w 30"/>
                <a:gd name="T15" fmla="*/ 9 h 14"/>
                <a:gd name="T16" fmla="*/ 22 w 30"/>
                <a:gd name="T17" fmla="*/ 9 h 14"/>
                <a:gd name="T18" fmla="*/ 22 w 30"/>
                <a:gd name="T19" fmla="*/ 9 h 14"/>
                <a:gd name="T20" fmla="*/ 22 w 30"/>
                <a:gd name="T21" fmla="*/ 9 h 14"/>
                <a:gd name="T22" fmla="*/ 26 w 30"/>
                <a:gd name="T23" fmla="*/ 9 h 14"/>
                <a:gd name="T24" fmla="*/ 30 w 30"/>
                <a:gd name="T25" fmla="*/ 14 h 14"/>
                <a:gd name="T26" fmla="*/ 30 w 30"/>
                <a:gd name="T27" fmla="*/ 14 h 14"/>
                <a:gd name="T28" fmla="*/ 30 w 30"/>
                <a:gd name="T29" fmla="*/ 14 h 14"/>
                <a:gd name="T30" fmla="*/ 26 w 30"/>
                <a:gd name="T31" fmla="*/ 9 h 14"/>
                <a:gd name="T32" fmla="*/ 26 w 30"/>
                <a:gd name="T33" fmla="*/ 9 h 14"/>
                <a:gd name="T34" fmla="*/ 22 w 30"/>
                <a:gd name="T35" fmla="*/ 5 h 14"/>
                <a:gd name="T36" fmla="*/ 17 w 30"/>
                <a:gd name="T37" fmla="*/ 5 h 14"/>
                <a:gd name="T38" fmla="*/ 17 w 30"/>
                <a:gd name="T39" fmla="*/ 5 h 14"/>
                <a:gd name="T40" fmla="*/ 17 w 30"/>
                <a:gd name="T41" fmla="*/ 5 h 14"/>
                <a:gd name="T42" fmla="*/ 8 w 30"/>
                <a:gd name="T43" fmla="*/ 0 h 14"/>
                <a:gd name="T44" fmla="*/ 4 w 30"/>
                <a:gd name="T45" fmla="*/ 5 h 14"/>
                <a:gd name="T46" fmla="*/ 4 w 30"/>
                <a:gd name="T47" fmla="*/ 5 h 14"/>
                <a:gd name="T48" fmla="*/ 0 w 30"/>
                <a:gd name="T49" fmla="*/ 5 h 1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14"/>
                <a:gd name="T77" fmla="*/ 30 w 30"/>
                <a:gd name="T78" fmla="*/ 14 h 1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14">
                  <a:moveTo>
                    <a:pt x="0" y="5"/>
                  </a:moveTo>
                  <a:lnTo>
                    <a:pt x="8" y="5"/>
                  </a:lnTo>
                  <a:lnTo>
                    <a:pt x="13" y="5"/>
                  </a:lnTo>
                  <a:lnTo>
                    <a:pt x="17" y="5"/>
                  </a:lnTo>
                  <a:lnTo>
                    <a:pt x="17" y="5"/>
                  </a:lnTo>
                  <a:lnTo>
                    <a:pt x="17" y="5"/>
                  </a:lnTo>
                  <a:lnTo>
                    <a:pt x="17" y="9"/>
                  </a:lnTo>
                  <a:lnTo>
                    <a:pt x="22" y="9"/>
                  </a:lnTo>
                  <a:lnTo>
                    <a:pt x="22" y="9"/>
                  </a:lnTo>
                  <a:lnTo>
                    <a:pt x="22" y="9"/>
                  </a:lnTo>
                  <a:lnTo>
                    <a:pt x="22" y="9"/>
                  </a:lnTo>
                  <a:lnTo>
                    <a:pt x="26" y="9"/>
                  </a:lnTo>
                  <a:lnTo>
                    <a:pt x="30" y="14"/>
                  </a:lnTo>
                  <a:lnTo>
                    <a:pt x="30" y="14"/>
                  </a:lnTo>
                  <a:lnTo>
                    <a:pt x="30" y="14"/>
                  </a:lnTo>
                  <a:lnTo>
                    <a:pt x="26" y="9"/>
                  </a:lnTo>
                  <a:lnTo>
                    <a:pt x="26" y="9"/>
                  </a:lnTo>
                  <a:lnTo>
                    <a:pt x="22" y="5"/>
                  </a:lnTo>
                  <a:lnTo>
                    <a:pt x="17" y="5"/>
                  </a:lnTo>
                  <a:lnTo>
                    <a:pt x="17" y="5"/>
                  </a:lnTo>
                  <a:lnTo>
                    <a:pt x="17" y="5"/>
                  </a:lnTo>
                  <a:lnTo>
                    <a:pt x="8" y="0"/>
                  </a:lnTo>
                  <a:lnTo>
                    <a:pt x="4" y="5"/>
                  </a:lnTo>
                  <a:lnTo>
                    <a:pt x="4" y="5"/>
                  </a:lnTo>
                  <a:lnTo>
                    <a:pt x="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1" name="Freeform 101"/>
            <p:cNvSpPr>
              <a:spLocks noChangeArrowheads="1"/>
            </p:cNvSpPr>
            <p:nvPr/>
          </p:nvSpPr>
          <p:spPr bwMode="auto">
            <a:xfrm>
              <a:off x="2606675" y="665162"/>
              <a:ext cx="63500" cy="14287"/>
            </a:xfrm>
            <a:custGeom>
              <a:avLst/>
              <a:gdLst>
                <a:gd name="T0" fmla="*/ 0 w 40"/>
                <a:gd name="T1" fmla="*/ 9 h 9"/>
                <a:gd name="T2" fmla="*/ 9 w 40"/>
                <a:gd name="T3" fmla="*/ 5 h 9"/>
                <a:gd name="T4" fmla="*/ 18 w 40"/>
                <a:gd name="T5" fmla="*/ 5 h 9"/>
                <a:gd name="T6" fmla="*/ 31 w 40"/>
                <a:gd name="T7" fmla="*/ 5 h 9"/>
                <a:gd name="T8" fmla="*/ 40 w 40"/>
                <a:gd name="T9" fmla="*/ 5 h 9"/>
                <a:gd name="T10" fmla="*/ 35 w 40"/>
                <a:gd name="T11" fmla="*/ 5 h 9"/>
                <a:gd name="T12" fmla="*/ 31 w 40"/>
                <a:gd name="T13" fmla="*/ 0 h 9"/>
                <a:gd name="T14" fmla="*/ 26 w 40"/>
                <a:gd name="T15" fmla="*/ 0 h 9"/>
                <a:gd name="T16" fmla="*/ 22 w 40"/>
                <a:gd name="T17" fmla="*/ 0 h 9"/>
                <a:gd name="T18" fmla="*/ 13 w 40"/>
                <a:gd name="T19" fmla="*/ 5 h 9"/>
                <a:gd name="T20" fmla="*/ 4 w 40"/>
                <a:gd name="T21" fmla="*/ 5 h 9"/>
                <a:gd name="T22" fmla="*/ 4 w 40"/>
                <a:gd name="T23" fmla="*/ 5 h 9"/>
                <a:gd name="T24" fmla="*/ 4 w 40"/>
                <a:gd name="T25" fmla="*/ 9 h 9"/>
                <a:gd name="T26" fmla="*/ 4 w 40"/>
                <a:gd name="T27" fmla="*/ 9 h 9"/>
                <a:gd name="T28" fmla="*/ 0 w 40"/>
                <a:gd name="T29" fmla="*/ 9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9"/>
                <a:gd name="T47" fmla="*/ 40 w 40"/>
                <a:gd name="T48" fmla="*/ 9 h 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9">
                  <a:moveTo>
                    <a:pt x="0" y="9"/>
                  </a:moveTo>
                  <a:lnTo>
                    <a:pt x="9" y="5"/>
                  </a:lnTo>
                  <a:lnTo>
                    <a:pt x="18" y="5"/>
                  </a:lnTo>
                  <a:lnTo>
                    <a:pt x="31" y="5"/>
                  </a:lnTo>
                  <a:lnTo>
                    <a:pt x="40" y="5"/>
                  </a:lnTo>
                  <a:lnTo>
                    <a:pt x="35" y="5"/>
                  </a:lnTo>
                  <a:lnTo>
                    <a:pt x="31" y="0"/>
                  </a:lnTo>
                  <a:lnTo>
                    <a:pt x="26" y="0"/>
                  </a:lnTo>
                  <a:lnTo>
                    <a:pt x="22" y="0"/>
                  </a:lnTo>
                  <a:lnTo>
                    <a:pt x="13" y="5"/>
                  </a:lnTo>
                  <a:lnTo>
                    <a:pt x="4" y="5"/>
                  </a:lnTo>
                  <a:lnTo>
                    <a:pt x="4" y="5"/>
                  </a:lnTo>
                  <a:lnTo>
                    <a:pt x="4" y="9"/>
                  </a:lnTo>
                  <a:lnTo>
                    <a:pt x="4" y="9"/>
                  </a:lnTo>
                  <a:lnTo>
                    <a:pt x="0"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2" name="Freeform 102"/>
            <p:cNvSpPr>
              <a:spLocks noEditPoints="1" noChangeArrowheads="1"/>
            </p:cNvSpPr>
            <p:nvPr/>
          </p:nvSpPr>
          <p:spPr bwMode="auto">
            <a:xfrm>
              <a:off x="2606675" y="679450"/>
              <a:ext cx="77788" cy="42862"/>
            </a:xfrm>
            <a:custGeom>
              <a:avLst/>
              <a:gdLst>
                <a:gd name="T0" fmla="*/ 22 w 49"/>
                <a:gd name="T1" fmla="*/ 22 h 27"/>
                <a:gd name="T2" fmla="*/ 13 w 49"/>
                <a:gd name="T3" fmla="*/ 13 h 27"/>
                <a:gd name="T4" fmla="*/ 18 w 49"/>
                <a:gd name="T5" fmla="*/ 22 h 27"/>
                <a:gd name="T6" fmla="*/ 22 w 49"/>
                <a:gd name="T7" fmla="*/ 13 h 27"/>
                <a:gd name="T8" fmla="*/ 18 w 49"/>
                <a:gd name="T9" fmla="*/ 18 h 27"/>
                <a:gd name="T10" fmla="*/ 13 w 49"/>
                <a:gd name="T11" fmla="*/ 13 h 27"/>
                <a:gd name="T12" fmla="*/ 13 w 49"/>
                <a:gd name="T13" fmla="*/ 13 h 27"/>
                <a:gd name="T14" fmla="*/ 13 w 49"/>
                <a:gd name="T15" fmla="*/ 9 h 27"/>
                <a:gd name="T16" fmla="*/ 22 w 49"/>
                <a:gd name="T17" fmla="*/ 13 h 27"/>
                <a:gd name="T18" fmla="*/ 18 w 49"/>
                <a:gd name="T19" fmla="*/ 13 h 27"/>
                <a:gd name="T20" fmla="*/ 22 w 49"/>
                <a:gd name="T21" fmla="*/ 13 h 27"/>
                <a:gd name="T22" fmla="*/ 22 w 49"/>
                <a:gd name="T23" fmla="*/ 13 h 27"/>
                <a:gd name="T24" fmla="*/ 22 w 49"/>
                <a:gd name="T25" fmla="*/ 13 h 27"/>
                <a:gd name="T26" fmla="*/ 35 w 49"/>
                <a:gd name="T27" fmla="*/ 22 h 27"/>
                <a:gd name="T28" fmla="*/ 35 w 49"/>
                <a:gd name="T29" fmla="*/ 22 h 27"/>
                <a:gd name="T30" fmla="*/ 31 w 49"/>
                <a:gd name="T31" fmla="*/ 5 h 27"/>
                <a:gd name="T32" fmla="*/ 35 w 49"/>
                <a:gd name="T33" fmla="*/ 5 h 27"/>
                <a:gd name="T34" fmla="*/ 35 w 49"/>
                <a:gd name="T35" fmla="*/ 5 h 27"/>
                <a:gd name="T36" fmla="*/ 40 w 49"/>
                <a:gd name="T37" fmla="*/ 5 h 27"/>
                <a:gd name="T38" fmla="*/ 40 w 49"/>
                <a:gd name="T39" fmla="*/ 5 h 27"/>
                <a:gd name="T40" fmla="*/ 40 w 49"/>
                <a:gd name="T41" fmla="*/ 5 h 27"/>
                <a:gd name="T42" fmla="*/ 44 w 49"/>
                <a:gd name="T43" fmla="*/ 5 h 27"/>
                <a:gd name="T44" fmla="*/ 44 w 49"/>
                <a:gd name="T45" fmla="*/ 9 h 27"/>
                <a:gd name="T46" fmla="*/ 44 w 49"/>
                <a:gd name="T47" fmla="*/ 13 h 27"/>
                <a:gd name="T48" fmla="*/ 40 w 49"/>
                <a:gd name="T49" fmla="*/ 18 h 27"/>
                <a:gd name="T50" fmla="*/ 35 w 49"/>
                <a:gd name="T51" fmla="*/ 22 h 27"/>
                <a:gd name="T52" fmla="*/ 35 w 49"/>
                <a:gd name="T53" fmla="*/ 18 h 27"/>
                <a:gd name="T54" fmla="*/ 35 w 49"/>
                <a:gd name="T55" fmla="*/ 22 h 27"/>
                <a:gd name="T56" fmla="*/ 31 w 49"/>
                <a:gd name="T57" fmla="*/ 18 h 27"/>
                <a:gd name="T58" fmla="*/ 31 w 49"/>
                <a:gd name="T59" fmla="*/ 22 h 27"/>
                <a:gd name="T60" fmla="*/ 31 w 49"/>
                <a:gd name="T61" fmla="*/ 22 h 27"/>
                <a:gd name="T62" fmla="*/ 31 w 49"/>
                <a:gd name="T63" fmla="*/ 22 h 27"/>
                <a:gd name="T64" fmla="*/ 26 w 49"/>
                <a:gd name="T65" fmla="*/ 22 h 27"/>
                <a:gd name="T66" fmla="*/ 26 w 49"/>
                <a:gd name="T67" fmla="*/ 22 h 27"/>
                <a:gd name="T68" fmla="*/ 26 w 49"/>
                <a:gd name="T69" fmla="*/ 22 h 27"/>
                <a:gd name="T70" fmla="*/ 22 w 49"/>
                <a:gd name="T71" fmla="*/ 22 h 27"/>
                <a:gd name="T72" fmla="*/ 18 w 49"/>
                <a:gd name="T73" fmla="*/ 22 h 27"/>
                <a:gd name="T74" fmla="*/ 18 w 49"/>
                <a:gd name="T75" fmla="*/ 22 h 27"/>
                <a:gd name="T76" fmla="*/ 13 w 49"/>
                <a:gd name="T77" fmla="*/ 22 h 27"/>
                <a:gd name="T78" fmla="*/ 13 w 49"/>
                <a:gd name="T79" fmla="*/ 22 h 27"/>
                <a:gd name="T80" fmla="*/ 9 w 49"/>
                <a:gd name="T81" fmla="*/ 18 h 27"/>
                <a:gd name="T82" fmla="*/ 9 w 49"/>
                <a:gd name="T83" fmla="*/ 13 h 27"/>
                <a:gd name="T84" fmla="*/ 4 w 49"/>
                <a:gd name="T85" fmla="*/ 13 h 27"/>
                <a:gd name="T86" fmla="*/ 9 w 49"/>
                <a:gd name="T87" fmla="*/ 9 h 27"/>
                <a:gd name="T88" fmla="*/ 9 w 49"/>
                <a:gd name="T89" fmla="*/ 9 h 27"/>
                <a:gd name="T90" fmla="*/ 13 w 49"/>
                <a:gd name="T91" fmla="*/ 9 h 27"/>
                <a:gd name="T92" fmla="*/ 13 w 49"/>
                <a:gd name="T93" fmla="*/ 5 h 27"/>
                <a:gd name="T94" fmla="*/ 18 w 49"/>
                <a:gd name="T95" fmla="*/ 5 h 27"/>
                <a:gd name="T96" fmla="*/ 18 w 49"/>
                <a:gd name="T97" fmla="*/ 9 h 27"/>
                <a:gd name="T98" fmla="*/ 18 w 49"/>
                <a:gd name="T99" fmla="*/ 0 h 27"/>
                <a:gd name="T100" fmla="*/ 22 w 49"/>
                <a:gd name="T101" fmla="*/ 5 h 27"/>
                <a:gd name="T102" fmla="*/ 22 w 49"/>
                <a:gd name="T103" fmla="*/ 5 h 27"/>
                <a:gd name="T104" fmla="*/ 26 w 49"/>
                <a:gd name="T105" fmla="*/ 0 h 27"/>
                <a:gd name="T106" fmla="*/ 26 w 49"/>
                <a:gd name="T107" fmla="*/ 5 h 2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
                <a:gd name="T163" fmla="*/ 0 h 27"/>
                <a:gd name="T164" fmla="*/ 49 w 49"/>
                <a:gd name="T165" fmla="*/ 27 h 2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 h="27">
                  <a:moveTo>
                    <a:pt x="31" y="18"/>
                  </a:moveTo>
                  <a:lnTo>
                    <a:pt x="31" y="18"/>
                  </a:lnTo>
                  <a:lnTo>
                    <a:pt x="26" y="13"/>
                  </a:lnTo>
                  <a:lnTo>
                    <a:pt x="26" y="18"/>
                  </a:lnTo>
                  <a:lnTo>
                    <a:pt x="22" y="22"/>
                  </a:lnTo>
                  <a:lnTo>
                    <a:pt x="26" y="18"/>
                  </a:lnTo>
                  <a:lnTo>
                    <a:pt x="31" y="18"/>
                  </a:lnTo>
                  <a:close/>
                  <a:moveTo>
                    <a:pt x="13" y="9"/>
                  </a:moveTo>
                  <a:lnTo>
                    <a:pt x="13" y="13"/>
                  </a:lnTo>
                  <a:lnTo>
                    <a:pt x="13" y="13"/>
                  </a:lnTo>
                  <a:lnTo>
                    <a:pt x="9" y="13"/>
                  </a:lnTo>
                  <a:lnTo>
                    <a:pt x="13" y="18"/>
                  </a:lnTo>
                  <a:lnTo>
                    <a:pt x="13" y="18"/>
                  </a:lnTo>
                  <a:lnTo>
                    <a:pt x="13" y="18"/>
                  </a:lnTo>
                  <a:lnTo>
                    <a:pt x="18" y="22"/>
                  </a:lnTo>
                  <a:lnTo>
                    <a:pt x="22" y="22"/>
                  </a:lnTo>
                  <a:lnTo>
                    <a:pt x="22" y="18"/>
                  </a:lnTo>
                  <a:lnTo>
                    <a:pt x="26" y="18"/>
                  </a:lnTo>
                  <a:lnTo>
                    <a:pt x="26" y="13"/>
                  </a:lnTo>
                  <a:lnTo>
                    <a:pt x="22" y="13"/>
                  </a:lnTo>
                  <a:lnTo>
                    <a:pt x="22" y="13"/>
                  </a:lnTo>
                  <a:lnTo>
                    <a:pt x="22" y="13"/>
                  </a:lnTo>
                  <a:lnTo>
                    <a:pt x="22" y="18"/>
                  </a:lnTo>
                  <a:lnTo>
                    <a:pt x="18" y="18"/>
                  </a:lnTo>
                  <a:lnTo>
                    <a:pt x="18" y="18"/>
                  </a:lnTo>
                  <a:lnTo>
                    <a:pt x="13" y="18"/>
                  </a:lnTo>
                  <a:lnTo>
                    <a:pt x="13" y="13"/>
                  </a:lnTo>
                  <a:lnTo>
                    <a:pt x="13" y="13"/>
                  </a:lnTo>
                  <a:lnTo>
                    <a:pt x="13" y="13"/>
                  </a:lnTo>
                  <a:lnTo>
                    <a:pt x="13" y="13"/>
                  </a:lnTo>
                  <a:lnTo>
                    <a:pt x="13" y="13"/>
                  </a:lnTo>
                  <a:lnTo>
                    <a:pt x="13" y="13"/>
                  </a:lnTo>
                  <a:lnTo>
                    <a:pt x="13" y="13"/>
                  </a:lnTo>
                  <a:lnTo>
                    <a:pt x="13" y="13"/>
                  </a:lnTo>
                  <a:lnTo>
                    <a:pt x="13" y="13"/>
                  </a:lnTo>
                  <a:lnTo>
                    <a:pt x="18" y="13"/>
                  </a:lnTo>
                  <a:lnTo>
                    <a:pt x="13" y="9"/>
                  </a:lnTo>
                  <a:lnTo>
                    <a:pt x="18" y="9"/>
                  </a:lnTo>
                  <a:lnTo>
                    <a:pt x="13" y="9"/>
                  </a:lnTo>
                  <a:lnTo>
                    <a:pt x="13" y="9"/>
                  </a:lnTo>
                  <a:close/>
                  <a:moveTo>
                    <a:pt x="22" y="13"/>
                  </a:moveTo>
                  <a:lnTo>
                    <a:pt x="18" y="13"/>
                  </a:lnTo>
                  <a:lnTo>
                    <a:pt x="18" y="13"/>
                  </a:lnTo>
                  <a:lnTo>
                    <a:pt x="22" y="13"/>
                  </a:lnTo>
                  <a:lnTo>
                    <a:pt x="22" y="13"/>
                  </a:lnTo>
                  <a:lnTo>
                    <a:pt x="22" y="13"/>
                  </a:lnTo>
                  <a:lnTo>
                    <a:pt x="22" y="9"/>
                  </a:lnTo>
                  <a:lnTo>
                    <a:pt x="18" y="9"/>
                  </a:lnTo>
                  <a:lnTo>
                    <a:pt x="18" y="9"/>
                  </a:lnTo>
                  <a:lnTo>
                    <a:pt x="18" y="13"/>
                  </a:lnTo>
                  <a:lnTo>
                    <a:pt x="18" y="13"/>
                  </a:lnTo>
                  <a:lnTo>
                    <a:pt x="18" y="13"/>
                  </a:lnTo>
                  <a:lnTo>
                    <a:pt x="18" y="13"/>
                  </a:lnTo>
                  <a:lnTo>
                    <a:pt x="22" y="13"/>
                  </a:lnTo>
                  <a:lnTo>
                    <a:pt x="22" y="13"/>
                  </a:lnTo>
                  <a:lnTo>
                    <a:pt x="22" y="13"/>
                  </a:lnTo>
                  <a:lnTo>
                    <a:pt x="22" y="13"/>
                  </a:lnTo>
                  <a:lnTo>
                    <a:pt x="22" y="13"/>
                  </a:lnTo>
                  <a:lnTo>
                    <a:pt x="22" y="13"/>
                  </a:lnTo>
                  <a:close/>
                  <a:moveTo>
                    <a:pt x="22" y="13"/>
                  </a:moveTo>
                  <a:lnTo>
                    <a:pt x="22" y="13"/>
                  </a:lnTo>
                  <a:lnTo>
                    <a:pt x="22" y="13"/>
                  </a:lnTo>
                  <a:lnTo>
                    <a:pt x="22" y="13"/>
                  </a:lnTo>
                  <a:lnTo>
                    <a:pt x="22" y="9"/>
                  </a:lnTo>
                  <a:lnTo>
                    <a:pt x="22" y="13"/>
                  </a:lnTo>
                  <a:lnTo>
                    <a:pt x="22" y="13"/>
                  </a:lnTo>
                  <a:lnTo>
                    <a:pt x="22" y="13"/>
                  </a:lnTo>
                  <a:lnTo>
                    <a:pt x="22" y="13"/>
                  </a:lnTo>
                  <a:close/>
                  <a:moveTo>
                    <a:pt x="35" y="22"/>
                  </a:moveTo>
                  <a:lnTo>
                    <a:pt x="35" y="22"/>
                  </a:lnTo>
                  <a:lnTo>
                    <a:pt x="35" y="18"/>
                  </a:lnTo>
                  <a:lnTo>
                    <a:pt x="35" y="18"/>
                  </a:lnTo>
                  <a:lnTo>
                    <a:pt x="31" y="18"/>
                  </a:lnTo>
                  <a:lnTo>
                    <a:pt x="35" y="18"/>
                  </a:lnTo>
                  <a:lnTo>
                    <a:pt x="35" y="22"/>
                  </a:lnTo>
                  <a:close/>
                  <a:moveTo>
                    <a:pt x="31" y="9"/>
                  </a:moveTo>
                  <a:lnTo>
                    <a:pt x="31" y="5"/>
                  </a:lnTo>
                  <a:lnTo>
                    <a:pt x="31" y="5"/>
                  </a:lnTo>
                  <a:lnTo>
                    <a:pt x="31" y="5"/>
                  </a:lnTo>
                  <a:lnTo>
                    <a:pt x="31" y="5"/>
                  </a:lnTo>
                  <a:lnTo>
                    <a:pt x="31" y="5"/>
                  </a:lnTo>
                  <a:lnTo>
                    <a:pt x="35" y="0"/>
                  </a:lnTo>
                  <a:lnTo>
                    <a:pt x="35" y="5"/>
                  </a:lnTo>
                  <a:lnTo>
                    <a:pt x="35" y="5"/>
                  </a:lnTo>
                  <a:lnTo>
                    <a:pt x="35" y="5"/>
                  </a:lnTo>
                  <a:lnTo>
                    <a:pt x="35" y="0"/>
                  </a:lnTo>
                  <a:lnTo>
                    <a:pt x="35" y="5"/>
                  </a:lnTo>
                  <a:lnTo>
                    <a:pt x="35" y="5"/>
                  </a:lnTo>
                  <a:lnTo>
                    <a:pt x="35" y="5"/>
                  </a:lnTo>
                  <a:lnTo>
                    <a:pt x="35" y="5"/>
                  </a:lnTo>
                  <a:lnTo>
                    <a:pt x="35" y="5"/>
                  </a:lnTo>
                  <a:lnTo>
                    <a:pt x="35" y="5"/>
                  </a:lnTo>
                  <a:lnTo>
                    <a:pt x="40" y="5"/>
                  </a:lnTo>
                  <a:lnTo>
                    <a:pt x="40" y="0"/>
                  </a:lnTo>
                  <a:lnTo>
                    <a:pt x="40" y="5"/>
                  </a:lnTo>
                  <a:lnTo>
                    <a:pt x="40" y="5"/>
                  </a:lnTo>
                  <a:lnTo>
                    <a:pt x="40" y="5"/>
                  </a:lnTo>
                  <a:lnTo>
                    <a:pt x="40" y="5"/>
                  </a:lnTo>
                  <a:lnTo>
                    <a:pt x="40" y="5"/>
                  </a:lnTo>
                  <a:lnTo>
                    <a:pt x="40" y="5"/>
                  </a:lnTo>
                  <a:lnTo>
                    <a:pt x="40" y="5"/>
                  </a:lnTo>
                  <a:lnTo>
                    <a:pt x="40" y="5"/>
                  </a:lnTo>
                  <a:lnTo>
                    <a:pt x="40" y="5"/>
                  </a:lnTo>
                  <a:lnTo>
                    <a:pt x="40" y="9"/>
                  </a:lnTo>
                  <a:lnTo>
                    <a:pt x="40" y="5"/>
                  </a:lnTo>
                  <a:lnTo>
                    <a:pt x="44" y="5"/>
                  </a:lnTo>
                  <a:lnTo>
                    <a:pt x="40" y="5"/>
                  </a:lnTo>
                  <a:lnTo>
                    <a:pt x="40" y="5"/>
                  </a:lnTo>
                  <a:lnTo>
                    <a:pt x="44" y="5"/>
                  </a:lnTo>
                  <a:lnTo>
                    <a:pt x="44" y="5"/>
                  </a:lnTo>
                  <a:lnTo>
                    <a:pt x="40" y="9"/>
                  </a:lnTo>
                  <a:lnTo>
                    <a:pt x="40" y="9"/>
                  </a:lnTo>
                  <a:lnTo>
                    <a:pt x="44" y="9"/>
                  </a:lnTo>
                  <a:lnTo>
                    <a:pt x="44" y="5"/>
                  </a:lnTo>
                  <a:lnTo>
                    <a:pt x="44" y="9"/>
                  </a:lnTo>
                  <a:lnTo>
                    <a:pt x="44" y="9"/>
                  </a:lnTo>
                  <a:lnTo>
                    <a:pt x="44" y="9"/>
                  </a:lnTo>
                  <a:lnTo>
                    <a:pt x="44" y="5"/>
                  </a:lnTo>
                  <a:lnTo>
                    <a:pt x="44" y="9"/>
                  </a:lnTo>
                  <a:lnTo>
                    <a:pt x="44" y="13"/>
                  </a:lnTo>
                  <a:lnTo>
                    <a:pt x="44" y="13"/>
                  </a:lnTo>
                  <a:lnTo>
                    <a:pt x="49" y="13"/>
                  </a:lnTo>
                  <a:lnTo>
                    <a:pt x="44" y="13"/>
                  </a:lnTo>
                  <a:lnTo>
                    <a:pt x="40" y="13"/>
                  </a:lnTo>
                  <a:lnTo>
                    <a:pt x="40" y="18"/>
                  </a:lnTo>
                  <a:lnTo>
                    <a:pt x="40" y="18"/>
                  </a:lnTo>
                  <a:lnTo>
                    <a:pt x="35" y="18"/>
                  </a:lnTo>
                  <a:lnTo>
                    <a:pt x="35" y="18"/>
                  </a:lnTo>
                  <a:lnTo>
                    <a:pt x="35" y="18"/>
                  </a:lnTo>
                  <a:lnTo>
                    <a:pt x="35" y="22"/>
                  </a:lnTo>
                  <a:lnTo>
                    <a:pt x="35" y="18"/>
                  </a:lnTo>
                  <a:lnTo>
                    <a:pt x="35" y="18"/>
                  </a:lnTo>
                  <a:lnTo>
                    <a:pt x="35" y="18"/>
                  </a:lnTo>
                  <a:lnTo>
                    <a:pt x="35" y="18"/>
                  </a:lnTo>
                  <a:lnTo>
                    <a:pt x="35" y="18"/>
                  </a:lnTo>
                  <a:lnTo>
                    <a:pt x="35" y="22"/>
                  </a:lnTo>
                  <a:lnTo>
                    <a:pt x="35" y="22"/>
                  </a:lnTo>
                  <a:lnTo>
                    <a:pt x="35" y="22"/>
                  </a:lnTo>
                  <a:lnTo>
                    <a:pt x="35" y="22"/>
                  </a:lnTo>
                  <a:lnTo>
                    <a:pt x="35" y="22"/>
                  </a:lnTo>
                  <a:lnTo>
                    <a:pt x="35" y="22"/>
                  </a:lnTo>
                  <a:lnTo>
                    <a:pt x="35" y="22"/>
                  </a:lnTo>
                  <a:lnTo>
                    <a:pt x="35" y="22"/>
                  </a:lnTo>
                  <a:lnTo>
                    <a:pt x="31" y="18"/>
                  </a:lnTo>
                  <a:lnTo>
                    <a:pt x="31" y="18"/>
                  </a:lnTo>
                  <a:lnTo>
                    <a:pt x="31" y="22"/>
                  </a:lnTo>
                  <a:lnTo>
                    <a:pt x="31" y="22"/>
                  </a:lnTo>
                  <a:lnTo>
                    <a:pt x="31" y="22"/>
                  </a:lnTo>
                  <a:lnTo>
                    <a:pt x="31" y="22"/>
                  </a:lnTo>
                  <a:lnTo>
                    <a:pt x="31" y="22"/>
                  </a:lnTo>
                  <a:lnTo>
                    <a:pt x="31" y="22"/>
                  </a:lnTo>
                  <a:lnTo>
                    <a:pt x="31" y="22"/>
                  </a:lnTo>
                  <a:lnTo>
                    <a:pt x="31" y="22"/>
                  </a:lnTo>
                  <a:lnTo>
                    <a:pt x="31" y="18"/>
                  </a:lnTo>
                  <a:lnTo>
                    <a:pt x="31" y="22"/>
                  </a:lnTo>
                  <a:lnTo>
                    <a:pt x="31" y="22"/>
                  </a:lnTo>
                  <a:lnTo>
                    <a:pt x="31" y="22"/>
                  </a:lnTo>
                  <a:lnTo>
                    <a:pt x="31" y="22"/>
                  </a:lnTo>
                  <a:lnTo>
                    <a:pt x="31" y="22"/>
                  </a:lnTo>
                  <a:lnTo>
                    <a:pt x="31" y="22"/>
                  </a:lnTo>
                  <a:lnTo>
                    <a:pt x="31" y="22"/>
                  </a:lnTo>
                  <a:lnTo>
                    <a:pt x="26" y="22"/>
                  </a:lnTo>
                  <a:lnTo>
                    <a:pt x="26" y="22"/>
                  </a:lnTo>
                  <a:lnTo>
                    <a:pt x="26" y="22"/>
                  </a:lnTo>
                  <a:lnTo>
                    <a:pt x="26" y="22"/>
                  </a:lnTo>
                  <a:lnTo>
                    <a:pt x="26" y="22"/>
                  </a:lnTo>
                  <a:lnTo>
                    <a:pt x="26" y="22"/>
                  </a:lnTo>
                  <a:lnTo>
                    <a:pt x="26" y="22"/>
                  </a:lnTo>
                  <a:lnTo>
                    <a:pt x="26" y="22"/>
                  </a:lnTo>
                  <a:lnTo>
                    <a:pt x="26" y="22"/>
                  </a:lnTo>
                  <a:lnTo>
                    <a:pt x="26" y="22"/>
                  </a:lnTo>
                  <a:lnTo>
                    <a:pt x="22" y="22"/>
                  </a:lnTo>
                  <a:lnTo>
                    <a:pt x="26" y="22"/>
                  </a:lnTo>
                  <a:lnTo>
                    <a:pt x="26" y="22"/>
                  </a:lnTo>
                  <a:lnTo>
                    <a:pt x="26" y="22"/>
                  </a:lnTo>
                  <a:lnTo>
                    <a:pt x="22" y="22"/>
                  </a:lnTo>
                  <a:lnTo>
                    <a:pt x="22" y="22"/>
                  </a:lnTo>
                  <a:lnTo>
                    <a:pt x="22" y="22"/>
                  </a:lnTo>
                  <a:lnTo>
                    <a:pt x="22" y="22"/>
                  </a:lnTo>
                  <a:lnTo>
                    <a:pt x="22" y="22"/>
                  </a:lnTo>
                  <a:lnTo>
                    <a:pt x="22" y="22"/>
                  </a:lnTo>
                  <a:lnTo>
                    <a:pt x="22" y="27"/>
                  </a:lnTo>
                  <a:lnTo>
                    <a:pt x="22" y="22"/>
                  </a:lnTo>
                  <a:lnTo>
                    <a:pt x="22" y="22"/>
                  </a:lnTo>
                  <a:lnTo>
                    <a:pt x="18" y="22"/>
                  </a:lnTo>
                  <a:lnTo>
                    <a:pt x="18" y="22"/>
                  </a:lnTo>
                  <a:lnTo>
                    <a:pt x="18" y="22"/>
                  </a:lnTo>
                  <a:lnTo>
                    <a:pt x="18" y="27"/>
                  </a:lnTo>
                  <a:lnTo>
                    <a:pt x="18" y="22"/>
                  </a:lnTo>
                  <a:lnTo>
                    <a:pt x="18" y="22"/>
                  </a:lnTo>
                  <a:lnTo>
                    <a:pt x="18" y="22"/>
                  </a:lnTo>
                  <a:lnTo>
                    <a:pt x="13" y="22"/>
                  </a:lnTo>
                  <a:lnTo>
                    <a:pt x="18" y="22"/>
                  </a:lnTo>
                  <a:lnTo>
                    <a:pt x="18" y="27"/>
                  </a:lnTo>
                  <a:lnTo>
                    <a:pt x="13" y="22"/>
                  </a:lnTo>
                  <a:lnTo>
                    <a:pt x="13" y="22"/>
                  </a:lnTo>
                  <a:lnTo>
                    <a:pt x="13" y="22"/>
                  </a:lnTo>
                  <a:lnTo>
                    <a:pt x="13" y="22"/>
                  </a:lnTo>
                  <a:lnTo>
                    <a:pt x="13" y="22"/>
                  </a:lnTo>
                  <a:lnTo>
                    <a:pt x="13" y="22"/>
                  </a:lnTo>
                  <a:lnTo>
                    <a:pt x="13" y="22"/>
                  </a:lnTo>
                  <a:lnTo>
                    <a:pt x="13" y="22"/>
                  </a:lnTo>
                  <a:lnTo>
                    <a:pt x="9" y="18"/>
                  </a:lnTo>
                  <a:lnTo>
                    <a:pt x="9" y="18"/>
                  </a:lnTo>
                  <a:lnTo>
                    <a:pt x="9" y="18"/>
                  </a:lnTo>
                  <a:lnTo>
                    <a:pt x="9" y="18"/>
                  </a:lnTo>
                  <a:lnTo>
                    <a:pt x="9" y="18"/>
                  </a:lnTo>
                  <a:lnTo>
                    <a:pt x="9" y="18"/>
                  </a:lnTo>
                  <a:lnTo>
                    <a:pt x="9" y="13"/>
                  </a:lnTo>
                  <a:lnTo>
                    <a:pt x="9" y="13"/>
                  </a:lnTo>
                  <a:lnTo>
                    <a:pt x="9" y="13"/>
                  </a:lnTo>
                  <a:lnTo>
                    <a:pt x="9" y="13"/>
                  </a:lnTo>
                  <a:lnTo>
                    <a:pt x="9" y="13"/>
                  </a:lnTo>
                  <a:lnTo>
                    <a:pt x="9" y="13"/>
                  </a:lnTo>
                  <a:lnTo>
                    <a:pt x="4" y="13"/>
                  </a:lnTo>
                  <a:lnTo>
                    <a:pt x="4" y="18"/>
                  </a:lnTo>
                  <a:lnTo>
                    <a:pt x="4" y="18"/>
                  </a:lnTo>
                  <a:lnTo>
                    <a:pt x="0" y="18"/>
                  </a:lnTo>
                  <a:lnTo>
                    <a:pt x="4" y="13"/>
                  </a:lnTo>
                  <a:lnTo>
                    <a:pt x="9" y="9"/>
                  </a:lnTo>
                  <a:lnTo>
                    <a:pt x="9" y="9"/>
                  </a:lnTo>
                  <a:lnTo>
                    <a:pt x="9" y="5"/>
                  </a:lnTo>
                  <a:lnTo>
                    <a:pt x="9" y="9"/>
                  </a:lnTo>
                  <a:lnTo>
                    <a:pt x="9" y="9"/>
                  </a:lnTo>
                  <a:lnTo>
                    <a:pt x="9" y="9"/>
                  </a:lnTo>
                  <a:lnTo>
                    <a:pt x="13" y="9"/>
                  </a:lnTo>
                  <a:lnTo>
                    <a:pt x="9" y="9"/>
                  </a:lnTo>
                  <a:lnTo>
                    <a:pt x="9" y="5"/>
                  </a:lnTo>
                  <a:lnTo>
                    <a:pt x="13" y="9"/>
                  </a:lnTo>
                  <a:lnTo>
                    <a:pt x="13" y="9"/>
                  </a:lnTo>
                  <a:lnTo>
                    <a:pt x="13" y="5"/>
                  </a:lnTo>
                  <a:lnTo>
                    <a:pt x="13" y="5"/>
                  </a:lnTo>
                  <a:lnTo>
                    <a:pt x="13" y="5"/>
                  </a:lnTo>
                  <a:lnTo>
                    <a:pt x="13" y="5"/>
                  </a:lnTo>
                  <a:lnTo>
                    <a:pt x="13" y="5"/>
                  </a:lnTo>
                  <a:lnTo>
                    <a:pt x="13" y="9"/>
                  </a:lnTo>
                  <a:lnTo>
                    <a:pt x="13" y="5"/>
                  </a:lnTo>
                  <a:lnTo>
                    <a:pt x="18" y="0"/>
                  </a:lnTo>
                  <a:lnTo>
                    <a:pt x="18" y="0"/>
                  </a:lnTo>
                  <a:lnTo>
                    <a:pt x="18" y="5"/>
                  </a:lnTo>
                  <a:lnTo>
                    <a:pt x="18" y="5"/>
                  </a:lnTo>
                  <a:lnTo>
                    <a:pt x="18" y="5"/>
                  </a:lnTo>
                  <a:lnTo>
                    <a:pt x="18" y="5"/>
                  </a:lnTo>
                  <a:lnTo>
                    <a:pt x="18" y="5"/>
                  </a:lnTo>
                  <a:lnTo>
                    <a:pt x="18" y="9"/>
                  </a:lnTo>
                  <a:lnTo>
                    <a:pt x="18" y="9"/>
                  </a:lnTo>
                  <a:lnTo>
                    <a:pt x="18" y="9"/>
                  </a:lnTo>
                  <a:lnTo>
                    <a:pt x="18" y="9"/>
                  </a:lnTo>
                  <a:lnTo>
                    <a:pt x="18" y="5"/>
                  </a:lnTo>
                  <a:lnTo>
                    <a:pt x="18" y="0"/>
                  </a:lnTo>
                  <a:lnTo>
                    <a:pt x="18" y="5"/>
                  </a:lnTo>
                  <a:lnTo>
                    <a:pt x="18" y="5"/>
                  </a:lnTo>
                  <a:lnTo>
                    <a:pt x="22" y="5"/>
                  </a:lnTo>
                  <a:lnTo>
                    <a:pt x="22" y="0"/>
                  </a:lnTo>
                  <a:lnTo>
                    <a:pt x="22" y="5"/>
                  </a:lnTo>
                  <a:lnTo>
                    <a:pt x="22" y="5"/>
                  </a:lnTo>
                  <a:lnTo>
                    <a:pt x="22" y="5"/>
                  </a:lnTo>
                  <a:lnTo>
                    <a:pt x="22" y="5"/>
                  </a:lnTo>
                  <a:lnTo>
                    <a:pt x="22" y="5"/>
                  </a:lnTo>
                  <a:lnTo>
                    <a:pt x="22" y="5"/>
                  </a:lnTo>
                  <a:lnTo>
                    <a:pt x="22" y="5"/>
                  </a:lnTo>
                  <a:lnTo>
                    <a:pt x="26" y="9"/>
                  </a:lnTo>
                  <a:lnTo>
                    <a:pt x="26" y="5"/>
                  </a:lnTo>
                  <a:lnTo>
                    <a:pt x="26" y="0"/>
                  </a:lnTo>
                  <a:lnTo>
                    <a:pt x="26" y="0"/>
                  </a:lnTo>
                  <a:lnTo>
                    <a:pt x="26" y="5"/>
                  </a:lnTo>
                  <a:lnTo>
                    <a:pt x="26" y="5"/>
                  </a:lnTo>
                  <a:lnTo>
                    <a:pt x="26" y="5"/>
                  </a:lnTo>
                  <a:lnTo>
                    <a:pt x="26" y="5"/>
                  </a:lnTo>
                  <a:lnTo>
                    <a:pt x="26" y="5"/>
                  </a:lnTo>
                  <a:lnTo>
                    <a:pt x="31" y="5"/>
                  </a:lnTo>
                  <a:lnTo>
                    <a:pt x="31" y="0"/>
                  </a:lnTo>
                  <a:lnTo>
                    <a:pt x="31" y="5"/>
                  </a:lnTo>
                  <a:lnTo>
                    <a:pt x="31" y="9"/>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3" name="Freeform 103"/>
            <p:cNvSpPr>
              <a:spLocks noChangeArrowheads="1"/>
            </p:cNvSpPr>
            <p:nvPr/>
          </p:nvSpPr>
          <p:spPr bwMode="auto">
            <a:xfrm>
              <a:off x="2627313" y="693737"/>
              <a:ext cx="14288" cy="6350"/>
            </a:xfrm>
            <a:custGeom>
              <a:avLst/>
              <a:gdLst>
                <a:gd name="T0" fmla="*/ 9 w 9"/>
                <a:gd name="T1" fmla="*/ 4 h 4"/>
                <a:gd name="T2" fmla="*/ 5 w 9"/>
                <a:gd name="T3" fmla="*/ 4 h 4"/>
                <a:gd name="T4" fmla="*/ 5 w 9"/>
                <a:gd name="T5" fmla="*/ 4 h 4"/>
                <a:gd name="T6" fmla="*/ 9 w 9"/>
                <a:gd name="T7" fmla="*/ 4 h 4"/>
                <a:gd name="T8" fmla="*/ 9 w 9"/>
                <a:gd name="T9" fmla="*/ 4 h 4"/>
                <a:gd name="T10" fmla="*/ 9 w 9"/>
                <a:gd name="T11" fmla="*/ 4 h 4"/>
                <a:gd name="T12" fmla="*/ 9 w 9"/>
                <a:gd name="T13" fmla="*/ 0 h 4"/>
                <a:gd name="T14" fmla="*/ 5 w 9"/>
                <a:gd name="T15" fmla="*/ 0 h 4"/>
                <a:gd name="T16" fmla="*/ 5 w 9"/>
                <a:gd name="T17" fmla="*/ 0 h 4"/>
                <a:gd name="T18" fmla="*/ 0 w 9"/>
                <a:gd name="T19" fmla="*/ 4 h 4"/>
                <a:gd name="T20" fmla="*/ 0 w 9"/>
                <a:gd name="T21" fmla="*/ 4 h 4"/>
                <a:gd name="T22" fmla="*/ 5 w 9"/>
                <a:gd name="T23" fmla="*/ 4 h 4"/>
                <a:gd name="T24" fmla="*/ 5 w 9"/>
                <a:gd name="T25" fmla="*/ 4 h 4"/>
                <a:gd name="T26" fmla="*/ 9 w 9"/>
                <a:gd name="T27" fmla="*/ 4 h 4"/>
                <a:gd name="T28" fmla="*/ 9 w 9"/>
                <a:gd name="T29" fmla="*/ 4 h 4"/>
                <a:gd name="T30" fmla="*/ 9 w 9"/>
                <a:gd name="T31" fmla="*/ 4 h 4"/>
                <a:gd name="T32" fmla="*/ 9 w 9"/>
                <a:gd name="T33" fmla="*/ 4 h 4"/>
                <a:gd name="T34" fmla="*/ 9 w 9"/>
                <a:gd name="T35" fmla="*/ 4 h 4"/>
                <a:gd name="T36" fmla="*/ 9 w 9"/>
                <a:gd name="T37" fmla="*/ 4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
                <a:gd name="T58" fmla="*/ 0 h 4"/>
                <a:gd name="T59" fmla="*/ 9 w 9"/>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 h="4">
                  <a:moveTo>
                    <a:pt x="9" y="4"/>
                  </a:moveTo>
                  <a:lnTo>
                    <a:pt x="5" y="4"/>
                  </a:lnTo>
                  <a:lnTo>
                    <a:pt x="5" y="4"/>
                  </a:lnTo>
                  <a:lnTo>
                    <a:pt x="9" y="4"/>
                  </a:lnTo>
                  <a:lnTo>
                    <a:pt x="9" y="4"/>
                  </a:lnTo>
                  <a:lnTo>
                    <a:pt x="9" y="4"/>
                  </a:lnTo>
                  <a:lnTo>
                    <a:pt x="9" y="0"/>
                  </a:lnTo>
                  <a:lnTo>
                    <a:pt x="5" y="0"/>
                  </a:lnTo>
                  <a:lnTo>
                    <a:pt x="5" y="0"/>
                  </a:lnTo>
                  <a:lnTo>
                    <a:pt x="0" y="4"/>
                  </a:lnTo>
                  <a:lnTo>
                    <a:pt x="0" y="4"/>
                  </a:lnTo>
                  <a:lnTo>
                    <a:pt x="5" y="4"/>
                  </a:lnTo>
                  <a:lnTo>
                    <a:pt x="5" y="4"/>
                  </a:lnTo>
                  <a:lnTo>
                    <a:pt x="9" y="4"/>
                  </a:lnTo>
                  <a:lnTo>
                    <a:pt x="9" y="4"/>
                  </a:lnTo>
                  <a:lnTo>
                    <a:pt x="9" y="4"/>
                  </a:lnTo>
                  <a:lnTo>
                    <a:pt x="9" y="4"/>
                  </a:lnTo>
                  <a:lnTo>
                    <a:pt x="9" y="4"/>
                  </a:lnTo>
                  <a:lnTo>
                    <a:pt x="9"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4" name="Freeform 104"/>
            <p:cNvSpPr>
              <a:spLocks noChangeArrowheads="1"/>
            </p:cNvSpPr>
            <p:nvPr/>
          </p:nvSpPr>
          <p:spPr bwMode="auto">
            <a:xfrm>
              <a:off x="2627313" y="693737"/>
              <a:ext cx="20638" cy="20637"/>
            </a:xfrm>
            <a:custGeom>
              <a:avLst/>
              <a:gdLst>
                <a:gd name="T0" fmla="*/ 0 w 13"/>
                <a:gd name="T1" fmla="*/ 0 h 13"/>
                <a:gd name="T2" fmla="*/ 0 w 13"/>
                <a:gd name="T3" fmla="*/ 0 h 13"/>
                <a:gd name="T4" fmla="*/ 0 w 13"/>
                <a:gd name="T5" fmla="*/ 0 h 13"/>
                <a:gd name="T6" fmla="*/ 0 w 13"/>
                <a:gd name="T7" fmla="*/ 4 h 13"/>
                <a:gd name="T8" fmla="*/ 0 w 13"/>
                <a:gd name="T9" fmla="*/ 4 h 13"/>
                <a:gd name="T10" fmla="*/ 0 w 13"/>
                <a:gd name="T11" fmla="*/ 9 h 13"/>
                <a:gd name="T12" fmla="*/ 5 w 13"/>
                <a:gd name="T13" fmla="*/ 9 h 13"/>
                <a:gd name="T14" fmla="*/ 5 w 13"/>
                <a:gd name="T15" fmla="*/ 9 h 13"/>
                <a:gd name="T16" fmla="*/ 9 w 13"/>
                <a:gd name="T17" fmla="*/ 13 h 13"/>
                <a:gd name="T18" fmla="*/ 9 w 13"/>
                <a:gd name="T19" fmla="*/ 9 h 13"/>
                <a:gd name="T20" fmla="*/ 13 w 13"/>
                <a:gd name="T21" fmla="*/ 4 h 13"/>
                <a:gd name="T22" fmla="*/ 13 w 13"/>
                <a:gd name="T23" fmla="*/ 4 h 13"/>
                <a:gd name="T24" fmla="*/ 9 w 13"/>
                <a:gd name="T25" fmla="*/ 0 h 13"/>
                <a:gd name="T26" fmla="*/ 9 w 13"/>
                <a:gd name="T27" fmla="*/ 0 h 13"/>
                <a:gd name="T28" fmla="*/ 9 w 13"/>
                <a:gd name="T29" fmla="*/ 4 h 13"/>
                <a:gd name="T30" fmla="*/ 9 w 13"/>
                <a:gd name="T31" fmla="*/ 4 h 13"/>
                <a:gd name="T32" fmla="*/ 5 w 13"/>
                <a:gd name="T33" fmla="*/ 9 h 13"/>
                <a:gd name="T34" fmla="*/ 5 w 13"/>
                <a:gd name="T35" fmla="*/ 9 h 13"/>
                <a:gd name="T36" fmla="*/ 5 w 13"/>
                <a:gd name="T37" fmla="*/ 4 h 13"/>
                <a:gd name="T38" fmla="*/ 5 w 13"/>
                <a:gd name="T39" fmla="*/ 4 h 13"/>
                <a:gd name="T40" fmla="*/ 5 w 13"/>
                <a:gd name="T41" fmla="*/ 4 h 13"/>
                <a:gd name="T42" fmla="*/ 5 w 13"/>
                <a:gd name="T43" fmla="*/ 4 h 13"/>
                <a:gd name="T44" fmla="*/ 0 w 13"/>
                <a:gd name="T45" fmla="*/ 4 h 13"/>
                <a:gd name="T46" fmla="*/ 0 w 13"/>
                <a:gd name="T47" fmla="*/ 4 h 13"/>
                <a:gd name="T48" fmla="*/ 0 w 13"/>
                <a:gd name="T49" fmla="*/ 4 h 13"/>
                <a:gd name="T50" fmla="*/ 0 w 13"/>
                <a:gd name="T51" fmla="*/ 4 h 13"/>
                <a:gd name="T52" fmla="*/ 5 w 13"/>
                <a:gd name="T53" fmla="*/ 4 h 13"/>
                <a:gd name="T54" fmla="*/ 5 w 13"/>
                <a:gd name="T55" fmla="*/ 4 h 13"/>
                <a:gd name="T56" fmla="*/ 5 w 13"/>
                <a:gd name="T57" fmla="*/ 0 h 13"/>
                <a:gd name="T58" fmla="*/ 5 w 13"/>
                <a:gd name="T59" fmla="*/ 0 h 13"/>
                <a:gd name="T60" fmla="*/ 5 w 13"/>
                <a:gd name="T61" fmla="*/ 0 h 13"/>
                <a:gd name="T62" fmla="*/ 5 w 13"/>
                <a:gd name="T63" fmla="*/ 0 h 13"/>
                <a:gd name="T64" fmla="*/ 0 w 13"/>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13"/>
                <a:gd name="T101" fmla="*/ 13 w 13"/>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13">
                  <a:moveTo>
                    <a:pt x="0" y="0"/>
                  </a:moveTo>
                  <a:lnTo>
                    <a:pt x="0" y="0"/>
                  </a:lnTo>
                  <a:lnTo>
                    <a:pt x="0" y="0"/>
                  </a:lnTo>
                  <a:lnTo>
                    <a:pt x="0" y="4"/>
                  </a:lnTo>
                  <a:lnTo>
                    <a:pt x="0" y="4"/>
                  </a:lnTo>
                  <a:lnTo>
                    <a:pt x="0" y="9"/>
                  </a:lnTo>
                  <a:lnTo>
                    <a:pt x="5" y="9"/>
                  </a:lnTo>
                  <a:lnTo>
                    <a:pt x="5" y="9"/>
                  </a:lnTo>
                  <a:lnTo>
                    <a:pt x="9" y="13"/>
                  </a:lnTo>
                  <a:lnTo>
                    <a:pt x="9" y="9"/>
                  </a:lnTo>
                  <a:lnTo>
                    <a:pt x="13" y="4"/>
                  </a:lnTo>
                  <a:lnTo>
                    <a:pt x="13" y="4"/>
                  </a:lnTo>
                  <a:lnTo>
                    <a:pt x="9" y="0"/>
                  </a:lnTo>
                  <a:lnTo>
                    <a:pt x="9" y="0"/>
                  </a:lnTo>
                  <a:lnTo>
                    <a:pt x="9" y="4"/>
                  </a:lnTo>
                  <a:lnTo>
                    <a:pt x="9" y="4"/>
                  </a:lnTo>
                  <a:lnTo>
                    <a:pt x="5" y="9"/>
                  </a:lnTo>
                  <a:lnTo>
                    <a:pt x="5" y="9"/>
                  </a:lnTo>
                  <a:lnTo>
                    <a:pt x="5" y="4"/>
                  </a:lnTo>
                  <a:lnTo>
                    <a:pt x="5" y="4"/>
                  </a:lnTo>
                  <a:lnTo>
                    <a:pt x="5" y="4"/>
                  </a:lnTo>
                  <a:lnTo>
                    <a:pt x="5" y="4"/>
                  </a:lnTo>
                  <a:lnTo>
                    <a:pt x="0" y="4"/>
                  </a:lnTo>
                  <a:lnTo>
                    <a:pt x="0" y="4"/>
                  </a:lnTo>
                  <a:lnTo>
                    <a:pt x="0" y="4"/>
                  </a:lnTo>
                  <a:lnTo>
                    <a:pt x="0" y="4"/>
                  </a:lnTo>
                  <a:lnTo>
                    <a:pt x="5" y="4"/>
                  </a:lnTo>
                  <a:lnTo>
                    <a:pt x="5" y="4"/>
                  </a:lnTo>
                  <a:lnTo>
                    <a:pt x="5" y="0"/>
                  </a:lnTo>
                  <a:lnTo>
                    <a:pt x="5" y="0"/>
                  </a:lnTo>
                  <a:lnTo>
                    <a:pt x="5" y="0"/>
                  </a:lnTo>
                  <a:lnTo>
                    <a:pt x="5" y="0"/>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5" name="Freeform 105"/>
            <p:cNvSpPr>
              <a:spLocks noChangeArrowheads="1"/>
            </p:cNvSpPr>
            <p:nvPr/>
          </p:nvSpPr>
          <p:spPr bwMode="auto">
            <a:xfrm>
              <a:off x="2641600" y="700087"/>
              <a:ext cx="14288" cy="7937"/>
            </a:xfrm>
            <a:custGeom>
              <a:avLst/>
              <a:gdLst>
                <a:gd name="T0" fmla="*/ 9 w 9"/>
                <a:gd name="T1" fmla="*/ 0 h 5"/>
                <a:gd name="T2" fmla="*/ 4 w 9"/>
                <a:gd name="T3" fmla="*/ 0 h 5"/>
                <a:gd name="T4" fmla="*/ 4 w 9"/>
                <a:gd name="T5" fmla="*/ 0 h 5"/>
                <a:gd name="T6" fmla="*/ 4 w 9"/>
                <a:gd name="T7" fmla="*/ 5 h 5"/>
                <a:gd name="T8" fmla="*/ 0 w 9"/>
                <a:gd name="T9" fmla="*/ 5 h 5"/>
                <a:gd name="T10" fmla="*/ 4 w 9"/>
                <a:gd name="T11" fmla="*/ 5 h 5"/>
                <a:gd name="T12" fmla="*/ 9 w 9"/>
                <a:gd name="T13" fmla="*/ 0 h 5"/>
                <a:gd name="T14" fmla="*/ 0 60000 65536"/>
                <a:gd name="T15" fmla="*/ 0 60000 65536"/>
                <a:gd name="T16" fmla="*/ 0 60000 65536"/>
                <a:gd name="T17" fmla="*/ 0 60000 65536"/>
                <a:gd name="T18" fmla="*/ 0 60000 65536"/>
                <a:gd name="T19" fmla="*/ 0 60000 65536"/>
                <a:gd name="T20" fmla="*/ 0 60000 65536"/>
                <a:gd name="T21" fmla="*/ 0 w 9"/>
                <a:gd name="T22" fmla="*/ 0 h 5"/>
                <a:gd name="T23" fmla="*/ 9 w 9"/>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5">
                  <a:moveTo>
                    <a:pt x="9" y="0"/>
                  </a:moveTo>
                  <a:lnTo>
                    <a:pt x="4" y="0"/>
                  </a:lnTo>
                  <a:lnTo>
                    <a:pt x="4" y="0"/>
                  </a:lnTo>
                  <a:lnTo>
                    <a:pt x="4" y="5"/>
                  </a:lnTo>
                  <a:lnTo>
                    <a:pt x="0" y="5"/>
                  </a:lnTo>
                  <a:lnTo>
                    <a:pt x="4" y="5"/>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6" name="Freeform 106"/>
            <p:cNvSpPr>
              <a:spLocks noChangeArrowheads="1"/>
            </p:cNvSpPr>
            <p:nvPr/>
          </p:nvSpPr>
          <p:spPr bwMode="auto">
            <a:xfrm>
              <a:off x="2578100" y="798512"/>
              <a:ext cx="63500" cy="42862"/>
            </a:xfrm>
            <a:custGeom>
              <a:avLst/>
              <a:gdLst>
                <a:gd name="T0" fmla="*/ 40 w 40"/>
                <a:gd name="T1" fmla="*/ 14 h 27"/>
                <a:gd name="T2" fmla="*/ 31 w 40"/>
                <a:gd name="T3" fmla="*/ 9 h 27"/>
                <a:gd name="T4" fmla="*/ 14 w 40"/>
                <a:gd name="T5" fmla="*/ 0 h 27"/>
                <a:gd name="T6" fmla="*/ 9 w 40"/>
                <a:gd name="T7" fmla="*/ 0 h 27"/>
                <a:gd name="T8" fmla="*/ 5 w 40"/>
                <a:gd name="T9" fmla="*/ 0 h 27"/>
                <a:gd name="T10" fmla="*/ 5 w 40"/>
                <a:gd name="T11" fmla="*/ 0 h 27"/>
                <a:gd name="T12" fmla="*/ 5 w 40"/>
                <a:gd name="T13" fmla="*/ 0 h 27"/>
                <a:gd name="T14" fmla="*/ 0 w 40"/>
                <a:gd name="T15" fmla="*/ 0 h 27"/>
                <a:gd name="T16" fmla="*/ 0 w 40"/>
                <a:gd name="T17" fmla="*/ 0 h 27"/>
                <a:gd name="T18" fmla="*/ 0 w 40"/>
                <a:gd name="T19" fmla="*/ 0 h 27"/>
                <a:gd name="T20" fmla="*/ 0 w 40"/>
                <a:gd name="T21" fmla="*/ 5 h 27"/>
                <a:gd name="T22" fmla="*/ 0 w 40"/>
                <a:gd name="T23" fmla="*/ 9 h 27"/>
                <a:gd name="T24" fmla="*/ 5 w 40"/>
                <a:gd name="T25" fmla="*/ 14 h 27"/>
                <a:gd name="T26" fmla="*/ 5 w 40"/>
                <a:gd name="T27" fmla="*/ 14 h 27"/>
                <a:gd name="T28" fmla="*/ 5 w 40"/>
                <a:gd name="T29" fmla="*/ 18 h 27"/>
                <a:gd name="T30" fmla="*/ 5 w 40"/>
                <a:gd name="T31" fmla="*/ 18 h 27"/>
                <a:gd name="T32" fmla="*/ 5 w 40"/>
                <a:gd name="T33" fmla="*/ 18 h 27"/>
                <a:gd name="T34" fmla="*/ 5 w 40"/>
                <a:gd name="T35" fmla="*/ 18 h 27"/>
                <a:gd name="T36" fmla="*/ 5 w 40"/>
                <a:gd name="T37" fmla="*/ 22 h 27"/>
                <a:gd name="T38" fmla="*/ 5 w 40"/>
                <a:gd name="T39" fmla="*/ 27 h 27"/>
                <a:gd name="T40" fmla="*/ 5 w 40"/>
                <a:gd name="T41" fmla="*/ 27 h 27"/>
                <a:gd name="T42" fmla="*/ 9 w 40"/>
                <a:gd name="T43" fmla="*/ 27 h 27"/>
                <a:gd name="T44" fmla="*/ 14 w 40"/>
                <a:gd name="T45" fmla="*/ 27 h 27"/>
                <a:gd name="T46" fmla="*/ 18 w 40"/>
                <a:gd name="T47" fmla="*/ 27 h 27"/>
                <a:gd name="T48" fmla="*/ 27 w 40"/>
                <a:gd name="T49" fmla="*/ 22 h 27"/>
                <a:gd name="T50" fmla="*/ 31 w 40"/>
                <a:gd name="T51" fmla="*/ 22 h 27"/>
                <a:gd name="T52" fmla="*/ 36 w 40"/>
                <a:gd name="T53" fmla="*/ 22 h 27"/>
                <a:gd name="T54" fmla="*/ 36 w 40"/>
                <a:gd name="T55" fmla="*/ 18 h 27"/>
                <a:gd name="T56" fmla="*/ 40 w 40"/>
                <a:gd name="T57" fmla="*/ 14 h 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
                <a:gd name="T88" fmla="*/ 0 h 27"/>
                <a:gd name="T89" fmla="*/ 40 w 40"/>
                <a:gd name="T90" fmla="*/ 27 h 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 h="27">
                  <a:moveTo>
                    <a:pt x="40" y="14"/>
                  </a:moveTo>
                  <a:lnTo>
                    <a:pt x="31" y="9"/>
                  </a:lnTo>
                  <a:lnTo>
                    <a:pt x="14" y="0"/>
                  </a:lnTo>
                  <a:lnTo>
                    <a:pt x="9" y="0"/>
                  </a:lnTo>
                  <a:lnTo>
                    <a:pt x="5" y="0"/>
                  </a:lnTo>
                  <a:lnTo>
                    <a:pt x="5" y="0"/>
                  </a:lnTo>
                  <a:lnTo>
                    <a:pt x="5" y="0"/>
                  </a:lnTo>
                  <a:lnTo>
                    <a:pt x="0" y="0"/>
                  </a:lnTo>
                  <a:lnTo>
                    <a:pt x="0" y="0"/>
                  </a:lnTo>
                  <a:lnTo>
                    <a:pt x="0" y="0"/>
                  </a:lnTo>
                  <a:lnTo>
                    <a:pt x="0" y="5"/>
                  </a:lnTo>
                  <a:lnTo>
                    <a:pt x="0" y="9"/>
                  </a:lnTo>
                  <a:lnTo>
                    <a:pt x="5" y="14"/>
                  </a:lnTo>
                  <a:lnTo>
                    <a:pt x="5" y="14"/>
                  </a:lnTo>
                  <a:lnTo>
                    <a:pt x="5" y="18"/>
                  </a:lnTo>
                  <a:lnTo>
                    <a:pt x="5" y="18"/>
                  </a:lnTo>
                  <a:lnTo>
                    <a:pt x="5" y="18"/>
                  </a:lnTo>
                  <a:lnTo>
                    <a:pt x="5" y="18"/>
                  </a:lnTo>
                  <a:lnTo>
                    <a:pt x="5" y="22"/>
                  </a:lnTo>
                  <a:lnTo>
                    <a:pt x="5" y="27"/>
                  </a:lnTo>
                  <a:lnTo>
                    <a:pt x="5" y="27"/>
                  </a:lnTo>
                  <a:lnTo>
                    <a:pt x="9" y="27"/>
                  </a:lnTo>
                  <a:lnTo>
                    <a:pt x="14" y="27"/>
                  </a:lnTo>
                  <a:lnTo>
                    <a:pt x="18" y="27"/>
                  </a:lnTo>
                  <a:lnTo>
                    <a:pt x="27" y="22"/>
                  </a:lnTo>
                  <a:lnTo>
                    <a:pt x="31" y="22"/>
                  </a:lnTo>
                  <a:lnTo>
                    <a:pt x="36" y="22"/>
                  </a:lnTo>
                  <a:lnTo>
                    <a:pt x="36" y="18"/>
                  </a:lnTo>
                  <a:lnTo>
                    <a:pt x="40" y="1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7" name="Freeform 107"/>
            <p:cNvSpPr>
              <a:spLocks noChangeArrowheads="1"/>
            </p:cNvSpPr>
            <p:nvPr/>
          </p:nvSpPr>
          <p:spPr bwMode="auto">
            <a:xfrm>
              <a:off x="2592388" y="812800"/>
              <a:ext cx="34925" cy="14287"/>
            </a:xfrm>
            <a:custGeom>
              <a:avLst/>
              <a:gdLst>
                <a:gd name="T0" fmla="*/ 22 w 22"/>
                <a:gd name="T1" fmla="*/ 0 h 9"/>
                <a:gd name="T2" fmla="*/ 18 w 22"/>
                <a:gd name="T3" fmla="*/ 0 h 9"/>
                <a:gd name="T4" fmla="*/ 13 w 22"/>
                <a:gd name="T5" fmla="*/ 0 h 9"/>
                <a:gd name="T6" fmla="*/ 5 w 22"/>
                <a:gd name="T7" fmla="*/ 0 h 9"/>
                <a:gd name="T8" fmla="*/ 0 w 22"/>
                <a:gd name="T9" fmla="*/ 0 h 9"/>
                <a:gd name="T10" fmla="*/ 0 w 22"/>
                <a:gd name="T11" fmla="*/ 5 h 9"/>
                <a:gd name="T12" fmla="*/ 5 w 22"/>
                <a:gd name="T13" fmla="*/ 5 h 9"/>
                <a:gd name="T14" fmla="*/ 5 w 22"/>
                <a:gd name="T15" fmla="*/ 9 h 9"/>
                <a:gd name="T16" fmla="*/ 5 w 22"/>
                <a:gd name="T17" fmla="*/ 9 h 9"/>
                <a:gd name="T18" fmla="*/ 9 w 22"/>
                <a:gd name="T19" fmla="*/ 9 h 9"/>
                <a:gd name="T20" fmla="*/ 18 w 22"/>
                <a:gd name="T21" fmla="*/ 5 h 9"/>
                <a:gd name="T22" fmla="*/ 22 w 22"/>
                <a:gd name="T23" fmla="*/ 5 h 9"/>
                <a:gd name="T24" fmla="*/ 22 w 22"/>
                <a:gd name="T25" fmla="*/ 0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9"/>
                <a:gd name="T41" fmla="*/ 22 w 22"/>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9">
                  <a:moveTo>
                    <a:pt x="22" y="0"/>
                  </a:moveTo>
                  <a:lnTo>
                    <a:pt x="18" y="0"/>
                  </a:lnTo>
                  <a:lnTo>
                    <a:pt x="13" y="0"/>
                  </a:lnTo>
                  <a:lnTo>
                    <a:pt x="5" y="0"/>
                  </a:lnTo>
                  <a:lnTo>
                    <a:pt x="0" y="0"/>
                  </a:lnTo>
                  <a:lnTo>
                    <a:pt x="0" y="5"/>
                  </a:lnTo>
                  <a:lnTo>
                    <a:pt x="5" y="5"/>
                  </a:lnTo>
                  <a:lnTo>
                    <a:pt x="5" y="9"/>
                  </a:lnTo>
                  <a:lnTo>
                    <a:pt x="5" y="9"/>
                  </a:lnTo>
                  <a:lnTo>
                    <a:pt x="9" y="9"/>
                  </a:lnTo>
                  <a:lnTo>
                    <a:pt x="18" y="5"/>
                  </a:lnTo>
                  <a:lnTo>
                    <a:pt x="22" y="5"/>
                  </a:lnTo>
                  <a:lnTo>
                    <a:pt x="22"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8" name="Freeform 108"/>
            <p:cNvSpPr>
              <a:spLocks noChangeArrowheads="1"/>
            </p:cNvSpPr>
            <p:nvPr/>
          </p:nvSpPr>
          <p:spPr bwMode="auto">
            <a:xfrm>
              <a:off x="2557463" y="728662"/>
              <a:ext cx="14288" cy="42862"/>
            </a:xfrm>
            <a:custGeom>
              <a:avLst/>
              <a:gdLst>
                <a:gd name="T0" fmla="*/ 9 w 9"/>
                <a:gd name="T1" fmla="*/ 0 h 27"/>
                <a:gd name="T2" fmla="*/ 4 w 9"/>
                <a:gd name="T3" fmla="*/ 0 h 27"/>
                <a:gd name="T4" fmla="*/ 4 w 9"/>
                <a:gd name="T5" fmla="*/ 9 h 27"/>
                <a:gd name="T6" fmla="*/ 0 w 9"/>
                <a:gd name="T7" fmla="*/ 18 h 27"/>
                <a:gd name="T8" fmla="*/ 0 w 9"/>
                <a:gd name="T9" fmla="*/ 22 h 27"/>
                <a:gd name="T10" fmla="*/ 4 w 9"/>
                <a:gd name="T11" fmla="*/ 22 h 27"/>
                <a:gd name="T12" fmla="*/ 4 w 9"/>
                <a:gd name="T13" fmla="*/ 27 h 27"/>
                <a:gd name="T14" fmla="*/ 4 w 9"/>
                <a:gd name="T15" fmla="*/ 22 h 27"/>
                <a:gd name="T16" fmla="*/ 4 w 9"/>
                <a:gd name="T17" fmla="*/ 22 h 27"/>
                <a:gd name="T18" fmla="*/ 4 w 9"/>
                <a:gd name="T19" fmla="*/ 13 h 27"/>
                <a:gd name="T20" fmla="*/ 4 w 9"/>
                <a:gd name="T21" fmla="*/ 9 h 27"/>
                <a:gd name="T22" fmla="*/ 4 w 9"/>
                <a:gd name="T23" fmla="*/ 0 h 27"/>
                <a:gd name="T24" fmla="*/ 9 w 9"/>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
                <a:gd name="T40" fmla="*/ 0 h 27"/>
                <a:gd name="T41" fmla="*/ 9 w 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 h="27">
                  <a:moveTo>
                    <a:pt x="9" y="0"/>
                  </a:moveTo>
                  <a:lnTo>
                    <a:pt x="4" y="0"/>
                  </a:lnTo>
                  <a:lnTo>
                    <a:pt x="4" y="9"/>
                  </a:lnTo>
                  <a:lnTo>
                    <a:pt x="0" y="18"/>
                  </a:lnTo>
                  <a:lnTo>
                    <a:pt x="0" y="22"/>
                  </a:lnTo>
                  <a:lnTo>
                    <a:pt x="4" y="22"/>
                  </a:lnTo>
                  <a:lnTo>
                    <a:pt x="4" y="27"/>
                  </a:lnTo>
                  <a:lnTo>
                    <a:pt x="4" y="22"/>
                  </a:lnTo>
                  <a:lnTo>
                    <a:pt x="4" y="22"/>
                  </a:lnTo>
                  <a:lnTo>
                    <a:pt x="4" y="13"/>
                  </a:lnTo>
                  <a:lnTo>
                    <a:pt x="4" y="9"/>
                  </a:lnTo>
                  <a:lnTo>
                    <a:pt x="4" y="0"/>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79" name="Freeform 109"/>
            <p:cNvSpPr>
              <a:spLocks noChangeArrowheads="1"/>
            </p:cNvSpPr>
            <p:nvPr/>
          </p:nvSpPr>
          <p:spPr bwMode="auto">
            <a:xfrm>
              <a:off x="2578100" y="763587"/>
              <a:ext cx="28575" cy="7937"/>
            </a:xfrm>
            <a:custGeom>
              <a:avLst/>
              <a:gdLst>
                <a:gd name="T0" fmla="*/ 0 w 18"/>
                <a:gd name="T1" fmla="*/ 5 h 5"/>
                <a:gd name="T2" fmla="*/ 0 w 18"/>
                <a:gd name="T3" fmla="*/ 5 h 5"/>
                <a:gd name="T4" fmla="*/ 5 w 18"/>
                <a:gd name="T5" fmla="*/ 0 h 5"/>
                <a:gd name="T6" fmla="*/ 5 w 18"/>
                <a:gd name="T7" fmla="*/ 0 h 5"/>
                <a:gd name="T8" fmla="*/ 9 w 18"/>
                <a:gd name="T9" fmla="*/ 0 h 5"/>
                <a:gd name="T10" fmla="*/ 9 w 18"/>
                <a:gd name="T11" fmla="*/ 0 h 5"/>
                <a:gd name="T12" fmla="*/ 18 w 18"/>
                <a:gd name="T13" fmla="*/ 0 h 5"/>
                <a:gd name="T14" fmla="*/ 18 w 18"/>
                <a:gd name="T15" fmla="*/ 5 h 5"/>
                <a:gd name="T16" fmla="*/ 14 w 18"/>
                <a:gd name="T17" fmla="*/ 0 h 5"/>
                <a:gd name="T18" fmla="*/ 14 w 18"/>
                <a:gd name="T19" fmla="*/ 0 h 5"/>
                <a:gd name="T20" fmla="*/ 9 w 18"/>
                <a:gd name="T21" fmla="*/ 0 h 5"/>
                <a:gd name="T22" fmla="*/ 9 w 18"/>
                <a:gd name="T23" fmla="*/ 0 h 5"/>
                <a:gd name="T24" fmla="*/ 5 w 18"/>
                <a:gd name="T25" fmla="*/ 0 h 5"/>
                <a:gd name="T26" fmla="*/ 5 w 18"/>
                <a:gd name="T27" fmla="*/ 0 h 5"/>
                <a:gd name="T28" fmla="*/ 0 w 18"/>
                <a:gd name="T29" fmla="*/ 5 h 5"/>
                <a:gd name="T30" fmla="*/ 0 w 18"/>
                <a:gd name="T31" fmla="*/ 5 h 5"/>
                <a:gd name="T32" fmla="*/ 0 w 18"/>
                <a:gd name="T33" fmla="*/ 5 h 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5"/>
                <a:gd name="T53" fmla="*/ 18 w 18"/>
                <a:gd name="T54" fmla="*/ 5 h 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5">
                  <a:moveTo>
                    <a:pt x="0" y="5"/>
                  </a:moveTo>
                  <a:lnTo>
                    <a:pt x="0" y="5"/>
                  </a:lnTo>
                  <a:lnTo>
                    <a:pt x="5" y="0"/>
                  </a:lnTo>
                  <a:lnTo>
                    <a:pt x="5" y="0"/>
                  </a:lnTo>
                  <a:lnTo>
                    <a:pt x="9" y="0"/>
                  </a:lnTo>
                  <a:lnTo>
                    <a:pt x="9" y="0"/>
                  </a:lnTo>
                  <a:lnTo>
                    <a:pt x="18" y="0"/>
                  </a:lnTo>
                  <a:lnTo>
                    <a:pt x="18" y="5"/>
                  </a:lnTo>
                  <a:lnTo>
                    <a:pt x="14" y="0"/>
                  </a:lnTo>
                  <a:lnTo>
                    <a:pt x="14" y="0"/>
                  </a:lnTo>
                  <a:lnTo>
                    <a:pt x="9" y="0"/>
                  </a:lnTo>
                  <a:lnTo>
                    <a:pt x="9" y="0"/>
                  </a:lnTo>
                  <a:lnTo>
                    <a:pt x="5" y="0"/>
                  </a:lnTo>
                  <a:lnTo>
                    <a:pt x="5" y="0"/>
                  </a:lnTo>
                  <a:lnTo>
                    <a:pt x="0" y="5"/>
                  </a:lnTo>
                  <a:lnTo>
                    <a:pt x="0" y="5"/>
                  </a:lnTo>
                  <a:lnTo>
                    <a:pt x="0" y="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0" name="Freeform 110"/>
            <p:cNvSpPr>
              <a:spLocks noChangeArrowheads="1"/>
            </p:cNvSpPr>
            <p:nvPr/>
          </p:nvSpPr>
          <p:spPr bwMode="auto">
            <a:xfrm>
              <a:off x="2606675" y="749300"/>
              <a:ext cx="6350" cy="28575"/>
            </a:xfrm>
            <a:custGeom>
              <a:avLst/>
              <a:gdLst>
                <a:gd name="T0" fmla="*/ 0 w 4"/>
                <a:gd name="T1" fmla="*/ 0 h 18"/>
                <a:gd name="T2" fmla="*/ 4 w 4"/>
                <a:gd name="T3" fmla="*/ 5 h 18"/>
                <a:gd name="T4" fmla="*/ 4 w 4"/>
                <a:gd name="T5" fmla="*/ 5 h 18"/>
                <a:gd name="T6" fmla="*/ 4 w 4"/>
                <a:gd name="T7" fmla="*/ 9 h 18"/>
                <a:gd name="T8" fmla="*/ 4 w 4"/>
                <a:gd name="T9" fmla="*/ 9 h 18"/>
                <a:gd name="T10" fmla="*/ 4 w 4"/>
                <a:gd name="T11" fmla="*/ 14 h 18"/>
                <a:gd name="T12" fmla="*/ 4 w 4"/>
                <a:gd name="T13" fmla="*/ 18 h 18"/>
                <a:gd name="T14" fmla="*/ 4 w 4"/>
                <a:gd name="T15" fmla="*/ 14 h 18"/>
                <a:gd name="T16" fmla="*/ 4 w 4"/>
                <a:gd name="T17" fmla="*/ 9 h 18"/>
                <a:gd name="T18" fmla="*/ 4 w 4"/>
                <a:gd name="T19" fmla="*/ 9 h 18"/>
                <a:gd name="T20" fmla="*/ 4 w 4"/>
                <a:gd name="T21" fmla="*/ 5 h 18"/>
                <a:gd name="T22" fmla="*/ 4 w 4"/>
                <a:gd name="T23" fmla="*/ 5 h 18"/>
                <a:gd name="T24" fmla="*/ 0 w 4"/>
                <a:gd name="T25" fmla="*/ 0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18"/>
                <a:gd name="T41" fmla="*/ 4 w 4"/>
                <a:gd name="T42" fmla="*/ 18 h 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18">
                  <a:moveTo>
                    <a:pt x="0" y="0"/>
                  </a:moveTo>
                  <a:lnTo>
                    <a:pt x="4" y="5"/>
                  </a:lnTo>
                  <a:lnTo>
                    <a:pt x="4" y="5"/>
                  </a:lnTo>
                  <a:lnTo>
                    <a:pt x="4" y="9"/>
                  </a:lnTo>
                  <a:lnTo>
                    <a:pt x="4" y="9"/>
                  </a:lnTo>
                  <a:lnTo>
                    <a:pt x="4" y="14"/>
                  </a:lnTo>
                  <a:lnTo>
                    <a:pt x="4" y="18"/>
                  </a:lnTo>
                  <a:lnTo>
                    <a:pt x="4" y="14"/>
                  </a:lnTo>
                  <a:lnTo>
                    <a:pt x="4" y="9"/>
                  </a:lnTo>
                  <a:lnTo>
                    <a:pt x="4" y="9"/>
                  </a:lnTo>
                  <a:lnTo>
                    <a:pt x="4" y="5"/>
                  </a:lnTo>
                  <a:lnTo>
                    <a:pt x="4" y="5"/>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1" name="Freeform 111"/>
            <p:cNvSpPr>
              <a:spLocks noEditPoints="1" noChangeArrowheads="1"/>
            </p:cNvSpPr>
            <p:nvPr/>
          </p:nvSpPr>
          <p:spPr bwMode="auto">
            <a:xfrm>
              <a:off x="2516188" y="687387"/>
              <a:ext cx="55563" cy="34925"/>
            </a:xfrm>
            <a:custGeom>
              <a:avLst/>
              <a:gdLst>
                <a:gd name="T0" fmla="*/ 8 w 35"/>
                <a:gd name="T1" fmla="*/ 13 h 22"/>
                <a:gd name="T2" fmla="*/ 22 w 35"/>
                <a:gd name="T3" fmla="*/ 8 h 22"/>
                <a:gd name="T4" fmla="*/ 26 w 35"/>
                <a:gd name="T5" fmla="*/ 8 h 22"/>
                <a:gd name="T6" fmla="*/ 26 w 35"/>
                <a:gd name="T7" fmla="*/ 13 h 22"/>
                <a:gd name="T8" fmla="*/ 17 w 35"/>
                <a:gd name="T9" fmla="*/ 8 h 22"/>
                <a:gd name="T10" fmla="*/ 17 w 35"/>
                <a:gd name="T11" fmla="*/ 17 h 22"/>
                <a:gd name="T12" fmla="*/ 26 w 35"/>
                <a:gd name="T13" fmla="*/ 8 h 22"/>
                <a:gd name="T14" fmla="*/ 17 w 35"/>
                <a:gd name="T15" fmla="*/ 8 h 22"/>
                <a:gd name="T16" fmla="*/ 22 w 35"/>
                <a:gd name="T17" fmla="*/ 8 h 22"/>
                <a:gd name="T18" fmla="*/ 17 w 35"/>
                <a:gd name="T19" fmla="*/ 8 h 22"/>
                <a:gd name="T20" fmla="*/ 17 w 35"/>
                <a:gd name="T21" fmla="*/ 8 h 22"/>
                <a:gd name="T22" fmla="*/ 17 w 35"/>
                <a:gd name="T23" fmla="*/ 8 h 22"/>
                <a:gd name="T24" fmla="*/ 17 w 35"/>
                <a:gd name="T25" fmla="*/ 8 h 22"/>
                <a:gd name="T26" fmla="*/ 8 w 35"/>
                <a:gd name="T27" fmla="*/ 17 h 22"/>
                <a:gd name="T28" fmla="*/ 13 w 35"/>
                <a:gd name="T29" fmla="*/ 0 h 22"/>
                <a:gd name="T30" fmla="*/ 13 w 35"/>
                <a:gd name="T31" fmla="*/ 4 h 22"/>
                <a:gd name="T32" fmla="*/ 17 w 35"/>
                <a:gd name="T33" fmla="*/ 4 h 22"/>
                <a:gd name="T34" fmla="*/ 17 w 35"/>
                <a:gd name="T35" fmla="*/ 4 h 22"/>
                <a:gd name="T36" fmla="*/ 22 w 35"/>
                <a:gd name="T37" fmla="*/ 0 h 22"/>
                <a:gd name="T38" fmla="*/ 22 w 35"/>
                <a:gd name="T39" fmla="*/ 4 h 22"/>
                <a:gd name="T40" fmla="*/ 22 w 35"/>
                <a:gd name="T41" fmla="*/ 0 h 22"/>
                <a:gd name="T42" fmla="*/ 22 w 35"/>
                <a:gd name="T43" fmla="*/ 4 h 22"/>
                <a:gd name="T44" fmla="*/ 26 w 35"/>
                <a:gd name="T45" fmla="*/ 4 h 22"/>
                <a:gd name="T46" fmla="*/ 26 w 35"/>
                <a:gd name="T47" fmla="*/ 4 h 22"/>
                <a:gd name="T48" fmla="*/ 30 w 35"/>
                <a:gd name="T49" fmla="*/ 4 h 22"/>
                <a:gd name="T50" fmla="*/ 30 w 35"/>
                <a:gd name="T51" fmla="*/ 13 h 22"/>
                <a:gd name="T52" fmla="*/ 26 w 35"/>
                <a:gd name="T53" fmla="*/ 8 h 22"/>
                <a:gd name="T54" fmla="*/ 26 w 35"/>
                <a:gd name="T55" fmla="*/ 13 h 22"/>
                <a:gd name="T56" fmla="*/ 26 w 35"/>
                <a:gd name="T57" fmla="*/ 17 h 22"/>
                <a:gd name="T58" fmla="*/ 22 w 35"/>
                <a:gd name="T59" fmla="*/ 17 h 22"/>
                <a:gd name="T60" fmla="*/ 22 w 35"/>
                <a:gd name="T61" fmla="*/ 17 h 22"/>
                <a:gd name="T62" fmla="*/ 22 w 35"/>
                <a:gd name="T63" fmla="*/ 17 h 22"/>
                <a:gd name="T64" fmla="*/ 17 w 35"/>
                <a:gd name="T65" fmla="*/ 17 h 22"/>
                <a:gd name="T66" fmla="*/ 17 w 35"/>
                <a:gd name="T67" fmla="*/ 17 h 22"/>
                <a:gd name="T68" fmla="*/ 17 w 35"/>
                <a:gd name="T69" fmla="*/ 17 h 22"/>
                <a:gd name="T70" fmla="*/ 13 w 35"/>
                <a:gd name="T71" fmla="*/ 22 h 22"/>
                <a:gd name="T72" fmla="*/ 13 w 35"/>
                <a:gd name="T73" fmla="*/ 17 h 22"/>
                <a:gd name="T74" fmla="*/ 13 w 35"/>
                <a:gd name="T75" fmla="*/ 17 h 22"/>
                <a:gd name="T76" fmla="*/ 8 w 35"/>
                <a:gd name="T77" fmla="*/ 17 h 22"/>
                <a:gd name="T78" fmla="*/ 8 w 35"/>
                <a:gd name="T79" fmla="*/ 17 h 22"/>
                <a:gd name="T80" fmla="*/ 8 w 35"/>
                <a:gd name="T81" fmla="*/ 17 h 22"/>
                <a:gd name="T82" fmla="*/ 4 w 35"/>
                <a:gd name="T83" fmla="*/ 17 h 22"/>
                <a:gd name="T84" fmla="*/ 4 w 35"/>
                <a:gd name="T85" fmla="*/ 17 h 22"/>
                <a:gd name="T86" fmla="*/ 4 w 35"/>
                <a:gd name="T87" fmla="*/ 13 h 22"/>
                <a:gd name="T88" fmla="*/ 0 w 35"/>
                <a:gd name="T89" fmla="*/ 8 h 22"/>
                <a:gd name="T90" fmla="*/ 0 w 35"/>
                <a:gd name="T91" fmla="*/ 8 h 22"/>
                <a:gd name="T92" fmla="*/ 0 w 35"/>
                <a:gd name="T93" fmla="*/ 4 h 22"/>
                <a:gd name="T94" fmla="*/ 0 w 35"/>
                <a:gd name="T95" fmla="*/ 4 h 22"/>
                <a:gd name="T96" fmla="*/ 4 w 35"/>
                <a:gd name="T97" fmla="*/ 4 h 22"/>
                <a:gd name="T98" fmla="*/ 4 w 35"/>
                <a:gd name="T99" fmla="*/ 4 h 22"/>
                <a:gd name="T100" fmla="*/ 4 w 35"/>
                <a:gd name="T101" fmla="*/ 4 h 22"/>
                <a:gd name="T102" fmla="*/ 8 w 35"/>
                <a:gd name="T103" fmla="*/ 0 h 22"/>
                <a:gd name="T104" fmla="*/ 8 w 35"/>
                <a:gd name="T105" fmla="*/ 0 h 22"/>
                <a:gd name="T106" fmla="*/ 13 w 35"/>
                <a:gd name="T107" fmla="*/ 4 h 2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5"/>
                <a:gd name="T163" fmla="*/ 0 h 22"/>
                <a:gd name="T164" fmla="*/ 35 w 35"/>
                <a:gd name="T165" fmla="*/ 22 h 2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5" h="22">
                  <a:moveTo>
                    <a:pt x="17" y="17"/>
                  </a:moveTo>
                  <a:lnTo>
                    <a:pt x="13" y="13"/>
                  </a:lnTo>
                  <a:lnTo>
                    <a:pt x="13" y="13"/>
                  </a:lnTo>
                  <a:lnTo>
                    <a:pt x="13" y="13"/>
                  </a:lnTo>
                  <a:lnTo>
                    <a:pt x="8" y="13"/>
                  </a:lnTo>
                  <a:lnTo>
                    <a:pt x="13" y="17"/>
                  </a:lnTo>
                  <a:lnTo>
                    <a:pt x="17" y="17"/>
                  </a:lnTo>
                  <a:close/>
                  <a:moveTo>
                    <a:pt x="22" y="8"/>
                  </a:moveTo>
                  <a:lnTo>
                    <a:pt x="22" y="8"/>
                  </a:lnTo>
                  <a:lnTo>
                    <a:pt x="22" y="8"/>
                  </a:lnTo>
                  <a:lnTo>
                    <a:pt x="22" y="8"/>
                  </a:lnTo>
                  <a:lnTo>
                    <a:pt x="26" y="8"/>
                  </a:lnTo>
                  <a:lnTo>
                    <a:pt x="26" y="8"/>
                  </a:lnTo>
                  <a:lnTo>
                    <a:pt x="26" y="8"/>
                  </a:lnTo>
                  <a:lnTo>
                    <a:pt x="26" y="8"/>
                  </a:lnTo>
                  <a:lnTo>
                    <a:pt x="26" y="8"/>
                  </a:lnTo>
                  <a:lnTo>
                    <a:pt x="26" y="8"/>
                  </a:lnTo>
                  <a:lnTo>
                    <a:pt x="22" y="8"/>
                  </a:lnTo>
                  <a:lnTo>
                    <a:pt x="22" y="13"/>
                  </a:lnTo>
                  <a:lnTo>
                    <a:pt x="26" y="13"/>
                  </a:lnTo>
                  <a:lnTo>
                    <a:pt x="22" y="13"/>
                  </a:lnTo>
                  <a:lnTo>
                    <a:pt x="22" y="13"/>
                  </a:lnTo>
                  <a:lnTo>
                    <a:pt x="17" y="13"/>
                  </a:lnTo>
                  <a:lnTo>
                    <a:pt x="17" y="8"/>
                  </a:lnTo>
                  <a:lnTo>
                    <a:pt x="17" y="8"/>
                  </a:lnTo>
                  <a:lnTo>
                    <a:pt x="17" y="8"/>
                  </a:lnTo>
                  <a:lnTo>
                    <a:pt x="17" y="13"/>
                  </a:lnTo>
                  <a:lnTo>
                    <a:pt x="17" y="13"/>
                  </a:lnTo>
                  <a:lnTo>
                    <a:pt x="17" y="17"/>
                  </a:lnTo>
                  <a:lnTo>
                    <a:pt x="17" y="17"/>
                  </a:lnTo>
                  <a:lnTo>
                    <a:pt x="22" y="17"/>
                  </a:lnTo>
                  <a:lnTo>
                    <a:pt x="26" y="13"/>
                  </a:lnTo>
                  <a:lnTo>
                    <a:pt x="26" y="13"/>
                  </a:lnTo>
                  <a:lnTo>
                    <a:pt x="26" y="8"/>
                  </a:lnTo>
                  <a:lnTo>
                    <a:pt x="26" y="8"/>
                  </a:lnTo>
                  <a:lnTo>
                    <a:pt x="26" y="8"/>
                  </a:lnTo>
                  <a:lnTo>
                    <a:pt x="26" y="8"/>
                  </a:lnTo>
                  <a:lnTo>
                    <a:pt x="22" y="8"/>
                  </a:lnTo>
                  <a:close/>
                  <a:moveTo>
                    <a:pt x="17" y="8"/>
                  </a:moveTo>
                  <a:lnTo>
                    <a:pt x="17" y="8"/>
                  </a:lnTo>
                  <a:lnTo>
                    <a:pt x="17" y="8"/>
                  </a:lnTo>
                  <a:lnTo>
                    <a:pt x="17" y="8"/>
                  </a:lnTo>
                  <a:lnTo>
                    <a:pt x="17" y="8"/>
                  </a:lnTo>
                  <a:lnTo>
                    <a:pt x="22" y="8"/>
                  </a:lnTo>
                  <a:lnTo>
                    <a:pt x="22" y="8"/>
                  </a:lnTo>
                  <a:lnTo>
                    <a:pt x="22" y="8"/>
                  </a:lnTo>
                  <a:lnTo>
                    <a:pt x="22" y="8"/>
                  </a:lnTo>
                  <a:lnTo>
                    <a:pt x="22" y="8"/>
                  </a:lnTo>
                  <a:lnTo>
                    <a:pt x="17" y="8"/>
                  </a:lnTo>
                  <a:lnTo>
                    <a:pt x="17" y="8"/>
                  </a:lnTo>
                  <a:lnTo>
                    <a:pt x="17" y="8"/>
                  </a:lnTo>
                  <a:lnTo>
                    <a:pt x="17" y="8"/>
                  </a:lnTo>
                  <a:lnTo>
                    <a:pt x="17" y="8"/>
                  </a:lnTo>
                  <a:lnTo>
                    <a:pt x="17" y="8"/>
                  </a:lnTo>
                  <a:lnTo>
                    <a:pt x="17" y="8"/>
                  </a:lnTo>
                  <a:lnTo>
                    <a:pt x="17" y="8"/>
                  </a:lnTo>
                  <a:lnTo>
                    <a:pt x="17" y="8"/>
                  </a:lnTo>
                  <a:close/>
                  <a:moveTo>
                    <a:pt x="17" y="8"/>
                  </a:moveTo>
                  <a:lnTo>
                    <a:pt x="17" y="8"/>
                  </a:lnTo>
                  <a:lnTo>
                    <a:pt x="17" y="8"/>
                  </a:lnTo>
                  <a:lnTo>
                    <a:pt x="17" y="8"/>
                  </a:lnTo>
                  <a:lnTo>
                    <a:pt x="17" y="8"/>
                  </a:lnTo>
                  <a:lnTo>
                    <a:pt x="17" y="8"/>
                  </a:lnTo>
                  <a:lnTo>
                    <a:pt x="17" y="8"/>
                  </a:lnTo>
                  <a:lnTo>
                    <a:pt x="17" y="8"/>
                  </a:lnTo>
                  <a:lnTo>
                    <a:pt x="17" y="8"/>
                  </a:lnTo>
                  <a:close/>
                  <a:moveTo>
                    <a:pt x="8" y="17"/>
                  </a:moveTo>
                  <a:lnTo>
                    <a:pt x="8" y="17"/>
                  </a:lnTo>
                  <a:lnTo>
                    <a:pt x="8" y="17"/>
                  </a:lnTo>
                  <a:lnTo>
                    <a:pt x="8" y="17"/>
                  </a:lnTo>
                  <a:lnTo>
                    <a:pt x="8" y="17"/>
                  </a:lnTo>
                  <a:lnTo>
                    <a:pt x="8" y="17"/>
                  </a:lnTo>
                  <a:lnTo>
                    <a:pt x="8" y="17"/>
                  </a:lnTo>
                  <a:close/>
                  <a:moveTo>
                    <a:pt x="13" y="0"/>
                  </a:moveTo>
                  <a:lnTo>
                    <a:pt x="13" y="0"/>
                  </a:lnTo>
                  <a:lnTo>
                    <a:pt x="13" y="4"/>
                  </a:lnTo>
                  <a:lnTo>
                    <a:pt x="13" y="4"/>
                  </a:lnTo>
                  <a:lnTo>
                    <a:pt x="13" y="0"/>
                  </a:lnTo>
                  <a:lnTo>
                    <a:pt x="13" y="0"/>
                  </a:lnTo>
                  <a:lnTo>
                    <a:pt x="13" y="4"/>
                  </a:lnTo>
                  <a:lnTo>
                    <a:pt x="13" y="0"/>
                  </a:lnTo>
                  <a:lnTo>
                    <a:pt x="13" y="0"/>
                  </a:lnTo>
                  <a:lnTo>
                    <a:pt x="17" y="0"/>
                  </a:lnTo>
                  <a:lnTo>
                    <a:pt x="17" y="4"/>
                  </a:lnTo>
                  <a:lnTo>
                    <a:pt x="17" y="4"/>
                  </a:lnTo>
                  <a:lnTo>
                    <a:pt x="17" y="0"/>
                  </a:lnTo>
                  <a:lnTo>
                    <a:pt x="17" y="0"/>
                  </a:lnTo>
                  <a:lnTo>
                    <a:pt x="17" y="4"/>
                  </a:lnTo>
                  <a:lnTo>
                    <a:pt x="17" y="4"/>
                  </a:lnTo>
                  <a:lnTo>
                    <a:pt x="17" y="4"/>
                  </a:lnTo>
                  <a:lnTo>
                    <a:pt x="17" y="0"/>
                  </a:lnTo>
                  <a:lnTo>
                    <a:pt x="17" y="0"/>
                  </a:lnTo>
                  <a:lnTo>
                    <a:pt x="17" y="0"/>
                  </a:lnTo>
                  <a:lnTo>
                    <a:pt x="17" y="4"/>
                  </a:lnTo>
                  <a:lnTo>
                    <a:pt x="22" y="0"/>
                  </a:lnTo>
                  <a:lnTo>
                    <a:pt x="22" y="0"/>
                  </a:lnTo>
                  <a:lnTo>
                    <a:pt x="22" y="4"/>
                  </a:lnTo>
                  <a:lnTo>
                    <a:pt x="22" y="4"/>
                  </a:lnTo>
                  <a:lnTo>
                    <a:pt x="22" y="4"/>
                  </a:lnTo>
                  <a:lnTo>
                    <a:pt x="22" y="4"/>
                  </a:lnTo>
                  <a:lnTo>
                    <a:pt x="22" y="4"/>
                  </a:lnTo>
                  <a:lnTo>
                    <a:pt x="22" y="4"/>
                  </a:lnTo>
                  <a:lnTo>
                    <a:pt x="22" y="4"/>
                  </a:lnTo>
                  <a:lnTo>
                    <a:pt x="22" y="4"/>
                  </a:lnTo>
                  <a:lnTo>
                    <a:pt x="22" y="0"/>
                  </a:lnTo>
                  <a:lnTo>
                    <a:pt x="22" y="0"/>
                  </a:lnTo>
                  <a:lnTo>
                    <a:pt x="22" y="0"/>
                  </a:lnTo>
                  <a:lnTo>
                    <a:pt x="22" y="0"/>
                  </a:lnTo>
                  <a:lnTo>
                    <a:pt x="22" y="4"/>
                  </a:lnTo>
                  <a:lnTo>
                    <a:pt x="22" y="4"/>
                  </a:lnTo>
                  <a:lnTo>
                    <a:pt x="26" y="4"/>
                  </a:lnTo>
                  <a:lnTo>
                    <a:pt x="26" y="0"/>
                  </a:lnTo>
                  <a:lnTo>
                    <a:pt x="26" y="0"/>
                  </a:lnTo>
                  <a:lnTo>
                    <a:pt x="26" y="0"/>
                  </a:lnTo>
                  <a:lnTo>
                    <a:pt x="26" y="4"/>
                  </a:lnTo>
                  <a:lnTo>
                    <a:pt x="26" y="4"/>
                  </a:lnTo>
                  <a:lnTo>
                    <a:pt x="26" y="4"/>
                  </a:lnTo>
                  <a:lnTo>
                    <a:pt x="26" y="0"/>
                  </a:lnTo>
                  <a:lnTo>
                    <a:pt x="26" y="4"/>
                  </a:lnTo>
                  <a:lnTo>
                    <a:pt x="26" y="4"/>
                  </a:lnTo>
                  <a:lnTo>
                    <a:pt x="26" y="8"/>
                  </a:lnTo>
                  <a:lnTo>
                    <a:pt x="26" y="8"/>
                  </a:lnTo>
                  <a:lnTo>
                    <a:pt x="26" y="4"/>
                  </a:lnTo>
                  <a:lnTo>
                    <a:pt x="30" y="4"/>
                  </a:lnTo>
                  <a:lnTo>
                    <a:pt x="30" y="4"/>
                  </a:lnTo>
                  <a:lnTo>
                    <a:pt x="26" y="8"/>
                  </a:lnTo>
                  <a:lnTo>
                    <a:pt x="30" y="8"/>
                  </a:lnTo>
                  <a:lnTo>
                    <a:pt x="35" y="13"/>
                  </a:lnTo>
                  <a:lnTo>
                    <a:pt x="35" y="13"/>
                  </a:lnTo>
                  <a:lnTo>
                    <a:pt x="30" y="13"/>
                  </a:lnTo>
                  <a:lnTo>
                    <a:pt x="30" y="8"/>
                  </a:lnTo>
                  <a:lnTo>
                    <a:pt x="30" y="8"/>
                  </a:lnTo>
                  <a:lnTo>
                    <a:pt x="26" y="8"/>
                  </a:lnTo>
                  <a:lnTo>
                    <a:pt x="26" y="8"/>
                  </a:lnTo>
                  <a:lnTo>
                    <a:pt x="26" y="8"/>
                  </a:lnTo>
                  <a:lnTo>
                    <a:pt x="26" y="8"/>
                  </a:lnTo>
                  <a:lnTo>
                    <a:pt x="26" y="8"/>
                  </a:lnTo>
                  <a:lnTo>
                    <a:pt x="30" y="13"/>
                  </a:lnTo>
                  <a:lnTo>
                    <a:pt x="26" y="13"/>
                  </a:lnTo>
                  <a:lnTo>
                    <a:pt x="26" y="13"/>
                  </a:lnTo>
                  <a:lnTo>
                    <a:pt x="26" y="13"/>
                  </a:lnTo>
                  <a:lnTo>
                    <a:pt x="26" y="13"/>
                  </a:lnTo>
                  <a:lnTo>
                    <a:pt x="26" y="13"/>
                  </a:lnTo>
                  <a:lnTo>
                    <a:pt x="26" y="17"/>
                  </a:lnTo>
                  <a:lnTo>
                    <a:pt x="26" y="17"/>
                  </a:lnTo>
                  <a:lnTo>
                    <a:pt x="26" y="17"/>
                  </a:lnTo>
                  <a:lnTo>
                    <a:pt x="26" y="17"/>
                  </a:lnTo>
                  <a:lnTo>
                    <a:pt x="26" y="17"/>
                  </a:lnTo>
                  <a:lnTo>
                    <a:pt x="22" y="17"/>
                  </a:lnTo>
                  <a:lnTo>
                    <a:pt x="22" y="17"/>
                  </a:lnTo>
                  <a:lnTo>
                    <a:pt x="22" y="17"/>
                  </a:lnTo>
                  <a:lnTo>
                    <a:pt x="22" y="22"/>
                  </a:lnTo>
                  <a:lnTo>
                    <a:pt x="22" y="17"/>
                  </a:lnTo>
                  <a:lnTo>
                    <a:pt x="22" y="17"/>
                  </a:lnTo>
                  <a:lnTo>
                    <a:pt x="22" y="17"/>
                  </a:lnTo>
                  <a:lnTo>
                    <a:pt x="22" y="17"/>
                  </a:lnTo>
                  <a:lnTo>
                    <a:pt x="22" y="17"/>
                  </a:lnTo>
                  <a:lnTo>
                    <a:pt x="22" y="17"/>
                  </a:lnTo>
                  <a:lnTo>
                    <a:pt x="22" y="17"/>
                  </a:lnTo>
                  <a:lnTo>
                    <a:pt x="22" y="17"/>
                  </a:lnTo>
                  <a:lnTo>
                    <a:pt x="17" y="17"/>
                  </a:lnTo>
                  <a:lnTo>
                    <a:pt x="17" y="17"/>
                  </a:lnTo>
                  <a:lnTo>
                    <a:pt x="17" y="17"/>
                  </a:lnTo>
                  <a:lnTo>
                    <a:pt x="17" y="22"/>
                  </a:lnTo>
                  <a:lnTo>
                    <a:pt x="17" y="17"/>
                  </a:lnTo>
                  <a:lnTo>
                    <a:pt x="17" y="17"/>
                  </a:lnTo>
                  <a:lnTo>
                    <a:pt x="17" y="17"/>
                  </a:lnTo>
                  <a:lnTo>
                    <a:pt x="17" y="17"/>
                  </a:lnTo>
                  <a:lnTo>
                    <a:pt x="17" y="17"/>
                  </a:lnTo>
                  <a:lnTo>
                    <a:pt x="17" y="17"/>
                  </a:lnTo>
                  <a:lnTo>
                    <a:pt x="17" y="17"/>
                  </a:lnTo>
                  <a:lnTo>
                    <a:pt x="17" y="17"/>
                  </a:lnTo>
                  <a:lnTo>
                    <a:pt x="17" y="17"/>
                  </a:lnTo>
                  <a:lnTo>
                    <a:pt x="17" y="17"/>
                  </a:lnTo>
                  <a:lnTo>
                    <a:pt x="17" y="17"/>
                  </a:lnTo>
                  <a:lnTo>
                    <a:pt x="13" y="17"/>
                  </a:lnTo>
                  <a:lnTo>
                    <a:pt x="13" y="17"/>
                  </a:lnTo>
                  <a:lnTo>
                    <a:pt x="13" y="17"/>
                  </a:lnTo>
                  <a:lnTo>
                    <a:pt x="13" y="17"/>
                  </a:lnTo>
                  <a:lnTo>
                    <a:pt x="13" y="22"/>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8" y="17"/>
                  </a:lnTo>
                  <a:lnTo>
                    <a:pt x="8" y="17"/>
                  </a:lnTo>
                  <a:lnTo>
                    <a:pt x="8" y="17"/>
                  </a:lnTo>
                  <a:lnTo>
                    <a:pt x="8" y="17"/>
                  </a:lnTo>
                  <a:lnTo>
                    <a:pt x="8" y="17"/>
                  </a:lnTo>
                  <a:lnTo>
                    <a:pt x="8" y="17"/>
                  </a:lnTo>
                  <a:lnTo>
                    <a:pt x="8" y="17"/>
                  </a:lnTo>
                  <a:lnTo>
                    <a:pt x="8" y="17"/>
                  </a:lnTo>
                  <a:lnTo>
                    <a:pt x="8" y="17"/>
                  </a:lnTo>
                  <a:lnTo>
                    <a:pt x="8" y="17"/>
                  </a:lnTo>
                  <a:lnTo>
                    <a:pt x="8" y="17"/>
                  </a:lnTo>
                  <a:lnTo>
                    <a:pt x="8" y="17"/>
                  </a:lnTo>
                  <a:lnTo>
                    <a:pt x="8" y="17"/>
                  </a:lnTo>
                  <a:lnTo>
                    <a:pt x="4" y="17"/>
                  </a:lnTo>
                  <a:lnTo>
                    <a:pt x="8" y="17"/>
                  </a:lnTo>
                  <a:lnTo>
                    <a:pt x="8" y="17"/>
                  </a:lnTo>
                  <a:lnTo>
                    <a:pt x="4" y="17"/>
                  </a:lnTo>
                  <a:lnTo>
                    <a:pt x="4" y="17"/>
                  </a:lnTo>
                  <a:lnTo>
                    <a:pt x="4" y="17"/>
                  </a:lnTo>
                  <a:lnTo>
                    <a:pt x="8" y="17"/>
                  </a:lnTo>
                  <a:lnTo>
                    <a:pt x="8" y="17"/>
                  </a:lnTo>
                  <a:lnTo>
                    <a:pt x="8" y="13"/>
                  </a:lnTo>
                  <a:lnTo>
                    <a:pt x="4" y="17"/>
                  </a:lnTo>
                  <a:lnTo>
                    <a:pt x="4" y="17"/>
                  </a:lnTo>
                  <a:lnTo>
                    <a:pt x="4" y="17"/>
                  </a:lnTo>
                  <a:lnTo>
                    <a:pt x="4" y="13"/>
                  </a:lnTo>
                  <a:lnTo>
                    <a:pt x="4" y="13"/>
                  </a:lnTo>
                  <a:lnTo>
                    <a:pt x="4" y="13"/>
                  </a:lnTo>
                  <a:lnTo>
                    <a:pt x="4" y="13"/>
                  </a:lnTo>
                  <a:lnTo>
                    <a:pt x="4" y="13"/>
                  </a:lnTo>
                  <a:lnTo>
                    <a:pt x="0" y="13"/>
                  </a:lnTo>
                  <a:lnTo>
                    <a:pt x="0" y="8"/>
                  </a:lnTo>
                  <a:lnTo>
                    <a:pt x="0" y="8"/>
                  </a:lnTo>
                  <a:lnTo>
                    <a:pt x="0" y="8"/>
                  </a:lnTo>
                  <a:lnTo>
                    <a:pt x="0" y="8"/>
                  </a:lnTo>
                  <a:lnTo>
                    <a:pt x="0" y="4"/>
                  </a:lnTo>
                  <a:lnTo>
                    <a:pt x="0" y="8"/>
                  </a:lnTo>
                  <a:lnTo>
                    <a:pt x="0" y="8"/>
                  </a:lnTo>
                  <a:lnTo>
                    <a:pt x="0" y="4"/>
                  </a:lnTo>
                  <a:lnTo>
                    <a:pt x="0" y="4"/>
                  </a:lnTo>
                  <a:lnTo>
                    <a:pt x="0" y="4"/>
                  </a:lnTo>
                  <a:lnTo>
                    <a:pt x="4" y="8"/>
                  </a:lnTo>
                  <a:lnTo>
                    <a:pt x="0" y="4"/>
                  </a:lnTo>
                  <a:lnTo>
                    <a:pt x="0" y="4"/>
                  </a:lnTo>
                  <a:lnTo>
                    <a:pt x="0" y="4"/>
                  </a:lnTo>
                  <a:lnTo>
                    <a:pt x="4" y="4"/>
                  </a:lnTo>
                  <a:lnTo>
                    <a:pt x="0" y="4"/>
                  </a:lnTo>
                  <a:lnTo>
                    <a:pt x="0" y="4"/>
                  </a:lnTo>
                  <a:lnTo>
                    <a:pt x="4" y="4"/>
                  </a:lnTo>
                  <a:lnTo>
                    <a:pt x="4" y="4"/>
                  </a:lnTo>
                  <a:lnTo>
                    <a:pt x="4" y="4"/>
                  </a:lnTo>
                  <a:lnTo>
                    <a:pt x="4" y="4"/>
                  </a:lnTo>
                  <a:lnTo>
                    <a:pt x="4" y="4"/>
                  </a:lnTo>
                  <a:lnTo>
                    <a:pt x="4" y="4"/>
                  </a:lnTo>
                  <a:lnTo>
                    <a:pt x="4" y="4"/>
                  </a:lnTo>
                  <a:lnTo>
                    <a:pt x="4" y="4"/>
                  </a:lnTo>
                  <a:lnTo>
                    <a:pt x="4" y="4"/>
                  </a:lnTo>
                  <a:lnTo>
                    <a:pt x="4" y="4"/>
                  </a:lnTo>
                  <a:lnTo>
                    <a:pt x="4" y="4"/>
                  </a:lnTo>
                  <a:lnTo>
                    <a:pt x="4" y="0"/>
                  </a:lnTo>
                  <a:lnTo>
                    <a:pt x="4" y="4"/>
                  </a:lnTo>
                  <a:lnTo>
                    <a:pt x="4" y="4"/>
                  </a:lnTo>
                  <a:lnTo>
                    <a:pt x="4" y="4"/>
                  </a:lnTo>
                  <a:lnTo>
                    <a:pt x="8" y="4"/>
                  </a:lnTo>
                  <a:lnTo>
                    <a:pt x="8" y="4"/>
                  </a:lnTo>
                  <a:lnTo>
                    <a:pt x="8" y="4"/>
                  </a:lnTo>
                  <a:lnTo>
                    <a:pt x="8" y="4"/>
                  </a:lnTo>
                  <a:lnTo>
                    <a:pt x="8" y="0"/>
                  </a:lnTo>
                  <a:lnTo>
                    <a:pt x="8" y="0"/>
                  </a:lnTo>
                  <a:lnTo>
                    <a:pt x="8" y="4"/>
                  </a:lnTo>
                  <a:lnTo>
                    <a:pt x="8" y="0"/>
                  </a:lnTo>
                  <a:lnTo>
                    <a:pt x="8" y="0"/>
                  </a:lnTo>
                  <a:lnTo>
                    <a:pt x="8" y="0"/>
                  </a:lnTo>
                  <a:lnTo>
                    <a:pt x="8" y="4"/>
                  </a:lnTo>
                  <a:lnTo>
                    <a:pt x="8" y="4"/>
                  </a:lnTo>
                  <a:lnTo>
                    <a:pt x="13" y="0"/>
                  </a:lnTo>
                  <a:lnTo>
                    <a:pt x="13" y="4"/>
                  </a:lnTo>
                  <a:lnTo>
                    <a:pt x="13" y="4"/>
                  </a:lnTo>
                  <a:lnTo>
                    <a:pt x="13" y="4"/>
                  </a:lnTo>
                  <a:lnTo>
                    <a:pt x="13"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2" name="Freeform 112"/>
            <p:cNvSpPr>
              <a:spLocks noChangeArrowheads="1"/>
            </p:cNvSpPr>
            <p:nvPr/>
          </p:nvSpPr>
          <p:spPr bwMode="auto">
            <a:xfrm>
              <a:off x="2543175" y="693737"/>
              <a:ext cx="1" cy="6350"/>
            </a:xfrm>
            <a:custGeom>
              <a:avLst/>
              <a:gdLst>
                <a:gd name="T0" fmla="*/ 0 w 1"/>
                <a:gd name="T1" fmla="*/ 4 h 4"/>
                <a:gd name="T2" fmla="*/ 0 w 1"/>
                <a:gd name="T3" fmla="*/ 4 h 4"/>
                <a:gd name="T4" fmla="*/ 0 w 1"/>
                <a:gd name="T5" fmla="*/ 4 h 4"/>
                <a:gd name="T6" fmla="*/ 0 w 1"/>
                <a:gd name="T7" fmla="*/ 4 h 4"/>
                <a:gd name="T8" fmla="*/ 0 w 1"/>
                <a:gd name="T9" fmla="*/ 0 h 4"/>
                <a:gd name="T10" fmla="*/ 0 w 1"/>
                <a:gd name="T11" fmla="*/ 4 h 4"/>
                <a:gd name="T12" fmla="*/ 0 w 1"/>
                <a:gd name="T13" fmla="*/ 4 h 4"/>
                <a:gd name="T14" fmla="*/ 0 w 1"/>
                <a:gd name="T15" fmla="*/ 4 h 4"/>
                <a:gd name="T16" fmla="*/ 0 w 1"/>
                <a:gd name="T17" fmla="*/ 4 h 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4"/>
                <a:gd name="T29" fmla="*/ 1 w 1"/>
                <a:gd name="T30" fmla="*/ 4 h 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4">
                  <a:moveTo>
                    <a:pt x="0" y="4"/>
                  </a:moveTo>
                  <a:lnTo>
                    <a:pt x="0" y="4"/>
                  </a:lnTo>
                  <a:lnTo>
                    <a:pt x="0" y="4"/>
                  </a:lnTo>
                  <a:lnTo>
                    <a:pt x="0" y="4"/>
                  </a:lnTo>
                  <a:lnTo>
                    <a:pt x="0" y="0"/>
                  </a:lnTo>
                  <a:lnTo>
                    <a:pt x="0" y="4"/>
                  </a:lnTo>
                  <a:lnTo>
                    <a:pt x="0" y="4"/>
                  </a:lnTo>
                  <a:lnTo>
                    <a:pt x="0" y="4"/>
                  </a:lnTo>
                  <a:lnTo>
                    <a:pt x="0" y="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3" name="Freeform 113"/>
            <p:cNvSpPr>
              <a:spLocks noChangeArrowheads="1"/>
            </p:cNvSpPr>
            <p:nvPr/>
          </p:nvSpPr>
          <p:spPr bwMode="auto">
            <a:xfrm>
              <a:off x="2543175" y="693737"/>
              <a:ext cx="7938" cy="6350"/>
            </a:xfrm>
            <a:custGeom>
              <a:avLst/>
              <a:gdLst>
                <a:gd name="T0" fmla="*/ 5 w 5"/>
                <a:gd name="T1" fmla="*/ 0 h 4"/>
                <a:gd name="T2" fmla="*/ 5 w 5"/>
                <a:gd name="T3" fmla="*/ 0 h 4"/>
                <a:gd name="T4" fmla="*/ 5 w 5"/>
                <a:gd name="T5" fmla="*/ 0 h 4"/>
                <a:gd name="T6" fmla="*/ 5 w 5"/>
                <a:gd name="T7" fmla="*/ 0 h 4"/>
                <a:gd name="T8" fmla="*/ 0 w 5"/>
                <a:gd name="T9" fmla="*/ 0 h 4"/>
                <a:gd name="T10" fmla="*/ 0 w 5"/>
                <a:gd name="T11" fmla="*/ 0 h 4"/>
                <a:gd name="T12" fmla="*/ 0 w 5"/>
                <a:gd name="T13" fmla="*/ 0 h 4"/>
                <a:gd name="T14" fmla="*/ 5 w 5"/>
                <a:gd name="T15" fmla="*/ 0 h 4"/>
                <a:gd name="T16" fmla="*/ 5 w 5"/>
                <a:gd name="T17" fmla="*/ 0 h 4"/>
                <a:gd name="T18" fmla="*/ 5 w 5"/>
                <a:gd name="T19" fmla="*/ 0 h 4"/>
                <a:gd name="T20" fmla="*/ 5 w 5"/>
                <a:gd name="T21" fmla="*/ 4 h 4"/>
                <a:gd name="T22" fmla="*/ 5 w 5"/>
                <a:gd name="T23" fmla="*/ 4 h 4"/>
                <a:gd name="T24" fmla="*/ 5 w 5"/>
                <a:gd name="T25" fmla="*/ 4 h 4"/>
                <a:gd name="T26" fmla="*/ 0 w 5"/>
                <a:gd name="T27" fmla="*/ 4 h 4"/>
                <a:gd name="T28" fmla="*/ 0 w 5"/>
                <a:gd name="T29" fmla="*/ 4 h 4"/>
                <a:gd name="T30" fmla="*/ 0 w 5"/>
                <a:gd name="T31" fmla="*/ 4 h 4"/>
                <a:gd name="T32" fmla="*/ 5 w 5"/>
                <a:gd name="T33" fmla="*/ 4 h 4"/>
                <a:gd name="T34" fmla="*/ 5 w 5"/>
                <a:gd name="T35" fmla="*/ 4 h 4"/>
                <a:gd name="T36" fmla="*/ 5 w 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
                <a:gd name="T58" fmla="*/ 0 h 4"/>
                <a:gd name="T59" fmla="*/ 5 w 5"/>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 h="4">
                  <a:moveTo>
                    <a:pt x="5" y="0"/>
                  </a:moveTo>
                  <a:lnTo>
                    <a:pt x="5" y="0"/>
                  </a:lnTo>
                  <a:lnTo>
                    <a:pt x="5" y="0"/>
                  </a:lnTo>
                  <a:lnTo>
                    <a:pt x="5" y="0"/>
                  </a:lnTo>
                  <a:lnTo>
                    <a:pt x="0" y="0"/>
                  </a:lnTo>
                  <a:lnTo>
                    <a:pt x="0" y="0"/>
                  </a:lnTo>
                  <a:lnTo>
                    <a:pt x="0" y="0"/>
                  </a:lnTo>
                  <a:lnTo>
                    <a:pt x="5" y="0"/>
                  </a:lnTo>
                  <a:lnTo>
                    <a:pt x="5" y="0"/>
                  </a:lnTo>
                  <a:lnTo>
                    <a:pt x="5" y="0"/>
                  </a:lnTo>
                  <a:lnTo>
                    <a:pt x="5" y="4"/>
                  </a:lnTo>
                  <a:lnTo>
                    <a:pt x="5" y="4"/>
                  </a:lnTo>
                  <a:lnTo>
                    <a:pt x="5" y="4"/>
                  </a:lnTo>
                  <a:lnTo>
                    <a:pt x="0" y="4"/>
                  </a:lnTo>
                  <a:lnTo>
                    <a:pt x="0" y="4"/>
                  </a:lnTo>
                  <a:lnTo>
                    <a:pt x="0" y="4"/>
                  </a:lnTo>
                  <a:lnTo>
                    <a:pt x="5" y="4"/>
                  </a:lnTo>
                  <a:lnTo>
                    <a:pt x="5" y="4"/>
                  </a:lnTo>
                  <a:lnTo>
                    <a:pt x="5"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4" name="Freeform 114"/>
            <p:cNvSpPr>
              <a:spLocks noChangeArrowheads="1"/>
            </p:cNvSpPr>
            <p:nvPr/>
          </p:nvSpPr>
          <p:spPr bwMode="auto">
            <a:xfrm>
              <a:off x="2543175" y="693737"/>
              <a:ext cx="14288" cy="20637"/>
            </a:xfrm>
            <a:custGeom>
              <a:avLst/>
              <a:gdLst>
                <a:gd name="T0" fmla="*/ 9 w 9"/>
                <a:gd name="T1" fmla="*/ 0 h 13"/>
                <a:gd name="T2" fmla="*/ 9 w 9"/>
                <a:gd name="T3" fmla="*/ 0 h 13"/>
                <a:gd name="T4" fmla="*/ 9 w 9"/>
                <a:gd name="T5" fmla="*/ 0 h 13"/>
                <a:gd name="T6" fmla="*/ 9 w 9"/>
                <a:gd name="T7" fmla="*/ 9 h 13"/>
                <a:gd name="T8" fmla="*/ 9 w 9"/>
                <a:gd name="T9" fmla="*/ 9 h 13"/>
                <a:gd name="T10" fmla="*/ 5 w 9"/>
                <a:gd name="T11" fmla="*/ 13 h 13"/>
                <a:gd name="T12" fmla="*/ 5 w 9"/>
                <a:gd name="T13" fmla="*/ 13 h 13"/>
                <a:gd name="T14" fmla="*/ 0 w 9"/>
                <a:gd name="T15" fmla="*/ 9 h 13"/>
                <a:gd name="T16" fmla="*/ 0 w 9"/>
                <a:gd name="T17" fmla="*/ 9 h 13"/>
                <a:gd name="T18" fmla="*/ 0 w 9"/>
                <a:gd name="T19" fmla="*/ 4 h 13"/>
                <a:gd name="T20" fmla="*/ 0 w 9"/>
                <a:gd name="T21" fmla="*/ 4 h 13"/>
                <a:gd name="T22" fmla="*/ 0 w 9"/>
                <a:gd name="T23" fmla="*/ 4 h 13"/>
                <a:gd name="T24" fmla="*/ 0 w 9"/>
                <a:gd name="T25" fmla="*/ 4 h 13"/>
                <a:gd name="T26" fmla="*/ 5 w 9"/>
                <a:gd name="T27" fmla="*/ 9 h 13"/>
                <a:gd name="T28" fmla="*/ 5 w 9"/>
                <a:gd name="T29" fmla="*/ 9 h 13"/>
                <a:gd name="T30" fmla="*/ 5 w 9"/>
                <a:gd name="T31" fmla="*/ 9 h 13"/>
                <a:gd name="T32" fmla="*/ 9 w 9"/>
                <a:gd name="T33" fmla="*/ 4 h 13"/>
                <a:gd name="T34" fmla="*/ 9 w 9"/>
                <a:gd name="T35" fmla="*/ 4 h 13"/>
                <a:gd name="T36" fmla="*/ 9 w 9"/>
                <a:gd name="T37" fmla="*/ 4 h 13"/>
                <a:gd name="T38" fmla="*/ 9 w 9"/>
                <a:gd name="T39" fmla="*/ 4 h 13"/>
                <a:gd name="T40" fmla="*/ 9 w 9"/>
                <a:gd name="T41" fmla="*/ 4 h 13"/>
                <a:gd name="T42" fmla="*/ 9 w 9"/>
                <a:gd name="T43" fmla="*/ 4 h 13"/>
                <a:gd name="T44" fmla="*/ 9 w 9"/>
                <a:gd name="T45" fmla="*/ 4 h 13"/>
                <a:gd name="T46" fmla="*/ 9 w 9"/>
                <a:gd name="T47" fmla="*/ 4 h 13"/>
                <a:gd name="T48" fmla="*/ 9 w 9"/>
                <a:gd name="T49" fmla="*/ 4 h 13"/>
                <a:gd name="T50" fmla="*/ 9 w 9"/>
                <a:gd name="T51" fmla="*/ 4 h 13"/>
                <a:gd name="T52" fmla="*/ 5 w 9"/>
                <a:gd name="T53" fmla="*/ 4 h 13"/>
                <a:gd name="T54" fmla="*/ 9 w 9"/>
                <a:gd name="T55" fmla="*/ 0 h 13"/>
                <a:gd name="T56" fmla="*/ 5 w 9"/>
                <a:gd name="T57" fmla="*/ 0 h 13"/>
                <a:gd name="T58" fmla="*/ 9 w 9"/>
                <a:gd name="T59" fmla="*/ 0 h 13"/>
                <a:gd name="T60" fmla="*/ 9 w 9"/>
                <a:gd name="T61" fmla="*/ 0 h 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
                <a:gd name="T94" fmla="*/ 0 h 13"/>
                <a:gd name="T95" fmla="*/ 9 w 9"/>
                <a:gd name="T96" fmla="*/ 13 h 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 h="13">
                  <a:moveTo>
                    <a:pt x="9" y="0"/>
                  </a:moveTo>
                  <a:lnTo>
                    <a:pt x="9" y="0"/>
                  </a:lnTo>
                  <a:lnTo>
                    <a:pt x="9" y="0"/>
                  </a:lnTo>
                  <a:lnTo>
                    <a:pt x="9" y="9"/>
                  </a:lnTo>
                  <a:lnTo>
                    <a:pt x="9" y="9"/>
                  </a:lnTo>
                  <a:lnTo>
                    <a:pt x="5" y="13"/>
                  </a:lnTo>
                  <a:lnTo>
                    <a:pt x="5" y="13"/>
                  </a:lnTo>
                  <a:lnTo>
                    <a:pt x="0" y="9"/>
                  </a:lnTo>
                  <a:lnTo>
                    <a:pt x="0" y="9"/>
                  </a:lnTo>
                  <a:lnTo>
                    <a:pt x="0" y="4"/>
                  </a:lnTo>
                  <a:lnTo>
                    <a:pt x="0" y="4"/>
                  </a:lnTo>
                  <a:lnTo>
                    <a:pt x="0" y="4"/>
                  </a:lnTo>
                  <a:lnTo>
                    <a:pt x="0" y="4"/>
                  </a:lnTo>
                  <a:lnTo>
                    <a:pt x="5" y="9"/>
                  </a:lnTo>
                  <a:lnTo>
                    <a:pt x="5" y="9"/>
                  </a:lnTo>
                  <a:lnTo>
                    <a:pt x="5" y="9"/>
                  </a:lnTo>
                  <a:lnTo>
                    <a:pt x="9" y="4"/>
                  </a:lnTo>
                  <a:lnTo>
                    <a:pt x="9" y="4"/>
                  </a:lnTo>
                  <a:lnTo>
                    <a:pt x="9" y="4"/>
                  </a:lnTo>
                  <a:lnTo>
                    <a:pt x="9" y="4"/>
                  </a:lnTo>
                  <a:lnTo>
                    <a:pt x="9" y="4"/>
                  </a:lnTo>
                  <a:lnTo>
                    <a:pt x="9" y="4"/>
                  </a:lnTo>
                  <a:lnTo>
                    <a:pt x="9" y="4"/>
                  </a:lnTo>
                  <a:lnTo>
                    <a:pt x="9" y="4"/>
                  </a:lnTo>
                  <a:lnTo>
                    <a:pt x="9" y="4"/>
                  </a:lnTo>
                  <a:lnTo>
                    <a:pt x="9" y="4"/>
                  </a:lnTo>
                  <a:lnTo>
                    <a:pt x="5" y="4"/>
                  </a:lnTo>
                  <a:lnTo>
                    <a:pt x="9" y="0"/>
                  </a:lnTo>
                  <a:lnTo>
                    <a:pt x="5" y="0"/>
                  </a:lnTo>
                  <a:lnTo>
                    <a:pt x="9" y="0"/>
                  </a:lnTo>
                  <a:lnTo>
                    <a:pt x="9"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1385" name="Freeform 115"/>
            <p:cNvSpPr>
              <a:spLocks noChangeArrowheads="1"/>
            </p:cNvSpPr>
            <p:nvPr/>
          </p:nvSpPr>
          <p:spPr bwMode="auto">
            <a:xfrm>
              <a:off x="2528888" y="708025"/>
              <a:ext cx="14288" cy="6350"/>
            </a:xfrm>
            <a:custGeom>
              <a:avLst/>
              <a:gdLst>
                <a:gd name="T0" fmla="*/ 0 w 9"/>
                <a:gd name="T1" fmla="*/ 0 h 4"/>
                <a:gd name="T2" fmla="*/ 0 w 9"/>
                <a:gd name="T3" fmla="*/ 0 h 4"/>
                <a:gd name="T4" fmla="*/ 5 w 9"/>
                <a:gd name="T5" fmla="*/ 0 h 4"/>
                <a:gd name="T6" fmla="*/ 5 w 9"/>
                <a:gd name="T7" fmla="*/ 0 h 4"/>
                <a:gd name="T8" fmla="*/ 9 w 9"/>
                <a:gd name="T9" fmla="*/ 4 h 4"/>
                <a:gd name="T10" fmla="*/ 5 w 9"/>
                <a:gd name="T11" fmla="*/ 4 h 4"/>
                <a:gd name="T12" fmla="*/ 0 w 9"/>
                <a:gd name="T13" fmla="*/ 0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0"/>
                  </a:moveTo>
                  <a:lnTo>
                    <a:pt x="0" y="0"/>
                  </a:lnTo>
                  <a:lnTo>
                    <a:pt x="5" y="0"/>
                  </a:lnTo>
                  <a:lnTo>
                    <a:pt x="5" y="0"/>
                  </a:lnTo>
                  <a:lnTo>
                    <a:pt x="9" y="4"/>
                  </a:lnTo>
                  <a:lnTo>
                    <a:pt x="5" y="4"/>
                  </a:lnTo>
                  <a:lnTo>
                    <a:pt x="0"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11386" name="矩形 129"/>
          <p:cNvSpPr>
            <a:spLocks noChangeArrowheads="1"/>
          </p:cNvSpPr>
          <p:nvPr/>
        </p:nvSpPr>
        <p:spPr bwMode="auto">
          <a:xfrm>
            <a:off x="5718175" y="5040313"/>
            <a:ext cx="546100" cy="738187"/>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3</a:t>
            </a:r>
          </a:p>
        </p:txBody>
      </p:sp>
      <p:sp>
        <p:nvSpPr>
          <p:cNvPr id="11387" name="矩形 130"/>
          <p:cNvSpPr>
            <a:spLocks noChangeArrowheads="1"/>
          </p:cNvSpPr>
          <p:nvPr/>
        </p:nvSpPr>
        <p:spPr bwMode="auto">
          <a:xfrm>
            <a:off x="6278563" y="5040313"/>
            <a:ext cx="5513387" cy="738187"/>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nSpc>
                <a:spcPct val="120000"/>
              </a:lnSpc>
            </a:pPr>
            <a:r>
              <a:rPr lang="zh-CN" altLang="en-US">
                <a:solidFill>
                  <a:srgbClr val="FFFFFF"/>
                </a:solidFill>
                <a:latin typeface="方正兰亭粗黑_GBK" charset="-122"/>
                <a:ea typeface="方正兰亭粗黑_GBK" charset="-122"/>
              </a:rPr>
              <a:t>我们经常会听到哪些对我们的抱怨或投诉，基于这些抱怨或者投诉，我们应该怎样做？</a:t>
            </a:r>
          </a:p>
        </p:txBody>
      </p:sp>
      <p:sp>
        <p:nvSpPr>
          <p:cNvPr id="11388" name="矩形 131"/>
          <p:cNvSpPr>
            <a:spLocks noChangeArrowheads="1"/>
          </p:cNvSpPr>
          <p:nvPr/>
        </p:nvSpPr>
        <p:spPr bwMode="auto">
          <a:xfrm>
            <a:off x="6264275" y="5810250"/>
            <a:ext cx="5527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以反面案例来提炼出价值观、倡导行为与反对行为。</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8"/>
          <p:cNvSpPr>
            <a:spLocks noChangeArrowheads="1"/>
          </p:cNvSpPr>
          <p:nvPr/>
        </p:nvSpPr>
        <p:spPr bwMode="auto">
          <a:xfrm>
            <a:off x="1343025" y="498475"/>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solidFill>
                  <a:schemeClr val="bg1"/>
                </a:solidFill>
                <a:latin typeface="微软雅黑" pitchFamily="34" charset="-122"/>
                <a:ea typeface="微软雅黑" pitchFamily="34" charset="-122"/>
                <a:sym typeface="微软雅黑" pitchFamily="34" charset="-122"/>
              </a:rPr>
              <a:t>第二章    企业文化讨论的问题建议</a:t>
            </a:r>
            <a:endParaRPr lang="zh-CN"/>
          </a:p>
        </p:txBody>
      </p:sp>
      <p:sp>
        <p:nvSpPr>
          <p:cNvPr id="12291" name="文本框 11"/>
          <p:cNvSpPr>
            <a:spLocks noChangeArrowheads="1"/>
          </p:cNvSpPr>
          <p:nvPr/>
        </p:nvSpPr>
        <p:spPr bwMode="auto">
          <a:xfrm>
            <a:off x="1341438" y="968375"/>
            <a:ext cx="4854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595959"/>
                </a:solidFill>
                <a:latin typeface="微软雅黑" pitchFamily="34" charset="-122"/>
                <a:ea typeface="微软雅黑" pitchFamily="34" charset="-122"/>
                <a:sym typeface="微软雅黑" pitchFamily="34" charset="-122"/>
              </a:rPr>
              <a:t>2.3  </a:t>
            </a:r>
            <a:r>
              <a:rPr lang="zh-CN" altLang="en-US">
                <a:solidFill>
                  <a:srgbClr val="595959"/>
                </a:solidFill>
                <a:latin typeface="微软雅黑" pitchFamily="34" charset="-122"/>
                <a:ea typeface="微软雅黑" pitchFamily="34" charset="-122"/>
                <a:sym typeface="微软雅黑" pitchFamily="34" charset="-122"/>
              </a:rPr>
              <a:t>员工级</a:t>
            </a:r>
            <a:r>
              <a:rPr lang="en-US">
                <a:solidFill>
                  <a:srgbClr val="595959"/>
                </a:solidFill>
                <a:latin typeface="微软雅黑" pitchFamily="34" charset="-122"/>
                <a:ea typeface="微软雅黑" pitchFamily="34" charset="-122"/>
                <a:sym typeface="微软雅黑" pitchFamily="34" charset="-122"/>
              </a:rPr>
              <a:t>&amp;</a:t>
            </a:r>
            <a:r>
              <a:rPr lang="zh-CN" altLang="en-US">
                <a:solidFill>
                  <a:srgbClr val="595959"/>
                </a:solidFill>
                <a:latin typeface="微软雅黑" pitchFamily="34" charset="-122"/>
                <a:ea typeface="微软雅黑" pitchFamily="34" charset="-122"/>
                <a:sym typeface="微软雅黑" pitchFamily="34" charset="-122"/>
              </a:rPr>
              <a:t>基层管理者的讨论问题</a:t>
            </a:r>
            <a:r>
              <a:rPr lang="en-US">
                <a:solidFill>
                  <a:srgbClr val="595959"/>
                </a:solidFill>
                <a:latin typeface="微软雅黑" pitchFamily="34" charset="-122"/>
                <a:ea typeface="微软雅黑" pitchFamily="34" charset="-122"/>
                <a:sym typeface="微软雅黑" pitchFamily="34" charset="-122"/>
              </a:rPr>
              <a:t> </a:t>
            </a:r>
          </a:p>
        </p:txBody>
      </p:sp>
      <p:sp>
        <p:nvSpPr>
          <p:cNvPr id="12292" name="文本框 16"/>
          <p:cNvSpPr>
            <a:spLocks noChangeArrowheads="1"/>
          </p:cNvSpPr>
          <p:nvPr/>
        </p:nvSpPr>
        <p:spPr bwMode="auto">
          <a:xfrm>
            <a:off x="917575" y="5130800"/>
            <a:ext cx="4159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solidFill>
                  <a:srgbClr val="595959"/>
                </a:solidFill>
                <a:latin typeface="微软雅黑" pitchFamily="34" charset="-122"/>
                <a:ea typeface="微软雅黑" pitchFamily="34" charset="-122"/>
                <a:sym typeface="微软雅黑" pitchFamily="34" charset="-122"/>
              </a:rPr>
              <a:t>员工级</a:t>
            </a:r>
            <a:r>
              <a:rPr lang="en-US" sz="3600" b="1">
                <a:solidFill>
                  <a:srgbClr val="595959"/>
                </a:solidFill>
                <a:latin typeface="微软雅黑" pitchFamily="34" charset="-122"/>
                <a:ea typeface="微软雅黑" pitchFamily="34" charset="-122"/>
                <a:sym typeface="微软雅黑" pitchFamily="34" charset="-122"/>
              </a:rPr>
              <a:t>&amp;</a:t>
            </a:r>
            <a:r>
              <a:rPr lang="zh-CN" altLang="en-US" sz="3600" b="1">
                <a:solidFill>
                  <a:srgbClr val="595959"/>
                </a:solidFill>
                <a:latin typeface="微软雅黑" pitchFamily="34" charset="-122"/>
                <a:ea typeface="微软雅黑" pitchFamily="34" charset="-122"/>
                <a:sym typeface="微软雅黑" pitchFamily="34" charset="-122"/>
              </a:rPr>
              <a:t>基层管理者</a:t>
            </a:r>
          </a:p>
        </p:txBody>
      </p:sp>
      <p:sp>
        <p:nvSpPr>
          <p:cNvPr id="12293" name="AutoShape 3"/>
          <p:cNvSpPr>
            <a:spLocks noChangeAspect="1" noChangeArrowheads="1" noTextEdit="1"/>
          </p:cNvSpPr>
          <p:nvPr/>
        </p:nvSpPr>
        <p:spPr bwMode="auto">
          <a:xfrm>
            <a:off x="1503363" y="2881313"/>
            <a:ext cx="3170237"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nvGrpSpPr>
          <p:cNvPr id="12294" name="Group 205"/>
          <p:cNvGrpSpPr>
            <a:grpSpLocks/>
          </p:cNvGrpSpPr>
          <p:nvPr/>
        </p:nvGrpSpPr>
        <p:grpSpPr bwMode="auto">
          <a:xfrm>
            <a:off x="3324225" y="3044825"/>
            <a:ext cx="1265238" cy="855663"/>
            <a:chOff x="0" y="0"/>
            <a:chExt cx="797" cy="539"/>
          </a:xfrm>
        </p:grpSpPr>
        <p:sp>
          <p:nvSpPr>
            <p:cNvPr id="12295" name="Freeform 5"/>
            <p:cNvSpPr>
              <a:spLocks noChangeArrowheads="1"/>
            </p:cNvSpPr>
            <p:nvPr/>
          </p:nvSpPr>
          <p:spPr bwMode="auto">
            <a:xfrm>
              <a:off x="0" y="0"/>
              <a:ext cx="797" cy="539"/>
            </a:xfrm>
            <a:custGeom>
              <a:avLst/>
              <a:gdLst>
                <a:gd name="T0" fmla="*/ 797 w 797"/>
                <a:gd name="T1" fmla="*/ 497 h 539"/>
                <a:gd name="T2" fmla="*/ 797 w 797"/>
                <a:gd name="T3" fmla="*/ 504 h 539"/>
                <a:gd name="T4" fmla="*/ 793 w 797"/>
                <a:gd name="T5" fmla="*/ 512 h 539"/>
                <a:gd name="T6" fmla="*/ 789 w 797"/>
                <a:gd name="T7" fmla="*/ 520 h 539"/>
                <a:gd name="T8" fmla="*/ 785 w 797"/>
                <a:gd name="T9" fmla="*/ 527 h 539"/>
                <a:gd name="T10" fmla="*/ 778 w 797"/>
                <a:gd name="T11" fmla="*/ 531 h 539"/>
                <a:gd name="T12" fmla="*/ 770 w 797"/>
                <a:gd name="T13" fmla="*/ 535 h 539"/>
                <a:gd name="T14" fmla="*/ 762 w 797"/>
                <a:gd name="T15" fmla="*/ 539 h 539"/>
                <a:gd name="T16" fmla="*/ 755 w 797"/>
                <a:gd name="T17" fmla="*/ 539 h 539"/>
                <a:gd name="T18" fmla="*/ 38 w 797"/>
                <a:gd name="T19" fmla="*/ 539 h 539"/>
                <a:gd name="T20" fmla="*/ 31 w 797"/>
                <a:gd name="T21" fmla="*/ 539 h 539"/>
                <a:gd name="T22" fmla="*/ 23 w 797"/>
                <a:gd name="T23" fmla="*/ 535 h 539"/>
                <a:gd name="T24" fmla="*/ 15 w 797"/>
                <a:gd name="T25" fmla="*/ 531 h 539"/>
                <a:gd name="T26" fmla="*/ 12 w 797"/>
                <a:gd name="T27" fmla="*/ 527 h 539"/>
                <a:gd name="T28" fmla="*/ 4 w 797"/>
                <a:gd name="T29" fmla="*/ 520 h 539"/>
                <a:gd name="T30" fmla="*/ 0 w 797"/>
                <a:gd name="T31" fmla="*/ 512 h 539"/>
                <a:gd name="T32" fmla="*/ 0 w 797"/>
                <a:gd name="T33" fmla="*/ 504 h 539"/>
                <a:gd name="T34" fmla="*/ 0 w 797"/>
                <a:gd name="T35" fmla="*/ 497 h 539"/>
                <a:gd name="T36" fmla="*/ 0 w 797"/>
                <a:gd name="T37" fmla="*/ 42 h 539"/>
                <a:gd name="T38" fmla="*/ 0 w 797"/>
                <a:gd name="T39" fmla="*/ 35 h 539"/>
                <a:gd name="T40" fmla="*/ 0 w 797"/>
                <a:gd name="T41" fmla="*/ 23 h 539"/>
                <a:gd name="T42" fmla="*/ 4 w 797"/>
                <a:gd name="T43" fmla="*/ 19 h 539"/>
                <a:gd name="T44" fmla="*/ 12 w 797"/>
                <a:gd name="T45" fmla="*/ 12 h 539"/>
                <a:gd name="T46" fmla="*/ 15 w 797"/>
                <a:gd name="T47" fmla="*/ 8 h 539"/>
                <a:gd name="T48" fmla="*/ 23 w 797"/>
                <a:gd name="T49" fmla="*/ 4 h 539"/>
                <a:gd name="T50" fmla="*/ 31 w 797"/>
                <a:gd name="T51" fmla="*/ 0 h 539"/>
                <a:gd name="T52" fmla="*/ 38 w 797"/>
                <a:gd name="T53" fmla="*/ 0 h 539"/>
                <a:gd name="T54" fmla="*/ 755 w 797"/>
                <a:gd name="T55" fmla="*/ 0 h 539"/>
                <a:gd name="T56" fmla="*/ 762 w 797"/>
                <a:gd name="T57" fmla="*/ 0 h 539"/>
                <a:gd name="T58" fmla="*/ 770 w 797"/>
                <a:gd name="T59" fmla="*/ 4 h 539"/>
                <a:gd name="T60" fmla="*/ 778 w 797"/>
                <a:gd name="T61" fmla="*/ 8 h 539"/>
                <a:gd name="T62" fmla="*/ 785 w 797"/>
                <a:gd name="T63" fmla="*/ 12 h 539"/>
                <a:gd name="T64" fmla="*/ 789 w 797"/>
                <a:gd name="T65" fmla="*/ 19 h 539"/>
                <a:gd name="T66" fmla="*/ 793 w 797"/>
                <a:gd name="T67" fmla="*/ 23 h 539"/>
                <a:gd name="T68" fmla="*/ 797 w 797"/>
                <a:gd name="T69" fmla="*/ 35 h 539"/>
                <a:gd name="T70" fmla="*/ 797 w 797"/>
                <a:gd name="T71" fmla="*/ 42 h 539"/>
                <a:gd name="T72" fmla="*/ 797 w 797"/>
                <a:gd name="T73" fmla="*/ 497 h 5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97"/>
                <a:gd name="T112" fmla="*/ 0 h 539"/>
                <a:gd name="T113" fmla="*/ 797 w 797"/>
                <a:gd name="T114" fmla="*/ 539 h 5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97" h="539">
                  <a:moveTo>
                    <a:pt x="797" y="497"/>
                  </a:moveTo>
                  <a:lnTo>
                    <a:pt x="797" y="504"/>
                  </a:lnTo>
                  <a:lnTo>
                    <a:pt x="793" y="512"/>
                  </a:lnTo>
                  <a:lnTo>
                    <a:pt x="789" y="520"/>
                  </a:lnTo>
                  <a:lnTo>
                    <a:pt x="785" y="527"/>
                  </a:lnTo>
                  <a:lnTo>
                    <a:pt x="778" y="531"/>
                  </a:lnTo>
                  <a:lnTo>
                    <a:pt x="770" y="535"/>
                  </a:lnTo>
                  <a:lnTo>
                    <a:pt x="762" y="539"/>
                  </a:lnTo>
                  <a:lnTo>
                    <a:pt x="755" y="539"/>
                  </a:lnTo>
                  <a:lnTo>
                    <a:pt x="38" y="539"/>
                  </a:lnTo>
                  <a:lnTo>
                    <a:pt x="31" y="539"/>
                  </a:lnTo>
                  <a:lnTo>
                    <a:pt x="23" y="535"/>
                  </a:lnTo>
                  <a:lnTo>
                    <a:pt x="15" y="531"/>
                  </a:lnTo>
                  <a:lnTo>
                    <a:pt x="12" y="527"/>
                  </a:lnTo>
                  <a:lnTo>
                    <a:pt x="4" y="520"/>
                  </a:lnTo>
                  <a:lnTo>
                    <a:pt x="0" y="512"/>
                  </a:lnTo>
                  <a:lnTo>
                    <a:pt x="0" y="504"/>
                  </a:lnTo>
                  <a:lnTo>
                    <a:pt x="0" y="497"/>
                  </a:lnTo>
                  <a:lnTo>
                    <a:pt x="0" y="42"/>
                  </a:lnTo>
                  <a:lnTo>
                    <a:pt x="0" y="35"/>
                  </a:lnTo>
                  <a:lnTo>
                    <a:pt x="0" y="23"/>
                  </a:lnTo>
                  <a:lnTo>
                    <a:pt x="4" y="19"/>
                  </a:lnTo>
                  <a:lnTo>
                    <a:pt x="12" y="12"/>
                  </a:lnTo>
                  <a:lnTo>
                    <a:pt x="15" y="8"/>
                  </a:lnTo>
                  <a:lnTo>
                    <a:pt x="23" y="4"/>
                  </a:lnTo>
                  <a:lnTo>
                    <a:pt x="31" y="0"/>
                  </a:lnTo>
                  <a:lnTo>
                    <a:pt x="38" y="0"/>
                  </a:lnTo>
                  <a:lnTo>
                    <a:pt x="755" y="0"/>
                  </a:lnTo>
                  <a:lnTo>
                    <a:pt x="762" y="0"/>
                  </a:lnTo>
                  <a:lnTo>
                    <a:pt x="770" y="4"/>
                  </a:lnTo>
                  <a:lnTo>
                    <a:pt x="778" y="8"/>
                  </a:lnTo>
                  <a:lnTo>
                    <a:pt x="785" y="12"/>
                  </a:lnTo>
                  <a:lnTo>
                    <a:pt x="789" y="19"/>
                  </a:lnTo>
                  <a:lnTo>
                    <a:pt x="793" y="23"/>
                  </a:lnTo>
                  <a:lnTo>
                    <a:pt x="797" y="35"/>
                  </a:lnTo>
                  <a:lnTo>
                    <a:pt x="797" y="42"/>
                  </a:lnTo>
                  <a:lnTo>
                    <a:pt x="797" y="497"/>
                  </a:lnTo>
                  <a:close/>
                </a:path>
              </a:pathLst>
            </a:custGeom>
            <a:solidFill>
              <a:srgbClr val="BCBAB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296" name="Freeform 6"/>
            <p:cNvSpPr>
              <a:spLocks noChangeArrowheads="1"/>
            </p:cNvSpPr>
            <p:nvPr/>
          </p:nvSpPr>
          <p:spPr bwMode="auto">
            <a:xfrm>
              <a:off x="19" y="27"/>
              <a:ext cx="12" cy="15"/>
            </a:xfrm>
            <a:custGeom>
              <a:avLst/>
              <a:gdLst>
                <a:gd name="T0" fmla="*/ 12 w 12"/>
                <a:gd name="T1" fmla="*/ 0 h 15"/>
                <a:gd name="T2" fmla="*/ 0 w 12"/>
                <a:gd name="T3" fmla="*/ 15 h 15"/>
                <a:gd name="T4" fmla="*/ 4 w 12"/>
                <a:gd name="T5" fmla="*/ 11 h 15"/>
                <a:gd name="T6" fmla="*/ 8 w 12"/>
                <a:gd name="T7" fmla="*/ 8 h 15"/>
                <a:gd name="T8" fmla="*/ 8 w 12"/>
                <a:gd name="T9" fmla="*/ 4 h 15"/>
                <a:gd name="T10" fmla="*/ 12 w 12"/>
                <a:gd name="T11" fmla="*/ 0 h 15"/>
                <a:gd name="T12" fmla="*/ 0 60000 65536"/>
                <a:gd name="T13" fmla="*/ 0 60000 65536"/>
                <a:gd name="T14" fmla="*/ 0 60000 65536"/>
                <a:gd name="T15" fmla="*/ 0 60000 65536"/>
                <a:gd name="T16" fmla="*/ 0 60000 65536"/>
                <a:gd name="T17" fmla="*/ 0 60000 65536"/>
                <a:gd name="T18" fmla="*/ 0 w 12"/>
                <a:gd name="T19" fmla="*/ 0 h 15"/>
                <a:gd name="T20" fmla="*/ 12 w 12"/>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2" h="15">
                  <a:moveTo>
                    <a:pt x="12" y="0"/>
                  </a:moveTo>
                  <a:lnTo>
                    <a:pt x="0" y="15"/>
                  </a:lnTo>
                  <a:lnTo>
                    <a:pt x="4" y="11"/>
                  </a:lnTo>
                  <a:lnTo>
                    <a:pt x="8" y="8"/>
                  </a:lnTo>
                  <a:lnTo>
                    <a:pt x="8" y="4"/>
                  </a:lnTo>
                  <a:lnTo>
                    <a:pt x="12"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297" name="Freeform 7"/>
            <p:cNvSpPr>
              <a:spLocks noChangeArrowheads="1"/>
            </p:cNvSpPr>
            <p:nvPr/>
          </p:nvSpPr>
          <p:spPr bwMode="auto">
            <a:xfrm>
              <a:off x="19" y="19"/>
              <a:ext cx="23" cy="35"/>
            </a:xfrm>
            <a:custGeom>
              <a:avLst/>
              <a:gdLst>
                <a:gd name="T0" fmla="*/ 23 w 23"/>
                <a:gd name="T1" fmla="*/ 0 h 35"/>
                <a:gd name="T2" fmla="*/ 0 w 23"/>
                <a:gd name="T3" fmla="*/ 35 h 35"/>
                <a:gd name="T4" fmla="*/ 0 w 23"/>
                <a:gd name="T5" fmla="*/ 27 h 35"/>
                <a:gd name="T6" fmla="*/ 4 w 23"/>
                <a:gd name="T7" fmla="*/ 23 h 35"/>
                <a:gd name="T8" fmla="*/ 15 w 23"/>
                <a:gd name="T9" fmla="*/ 4 h 35"/>
                <a:gd name="T10" fmla="*/ 19 w 23"/>
                <a:gd name="T11" fmla="*/ 0 h 35"/>
                <a:gd name="T12" fmla="*/ 23 w 23"/>
                <a:gd name="T13" fmla="*/ 0 h 35"/>
                <a:gd name="T14" fmla="*/ 0 60000 65536"/>
                <a:gd name="T15" fmla="*/ 0 60000 65536"/>
                <a:gd name="T16" fmla="*/ 0 60000 65536"/>
                <a:gd name="T17" fmla="*/ 0 60000 65536"/>
                <a:gd name="T18" fmla="*/ 0 60000 65536"/>
                <a:gd name="T19" fmla="*/ 0 60000 65536"/>
                <a:gd name="T20" fmla="*/ 0 60000 65536"/>
                <a:gd name="T21" fmla="*/ 0 w 23"/>
                <a:gd name="T22" fmla="*/ 0 h 35"/>
                <a:gd name="T23" fmla="*/ 23 w 2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35">
                  <a:moveTo>
                    <a:pt x="23" y="0"/>
                  </a:moveTo>
                  <a:lnTo>
                    <a:pt x="0" y="35"/>
                  </a:lnTo>
                  <a:lnTo>
                    <a:pt x="0" y="27"/>
                  </a:lnTo>
                  <a:lnTo>
                    <a:pt x="4" y="23"/>
                  </a:lnTo>
                  <a:lnTo>
                    <a:pt x="15" y="4"/>
                  </a:lnTo>
                  <a:lnTo>
                    <a:pt x="19" y="0"/>
                  </a:lnTo>
                  <a:lnTo>
                    <a:pt x="23"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298" name="Freeform 8"/>
            <p:cNvSpPr>
              <a:spLocks noChangeArrowheads="1"/>
            </p:cNvSpPr>
            <p:nvPr/>
          </p:nvSpPr>
          <p:spPr bwMode="auto">
            <a:xfrm>
              <a:off x="19" y="15"/>
              <a:ext cx="27" cy="46"/>
            </a:xfrm>
            <a:custGeom>
              <a:avLst/>
              <a:gdLst>
                <a:gd name="T0" fmla="*/ 27 w 27"/>
                <a:gd name="T1" fmla="*/ 0 h 46"/>
                <a:gd name="T2" fmla="*/ 0 w 27"/>
                <a:gd name="T3" fmla="*/ 46 h 46"/>
                <a:gd name="T4" fmla="*/ 0 w 27"/>
                <a:gd name="T5" fmla="*/ 39 h 46"/>
                <a:gd name="T6" fmla="*/ 0 w 27"/>
                <a:gd name="T7" fmla="*/ 39 h 46"/>
                <a:gd name="T8" fmla="*/ 23 w 27"/>
                <a:gd name="T9" fmla="*/ 4 h 46"/>
                <a:gd name="T10" fmla="*/ 23 w 27"/>
                <a:gd name="T11" fmla="*/ 0 h 46"/>
                <a:gd name="T12" fmla="*/ 27 w 27"/>
                <a:gd name="T13" fmla="*/ 0 h 46"/>
                <a:gd name="T14" fmla="*/ 0 60000 65536"/>
                <a:gd name="T15" fmla="*/ 0 60000 65536"/>
                <a:gd name="T16" fmla="*/ 0 60000 65536"/>
                <a:gd name="T17" fmla="*/ 0 60000 65536"/>
                <a:gd name="T18" fmla="*/ 0 60000 65536"/>
                <a:gd name="T19" fmla="*/ 0 60000 65536"/>
                <a:gd name="T20" fmla="*/ 0 60000 65536"/>
                <a:gd name="T21" fmla="*/ 0 w 27"/>
                <a:gd name="T22" fmla="*/ 0 h 46"/>
                <a:gd name="T23" fmla="*/ 27 w 27"/>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46">
                  <a:moveTo>
                    <a:pt x="27" y="0"/>
                  </a:moveTo>
                  <a:lnTo>
                    <a:pt x="0" y="46"/>
                  </a:lnTo>
                  <a:lnTo>
                    <a:pt x="0" y="39"/>
                  </a:lnTo>
                  <a:lnTo>
                    <a:pt x="0" y="39"/>
                  </a:lnTo>
                  <a:lnTo>
                    <a:pt x="23" y="4"/>
                  </a:lnTo>
                  <a:lnTo>
                    <a:pt x="23" y="0"/>
                  </a:lnTo>
                  <a:lnTo>
                    <a:pt x="27"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299" name="Freeform 9"/>
            <p:cNvSpPr>
              <a:spLocks noChangeArrowheads="1"/>
            </p:cNvSpPr>
            <p:nvPr/>
          </p:nvSpPr>
          <p:spPr bwMode="auto">
            <a:xfrm>
              <a:off x="19" y="15"/>
              <a:ext cx="34" cy="58"/>
            </a:xfrm>
            <a:custGeom>
              <a:avLst/>
              <a:gdLst>
                <a:gd name="T0" fmla="*/ 34 w 34"/>
                <a:gd name="T1" fmla="*/ 0 h 58"/>
                <a:gd name="T2" fmla="*/ 0 w 34"/>
                <a:gd name="T3" fmla="*/ 58 h 58"/>
                <a:gd name="T4" fmla="*/ 0 w 34"/>
                <a:gd name="T5" fmla="*/ 46 h 58"/>
                <a:gd name="T6" fmla="*/ 31 w 34"/>
                <a:gd name="T7" fmla="*/ 0 h 58"/>
                <a:gd name="T8" fmla="*/ 31 w 34"/>
                <a:gd name="T9" fmla="*/ 0 h 58"/>
                <a:gd name="T10" fmla="*/ 34 w 34"/>
                <a:gd name="T11" fmla="*/ 0 h 58"/>
                <a:gd name="T12" fmla="*/ 0 60000 65536"/>
                <a:gd name="T13" fmla="*/ 0 60000 65536"/>
                <a:gd name="T14" fmla="*/ 0 60000 65536"/>
                <a:gd name="T15" fmla="*/ 0 60000 65536"/>
                <a:gd name="T16" fmla="*/ 0 60000 65536"/>
                <a:gd name="T17" fmla="*/ 0 60000 65536"/>
                <a:gd name="T18" fmla="*/ 0 w 34"/>
                <a:gd name="T19" fmla="*/ 0 h 58"/>
                <a:gd name="T20" fmla="*/ 34 w 34"/>
                <a:gd name="T21" fmla="*/ 58 h 58"/>
              </a:gdLst>
              <a:ahLst/>
              <a:cxnLst>
                <a:cxn ang="T12">
                  <a:pos x="T0" y="T1"/>
                </a:cxn>
                <a:cxn ang="T13">
                  <a:pos x="T2" y="T3"/>
                </a:cxn>
                <a:cxn ang="T14">
                  <a:pos x="T4" y="T5"/>
                </a:cxn>
                <a:cxn ang="T15">
                  <a:pos x="T6" y="T7"/>
                </a:cxn>
                <a:cxn ang="T16">
                  <a:pos x="T8" y="T9"/>
                </a:cxn>
                <a:cxn ang="T17">
                  <a:pos x="T10" y="T11"/>
                </a:cxn>
              </a:cxnLst>
              <a:rect l="T18" t="T19" r="T20" b="T21"/>
              <a:pathLst>
                <a:path w="34" h="58">
                  <a:moveTo>
                    <a:pt x="34" y="0"/>
                  </a:moveTo>
                  <a:lnTo>
                    <a:pt x="0" y="58"/>
                  </a:lnTo>
                  <a:lnTo>
                    <a:pt x="0" y="46"/>
                  </a:lnTo>
                  <a:lnTo>
                    <a:pt x="31" y="0"/>
                  </a:lnTo>
                  <a:lnTo>
                    <a:pt x="31" y="0"/>
                  </a:lnTo>
                  <a:lnTo>
                    <a:pt x="34"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0" name="Freeform 10"/>
            <p:cNvSpPr>
              <a:spLocks noChangeArrowheads="1"/>
            </p:cNvSpPr>
            <p:nvPr/>
          </p:nvSpPr>
          <p:spPr bwMode="auto">
            <a:xfrm>
              <a:off x="19" y="12"/>
              <a:ext cx="42" cy="65"/>
            </a:xfrm>
            <a:custGeom>
              <a:avLst/>
              <a:gdLst>
                <a:gd name="T0" fmla="*/ 42 w 42"/>
                <a:gd name="T1" fmla="*/ 0 h 65"/>
                <a:gd name="T2" fmla="*/ 0 w 42"/>
                <a:gd name="T3" fmla="*/ 65 h 65"/>
                <a:gd name="T4" fmla="*/ 0 w 42"/>
                <a:gd name="T5" fmla="*/ 57 h 65"/>
                <a:gd name="T6" fmla="*/ 34 w 42"/>
                <a:gd name="T7" fmla="*/ 0 h 65"/>
                <a:gd name="T8" fmla="*/ 38 w 42"/>
                <a:gd name="T9" fmla="*/ 0 h 65"/>
                <a:gd name="T10" fmla="*/ 42 w 42"/>
                <a:gd name="T11" fmla="*/ 0 h 65"/>
                <a:gd name="T12" fmla="*/ 42 w 42"/>
                <a:gd name="T13" fmla="*/ 0 h 65"/>
                <a:gd name="T14" fmla="*/ 0 60000 65536"/>
                <a:gd name="T15" fmla="*/ 0 60000 65536"/>
                <a:gd name="T16" fmla="*/ 0 60000 65536"/>
                <a:gd name="T17" fmla="*/ 0 60000 65536"/>
                <a:gd name="T18" fmla="*/ 0 60000 65536"/>
                <a:gd name="T19" fmla="*/ 0 60000 65536"/>
                <a:gd name="T20" fmla="*/ 0 60000 65536"/>
                <a:gd name="T21" fmla="*/ 0 w 42"/>
                <a:gd name="T22" fmla="*/ 0 h 65"/>
                <a:gd name="T23" fmla="*/ 42 w 42"/>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65">
                  <a:moveTo>
                    <a:pt x="42" y="0"/>
                  </a:moveTo>
                  <a:lnTo>
                    <a:pt x="0" y="65"/>
                  </a:lnTo>
                  <a:lnTo>
                    <a:pt x="0" y="57"/>
                  </a:lnTo>
                  <a:lnTo>
                    <a:pt x="34" y="0"/>
                  </a:lnTo>
                  <a:lnTo>
                    <a:pt x="38" y="0"/>
                  </a:lnTo>
                  <a:lnTo>
                    <a:pt x="42" y="0"/>
                  </a:lnTo>
                  <a:lnTo>
                    <a:pt x="42"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1" name="Freeform 11"/>
            <p:cNvSpPr>
              <a:spLocks noChangeArrowheads="1"/>
            </p:cNvSpPr>
            <p:nvPr/>
          </p:nvSpPr>
          <p:spPr bwMode="auto">
            <a:xfrm>
              <a:off x="19" y="12"/>
              <a:ext cx="46" cy="72"/>
            </a:xfrm>
            <a:custGeom>
              <a:avLst/>
              <a:gdLst>
                <a:gd name="T0" fmla="*/ 46 w 46"/>
                <a:gd name="T1" fmla="*/ 0 h 72"/>
                <a:gd name="T2" fmla="*/ 0 w 46"/>
                <a:gd name="T3" fmla="*/ 72 h 72"/>
                <a:gd name="T4" fmla="*/ 0 w 46"/>
                <a:gd name="T5" fmla="*/ 65 h 72"/>
                <a:gd name="T6" fmla="*/ 38 w 46"/>
                <a:gd name="T7" fmla="*/ 0 h 72"/>
                <a:gd name="T8" fmla="*/ 46 w 46"/>
                <a:gd name="T9" fmla="*/ 0 h 72"/>
                <a:gd name="T10" fmla="*/ 0 60000 65536"/>
                <a:gd name="T11" fmla="*/ 0 60000 65536"/>
                <a:gd name="T12" fmla="*/ 0 60000 65536"/>
                <a:gd name="T13" fmla="*/ 0 60000 65536"/>
                <a:gd name="T14" fmla="*/ 0 60000 65536"/>
                <a:gd name="T15" fmla="*/ 0 w 46"/>
                <a:gd name="T16" fmla="*/ 0 h 72"/>
                <a:gd name="T17" fmla="*/ 46 w 46"/>
                <a:gd name="T18" fmla="*/ 72 h 72"/>
              </a:gdLst>
              <a:ahLst/>
              <a:cxnLst>
                <a:cxn ang="T10">
                  <a:pos x="T0" y="T1"/>
                </a:cxn>
                <a:cxn ang="T11">
                  <a:pos x="T2" y="T3"/>
                </a:cxn>
                <a:cxn ang="T12">
                  <a:pos x="T4" y="T5"/>
                </a:cxn>
                <a:cxn ang="T13">
                  <a:pos x="T6" y="T7"/>
                </a:cxn>
                <a:cxn ang="T14">
                  <a:pos x="T8" y="T9"/>
                </a:cxn>
              </a:cxnLst>
              <a:rect l="T15" t="T16" r="T17" b="T18"/>
              <a:pathLst>
                <a:path w="46" h="72">
                  <a:moveTo>
                    <a:pt x="46" y="0"/>
                  </a:moveTo>
                  <a:lnTo>
                    <a:pt x="0" y="72"/>
                  </a:lnTo>
                  <a:lnTo>
                    <a:pt x="0" y="65"/>
                  </a:lnTo>
                  <a:lnTo>
                    <a:pt x="38" y="0"/>
                  </a:lnTo>
                  <a:lnTo>
                    <a:pt x="46"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2" name="Freeform 12"/>
            <p:cNvSpPr>
              <a:spLocks noChangeArrowheads="1"/>
            </p:cNvSpPr>
            <p:nvPr/>
          </p:nvSpPr>
          <p:spPr bwMode="auto">
            <a:xfrm>
              <a:off x="19" y="12"/>
              <a:ext cx="50" cy="84"/>
            </a:xfrm>
            <a:custGeom>
              <a:avLst/>
              <a:gdLst>
                <a:gd name="T0" fmla="*/ 50 w 50"/>
                <a:gd name="T1" fmla="*/ 0 h 84"/>
                <a:gd name="T2" fmla="*/ 0 w 50"/>
                <a:gd name="T3" fmla="*/ 84 h 84"/>
                <a:gd name="T4" fmla="*/ 0 w 50"/>
                <a:gd name="T5" fmla="*/ 76 h 84"/>
                <a:gd name="T6" fmla="*/ 46 w 50"/>
                <a:gd name="T7" fmla="*/ 0 h 84"/>
                <a:gd name="T8" fmla="*/ 50 w 50"/>
                <a:gd name="T9" fmla="*/ 0 h 84"/>
                <a:gd name="T10" fmla="*/ 0 60000 65536"/>
                <a:gd name="T11" fmla="*/ 0 60000 65536"/>
                <a:gd name="T12" fmla="*/ 0 60000 65536"/>
                <a:gd name="T13" fmla="*/ 0 60000 65536"/>
                <a:gd name="T14" fmla="*/ 0 60000 65536"/>
                <a:gd name="T15" fmla="*/ 0 w 50"/>
                <a:gd name="T16" fmla="*/ 0 h 84"/>
                <a:gd name="T17" fmla="*/ 50 w 50"/>
                <a:gd name="T18" fmla="*/ 84 h 84"/>
              </a:gdLst>
              <a:ahLst/>
              <a:cxnLst>
                <a:cxn ang="T10">
                  <a:pos x="T0" y="T1"/>
                </a:cxn>
                <a:cxn ang="T11">
                  <a:pos x="T2" y="T3"/>
                </a:cxn>
                <a:cxn ang="T12">
                  <a:pos x="T4" y="T5"/>
                </a:cxn>
                <a:cxn ang="T13">
                  <a:pos x="T6" y="T7"/>
                </a:cxn>
                <a:cxn ang="T14">
                  <a:pos x="T8" y="T9"/>
                </a:cxn>
              </a:cxnLst>
              <a:rect l="T15" t="T16" r="T17" b="T18"/>
              <a:pathLst>
                <a:path w="50" h="84">
                  <a:moveTo>
                    <a:pt x="50" y="0"/>
                  </a:moveTo>
                  <a:lnTo>
                    <a:pt x="0" y="84"/>
                  </a:lnTo>
                  <a:lnTo>
                    <a:pt x="0" y="76"/>
                  </a:lnTo>
                  <a:lnTo>
                    <a:pt x="46" y="0"/>
                  </a:lnTo>
                  <a:lnTo>
                    <a:pt x="50"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3" name="Freeform 13"/>
            <p:cNvSpPr>
              <a:spLocks noChangeArrowheads="1"/>
            </p:cNvSpPr>
            <p:nvPr/>
          </p:nvSpPr>
          <p:spPr bwMode="auto">
            <a:xfrm>
              <a:off x="19" y="12"/>
              <a:ext cx="54" cy="91"/>
            </a:xfrm>
            <a:custGeom>
              <a:avLst/>
              <a:gdLst>
                <a:gd name="T0" fmla="*/ 54 w 54"/>
                <a:gd name="T1" fmla="*/ 0 h 91"/>
                <a:gd name="T2" fmla="*/ 0 w 54"/>
                <a:gd name="T3" fmla="*/ 91 h 91"/>
                <a:gd name="T4" fmla="*/ 0 w 54"/>
                <a:gd name="T5" fmla="*/ 84 h 91"/>
                <a:gd name="T6" fmla="*/ 50 w 54"/>
                <a:gd name="T7" fmla="*/ 0 h 91"/>
                <a:gd name="T8" fmla="*/ 54 w 54"/>
                <a:gd name="T9" fmla="*/ 0 h 91"/>
                <a:gd name="T10" fmla="*/ 0 60000 65536"/>
                <a:gd name="T11" fmla="*/ 0 60000 65536"/>
                <a:gd name="T12" fmla="*/ 0 60000 65536"/>
                <a:gd name="T13" fmla="*/ 0 60000 65536"/>
                <a:gd name="T14" fmla="*/ 0 60000 65536"/>
                <a:gd name="T15" fmla="*/ 0 w 54"/>
                <a:gd name="T16" fmla="*/ 0 h 91"/>
                <a:gd name="T17" fmla="*/ 54 w 54"/>
                <a:gd name="T18" fmla="*/ 91 h 91"/>
              </a:gdLst>
              <a:ahLst/>
              <a:cxnLst>
                <a:cxn ang="T10">
                  <a:pos x="T0" y="T1"/>
                </a:cxn>
                <a:cxn ang="T11">
                  <a:pos x="T2" y="T3"/>
                </a:cxn>
                <a:cxn ang="T12">
                  <a:pos x="T4" y="T5"/>
                </a:cxn>
                <a:cxn ang="T13">
                  <a:pos x="T6" y="T7"/>
                </a:cxn>
                <a:cxn ang="T14">
                  <a:pos x="T8" y="T9"/>
                </a:cxn>
              </a:cxnLst>
              <a:rect l="T15" t="T16" r="T17" b="T18"/>
              <a:pathLst>
                <a:path w="54" h="91">
                  <a:moveTo>
                    <a:pt x="54" y="0"/>
                  </a:moveTo>
                  <a:lnTo>
                    <a:pt x="0" y="91"/>
                  </a:lnTo>
                  <a:lnTo>
                    <a:pt x="0" y="84"/>
                  </a:lnTo>
                  <a:lnTo>
                    <a:pt x="50" y="0"/>
                  </a:lnTo>
                  <a:lnTo>
                    <a:pt x="54"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4" name="Freeform 14"/>
            <p:cNvSpPr>
              <a:spLocks noChangeArrowheads="1"/>
            </p:cNvSpPr>
            <p:nvPr/>
          </p:nvSpPr>
          <p:spPr bwMode="auto">
            <a:xfrm>
              <a:off x="19" y="12"/>
              <a:ext cx="57" cy="99"/>
            </a:xfrm>
            <a:custGeom>
              <a:avLst/>
              <a:gdLst>
                <a:gd name="T0" fmla="*/ 57 w 57"/>
                <a:gd name="T1" fmla="*/ 0 h 99"/>
                <a:gd name="T2" fmla="*/ 0 w 57"/>
                <a:gd name="T3" fmla="*/ 99 h 99"/>
                <a:gd name="T4" fmla="*/ 0 w 57"/>
                <a:gd name="T5" fmla="*/ 87 h 99"/>
                <a:gd name="T6" fmla="*/ 54 w 57"/>
                <a:gd name="T7" fmla="*/ 0 h 99"/>
                <a:gd name="T8" fmla="*/ 57 w 57"/>
                <a:gd name="T9" fmla="*/ 0 h 99"/>
                <a:gd name="T10" fmla="*/ 0 60000 65536"/>
                <a:gd name="T11" fmla="*/ 0 60000 65536"/>
                <a:gd name="T12" fmla="*/ 0 60000 65536"/>
                <a:gd name="T13" fmla="*/ 0 60000 65536"/>
                <a:gd name="T14" fmla="*/ 0 60000 65536"/>
                <a:gd name="T15" fmla="*/ 0 w 57"/>
                <a:gd name="T16" fmla="*/ 0 h 99"/>
                <a:gd name="T17" fmla="*/ 57 w 57"/>
                <a:gd name="T18" fmla="*/ 99 h 99"/>
              </a:gdLst>
              <a:ahLst/>
              <a:cxnLst>
                <a:cxn ang="T10">
                  <a:pos x="T0" y="T1"/>
                </a:cxn>
                <a:cxn ang="T11">
                  <a:pos x="T2" y="T3"/>
                </a:cxn>
                <a:cxn ang="T12">
                  <a:pos x="T4" y="T5"/>
                </a:cxn>
                <a:cxn ang="T13">
                  <a:pos x="T6" y="T7"/>
                </a:cxn>
                <a:cxn ang="T14">
                  <a:pos x="T8" y="T9"/>
                </a:cxn>
              </a:cxnLst>
              <a:rect l="T15" t="T16" r="T17" b="T18"/>
              <a:pathLst>
                <a:path w="57" h="99">
                  <a:moveTo>
                    <a:pt x="57" y="0"/>
                  </a:moveTo>
                  <a:lnTo>
                    <a:pt x="0" y="99"/>
                  </a:lnTo>
                  <a:lnTo>
                    <a:pt x="0" y="87"/>
                  </a:lnTo>
                  <a:lnTo>
                    <a:pt x="54" y="0"/>
                  </a:lnTo>
                  <a:lnTo>
                    <a:pt x="57"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5" name="Freeform 15"/>
            <p:cNvSpPr>
              <a:spLocks noChangeArrowheads="1"/>
            </p:cNvSpPr>
            <p:nvPr/>
          </p:nvSpPr>
          <p:spPr bwMode="auto">
            <a:xfrm>
              <a:off x="19" y="12"/>
              <a:ext cx="65" cy="107"/>
            </a:xfrm>
            <a:custGeom>
              <a:avLst/>
              <a:gdLst>
                <a:gd name="T0" fmla="*/ 65 w 65"/>
                <a:gd name="T1" fmla="*/ 0 h 107"/>
                <a:gd name="T2" fmla="*/ 0 w 65"/>
                <a:gd name="T3" fmla="*/ 107 h 107"/>
                <a:gd name="T4" fmla="*/ 0 w 65"/>
                <a:gd name="T5" fmla="*/ 99 h 107"/>
                <a:gd name="T6" fmla="*/ 61 w 65"/>
                <a:gd name="T7" fmla="*/ 0 h 107"/>
                <a:gd name="T8" fmla="*/ 65 w 65"/>
                <a:gd name="T9" fmla="*/ 0 h 107"/>
                <a:gd name="T10" fmla="*/ 0 60000 65536"/>
                <a:gd name="T11" fmla="*/ 0 60000 65536"/>
                <a:gd name="T12" fmla="*/ 0 60000 65536"/>
                <a:gd name="T13" fmla="*/ 0 60000 65536"/>
                <a:gd name="T14" fmla="*/ 0 60000 65536"/>
                <a:gd name="T15" fmla="*/ 0 w 65"/>
                <a:gd name="T16" fmla="*/ 0 h 107"/>
                <a:gd name="T17" fmla="*/ 65 w 65"/>
                <a:gd name="T18" fmla="*/ 107 h 107"/>
              </a:gdLst>
              <a:ahLst/>
              <a:cxnLst>
                <a:cxn ang="T10">
                  <a:pos x="T0" y="T1"/>
                </a:cxn>
                <a:cxn ang="T11">
                  <a:pos x="T2" y="T3"/>
                </a:cxn>
                <a:cxn ang="T12">
                  <a:pos x="T4" y="T5"/>
                </a:cxn>
                <a:cxn ang="T13">
                  <a:pos x="T6" y="T7"/>
                </a:cxn>
                <a:cxn ang="T14">
                  <a:pos x="T8" y="T9"/>
                </a:cxn>
              </a:cxnLst>
              <a:rect l="T15" t="T16" r="T17" b="T18"/>
              <a:pathLst>
                <a:path w="65" h="107">
                  <a:moveTo>
                    <a:pt x="65" y="0"/>
                  </a:moveTo>
                  <a:lnTo>
                    <a:pt x="0" y="107"/>
                  </a:lnTo>
                  <a:lnTo>
                    <a:pt x="0" y="99"/>
                  </a:lnTo>
                  <a:lnTo>
                    <a:pt x="61" y="0"/>
                  </a:lnTo>
                  <a:lnTo>
                    <a:pt x="65" y="0"/>
                  </a:lnTo>
                  <a:close/>
                </a:path>
              </a:pathLst>
            </a:custGeom>
            <a:solidFill>
              <a:srgbClr val="FB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6" name="Freeform 16"/>
            <p:cNvSpPr>
              <a:spLocks noChangeArrowheads="1"/>
            </p:cNvSpPr>
            <p:nvPr/>
          </p:nvSpPr>
          <p:spPr bwMode="auto">
            <a:xfrm>
              <a:off x="19" y="12"/>
              <a:ext cx="73" cy="118"/>
            </a:xfrm>
            <a:custGeom>
              <a:avLst/>
              <a:gdLst>
                <a:gd name="T0" fmla="*/ 73 w 73"/>
                <a:gd name="T1" fmla="*/ 0 h 118"/>
                <a:gd name="T2" fmla="*/ 0 w 73"/>
                <a:gd name="T3" fmla="*/ 118 h 118"/>
                <a:gd name="T4" fmla="*/ 0 w 73"/>
                <a:gd name="T5" fmla="*/ 107 h 118"/>
                <a:gd name="T6" fmla="*/ 65 w 73"/>
                <a:gd name="T7" fmla="*/ 0 h 118"/>
                <a:gd name="T8" fmla="*/ 73 w 73"/>
                <a:gd name="T9" fmla="*/ 0 h 118"/>
                <a:gd name="T10" fmla="*/ 0 60000 65536"/>
                <a:gd name="T11" fmla="*/ 0 60000 65536"/>
                <a:gd name="T12" fmla="*/ 0 60000 65536"/>
                <a:gd name="T13" fmla="*/ 0 60000 65536"/>
                <a:gd name="T14" fmla="*/ 0 60000 65536"/>
                <a:gd name="T15" fmla="*/ 0 w 73"/>
                <a:gd name="T16" fmla="*/ 0 h 118"/>
                <a:gd name="T17" fmla="*/ 73 w 73"/>
                <a:gd name="T18" fmla="*/ 118 h 118"/>
              </a:gdLst>
              <a:ahLst/>
              <a:cxnLst>
                <a:cxn ang="T10">
                  <a:pos x="T0" y="T1"/>
                </a:cxn>
                <a:cxn ang="T11">
                  <a:pos x="T2" y="T3"/>
                </a:cxn>
                <a:cxn ang="T12">
                  <a:pos x="T4" y="T5"/>
                </a:cxn>
                <a:cxn ang="T13">
                  <a:pos x="T6" y="T7"/>
                </a:cxn>
                <a:cxn ang="T14">
                  <a:pos x="T8" y="T9"/>
                </a:cxn>
              </a:cxnLst>
              <a:rect l="T15" t="T16" r="T17" b="T18"/>
              <a:pathLst>
                <a:path w="73" h="118">
                  <a:moveTo>
                    <a:pt x="73" y="0"/>
                  </a:moveTo>
                  <a:lnTo>
                    <a:pt x="0" y="118"/>
                  </a:lnTo>
                  <a:lnTo>
                    <a:pt x="0" y="107"/>
                  </a:lnTo>
                  <a:lnTo>
                    <a:pt x="65" y="0"/>
                  </a:lnTo>
                  <a:lnTo>
                    <a:pt x="73"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7" name="Freeform 17"/>
            <p:cNvSpPr>
              <a:spLocks noChangeArrowheads="1"/>
            </p:cNvSpPr>
            <p:nvPr/>
          </p:nvSpPr>
          <p:spPr bwMode="auto">
            <a:xfrm>
              <a:off x="19" y="12"/>
              <a:ext cx="73" cy="122"/>
            </a:xfrm>
            <a:custGeom>
              <a:avLst/>
              <a:gdLst>
                <a:gd name="T0" fmla="*/ 73 w 73"/>
                <a:gd name="T1" fmla="*/ 0 h 122"/>
                <a:gd name="T2" fmla="*/ 0 w 73"/>
                <a:gd name="T3" fmla="*/ 122 h 122"/>
                <a:gd name="T4" fmla="*/ 0 w 73"/>
                <a:gd name="T5" fmla="*/ 114 h 122"/>
                <a:gd name="T6" fmla="*/ 69 w 73"/>
                <a:gd name="T7" fmla="*/ 0 h 122"/>
                <a:gd name="T8" fmla="*/ 73 w 73"/>
                <a:gd name="T9" fmla="*/ 0 h 122"/>
                <a:gd name="T10" fmla="*/ 0 60000 65536"/>
                <a:gd name="T11" fmla="*/ 0 60000 65536"/>
                <a:gd name="T12" fmla="*/ 0 60000 65536"/>
                <a:gd name="T13" fmla="*/ 0 60000 65536"/>
                <a:gd name="T14" fmla="*/ 0 60000 65536"/>
                <a:gd name="T15" fmla="*/ 0 w 73"/>
                <a:gd name="T16" fmla="*/ 0 h 122"/>
                <a:gd name="T17" fmla="*/ 73 w 73"/>
                <a:gd name="T18" fmla="*/ 122 h 122"/>
              </a:gdLst>
              <a:ahLst/>
              <a:cxnLst>
                <a:cxn ang="T10">
                  <a:pos x="T0" y="T1"/>
                </a:cxn>
                <a:cxn ang="T11">
                  <a:pos x="T2" y="T3"/>
                </a:cxn>
                <a:cxn ang="T12">
                  <a:pos x="T4" y="T5"/>
                </a:cxn>
                <a:cxn ang="T13">
                  <a:pos x="T6" y="T7"/>
                </a:cxn>
                <a:cxn ang="T14">
                  <a:pos x="T8" y="T9"/>
                </a:cxn>
              </a:cxnLst>
              <a:rect l="T15" t="T16" r="T17" b="T18"/>
              <a:pathLst>
                <a:path w="73" h="122">
                  <a:moveTo>
                    <a:pt x="73" y="0"/>
                  </a:moveTo>
                  <a:lnTo>
                    <a:pt x="0" y="122"/>
                  </a:lnTo>
                  <a:lnTo>
                    <a:pt x="0" y="114"/>
                  </a:lnTo>
                  <a:lnTo>
                    <a:pt x="69" y="0"/>
                  </a:lnTo>
                  <a:lnTo>
                    <a:pt x="73"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8" name="Freeform 18"/>
            <p:cNvSpPr>
              <a:spLocks noChangeArrowheads="1"/>
            </p:cNvSpPr>
            <p:nvPr/>
          </p:nvSpPr>
          <p:spPr bwMode="auto">
            <a:xfrm>
              <a:off x="19" y="12"/>
              <a:ext cx="80" cy="129"/>
            </a:xfrm>
            <a:custGeom>
              <a:avLst/>
              <a:gdLst>
                <a:gd name="T0" fmla="*/ 80 w 80"/>
                <a:gd name="T1" fmla="*/ 0 h 129"/>
                <a:gd name="T2" fmla="*/ 0 w 80"/>
                <a:gd name="T3" fmla="*/ 129 h 129"/>
                <a:gd name="T4" fmla="*/ 0 w 80"/>
                <a:gd name="T5" fmla="*/ 122 h 129"/>
                <a:gd name="T6" fmla="*/ 76 w 80"/>
                <a:gd name="T7" fmla="*/ 0 h 129"/>
                <a:gd name="T8" fmla="*/ 80 w 80"/>
                <a:gd name="T9" fmla="*/ 0 h 129"/>
                <a:gd name="T10" fmla="*/ 0 60000 65536"/>
                <a:gd name="T11" fmla="*/ 0 60000 65536"/>
                <a:gd name="T12" fmla="*/ 0 60000 65536"/>
                <a:gd name="T13" fmla="*/ 0 60000 65536"/>
                <a:gd name="T14" fmla="*/ 0 60000 65536"/>
                <a:gd name="T15" fmla="*/ 0 w 80"/>
                <a:gd name="T16" fmla="*/ 0 h 129"/>
                <a:gd name="T17" fmla="*/ 80 w 80"/>
                <a:gd name="T18" fmla="*/ 129 h 129"/>
              </a:gdLst>
              <a:ahLst/>
              <a:cxnLst>
                <a:cxn ang="T10">
                  <a:pos x="T0" y="T1"/>
                </a:cxn>
                <a:cxn ang="T11">
                  <a:pos x="T2" y="T3"/>
                </a:cxn>
                <a:cxn ang="T12">
                  <a:pos x="T4" y="T5"/>
                </a:cxn>
                <a:cxn ang="T13">
                  <a:pos x="T6" y="T7"/>
                </a:cxn>
                <a:cxn ang="T14">
                  <a:pos x="T8" y="T9"/>
                </a:cxn>
              </a:cxnLst>
              <a:rect l="T15" t="T16" r="T17" b="T18"/>
              <a:pathLst>
                <a:path w="80" h="129">
                  <a:moveTo>
                    <a:pt x="80" y="0"/>
                  </a:moveTo>
                  <a:lnTo>
                    <a:pt x="0" y="129"/>
                  </a:lnTo>
                  <a:lnTo>
                    <a:pt x="0" y="122"/>
                  </a:lnTo>
                  <a:lnTo>
                    <a:pt x="76" y="0"/>
                  </a:lnTo>
                  <a:lnTo>
                    <a:pt x="80"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09" name="Freeform 19"/>
            <p:cNvSpPr>
              <a:spLocks noChangeArrowheads="1"/>
            </p:cNvSpPr>
            <p:nvPr/>
          </p:nvSpPr>
          <p:spPr bwMode="auto">
            <a:xfrm>
              <a:off x="19" y="12"/>
              <a:ext cx="88" cy="141"/>
            </a:xfrm>
            <a:custGeom>
              <a:avLst/>
              <a:gdLst>
                <a:gd name="T0" fmla="*/ 88 w 88"/>
                <a:gd name="T1" fmla="*/ 0 h 141"/>
                <a:gd name="T2" fmla="*/ 0 w 88"/>
                <a:gd name="T3" fmla="*/ 141 h 141"/>
                <a:gd name="T4" fmla="*/ 0 w 88"/>
                <a:gd name="T5" fmla="*/ 133 h 141"/>
                <a:gd name="T6" fmla="*/ 80 w 88"/>
                <a:gd name="T7" fmla="*/ 0 h 141"/>
                <a:gd name="T8" fmla="*/ 88 w 88"/>
                <a:gd name="T9" fmla="*/ 0 h 141"/>
                <a:gd name="T10" fmla="*/ 0 60000 65536"/>
                <a:gd name="T11" fmla="*/ 0 60000 65536"/>
                <a:gd name="T12" fmla="*/ 0 60000 65536"/>
                <a:gd name="T13" fmla="*/ 0 60000 65536"/>
                <a:gd name="T14" fmla="*/ 0 60000 65536"/>
                <a:gd name="T15" fmla="*/ 0 w 88"/>
                <a:gd name="T16" fmla="*/ 0 h 141"/>
                <a:gd name="T17" fmla="*/ 88 w 88"/>
                <a:gd name="T18" fmla="*/ 141 h 141"/>
              </a:gdLst>
              <a:ahLst/>
              <a:cxnLst>
                <a:cxn ang="T10">
                  <a:pos x="T0" y="T1"/>
                </a:cxn>
                <a:cxn ang="T11">
                  <a:pos x="T2" y="T3"/>
                </a:cxn>
                <a:cxn ang="T12">
                  <a:pos x="T4" y="T5"/>
                </a:cxn>
                <a:cxn ang="T13">
                  <a:pos x="T6" y="T7"/>
                </a:cxn>
                <a:cxn ang="T14">
                  <a:pos x="T8" y="T9"/>
                </a:cxn>
              </a:cxnLst>
              <a:rect l="T15" t="T16" r="T17" b="T18"/>
              <a:pathLst>
                <a:path w="88" h="141">
                  <a:moveTo>
                    <a:pt x="88" y="0"/>
                  </a:moveTo>
                  <a:lnTo>
                    <a:pt x="0" y="141"/>
                  </a:lnTo>
                  <a:lnTo>
                    <a:pt x="0" y="133"/>
                  </a:lnTo>
                  <a:lnTo>
                    <a:pt x="80" y="0"/>
                  </a:lnTo>
                  <a:lnTo>
                    <a:pt x="88"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0" name="Freeform 20"/>
            <p:cNvSpPr>
              <a:spLocks noChangeArrowheads="1"/>
            </p:cNvSpPr>
            <p:nvPr/>
          </p:nvSpPr>
          <p:spPr bwMode="auto">
            <a:xfrm>
              <a:off x="19" y="12"/>
              <a:ext cx="92" cy="149"/>
            </a:xfrm>
            <a:custGeom>
              <a:avLst/>
              <a:gdLst>
                <a:gd name="T0" fmla="*/ 92 w 92"/>
                <a:gd name="T1" fmla="*/ 0 h 149"/>
                <a:gd name="T2" fmla="*/ 0 w 92"/>
                <a:gd name="T3" fmla="*/ 149 h 149"/>
                <a:gd name="T4" fmla="*/ 0 w 92"/>
                <a:gd name="T5" fmla="*/ 141 h 149"/>
                <a:gd name="T6" fmla="*/ 84 w 92"/>
                <a:gd name="T7" fmla="*/ 0 h 149"/>
                <a:gd name="T8" fmla="*/ 92 w 92"/>
                <a:gd name="T9" fmla="*/ 0 h 149"/>
                <a:gd name="T10" fmla="*/ 0 60000 65536"/>
                <a:gd name="T11" fmla="*/ 0 60000 65536"/>
                <a:gd name="T12" fmla="*/ 0 60000 65536"/>
                <a:gd name="T13" fmla="*/ 0 60000 65536"/>
                <a:gd name="T14" fmla="*/ 0 60000 65536"/>
                <a:gd name="T15" fmla="*/ 0 w 92"/>
                <a:gd name="T16" fmla="*/ 0 h 149"/>
                <a:gd name="T17" fmla="*/ 92 w 92"/>
                <a:gd name="T18" fmla="*/ 149 h 149"/>
              </a:gdLst>
              <a:ahLst/>
              <a:cxnLst>
                <a:cxn ang="T10">
                  <a:pos x="T0" y="T1"/>
                </a:cxn>
                <a:cxn ang="T11">
                  <a:pos x="T2" y="T3"/>
                </a:cxn>
                <a:cxn ang="T12">
                  <a:pos x="T4" y="T5"/>
                </a:cxn>
                <a:cxn ang="T13">
                  <a:pos x="T6" y="T7"/>
                </a:cxn>
                <a:cxn ang="T14">
                  <a:pos x="T8" y="T9"/>
                </a:cxn>
              </a:cxnLst>
              <a:rect l="T15" t="T16" r="T17" b="T18"/>
              <a:pathLst>
                <a:path w="92" h="149">
                  <a:moveTo>
                    <a:pt x="92" y="0"/>
                  </a:moveTo>
                  <a:lnTo>
                    <a:pt x="0" y="149"/>
                  </a:lnTo>
                  <a:lnTo>
                    <a:pt x="0" y="141"/>
                  </a:lnTo>
                  <a:lnTo>
                    <a:pt x="84" y="0"/>
                  </a:lnTo>
                  <a:lnTo>
                    <a:pt x="92"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1" name="Freeform 21"/>
            <p:cNvSpPr>
              <a:spLocks noChangeArrowheads="1"/>
            </p:cNvSpPr>
            <p:nvPr/>
          </p:nvSpPr>
          <p:spPr bwMode="auto">
            <a:xfrm>
              <a:off x="19" y="12"/>
              <a:ext cx="95" cy="156"/>
            </a:xfrm>
            <a:custGeom>
              <a:avLst/>
              <a:gdLst>
                <a:gd name="T0" fmla="*/ 95 w 95"/>
                <a:gd name="T1" fmla="*/ 0 h 156"/>
                <a:gd name="T2" fmla="*/ 0 w 95"/>
                <a:gd name="T3" fmla="*/ 156 h 156"/>
                <a:gd name="T4" fmla="*/ 0 w 95"/>
                <a:gd name="T5" fmla="*/ 149 h 156"/>
                <a:gd name="T6" fmla="*/ 92 w 95"/>
                <a:gd name="T7" fmla="*/ 0 h 156"/>
                <a:gd name="T8" fmla="*/ 95 w 95"/>
                <a:gd name="T9" fmla="*/ 0 h 156"/>
                <a:gd name="T10" fmla="*/ 0 60000 65536"/>
                <a:gd name="T11" fmla="*/ 0 60000 65536"/>
                <a:gd name="T12" fmla="*/ 0 60000 65536"/>
                <a:gd name="T13" fmla="*/ 0 60000 65536"/>
                <a:gd name="T14" fmla="*/ 0 60000 65536"/>
                <a:gd name="T15" fmla="*/ 0 w 95"/>
                <a:gd name="T16" fmla="*/ 0 h 156"/>
                <a:gd name="T17" fmla="*/ 95 w 95"/>
                <a:gd name="T18" fmla="*/ 156 h 156"/>
              </a:gdLst>
              <a:ahLst/>
              <a:cxnLst>
                <a:cxn ang="T10">
                  <a:pos x="T0" y="T1"/>
                </a:cxn>
                <a:cxn ang="T11">
                  <a:pos x="T2" y="T3"/>
                </a:cxn>
                <a:cxn ang="T12">
                  <a:pos x="T4" y="T5"/>
                </a:cxn>
                <a:cxn ang="T13">
                  <a:pos x="T6" y="T7"/>
                </a:cxn>
                <a:cxn ang="T14">
                  <a:pos x="T8" y="T9"/>
                </a:cxn>
              </a:cxnLst>
              <a:rect l="T15" t="T16" r="T17" b="T18"/>
              <a:pathLst>
                <a:path w="95" h="156">
                  <a:moveTo>
                    <a:pt x="95" y="0"/>
                  </a:moveTo>
                  <a:lnTo>
                    <a:pt x="0" y="156"/>
                  </a:lnTo>
                  <a:lnTo>
                    <a:pt x="0" y="149"/>
                  </a:lnTo>
                  <a:lnTo>
                    <a:pt x="92" y="0"/>
                  </a:lnTo>
                  <a:lnTo>
                    <a:pt x="95"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2" name="Freeform 22"/>
            <p:cNvSpPr>
              <a:spLocks noChangeArrowheads="1"/>
            </p:cNvSpPr>
            <p:nvPr/>
          </p:nvSpPr>
          <p:spPr bwMode="auto">
            <a:xfrm>
              <a:off x="19" y="12"/>
              <a:ext cx="99" cy="164"/>
            </a:xfrm>
            <a:custGeom>
              <a:avLst/>
              <a:gdLst>
                <a:gd name="T0" fmla="*/ 99 w 99"/>
                <a:gd name="T1" fmla="*/ 0 h 164"/>
                <a:gd name="T2" fmla="*/ 0 w 99"/>
                <a:gd name="T3" fmla="*/ 164 h 164"/>
                <a:gd name="T4" fmla="*/ 0 w 99"/>
                <a:gd name="T5" fmla="*/ 156 h 164"/>
                <a:gd name="T6" fmla="*/ 95 w 99"/>
                <a:gd name="T7" fmla="*/ 0 h 164"/>
                <a:gd name="T8" fmla="*/ 99 w 99"/>
                <a:gd name="T9" fmla="*/ 0 h 164"/>
                <a:gd name="T10" fmla="*/ 0 60000 65536"/>
                <a:gd name="T11" fmla="*/ 0 60000 65536"/>
                <a:gd name="T12" fmla="*/ 0 60000 65536"/>
                <a:gd name="T13" fmla="*/ 0 60000 65536"/>
                <a:gd name="T14" fmla="*/ 0 60000 65536"/>
                <a:gd name="T15" fmla="*/ 0 w 99"/>
                <a:gd name="T16" fmla="*/ 0 h 164"/>
                <a:gd name="T17" fmla="*/ 99 w 99"/>
                <a:gd name="T18" fmla="*/ 164 h 164"/>
              </a:gdLst>
              <a:ahLst/>
              <a:cxnLst>
                <a:cxn ang="T10">
                  <a:pos x="T0" y="T1"/>
                </a:cxn>
                <a:cxn ang="T11">
                  <a:pos x="T2" y="T3"/>
                </a:cxn>
                <a:cxn ang="T12">
                  <a:pos x="T4" y="T5"/>
                </a:cxn>
                <a:cxn ang="T13">
                  <a:pos x="T6" y="T7"/>
                </a:cxn>
                <a:cxn ang="T14">
                  <a:pos x="T8" y="T9"/>
                </a:cxn>
              </a:cxnLst>
              <a:rect l="T15" t="T16" r="T17" b="T18"/>
              <a:pathLst>
                <a:path w="99" h="164">
                  <a:moveTo>
                    <a:pt x="99" y="0"/>
                  </a:moveTo>
                  <a:lnTo>
                    <a:pt x="0" y="164"/>
                  </a:lnTo>
                  <a:lnTo>
                    <a:pt x="0" y="156"/>
                  </a:lnTo>
                  <a:lnTo>
                    <a:pt x="95" y="0"/>
                  </a:lnTo>
                  <a:lnTo>
                    <a:pt x="99"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3" name="Freeform 23"/>
            <p:cNvSpPr>
              <a:spLocks noChangeArrowheads="1"/>
            </p:cNvSpPr>
            <p:nvPr/>
          </p:nvSpPr>
          <p:spPr bwMode="auto">
            <a:xfrm>
              <a:off x="19" y="12"/>
              <a:ext cx="103" cy="172"/>
            </a:xfrm>
            <a:custGeom>
              <a:avLst/>
              <a:gdLst>
                <a:gd name="T0" fmla="*/ 103 w 103"/>
                <a:gd name="T1" fmla="*/ 0 h 172"/>
                <a:gd name="T2" fmla="*/ 0 w 103"/>
                <a:gd name="T3" fmla="*/ 172 h 172"/>
                <a:gd name="T4" fmla="*/ 0 w 103"/>
                <a:gd name="T5" fmla="*/ 164 h 172"/>
                <a:gd name="T6" fmla="*/ 99 w 103"/>
                <a:gd name="T7" fmla="*/ 0 h 172"/>
                <a:gd name="T8" fmla="*/ 103 w 103"/>
                <a:gd name="T9" fmla="*/ 0 h 172"/>
                <a:gd name="T10" fmla="*/ 0 60000 65536"/>
                <a:gd name="T11" fmla="*/ 0 60000 65536"/>
                <a:gd name="T12" fmla="*/ 0 60000 65536"/>
                <a:gd name="T13" fmla="*/ 0 60000 65536"/>
                <a:gd name="T14" fmla="*/ 0 60000 65536"/>
                <a:gd name="T15" fmla="*/ 0 w 103"/>
                <a:gd name="T16" fmla="*/ 0 h 172"/>
                <a:gd name="T17" fmla="*/ 103 w 103"/>
                <a:gd name="T18" fmla="*/ 172 h 172"/>
              </a:gdLst>
              <a:ahLst/>
              <a:cxnLst>
                <a:cxn ang="T10">
                  <a:pos x="T0" y="T1"/>
                </a:cxn>
                <a:cxn ang="T11">
                  <a:pos x="T2" y="T3"/>
                </a:cxn>
                <a:cxn ang="T12">
                  <a:pos x="T4" y="T5"/>
                </a:cxn>
                <a:cxn ang="T13">
                  <a:pos x="T6" y="T7"/>
                </a:cxn>
                <a:cxn ang="T14">
                  <a:pos x="T8" y="T9"/>
                </a:cxn>
              </a:cxnLst>
              <a:rect l="T15" t="T16" r="T17" b="T18"/>
              <a:pathLst>
                <a:path w="103" h="172">
                  <a:moveTo>
                    <a:pt x="103" y="0"/>
                  </a:moveTo>
                  <a:lnTo>
                    <a:pt x="0" y="172"/>
                  </a:lnTo>
                  <a:lnTo>
                    <a:pt x="0" y="164"/>
                  </a:lnTo>
                  <a:lnTo>
                    <a:pt x="99" y="0"/>
                  </a:lnTo>
                  <a:lnTo>
                    <a:pt x="103"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4" name="Freeform 24"/>
            <p:cNvSpPr>
              <a:spLocks noChangeArrowheads="1"/>
            </p:cNvSpPr>
            <p:nvPr/>
          </p:nvSpPr>
          <p:spPr bwMode="auto">
            <a:xfrm>
              <a:off x="19" y="12"/>
              <a:ext cx="111" cy="183"/>
            </a:xfrm>
            <a:custGeom>
              <a:avLst/>
              <a:gdLst>
                <a:gd name="T0" fmla="*/ 111 w 111"/>
                <a:gd name="T1" fmla="*/ 0 h 183"/>
                <a:gd name="T2" fmla="*/ 0 w 111"/>
                <a:gd name="T3" fmla="*/ 183 h 183"/>
                <a:gd name="T4" fmla="*/ 0 w 111"/>
                <a:gd name="T5" fmla="*/ 175 h 183"/>
                <a:gd name="T6" fmla="*/ 107 w 111"/>
                <a:gd name="T7" fmla="*/ 0 h 183"/>
                <a:gd name="T8" fmla="*/ 111 w 111"/>
                <a:gd name="T9" fmla="*/ 0 h 183"/>
                <a:gd name="T10" fmla="*/ 0 60000 65536"/>
                <a:gd name="T11" fmla="*/ 0 60000 65536"/>
                <a:gd name="T12" fmla="*/ 0 60000 65536"/>
                <a:gd name="T13" fmla="*/ 0 60000 65536"/>
                <a:gd name="T14" fmla="*/ 0 60000 65536"/>
                <a:gd name="T15" fmla="*/ 0 w 111"/>
                <a:gd name="T16" fmla="*/ 0 h 183"/>
                <a:gd name="T17" fmla="*/ 111 w 111"/>
                <a:gd name="T18" fmla="*/ 183 h 183"/>
              </a:gdLst>
              <a:ahLst/>
              <a:cxnLst>
                <a:cxn ang="T10">
                  <a:pos x="T0" y="T1"/>
                </a:cxn>
                <a:cxn ang="T11">
                  <a:pos x="T2" y="T3"/>
                </a:cxn>
                <a:cxn ang="T12">
                  <a:pos x="T4" y="T5"/>
                </a:cxn>
                <a:cxn ang="T13">
                  <a:pos x="T6" y="T7"/>
                </a:cxn>
                <a:cxn ang="T14">
                  <a:pos x="T8" y="T9"/>
                </a:cxn>
              </a:cxnLst>
              <a:rect l="T15" t="T16" r="T17" b="T18"/>
              <a:pathLst>
                <a:path w="111" h="183">
                  <a:moveTo>
                    <a:pt x="111" y="0"/>
                  </a:moveTo>
                  <a:lnTo>
                    <a:pt x="0" y="183"/>
                  </a:lnTo>
                  <a:lnTo>
                    <a:pt x="0" y="175"/>
                  </a:lnTo>
                  <a:lnTo>
                    <a:pt x="107" y="0"/>
                  </a:lnTo>
                  <a:lnTo>
                    <a:pt x="111"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5" name="Freeform 25"/>
            <p:cNvSpPr>
              <a:spLocks noChangeArrowheads="1"/>
            </p:cNvSpPr>
            <p:nvPr/>
          </p:nvSpPr>
          <p:spPr bwMode="auto">
            <a:xfrm>
              <a:off x="19" y="12"/>
              <a:ext cx="115" cy="191"/>
            </a:xfrm>
            <a:custGeom>
              <a:avLst/>
              <a:gdLst>
                <a:gd name="T0" fmla="*/ 115 w 115"/>
                <a:gd name="T1" fmla="*/ 0 h 191"/>
                <a:gd name="T2" fmla="*/ 0 w 115"/>
                <a:gd name="T3" fmla="*/ 191 h 191"/>
                <a:gd name="T4" fmla="*/ 0 w 115"/>
                <a:gd name="T5" fmla="*/ 183 h 191"/>
                <a:gd name="T6" fmla="*/ 111 w 115"/>
                <a:gd name="T7" fmla="*/ 0 h 191"/>
                <a:gd name="T8" fmla="*/ 115 w 115"/>
                <a:gd name="T9" fmla="*/ 0 h 191"/>
                <a:gd name="T10" fmla="*/ 0 60000 65536"/>
                <a:gd name="T11" fmla="*/ 0 60000 65536"/>
                <a:gd name="T12" fmla="*/ 0 60000 65536"/>
                <a:gd name="T13" fmla="*/ 0 60000 65536"/>
                <a:gd name="T14" fmla="*/ 0 60000 65536"/>
                <a:gd name="T15" fmla="*/ 0 w 115"/>
                <a:gd name="T16" fmla="*/ 0 h 191"/>
                <a:gd name="T17" fmla="*/ 115 w 115"/>
                <a:gd name="T18" fmla="*/ 191 h 191"/>
              </a:gdLst>
              <a:ahLst/>
              <a:cxnLst>
                <a:cxn ang="T10">
                  <a:pos x="T0" y="T1"/>
                </a:cxn>
                <a:cxn ang="T11">
                  <a:pos x="T2" y="T3"/>
                </a:cxn>
                <a:cxn ang="T12">
                  <a:pos x="T4" y="T5"/>
                </a:cxn>
                <a:cxn ang="T13">
                  <a:pos x="T6" y="T7"/>
                </a:cxn>
                <a:cxn ang="T14">
                  <a:pos x="T8" y="T9"/>
                </a:cxn>
              </a:cxnLst>
              <a:rect l="T15" t="T16" r="T17" b="T18"/>
              <a:pathLst>
                <a:path w="115" h="191">
                  <a:moveTo>
                    <a:pt x="115" y="0"/>
                  </a:moveTo>
                  <a:lnTo>
                    <a:pt x="0" y="191"/>
                  </a:lnTo>
                  <a:lnTo>
                    <a:pt x="0" y="183"/>
                  </a:lnTo>
                  <a:lnTo>
                    <a:pt x="111" y="0"/>
                  </a:lnTo>
                  <a:lnTo>
                    <a:pt x="115"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6" name="Freeform 26"/>
            <p:cNvSpPr>
              <a:spLocks noChangeArrowheads="1"/>
            </p:cNvSpPr>
            <p:nvPr/>
          </p:nvSpPr>
          <p:spPr bwMode="auto">
            <a:xfrm>
              <a:off x="19" y="12"/>
              <a:ext cx="118" cy="198"/>
            </a:xfrm>
            <a:custGeom>
              <a:avLst/>
              <a:gdLst>
                <a:gd name="T0" fmla="*/ 118 w 118"/>
                <a:gd name="T1" fmla="*/ 0 h 198"/>
                <a:gd name="T2" fmla="*/ 0 w 118"/>
                <a:gd name="T3" fmla="*/ 198 h 198"/>
                <a:gd name="T4" fmla="*/ 0 w 118"/>
                <a:gd name="T5" fmla="*/ 191 h 198"/>
                <a:gd name="T6" fmla="*/ 115 w 118"/>
                <a:gd name="T7" fmla="*/ 0 h 198"/>
                <a:gd name="T8" fmla="*/ 118 w 118"/>
                <a:gd name="T9" fmla="*/ 0 h 198"/>
                <a:gd name="T10" fmla="*/ 0 60000 65536"/>
                <a:gd name="T11" fmla="*/ 0 60000 65536"/>
                <a:gd name="T12" fmla="*/ 0 60000 65536"/>
                <a:gd name="T13" fmla="*/ 0 60000 65536"/>
                <a:gd name="T14" fmla="*/ 0 60000 65536"/>
                <a:gd name="T15" fmla="*/ 0 w 118"/>
                <a:gd name="T16" fmla="*/ 0 h 198"/>
                <a:gd name="T17" fmla="*/ 118 w 118"/>
                <a:gd name="T18" fmla="*/ 198 h 198"/>
              </a:gdLst>
              <a:ahLst/>
              <a:cxnLst>
                <a:cxn ang="T10">
                  <a:pos x="T0" y="T1"/>
                </a:cxn>
                <a:cxn ang="T11">
                  <a:pos x="T2" y="T3"/>
                </a:cxn>
                <a:cxn ang="T12">
                  <a:pos x="T4" y="T5"/>
                </a:cxn>
                <a:cxn ang="T13">
                  <a:pos x="T6" y="T7"/>
                </a:cxn>
                <a:cxn ang="T14">
                  <a:pos x="T8" y="T9"/>
                </a:cxn>
              </a:cxnLst>
              <a:rect l="T15" t="T16" r="T17" b="T18"/>
              <a:pathLst>
                <a:path w="118" h="198">
                  <a:moveTo>
                    <a:pt x="118" y="0"/>
                  </a:moveTo>
                  <a:lnTo>
                    <a:pt x="0" y="198"/>
                  </a:lnTo>
                  <a:lnTo>
                    <a:pt x="0" y="191"/>
                  </a:lnTo>
                  <a:lnTo>
                    <a:pt x="115" y="0"/>
                  </a:lnTo>
                  <a:lnTo>
                    <a:pt x="118"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7" name="Freeform 27"/>
            <p:cNvSpPr>
              <a:spLocks noChangeArrowheads="1"/>
            </p:cNvSpPr>
            <p:nvPr/>
          </p:nvSpPr>
          <p:spPr bwMode="auto">
            <a:xfrm>
              <a:off x="19" y="12"/>
              <a:ext cx="126" cy="210"/>
            </a:xfrm>
            <a:custGeom>
              <a:avLst/>
              <a:gdLst>
                <a:gd name="T0" fmla="*/ 126 w 126"/>
                <a:gd name="T1" fmla="*/ 0 h 210"/>
                <a:gd name="T2" fmla="*/ 0 w 126"/>
                <a:gd name="T3" fmla="*/ 210 h 210"/>
                <a:gd name="T4" fmla="*/ 0 w 126"/>
                <a:gd name="T5" fmla="*/ 198 h 210"/>
                <a:gd name="T6" fmla="*/ 118 w 126"/>
                <a:gd name="T7" fmla="*/ 0 h 210"/>
                <a:gd name="T8" fmla="*/ 126 w 126"/>
                <a:gd name="T9" fmla="*/ 0 h 210"/>
                <a:gd name="T10" fmla="*/ 0 60000 65536"/>
                <a:gd name="T11" fmla="*/ 0 60000 65536"/>
                <a:gd name="T12" fmla="*/ 0 60000 65536"/>
                <a:gd name="T13" fmla="*/ 0 60000 65536"/>
                <a:gd name="T14" fmla="*/ 0 60000 65536"/>
                <a:gd name="T15" fmla="*/ 0 w 126"/>
                <a:gd name="T16" fmla="*/ 0 h 210"/>
                <a:gd name="T17" fmla="*/ 126 w 126"/>
                <a:gd name="T18" fmla="*/ 210 h 210"/>
              </a:gdLst>
              <a:ahLst/>
              <a:cxnLst>
                <a:cxn ang="T10">
                  <a:pos x="T0" y="T1"/>
                </a:cxn>
                <a:cxn ang="T11">
                  <a:pos x="T2" y="T3"/>
                </a:cxn>
                <a:cxn ang="T12">
                  <a:pos x="T4" y="T5"/>
                </a:cxn>
                <a:cxn ang="T13">
                  <a:pos x="T6" y="T7"/>
                </a:cxn>
                <a:cxn ang="T14">
                  <a:pos x="T8" y="T9"/>
                </a:cxn>
              </a:cxnLst>
              <a:rect l="T15" t="T16" r="T17" b="T18"/>
              <a:pathLst>
                <a:path w="126" h="210">
                  <a:moveTo>
                    <a:pt x="126" y="0"/>
                  </a:moveTo>
                  <a:lnTo>
                    <a:pt x="0" y="210"/>
                  </a:lnTo>
                  <a:lnTo>
                    <a:pt x="0" y="198"/>
                  </a:lnTo>
                  <a:lnTo>
                    <a:pt x="118" y="0"/>
                  </a:lnTo>
                  <a:lnTo>
                    <a:pt x="126" y="0"/>
                  </a:lnTo>
                  <a:close/>
                </a:path>
              </a:pathLst>
            </a:custGeom>
            <a:solidFill>
              <a:srgbClr val="F9FA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8" name="Freeform 28"/>
            <p:cNvSpPr>
              <a:spLocks noChangeArrowheads="1"/>
            </p:cNvSpPr>
            <p:nvPr/>
          </p:nvSpPr>
          <p:spPr bwMode="auto">
            <a:xfrm>
              <a:off x="19" y="12"/>
              <a:ext cx="134" cy="217"/>
            </a:xfrm>
            <a:custGeom>
              <a:avLst/>
              <a:gdLst>
                <a:gd name="T0" fmla="*/ 134 w 134"/>
                <a:gd name="T1" fmla="*/ 0 h 217"/>
                <a:gd name="T2" fmla="*/ 0 w 134"/>
                <a:gd name="T3" fmla="*/ 217 h 217"/>
                <a:gd name="T4" fmla="*/ 0 w 134"/>
                <a:gd name="T5" fmla="*/ 210 h 217"/>
                <a:gd name="T6" fmla="*/ 130 w 134"/>
                <a:gd name="T7" fmla="*/ 0 h 217"/>
                <a:gd name="T8" fmla="*/ 134 w 134"/>
                <a:gd name="T9" fmla="*/ 0 h 217"/>
                <a:gd name="T10" fmla="*/ 0 60000 65536"/>
                <a:gd name="T11" fmla="*/ 0 60000 65536"/>
                <a:gd name="T12" fmla="*/ 0 60000 65536"/>
                <a:gd name="T13" fmla="*/ 0 60000 65536"/>
                <a:gd name="T14" fmla="*/ 0 60000 65536"/>
                <a:gd name="T15" fmla="*/ 0 w 134"/>
                <a:gd name="T16" fmla="*/ 0 h 217"/>
                <a:gd name="T17" fmla="*/ 134 w 134"/>
                <a:gd name="T18" fmla="*/ 217 h 217"/>
              </a:gdLst>
              <a:ahLst/>
              <a:cxnLst>
                <a:cxn ang="T10">
                  <a:pos x="T0" y="T1"/>
                </a:cxn>
                <a:cxn ang="T11">
                  <a:pos x="T2" y="T3"/>
                </a:cxn>
                <a:cxn ang="T12">
                  <a:pos x="T4" y="T5"/>
                </a:cxn>
                <a:cxn ang="T13">
                  <a:pos x="T6" y="T7"/>
                </a:cxn>
                <a:cxn ang="T14">
                  <a:pos x="T8" y="T9"/>
                </a:cxn>
              </a:cxnLst>
              <a:rect l="T15" t="T16" r="T17" b="T18"/>
              <a:pathLst>
                <a:path w="134" h="217">
                  <a:moveTo>
                    <a:pt x="134" y="0"/>
                  </a:moveTo>
                  <a:lnTo>
                    <a:pt x="0" y="217"/>
                  </a:lnTo>
                  <a:lnTo>
                    <a:pt x="0" y="210"/>
                  </a:lnTo>
                  <a:lnTo>
                    <a:pt x="130" y="0"/>
                  </a:lnTo>
                  <a:lnTo>
                    <a:pt x="134" y="0"/>
                  </a:lnTo>
                  <a:close/>
                </a:path>
              </a:pathLst>
            </a:custGeom>
            <a:solidFill>
              <a:srgbClr val="F7F9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19" name="Freeform 29"/>
            <p:cNvSpPr>
              <a:spLocks noChangeArrowheads="1"/>
            </p:cNvSpPr>
            <p:nvPr/>
          </p:nvSpPr>
          <p:spPr bwMode="auto">
            <a:xfrm>
              <a:off x="19" y="12"/>
              <a:ext cx="137" cy="221"/>
            </a:xfrm>
            <a:custGeom>
              <a:avLst/>
              <a:gdLst>
                <a:gd name="T0" fmla="*/ 137 w 137"/>
                <a:gd name="T1" fmla="*/ 0 h 221"/>
                <a:gd name="T2" fmla="*/ 0 w 137"/>
                <a:gd name="T3" fmla="*/ 221 h 221"/>
                <a:gd name="T4" fmla="*/ 0 w 137"/>
                <a:gd name="T5" fmla="*/ 214 h 221"/>
                <a:gd name="T6" fmla="*/ 134 w 137"/>
                <a:gd name="T7" fmla="*/ 0 h 221"/>
                <a:gd name="T8" fmla="*/ 137 w 137"/>
                <a:gd name="T9" fmla="*/ 0 h 221"/>
                <a:gd name="T10" fmla="*/ 0 60000 65536"/>
                <a:gd name="T11" fmla="*/ 0 60000 65536"/>
                <a:gd name="T12" fmla="*/ 0 60000 65536"/>
                <a:gd name="T13" fmla="*/ 0 60000 65536"/>
                <a:gd name="T14" fmla="*/ 0 60000 65536"/>
                <a:gd name="T15" fmla="*/ 0 w 137"/>
                <a:gd name="T16" fmla="*/ 0 h 221"/>
                <a:gd name="T17" fmla="*/ 137 w 137"/>
                <a:gd name="T18" fmla="*/ 221 h 221"/>
              </a:gdLst>
              <a:ahLst/>
              <a:cxnLst>
                <a:cxn ang="T10">
                  <a:pos x="T0" y="T1"/>
                </a:cxn>
                <a:cxn ang="T11">
                  <a:pos x="T2" y="T3"/>
                </a:cxn>
                <a:cxn ang="T12">
                  <a:pos x="T4" y="T5"/>
                </a:cxn>
                <a:cxn ang="T13">
                  <a:pos x="T6" y="T7"/>
                </a:cxn>
                <a:cxn ang="T14">
                  <a:pos x="T8" y="T9"/>
                </a:cxn>
              </a:cxnLst>
              <a:rect l="T15" t="T16" r="T17" b="T18"/>
              <a:pathLst>
                <a:path w="137" h="221">
                  <a:moveTo>
                    <a:pt x="137" y="0"/>
                  </a:moveTo>
                  <a:lnTo>
                    <a:pt x="0" y="221"/>
                  </a:lnTo>
                  <a:lnTo>
                    <a:pt x="0" y="214"/>
                  </a:lnTo>
                  <a:lnTo>
                    <a:pt x="134" y="0"/>
                  </a:lnTo>
                  <a:lnTo>
                    <a:pt x="137" y="0"/>
                  </a:lnTo>
                  <a:close/>
                </a:path>
              </a:pathLst>
            </a:custGeom>
            <a:solidFill>
              <a:srgbClr val="F7F9F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0" name="Freeform 30"/>
            <p:cNvSpPr>
              <a:spLocks noChangeArrowheads="1"/>
            </p:cNvSpPr>
            <p:nvPr/>
          </p:nvSpPr>
          <p:spPr bwMode="auto">
            <a:xfrm>
              <a:off x="19" y="12"/>
              <a:ext cx="141" cy="233"/>
            </a:xfrm>
            <a:custGeom>
              <a:avLst/>
              <a:gdLst>
                <a:gd name="T0" fmla="*/ 141 w 141"/>
                <a:gd name="T1" fmla="*/ 0 h 233"/>
                <a:gd name="T2" fmla="*/ 0 w 141"/>
                <a:gd name="T3" fmla="*/ 233 h 233"/>
                <a:gd name="T4" fmla="*/ 0 w 141"/>
                <a:gd name="T5" fmla="*/ 225 h 233"/>
                <a:gd name="T6" fmla="*/ 137 w 141"/>
                <a:gd name="T7" fmla="*/ 0 h 233"/>
                <a:gd name="T8" fmla="*/ 141 w 141"/>
                <a:gd name="T9" fmla="*/ 0 h 233"/>
                <a:gd name="T10" fmla="*/ 0 60000 65536"/>
                <a:gd name="T11" fmla="*/ 0 60000 65536"/>
                <a:gd name="T12" fmla="*/ 0 60000 65536"/>
                <a:gd name="T13" fmla="*/ 0 60000 65536"/>
                <a:gd name="T14" fmla="*/ 0 60000 65536"/>
                <a:gd name="T15" fmla="*/ 0 w 141"/>
                <a:gd name="T16" fmla="*/ 0 h 233"/>
                <a:gd name="T17" fmla="*/ 141 w 141"/>
                <a:gd name="T18" fmla="*/ 233 h 233"/>
              </a:gdLst>
              <a:ahLst/>
              <a:cxnLst>
                <a:cxn ang="T10">
                  <a:pos x="T0" y="T1"/>
                </a:cxn>
                <a:cxn ang="T11">
                  <a:pos x="T2" y="T3"/>
                </a:cxn>
                <a:cxn ang="T12">
                  <a:pos x="T4" y="T5"/>
                </a:cxn>
                <a:cxn ang="T13">
                  <a:pos x="T6" y="T7"/>
                </a:cxn>
                <a:cxn ang="T14">
                  <a:pos x="T8" y="T9"/>
                </a:cxn>
              </a:cxnLst>
              <a:rect l="T15" t="T16" r="T17" b="T18"/>
              <a:pathLst>
                <a:path w="141" h="233">
                  <a:moveTo>
                    <a:pt x="141" y="0"/>
                  </a:moveTo>
                  <a:lnTo>
                    <a:pt x="0" y="233"/>
                  </a:lnTo>
                  <a:lnTo>
                    <a:pt x="0" y="225"/>
                  </a:lnTo>
                  <a:lnTo>
                    <a:pt x="137" y="0"/>
                  </a:lnTo>
                  <a:lnTo>
                    <a:pt x="141"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1" name="Freeform 31"/>
            <p:cNvSpPr>
              <a:spLocks noChangeArrowheads="1"/>
            </p:cNvSpPr>
            <p:nvPr/>
          </p:nvSpPr>
          <p:spPr bwMode="auto">
            <a:xfrm>
              <a:off x="19" y="12"/>
              <a:ext cx="149" cy="240"/>
            </a:xfrm>
            <a:custGeom>
              <a:avLst/>
              <a:gdLst>
                <a:gd name="T0" fmla="*/ 149 w 149"/>
                <a:gd name="T1" fmla="*/ 0 h 240"/>
                <a:gd name="T2" fmla="*/ 0 w 149"/>
                <a:gd name="T3" fmla="*/ 240 h 240"/>
                <a:gd name="T4" fmla="*/ 0 w 149"/>
                <a:gd name="T5" fmla="*/ 233 h 240"/>
                <a:gd name="T6" fmla="*/ 141 w 149"/>
                <a:gd name="T7" fmla="*/ 0 h 240"/>
                <a:gd name="T8" fmla="*/ 149 w 149"/>
                <a:gd name="T9" fmla="*/ 0 h 240"/>
                <a:gd name="T10" fmla="*/ 0 60000 65536"/>
                <a:gd name="T11" fmla="*/ 0 60000 65536"/>
                <a:gd name="T12" fmla="*/ 0 60000 65536"/>
                <a:gd name="T13" fmla="*/ 0 60000 65536"/>
                <a:gd name="T14" fmla="*/ 0 60000 65536"/>
                <a:gd name="T15" fmla="*/ 0 w 149"/>
                <a:gd name="T16" fmla="*/ 0 h 240"/>
                <a:gd name="T17" fmla="*/ 149 w 149"/>
                <a:gd name="T18" fmla="*/ 240 h 240"/>
              </a:gdLst>
              <a:ahLst/>
              <a:cxnLst>
                <a:cxn ang="T10">
                  <a:pos x="T0" y="T1"/>
                </a:cxn>
                <a:cxn ang="T11">
                  <a:pos x="T2" y="T3"/>
                </a:cxn>
                <a:cxn ang="T12">
                  <a:pos x="T4" y="T5"/>
                </a:cxn>
                <a:cxn ang="T13">
                  <a:pos x="T6" y="T7"/>
                </a:cxn>
                <a:cxn ang="T14">
                  <a:pos x="T8" y="T9"/>
                </a:cxn>
              </a:cxnLst>
              <a:rect l="T15" t="T16" r="T17" b="T18"/>
              <a:pathLst>
                <a:path w="149" h="240">
                  <a:moveTo>
                    <a:pt x="149" y="0"/>
                  </a:moveTo>
                  <a:lnTo>
                    <a:pt x="0" y="240"/>
                  </a:lnTo>
                  <a:lnTo>
                    <a:pt x="0" y="233"/>
                  </a:lnTo>
                  <a:lnTo>
                    <a:pt x="141" y="0"/>
                  </a:lnTo>
                  <a:lnTo>
                    <a:pt x="149"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2" name="Freeform 32"/>
            <p:cNvSpPr>
              <a:spLocks noChangeArrowheads="1"/>
            </p:cNvSpPr>
            <p:nvPr/>
          </p:nvSpPr>
          <p:spPr bwMode="auto">
            <a:xfrm>
              <a:off x="19" y="12"/>
              <a:ext cx="153" cy="248"/>
            </a:xfrm>
            <a:custGeom>
              <a:avLst/>
              <a:gdLst>
                <a:gd name="T0" fmla="*/ 153 w 153"/>
                <a:gd name="T1" fmla="*/ 0 h 248"/>
                <a:gd name="T2" fmla="*/ 0 w 153"/>
                <a:gd name="T3" fmla="*/ 248 h 248"/>
                <a:gd name="T4" fmla="*/ 0 w 153"/>
                <a:gd name="T5" fmla="*/ 240 h 248"/>
                <a:gd name="T6" fmla="*/ 145 w 153"/>
                <a:gd name="T7" fmla="*/ 0 h 248"/>
                <a:gd name="T8" fmla="*/ 153 w 153"/>
                <a:gd name="T9" fmla="*/ 0 h 248"/>
                <a:gd name="T10" fmla="*/ 0 60000 65536"/>
                <a:gd name="T11" fmla="*/ 0 60000 65536"/>
                <a:gd name="T12" fmla="*/ 0 60000 65536"/>
                <a:gd name="T13" fmla="*/ 0 60000 65536"/>
                <a:gd name="T14" fmla="*/ 0 60000 65536"/>
                <a:gd name="T15" fmla="*/ 0 w 153"/>
                <a:gd name="T16" fmla="*/ 0 h 248"/>
                <a:gd name="T17" fmla="*/ 153 w 153"/>
                <a:gd name="T18" fmla="*/ 248 h 248"/>
              </a:gdLst>
              <a:ahLst/>
              <a:cxnLst>
                <a:cxn ang="T10">
                  <a:pos x="T0" y="T1"/>
                </a:cxn>
                <a:cxn ang="T11">
                  <a:pos x="T2" y="T3"/>
                </a:cxn>
                <a:cxn ang="T12">
                  <a:pos x="T4" y="T5"/>
                </a:cxn>
                <a:cxn ang="T13">
                  <a:pos x="T6" y="T7"/>
                </a:cxn>
                <a:cxn ang="T14">
                  <a:pos x="T8" y="T9"/>
                </a:cxn>
              </a:cxnLst>
              <a:rect l="T15" t="T16" r="T17" b="T18"/>
              <a:pathLst>
                <a:path w="153" h="248">
                  <a:moveTo>
                    <a:pt x="153" y="0"/>
                  </a:moveTo>
                  <a:lnTo>
                    <a:pt x="0" y="248"/>
                  </a:lnTo>
                  <a:lnTo>
                    <a:pt x="0" y="240"/>
                  </a:lnTo>
                  <a:lnTo>
                    <a:pt x="145" y="0"/>
                  </a:lnTo>
                  <a:lnTo>
                    <a:pt x="153"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3" name="Freeform 33"/>
            <p:cNvSpPr>
              <a:spLocks noChangeArrowheads="1"/>
            </p:cNvSpPr>
            <p:nvPr/>
          </p:nvSpPr>
          <p:spPr bwMode="auto">
            <a:xfrm>
              <a:off x="19" y="12"/>
              <a:ext cx="156" cy="256"/>
            </a:xfrm>
            <a:custGeom>
              <a:avLst/>
              <a:gdLst>
                <a:gd name="T0" fmla="*/ 156 w 156"/>
                <a:gd name="T1" fmla="*/ 0 h 256"/>
                <a:gd name="T2" fmla="*/ 0 w 156"/>
                <a:gd name="T3" fmla="*/ 256 h 256"/>
                <a:gd name="T4" fmla="*/ 0 w 156"/>
                <a:gd name="T5" fmla="*/ 248 h 256"/>
                <a:gd name="T6" fmla="*/ 153 w 156"/>
                <a:gd name="T7" fmla="*/ 0 h 256"/>
                <a:gd name="T8" fmla="*/ 156 w 156"/>
                <a:gd name="T9" fmla="*/ 0 h 256"/>
                <a:gd name="T10" fmla="*/ 0 60000 65536"/>
                <a:gd name="T11" fmla="*/ 0 60000 65536"/>
                <a:gd name="T12" fmla="*/ 0 60000 65536"/>
                <a:gd name="T13" fmla="*/ 0 60000 65536"/>
                <a:gd name="T14" fmla="*/ 0 60000 65536"/>
                <a:gd name="T15" fmla="*/ 0 w 156"/>
                <a:gd name="T16" fmla="*/ 0 h 256"/>
                <a:gd name="T17" fmla="*/ 156 w 156"/>
                <a:gd name="T18" fmla="*/ 256 h 256"/>
              </a:gdLst>
              <a:ahLst/>
              <a:cxnLst>
                <a:cxn ang="T10">
                  <a:pos x="T0" y="T1"/>
                </a:cxn>
                <a:cxn ang="T11">
                  <a:pos x="T2" y="T3"/>
                </a:cxn>
                <a:cxn ang="T12">
                  <a:pos x="T4" y="T5"/>
                </a:cxn>
                <a:cxn ang="T13">
                  <a:pos x="T6" y="T7"/>
                </a:cxn>
                <a:cxn ang="T14">
                  <a:pos x="T8" y="T9"/>
                </a:cxn>
              </a:cxnLst>
              <a:rect l="T15" t="T16" r="T17" b="T18"/>
              <a:pathLst>
                <a:path w="156" h="256">
                  <a:moveTo>
                    <a:pt x="156" y="0"/>
                  </a:moveTo>
                  <a:lnTo>
                    <a:pt x="0" y="256"/>
                  </a:lnTo>
                  <a:lnTo>
                    <a:pt x="0" y="248"/>
                  </a:lnTo>
                  <a:lnTo>
                    <a:pt x="153" y="0"/>
                  </a:lnTo>
                  <a:lnTo>
                    <a:pt x="156"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4" name="Freeform 34"/>
            <p:cNvSpPr>
              <a:spLocks noChangeArrowheads="1"/>
            </p:cNvSpPr>
            <p:nvPr/>
          </p:nvSpPr>
          <p:spPr bwMode="auto">
            <a:xfrm>
              <a:off x="19" y="12"/>
              <a:ext cx="160" cy="267"/>
            </a:xfrm>
            <a:custGeom>
              <a:avLst/>
              <a:gdLst>
                <a:gd name="T0" fmla="*/ 160 w 160"/>
                <a:gd name="T1" fmla="*/ 0 h 267"/>
                <a:gd name="T2" fmla="*/ 0 w 160"/>
                <a:gd name="T3" fmla="*/ 267 h 267"/>
                <a:gd name="T4" fmla="*/ 0 w 160"/>
                <a:gd name="T5" fmla="*/ 256 h 267"/>
                <a:gd name="T6" fmla="*/ 156 w 160"/>
                <a:gd name="T7" fmla="*/ 0 h 267"/>
                <a:gd name="T8" fmla="*/ 160 w 160"/>
                <a:gd name="T9" fmla="*/ 0 h 267"/>
                <a:gd name="T10" fmla="*/ 0 60000 65536"/>
                <a:gd name="T11" fmla="*/ 0 60000 65536"/>
                <a:gd name="T12" fmla="*/ 0 60000 65536"/>
                <a:gd name="T13" fmla="*/ 0 60000 65536"/>
                <a:gd name="T14" fmla="*/ 0 60000 65536"/>
                <a:gd name="T15" fmla="*/ 0 w 160"/>
                <a:gd name="T16" fmla="*/ 0 h 267"/>
                <a:gd name="T17" fmla="*/ 160 w 160"/>
                <a:gd name="T18" fmla="*/ 267 h 267"/>
              </a:gdLst>
              <a:ahLst/>
              <a:cxnLst>
                <a:cxn ang="T10">
                  <a:pos x="T0" y="T1"/>
                </a:cxn>
                <a:cxn ang="T11">
                  <a:pos x="T2" y="T3"/>
                </a:cxn>
                <a:cxn ang="T12">
                  <a:pos x="T4" y="T5"/>
                </a:cxn>
                <a:cxn ang="T13">
                  <a:pos x="T6" y="T7"/>
                </a:cxn>
                <a:cxn ang="T14">
                  <a:pos x="T8" y="T9"/>
                </a:cxn>
              </a:cxnLst>
              <a:rect l="T15" t="T16" r="T17" b="T18"/>
              <a:pathLst>
                <a:path w="160" h="267">
                  <a:moveTo>
                    <a:pt x="160" y="0"/>
                  </a:moveTo>
                  <a:lnTo>
                    <a:pt x="0" y="267"/>
                  </a:lnTo>
                  <a:lnTo>
                    <a:pt x="0" y="256"/>
                  </a:lnTo>
                  <a:lnTo>
                    <a:pt x="156" y="0"/>
                  </a:lnTo>
                  <a:lnTo>
                    <a:pt x="160"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5" name="Freeform 35"/>
            <p:cNvSpPr>
              <a:spLocks noChangeArrowheads="1"/>
            </p:cNvSpPr>
            <p:nvPr/>
          </p:nvSpPr>
          <p:spPr bwMode="auto">
            <a:xfrm>
              <a:off x="19" y="12"/>
              <a:ext cx="168" cy="275"/>
            </a:xfrm>
            <a:custGeom>
              <a:avLst/>
              <a:gdLst>
                <a:gd name="T0" fmla="*/ 168 w 168"/>
                <a:gd name="T1" fmla="*/ 0 h 275"/>
                <a:gd name="T2" fmla="*/ 0 w 168"/>
                <a:gd name="T3" fmla="*/ 275 h 275"/>
                <a:gd name="T4" fmla="*/ 0 w 168"/>
                <a:gd name="T5" fmla="*/ 267 h 275"/>
                <a:gd name="T6" fmla="*/ 164 w 168"/>
                <a:gd name="T7" fmla="*/ 0 h 275"/>
                <a:gd name="T8" fmla="*/ 168 w 168"/>
                <a:gd name="T9" fmla="*/ 0 h 275"/>
                <a:gd name="T10" fmla="*/ 0 60000 65536"/>
                <a:gd name="T11" fmla="*/ 0 60000 65536"/>
                <a:gd name="T12" fmla="*/ 0 60000 65536"/>
                <a:gd name="T13" fmla="*/ 0 60000 65536"/>
                <a:gd name="T14" fmla="*/ 0 60000 65536"/>
                <a:gd name="T15" fmla="*/ 0 w 168"/>
                <a:gd name="T16" fmla="*/ 0 h 275"/>
                <a:gd name="T17" fmla="*/ 168 w 168"/>
                <a:gd name="T18" fmla="*/ 275 h 275"/>
              </a:gdLst>
              <a:ahLst/>
              <a:cxnLst>
                <a:cxn ang="T10">
                  <a:pos x="T0" y="T1"/>
                </a:cxn>
                <a:cxn ang="T11">
                  <a:pos x="T2" y="T3"/>
                </a:cxn>
                <a:cxn ang="T12">
                  <a:pos x="T4" y="T5"/>
                </a:cxn>
                <a:cxn ang="T13">
                  <a:pos x="T6" y="T7"/>
                </a:cxn>
                <a:cxn ang="T14">
                  <a:pos x="T8" y="T9"/>
                </a:cxn>
              </a:cxnLst>
              <a:rect l="T15" t="T16" r="T17" b="T18"/>
              <a:pathLst>
                <a:path w="168" h="275">
                  <a:moveTo>
                    <a:pt x="168" y="0"/>
                  </a:moveTo>
                  <a:lnTo>
                    <a:pt x="0" y="275"/>
                  </a:lnTo>
                  <a:lnTo>
                    <a:pt x="0" y="267"/>
                  </a:lnTo>
                  <a:lnTo>
                    <a:pt x="164" y="0"/>
                  </a:lnTo>
                  <a:lnTo>
                    <a:pt x="168" y="0"/>
                  </a:lnTo>
                  <a:close/>
                </a:path>
              </a:pathLst>
            </a:custGeom>
            <a:solidFill>
              <a:srgbClr val="F7F7F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6" name="Freeform 36"/>
            <p:cNvSpPr>
              <a:spLocks noChangeArrowheads="1"/>
            </p:cNvSpPr>
            <p:nvPr/>
          </p:nvSpPr>
          <p:spPr bwMode="auto">
            <a:xfrm>
              <a:off x="19" y="12"/>
              <a:ext cx="172" cy="278"/>
            </a:xfrm>
            <a:custGeom>
              <a:avLst/>
              <a:gdLst>
                <a:gd name="T0" fmla="*/ 172 w 172"/>
                <a:gd name="T1" fmla="*/ 0 h 278"/>
                <a:gd name="T2" fmla="*/ 0 w 172"/>
                <a:gd name="T3" fmla="*/ 278 h 278"/>
                <a:gd name="T4" fmla="*/ 0 w 172"/>
                <a:gd name="T5" fmla="*/ 271 h 278"/>
                <a:gd name="T6" fmla="*/ 164 w 172"/>
                <a:gd name="T7" fmla="*/ 0 h 278"/>
                <a:gd name="T8" fmla="*/ 172 w 172"/>
                <a:gd name="T9" fmla="*/ 0 h 278"/>
                <a:gd name="T10" fmla="*/ 0 60000 65536"/>
                <a:gd name="T11" fmla="*/ 0 60000 65536"/>
                <a:gd name="T12" fmla="*/ 0 60000 65536"/>
                <a:gd name="T13" fmla="*/ 0 60000 65536"/>
                <a:gd name="T14" fmla="*/ 0 60000 65536"/>
                <a:gd name="T15" fmla="*/ 0 w 172"/>
                <a:gd name="T16" fmla="*/ 0 h 278"/>
                <a:gd name="T17" fmla="*/ 172 w 172"/>
                <a:gd name="T18" fmla="*/ 278 h 278"/>
              </a:gdLst>
              <a:ahLst/>
              <a:cxnLst>
                <a:cxn ang="T10">
                  <a:pos x="T0" y="T1"/>
                </a:cxn>
                <a:cxn ang="T11">
                  <a:pos x="T2" y="T3"/>
                </a:cxn>
                <a:cxn ang="T12">
                  <a:pos x="T4" y="T5"/>
                </a:cxn>
                <a:cxn ang="T13">
                  <a:pos x="T6" y="T7"/>
                </a:cxn>
                <a:cxn ang="T14">
                  <a:pos x="T8" y="T9"/>
                </a:cxn>
              </a:cxnLst>
              <a:rect l="T15" t="T16" r="T17" b="T18"/>
              <a:pathLst>
                <a:path w="172" h="278">
                  <a:moveTo>
                    <a:pt x="172" y="0"/>
                  </a:moveTo>
                  <a:lnTo>
                    <a:pt x="0" y="278"/>
                  </a:lnTo>
                  <a:lnTo>
                    <a:pt x="0" y="271"/>
                  </a:lnTo>
                  <a:lnTo>
                    <a:pt x="164" y="0"/>
                  </a:lnTo>
                  <a:lnTo>
                    <a:pt x="172"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7" name="Freeform 37"/>
            <p:cNvSpPr>
              <a:spLocks noChangeArrowheads="1"/>
            </p:cNvSpPr>
            <p:nvPr/>
          </p:nvSpPr>
          <p:spPr bwMode="auto">
            <a:xfrm>
              <a:off x="19" y="12"/>
              <a:ext cx="179" cy="290"/>
            </a:xfrm>
            <a:custGeom>
              <a:avLst/>
              <a:gdLst>
                <a:gd name="T0" fmla="*/ 179 w 179"/>
                <a:gd name="T1" fmla="*/ 0 h 290"/>
                <a:gd name="T2" fmla="*/ 0 w 179"/>
                <a:gd name="T3" fmla="*/ 290 h 290"/>
                <a:gd name="T4" fmla="*/ 0 w 179"/>
                <a:gd name="T5" fmla="*/ 282 h 290"/>
                <a:gd name="T6" fmla="*/ 172 w 179"/>
                <a:gd name="T7" fmla="*/ 0 h 290"/>
                <a:gd name="T8" fmla="*/ 179 w 179"/>
                <a:gd name="T9" fmla="*/ 0 h 290"/>
                <a:gd name="T10" fmla="*/ 0 60000 65536"/>
                <a:gd name="T11" fmla="*/ 0 60000 65536"/>
                <a:gd name="T12" fmla="*/ 0 60000 65536"/>
                <a:gd name="T13" fmla="*/ 0 60000 65536"/>
                <a:gd name="T14" fmla="*/ 0 60000 65536"/>
                <a:gd name="T15" fmla="*/ 0 w 179"/>
                <a:gd name="T16" fmla="*/ 0 h 290"/>
                <a:gd name="T17" fmla="*/ 179 w 179"/>
                <a:gd name="T18" fmla="*/ 290 h 290"/>
              </a:gdLst>
              <a:ahLst/>
              <a:cxnLst>
                <a:cxn ang="T10">
                  <a:pos x="T0" y="T1"/>
                </a:cxn>
                <a:cxn ang="T11">
                  <a:pos x="T2" y="T3"/>
                </a:cxn>
                <a:cxn ang="T12">
                  <a:pos x="T4" y="T5"/>
                </a:cxn>
                <a:cxn ang="T13">
                  <a:pos x="T6" y="T7"/>
                </a:cxn>
                <a:cxn ang="T14">
                  <a:pos x="T8" y="T9"/>
                </a:cxn>
              </a:cxnLst>
              <a:rect l="T15" t="T16" r="T17" b="T18"/>
              <a:pathLst>
                <a:path w="179" h="290">
                  <a:moveTo>
                    <a:pt x="179" y="0"/>
                  </a:moveTo>
                  <a:lnTo>
                    <a:pt x="0" y="290"/>
                  </a:lnTo>
                  <a:lnTo>
                    <a:pt x="0" y="282"/>
                  </a:lnTo>
                  <a:lnTo>
                    <a:pt x="172" y="0"/>
                  </a:lnTo>
                  <a:lnTo>
                    <a:pt x="179"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8" name="Freeform 38"/>
            <p:cNvSpPr>
              <a:spLocks noChangeArrowheads="1"/>
            </p:cNvSpPr>
            <p:nvPr/>
          </p:nvSpPr>
          <p:spPr bwMode="auto">
            <a:xfrm>
              <a:off x="19" y="12"/>
              <a:ext cx="179" cy="298"/>
            </a:xfrm>
            <a:custGeom>
              <a:avLst/>
              <a:gdLst>
                <a:gd name="T0" fmla="*/ 179 w 179"/>
                <a:gd name="T1" fmla="*/ 0 h 298"/>
                <a:gd name="T2" fmla="*/ 0 w 179"/>
                <a:gd name="T3" fmla="*/ 298 h 298"/>
                <a:gd name="T4" fmla="*/ 0 w 179"/>
                <a:gd name="T5" fmla="*/ 290 h 298"/>
                <a:gd name="T6" fmla="*/ 175 w 179"/>
                <a:gd name="T7" fmla="*/ 0 h 298"/>
                <a:gd name="T8" fmla="*/ 179 w 179"/>
                <a:gd name="T9" fmla="*/ 0 h 298"/>
                <a:gd name="T10" fmla="*/ 0 60000 65536"/>
                <a:gd name="T11" fmla="*/ 0 60000 65536"/>
                <a:gd name="T12" fmla="*/ 0 60000 65536"/>
                <a:gd name="T13" fmla="*/ 0 60000 65536"/>
                <a:gd name="T14" fmla="*/ 0 60000 65536"/>
                <a:gd name="T15" fmla="*/ 0 w 179"/>
                <a:gd name="T16" fmla="*/ 0 h 298"/>
                <a:gd name="T17" fmla="*/ 179 w 179"/>
                <a:gd name="T18" fmla="*/ 298 h 298"/>
              </a:gdLst>
              <a:ahLst/>
              <a:cxnLst>
                <a:cxn ang="T10">
                  <a:pos x="T0" y="T1"/>
                </a:cxn>
                <a:cxn ang="T11">
                  <a:pos x="T2" y="T3"/>
                </a:cxn>
                <a:cxn ang="T12">
                  <a:pos x="T4" y="T5"/>
                </a:cxn>
                <a:cxn ang="T13">
                  <a:pos x="T6" y="T7"/>
                </a:cxn>
                <a:cxn ang="T14">
                  <a:pos x="T8" y="T9"/>
                </a:cxn>
              </a:cxnLst>
              <a:rect l="T15" t="T16" r="T17" b="T18"/>
              <a:pathLst>
                <a:path w="179" h="298">
                  <a:moveTo>
                    <a:pt x="179" y="0"/>
                  </a:moveTo>
                  <a:lnTo>
                    <a:pt x="0" y="298"/>
                  </a:lnTo>
                  <a:lnTo>
                    <a:pt x="0" y="290"/>
                  </a:lnTo>
                  <a:lnTo>
                    <a:pt x="175" y="0"/>
                  </a:lnTo>
                  <a:lnTo>
                    <a:pt x="179"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29" name="Freeform 39"/>
            <p:cNvSpPr>
              <a:spLocks noChangeArrowheads="1"/>
            </p:cNvSpPr>
            <p:nvPr/>
          </p:nvSpPr>
          <p:spPr bwMode="auto">
            <a:xfrm>
              <a:off x="19" y="12"/>
              <a:ext cx="187" cy="309"/>
            </a:xfrm>
            <a:custGeom>
              <a:avLst/>
              <a:gdLst>
                <a:gd name="T0" fmla="*/ 187 w 187"/>
                <a:gd name="T1" fmla="*/ 0 h 309"/>
                <a:gd name="T2" fmla="*/ 0 w 187"/>
                <a:gd name="T3" fmla="*/ 309 h 309"/>
                <a:gd name="T4" fmla="*/ 0 w 187"/>
                <a:gd name="T5" fmla="*/ 298 h 309"/>
                <a:gd name="T6" fmla="*/ 183 w 187"/>
                <a:gd name="T7" fmla="*/ 0 h 309"/>
                <a:gd name="T8" fmla="*/ 187 w 187"/>
                <a:gd name="T9" fmla="*/ 0 h 309"/>
                <a:gd name="T10" fmla="*/ 0 60000 65536"/>
                <a:gd name="T11" fmla="*/ 0 60000 65536"/>
                <a:gd name="T12" fmla="*/ 0 60000 65536"/>
                <a:gd name="T13" fmla="*/ 0 60000 65536"/>
                <a:gd name="T14" fmla="*/ 0 60000 65536"/>
                <a:gd name="T15" fmla="*/ 0 w 187"/>
                <a:gd name="T16" fmla="*/ 0 h 309"/>
                <a:gd name="T17" fmla="*/ 187 w 187"/>
                <a:gd name="T18" fmla="*/ 309 h 309"/>
              </a:gdLst>
              <a:ahLst/>
              <a:cxnLst>
                <a:cxn ang="T10">
                  <a:pos x="T0" y="T1"/>
                </a:cxn>
                <a:cxn ang="T11">
                  <a:pos x="T2" y="T3"/>
                </a:cxn>
                <a:cxn ang="T12">
                  <a:pos x="T4" y="T5"/>
                </a:cxn>
                <a:cxn ang="T13">
                  <a:pos x="T6" y="T7"/>
                </a:cxn>
                <a:cxn ang="T14">
                  <a:pos x="T8" y="T9"/>
                </a:cxn>
              </a:cxnLst>
              <a:rect l="T15" t="T16" r="T17" b="T18"/>
              <a:pathLst>
                <a:path w="187" h="309">
                  <a:moveTo>
                    <a:pt x="187" y="0"/>
                  </a:moveTo>
                  <a:lnTo>
                    <a:pt x="0" y="309"/>
                  </a:lnTo>
                  <a:lnTo>
                    <a:pt x="0" y="298"/>
                  </a:lnTo>
                  <a:lnTo>
                    <a:pt x="183" y="0"/>
                  </a:lnTo>
                  <a:lnTo>
                    <a:pt x="187"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0" name="Freeform 40"/>
            <p:cNvSpPr>
              <a:spLocks noChangeArrowheads="1"/>
            </p:cNvSpPr>
            <p:nvPr/>
          </p:nvSpPr>
          <p:spPr bwMode="auto">
            <a:xfrm>
              <a:off x="19" y="12"/>
              <a:ext cx="195" cy="317"/>
            </a:xfrm>
            <a:custGeom>
              <a:avLst/>
              <a:gdLst>
                <a:gd name="T0" fmla="*/ 195 w 195"/>
                <a:gd name="T1" fmla="*/ 0 h 317"/>
                <a:gd name="T2" fmla="*/ 0 w 195"/>
                <a:gd name="T3" fmla="*/ 317 h 317"/>
                <a:gd name="T4" fmla="*/ 0 w 195"/>
                <a:gd name="T5" fmla="*/ 305 h 317"/>
                <a:gd name="T6" fmla="*/ 187 w 195"/>
                <a:gd name="T7" fmla="*/ 0 h 317"/>
                <a:gd name="T8" fmla="*/ 195 w 195"/>
                <a:gd name="T9" fmla="*/ 0 h 317"/>
                <a:gd name="T10" fmla="*/ 0 60000 65536"/>
                <a:gd name="T11" fmla="*/ 0 60000 65536"/>
                <a:gd name="T12" fmla="*/ 0 60000 65536"/>
                <a:gd name="T13" fmla="*/ 0 60000 65536"/>
                <a:gd name="T14" fmla="*/ 0 60000 65536"/>
                <a:gd name="T15" fmla="*/ 0 w 195"/>
                <a:gd name="T16" fmla="*/ 0 h 317"/>
                <a:gd name="T17" fmla="*/ 195 w 195"/>
                <a:gd name="T18" fmla="*/ 317 h 317"/>
              </a:gdLst>
              <a:ahLst/>
              <a:cxnLst>
                <a:cxn ang="T10">
                  <a:pos x="T0" y="T1"/>
                </a:cxn>
                <a:cxn ang="T11">
                  <a:pos x="T2" y="T3"/>
                </a:cxn>
                <a:cxn ang="T12">
                  <a:pos x="T4" y="T5"/>
                </a:cxn>
                <a:cxn ang="T13">
                  <a:pos x="T6" y="T7"/>
                </a:cxn>
                <a:cxn ang="T14">
                  <a:pos x="T8" y="T9"/>
                </a:cxn>
              </a:cxnLst>
              <a:rect l="T15" t="T16" r="T17" b="T18"/>
              <a:pathLst>
                <a:path w="195" h="317">
                  <a:moveTo>
                    <a:pt x="195" y="0"/>
                  </a:moveTo>
                  <a:lnTo>
                    <a:pt x="0" y="317"/>
                  </a:lnTo>
                  <a:lnTo>
                    <a:pt x="0" y="305"/>
                  </a:lnTo>
                  <a:lnTo>
                    <a:pt x="187" y="0"/>
                  </a:lnTo>
                  <a:lnTo>
                    <a:pt x="195"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1" name="Freeform 41"/>
            <p:cNvSpPr>
              <a:spLocks noChangeArrowheads="1"/>
            </p:cNvSpPr>
            <p:nvPr/>
          </p:nvSpPr>
          <p:spPr bwMode="auto">
            <a:xfrm>
              <a:off x="19" y="12"/>
              <a:ext cx="198" cy="324"/>
            </a:xfrm>
            <a:custGeom>
              <a:avLst/>
              <a:gdLst>
                <a:gd name="T0" fmla="*/ 198 w 198"/>
                <a:gd name="T1" fmla="*/ 0 h 324"/>
                <a:gd name="T2" fmla="*/ 0 w 198"/>
                <a:gd name="T3" fmla="*/ 324 h 324"/>
                <a:gd name="T4" fmla="*/ 0 w 198"/>
                <a:gd name="T5" fmla="*/ 317 h 324"/>
                <a:gd name="T6" fmla="*/ 191 w 198"/>
                <a:gd name="T7" fmla="*/ 0 h 324"/>
                <a:gd name="T8" fmla="*/ 198 w 198"/>
                <a:gd name="T9" fmla="*/ 0 h 324"/>
                <a:gd name="T10" fmla="*/ 0 60000 65536"/>
                <a:gd name="T11" fmla="*/ 0 60000 65536"/>
                <a:gd name="T12" fmla="*/ 0 60000 65536"/>
                <a:gd name="T13" fmla="*/ 0 60000 65536"/>
                <a:gd name="T14" fmla="*/ 0 60000 65536"/>
                <a:gd name="T15" fmla="*/ 0 w 198"/>
                <a:gd name="T16" fmla="*/ 0 h 324"/>
                <a:gd name="T17" fmla="*/ 198 w 198"/>
                <a:gd name="T18" fmla="*/ 324 h 324"/>
              </a:gdLst>
              <a:ahLst/>
              <a:cxnLst>
                <a:cxn ang="T10">
                  <a:pos x="T0" y="T1"/>
                </a:cxn>
                <a:cxn ang="T11">
                  <a:pos x="T2" y="T3"/>
                </a:cxn>
                <a:cxn ang="T12">
                  <a:pos x="T4" y="T5"/>
                </a:cxn>
                <a:cxn ang="T13">
                  <a:pos x="T6" y="T7"/>
                </a:cxn>
                <a:cxn ang="T14">
                  <a:pos x="T8" y="T9"/>
                </a:cxn>
              </a:cxnLst>
              <a:rect l="T15" t="T16" r="T17" b="T18"/>
              <a:pathLst>
                <a:path w="198" h="324">
                  <a:moveTo>
                    <a:pt x="198" y="0"/>
                  </a:moveTo>
                  <a:lnTo>
                    <a:pt x="0" y="324"/>
                  </a:lnTo>
                  <a:lnTo>
                    <a:pt x="0" y="317"/>
                  </a:lnTo>
                  <a:lnTo>
                    <a:pt x="191" y="0"/>
                  </a:lnTo>
                  <a:lnTo>
                    <a:pt x="198"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2" name="Freeform 42"/>
            <p:cNvSpPr>
              <a:spLocks noChangeArrowheads="1"/>
            </p:cNvSpPr>
            <p:nvPr/>
          </p:nvSpPr>
          <p:spPr bwMode="auto">
            <a:xfrm>
              <a:off x="19" y="12"/>
              <a:ext cx="202" cy="332"/>
            </a:xfrm>
            <a:custGeom>
              <a:avLst/>
              <a:gdLst>
                <a:gd name="T0" fmla="*/ 202 w 202"/>
                <a:gd name="T1" fmla="*/ 0 h 332"/>
                <a:gd name="T2" fmla="*/ 0 w 202"/>
                <a:gd name="T3" fmla="*/ 332 h 332"/>
                <a:gd name="T4" fmla="*/ 0 w 202"/>
                <a:gd name="T5" fmla="*/ 324 h 332"/>
                <a:gd name="T6" fmla="*/ 198 w 202"/>
                <a:gd name="T7" fmla="*/ 0 h 332"/>
                <a:gd name="T8" fmla="*/ 202 w 202"/>
                <a:gd name="T9" fmla="*/ 0 h 332"/>
                <a:gd name="T10" fmla="*/ 0 60000 65536"/>
                <a:gd name="T11" fmla="*/ 0 60000 65536"/>
                <a:gd name="T12" fmla="*/ 0 60000 65536"/>
                <a:gd name="T13" fmla="*/ 0 60000 65536"/>
                <a:gd name="T14" fmla="*/ 0 60000 65536"/>
                <a:gd name="T15" fmla="*/ 0 w 202"/>
                <a:gd name="T16" fmla="*/ 0 h 332"/>
                <a:gd name="T17" fmla="*/ 202 w 202"/>
                <a:gd name="T18" fmla="*/ 332 h 332"/>
              </a:gdLst>
              <a:ahLst/>
              <a:cxnLst>
                <a:cxn ang="T10">
                  <a:pos x="T0" y="T1"/>
                </a:cxn>
                <a:cxn ang="T11">
                  <a:pos x="T2" y="T3"/>
                </a:cxn>
                <a:cxn ang="T12">
                  <a:pos x="T4" y="T5"/>
                </a:cxn>
                <a:cxn ang="T13">
                  <a:pos x="T6" y="T7"/>
                </a:cxn>
                <a:cxn ang="T14">
                  <a:pos x="T8" y="T9"/>
                </a:cxn>
              </a:cxnLst>
              <a:rect l="T15" t="T16" r="T17" b="T18"/>
              <a:pathLst>
                <a:path w="202" h="332">
                  <a:moveTo>
                    <a:pt x="202" y="0"/>
                  </a:moveTo>
                  <a:lnTo>
                    <a:pt x="0" y="332"/>
                  </a:lnTo>
                  <a:lnTo>
                    <a:pt x="0" y="324"/>
                  </a:lnTo>
                  <a:lnTo>
                    <a:pt x="198" y="0"/>
                  </a:lnTo>
                  <a:lnTo>
                    <a:pt x="202"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3" name="Freeform 43"/>
            <p:cNvSpPr>
              <a:spLocks noChangeArrowheads="1"/>
            </p:cNvSpPr>
            <p:nvPr/>
          </p:nvSpPr>
          <p:spPr bwMode="auto">
            <a:xfrm>
              <a:off x="19" y="12"/>
              <a:ext cx="206" cy="340"/>
            </a:xfrm>
            <a:custGeom>
              <a:avLst/>
              <a:gdLst>
                <a:gd name="T0" fmla="*/ 206 w 206"/>
                <a:gd name="T1" fmla="*/ 0 h 340"/>
                <a:gd name="T2" fmla="*/ 0 w 206"/>
                <a:gd name="T3" fmla="*/ 340 h 340"/>
                <a:gd name="T4" fmla="*/ 0 w 206"/>
                <a:gd name="T5" fmla="*/ 332 h 340"/>
                <a:gd name="T6" fmla="*/ 202 w 206"/>
                <a:gd name="T7" fmla="*/ 0 h 340"/>
                <a:gd name="T8" fmla="*/ 206 w 206"/>
                <a:gd name="T9" fmla="*/ 0 h 340"/>
                <a:gd name="T10" fmla="*/ 0 60000 65536"/>
                <a:gd name="T11" fmla="*/ 0 60000 65536"/>
                <a:gd name="T12" fmla="*/ 0 60000 65536"/>
                <a:gd name="T13" fmla="*/ 0 60000 65536"/>
                <a:gd name="T14" fmla="*/ 0 60000 65536"/>
                <a:gd name="T15" fmla="*/ 0 w 206"/>
                <a:gd name="T16" fmla="*/ 0 h 340"/>
                <a:gd name="T17" fmla="*/ 206 w 206"/>
                <a:gd name="T18" fmla="*/ 340 h 340"/>
              </a:gdLst>
              <a:ahLst/>
              <a:cxnLst>
                <a:cxn ang="T10">
                  <a:pos x="T0" y="T1"/>
                </a:cxn>
                <a:cxn ang="T11">
                  <a:pos x="T2" y="T3"/>
                </a:cxn>
                <a:cxn ang="T12">
                  <a:pos x="T4" y="T5"/>
                </a:cxn>
                <a:cxn ang="T13">
                  <a:pos x="T6" y="T7"/>
                </a:cxn>
                <a:cxn ang="T14">
                  <a:pos x="T8" y="T9"/>
                </a:cxn>
              </a:cxnLst>
              <a:rect l="T15" t="T16" r="T17" b="T18"/>
              <a:pathLst>
                <a:path w="206" h="340">
                  <a:moveTo>
                    <a:pt x="206" y="0"/>
                  </a:moveTo>
                  <a:lnTo>
                    <a:pt x="0" y="340"/>
                  </a:lnTo>
                  <a:lnTo>
                    <a:pt x="0" y="332"/>
                  </a:lnTo>
                  <a:lnTo>
                    <a:pt x="202" y="0"/>
                  </a:lnTo>
                  <a:lnTo>
                    <a:pt x="206" y="0"/>
                  </a:lnTo>
                  <a:close/>
                </a:path>
              </a:pathLst>
            </a:custGeom>
            <a:solidFill>
              <a:srgbClr val="F4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4" name="Freeform 44"/>
            <p:cNvSpPr>
              <a:spLocks noChangeArrowheads="1"/>
            </p:cNvSpPr>
            <p:nvPr/>
          </p:nvSpPr>
          <p:spPr bwMode="auto">
            <a:xfrm>
              <a:off x="19" y="12"/>
              <a:ext cx="210" cy="347"/>
            </a:xfrm>
            <a:custGeom>
              <a:avLst/>
              <a:gdLst>
                <a:gd name="T0" fmla="*/ 210 w 210"/>
                <a:gd name="T1" fmla="*/ 0 h 347"/>
                <a:gd name="T2" fmla="*/ 0 w 210"/>
                <a:gd name="T3" fmla="*/ 347 h 347"/>
                <a:gd name="T4" fmla="*/ 0 w 210"/>
                <a:gd name="T5" fmla="*/ 340 h 347"/>
                <a:gd name="T6" fmla="*/ 206 w 210"/>
                <a:gd name="T7" fmla="*/ 0 h 347"/>
                <a:gd name="T8" fmla="*/ 210 w 210"/>
                <a:gd name="T9" fmla="*/ 0 h 347"/>
                <a:gd name="T10" fmla="*/ 0 60000 65536"/>
                <a:gd name="T11" fmla="*/ 0 60000 65536"/>
                <a:gd name="T12" fmla="*/ 0 60000 65536"/>
                <a:gd name="T13" fmla="*/ 0 60000 65536"/>
                <a:gd name="T14" fmla="*/ 0 60000 65536"/>
                <a:gd name="T15" fmla="*/ 0 w 210"/>
                <a:gd name="T16" fmla="*/ 0 h 347"/>
                <a:gd name="T17" fmla="*/ 210 w 210"/>
                <a:gd name="T18" fmla="*/ 347 h 347"/>
              </a:gdLst>
              <a:ahLst/>
              <a:cxnLst>
                <a:cxn ang="T10">
                  <a:pos x="T0" y="T1"/>
                </a:cxn>
                <a:cxn ang="T11">
                  <a:pos x="T2" y="T3"/>
                </a:cxn>
                <a:cxn ang="T12">
                  <a:pos x="T4" y="T5"/>
                </a:cxn>
                <a:cxn ang="T13">
                  <a:pos x="T6" y="T7"/>
                </a:cxn>
                <a:cxn ang="T14">
                  <a:pos x="T8" y="T9"/>
                </a:cxn>
              </a:cxnLst>
              <a:rect l="T15" t="T16" r="T17" b="T18"/>
              <a:pathLst>
                <a:path w="210" h="347">
                  <a:moveTo>
                    <a:pt x="210" y="0"/>
                  </a:moveTo>
                  <a:lnTo>
                    <a:pt x="0" y="347"/>
                  </a:lnTo>
                  <a:lnTo>
                    <a:pt x="0" y="340"/>
                  </a:lnTo>
                  <a:lnTo>
                    <a:pt x="206" y="0"/>
                  </a:lnTo>
                  <a:lnTo>
                    <a:pt x="210" y="0"/>
                  </a:lnTo>
                  <a:close/>
                </a:path>
              </a:pathLst>
            </a:custGeom>
            <a:solidFill>
              <a:srgbClr val="F3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5" name="Freeform 45"/>
            <p:cNvSpPr>
              <a:spLocks noChangeArrowheads="1"/>
            </p:cNvSpPr>
            <p:nvPr/>
          </p:nvSpPr>
          <p:spPr bwMode="auto">
            <a:xfrm>
              <a:off x="19" y="12"/>
              <a:ext cx="217" cy="359"/>
            </a:xfrm>
            <a:custGeom>
              <a:avLst/>
              <a:gdLst>
                <a:gd name="T0" fmla="*/ 217 w 217"/>
                <a:gd name="T1" fmla="*/ 0 h 359"/>
                <a:gd name="T2" fmla="*/ 0 w 217"/>
                <a:gd name="T3" fmla="*/ 359 h 359"/>
                <a:gd name="T4" fmla="*/ 0 w 217"/>
                <a:gd name="T5" fmla="*/ 347 h 359"/>
                <a:gd name="T6" fmla="*/ 210 w 217"/>
                <a:gd name="T7" fmla="*/ 0 h 359"/>
                <a:gd name="T8" fmla="*/ 217 w 217"/>
                <a:gd name="T9" fmla="*/ 0 h 359"/>
                <a:gd name="T10" fmla="*/ 0 60000 65536"/>
                <a:gd name="T11" fmla="*/ 0 60000 65536"/>
                <a:gd name="T12" fmla="*/ 0 60000 65536"/>
                <a:gd name="T13" fmla="*/ 0 60000 65536"/>
                <a:gd name="T14" fmla="*/ 0 60000 65536"/>
                <a:gd name="T15" fmla="*/ 0 w 217"/>
                <a:gd name="T16" fmla="*/ 0 h 359"/>
                <a:gd name="T17" fmla="*/ 217 w 217"/>
                <a:gd name="T18" fmla="*/ 359 h 359"/>
              </a:gdLst>
              <a:ahLst/>
              <a:cxnLst>
                <a:cxn ang="T10">
                  <a:pos x="T0" y="T1"/>
                </a:cxn>
                <a:cxn ang="T11">
                  <a:pos x="T2" y="T3"/>
                </a:cxn>
                <a:cxn ang="T12">
                  <a:pos x="T4" y="T5"/>
                </a:cxn>
                <a:cxn ang="T13">
                  <a:pos x="T6" y="T7"/>
                </a:cxn>
                <a:cxn ang="T14">
                  <a:pos x="T8" y="T9"/>
                </a:cxn>
              </a:cxnLst>
              <a:rect l="T15" t="T16" r="T17" b="T18"/>
              <a:pathLst>
                <a:path w="217" h="359">
                  <a:moveTo>
                    <a:pt x="217" y="0"/>
                  </a:moveTo>
                  <a:lnTo>
                    <a:pt x="0" y="359"/>
                  </a:lnTo>
                  <a:lnTo>
                    <a:pt x="0" y="347"/>
                  </a:lnTo>
                  <a:lnTo>
                    <a:pt x="210" y="0"/>
                  </a:lnTo>
                  <a:lnTo>
                    <a:pt x="217" y="0"/>
                  </a:lnTo>
                  <a:close/>
                </a:path>
              </a:pathLst>
            </a:custGeom>
            <a:solidFill>
              <a:srgbClr val="F3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6" name="Freeform 46"/>
            <p:cNvSpPr>
              <a:spLocks noChangeArrowheads="1"/>
            </p:cNvSpPr>
            <p:nvPr/>
          </p:nvSpPr>
          <p:spPr bwMode="auto">
            <a:xfrm>
              <a:off x="19" y="12"/>
              <a:ext cx="221" cy="366"/>
            </a:xfrm>
            <a:custGeom>
              <a:avLst/>
              <a:gdLst>
                <a:gd name="T0" fmla="*/ 221 w 221"/>
                <a:gd name="T1" fmla="*/ 0 h 366"/>
                <a:gd name="T2" fmla="*/ 0 w 221"/>
                <a:gd name="T3" fmla="*/ 366 h 366"/>
                <a:gd name="T4" fmla="*/ 0 w 221"/>
                <a:gd name="T5" fmla="*/ 359 h 366"/>
                <a:gd name="T6" fmla="*/ 217 w 221"/>
                <a:gd name="T7" fmla="*/ 0 h 366"/>
                <a:gd name="T8" fmla="*/ 221 w 221"/>
                <a:gd name="T9" fmla="*/ 0 h 366"/>
                <a:gd name="T10" fmla="*/ 0 60000 65536"/>
                <a:gd name="T11" fmla="*/ 0 60000 65536"/>
                <a:gd name="T12" fmla="*/ 0 60000 65536"/>
                <a:gd name="T13" fmla="*/ 0 60000 65536"/>
                <a:gd name="T14" fmla="*/ 0 60000 65536"/>
                <a:gd name="T15" fmla="*/ 0 w 221"/>
                <a:gd name="T16" fmla="*/ 0 h 366"/>
                <a:gd name="T17" fmla="*/ 221 w 221"/>
                <a:gd name="T18" fmla="*/ 366 h 366"/>
              </a:gdLst>
              <a:ahLst/>
              <a:cxnLst>
                <a:cxn ang="T10">
                  <a:pos x="T0" y="T1"/>
                </a:cxn>
                <a:cxn ang="T11">
                  <a:pos x="T2" y="T3"/>
                </a:cxn>
                <a:cxn ang="T12">
                  <a:pos x="T4" y="T5"/>
                </a:cxn>
                <a:cxn ang="T13">
                  <a:pos x="T6" y="T7"/>
                </a:cxn>
                <a:cxn ang="T14">
                  <a:pos x="T8" y="T9"/>
                </a:cxn>
              </a:cxnLst>
              <a:rect l="T15" t="T16" r="T17" b="T18"/>
              <a:pathLst>
                <a:path w="221" h="366">
                  <a:moveTo>
                    <a:pt x="221" y="0"/>
                  </a:moveTo>
                  <a:lnTo>
                    <a:pt x="0" y="366"/>
                  </a:lnTo>
                  <a:lnTo>
                    <a:pt x="0" y="359"/>
                  </a:lnTo>
                  <a:lnTo>
                    <a:pt x="217" y="0"/>
                  </a:lnTo>
                  <a:lnTo>
                    <a:pt x="221" y="0"/>
                  </a:lnTo>
                  <a:close/>
                </a:path>
              </a:pathLst>
            </a:custGeom>
            <a:solidFill>
              <a:srgbClr val="F3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7" name="Freeform 47"/>
            <p:cNvSpPr>
              <a:spLocks noChangeArrowheads="1"/>
            </p:cNvSpPr>
            <p:nvPr/>
          </p:nvSpPr>
          <p:spPr bwMode="auto">
            <a:xfrm>
              <a:off x="19" y="12"/>
              <a:ext cx="229" cy="370"/>
            </a:xfrm>
            <a:custGeom>
              <a:avLst/>
              <a:gdLst>
                <a:gd name="T0" fmla="*/ 229 w 229"/>
                <a:gd name="T1" fmla="*/ 0 h 370"/>
                <a:gd name="T2" fmla="*/ 0 w 229"/>
                <a:gd name="T3" fmla="*/ 370 h 370"/>
                <a:gd name="T4" fmla="*/ 0 w 229"/>
                <a:gd name="T5" fmla="*/ 363 h 370"/>
                <a:gd name="T6" fmla="*/ 225 w 229"/>
                <a:gd name="T7" fmla="*/ 0 h 370"/>
                <a:gd name="T8" fmla="*/ 229 w 229"/>
                <a:gd name="T9" fmla="*/ 0 h 370"/>
                <a:gd name="T10" fmla="*/ 0 60000 65536"/>
                <a:gd name="T11" fmla="*/ 0 60000 65536"/>
                <a:gd name="T12" fmla="*/ 0 60000 65536"/>
                <a:gd name="T13" fmla="*/ 0 60000 65536"/>
                <a:gd name="T14" fmla="*/ 0 60000 65536"/>
                <a:gd name="T15" fmla="*/ 0 w 229"/>
                <a:gd name="T16" fmla="*/ 0 h 370"/>
                <a:gd name="T17" fmla="*/ 229 w 229"/>
                <a:gd name="T18" fmla="*/ 370 h 370"/>
              </a:gdLst>
              <a:ahLst/>
              <a:cxnLst>
                <a:cxn ang="T10">
                  <a:pos x="T0" y="T1"/>
                </a:cxn>
                <a:cxn ang="T11">
                  <a:pos x="T2" y="T3"/>
                </a:cxn>
                <a:cxn ang="T12">
                  <a:pos x="T4" y="T5"/>
                </a:cxn>
                <a:cxn ang="T13">
                  <a:pos x="T6" y="T7"/>
                </a:cxn>
                <a:cxn ang="T14">
                  <a:pos x="T8" y="T9"/>
                </a:cxn>
              </a:cxnLst>
              <a:rect l="T15" t="T16" r="T17" b="T18"/>
              <a:pathLst>
                <a:path w="229" h="370">
                  <a:moveTo>
                    <a:pt x="229" y="0"/>
                  </a:moveTo>
                  <a:lnTo>
                    <a:pt x="0" y="370"/>
                  </a:lnTo>
                  <a:lnTo>
                    <a:pt x="0" y="363"/>
                  </a:lnTo>
                  <a:lnTo>
                    <a:pt x="225" y="0"/>
                  </a:lnTo>
                  <a:lnTo>
                    <a:pt x="229" y="0"/>
                  </a:lnTo>
                  <a:close/>
                </a:path>
              </a:pathLst>
            </a:custGeom>
            <a:solidFill>
              <a:srgbClr val="F3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8" name="Freeform 48"/>
            <p:cNvSpPr>
              <a:spLocks noChangeArrowheads="1"/>
            </p:cNvSpPr>
            <p:nvPr/>
          </p:nvSpPr>
          <p:spPr bwMode="auto">
            <a:xfrm>
              <a:off x="19" y="12"/>
              <a:ext cx="233" cy="382"/>
            </a:xfrm>
            <a:custGeom>
              <a:avLst/>
              <a:gdLst>
                <a:gd name="T0" fmla="*/ 233 w 233"/>
                <a:gd name="T1" fmla="*/ 0 h 382"/>
                <a:gd name="T2" fmla="*/ 0 w 233"/>
                <a:gd name="T3" fmla="*/ 382 h 382"/>
                <a:gd name="T4" fmla="*/ 0 w 233"/>
                <a:gd name="T5" fmla="*/ 374 h 382"/>
                <a:gd name="T6" fmla="*/ 229 w 233"/>
                <a:gd name="T7" fmla="*/ 0 h 382"/>
                <a:gd name="T8" fmla="*/ 233 w 233"/>
                <a:gd name="T9" fmla="*/ 0 h 382"/>
                <a:gd name="T10" fmla="*/ 0 60000 65536"/>
                <a:gd name="T11" fmla="*/ 0 60000 65536"/>
                <a:gd name="T12" fmla="*/ 0 60000 65536"/>
                <a:gd name="T13" fmla="*/ 0 60000 65536"/>
                <a:gd name="T14" fmla="*/ 0 60000 65536"/>
                <a:gd name="T15" fmla="*/ 0 w 233"/>
                <a:gd name="T16" fmla="*/ 0 h 382"/>
                <a:gd name="T17" fmla="*/ 233 w 233"/>
                <a:gd name="T18" fmla="*/ 382 h 382"/>
              </a:gdLst>
              <a:ahLst/>
              <a:cxnLst>
                <a:cxn ang="T10">
                  <a:pos x="T0" y="T1"/>
                </a:cxn>
                <a:cxn ang="T11">
                  <a:pos x="T2" y="T3"/>
                </a:cxn>
                <a:cxn ang="T12">
                  <a:pos x="T4" y="T5"/>
                </a:cxn>
                <a:cxn ang="T13">
                  <a:pos x="T6" y="T7"/>
                </a:cxn>
                <a:cxn ang="T14">
                  <a:pos x="T8" y="T9"/>
                </a:cxn>
              </a:cxnLst>
              <a:rect l="T15" t="T16" r="T17" b="T18"/>
              <a:pathLst>
                <a:path w="233" h="382">
                  <a:moveTo>
                    <a:pt x="233" y="0"/>
                  </a:moveTo>
                  <a:lnTo>
                    <a:pt x="0" y="382"/>
                  </a:lnTo>
                  <a:lnTo>
                    <a:pt x="0" y="374"/>
                  </a:lnTo>
                  <a:lnTo>
                    <a:pt x="229" y="0"/>
                  </a:lnTo>
                  <a:lnTo>
                    <a:pt x="233" y="0"/>
                  </a:lnTo>
                  <a:close/>
                </a:path>
              </a:pathLst>
            </a:custGeom>
            <a:solidFill>
              <a:srgbClr val="F3F4F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39" name="Freeform 49"/>
            <p:cNvSpPr>
              <a:spLocks noChangeArrowheads="1"/>
            </p:cNvSpPr>
            <p:nvPr/>
          </p:nvSpPr>
          <p:spPr bwMode="auto">
            <a:xfrm>
              <a:off x="19" y="12"/>
              <a:ext cx="240" cy="389"/>
            </a:xfrm>
            <a:custGeom>
              <a:avLst/>
              <a:gdLst>
                <a:gd name="T0" fmla="*/ 240 w 240"/>
                <a:gd name="T1" fmla="*/ 0 h 389"/>
                <a:gd name="T2" fmla="*/ 0 w 240"/>
                <a:gd name="T3" fmla="*/ 389 h 389"/>
                <a:gd name="T4" fmla="*/ 0 w 240"/>
                <a:gd name="T5" fmla="*/ 382 h 389"/>
                <a:gd name="T6" fmla="*/ 233 w 240"/>
                <a:gd name="T7" fmla="*/ 0 h 389"/>
                <a:gd name="T8" fmla="*/ 240 w 240"/>
                <a:gd name="T9" fmla="*/ 0 h 389"/>
                <a:gd name="T10" fmla="*/ 0 60000 65536"/>
                <a:gd name="T11" fmla="*/ 0 60000 65536"/>
                <a:gd name="T12" fmla="*/ 0 60000 65536"/>
                <a:gd name="T13" fmla="*/ 0 60000 65536"/>
                <a:gd name="T14" fmla="*/ 0 60000 65536"/>
                <a:gd name="T15" fmla="*/ 0 w 240"/>
                <a:gd name="T16" fmla="*/ 0 h 389"/>
                <a:gd name="T17" fmla="*/ 240 w 240"/>
                <a:gd name="T18" fmla="*/ 389 h 389"/>
              </a:gdLst>
              <a:ahLst/>
              <a:cxnLst>
                <a:cxn ang="T10">
                  <a:pos x="T0" y="T1"/>
                </a:cxn>
                <a:cxn ang="T11">
                  <a:pos x="T2" y="T3"/>
                </a:cxn>
                <a:cxn ang="T12">
                  <a:pos x="T4" y="T5"/>
                </a:cxn>
                <a:cxn ang="T13">
                  <a:pos x="T6" y="T7"/>
                </a:cxn>
                <a:cxn ang="T14">
                  <a:pos x="T8" y="T9"/>
                </a:cxn>
              </a:cxnLst>
              <a:rect l="T15" t="T16" r="T17" b="T18"/>
              <a:pathLst>
                <a:path w="240" h="389">
                  <a:moveTo>
                    <a:pt x="240" y="0"/>
                  </a:moveTo>
                  <a:lnTo>
                    <a:pt x="0" y="389"/>
                  </a:lnTo>
                  <a:lnTo>
                    <a:pt x="0" y="382"/>
                  </a:lnTo>
                  <a:lnTo>
                    <a:pt x="233" y="0"/>
                  </a:lnTo>
                  <a:lnTo>
                    <a:pt x="240"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0" name="Freeform 50"/>
            <p:cNvSpPr>
              <a:spLocks noChangeArrowheads="1"/>
            </p:cNvSpPr>
            <p:nvPr/>
          </p:nvSpPr>
          <p:spPr bwMode="auto">
            <a:xfrm>
              <a:off x="19" y="12"/>
              <a:ext cx="244" cy="401"/>
            </a:xfrm>
            <a:custGeom>
              <a:avLst/>
              <a:gdLst>
                <a:gd name="T0" fmla="*/ 244 w 244"/>
                <a:gd name="T1" fmla="*/ 0 h 401"/>
                <a:gd name="T2" fmla="*/ 0 w 244"/>
                <a:gd name="T3" fmla="*/ 401 h 401"/>
                <a:gd name="T4" fmla="*/ 0 w 244"/>
                <a:gd name="T5" fmla="*/ 393 h 401"/>
                <a:gd name="T6" fmla="*/ 240 w 244"/>
                <a:gd name="T7" fmla="*/ 0 h 401"/>
                <a:gd name="T8" fmla="*/ 244 w 244"/>
                <a:gd name="T9" fmla="*/ 0 h 401"/>
                <a:gd name="T10" fmla="*/ 0 60000 65536"/>
                <a:gd name="T11" fmla="*/ 0 60000 65536"/>
                <a:gd name="T12" fmla="*/ 0 60000 65536"/>
                <a:gd name="T13" fmla="*/ 0 60000 65536"/>
                <a:gd name="T14" fmla="*/ 0 60000 65536"/>
                <a:gd name="T15" fmla="*/ 0 w 244"/>
                <a:gd name="T16" fmla="*/ 0 h 401"/>
                <a:gd name="T17" fmla="*/ 244 w 244"/>
                <a:gd name="T18" fmla="*/ 401 h 401"/>
              </a:gdLst>
              <a:ahLst/>
              <a:cxnLst>
                <a:cxn ang="T10">
                  <a:pos x="T0" y="T1"/>
                </a:cxn>
                <a:cxn ang="T11">
                  <a:pos x="T2" y="T3"/>
                </a:cxn>
                <a:cxn ang="T12">
                  <a:pos x="T4" y="T5"/>
                </a:cxn>
                <a:cxn ang="T13">
                  <a:pos x="T6" y="T7"/>
                </a:cxn>
                <a:cxn ang="T14">
                  <a:pos x="T8" y="T9"/>
                </a:cxn>
              </a:cxnLst>
              <a:rect l="T15" t="T16" r="T17" b="T18"/>
              <a:pathLst>
                <a:path w="244" h="401">
                  <a:moveTo>
                    <a:pt x="244" y="0"/>
                  </a:moveTo>
                  <a:lnTo>
                    <a:pt x="0" y="401"/>
                  </a:lnTo>
                  <a:lnTo>
                    <a:pt x="0" y="393"/>
                  </a:lnTo>
                  <a:lnTo>
                    <a:pt x="240" y="0"/>
                  </a:lnTo>
                  <a:lnTo>
                    <a:pt x="244"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1" name="Freeform 51"/>
            <p:cNvSpPr>
              <a:spLocks noChangeArrowheads="1"/>
            </p:cNvSpPr>
            <p:nvPr/>
          </p:nvSpPr>
          <p:spPr bwMode="auto">
            <a:xfrm>
              <a:off x="19" y="12"/>
              <a:ext cx="248" cy="405"/>
            </a:xfrm>
            <a:custGeom>
              <a:avLst/>
              <a:gdLst>
                <a:gd name="T0" fmla="*/ 248 w 248"/>
                <a:gd name="T1" fmla="*/ 0 h 405"/>
                <a:gd name="T2" fmla="*/ 0 w 248"/>
                <a:gd name="T3" fmla="*/ 405 h 405"/>
                <a:gd name="T4" fmla="*/ 0 w 248"/>
                <a:gd name="T5" fmla="*/ 397 h 405"/>
                <a:gd name="T6" fmla="*/ 244 w 248"/>
                <a:gd name="T7" fmla="*/ 0 h 405"/>
                <a:gd name="T8" fmla="*/ 248 w 248"/>
                <a:gd name="T9" fmla="*/ 0 h 405"/>
                <a:gd name="T10" fmla="*/ 0 60000 65536"/>
                <a:gd name="T11" fmla="*/ 0 60000 65536"/>
                <a:gd name="T12" fmla="*/ 0 60000 65536"/>
                <a:gd name="T13" fmla="*/ 0 60000 65536"/>
                <a:gd name="T14" fmla="*/ 0 60000 65536"/>
                <a:gd name="T15" fmla="*/ 0 w 248"/>
                <a:gd name="T16" fmla="*/ 0 h 405"/>
                <a:gd name="T17" fmla="*/ 248 w 248"/>
                <a:gd name="T18" fmla="*/ 405 h 405"/>
              </a:gdLst>
              <a:ahLst/>
              <a:cxnLst>
                <a:cxn ang="T10">
                  <a:pos x="T0" y="T1"/>
                </a:cxn>
                <a:cxn ang="T11">
                  <a:pos x="T2" y="T3"/>
                </a:cxn>
                <a:cxn ang="T12">
                  <a:pos x="T4" y="T5"/>
                </a:cxn>
                <a:cxn ang="T13">
                  <a:pos x="T6" y="T7"/>
                </a:cxn>
                <a:cxn ang="T14">
                  <a:pos x="T8" y="T9"/>
                </a:cxn>
              </a:cxnLst>
              <a:rect l="T15" t="T16" r="T17" b="T18"/>
              <a:pathLst>
                <a:path w="248" h="405">
                  <a:moveTo>
                    <a:pt x="248" y="0"/>
                  </a:moveTo>
                  <a:lnTo>
                    <a:pt x="0" y="405"/>
                  </a:lnTo>
                  <a:lnTo>
                    <a:pt x="0" y="397"/>
                  </a:lnTo>
                  <a:lnTo>
                    <a:pt x="244" y="0"/>
                  </a:lnTo>
                  <a:lnTo>
                    <a:pt x="248"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2" name="Freeform 52"/>
            <p:cNvSpPr>
              <a:spLocks noChangeArrowheads="1"/>
            </p:cNvSpPr>
            <p:nvPr/>
          </p:nvSpPr>
          <p:spPr bwMode="auto">
            <a:xfrm>
              <a:off x="19" y="12"/>
              <a:ext cx="256" cy="416"/>
            </a:xfrm>
            <a:custGeom>
              <a:avLst/>
              <a:gdLst>
                <a:gd name="T0" fmla="*/ 256 w 256"/>
                <a:gd name="T1" fmla="*/ 0 h 416"/>
                <a:gd name="T2" fmla="*/ 0 w 256"/>
                <a:gd name="T3" fmla="*/ 416 h 416"/>
                <a:gd name="T4" fmla="*/ 0 w 256"/>
                <a:gd name="T5" fmla="*/ 405 h 416"/>
                <a:gd name="T6" fmla="*/ 248 w 256"/>
                <a:gd name="T7" fmla="*/ 0 h 416"/>
                <a:gd name="T8" fmla="*/ 256 w 256"/>
                <a:gd name="T9" fmla="*/ 0 h 416"/>
                <a:gd name="T10" fmla="*/ 0 60000 65536"/>
                <a:gd name="T11" fmla="*/ 0 60000 65536"/>
                <a:gd name="T12" fmla="*/ 0 60000 65536"/>
                <a:gd name="T13" fmla="*/ 0 60000 65536"/>
                <a:gd name="T14" fmla="*/ 0 60000 65536"/>
                <a:gd name="T15" fmla="*/ 0 w 256"/>
                <a:gd name="T16" fmla="*/ 0 h 416"/>
                <a:gd name="T17" fmla="*/ 256 w 256"/>
                <a:gd name="T18" fmla="*/ 416 h 416"/>
              </a:gdLst>
              <a:ahLst/>
              <a:cxnLst>
                <a:cxn ang="T10">
                  <a:pos x="T0" y="T1"/>
                </a:cxn>
                <a:cxn ang="T11">
                  <a:pos x="T2" y="T3"/>
                </a:cxn>
                <a:cxn ang="T12">
                  <a:pos x="T4" y="T5"/>
                </a:cxn>
                <a:cxn ang="T13">
                  <a:pos x="T6" y="T7"/>
                </a:cxn>
                <a:cxn ang="T14">
                  <a:pos x="T8" y="T9"/>
                </a:cxn>
              </a:cxnLst>
              <a:rect l="T15" t="T16" r="T17" b="T18"/>
              <a:pathLst>
                <a:path w="256" h="416">
                  <a:moveTo>
                    <a:pt x="256" y="0"/>
                  </a:moveTo>
                  <a:lnTo>
                    <a:pt x="0" y="416"/>
                  </a:lnTo>
                  <a:lnTo>
                    <a:pt x="0" y="405"/>
                  </a:lnTo>
                  <a:lnTo>
                    <a:pt x="248" y="0"/>
                  </a:lnTo>
                  <a:lnTo>
                    <a:pt x="256"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3" name="Freeform 53"/>
            <p:cNvSpPr>
              <a:spLocks noChangeArrowheads="1"/>
            </p:cNvSpPr>
            <p:nvPr/>
          </p:nvSpPr>
          <p:spPr bwMode="auto">
            <a:xfrm>
              <a:off x="19" y="12"/>
              <a:ext cx="259" cy="424"/>
            </a:xfrm>
            <a:custGeom>
              <a:avLst/>
              <a:gdLst>
                <a:gd name="T0" fmla="*/ 259 w 259"/>
                <a:gd name="T1" fmla="*/ 0 h 424"/>
                <a:gd name="T2" fmla="*/ 0 w 259"/>
                <a:gd name="T3" fmla="*/ 424 h 424"/>
                <a:gd name="T4" fmla="*/ 0 w 259"/>
                <a:gd name="T5" fmla="*/ 416 h 424"/>
                <a:gd name="T6" fmla="*/ 252 w 259"/>
                <a:gd name="T7" fmla="*/ 0 h 424"/>
                <a:gd name="T8" fmla="*/ 259 w 259"/>
                <a:gd name="T9" fmla="*/ 0 h 424"/>
                <a:gd name="T10" fmla="*/ 0 60000 65536"/>
                <a:gd name="T11" fmla="*/ 0 60000 65536"/>
                <a:gd name="T12" fmla="*/ 0 60000 65536"/>
                <a:gd name="T13" fmla="*/ 0 60000 65536"/>
                <a:gd name="T14" fmla="*/ 0 60000 65536"/>
                <a:gd name="T15" fmla="*/ 0 w 259"/>
                <a:gd name="T16" fmla="*/ 0 h 424"/>
                <a:gd name="T17" fmla="*/ 259 w 259"/>
                <a:gd name="T18" fmla="*/ 424 h 424"/>
              </a:gdLst>
              <a:ahLst/>
              <a:cxnLst>
                <a:cxn ang="T10">
                  <a:pos x="T0" y="T1"/>
                </a:cxn>
                <a:cxn ang="T11">
                  <a:pos x="T2" y="T3"/>
                </a:cxn>
                <a:cxn ang="T12">
                  <a:pos x="T4" y="T5"/>
                </a:cxn>
                <a:cxn ang="T13">
                  <a:pos x="T6" y="T7"/>
                </a:cxn>
                <a:cxn ang="T14">
                  <a:pos x="T8" y="T9"/>
                </a:cxn>
              </a:cxnLst>
              <a:rect l="T15" t="T16" r="T17" b="T18"/>
              <a:pathLst>
                <a:path w="259" h="424">
                  <a:moveTo>
                    <a:pt x="259" y="0"/>
                  </a:moveTo>
                  <a:lnTo>
                    <a:pt x="0" y="424"/>
                  </a:lnTo>
                  <a:lnTo>
                    <a:pt x="0" y="416"/>
                  </a:lnTo>
                  <a:lnTo>
                    <a:pt x="252" y="0"/>
                  </a:lnTo>
                  <a:lnTo>
                    <a:pt x="259"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4" name="Freeform 54"/>
            <p:cNvSpPr>
              <a:spLocks noChangeArrowheads="1"/>
            </p:cNvSpPr>
            <p:nvPr/>
          </p:nvSpPr>
          <p:spPr bwMode="auto">
            <a:xfrm>
              <a:off x="19" y="12"/>
              <a:ext cx="263" cy="431"/>
            </a:xfrm>
            <a:custGeom>
              <a:avLst/>
              <a:gdLst>
                <a:gd name="T0" fmla="*/ 263 w 263"/>
                <a:gd name="T1" fmla="*/ 0 h 431"/>
                <a:gd name="T2" fmla="*/ 0 w 263"/>
                <a:gd name="T3" fmla="*/ 431 h 431"/>
                <a:gd name="T4" fmla="*/ 0 w 263"/>
                <a:gd name="T5" fmla="*/ 424 h 431"/>
                <a:gd name="T6" fmla="*/ 259 w 263"/>
                <a:gd name="T7" fmla="*/ 0 h 431"/>
                <a:gd name="T8" fmla="*/ 263 w 263"/>
                <a:gd name="T9" fmla="*/ 0 h 431"/>
                <a:gd name="T10" fmla="*/ 0 60000 65536"/>
                <a:gd name="T11" fmla="*/ 0 60000 65536"/>
                <a:gd name="T12" fmla="*/ 0 60000 65536"/>
                <a:gd name="T13" fmla="*/ 0 60000 65536"/>
                <a:gd name="T14" fmla="*/ 0 60000 65536"/>
                <a:gd name="T15" fmla="*/ 0 w 263"/>
                <a:gd name="T16" fmla="*/ 0 h 431"/>
                <a:gd name="T17" fmla="*/ 263 w 263"/>
                <a:gd name="T18" fmla="*/ 431 h 431"/>
              </a:gdLst>
              <a:ahLst/>
              <a:cxnLst>
                <a:cxn ang="T10">
                  <a:pos x="T0" y="T1"/>
                </a:cxn>
                <a:cxn ang="T11">
                  <a:pos x="T2" y="T3"/>
                </a:cxn>
                <a:cxn ang="T12">
                  <a:pos x="T4" y="T5"/>
                </a:cxn>
                <a:cxn ang="T13">
                  <a:pos x="T6" y="T7"/>
                </a:cxn>
                <a:cxn ang="T14">
                  <a:pos x="T8" y="T9"/>
                </a:cxn>
              </a:cxnLst>
              <a:rect l="T15" t="T16" r="T17" b="T18"/>
              <a:pathLst>
                <a:path w="263" h="431">
                  <a:moveTo>
                    <a:pt x="263" y="0"/>
                  </a:moveTo>
                  <a:lnTo>
                    <a:pt x="0" y="431"/>
                  </a:lnTo>
                  <a:lnTo>
                    <a:pt x="0" y="424"/>
                  </a:lnTo>
                  <a:lnTo>
                    <a:pt x="259" y="0"/>
                  </a:lnTo>
                  <a:lnTo>
                    <a:pt x="263"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5" name="Freeform 55"/>
            <p:cNvSpPr>
              <a:spLocks noChangeArrowheads="1"/>
            </p:cNvSpPr>
            <p:nvPr/>
          </p:nvSpPr>
          <p:spPr bwMode="auto">
            <a:xfrm>
              <a:off x="19" y="12"/>
              <a:ext cx="267" cy="439"/>
            </a:xfrm>
            <a:custGeom>
              <a:avLst/>
              <a:gdLst>
                <a:gd name="T0" fmla="*/ 267 w 267"/>
                <a:gd name="T1" fmla="*/ 0 h 439"/>
                <a:gd name="T2" fmla="*/ 0 w 267"/>
                <a:gd name="T3" fmla="*/ 439 h 439"/>
                <a:gd name="T4" fmla="*/ 0 w 267"/>
                <a:gd name="T5" fmla="*/ 431 h 439"/>
                <a:gd name="T6" fmla="*/ 263 w 267"/>
                <a:gd name="T7" fmla="*/ 0 h 439"/>
                <a:gd name="T8" fmla="*/ 267 w 267"/>
                <a:gd name="T9" fmla="*/ 0 h 439"/>
                <a:gd name="T10" fmla="*/ 0 60000 65536"/>
                <a:gd name="T11" fmla="*/ 0 60000 65536"/>
                <a:gd name="T12" fmla="*/ 0 60000 65536"/>
                <a:gd name="T13" fmla="*/ 0 60000 65536"/>
                <a:gd name="T14" fmla="*/ 0 60000 65536"/>
                <a:gd name="T15" fmla="*/ 0 w 267"/>
                <a:gd name="T16" fmla="*/ 0 h 439"/>
                <a:gd name="T17" fmla="*/ 267 w 267"/>
                <a:gd name="T18" fmla="*/ 439 h 439"/>
              </a:gdLst>
              <a:ahLst/>
              <a:cxnLst>
                <a:cxn ang="T10">
                  <a:pos x="T0" y="T1"/>
                </a:cxn>
                <a:cxn ang="T11">
                  <a:pos x="T2" y="T3"/>
                </a:cxn>
                <a:cxn ang="T12">
                  <a:pos x="T4" y="T5"/>
                </a:cxn>
                <a:cxn ang="T13">
                  <a:pos x="T6" y="T7"/>
                </a:cxn>
                <a:cxn ang="T14">
                  <a:pos x="T8" y="T9"/>
                </a:cxn>
              </a:cxnLst>
              <a:rect l="T15" t="T16" r="T17" b="T18"/>
              <a:pathLst>
                <a:path w="267" h="439">
                  <a:moveTo>
                    <a:pt x="267" y="0"/>
                  </a:moveTo>
                  <a:lnTo>
                    <a:pt x="0" y="439"/>
                  </a:lnTo>
                  <a:lnTo>
                    <a:pt x="0" y="431"/>
                  </a:lnTo>
                  <a:lnTo>
                    <a:pt x="263" y="0"/>
                  </a:lnTo>
                  <a:lnTo>
                    <a:pt x="267"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6" name="Freeform 56"/>
            <p:cNvSpPr>
              <a:spLocks noChangeArrowheads="1"/>
            </p:cNvSpPr>
            <p:nvPr/>
          </p:nvSpPr>
          <p:spPr bwMode="auto">
            <a:xfrm>
              <a:off x="19" y="12"/>
              <a:ext cx="275" cy="447"/>
            </a:xfrm>
            <a:custGeom>
              <a:avLst/>
              <a:gdLst>
                <a:gd name="T0" fmla="*/ 275 w 275"/>
                <a:gd name="T1" fmla="*/ 0 h 447"/>
                <a:gd name="T2" fmla="*/ 0 w 275"/>
                <a:gd name="T3" fmla="*/ 447 h 447"/>
                <a:gd name="T4" fmla="*/ 0 w 275"/>
                <a:gd name="T5" fmla="*/ 439 h 447"/>
                <a:gd name="T6" fmla="*/ 271 w 275"/>
                <a:gd name="T7" fmla="*/ 0 h 447"/>
                <a:gd name="T8" fmla="*/ 275 w 275"/>
                <a:gd name="T9" fmla="*/ 0 h 447"/>
                <a:gd name="T10" fmla="*/ 0 60000 65536"/>
                <a:gd name="T11" fmla="*/ 0 60000 65536"/>
                <a:gd name="T12" fmla="*/ 0 60000 65536"/>
                <a:gd name="T13" fmla="*/ 0 60000 65536"/>
                <a:gd name="T14" fmla="*/ 0 60000 65536"/>
                <a:gd name="T15" fmla="*/ 0 w 275"/>
                <a:gd name="T16" fmla="*/ 0 h 447"/>
                <a:gd name="T17" fmla="*/ 275 w 275"/>
                <a:gd name="T18" fmla="*/ 447 h 447"/>
              </a:gdLst>
              <a:ahLst/>
              <a:cxnLst>
                <a:cxn ang="T10">
                  <a:pos x="T0" y="T1"/>
                </a:cxn>
                <a:cxn ang="T11">
                  <a:pos x="T2" y="T3"/>
                </a:cxn>
                <a:cxn ang="T12">
                  <a:pos x="T4" y="T5"/>
                </a:cxn>
                <a:cxn ang="T13">
                  <a:pos x="T6" y="T7"/>
                </a:cxn>
                <a:cxn ang="T14">
                  <a:pos x="T8" y="T9"/>
                </a:cxn>
              </a:cxnLst>
              <a:rect l="T15" t="T16" r="T17" b="T18"/>
              <a:pathLst>
                <a:path w="275" h="447">
                  <a:moveTo>
                    <a:pt x="275" y="0"/>
                  </a:moveTo>
                  <a:lnTo>
                    <a:pt x="0" y="447"/>
                  </a:lnTo>
                  <a:lnTo>
                    <a:pt x="0" y="439"/>
                  </a:lnTo>
                  <a:lnTo>
                    <a:pt x="271" y="0"/>
                  </a:lnTo>
                  <a:lnTo>
                    <a:pt x="275"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7" name="Freeform 57"/>
            <p:cNvSpPr>
              <a:spLocks noChangeArrowheads="1"/>
            </p:cNvSpPr>
            <p:nvPr/>
          </p:nvSpPr>
          <p:spPr bwMode="auto">
            <a:xfrm>
              <a:off x="19" y="12"/>
              <a:ext cx="278" cy="458"/>
            </a:xfrm>
            <a:custGeom>
              <a:avLst/>
              <a:gdLst>
                <a:gd name="T0" fmla="*/ 278 w 278"/>
                <a:gd name="T1" fmla="*/ 0 h 458"/>
                <a:gd name="T2" fmla="*/ 0 w 278"/>
                <a:gd name="T3" fmla="*/ 458 h 458"/>
                <a:gd name="T4" fmla="*/ 0 w 278"/>
                <a:gd name="T5" fmla="*/ 447 h 458"/>
                <a:gd name="T6" fmla="*/ 271 w 278"/>
                <a:gd name="T7" fmla="*/ 0 h 458"/>
                <a:gd name="T8" fmla="*/ 278 w 278"/>
                <a:gd name="T9" fmla="*/ 0 h 458"/>
                <a:gd name="T10" fmla="*/ 0 60000 65536"/>
                <a:gd name="T11" fmla="*/ 0 60000 65536"/>
                <a:gd name="T12" fmla="*/ 0 60000 65536"/>
                <a:gd name="T13" fmla="*/ 0 60000 65536"/>
                <a:gd name="T14" fmla="*/ 0 60000 65536"/>
                <a:gd name="T15" fmla="*/ 0 w 278"/>
                <a:gd name="T16" fmla="*/ 0 h 458"/>
                <a:gd name="T17" fmla="*/ 278 w 278"/>
                <a:gd name="T18" fmla="*/ 458 h 458"/>
              </a:gdLst>
              <a:ahLst/>
              <a:cxnLst>
                <a:cxn ang="T10">
                  <a:pos x="T0" y="T1"/>
                </a:cxn>
                <a:cxn ang="T11">
                  <a:pos x="T2" y="T3"/>
                </a:cxn>
                <a:cxn ang="T12">
                  <a:pos x="T4" y="T5"/>
                </a:cxn>
                <a:cxn ang="T13">
                  <a:pos x="T6" y="T7"/>
                </a:cxn>
                <a:cxn ang="T14">
                  <a:pos x="T8" y="T9"/>
                </a:cxn>
              </a:cxnLst>
              <a:rect l="T15" t="T16" r="T17" b="T18"/>
              <a:pathLst>
                <a:path w="278" h="458">
                  <a:moveTo>
                    <a:pt x="278" y="0"/>
                  </a:moveTo>
                  <a:lnTo>
                    <a:pt x="0" y="458"/>
                  </a:lnTo>
                  <a:lnTo>
                    <a:pt x="0" y="447"/>
                  </a:lnTo>
                  <a:lnTo>
                    <a:pt x="271" y="0"/>
                  </a:lnTo>
                  <a:lnTo>
                    <a:pt x="278"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8" name="Freeform 58"/>
            <p:cNvSpPr>
              <a:spLocks noChangeArrowheads="1"/>
            </p:cNvSpPr>
            <p:nvPr/>
          </p:nvSpPr>
          <p:spPr bwMode="auto">
            <a:xfrm>
              <a:off x="19" y="12"/>
              <a:ext cx="286" cy="466"/>
            </a:xfrm>
            <a:custGeom>
              <a:avLst/>
              <a:gdLst>
                <a:gd name="T0" fmla="*/ 286 w 286"/>
                <a:gd name="T1" fmla="*/ 0 h 466"/>
                <a:gd name="T2" fmla="*/ 0 w 286"/>
                <a:gd name="T3" fmla="*/ 466 h 466"/>
                <a:gd name="T4" fmla="*/ 0 w 286"/>
                <a:gd name="T5" fmla="*/ 454 h 466"/>
                <a:gd name="T6" fmla="*/ 282 w 286"/>
                <a:gd name="T7" fmla="*/ 0 h 466"/>
                <a:gd name="T8" fmla="*/ 286 w 286"/>
                <a:gd name="T9" fmla="*/ 0 h 466"/>
                <a:gd name="T10" fmla="*/ 0 60000 65536"/>
                <a:gd name="T11" fmla="*/ 0 60000 65536"/>
                <a:gd name="T12" fmla="*/ 0 60000 65536"/>
                <a:gd name="T13" fmla="*/ 0 60000 65536"/>
                <a:gd name="T14" fmla="*/ 0 60000 65536"/>
                <a:gd name="T15" fmla="*/ 0 w 286"/>
                <a:gd name="T16" fmla="*/ 0 h 466"/>
                <a:gd name="T17" fmla="*/ 286 w 286"/>
                <a:gd name="T18" fmla="*/ 466 h 466"/>
              </a:gdLst>
              <a:ahLst/>
              <a:cxnLst>
                <a:cxn ang="T10">
                  <a:pos x="T0" y="T1"/>
                </a:cxn>
                <a:cxn ang="T11">
                  <a:pos x="T2" y="T3"/>
                </a:cxn>
                <a:cxn ang="T12">
                  <a:pos x="T4" y="T5"/>
                </a:cxn>
                <a:cxn ang="T13">
                  <a:pos x="T6" y="T7"/>
                </a:cxn>
                <a:cxn ang="T14">
                  <a:pos x="T8" y="T9"/>
                </a:cxn>
              </a:cxnLst>
              <a:rect l="T15" t="T16" r="T17" b="T18"/>
              <a:pathLst>
                <a:path w="286" h="466">
                  <a:moveTo>
                    <a:pt x="286" y="0"/>
                  </a:moveTo>
                  <a:lnTo>
                    <a:pt x="0" y="466"/>
                  </a:lnTo>
                  <a:lnTo>
                    <a:pt x="0" y="454"/>
                  </a:lnTo>
                  <a:lnTo>
                    <a:pt x="282" y="0"/>
                  </a:lnTo>
                  <a:lnTo>
                    <a:pt x="286"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49" name="Freeform 59"/>
            <p:cNvSpPr>
              <a:spLocks noChangeArrowheads="1"/>
            </p:cNvSpPr>
            <p:nvPr/>
          </p:nvSpPr>
          <p:spPr bwMode="auto">
            <a:xfrm>
              <a:off x="19" y="12"/>
              <a:ext cx="290" cy="473"/>
            </a:xfrm>
            <a:custGeom>
              <a:avLst/>
              <a:gdLst>
                <a:gd name="T0" fmla="*/ 290 w 290"/>
                <a:gd name="T1" fmla="*/ 0 h 473"/>
                <a:gd name="T2" fmla="*/ 0 w 290"/>
                <a:gd name="T3" fmla="*/ 473 h 473"/>
                <a:gd name="T4" fmla="*/ 0 w 290"/>
                <a:gd name="T5" fmla="*/ 466 h 473"/>
                <a:gd name="T6" fmla="*/ 286 w 290"/>
                <a:gd name="T7" fmla="*/ 0 h 473"/>
                <a:gd name="T8" fmla="*/ 290 w 290"/>
                <a:gd name="T9" fmla="*/ 0 h 473"/>
                <a:gd name="T10" fmla="*/ 0 60000 65536"/>
                <a:gd name="T11" fmla="*/ 0 60000 65536"/>
                <a:gd name="T12" fmla="*/ 0 60000 65536"/>
                <a:gd name="T13" fmla="*/ 0 60000 65536"/>
                <a:gd name="T14" fmla="*/ 0 60000 65536"/>
                <a:gd name="T15" fmla="*/ 0 w 290"/>
                <a:gd name="T16" fmla="*/ 0 h 473"/>
                <a:gd name="T17" fmla="*/ 290 w 290"/>
                <a:gd name="T18" fmla="*/ 473 h 473"/>
              </a:gdLst>
              <a:ahLst/>
              <a:cxnLst>
                <a:cxn ang="T10">
                  <a:pos x="T0" y="T1"/>
                </a:cxn>
                <a:cxn ang="T11">
                  <a:pos x="T2" y="T3"/>
                </a:cxn>
                <a:cxn ang="T12">
                  <a:pos x="T4" y="T5"/>
                </a:cxn>
                <a:cxn ang="T13">
                  <a:pos x="T6" y="T7"/>
                </a:cxn>
                <a:cxn ang="T14">
                  <a:pos x="T8" y="T9"/>
                </a:cxn>
              </a:cxnLst>
              <a:rect l="T15" t="T16" r="T17" b="T18"/>
              <a:pathLst>
                <a:path w="290" h="473">
                  <a:moveTo>
                    <a:pt x="290" y="0"/>
                  </a:moveTo>
                  <a:lnTo>
                    <a:pt x="0" y="473"/>
                  </a:lnTo>
                  <a:lnTo>
                    <a:pt x="0" y="466"/>
                  </a:lnTo>
                  <a:lnTo>
                    <a:pt x="286" y="0"/>
                  </a:lnTo>
                  <a:lnTo>
                    <a:pt x="290"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0" name="Freeform 60"/>
            <p:cNvSpPr>
              <a:spLocks noChangeArrowheads="1"/>
            </p:cNvSpPr>
            <p:nvPr/>
          </p:nvSpPr>
          <p:spPr bwMode="auto">
            <a:xfrm>
              <a:off x="19" y="12"/>
              <a:ext cx="294" cy="481"/>
            </a:xfrm>
            <a:custGeom>
              <a:avLst/>
              <a:gdLst>
                <a:gd name="T0" fmla="*/ 294 w 294"/>
                <a:gd name="T1" fmla="*/ 0 h 481"/>
                <a:gd name="T2" fmla="*/ 0 w 294"/>
                <a:gd name="T3" fmla="*/ 481 h 481"/>
                <a:gd name="T4" fmla="*/ 0 w 294"/>
                <a:gd name="T5" fmla="*/ 477 h 481"/>
                <a:gd name="T6" fmla="*/ 0 w 294"/>
                <a:gd name="T7" fmla="*/ 477 h 481"/>
                <a:gd name="T8" fmla="*/ 0 w 294"/>
                <a:gd name="T9" fmla="*/ 473 h 481"/>
                <a:gd name="T10" fmla="*/ 286 w 294"/>
                <a:gd name="T11" fmla="*/ 0 h 481"/>
                <a:gd name="T12" fmla="*/ 294 w 294"/>
                <a:gd name="T13" fmla="*/ 0 h 481"/>
                <a:gd name="T14" fmla="*/ 0 60000 65536"/>
                <a:gd name="T15" fmla="*/ 0 60000 65536"/>
                <a:gd name="T16" fmla="*/ 0 60000 65536"/>
                <a:gd name="T17" fmla="*/ 0 60000 65536"/>
                <a:gd name="T18" fmla="*/ 0 60000 65536"/>
                <a:gd name="T19" fmla="*/ 0 60000 65536"/>
                <a:gd name="T20" fmla="*/ 0 60000 65536"/>
                <a:gd name="T21" fmla="*/ 0 w 294"/>
                <a:gd name="T22" fmla="*/ 0 h 481"/>
                <a:gd name="T23" fmla="*/ 294 w 294"/>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4" h="481">
                  <a:moveTo>
                    <a:pt x="294" y="0"/>
                  </a:moveTo>
                  <a:lnTo>
                    <a:pt x="0" y="481"/>
                  </a:lnTo>
                  <a:lnTo>
                    <a:pt x="0" y="477"/>
                  </a:lnTo>
                  <a:lnTo>
                    <a:pt x="0" y="477"/>
                  </a:lnTo>
                  <a:lnTo>
                    <a:pt x="0" y="473"/>
                  </a:lnTo>
                  <a:lnTo>
                    <a:pt x="286" y="0"/>
                  </a:lnTo>
                  <a:lnTo>
                    <a:pt x="294" y="0"/>
                  </a:lnTo>
                  <a:close/>
                </a:path>
              </a:pathLst>
            </a:custGeom>
            <a:solidFill>
              <a:srgbClr val="F0F1F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1" name="Freeform 61"/>
            <p:cNvSpPr>
              <a:spLocks noChangeArrowheads="1"/>
            </p:cNvSpPr>
            <p:nvPr/>
          </p:nvSpPr>
          <p:spPr bwMode="auto">
            <a:xfrm>
              <a:off x="19" y="12"/>
              <a:ext cx="301" cy="489"/>
            </a:xfrm>
            <a:custGeom>
              <a:avLst/>
              <a:gdLst>
                <a:gd name="T0" fmla="*/ 301 w 301"/>
                <a:gd name="T1" fmla="*/ 0 h 489"/>
                <a:gd name="T2" fmla="*/ 4 w 301"/>
                <a:gd name="T3" fmla="*/ 489 h 489"/>
                <a:gd name="T4" fmla="*/ 4 w 301"/>
                <a:gd name="T5" fmla="*/ 485 h 489"/>
                <a:gd name="T6" fmla="*/ 0 w 301"/>
                <a:gd name="T7" fmla="*/ 481 h 489"/>
                <a:gd name="T8" fmla="*/ 294 w 301"/>
                <a:gd name="T9" fmla="*/ 0 h 489"/>
                <a:gd name="T10" fmla="*/ 301 w 301"/>
                <a:gd name="T11" fmla="*/ 0 h 489"/>
                <a:gd name="T12" fmla="*/ 0 60000 65536"/>
                <a:gd name="T13" fmla="*/ 0 60000 65536"/>
                <a:gd name="T14" fmla="*/ 0 60000 65536"/>
                <a:gd name="T15" fmla="*/ 0 60000 65536"/>
                <a:gd name="T16" fmla="*/ 0 60000 65536"/>
                <a:gd name="T17" fmla="*/ 0 60000 65536"/>
                <a:gd name="T18" fmla="*/ 0 w 301"/>
                <a:gd name="T19" fmla="*/ 0 h 489"/>
                <a:gd name="T20" fmla="*/ 301 w 30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301" h="489">
                  <a:moveTo>
                    <a:pt x="301" y="0"/>
                  </a:moveTo>
                  <a:lnTo>
                    <a:pt x="4" y="489"/>
                  </a:lnTo>
                  <a:lnTo>
                    <a:pt x="4" y="485"/>
                  </a:lnTo>
                  <a:lnTo>
                    <a:pt x="0" y="481"/>
                  </a:lnTo>
                  <a:lnTo>
                    <a:pt x="294" y="0"/>
                  </a:lnTo>
                  <a:lnTo>
                    <a:pt x="301" y="0"/>
                  </a:lnTo>
                  <a:close/>
                </a:path>
              </a:pathLst>
            </a:custGeom>
            <a:solidFill>
              <a:srgbClr val="EEF0E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2" name="Freeform 62"/>
            <p:cNvSpPr>
              <a:spLocks noChangeArrowheads="1"/>
            </p:cNvSpPr>
            <p:nvPr/>
          </p:nvSpPr>
          <p:spPr bwMode="auto">
            <a:xfrm>
              <a:off x="23" y="12"/>
              <a:ext cx="301" cy="492"/>
            </a:xfrm>
            <a:custGeom>
              <a:avLst/>
              <a:gdLst>
                <a:gd name="T0" fmla="*/ 301 w 301"/>
                <a:gd name="T1" fmla="*/ 0 h 492"/>
                <a:gd name="T2" fmla="*/ 4 w 301"/>
                <a:gd name="T3" fmla="*/ 492 h 492"/>
                <a:gd name="T4" fmla="*/ 0 w 301"/>
                <a:gd name="T5" fmla="*/ 492 h 492"/>
                <a:gd name="T6" fmla="*/ 0 w 301"/>
                <a:gd name="T7" fmla="*/ 489 h 492"/>
                <a:gd name="T8" fmla="*/ 297 w 301"/>
                <a:gd name="T9" fmla="*/ 0 h 492"/>
                <a:gd name="T10" fmla="*/ 301 w 301"/>
                <a:gd name="T11" fmla="*/ 0 h 492"/>
                <a:gd name="T12" fmla="*/ 0 60000 65536"/>
                <a:gd name="T13" fmla="*/ 0 60000 65536"/>
                <a:gd name="T14" fmla="*/ 0 60000 65536"/>
                <a:gd name="T15" fmla="*/ 0 60000 65536"/>
                <a:gd name="T16" fmla="*/ 0 60000 65536"/>
                <a:gd name="T17" fmla="*/ 0 60000 65536"/>
                <a:gd name="T18" fmla="*/ 0 w 301"/>
                <a:gd name="T19" fmla="*/ 0 h 492"/>
                <a:gd name="T20" fmla="*/ 301 w 301"/>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01" h="492">
                  <a:moveTo>
                    <a:pt x="301" y="0"/>
                  </a:moveTo>
                  <a:lnTo>
                    <a:pt x="4" y="492"/>
                  </a:lnTo>
                  <a:lnTo>
                    <a:pt x="0" y="492"/>
                  </a:lnTo>
                  <a:lnTo>
                    <a:pt x="0" y="489"/>
                  </a:lnTo>
                  <a:lnTo>
                    <a:pt x="297" y="0"/>
                  </a:lnTo>
                  <a:lnTo>
                    <a:pt x="301" y="0"/>
                  </a:lnTo>
                  <a:close/>
                </a:path>
              </a:pathLst>
            </a:custGeom>
            <a:solidFill>
              <a:srgbClr val="EEF0E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3" name="Freeform 63"/>
            <p:cNvSpPr>
              <a:spLocks noChangeArrowheads="1"/>
            </p:cNvSpPr>
            <p:nvPr/>
          </p:nvSpPr>
          <p:spPr bwMode="auto">
            <a:xfrm>
              <a:off x="23" y="12"/>
              <a:ext cx="305" cy="496"/>
            </a:xfrm>
            <a:custGeom>
              <a:avLst/>
              <a:gdLst>
                <a:gd name="T0" fmla="*/ 305 w 305"/>
                <a:gd name="T1" fmla="*/ 0 h 496"/>
                <a:gd name="T2" fmla="*/ 0 w 305"/>
                <a:gd name="T3" fmla="*/ 496 h 496"/>
                <a:gd name="T4" fmla="*/ 0 w 305"/>
                <a:gd name="T5" fmla="*/ 496 h 496"/>
                <a:gd name="T6" fmla="*/ 0 w 305"/>
                <a:gd name="T7" fmla="*/ 492 h 496"/>
                <a:gd name="T8" fmla="*/ 301 w 305"/>
                <a:gd name="T9" fmla="*/ 0 h 496"/>
                <a:gd name="T10" fmla="*/ 305 w 305"/>
                <a:gd name="T11" fmla="*/ 0 h 496"/>
                <a:gd name="T12" fmla="*/ 0 60000 65536"/>
                <a:gd name="T13" fmla="*/ 0 60000 65536"/>
                <a:gd name="T14" fmla="*/ 0 60000 65536"/>
                <a:gd name="T15" fmla="*/ 0 60000 65536"/>
                <a:gd name="T16" fmla="*/ 0 60000 65536"/>
                <a:gd name="T17" fmla="*/ 0 60000 65536"/>
                <a:gd name="T18" fmla="*/ 0 w 305"/>
                <a:gd name="T19" fmla="*/ 0 h 496"/>
                <a:gd name="T20" fmla="*/ 305 w 30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305" h="496">
                  <a:moveTo>
                    <a:pt x="305" y="0"/>
                  </a:moveTo>
                  <a:lnTo>
                    <a:pt x="0" y="496"/>
                  </a:lnTo>
                  <a:lnTo>
                    <a:pt x="0" y="496"/>
                  </a:lnTo>
                  <a:lnTo>
                    <a:pt x="0" y="492"/>
                  </a:lnTo>
                  <a:lnTo>
                    <a:pt x="301" y="0"/>
                  </a:lnTo>
                  <a:lnTo>
                    <a:pt x="305" y="0"/>
                  </a:lnTo>
                  <a:close/>
                </a:path>
              </a:pathLst>
            </a:custGeom>
            <a:solidFill>
              <a:srgbClr val="EEF0E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4" name="Freeform 64"/>
            <p:cNvSpPr>
              <a:spLocks noChangeArrowheads="1"/>
            </p:cNvSpPr>
            <p:nvPr/>
          </p:nvSpPr>
          <p:spPr bwMode="auto">
            <a:xfrm>
              <a:off x="27" y="12"/>
              <a:ext cx="305" cy="500"/>
            </a:xfrm>
            <a:custGeom>
              <a:avLst/>
              <a:gdLst>
                <a:gd name="T0" fmla="*/ 305 w 305"/>
                <a:gd name="T1" fmla="*/ 0 h 500"/>
                <a:gd name="T2" fmla="*/ 4 w 305"/>
                <a:gd name="T3" fmla="*/ 500 h 500"/>
                <a:gd name="T4" fmla="*/ 4 w 305"/>
                <a:gd name="T5" fmla="*/ 500 h 500"/>
                <a:gd name="T6" fmla="*/ 0 w 305"/>
                <a:gd name="T7" fmla="*/ 496 h 500"/>
                <a:gd name="T8" fmla="*/ 301 w 305"/>
                <a:gd name="T9" fmla="*/ 0 h 500"/>
                <a:gd name="T10" fmla="*/ 305 w 305"/>
                <a:gd name="T11" fmla="*/ 0 h 500"/>
                <a:gd name="T12" fmla="*/ 0 60000 65536"/>
                <a:gd name="T13" fmla="*/ 0 60000 65536"/>
                <a:gd name="T14" fmla="*/ 0 60000 65536"/>
                <a:gd name="T15" fmla="*/ 0 60000 65536"/>
                <a:gd name="T16" fmla="*/ 0 60000 65536"/>
                <a:gd name="T17" fmla="*/ 0 60000 65536"/>
                <a:gd name="T18" fmla="*/ 0 w 305"/>
                <a:gd name="T19" fmla="*/ 0 h 500"/>
                <a:gd name="T20" fmla="*/ 305 w 305"/>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305" h="500">
                  <a:moveTo>
                    <a:pt x="305" y="0"/>
                  </a:moveTo>
                  <a:lnTo>
                    <a:pt x="4" y="500"/>
                  </a:lnTo>
                  <a:lnTo>
                    <a:pt x="4" y="500"/>
                  </a:lnTo>
                  <a:lnTo>
                    <a:pt x="0" y="496"/>
                  </a:lnTo>
                  <a:lnTo>
                    <a:pt x="301" y="0"/>
                  </a:lnTo>
                  <a:lnTo>
                    <a:pt x="305" y="0"/>
                  </a:lnTo>
                  <a:close/>
                </a:path>
              </a:pathLst>
            </a:custGeom>
            <a:solidFill>
              <a:srgbClr val="EEF0E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5" name="Freeform 65"/>
            <p:cNvSpPr>
              <a:spLocks noChangeArrowheads="1"/>
            </p:cNvSpPr>
            <p:nvPr/>
          </p:nvSpPr>
          <p:spPr bwMode="auto">
            <a:xfrm>
              <a:off x="31" y="12"/>
              <a:ext cx="308" cy="504"/>
            </a:xfrm>
            <a:custGeom>
              <a:avLst/>
              <a:gdLst>
                <a:gd name="T0" fmla="*/ 308 w 308"/>
                <a:gd name="T1" fmla="*/ 0 h 504"/>
                <a:gd name="T2" fmla="*/ 3 w 308"/>
                <a:gd name="T3" fmla="*/ 504 h 504"/>
                <a:gd name="T4" fmla="*/ 0 w 308"/>
                <a:gd name="T5" fmla="*/ 500 h 504"/>
                <a:gd name="T6" fmla="*/ 0 w 308"/>
                <a:gd name="T7" fmla="*/ 500 h 504"/>
                <a:gd name="T8" fmla="*/ 301 w 308"/>
                <a:gd name="T9" fmla="*/ 0 h 504"/>
                <a:gd name="T10" fmla="*/ 308 w 308"/>
                <a:gd name="T11" fmla="*/ 0 h 504"/>
                <a:gd name="T12" fmla="*/ 0 60000 65536"/>
                <a:gd name="T13" fmla="*/ 0 60000 65536"/>
                <a:gd name="T14" fmla="*/ 0 60000 65536"/>
                <a:gd name="T15" fmla="*/ 0 60000 65536"/>
                <a:gd name="T16" fmla="*/ 0 60000 65536"/>
                <a:gd name="T17" fmla="*/ 0 60000 65536"/>
                <a:gd name="T18" fmla="*/ 0 w 308"/>
                <a:gd name="T19" fmla="*/ 0 h 504"/>
                <a:gd name="T20" fmla="*/ 308 w 308"/>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308" h="504">
                  <a:moveTo>
                    <a:pt x="308" y="0"/>
                  </a:moveTo>
                  <a:lnTo>
                    <a:pt x="3" y="504"/>
                  </a:lnTo>
                  <a:lnTo>
                    <a:pt x="0" y="500"/>
                  </a:lnTo>
                  <a:lnTo>
                    <a:pt x="0" y="500"/>
                  </a:lnTo>
                  <a:lnTo>
                    <a:pt x="301" y="0"/>
                  </a:lnTo>
                  <a:lnTo>
                    <a:pt x="308" y="0"/>
                  </a:lnTo>
                  <a:close/>
                </a:path>
              </a:pathLst>
            </a:custGeom>
            <a:solidFill>
              <a:srgbClr val="EEEFE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6" name="Freeform 66"/>
            <p:cNvSpPr>
              <a:spLocks noChangeArrowheads="1"/>
            </p:cNvSpPr>
            <p:nvPr/>
          </p:nvSpPr>
          <p:spPr bwMode="auto">
            <a:xfrm>
              <a:off x="31" y="12"/>
              <a:ext cx="312" cy="508"/>
            </a:xfrm>
            <a:custGeom>
              <a:avLst/>
              <a:gdLst>
                <a:gd name="T0" fmla="*/ 312 w 312"/>
                <a:gd name="T1" fmla="*/ 0 h 508"/>
                <a:gd name="T2" fmla="*/ 3 w 312"/>
                <a:gd name="T3" fmla="*/ 508 h 508"/>
                <a:gd name="T4" fmla="*/ 3 w 312"/>
                <a:gd name="T5" fmla="*/ 504 h 508"/>
                <a:gd name="T6" fmla="*/ 0 w 312"/>
                <a:gd name="T7" fmla="*/ 504 h 508"/>
                <a:gd name="T8" fmla="*/ 308 w 312"/>
                <a:gd name="T9" fmla="*/ 0 h 508"/>
                <a:gd name="T10" fmla="*/ 312 w 312"/>
                <a:gd name="T11" fmla="*/ 0 h 508"/>
                <a:gd name="T12" fmla="*/ 0 60000 65536"/>
                <a:gd name="T13" fmla="*/ 0 60000 65536"/>
                <a:gd name="T14" fmla="*/ 0 60000 65536"/>
                <a:gd name="T15" fmla="*/ 0 60000 65536"/>
                <a:gd name="T16" fmla="*/ 0 60000 65536"/>
                <a:gd name="T17" fmla="*/ 0 60000 65536"/>
                <a:gd name="T18" fmla="*/ 0 w 312"/>
                <a:gd name="T19" fmla="*/ 0 h 508"/>
                <a:gd name="T20" fmla="*/ 312 w 312"/>
                <a:gd name="T21" fmla="*/ 508 h 508"/>
              </a:gdLst>
              <a:ahLst/>
              <a:cxnLst>
                <a:cxn ang="T12">
                  <a:pos x="T0" y="T1"/>
                </a:cxn>
                <a:cxn ang="T13">
                  <a:pos x="T2" y="T3"/>
                </a:cxn>
                <a:cxn ang="T14">
                  <a:pos x="T4" y="T5"/>
                </a:cxn>
                <a:cxn ang="T15">
                  <a:pos x="T6" y="T7"/>
                </a:cxn>
                <a:cxn ang="T16">
                  <a:pos x="T8" y="T9"/>
                </a:cxn>
                <a:cxn ang="T17">
                  <a:pos x="T10" y="T11"/>
                </a:cxn>
              </a:cxnLst>
              <a:rect l="T18" t="T19" r="T20" b="T21"/>
              <a:pathLst>
                <a:path w="312" h="508">
                  <a:moveTo>
                    <a:pt x="312" y="0"/>
                  </a:moveTo>
                  <a:lnTo>
                    <a:pt x="3" y="508"/>
                  </a:lnTo>
                  <a:lnTo>
                    <a:pt x="3" y="504"/>
                  </a:lnTo>
                  <a:lnTo>
                    <a:pt x="0" y="504"/>
                  </a:lnTo>
                  <a:lnTo>
                    <a:pt x="308" y="0"/>
                  </a:lnTo>
                  <a:lnTo>
                    <a:pt x="312" y="0"/>
                  </a:lnTo>
                  <a:close/>
                </a:path>
              </a:pathLst>
            </a:custGeom>
            <a:solidFill>
              <a:srgbClr val="EEEFE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7" name="Freeform 67"/>
            <p:cNvSpPr>
              <a:spLocks noChangeArrowheads="1"/>
            </p:cNvSpPr>
            <p:nvPr/>
          </p:nvSpPr>
          <p:spPr bwMode="auto">
            <a:xfrm>
              <a:off x="34" y="12"/>
              <a:ext cx="313" cy="512"/>
            </a:xfrm>
            <a:custGeom>
              <a:avLst/>
              <a:gdLst>
                <a:gd name="T0" fmla="*/ 313 w 313"/>
                <a:gd name="T1" fmla="*/ 0 h 512"/>
                <a:gd name="T2" fmla="*/ 4 w 313"/>
                <a:gd name="T3" fmla="*/ 512 h 512"/>
                <a:gd name="T4" fmla="*/ 4 w 313"/>
                <a:gd name="T5" fmla="*/ 508 h 512"/>
                <a:gd name="T6" fmla="*/ 0 w 313"/>
                <a:gd name="T7" fmla="*/ 508 h 512"/>
                <a:gd name="T8" fmla="*/ 309 w 313"/>
                <a:gd name="T9" fmla="*/ 0 h 512"/>
                <a:gd name="T10" fmla="*/ 313 w 313"/>
                <a:gd name="T11" fmla="*/ 0 h 512"/>
                <a:gd name="T12" fmla="*/ 0 60000 65536"/>
                <a:gd name="T13" fmla="*/ 0 60000 65536"/>
                <a:gd name="T14" fmla="*/ 0 60000 65536"/>
                <a:gd name="T15" fmla="*/ 0 60000 65536"/>
                <a:gd name="T16" fmla="*/ 0 60000 65536"/>
                <a:gd name="T17" fmla="*/ 0 60000 65536"/>
                <a:gd name="T18" fmla="*/ 0 w 313"/>
                <a:gd name="T19" fmla="*/ 0 h 512"/>
                <a:gd name="T20" fmla="*/ 313 w 313"/>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3" h="512">
                  <a:moveTo>
                    <a:pt x="313" y="0"/>
                  </a:moveTo>
                  <a:lnTo>
                    <a:pt x="4" y="512"/>
                  </a:lnTo>
                  <a:lnTo>
                    <a:pt x="4" y="508"/>
                  </a:lnTo>
                  <a:lnTo>
                    <a:pt x="0" y="508"/>
                  </a:lnTo>
                  <a:lnTo>
                    <a:pt x="309" y="0"/>
                  </a:lnTo>
                  <a:lnTo>
                    <a:pt x="313"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8" name="Freeform 68"/>
            <p:cNvSpPr>
              <a:spLocks noChangeArrowheads="1"/>
            </p:cNvSpPr>
            <p:nvPr/>
          </p:nvSpPr>
          <p:spPr bwMode="auto">
            <a:xfrm>
              <a:off x="38" y="12"/>
              <a:ext cx="317" cy="512"/>
            </a:xfrm>
            <a:custGeom>
              <a:avLst/>
              <a:gdLst>
                <a:gd name="T0" fmla="*/ 317 w 317"/>
                <a:gd name="T1" fmla="*/ 0 h 512"/>
                <a:gd name="T2" fmla="*/ 4 w 317"/>
                <a:gd name="T3" fmla="*/ 512 h 512"/>
                <a:gd name="T4" fmla="*/ 4 w 317"/>
                <a:gd name="T5" fmla="*/ 512 h 512"/>
                <a:gd name="T6" fmla="*/ 0 w 317"/>
                <a:gd name="T7" fmla="*/ 508 h 512"/>
                <a:gd name="T8" fmla="*/ 313 w 317"/>
                <a:gd name="T9" fmla="*/ 0 h 512"/>
                <a:gd name="T10" fmla="*/ 317 w 317"/>
                <a:gd name="T11" fmla="*/ 0 h 512"/>
                <a:gd name="T12" fmla="*/ 0 60000 65536"/>
                <a:gd name="T13" fmla="*/ 0 60000 65536"/>
                <a:gd name="T14" fmla="*/ 0 60000 65536"/>
                <a:gd name="T15" fmla="*/ 0 60000 65536"/>
                <a:gd name="T16" fmla="*/ 0 60000 65536"/>
                <a:gd name="T17" fmla="*/ 0 60000 65536"/>
                <a:gd name="T18" fmla="*/ 0 w 317"/>
                <a:gd name="T19" fmla="*/ 0 h 512"/>
                <a:gd name="T20" fmla="*/ 317 w 317"/>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7" h="512">
                  <a:moveTo>
                    <a:pt x="317" y="0"/>
                  </a:moveTo>
                  <a:lnTo>
                    <a:pt x="4" y="512"/>
                  </a:lnTo>
                  <a:lnTo>
                    <a:pt x="4" y="512"/>
                  </a:lnTo>
                  <a:lnTo>
                    <a:pt x="0" y="508"/>
                  </a:lnTo>
                  <a:lnTo>
                    <a:pt x="313" y="0"/>
                  </a:lnTo>
                  <a:lnTo>
                    <a:pt x="317"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59" name="Freeform 69"/>
            <p:cNvSpPr>
              <a:spLocks noChangeArrowheads="1"/>
            </p:cNvSpPr>
            <p:nvPr/>
          </p:nvSpPr>
          <p:spPr bwMode="auto">
            <a:xfrm>
              <a:off x="46" y="12"/>
              <a:ext cx="312" cy="512"/>
            </a:xfrm>
            <a:custGeom>
              <a:avLst/>
              <a:gdLst>
                <a:gd name="T0" fmla="*/ 312 w 312"/>
                <a:gd name="T1" fmla="*/ 0 h 512"/>
                <a:gd name="T2" fmla="*/ 4 w 312"/>
                <a:gd name="T3" fmla="*/ 512 h 512"/>
                <a:gd name="T4" fmla="*/ 0 w 312"/>
                <a:gd name="T5" fmla="*/ 512 h 512"/>
                <a:gd name="T6" fmla="*/ 0 w 312"/>
                <a:gd name="T7" fmla="*/ 512 h 512"/>
                <a:gd name="T8" fmla="*/ 305 w 312"/>
                <a:gd name="T9" fmla="*/ 0 h 512"/>
                <a:gd name="T10" fmla="*/ 312 w 312"/>
                <a:gd name="T11" fmla="*/ 0 h 512"/>
                <a:gd name="T12" fmla="*/ 0 60000 65536"/>
                <a:gd name="T13" fmla="*/ 0 60000 65536"/>
                <a:gd name="T14" fmla="*/ 0 60000 65536"/>
                <a:gd name="T15" fmla="*/ 0 60000 65536"/>
                <a:gd name="T16" fmla="*/ 0 60000 65536"/>
                <a:gd name="T17" fmla="*/ 0 60000 65536"/>
                <a:gd name="T18" fmla="*/ 0 w 312"/>
                <a:gd name="T19" fmla="*/ 0 h 512"/>
                <a:gd name="T20" fmla="*/ 312 w 312"/>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2" h="512">
                  <a:moveTo>
                    <a:pt x="312" y="0"/>
                  </a:moveTo>
                  <a:lnTo>
                    <a:pt x="4" y="512"/>
                  </a:lnTo>
                  <a:lnTo>
                    <a:pt x="0" y="512"/>
                  </a:lnTo>
                  <a:lnTo>
                    <a:pt x="0" y="512"/>
                  </a:lnTo>
                  <a:lnTo>
                    <a:pt x="305" y="0"/>
                  </a:lnTo>
                  <a:lnTo>
                    <a:pt x="312"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0" name="Freeform 70"/>
            <p:cNvSpPr>
              <a:spLocks noChangeArrowheads="1"/>
            </p:cNvSpPr>
            <p:nvPr/>
          </p:nvSpPr>
          <p:spPr bwMode="auto">
            <a:xfrm>
              <a:off x="46" y="12"/>
              <a:ext cx="320" cy="512"/>
            </a:xfrm>
            <a:custGeom>
              <a:avLst/>
              <a:gdLst>
                <a:gd name="T0" fmla="*/ 320 w 320"/>
                <a:gd name="T1" fmla="*/ 0 h 512"/>
                <a:gd name="T2" fmla="*/ 4 w 320"/>
                <a:gd name="T3" fmla="*/ 512 h 512"/>
                <a:gd name="T4" fmla="*/ 4 w 320"/>
                <a:gd name="T5" fmla="*/ 512 h 512"/>
                <a:gd name="T6" fmla="*/ 0 w 320"/>
                <a:gd name="T7" fmla="*/ 512 h 512"/>
                <a:gd name="T8" fmla="*/ 312 w 320"/>
                <a:gd name="T9" fmla="*/ 0 h 512"/>
                <a:gd name="T10" fmla="*/ 320 w 320"/>
                <a:gd name="T11" fmla="*/ 0 h 512"/>
                <a:gd name="T12" fmla="*/ 0 60000 65536"/>
                <a:gd name="T13" fmla="*/ 0 60000 65536"/>
                <a:gd name="T14" fmla="*/ 0 60000 65536"/>
                <a:gd name="T15" fmla="*/ 0 60000 65536"/>
                <a:gd name="T16" fmla="*/ 0 60000 65536"/>
                <a:gd name="T17" fmla="*/ 0 60000 65536"/>
                <a:gd name="T18" fmla="*/ 0 w 320"/>
                <a:gd name="T19" fmla="*/ 0 h 512"/>
                <a:gd name="T20" fmla="*/ 320 w 320"/>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20" h="512">
                  <a:moveTo>
                    <a:pt x="320" y="0"/>
                  </a:moveTo>
                  <a:lnTo>
                    <a:pt x="4" y="512"/>
                  </a:lnTo>
                  <a:lnTo>
                    <a:pt x="4" y="512"/>
                  </a:lnTo>
                  <a:lnTo>
                    <a:pt x="0" y="512"/>
                  </a:lnTo>
                  <a:lnTo>
                    <a:pt x="312" y="0"/>
                  </a:lnTo>
                  <a:lnTo>
                    <a:pt x="320"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1" name="Freeform 71"/>
            <p:cNvSpPr>
              <a:spLocks noChangeArrowheads="1"/>
            </p:cNvSpPr>
            <p:nvPr/>
          </p:nvSpPr>
          <p:spPr bwMode="auto">
            <a:xfrm>
              <a:off x="50" y="12"/>
              <a:ext cx="320" cy="515"/>
            </a:xfrm>
            <a:custGeom>
              <a:avLst/>
              <a:gdLst>
                <a:gd name="T0" fmla="*/ 320 w 320"/>
                <a:gd name="T1" fmla="*/ 0 h 515"/>
                <a:gd name="T2" fmla="*/ 3 w 320"/>
                <a:gd name="T3" fmla="*/ 515 h 515"/>
                <a:gd name="T4" fmla="*/ 3 w 320"/>
                <a:gd name="T5" fmla="*/ 515 h 515"/>
                <a:gd name="T6" fmla="*/ 0 w 320"/>
                <a:gd name="T7" fmla="*/ 515 h 515"/>
                <a:gd name="T8" fmla="*/ 316 w 320"/>
                <a:gd name="T9" fmla="*/ 0 h 515"/>
                <a:gd name="T10" fmla="*/ 320 w 320"/>
                <a:gd name="T11" fmla="*/ 0 h 515"/>
                <a:gd name="T12" fmla="*/ 0 60000 65536"/>
                <a:gd name="T13" fmla="*/ 0 60000 65536"/>
                <a:gd name="T14" fmla="*/ 0 60000 65536"/>
                <a:gd name="T15" fmla="*/ 0 60000 65536"/>
                <a:gd name="T16" fmla="*/ 0 60000 65536"/>
                <a:gd name="T17" fmla="*/ 0 60000 65536"/>
                <a:gd name="T18" fmla="*/ 0 w 320"/>
                <a:gd name="T19" fmla="*/ 0 h 515"/>
                <a:gd name="T20" fmla="*/ 320 w 320"/>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320" h="515">
                  <a:moveTo>
                    <a:pt x="320" y="0"/>
                  </a:moveTo>
                  <a:lnTo>
                    <a:pt x="3" y="515"/>
                  </a:lnTo>
                  <a:lnTo>
                    <a:pt x="3" y="515"/>
                  </a:lnTo>
                  <a:lnTo>
                    <a:pt x="0" y="515"/>
                  </a:lnTo>
                  <a:lnTo>
                    <a:pt x="316" y="0"/>
                  </a:lnTo>
                  <a:lnTo>
                    <a:pt x="320"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2" name="Freeform 72"/>
            <p:cNvSpPr>
              <a:spLocks noChangeArrowheads="1"/>
            </p:cNvSpPr>
            <p:nvPr/>
          </p:nvSpPr>
          <p:spPr bwMode="auto">
            <a:xfrm>
              <a:off x="57" y="12"/>
              <a:ext cx="317" cy="515"/>
            </a:xfrm>
            <a:custGeom>
              <a:avLst/>
              <a:gdLst>
                <a:gd name="T0" fmla="*/ 317 w 317"/>
                <a:gd name="T1" fmla="*/ 0 h 515"/>
                <a:gd name="T2" fmla="*/ 4 w 317"/>
                <a:gd name="T3" fmla="*/ 515 h 515"/>
                <a:gd name="T4" fmla="*/ 0 w 317"/>
                <a:gd name="T5" fmla="*/ 515 h 515"/>
                <a:gd name="T6" fmla="*/ 0 w 317"/>
                <a:gd name="T7" fmla="*/ 515 h 515"/>
                <a:gd name="T8" fmla="*/ 0 w 317"/>
                <a:gd name="T9" fmla="*/ 515 h 515"/>
                <a:gd name="T10" fmla="*/ 313 w 317"/>
                <a:gd name="T11" fmla="*/ 0 h 515"/>
                <a:gd name="T12" fmla="*/ 317 w 317"/>
                <a:gd name="T13" fmla="*/ 0 h 515"/>
                <a:gd name="T14" fmla="*/ 0 60000 65536"/>
                <a:gd name="T15" fmla="*/ 0 60000 65536"/>
                <a:gd name="T16" fmla="*/ 0 60000 65536"/>
                <a:gd name="T17" fmla="*/ 0 60000 65536"/>
                <a:gd name="T18" fmla="*/ 0 60000 65536"/>
                <a:gd name="T19" fmla="*/ 0 60000 65536"/>
                <a:gd name="T20" fmla="*/ 0 60000 65536"/>
                <a:gd name="T21" fmla="*/ 0 w 317"/>
                <a:gd name="T22" fmla="*/ 0 h 515"/>
                <a:gd name="T23" fmla="*/ 317 w 317"/>
                <a:gd name="T24" fmla="*/ 515 h 5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7" h="515">
                  <a:moveTo>
                    <a:pt x="317" y="0"/>
                  </a:moveTo>
                  <a:lnTo>
                    <a:pt x="4" y="515"/>
                  </a:lnTo>
                  <a:lnTo>
                    <a:pt x="0" y="515"/>
                  </a:lnTo>
                  <a:lnTo>
                    <a:pt x="0" y="515"/>
                  </a:lnTo>
                  <a:lnTo>
                    <a:pt x="0" y="515"/>
                  </a:lnTo>
                  <a:lnTo>
                    <a:pt x="313" y="0"/>
                  </a:lnTo>
                  <a:lnTo>
                    <a:pt x="317" y="0"/>
                  </a:lnTo>
                  <a:close/>
                </a:path>
              </a:pathLst>
            </a:custGeom>
            <a:solidFill>
              <a:srgbClr val="ECEDE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3" name="Freeform 73"/>
            <p:cNvSpPr>
              <a:spLocks noChangeArrowheads="1"/>
            </p:cNvSpPr>
            <p:nvPr/>
          </p:nvSpPr>
          <p:spPr bwMode="auto">
            <a:xfrm>
              <a:off x="61"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ECEB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4" name="Freeform 74"/>
            <p:cNvSpPr>
              <a:spLocks noChangeArrowheads="1"/>
            </p:cNvSpPr>
            <p:nvPr/>
          </p:nvSpPr>
          <p:spPr bwMode="auto">
            <a:xfrm>
              <a:off x="65" y="12"/>
              <a:ext cx="320" cy="515"/>
            </a:xfrm>
            <a:custGeom>
              <a:avLst/>
              <a:gdLst>
                <a:gd name="T0" fmla="*/ 320 w 320"/>
                <a:gd name="T1" fmla="*/ 0 h 515"/>
                <a:gd name="T2" fmla="*/ 4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6" y="0"/>
                  </a:lnTo>
                  <a:lnTo>
                    <a:pt x="320" y="0"/>
                  </a:lnTo>
                  <a:close/>
                </a:path>
              </a:pathLst>
            </a:custGeom>
            <a:solidFill>
              <a:srgbClr val="ECEB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5" name="Freeform 75"/>
            <p:cNvSpPr>
              <a:spLocks noChangeArrowheads="1"/>
            </p:cNvSpPr>
            <p:nvPr/>
          </p:nvSpPr>
          <p:spPr bwMode="auto">
            <a:xfrm>
              <a:off x="73" y="12"/>
              <a:ext cx="316" cy="515"/>
            </a:xfrm>
            <a:custGeom>
              <a:avLst/>
              <a:gdLst>
                <a:gd name="T0" fmla="*/ 316 w 316"/>
                <a:gd name="T1" fmla="*/ 0 h 515"/>
                <a:gd name="T2" fmla="*/ 3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12" y="0"/>
                  </a:lnTo>
                  <a:lnTo>
                    <a:pt x="316" y="0"/>
                  </a:lnTo>
                  <a:close/>
                </a:path>
              </a:pathLst>
            </a:custGeom>
            <a:solidFill>
              <a:srgbClr val="ECEB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6" name="Freeform 76"/>
            <p:cNvSpPr>
              <a:spLocks noChangeArrowheads="1"/>
            </p:cNvSpPr>
            <p:nvPr/>
          </p:nvSpPr>
          <p:spPr bwMode="auto">
            <a:xfrm>
              <a:off x="76"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ECEB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7" name="Freeform 77"/>
            <p:cNvSpPr>
              <a:spLocks noChangeArrowheads="1"/>
            </p:cNvSpPr>
            <p:nvPr/>
          </p:nvSpPr>
          <p:spPr bwMode="auto">
            <a:xfrm>
              <a:off x="80" y="12"/>
              <a:ext cx="320" cy="515"/>
            </a:xfrm>
            <a:custGeom>
              <a:avLst/>
              <a:gdLst>
                <a:gd name="T0" fmla="*/ 320 w 320"/>
                <a:gd name="T1" fmla="*/ 0 h 515"/>
                <a:gd name="T2" fmla="*/ 8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8" y="515"/>
                  </a:lnTo>
                  <a:lnTo>
                    <a:pt x="0" y="515"/>
                  </a:lnTo>
                  <a:lnTo>
                    <a:pt x="316" y="0"/>
                  </a:lnTo>
                  <a:lnTo>
                    <a:pt x="320" y="0"/>
                  </a:lnTo>
                  <a:close/>
                </a:path>
              </a:pathLst>
            </a:custGeom>
            <a:solidFill>
              <a:srgbClr val="E9EA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8" name="Freeform 78"/>
            <p:cNvSpPr>
              <a:spLocks noChangeArrowheads="1"/>
            </p:cNvSpPr>
            <p:nvPr/>
          </p:nvSpPr>
          <p:spPr bwMode="auto">
            <a:xfrm>
              <a:off x="88" y="12"/>
              <a:ext cx="320" cy="515"/>
            </a:xfrm>
            <a:custGeom>
              <a:avLst/>
              <a:gdLst>
                <a:gd name="T0" fmla="*/ 320 w 320"/>
                <a:gd name="T1" fmla="*/ 0 h 515"/>
                <a:gd name="T2" fmla="*/ 4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2" y="0"/>
                  </a:lnTo>
                  <a:lnTo>
                    <a:pt x="320" y="0"/>
                  </a:lnTo>
                  <a:close/>
                </a:path>
              </a:pathLst>
            </a:custGeom>
            <a:solidFill>
              <a:srgbClr val="E9EA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69" name="Freeform 79"/>
            <p:cNvSpPr>
              <a:spLocks noChangeArrowheads="1"/>
            </p:cNvSpPr>
            <p:nvPr/>
          </p:nvSpPr>
          <p:spPr bwMode="auto">
            <a:xfrm>
              <a:off x="92" y="12"/>
              <a:ext cx="316" cy="515"/>
            </a:xfrm>
            <a:custGeom>
              <a:avLst/>
              <a:gdLst>
                <a:gd name="T0" fmla="*/ 316 w 316"/>
                <a:gd name="T1" fmla="*/ 0 h 515"/>
                <a:gd name="T2" fmla="*/ 3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12" y="0"/>
                  </a:lnTo>
                  <a:lnTo>
                    <a:pt x="316" y="0"/>
                  </a:lnTo>
                  <a:close/>
                </a:path>
              </a:pathLst>
            </a:custGeom>
            <a:solidFill>
              <a:srgbClr val="E9EA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0" name="Freeform 80"/>
            <p:cNvSpPr>
              <a:spLocks noChangeArrowheads="1"/>
            </p:cNvSpPr>
            <p:nvPr/>
          </p:nvSpPr>
          <p:spPr bwMode="auto">
            <a:xfrm>
              <a:off x="95" y="12"/>
              <a:ext cx="321" cy="515"/>
            </a:xfrm>
            <a:custGeom>
              <a:avLst/>
              <a:gdLst>
                <a:gd name="T0" fmla="*/ 321 w 321"/>
                <a:gd name="T1" fmla="*/ 0 h 515"/>
                <a:gd name="T2" fmla="*/ 8 w 321"/>
                <a:gd name="T3" fmla="*/ 515 h 515"/>
                <a:gd name="T4" fmla="*/ 0 w 321"/>
                <a:gd name="T5" fmla="*/ 515 h 515"/>
                <a:gd name="T6" fmla="*/ 317 w 321"/>
                <a:gd name="T7" fmla="*/ 0 h 515"/>
                <a:gd name="T8" fmla="*/ 321 w 321"/>
                <a:gd name="T9" fmla="*/ 0 h 515"/>
                <a:gd name="T10" fmla="*/ 0 60000 65536"/>
                <a:gd name="T11" fmla="*/ 0 60000 65536"/>
                <a:gd name="T12" fmla="*/ 0 60000 65536"/>
                <a:gd name="T13" fmla="*/ 0 60000 65536"/>
                <a:gd name="T14" fmla="*/ 0 60000 65536"/>
                <a:gd name="T15" fmla="*/ 0 w 321"/>
                <a:gd name="T16" fmla="*/ 0 h 515"/>
                <a:gd name="T17" fmla="*/ 321 w 321"/>
                <a:gd name="T18" fmla="*/ 515 h 515"/>
              </a:gdLst>
              <a:ahLst/>
              <a:cxnLst>
                <a:cxn ang="T10">
                  <a:pos x="T0" y="T1"/>
                </a:cxn>
                <a:cxn ang="T11">
                  <a:pos x="T2" y="T3"/>
                </a:cxn>
                <a:cxn ang="T12">
                  <a:pos x="T4" y="T5"/>
                </a:cxn>
                <a:cxn ang="T13">
                  <a:pos x="T6" y="T7"/>
                </a:cxn>
                <a:cxn ang="T14">
                  <a:pos x="T8" y="T9"/>
                </a:cxn>
              </a:cxnLst>
              <a:rect l="T15" t="T16" r="T17" b="T18"/>
              <a:pathLst>
                <a:path w="321" h="515">
                  <a:moveTo>
                    <a:pt x="321" y="0"/>
                  </a:moveTo>
                  <a:lnTo>
                    <a:pt x="8" y="515"/>
                  </a:lnTo>
                  <a:lnTo>
                    <a:pt x="0" y="515"/>
                  </a:lnTo>
                  <a:lnTo>
                    <a:pt x="317" y="0"/>
                  </a:lnTo>
                  <a:lnTo>
                    <a:pt x="321" y="0"/>
                  </a:lnTo>
                  <a:close/>
                </a:path>
              </a:pathLst>
            </a:custGeom>
            <a:solidFill>
              <a:srgbClr val="E9EA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1" name="Freeform 81"/>
            <p:cNvSpPr>
              <a:spLocks noChangeArrowheads="1"/>
            </p:cNvSpPr>
            <p:nvPr/>
          </p:nvSpPr>
          <p:spPr bwMode="auto">
            <a:xfrm>
              <a:off x="103" y="12"/>
              <a:ext cx="316" cy="515"/>
            </a:xfrm>
            <a:custGeom>
              <a:avLst/>
              <a:gdLst>
                <a:gd name="T0" fmla="*/ 316 w 316"/>
                <a:gd name="T1" fmla="*/ 0 h 515"/>
                <a:gd name="T2" fmla="*/ 4 w 316"/>
                <a:gd name="T3" fmla="*/ 515 h 515"/>
                <a:gd name="T4" fmla="*/ 0 w 316"/>
                <a:gd name="T5" fmla="*/ 515 h 515"/>
                <a:gd name="T6" fmla="*/ 309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09" y="0"/>
                  </a:lnTo>
                  <a:lnTo>
                    <a:pt x="316" y="0"/>
                  </a:lnTo>
                  <a:close/>
                </a:path>
              </a:pathLst>
            </a:custGeom>
            <a:solidFill>
              <a:srgbClr val="E9EA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2" name="Freeform 82"/>
            <p:cNvSpPr>
              <a:spLocks noChangeArrowheads="1"/>
            </p:cNvSpPr>
            <p:nvPr/>
          </p:nvSpPr>
          <p:spPr bwMode="auto">
            <a:xfrm>
              <a:off x="111" y="12"/>
              <a:ext cx="316" cy="515"/>
            </a:xfrm>
            <a:custGeom>
              <a:avLst/>
              <a:gdLst>
                <a:gd name="T0" fmla="*/ 316 w 316"/>
                <a:gd name="T1" fmla="*/ 0 h 515"/>
                <a:gd name="T2" fmla="*/ 3 w 316"/>
                <a:gd name="T3" fmla="*/ 515 h 515"/>
                <a:gd name="T4" fmla="*/ 0 w 316"/>
                <a:gd name="T5" fmla="*/ 515 h 515"/>
                <a:gd name="T6" fmla="*/ 308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08" y="0"/>
                  </a:lnTo>
                  <a:lnTo>
                    <a:pt x="316" y="0"/>
                  </a:lnTo>
                  <a:close/>
                </a:path>
              </a:pathLst>
            </a:custGeom>
            <a:solidFill>
              <a:srgbClr val="E9EA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3" name="Freeform 83"/>
            <p:cNvSpPr>
              <a:spLocks noChangeArrowheads="1"/>
            </p:cNvSpPr>
            <p:nvPr/>
          </p:nvSpPr>
          <p:spPr bwMode="auto">
            <a:xfrm>
              <a:off x="111" y="12"/>
              <a:ext cx="320" cy="515"/>
            </a:xfrm>
            <a:custGeom>
              <a:avLst/>
              <a:gdLst>
                <a:gd name="T0" fmla="*/ 320 w 320"/>
                <a:gd name="T1" fmla="*/ 0 h 515"/>
                <a:gd name="T2" fmla="*/ 3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3" y="515"/>
                  </a:lnTo>
                  <a:lnTo>
                    <a:pt x="0" y="515"/>
                  </a:lnTo>
                  <a:lnTo>
                    <a:pt x="316" y="0"/>
                  </a:lnTo>
                  <a:lnTo>
                    <a:pt x="320" y="0"/>
                  </a:lnTo>
                  <a:close/>
                </a:path>
              </a:pathLst>
            </a:custGeom>
            <a:solidFill>
              <a:srgbClr val="E8EAE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4" name="Freeform 84"/>
            <p:cNvSpPr>
              <a:spLocks noChangeArrowheads="1"/>
            </p:cNvSpPr>
            <p:nvPr/>
          </p:nvSpPr>
          <p:spPr bwMode="auto">
            <a:xfrm>
              <a:off x="118"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E8EAE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5" name="Freeform 85"/>
            <p:cNvSpPr>
              <a:spLocks noChangeArrowheads="1"/>
            </p:cNvSpPr>
            <p:nvPr/>
          </p:nvSpPr>
          <p:spPr bwMode="auto">
            <a:xfrm>
              <a:off x="122" y="12"/>
              <a:ext cx="316" cy="515"/>
            </a:xfrm>
            <a:custGeom>
              <a:avLst/>
              <a:gdLst>
                <a:gd name="T0" fmla="*/ 316 w 316"/>
                <a:gd name="T1" fmla="*/ 0 h 515"/>
                <a:gd name="T2" fmla="*/ 8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8" y="515"/>
                  </a:lnTo>
                  <a:lnTo>
                    <a:pt x="0" y="515"/>
                  </a:lnTo>
                  <a:lnTo>
                    <a:pt x="313" y="0"/>
                  </a:lnTo>
                  <a:lnTo>
                    <a:pt x="316"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6" name="Freeform 86"/>
            <p:cNvSpPr>
              <a:spLocks noChangeArrowheads="1"/>
            </p:cNvSpPr>
            <p:nvPr/>
          </p:nvSpPr>
          <p:spPr bwMode="auto">
            <a:xfrm>
              <a:off x="126" y="12"/>
              <a:ext cx="320" cy="515"/>
            </a:xfrm>
            <a:custGeom>
              <a:avLst/>
              <a:gdLst>
                <a:gd name="T0" fmla="*/ 320 w 320"/>
                <a:gd name="T1" fmla="*/ 0 h 515"/>
                <a:gd name="T2" fmla="*/ 8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8" y="515"/>
                  </a:lnTo>
                  <a:lnTo>
                    <a:pt x="0" y="515"/>
                  </a:lnTo>
                  <a:lnTo>
                    <a:pt x="312" y="0"/>
                  </a:lnTo>
                  <a:lnTo>
                    <a:pt x="320"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7" name="Freeform 87"/>
            <p:cNvSpPr>
              <a:spLocks noChangeArrowheads="1"/>
            </p:cNvSpPr>
            <p:nvPr/>
          </p:nvSpPr>
          <p:spPr bwMode="auto">
            <a:xfrm>
              <a:off x="134" y="12"/>
              <a:ext cx="316" cy="515"/>
            </a:xfrm>
            <a:custGeom>
              <a:avLst/>
              <a:gdLst>
                <a:gd name="T0" fmla="*/ 316 w 316"/>
                <a:gd name="T1" fmla="*/ 0 h 515"/>
                <a:gd name="T2" fmla="*/ 3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12" y="0"/>
                  </a:lnTo>
                  <a:lnTo>
                    <a:pt x="316"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8" name="Freeform 88"/>
            <p:cNvSpPr>
              <a:spLocks noChangeArrowheads="1"/>
            </p:cNvSpPr>
            <p:nvPr/>
          </p:nvSpPr>
          <p:spPr bwMode="auto">
            <a:xfrm>
              <a:off x="137"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79" name="Freeform 89"/>
            <p:cNvSpPr>
              <a:spLocks noChangeArrowheads="1"/>
            </p:cNvSpPr>
            <p:nvPr/>
          </p:nvSpPr>
          <p:spPr bwMode="auto">
            <a:xfrm>
              <a:off x="141" y="12"/>
              <a:ext cx="320" cy="515"/>
            </a:xfrm>
            <a:custGeom>
              <a:avLst/>
              <a:gdLst>
                <a:gd name="T0" fmla="*/ 320 w 320"/>
                <a:gd name="T1" fmla="*/ 0 h 515"/>
                <a:gd name="T2" fmla="*/ 4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6" y="0"/>
                  </a:lnTo>
                  <a:lnTo>
                    <a:pt x="320"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0" name="Freeform 90"/>
            <p:cNvSpPr>
              <a:spLocks noChangeArrowheads="1"/>
            </p:cNvSpPr>
            <p:nvPr/>
          </p:nvSpPr>
          <p:spPr bwMode="auto">
            <a:xfrm>
              <a:off x="149" y="12"/>
              <a:ext cx="320" cy="515"/>
            </a:xfrm>
            <a:custGeom>
              <a:avLst/>
              <a:gdLst>
                <a:gd name="T0" fmla="*/ 320 w 320"/>
                <a:gd name="T1" fmla="*/ 0 h 515"/>
                <a:gd name="T2" fmla="*/ 4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2" y="0"/>
                  </a:lnTo>
                  <a:lnTo>
                    <a:pt x="320"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1" name="Freeform 91"/>
            <p:cNvSpPr>
              <a:spLocks noChangeArrowheads="1"/>
            </p:cNvSpPr>
            <p:nvPr/>
          </p:nvSpPr>
          <p:spPr bwMode="auto">
            <a:xfrm>
              <a:off x="153" y="12"/>
              <a:ext cx="320" cy="515"/>
            </a:xfrm>
            <a:custGeom>
              <a:avLst/>
              <a:gdLst>
                <a:gd name="T0" fmla="*/ 320 w 320"/>
                <a:gd name="T1" fmla="*/ 0 h 515"/>
                <a:gd name="T2" fmla="*/ 3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3" y="515"/>
                  </a:lnTo>
                  <a:lnTo>
                    <a:pt x="0" y="515"/>
                  </a:lnTo>
                  <a:lnTo>
                    <a:pt x="312" y="0"/>
                  </a:lnTo>
                  <a:lnTo>
                    <a:pt x="320"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2" name="Freeform 92"/>
            <p:cNvSpPr>
              <a:spLocks noChangeArrowheads="1"/>
            </p:cNvSpPr>
            <p:nvPr/>
          </p:nvSpPr>
          <p:spPr bwMode="auto">
            <a:xfrm>
              <a:off x="156" y="12"/>
              <a:ext cx="321" cy="515"/>
            </a:xfrm>
            <a:custGeom>
              <a:avLst/>
              <a:gdLst>
                <a:gd name="T0" fmla="*/ 321 w 321"/>
                <a:gd name="T1" fmla="*/ 0 h 515"/>
                <a:gd name="T2" fmla="*/ 8 w 321"/>
                <a:gd name="T3" fmla="*/ 515 h 515"/>
                <a:gd name="T4" fmla="*/ 0 w 321"/>
                <a:gd name="T5" fmla="*/ 515 h 515"/>
                <a:gd name="T6" fmla="*/ 313 w 321"/>
                <a:gd name="T7" fmla="*/ 0 h 515"/>
                <a:gd name="T8" fmla="*/ 321 w 321"/>
                <a:gd name="T9" fmla="*/ 0 h 515"/>
                <a:gd name="T10" fmla="*/ 0 60000 65536"/>
                <a:gd name="T11" fmla="*/ 0 60000 65536"/>
                <a:gd name="T12" fmla="*/ 0 60000 65536"/>
                <a:gd name="T13" fmla="*/ 0 60000 65536"/>
                <a:gd name="T14" fmla="*/ 0 60000 65536"/>
                <a:gd name="T15" fmla="*/ 0 w 321"/>
                <a:gd name="T16" fmla="*/ 0 h 515"/>
                <a:gd name="T17" fmla="*/ 321 w 321"/>
                <a:gd name="T18" fmla="*/ 515 h 515"/>
              </a:gdLst>
              <a:ahLst/>
              <a:cxnLst>
                <a:cxn ang="T10">
                  <a:pos x="T0" y="T1"/>
                </a:cxn>
                <a:cxn ang="T11">
                  <a:pos x="T2" y="T3"/>
                </a:cxn>
                <a:cxn ang="T12">
                  <a:pos x="T4" y="T5"/>
                </a:cxn>
                <a:cxn ang="T13">
                  <a:pos x="T6" y="T7"/>
                </a:cxn>
                <a:cxn ang="T14">
                  <a:pos x="T8" y="T9"/>
                </a:cxn>
              </a:cxnLst>
              <a:rect l="T15" t="T16" r="T17" b="T18"/>
              <a:pathLst>
                <a:path w="321" h="515">
                  <a:moveTo>
                    <a:pt x="321" y="0"/>
                  </a:moveTo>
                  <a:lnTo>
                    <a:pt x="8" y="515"/>
                  </a:lnTo>
                  <a:lnTo>
                    <a:pt x="0" y="515"/>
                  </a:lnTo>
                  <a:lnTo>
                    <a:pt x="313" y="0"/>
                  </a:lnTo>
                  <a:lnTo>
                    <a:pt x="321" y="0"/>
                  </a:lnTo>
                  <a:close/>
                </a:path>
              </a:pathLst>
            </a:custGeom>
            <a:solidFill>
              <a:srgbClr val="E8E8E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3" name="Freeform 93"/>
            <p:cNvSpPr>
              <a:spLocks noChangeArrowheads="1"/>
            </p:cNvSpPr>
            <p:nvPr/>
          </p:nvSpPr>
          <p:spPr bwMode="auto">
            <a:xfrm>
              <a:off x="164"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E8E6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4" name="Freeform 94"/>
            <p:cNvSpPr>
              <a:spLocks noChangeArrowheads="1"/>
            </p:cNvSpPr>
            <p:nvPr/>
          </p:nvSpPr>
          <p:spPr bwMode="auto">
            <a:xfrm>
              <a:off x="172" y="12"/>
              <a:ext cx="312" cy="515"/>
            </a:xfrm>
            <a:custGeom>
              <a:avLst/>
              <a:gdLst>
                <a:gd name="T0" fmla="*/ 312 w 312"/>
                <a:gd name="T1" fmla="*/ 0 h 515"/>
                <a:gd name="T2" fmla="*/ 3 w 312"/>
                <a:gd name="T3" fmla="*/ 515 h 515"/>
                <a:gd name="T4" fmla="*/ 0 w 312"/>
                <a:gd name="T5" fmla="*/ 515 h 515"/>
                <a:gd name="T6" fmla="*/ 308 w 312"/>
                <a:gd name="T7" fmla="*/ 0 h 515"/>
                <a:gd name="T8" fmla="*/ 312 w 312"/>
                <a:gd name="T9" fmla="*/ 0 h 515"/>
                <a:gd name="T10" fmla="*/ 0 60000 65536"/>
                <a:gd name="T11" fmla="*/ 0 60000 65536"/>
                <a:gd name="T12" fmla="*/ 0 60000 65536"/>
                <a:gd name="T13" fmla="*/ 0 60000 65536"/>
                <a:gd name="T14" fmla="*/ 0 60000 65536"/>
                <a:gd name="T15" fmla="*/ 0 w 312"/>
                <a:gd name="T16" fmla="*/ 0 h 515"/>
                <a:gd name="T17" fmla="*/ 312 w 312"/>
                <a:gd name="T18" fmla="*/ 515 h 515"/>
              </a:gdLst>
              <a:ahLst/>
              <a:cxnLst>
                <a:cxn ang="T10">
                  <a:pos x="T0" y="T1"/>
                </a:cxn>
                <a:cxn ang="T11">
                  <a:pos x="T2" y="T3"/>
                </a:cxn>
                <a:cxn ang="T12">
                  <a:pos x="T4" y="T5"/>
                </a:cxn>
                <a:cxn ang="T13">
                  <a:pos x="T6" y="T7"/>
                </a:cxn>
                <a:cxn ang="T14">
                  <a:pos x="T8" y="T9"/>
                </a:cxn>
              </a:cxnLst>
              <a:rect l="T15" t="T16" r="T17" b="T18"/>
              <a:pathLst>
                <a:path w="312" h="515">
                  <a:moveTo>
                    <a:pt x="312" y="0"/>
                  </a:moveTo>
                  <a:lnTo>
                    <a:pt x="3" y="515"/>
                  </a:lnTo>
                  <a:lnTo>
                    <a:pt x="0" y="515"/>
                  </a:lnTo>
                  <a:lnTo>
                    <a:pt x="308" y="0"/>
                  </a:lnTo>
                  <a:lnTo>
                    <a:pt x="312" y="0"/>
                  </a:lnTo>
                  <a:close/>
                </a:path>
              </a:pathLst>
            </a:custGeom>
            <a:solidFill>
              <a:srgbClr val="E8E6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5" name="Freeform 95"/>
            <p:cNvSpPr>
              <a:spLocks noChangeArrowheads="1"/>
            </p:cNvSpPr>
            <p:nvPr/>
          </p:nvSpPr>
          <p:spPr bwMode="auto">
            <a:xfrm>
              <a:off x="172" y="12"/>
              <a:ext cx="320" cy="515"/>
            </a:xfrm>
            <a:custGeom>
              <a:avLst/>
              <a:gdLst>
                <a:gd name="T0" fmla="*/ 320 w 320"/>
                <a:gd name="T1" fmla="*/ 0 h 515"/>
                <a:gd name="T2" fmla="*/ 3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3" y="515"/>
                  </a:lnTo>
                  <a:lnTo>
                    <a:pt x="0" y="515"/>
                  </a:lnTo>
                  <a:lnTo>
                    <a:pt x="316" y="0"/>
                  </a:lnTo>
                  <a:lnTo>
                    <a:pt x="320" y="0"/>
                  </a:lnTo>
                  <a:close/>
                </a:path>
              </a:pathLst>
            </a:custGeom>
            <a:solidFill>
              <a:srgbClr val="E8E6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6" name="Freeform 96"/>
            <p:cNvSpPr>
              <a:spLocks noChangeArrowheads="1"/>
            </p:cNvSpPr>
            <p:nvPr/>
          </p:nvSpPr>
          <p:spPr bwMode="auto">
            <a:xfrm>
              <a:off x="179" y="12"/>
              <a:ext cx="317" cy="515"/>
            </a:xfrm>
            <a:custGeom>
              <a:avLst/>
              <a:gdLst>
                <a:gd name="T0" fmla="*/ 317 w 317"/>
                <a:gd name="T1" fmla="*/ 0 h 515"/>
                <a:gd name="T2" fmla="*/ 4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13" y="0"/>
                  </a:lnTo>
                  <a:lnTo>
                    <a:pt x="317" y="0"/>
                  </a:lnTo>
                  <a:close/>
                </a:path>
              </a:pathLst>
            </a:custGeom>
            <a:solidFill>
              <a:srgbClr val="E8E6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7" name="Freeform 97"/>
            <p:cNvSpPr>
              <a:spLocks noChangeArrowheads="1"/>
            </p:cNvSpPr>
            <p:nvPr/>
          </p:nvSpPr>
          <p:spPr bwMode="auto">
            <a:xfrm>
              <a:off x="183" y="12"/>
              <a:ext cx="316" cy="515"/>
            </a:xfrm>
            <a:custGeom>
              <a:avLst/>
              <a:gdLst>
                <a:gd name="T0" fmla="*/ 316 w 316"/>
                <a:gd name="T1" fmla="*/ 0 h 515"/>
                <a:gd name="T2" fmla="*/ 8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8" y="515"/>
                  </a:lnTo>
                  <a:lnTo>
                    <a:pt x="0" y="515"/>
                  </a:lnTo>
                  <a:lnTo>
                    <a:pt x="313" y="0"/>
                  </a:lnTo>
                  <a:lnTo>
                    <a:pt x="316" y="0"/>
                  </a:lnTo>
                  <a:close/>
                </a:path>
              </a:pathLst>
            </a:custGeom>
            <a:solidFill>
              <a:srgbClr val="E5E5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8" name="Freeform 98"/>
            <p:cNvSpPr>
              <a:spLocks noChangeArrowheads="1"/>
            </p:cNvSpPr>
            <p:nvPr/>
          </p:nvSpPr>
          <p:spPr bwMode="auto">
            <a:xfrm>
              <a:off x="187" y="12"/>
              <a:ext cx="320" cy="515"/>
            </a:xfrm>
            <a:custGeom>
              <a:avLst/>
              <a:gdLst>
                <a:gd name="T0" fmla="*/ 320 w 320"/>
                <a:gd name="T1" fmla="*/ 0 h 515"/>
                <a:gd name="T2" fmla="*/ 7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7" y="515"/>
                  </a:lnTo>
                  <a:lnTo>
                    <a:pt x="0" y="515"/>
                  </a:lnTo>
                  <a:lnTo>
                    <a:pt x="312" y="0"/>
                  </a:lnTo>
                  <a:lnTo>
                    <a:pt x="320" y="0"/>
                  </a:lnTo>
                  <a:close/>
                </a:path>
              </a:pathLst>
            </a:custGeom>
            <a:solidFill>
              <a:srgbClr val="E5E5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89" name="Freeform 99"/>
            <p:cNvSpPr>
              <a:spLocks noChangeArrowheads="1"/>
            </p:cNvSpPr>
            <p:nvPr/>
          </p:nvSpPr>
          <p:spPr bwMode="auto">
            <a:xfrm>
              <a:off x="194" y="12"/>
              <a:ext cx="317" cy="515"/>
            </a:xfrm>
            <a:custGeom>
              <a:avLst/>
              <a:gdLst>
                <a:gd name="T0" fmla="*/ 317 w 317"/>
                <a:gd name="T1" fmla="*/ 0 h 515"/>
                <a:gd name="T2" fmla="*/ 4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13" y="0"/>
                  </a:lnTo>
                  <a:lnTo>
                    <a:pt x="317" y="0"/>
                  </a:lnTo>
                  <a:close/>
                </a:path>
              </a:pathLst>
            </a:custGeom>
            <a:solidFill>
              <a:srgbClr val="E5E5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0" name="Freeform 100"/>
            <p:cNvSpPr>
              <a:spLocks noChangeArrowheads="1"/>
            </p:cNvSpPr>
            <p:nvPr/>
          </p:nvSpPr>
          <p:spPr bwMode="auto">
            <a:xfrm>
              <a:off x="198"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E5E5E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1" name="Freeform 101"/>
            <p:cNvSpPr>
              <a:spLocks noChangeArrowheads="1"/>
            </p:cNvSpPr>
            <p:nvPr/>
          </p:nvSpPr>
          <p:spPr bwMode="auto">
            <a:xfrm>
              <a:off x="202" y="12"/>
              <a:ext cx="320" cy="515"/>
            </a:xfrm>
            <a:custGeom>
              <a:avLst/>
              <a:gdLst>
                <a:gd name="T0" fmla="*/ 320 w 320"/>
                <a:gd name="T1" fmla="*/ 0 h 515"/>
                <a:gd name="T2" fmla="*/ 4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6" y="0"/>
                  </a:lnTo>
                  <a:lnTo>
                    <a:pt x="320" y="0"/>
                  </a:lnTo>
                  <a:close/>
                </a:path>
              </a:pathLst>
            </a:custGeom>
            <a:solidFill>
              <a:srgbClr val="E5E5E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2" name="Freeform 102"/>
            <p:cNvSpPr>
              <a:spLocks noChangeArrowheads="1"/>
            </p:cNvSpPr>
            <p:nvPr/>
          </p:nvSpPr>
          <p:spPr bwMode="auto">
            <a:xfrm>
              <a:off x="210" y="12"/>
              <a:ext cx="320" cy="515"/>
            </a:xfrm>
            <a:custGeom>
              <a:avLst/>
              <a:gdLst>
                <a:gd name="T0" fmla="*/ 320 w 320"/>
                <a:gd name="T1" fmla="*/ 0 h 515"/>
                <a:gd name="T2" fmla="*/ 4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2" y="0"/>
                  </a:lnTo>
                  <a:lnTo>
                    <a:pt x="320" y="0"/>
                  </a:lnTo>
                  <a:close/>
                </a:path>
              </a:pathLst>
            </a:custGeom>
            <a:solidFill>
              <a:srgbClr val="E5E5E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3" name="Freeform 103"/>
            <p:cNvSpPr>
              <a:spLocks noChangeArrowheads="1"/>
            </p:cNvSpPr>
            <p:nvPr/>
          </p:nvSpPr>
          <p:spPr bwMode="auto">
            <a:xfrm>
              <a:off x="217" y="12"/>
              <a:ext cx="317" cy="515"/>
            </a:xfrm>
            <a:custGeom>
              <a:avLst/>
              <a:gdLst>
                <a:gd name="T0" fmla="*/ 317 w 317"/>
                <a:gd name="T1" fmla="*/ 0 h 515"/>
                <a:gd name="T2" fmla="*/ 4 w 317"/>
                <a:gd name="T3" fmla="*/ 515 h 515"/>
                <a:gd name="T4" fmla="*/ 0 w 317"/>
                <a:gd name="T5" fmla="*/ 515 h 515"/>
                <a:gd name="T6" fmla="*/ 309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09" y="0"/>
                  </a:lnTo>
                  <a:lnTo>
                    <a:pt x="317" y="0"/>
                  </a:lnTo>
                  <a:close/>
                </a:path>
              </a:pathLst>
            </a:custGeom>
            <a:solidFill>
              <a:srgbClr val="E3E3E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4" name="Freeform 104"/>
            <p:cNvSpPr>
              <a:spLocks noChangeArrowheads="1"/>
            </p:cNvSpPr>
            <p:nvPr/>
          </p:nvSpPr>
          <p:spPr bwMode="auto">
            <a:xfrm>
              <a:off x="217" y="12"/>
              <a:ext cx="320" cy="515"/>
            </a:xfrm>
            <a:custGeom>
              <a:avLst/>
              <a:gdLst>
                <a:gd name="T0" fmla="*/ 320 w 320"/>
                <a:gd name="T1" fmla="*/ 0 h 515"/>
                <a:gd name="T2" fmla="*/ 4 w 320"/>
                <a:gd name="T3" fmla="*/ 515 h 515"/>
                <a:gd name="T4" fmla="*/ 0 w 320"/>
                <a:gd name="T5" fmla="*/ 515 h 515"/>
                <a:gd name="T6" fmla="*/ 317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7" y="0"/>
                  </a:lnTo>
                  <a:lnTo>
                    <a:pt x="320" y="0"/>
                  </a:lnTo>
                  <a:close/>
                </a:path>
              </a:pathLst>
            </a:custGeom>
            <a:solidFill>
              <a:srgbClr val="E3E3E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5" name="Freeform 105"/>
            <p:cNvSpPr>
              <a:spLocks noChangeArrowheads="1"/>
            </p:cNvSpPr>
            <p:nvPr/>
          </p:nvSpPr>
          <p:spPr bwMode="auto">
            <a:xfrm>
              <a:off x="225"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E3E2E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6" name="Freeform 106"/>
            <p:cNvSpPr>
              <a:spLocks noChangeArrowheads="1"/>
            </p:cNvSpPr>
            <p:nvPr/>
          </p:nvSpPr>
          <p:spPr bwMode="auto">
            <a:xfrm>
              <a:off x="229" y="12"/>
              <a:ext cx="316" cy="515"/>
            </a:xfrm>
            <a:custGeom>
              <a:avLst/>
              <a:gdLst>
                <a:gd name="T0" fmla="*/ 316 w 316"/>
                <a:gd name="T1" fmla="*/ 0 h 515"/>
                <a:gd name="T2" fmla="*/ 7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7" y="515"/>
                  </a:lnTo>
                  <a:lnTo>
                    <a:pt x="0" y="515"/>
                  </a:lnTo>
                  <a:lnTo>
                    <a:pt x="312" y="0"/>
                  </a:lnTo>
                  <a:lnTo>
                    <a:pt x="316" y="0"/>
                  </a:lnTo>
                  <a:close/>
                </a:path>
              </a:pathLst>
            </a:custGeom>
            <a:solidFill>
              <a:srgbClr val="E3E2E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7" name="Freeform 107"/>
            <p:cNvSpPr>
              <a:spLocks noChangeArrowheads="1"/>
            </p:cNvSpPr>
            <p:nvPr/>
          </p:nvSpPr>
          <p:spPr bwMode="auto">
            <a:xfrm>
              <a:off x="233" y="12"/>
              <a:ext cx="320" cy="515"/>
            </a:xfrm>
            <a:custGeom>
              <a:avLst/>
              <a:gdLst>
                <a:gd name="T0" fmla="*/ 320 w 320"/>
                <a:gd name="T1" fmla="*/ 0 h 515"/>
                <a:gd name="T2" fmla="*/ 3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3" y="515"/>
                  </a:lnTo>
                  <a:lnTo>
                    <a:pt x="0" y="515"/>
                  </a:lnTo>
                  <a:lnTo>
                    <a:pt x="316" y="0"/>
                  </a:lnTo>
                  <a:lnTo>
                    <a:pt x="320" y="0"/>
                  </a:lnTo>
                  <a:close/>
                </a:path>
              </a:pathLst>
            </a:custGeom>
            <a:solidFill>
              <a:srgbClr val="E3E2E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8" name="Freeform 108"/>
            <p:cNvSpPr>
              <a:spLocks noChangeArrowheads="1"/>
            </p:cNvSpPr>
            <p:nvPr/>
          </p:nvSpPr>
          <p:spPr bwMode="auto">
            <a:xfrm>
              <a:off x="240"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E3E2E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399" name="Freeform 109"/>
            <p:cNvSpPr>
              <a:spLocks noChangeArrowheads="1"/>
            </p:cNvSpPr>
            <p:nvPr/>
          </p:nvSpPr>
          <p:spPr bwMode="auto">
            <a:xfrm>
              <a:off x="244"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E1E1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0" name="Freeform 110"/>
            <p:cNvSpPr>
              <a:spLocks noChangeArrowheads="1"/>
            </p:cNvSpPr>
            <p:nvPr/>
          </p:nvSpPr>
          <p:spPr bwMode="auto">
            <a:xfrm>
              <a:off x="248" y="12"/>
              <a:ext cx="320" cy="515"/>
            </a:xfrm>
            <a:custGeom>
              <a:avLst/>
              <a:gdLst>
                <a:gd name="T0" fmla="*/ 320 w 320"/>
                <a:gd name="T1" fmla="*/ 0 h 515"/>
                <a:gd name="T2" fmla="*/ 7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7" y="515"/>
                  </a:lnTo>
                  <a:lnTo>
                    <a:pt x="0" y="515"/>
                  </a:lnTo>
                  <a:lnTo>
                    <a:pt x="316" y="0"/>
                  </a:lnTo>
                  <a:lnTo>
                    <a:pt x="320" y="0"/>
                  </a:lnTo>
                  <a:close/>
                </a:path>
              </a:pathLst>
            </a:custGeom>
            <a:solidFill>
              <a:srgbClr val="E1E1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1" name="Freeform 111"/>
            <p:cNvSpPr>
              <a:spLocks noChangeArrowheads="1"/>
            </p:cNvSpPr>
            <p:nvPr/>
          </p:nvSpPr>
          <p:spPr bwMode="auto">
            <a:xfrm>
              <a:off x="255" y="12"/>
              <a:ext cx="317" cy="515"/>
            </a:xfrm>
            <a:custGeom>
              <a:avLst/>
              <a:gdLst>
                <a:gd name="T0" fmla="*/ 317 w 317"/>
                <a:gd name="T1" fmla="*/ 0 h 515"/>
                <a:gd name="T2" fmla="*/ 4 w 317"/>
                <a:gd name="T3" fmla="*/ 515 h 515"/>
                <a:gd name="T4" fmla="*/ 0 w 317"/>
                <a:gd name="T5" fmla="*/ 515 h 515"/>
                <a:gd name="T6" fmla="*/ 309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09" y="0"/>
                  </a:lnTo>
                  <a:lnTo>
                    <a:pt x="317" y="0"/>
                  </a:lnTo>
                  <a:close/>
                </a:path>
              </a:pathLst>
            </a:custGeom>
            <a:solidFill>
              <a:srgbClr val="E1E1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2" name="Freeform 112"/>
            <p:cNvSpPr>
              <a:spLocks noChangeArrowheads="1"/>
            </p:cNvSpPr>
            <p:nvPr/>
          </p:nvSpPr>
          <p:spPr bwMode="auto">
            <a:xfrm>
              <a:off x="259"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E1E1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3" name="Freeform 113"/>
            <p:cNvSpPr>
              <a:spLocks noChangeArrowheads="1"/>
            </p:cNvSpPr>
            <p:nvPr/>
          </p:nvSpPr>
          <p:spPr bwMode="auto">
            <a:xfrm>
              <a:off x="263" y="12"/>
              <a:ext cx="320" cy="515"/>
            </a:xfrm>
            <a:custGeom>
              <a:avLst/>
              <a:gdLst>
                <a:gd name="T0" fmla="*/ 320 w 320"/>
                <a:gd name="T1" fmla="*/ 0 h 515"/>
                <a:gd name="T2" fmla="*/ 4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6" y="0"/>
                  </a:lnTo>
                  <a:lnTo>
                    <a:pt x="320" y="0"/>
                  </a:lnTo>
                  <a:close/>
                </a:path>
              </a:pathLst>
            </a:custGeom>
            <a:solidFill>
              <a:srgbClr val="E1E1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4" name="Freeform 114"/>
            <p:cNvSpPr>
              <a:spLocks noChangeArrowheads="1"/>
            </p:cNvSpPr>
            <p:nvPr/>
          </p:nvSpPr>
          <p:spPr bwMode="auto">
            <a:xfrm>
              <a:off x="271"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E1E0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5" name="Freeform 115"/>
            <p:cNvSpPr>
              <a:spLocks noChangeArrowheads="1"/>
            </p:cNvSpPr>
            <p:nvPr/>
          </p:nvSpPr>
          <p:spPr bwMode="auto">
            <a:xfrm>
              <a:off x="275" y="12"/>
              <a:ext cx="316" cy="515"/>
            </a:xfrm>
            <a:custGeom>
              <a:avLst/>
              <a:gdLst>
                <a:gd name="T0" fmla="*/ 316 w 316"/>
                <a:gd name="T1" fmla="*/ 0 h 515"/>
                <a:gd name="T2" fmla="*/ 7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7" y="515"/>
                  </a:lnTo>
                  <a:lnTo>
                    <a:pt x="0" y="515"/>
                  </a:lnTo>
                  <a:lnTo>
                    <a:pt x="312" y="0"/>
                  </a:lnTo>
                  <a:lnTo>
                    <a:pt x="316" y="0"/>
                  </a:lnTo>
                  <a:close/>
                </a:path>
              </a:pathLst>
            </a:custGeom>
            <a:solidFill>
              <a:srgbClr val="E1E0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6" name="Freeform 116"/>
            <p:cNvSpPr>
              <a:spLocks noChangeArrowheads="1"/>
            </p:cNvSpPr>
            <p:nvPr/>
          </p:nvSpPr>
          <p:spPr bwMode="auto">
            <a:xfrm>
              <a:off x="278"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E1E0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7" name="Freeform 117"/>
            <p:cNvSpPr>
              <a:spLocks noChangeArrowheads="1"/>
            </p:cNvSpPr>
            <p:nvPr/>
          </p:nvSpPr>
          <p:spPr bwMode="auto">
            <a:xfrm>
              <a:off x="286"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E1E0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8" name="Freeform 118"/>
            <p:cNvSpPr>
              <a:spLocks noChangeArrowheads="1"/>
            </p:cNvSpPr>
            <p:nvPr/>
          </p:nvSpPr>
          <p:spPr bwMode="auto">
            <a:xfrm>
              <a:off x="290" y="12"/>
              <a:ext cx="316" cy="515"/>
            </a:xfrm>
            <a:custGeom>
              <a:avLst/>
              <a:gdLst>
                <a:gd name="T0" fmla="*/ 316 w 316"/>
                <a:gd name="T1" fmla="*/ 0 h 515"/>
                <a:gd name="T2" fmla="*/ 7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7" y="515"/>
                  </a:lnTo>
                  <a:lnTo>
                    <a:pt x="0" y="515"/>
                  </a:lnTo>
                  <a:lnTo>
                    <a:pt x="312" y="0"/>
                  </a:lnTo>
                  <a:lnTo>
                    <a:pt x="316" y="0"/>
                  </a:lnTo>
                  <a:close/>
                </a:path>
              </a:pathLst>
            </a:custGeom>
            <a:solidFill>
              <a:srgbClr val="DFDFD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09" name="Freeform 119"/>
            <p:cNvSpPr>
              <a:spLocks noChangeArrowheads="1"/>
            </p:cNvSpPr>
            <p:nvPr/>
          </p:nvSpPr>
          <p:spPr bwMode="auto">
            <a:xfrm>
              <a:off x="294" y="12"/>
              <a:ext cx="320" cy="515"/>
            </a:xfrm>
            <a:custGeom>
              <a:avLst/>
              <a:gdLst>
                <a:gd name="T0" fmla="*/ 320 w 320"/>
                <a:gd name="T1" fmla="*/ 0 h 515"/>
                <a:gd name="T2" fmla="*/ 7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7" y="515"/>
                  </a:lnTo>
                  <a:lnTo>
                    <a:pt x="0" y="515"/>
                  </a:lnTo>
                  <a:lnTo>
                    <a:pt x="316" y="0"/>
                  </a:lnTo>
                  <a:lnTo>
                    <a:pt x="320" y="0"/>
                  </a:lnTo>
                  <a:close/>
                </a:path>
              </a:pathLst>
            </a:custGeom>
            <a:solidFill>
              <a:srgbClr val="DFDFD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0" name="Freeform 120"/>
            <p:cNvSpPr>
              <a:spLocks noChangeArrowheads="1"/>
            </p:cNvSpPr>
            <p:nvPr/>
          </p:nvSpPr>
          <p:spPr bwMode="auto">
            <a:xfrm>
              <a:off x="301"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DFDFDD"/>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1" name="Freeform 121"/>
            <p:cNvSpPr>
              <a:spLocks noChangeArrowheads="1"/>
            </p:cNvSpPr>
            <p:nvPr/>
          </p:nvSpPr>
          <p:spPr bwMode="auto">
            <a:xfrm>
              <a:off x="305"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DFDFDD"/>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2" name="Freeform 122"/>
            <p:cNvSpPr>
              <a:spLocks noChangeArrowheads="1"/>
            </p:cNvSpPr>
            <p:nvPr/>
          </p:nvSpPr>
          <p:spPr bwMode="auto">
            <a:xfrm>
              <a:off x="309" y="12"/>
              <a:ext cx="320" cy="515"/>
            </a:xfrm>
            <a:custGeom>
              <a:avLst/>
              <a:gdLst>
                <a:gd name="T0" fmla="*/ 320 w 320"/>
                <a:gd name="T1" fmla="*/ 0 h 515"/>
                <a:gd name="T2" fmla="*/ 7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7" y="515"/>
                  </a:lnTo>
                  <a:lnTo>
                    <a:pt x="0" y="515"/>
                  </a:lnTo>
                  <a:lnTo>
                    <a:pt x="316" y="0"/>
                  </a:lnTo>
                  <a:lnTo>
                    <a:pt x="320" y="0"/>
                  </a:lnTo>
                  <a:close/>
                </a:path>
              </a:pathLst>
            </a:custGeom>
            <a:solidFill>
              <a:srgbClr val="DFDDD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3" name="Freeform 123"/>
            <p:cNvSpPr>
              <a:spLocks noChangeArrowheads="1"/>
            </p:cNvSpPr>
            <p:nvPr/>
          </p:nvSpPr>
          <p:spPr bwMode="auto">
            <a:xfrm>
              <a:off x="316" y="12"/>
              <a:ext cx="321" cy="515"/>
            </a:xfrm>
            <a:custGeom>
              <a:avLst/>
              <a:gdLst>
                <a:gd name="T0" fmla="*/ 321 w 321"/>
                <a:gd name="T1" fmla="*/ 0 h 515"/>
                <a:gd name="T2" fmla="*/ 4 w 321"/>
                <a:gd name="T3" fmla="*/ 515 h 515"/>
                <a:gd name="T4" fmla="*/ 0 w 321"/>
                <a:gd name="T5" fmla="*/ 515 h 515"/>
                <a:gd name="T6" fmla="*/ 313 w 321"/>
                <a:gd name="T7" fmla="*/ 0 h 515"/>
                <a:gd name="T8" fmla="*/ 321 w 321"/>
                <a:gd name="T9" fmla="*/ 0 h 515"/>
                <a:gd name="T10" fmla="*/ 0 60000 65536"/>
                <a:gd name="T11" fmla="*/ 0 60000 65536"/>
                <a:gd name="T12" fmla="*/ 0 60000 65536"/>
                <a:gd name="T13" fmla="*/ 0 60000 65536"/>
                <a:gd name="T14" fmla="*/ 0 60000 65536"/>
                <a:gd name="T15" fmla="*/ 0 w 321"/>
                <a:gd name="T16" fmla="*/ 0 h 515"/>
                <a:gd name="T17" fmla="*/ 321 w 321"/>
                <a:gd name="T18" fmla="*/ 515 h 515"/>
              </a:gdLst>
              <a:ahLst/>
              <a:cxnLst>
                <a:cxn ang="T10">
                  <a:pos x="T0" y="T1"/>
                </a:cxn>
                <a:cxn ang="T11">
                  <a:pos x="T2" y="T3"/>
                </a:cxn>
                <a:cxn ang="T12">
                  <a:pos x="T4" y="T5"/>
                </a:cxn>
                <a:cxn ang="T13">
                  <a:pos x="T6" y="T7"/>
                </a:cxn>
                <a:cxn ang="T14">
                  <a:pos x="T8" y="T9"/>
                </a:cxn>
              </a:cxnLst>
              <a:rect l="T15" t="T16" r="T17" b="T18"/>
              <a:pathLst>
                <a:path w="321" h="515">
                  <a:moveTo>
                    <a:pt x="321" y="0"/>
                  </a:moveTo>
                  <a:lnTo>
                    <a:pt x="4" y="515"/>
                  </a:lnTo>
                  <a:lnTo>
                    <a:pt x="0" y="515"/>
                  </a:lnTo>
                  <a:lnTo>
                    <a:pt x="313" y="0"/>
                  </a:lnTo>
                  <a:lnTo>
                    <a:pt x="321" y="0"/>
                  </a:lnTo>
                  <a:close/>
                </a:path>
              </a:pathLst>
            </a:custGeom>
            <a:solidFill>
              <a:srgbClr val="DFDDD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4" name="Freeform 124"/>
            <p:cNvSpPr>
              <a:spLocks noChangeArrowheads="1"/>
            </p:cNvSpPr>
            <p:nvPr/>
          </p:nvSpPr>
          <p:spPr bwMode="auto">
            <a:xfrm>
              <a:off x="320" y="12"/>
              <a:ext cx="317" cy="515"/>
            </a:xfrm>
            <a:custGeom>
              <a:avLst/>
              <a:gdLst>
                <a:gd name="T0" fmla="*/ 317 w 317"/>
                <a:gd name="T1" fmla="*/ 0 h 515"/>
                <a:gd name="T2" fmla="*/ 4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13" y="0"/>
                  </a:lnTo>
                  <a:lnTo>
                    <a:pt x="317" y="0"/>
                  </a:lnTo>
                  <a:close/>
                </a:path>
              </a:pathLst>
            </a:custGeom>
            <a:solidFill>
              <a:srgbClr val="DCDCD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5" name="Freeform 125"/>
            <p:cNvSpPr>
              <a:spLocks noChangeArrowheads="1"/>
            </p:cNvSpPr>
            <p:nvPr/>
          </p:nvSpPr>
          <p:spPr bwMode="auto">
            <a:xfrm>
              <a:off x="324"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DCDCD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6" name="Freeform 126"/>
            <p:cNvSpPr>
              <a:spLocks noChangeArrowheads="1"/>
            </p:cNvSpPr>
            <p:nvPr/>
          </p:nvSpPr>
          <p:spPr bwMode="auto">
            <a:xfrm>
              <a:off x="328" y="12"/>
              <a:ext cx="320" cy="515"/>
            </a:xfrm>
            <a:custGeom>
              <a:avLst/>
              <a:gdLst>
                <a:gd name="T0" fmla="*/ 320 w 320"/>
                <a:gd name="T1" fmla="*/ 0 h 515"/>
                <a:gd name="T2" fmla="*/ 8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8" y="515"/>
                  </a:lnTo>
                  <a:lnTo>
                    <a:pt x="0" y="515"/>
                  </a:lnTo>
                  <a:lnTo>
                    <a:pt x="316" y="0"/>
                  </a:lnTo>
                  <a:lnTo>
                    <a:pt x="320"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7" name="Freeform 127"/>
            <p:cNvSpPr>
              <a:spLocks noChangeArrowheads="1"/>
            </p:cNvSpPr>
            <p:nvPr/>
          </p:nvSpPr>
          <p:spPr bwMode="auto">
            <a:xfrm>
              <a:off x="336" y="12"/>
              <a:ext cx="316" cy="515"/>
            </a:xfrm>
            <a:custGeom>
              <a:avLst/>
              <a:gdLst>
                <a:gd name="T0" fmla="*/ 316 w 316"/>
                <a:gd name="T1" fmla="*/ 0 h 515"/>
                <a:gd name="T2" fmla="*/ 7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7" y="515"/>
                  </a:lnTo>
                  <a:lnTo>
                    <a:pt x="0" y="515"/>
                  </a:lnTo>
                  <a:lnTo>
                    <a:pt x="312" y="0"/>
                  </a:lnTo>
                  <a:lnTo>
                    <a:pt x="316"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8" name="Freeform 128"/>
            <p:cNvSpPr>
              <a:spLocks noChangeArrowheads="1"/>
            </p:cNvSpPr>
            <p:nvPr/>
          </p:nvSpPr>
          <p:spPr bwMode="auto">
            <a:xfrm>
              <a:off x="343"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19" name="Freeform 129"/>
            <p:cNvSpPr>
              <a:spLocks noChangeArrowheads="1"/>
            </p:cNvSpPr>
            <p:nvPr/>
          </p:nvSpPr>
          <p:spPr bwMode="auto">
            <a:xfrm>
              <a:off x="347"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0" name="Freeform 130"/>
            <p:cNvSpPr>
              <a:spLocks noChangeArrowheads="1"/>
            </p:cNvSpPr>
            <p:nvPr/>
          </p:nvSpPr>
          <p:spPr bwMode="auto">
            <a:xfrm>
              <a:off x="351"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1" name="Freeform 131"/>
            <p:cNvSpPr>
              <a:spLocks noChangeArrowheads="1"/>
            </p:cNvSpPr>
            <p:nvPr/>
          </p:nvSpPr>
          <p:spPr bwMode="auto">
            <a:xfrm>
              <a:off x="355" y="12"/>
              <a:ext cx="320" cy="515"/>
            </a:xfrm>
            <a:custGeom>
              <a:avLst/>
              <a:gdLst>
                <a:gd name="T0" fmla="*/ 320 w 320"/>
                <a:gd name="T1" fmla="*/ 0 h 515"/>
                <a:gd name="T2" fmla="*/ 7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7" y="515"/>
                  </a:lnTo>
                  <a:lnTo>
                    <a:pt x="0" y="515"/>
                  </a:lnTo>
                  <a:lnTo>
                    <a:pt x="312" y="0"/>
                  </a:lnTo>
                  <a:lnTo>
                    <a:pt x="320"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2" name="Freeform 132"/>
            <p:cNvSpPr>
              <a:spLocks noChangeArrowheads="1"/>
            </p:cNvSpPr>
            <p:nvPr/>
          </p:nvSpPr>
          <p:spPr bwMode="auto">
            <a:xfrm>
              <a:off x="362"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3" name="Freeform 133"/>
            <p:cNvSpPr>
              <a:spLocks noChangeArrowheads="1"/>
            </p:cNvSpPr>
            <p:nvPr/>
          </p:nvSpPr>
          <p:spPr bwMode="auto">
            <a:xfrm>
              <a:off x="366" y="12"/>
              <a:ext cx="320" cy="515"/>
            </a:xfrm>
            <a:custGeom>
              <a:avLst/>
              <a:gdLst>
                <a:gd name="T0" fmla="*/ 320 w 320"/>
                <a:gd name="T1" fmla="*/ 0 h 515"/>
                <a:gd name="T2" fmla="*/ 8 w 320"/>
                <a:gd name="T3" fmla="*/ 515 h 515"/>
                <a:gd name="T4" fmla="*/ 0 w 320"/>
                <a:gd name="T5" fmla="*/ 515 h 515"/>
                <a:gd name="T6" fmla="*/ 316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8" y="515"/>
                  </a:lnTo>
                  <a:lnTo>
                    <a:pt x="0" y="515"/>
                  </a:lnTo>
                  <a:lnTo>
                    <a:pt x="316" y="0"/>
                  </a:lnTo>
                  <a:lnTo>
                    <a:pt x="320" y="0"/>
                  </a:lnTo>
                  <a:close/>
                </a:path>
              </a:pathLst>
            </a:custGeom>
            <a:solidFill>
              <a:srgbClr val="DCDCD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4" name="Freeform 134"/>
            <p:cNvSpPr>
              <a:spLocks noChangeArrowheads="1"/>
            </p:cNvSpPr>
            <p:nvPr/>
          </p:nvSpPr>
          <p:spPr bwMode="auto">
            <a:xfrm>
              <a:off x="374" y="12"/>
              <a:ext cx="316" cy="515"/>
            </a:xfrm>
            <a:custGeom>
              <a:avLst/>
              <a:gdLst>
                <a:gd name="T0" fmla="*/ 316 w 316"/>
                <a:gd name="T1" fmla="*/ 0 h 515"/>
                <a:gd name="T2" fmla="*/ 3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12" y="0"/>
                  </a:lnTo>
                  <a:lnTo>
                    <a:pt x="316"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5" name="Freeform 135"/>
            <p:cNvSpPr>
              <a:spLocks noChangeArrowheads="1"/>
            </p:cNvSpPr>
            <p:nvPr/>
          </p:nvSpPr>
          <p:spPr bwMode="auto">
            <a:xfrm>
              <a:off x="377" y="12"/>
              <a:ext cx="317" cy="515"/>
            </a:xfrm>
            <a:custGeom>
              <a:avLst/>
              <a:gdLst>
                <a:gd name="T0" fmla="*/ 317 w 317"/>
                <a:gd name="T1" fmla="*/ 0 h 515"/>
                <a:gd name="T2" fmla="*/ 4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4" y="515"/>
                  </a:lnTo>
                  <a:lnTo>
                    <a:pt x="0" y="515"/>
                  </a:lnTo>
                  <a:lnTo>
                    <a:pt x="313" y="0"/>
                  </a:lnTo>
                  <a:lnTo>
                    <a:pt x="317"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6" name="Freeform 136"/>
            <p:cNvSpPr>
              <a:spLocks noChangeArrowheads="1"/>
            </p:cNvSpPr>
            <p:nvPr/>
          </p:nvSpPr>
          <p:spPr bwMode="auto">
            <a:xfrm>
              <a:off x="381" y="12"/>
              <a:ext cx="317" cy="515"/>
            </a:xfrm>
            <a:custGeom>
              <a:avLst/>
              <a:gdLst>
                <a:gd name="T0" fmla="*/ 317 w 317"/>
                <a:gd name="T1" fmla="*/ 0 h 515"/>
                <a:gd name="T2" fmla="*/ 8 w 317"/>
                <a:gd name="T3" fmla="*/ 515 h 515"/>
                <a:gd name="T4" fmla="*/ 0 w 317"/>
                <a:gd name="T5" fmla="*/ 515 h 515"/>
                <a:gd name="T6" fmla="*/ 313 w 317"/>
                <a:gd name="T7" fmla="*/ 0 h 515"/>
                <a:gd name="T8" fmla="*/ 317 w 317"/>
                <a:gd name="T9" fmla="*/ 0 h 515"/>
                <a:gd name="T10" fmla="*/ 0 60000 65536"/>
                <a:gd name="T11" fmla="*/ 0 60000 65536"/>
                <a:gd name="T12" fmla="*/ 0 60000 65536"/>
                <a:gd name="T13" fmla="*/ 0 60000 65536"/>
                <a:gd name="T14" fmla="*/ 0 60000 65536"/>
                <a:gd name="T15" fmla="*/ 0 w 317"/>
                <a:gd name="T16" fmla="*/ 0 h 515"/>
                <a:gd name="T17" fmla="*/ 317 w 317"/>
                <a:gd name="T18" fmla="*/ 515 h 515"/>
              </a:gdLst>
              <a:ahLst/>
              <a:cxnLst>
                <a:cxn ang="T10">
                  <a:pos x="T0" y="T1"/>
                </a:cxn>
                <a:cxn ang="T11">
                  <a:pos x="T2" y="T3"/>
                </a:cxn>
                <a:cxn ang="T12">
                  <a:pos x="T4" y="T5"/>
                </a:cxn>
                <a:cxn ang="T13">
                  <a:pos x="T6" y="T7"/>
                </a:cxn>
                <a:cxn ang="T14">
                  <a:pos x="T8" y="T9"/>
                </a:cxn>
              </a:cxnLst>
              <a:rect l="T15" t="T16" r="T17" b="T18"/>
              <a:pathLst>
                <a:path w="317" h="515">
                  <a:moveTo>
                    <a:pt x="317" y="0"/>
                  </a:moveTo>
                  <a:lnTo>
                    <a:pt x="8" y="515"/>
                  </a:lnTo>
                  <a:lnTo>
                    <a:pt x="0" y="515"/>
                  </a:lnTo>
                  <a:lnTo>
                    <a:pt x="313" y="0"/>
                  </a:lnTo>
                  <a:lnTo>
                    <a:pt x="317"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7" name="Freeform 137"/>
            <p:cNvSpPr>
              <a:spLocks noChangeArrowheads="1"/>
            </p:cNvSpPr>
            <p:nvPr/>
          </p:nvSpPr>
          <p:spPr bwMode="auto">
            <a:xfrm>
              <a:off x="385" y="12"/>
              <a:ext cx="320" cy="515"/>
            </a:xfrm>
            <a:custGeom>
              <a:avLst/>
              <a:gdLst>
                <a:gd name="T0" fmla="*/ 320 w 320"/>
                <a:gd name="T1" fmla="*/ 0 h 515"/>
                <a:gd name="T2" fmla="*/ 4 w 320"/>
                <a:gd name="T3" fmla="*/ 515 h 515"/>
                <a:gd name="T4" fmla="*/ 0 w 320"/>
                <a:gd name="T5" fmla="*/ 515 h 515"/>
                <a:gd name="T6" fmla="*/ 313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3" y="0"/>
                  </a:lnTo>
                  <a:lnTo>
                    <a:pt x="320"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8" name="Freeform 138"/>
            <p:cNvSpPr>
              <a:spLocks noChangeArrowheads="1"/>
            </p:cNvSpPr>
            <p:nvPr/>
          </p:nvSpPr>
          <p:spPr bwMode="auto">
            <a:xfrm>
              <a:off x="393" y="12"/>
              <a:ext cx="316" cy="515"/>
            </a:xfrm>
            <a:custGeom>
              <a:avLst/>
              <a:gdLst>
                <a:gd name="T0" fmla="*/ 316 w 316"/>
                <a:gd name="T1" fmla="*/ 0 h 515"/>
                <a:gd name="T2" fmla="*/ 3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3" y="515"/>
                  </a:lnTo>
                  <a:lnTo>
                    <a:pt x="0" y="515"/>
                  </a:lnTo>
                  <a:lnTo>
                    <a:pt x="312" y="0"/>
                  </a:lnTo>
                  <a:lnTo>
                    <a:pt x="316"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29" name="Freeform 139"/>
            <p:cNvSpPr>
              <a:spLocks noChangeArrowheads="1"/>
            </p:cNvSpPr>
            <p:nvPr/>
          </p:nvSpPr>
          <p:spPr bwMode="auto">
            <a:xfrm>
              <a:off x="396" y="12"/>
              <a:ext cx="321" cy="515"/>
            </a:xfrm>
            <a:custGeom>
              <a:avLst/>
              <a:gdLst>
                <a:gd name="T0" fmla="*/ 321 w 321"/>
                <a:gd name="T1" fmla="*/ 0 h 515"/>
                <a:gd name="T2" fmla="*/ 8 w 321"/>
                <a:gd name="T3" fmla="*/ 515 h 515"/>
                <a:gd name="T4" fmla="*/ 0 w 321"/>
                <a:gd name="T5" fmla="*/ 515 h 515"/>
                <a:gd name="T6" fmla="*/ 317 w 321"/>
                <a:gd name="T7" fmla="*/ 0 h 515"/>
                <a:gd name="T8" fmla="*/ 321 w 321"/>
                <a:gd name="T9" fmla="*/ 0 h 515"/>
                <a:gd name="T10" fmla="*/ 0 60000 65536"/>
                <a:gd name="T11" fmla="*/ 0 60000 65536"/>
                <a:gd name="T12" fmla="*/ 0 60000 65536"/>
                <a:gd name="T13" fmla="*/ 0 60000 65536"/>
                <a:gd name="T14" fmla="*/ 0 60000 65536"/>
                <a:gd name="T15" fmla="*/ 0 w 321"/>
                <a:gd name="T16" fmla="*/ 0 h 515"/>
                <a:gd name="T17" fmla="*/ 321 w 321"/>
                <a:gd name="T18" fmla="*/ 515 h 515"/>
              </a:gdLst>
              <a:ahLst/>
              <a:cxnLst>
                <a:cxn ang="T10">
                  <a:pos x="T0" y="T1"/>
                </a:cxn>
                <a:cxn ang="T11">
                  <a:pos x="T2" y="T3"/>
                </a:cxn>
                <a:cxn ang="T12">
                  <a:pos x="T4" y="T5"/>
                </a:cxn>
                <a:cxn ang="T13">
                  <a:pos x="T6" y="T7"/>
                </a:cxn>
                <a:cxn ang="T14">
                  <a:pos x="T8" y="T9"/>
                </a:cxn>
              </a:cxnLst>
              <a:rect l="T15" t="T16" r="T17" b="T18"/>
              <a:pathLst>
                <a:path w="321" h="515">
                  <a:moveTo>
                    <a:pt x="321" y="0"/>
                  </a:moveTo>
                  <a:lnTo>
                    <a:pt x="8" y="515"/>
                  </a:lnTo>
                  <a:lnTo>
                    <a:pt x="0" y="515"/>
                  </a:lnTo>
                  <a:lnTo>
                    <a:pt x="317" y="0"/>
                  </a:lnTo>
                  <a:lnTo>
                    <a:pt x="321" y="0"/>
                  </a:lnTo>
                  <a:close/>
                </a:path>
              </a:pathLst>
            </a:custGeom>
            <a:solidFill>
              <a:srgbClr val="DBDAD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0" name="Freeform 140"/>
            <p:cNvSpPr>
              <a:spLocks noChangeArrowheads="1"/>
            </p:cNvSpPr>
            <p:nvPr/>
          </p:nvSpPr>
          <p:spPr bwMode="auto">
            <a:xfrm>
              <a:off x="404"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3" y="0"/>
                  </a:lnTo>
                  <a:lnTo>
                    <a:pt x="316" y="0"/>
                  </a:lnTo>
                  <a:close/>
                </a:path>
              </a:pathLst>
            </a:custGeom>
            <a:solidFill>
              <a:srgbClr val="D8D9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1" name="Freeform 141"/>
            <p:cNvSpPr>
              <a:spLocks noChangeArrowheads="1"/>
            </p:cNvSpPr>
            <p:nvPr/>
          </p:nvSpPr>
          <p:spPr bwMode="auto">
            <a:xfrm>
              <a:off x="408" y="12"/>
              <a:ext cx="320" cy="515"/>
            </a:xfrm>
            <a:custGeom>
              <a:avLst/>
              <a:gdLst>
                <a:gd name="T0" fmla="*/ 320 w 320"/>
                <a:gd name="T1" fmla="*/ 0 h 515"/>
                <a:gd name="T2" fmla="*/ 4 w 320"/>
                <a:gd name="T3" fmla="*/ 515 h 515"/>
                <a:gd name="T4" fmla="*/ 0 w 320"/>
                <a:gd name="T5" fmla="*/ 515 h 515"/>
                <a:gd name="T6" fmla="*/ 312 w 320"/>
                <a:gd name="T7" fmla="*/ 0 h 515"/>
                <a:gd name="T8" fmla="*/ 320 w 320"/>
                <a:gd name="T9" fmla="*/ 0 h 515"/>
                <a:gd name="T10" fmla="*/ 0 60000 65536"/>
                <a:gd name="T11" fmla="*/ 0 60000 65536"/>
                <a:gd name="T12" fmla="*/ 0 60000 65536"/>
                <a:gd name="T13" fmla="*/ 0 60000 65536"/>
                <a:gd name="T14" fmla="*/ 0 60000 65536"/>
                <a:gd name="T15" fmla="*/ 0 w 320"/>
                <a:gd name="T16" fmla="*/ 0 h 515"/>
                <a:gd name="T17" fmla="*/ 320 w 320"/>
                <a:gd name="T18" fmla="*/ 515 h 515"/>
              </a:gdLst>
              <a:ahLst/>
              <a:cxnLst>
                <a:cxn ang="T10">
                  <a:pos x="T0" y="T1"/>
                </a:cxn>
                <a:cxn ang="T11">
                  <a:pos x="T2" y="T3"/>
                </a:cxn>
                <a:cxn ang="T12">
                  <a:pos x="T4" y="T5"/>
                </a:cxn>
                <a:cxn ang="T13">
                  <a:pos x="T6" y="T7"/>
                </a:cxn>
                <a:cxn ang="T14">
                  <a:pos x="T8" y="T9"/>
                </a:cxn>
              </a:cxnLst>
              <a:rect l="T15" t="T16" r="T17" b="T18"/>
              <a:pathLst>
                <a:path w="320" h="515">
                  <a:moveTo>
                    <a:pt x="320" y="0"/>
                  </a:moveTo>
                  <a:lnTo>
                    <a:pt x="4" y="515"/>
                  </a:lnTo>
                  <a:lnTo>
                    <a:pt x="0" y="515"/>
                  </a:lnTo>
                  <a:lnTo>
                    <a:pt x="312" y="0"/>
                  </a:lnTo>
                  <a:lnTo>
                    <a:pt x="320" y="0"/>
                  </a:lnTo>
                  <a:close/>
                </a:path>
              </a:pathLst>
            </a:custGeom>
            <a:solidFill>
              <a:srgbClr val="D8D9D8"/>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2" name="Freeform 142"/>
            <p:cNvSpPr>
              <a:spLocks noChangeArrowheads="1"/>
            </p:cNvSpPr>
            <p:nvPr/>
          </p:nvSpPr>
          <p:spPr bwMode="auto">
            <a:xfrm>
              <a:off x="412" y="12"/>
              <a:ext cx="316" cy="515"/>
            </a:xfrm>
            <a:custGeom>
              <a:avLst/>
              <a:gdLst>
                <a:gd name="T0" fmla="*/ 316 w 316"/>
                <a:gd name="T1" fmla="*/ 0 h 515"/>
                <a:gd name="T2" fmla="*/ 4 w 316"/>
                <a:gd name="T3" fmla="*/ 515 h 515"/>
                <a:gd name="T4" fmla="*/ 0 w 316"/>
                <a:gd name="T5" fmla="*/ 515 h 515"/>
                <a:gd name="T6" fmla="*/ 312 w 316"/>
                <a:gd name="T7" fmla="*/ 0 h 515"/>
                <a:gd name="T8" fmla="*/ 316 w 316"/>
                <a:gd name="T9" fmla="*/ 0 h 515"/>
                <a:gd name="T10" fmla="*/ 0 60000 65536"/>
                <a:gd name="T11" fmla="*/ 0 60000 65536"/>
                <a:gd name="T12" fmla="*/ 0 60000 65536"/>
                <a:gd name="T13" fmla="*/ 0 60000 65536"/>
                <a:gd name="T14" fmla="*/ 0 60000 65536"/>
                <a:gd name="T15" fmla="*/ 0 w 316"/>
                <a:gd name="T16" fmla="*/ 0 h 515"/>
                <a:gd name="T17" fmla="*/ 316 w 316"/>
                <a:gd name="T18" fmla="*/ 515 h 515"/>
              </a:gdLst>
              <a:ahLst/>
              <a:cxnLst>
                <a:cxn ang="T10">
                  <a:pos x="T0" y="T1"/>
                </a:cxn>
                <a:cxn ang="T11">
                  <a:pos x="T2" y="T3"/>
                </a:cxn>
                <a:cxn ang="T12">
                  <a:pos x="T4" y="T5"/>
                </a:cxn>
                <a:cxn ang="T13">
                  <a:pos x="T6" y="T7"/>
                </a:cxn>
                <a:cxn ang="T14">
                  <a:pos x="T8" y="T9"/>
                </a:cxn>
              </a:cxnLst>
              <a:rect l="T15" t="T16" r="T17" b="T18"/>
              <a:pathLst>
                <a:path w="316" h="515">
                  <a:moveTo>
                    <a:pt x="316" y="0"/>
                  </a:moveTo>
                  <a:lnTo>
                    <a:pt x="4" y="515"/>
                  </a:lnTo>
                  <a:lnTo>
                    <a:pt x="0" y="515"/>
                  </a:lnTo>
                  <a:lnTo>
                    <a:pt x="312" y="0"/>
                  </a:lnTo>
                  <a:lnTo>
                    <a:pt x="316" y="0"/>
                  </a:lnTo>
                  <a:close/>
                </a:path>
              </a:pathLst>
            </a:custGeom>
            <a:solidFill>
              <a:srgbClr val="D8D7D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3" name="Freeform 143"/>
            <p:cNvSpPr>
              <a:spLocks noChangeArrowheads="1"/>
            </p:cNvSpPr>
            <p:nvPr/>
          </p:nvSpPr>
          <p:spPr bwMode="auto">
            <a:xfrm>
              <a:off x="416" y="12"/>
              <a:ext cx="320" cy="515"/>
            </a:xfrm>
            <a:custGeom>
              <a:avLst/>
              <a:gdLst>
                <a:gd name="T0" fmla="*/ 320 w 320"/>
                <a:gd name="T1" fmla="*/ 0 h 515"/>
                <a:gd name="T2" fmla="*/ 7 w 320"/>
                <a:gd name="T3" fmla="*/ 515 h 515"/>
                <a:gd name="T4" fmla="*/ 0 w 320"/>
                <a:gd name="T5" fmla="*/ 515 h 515"/>
                <a:gd name="T6" fmla="*/ 316 w 320"/>
                <a:gd name="T7" fmla="*/ 0 h 515"/>
                <a:gd name="T8" fmla="*/ 316 w 320"/>
                <a:gd name="T9" fmla="*/ 0 h 515"/>
                <a:gd name="T10" fmla="*/ 320 w 320"/>
                <a:gd name="T11" fmla="*/ 0 h 515"/>
                <a:gd name="T12" fmla="*/ 0 60000 65536"/>
                <a:gd name="T13" fmla="*/ 0 60000 65536"/>
                <a:gd name="T14" fmla="*/ 0 60000 65536"/>
                <a:gd name="T15" fmla="*/ 0 60000 65536"/>
                <a:gd name="T16" fmla="*/ 0 60000 65536"/>
                <a:gd name="T17" fmla="*/ 0 60000 65536"/>
                <a:gd name="T18" fmla="*/ 0 w 320"/>
                <a:gd name="T19" fmla="*/ 0 h 515"/>
                <a:gd name="T20" fmla="*/ 320 w 320"/>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320" h="515">
                  <a:moveTo>
                    <a:pt x="320" y="0"/>
                  </a:moveTo>
                  <a:lnTo>
                    <a:pt x="7" y="515"/>
                  </a:lnTo>
                  <a:lnTo>
                    <a:pt x="0" y="515"/>
                  </a:lnTo>
                  <a:lnTo>
                    <a:pt x="316" y="0"/>
                  </a:lnTo>
                  <a:lnTo>
                    <a:pt x="316" y="0"/>
                  </a:lnTo>
                  <a:lnTo>
                    <a:pt x="320" y="0"/>
                  </a:lnTo>
                  <a:close/>
                </a:path>
              </a:pathLst>
            </a:custGeom>
            <a:solidFill>
              <a:srgbClr val="D8D7D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4" name="Freeform 144"/>
            <p:cNvSpPr>
              <a:spLocks noChangeArrowheads="1"/>
            </p:cNvSpPr>
            <p:nvPr/>
          </p:nvSpPr>
          <p:spPr bwMode="auto">
            <a:xfrm>
              <a:off x="423" y="12"/>
              <a:ext cx="316" cy="515"/>
            </a:xfrm>
            <a:custGeom>
              <a:avLst/>
              <a:gdLst>
                <a:gd name="T0" fmla="*/ 316 w 316"/>
                <a:gd name="T1" fmla="*/ 0 h 515"/>
                <a:gd name="T2" fmla="*/ 4 w 316"/>
                <a:gd name="T3" fmla="*/ 515 h 515"/>
                <a:gd name="T4" fmla="*/ 0 w 316"/>
                <a:gd name="T5" fmla="*/ 515 h 515"/>
                <a:gd name="T6" fmla="*/ 313 w 316"/>
                <a:gd name="T7" fmla="*/ 0 h 515"/>
                <a:gd name="T8" fmla="*/ 316 w 316"/>
                <a:gd name="T9" fmla="*/ 0 h 515"/>
                <a:gd name="T10" fmla="*/ 316 w 316"/>
                <a:gd name="T11" fmla="*/ 0 h 515"/>
                <a:gd name="T12" fmla="*/ 0 60000 65536"/>
                <a:gd name="T13" fmla="*/ 0 60000 65536"/>
                <a:gd name="T14" fmla="*/ 0 60000 65536"/>
                <a:gd name="T15" fmla="*/ 0 60000 65536"/>
                <a:gd name="T16" fmla="*/ 0 60000 65536"/>
                <a:gd name="T17" fmla="*/ 0 60000 65536"/>
                <a:gd name="T18" fmla="*/ 0 w 316"/>
                <a:gd name="T19" fmla="*/ 0 h 515"/>
                <a:gd name="T20" fmla="*/ 316 w 316"/>
                <a:gd name="T21" fmla="*/ 515 h 515"/>
              </a:gdLst>
              <a:ahLst/>
              <a:cxnLst>
                <a:cxn ang="T12">
                  <a:pos x="T0" y="T1"/>
                </a:cxn>
                <a:cxn ang="T13">
                  <a:pos x="T2" y="T3"/>
                </a:cxn>
                <a:cxn ang="T14">
                  <a:pos x="T4" y="T5"/>
                </a:cxn>
                <a:cxn ang="T15">
                  <a:pos x="T6" y="T7"/>
                </a:cxn>
                <a:cxn ang="T16">
                  <a:pos x="T8" y="T9"/>
                </a:cxn>
                <a:cxn ang="T17">
                  <a:pos x="T10" y="T11"/>
                </a:cxn>
              </a:cxnLst>
              <a:rect l="T18" t="T19" r="T20" b="T21"/>
              <a:pathLst>
                <a:path w="316" h="515">
                  <a:moveTo>
                    <a:pt x="316" y="0"/>
                  </a:moveTo>
                  <a:lnTo>
                    <a:pt x="4" y="515"/>
                  </a:lnTo>
                  <a:lnTo>
                    <a:pt x="0" y="515"/>
                  </a:lnTo>
                  <a:lnTo>
                    <a:pt x="313" y="0"/>
                  </a:lnTo>
                  <a:lnTo>
                    <a:pt x="316" y="0"/>
                  </a:lnTo>
                  <a:lnTo>
                    <a:pt x="316" y="0"/>
                  </a:lnTo>
                  <a:close/>
                </a:path>
              </a:pathLst>
            </a:custGeom>
            <a:solidFill>
              <a:srgbClr val="D8D7D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5" name="Freeform 145"/>
            <p:cNvSpPr>
              <a:spLocks noChangeArrowheads="1"/>
            </p:cNvSpPr>
            <p:nvPr/>
          </p:nvSpPr>
          <p:spPr bwMode="auto">
            <a:xfrm>
              <a:off x="427" y="15"/>
              <a:ext cx="316" cy="512"/>
            </a:xfrm>
            <a:custGeom>
              <a:avLst/>
              <a:gdLst>
                <a:gd name="T0" fmla="*/ 316 w 316"/>
                <a:gd name="T1" fmla="*/ 0 h 512"/>
                <a:gd name="T2" fmla="*/ 8 w 316"/>
                <a:gd name="T3" fmla="*/ 512 h 512"/>
                <a:gd name="T4" fmla="*/ 0 w 316"/>
                <a:gd name="T5" fmla="*/ 512 h 512"/>
                <a:gd name="T6" fmla="*/ 312 w 316"/>
                <a:gd name="T7" fmla="*/ 0 h 512"/>
                <a:gd name="T8" fmla="*/ 316 w 316"/>
                <a:gd name="T9" fmla="*/ 0 h 512"/>
                <a:gd name="T10" fmla="*/ 316 w 316"/>
                <a:gd name="T11" fmla="*/ 0 h 512"/>
                <a:gd name="T12" fmla="*/ 0 60000 65536"/>
                <a:gd name="T13" fmla="*/ 0 60000 65536"/>
                <a:gd name="T14" fmla="*/ 0 60000 65536"/>
                <a:gd name="T15" fmla="*/ 0 60000 65536"/>
                <a:gd name="T16" fmla="*/ 0 60000 65536"/>
                <a:gd name="T17" fmla="*/ 0 60000 65536"/>
                <a:gd name="T18" fmla="*/ 0 w 316"/>
                <a:gd name="T19" fmla="*/ 0 h 512"/>
                <a:gd name="T20" fmla="*/ 316 w 316"/>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6" h="512">
                  <a:moveTo>
                    <a:pt x="316" y="0"/>
                  </a:moveTo>
                  <a:lnTo>
                    <a:pt x="8" y="512"/>
                  </a:lnTo>
                  <a:lnTo>
                    <a:pt x="0" y="512"/>
                  </a:lnTo>
                  <a:lnTo>
                    <a:pt x="312" y="0"/>
                  </a:lnTo>
                  <a:lnTo>
                    <a:pt x="316" y="0"/>
                  </a:lnTo>
                  <a:lnTo>
                    <a:pt x="316" y="0"/>
                  </a:lnTo>
                  <a:close/>
                </a:path>
              </a:pathLst>
            </a:custGeom>
            <a:solidFill>
              <a:srgbClr val="D8D7D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6" name="Freeform 146"/>
            <p:cNvSpPr>
              <a:spLocks noChangeArrowheads="1"/>
            </p:cNvSpPr>
            <p:nvPr/>
          </p:nvSpPr>
          <p:spPr bwMode="auto">
            <a:xfrm>
              <a:off x="435" y="15"/>
              <a:ext cx="312" cy="512"/>
            </a:xfrm>
            <a:custGeom>
              <a:avLst/>
              <a:gdLst>
                <a:gd name="T0" fmla="*/ 312 w 312"/>
                <a:gd name="T1" fmla="*/ 0 h 512"/>
                <a:gd name="T2" fmla="*/ 3 w 312"/>
                <a:gd name="T3" fmla="*/ 512 h 512"/>
                <a:gd name="T4" fmla="*/ 0 w 312"/>
                <a:gd name="T5" fmla="*/ 512 h 512"/>
                <a:gd name="T6" fmla="*/ 308 w 312"/>
                <a:gd name="T7" fmla="*/ 0 h 512"/>
                <a:gd name="T8" fmla="*/ 308 w 312"/>
                <a:gd name="T9" fmla="*/ 0 h 512"/>
                <a:gd name="T10" fmla="*/ 312 w 312"/>
                <a:gd name="T11" fmla="*/ 0 h 512"/>
                <a:gd name="T12" fmla="*/ 0 60000 65536"/>
                <a:gd name="T13" fmla="*/ 0 60000 65536"/>
                <a:gd name="T14" fmla="*/ 0 60000 65536"/>
                <a:gd name="T15" fmla="*/ 0 60000 65536"/>
                <a:gd name="T16" fmla="*/ 0 60000 65536"/>
                <a:gd name="T17" fmla="*/ 0 60000 65536"/>
                <a:gd name="T18" fmla="*/ 0 w 312"/>
                <a:gd name="T19" fmla="*/ 0 h 512"/>
                <a:gd name="T20" fmla="*/ 312 w 312"/>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2" h="512">
                  <a:moveTo>
                    <a:pt x="312" y="0"/>
                  </a:moveTo>
                  <a:lnTo>
                    <a:pt x="3" y="512"/>
                  </a:lnTo>
                  <a:lnTo>
                    <a:pt x="0" y="512"/>
                  </a:lnTo>
                  <a:lnTo>
                    <a:pt x="308" y="0"/>
                  </a:lnTo>
                  <a:lnTo>
                    <a:pt x="308" y="0"/>
                  </a:lnTo>
                  <a:lnTo>
                    <a:pt x="312" y="0"/>
                  </a:lnTo>
                  <a:close/>
                </a:path>
              </a:pathLst>
            </a:custGeom>
            <a:solidFill>
              <a:srgbClr val="D8D7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7" name="Freeform 147"/>
            <p:cNvSpPr>
              <a:spLocks noChangeArrowheads="1"/>
            </p:cNvSpPr>
            <p:nvPr/>
          </p:nvSpPr>
          <p:spPr bwMode="auto">
            <a:xfrm>
              <a:off x="435" y="15"/>
              <a:ext cx="316" cy="512"/>
            </a:xfrm>
            <a:custGeom>
              <a:avLst/>
              <a:gdLst>
                <a:gd name="T0" fmla="*/ 316 w 316"/>
                <a:gd name="T1" fmla="*/ 4 h 512"/>
                <a:gd name="T2" fmla="*/ 7 w 316"/>
                <a:gd name="T3" fmla="*/ 512 h 512"/>
                <a:gd name="T4" fmla="*/ 0 w 316"/>
                <a:gd name="T5" fmla="*/ 512 h 512"/>
                <a:gd name="T6" fmla="*/ 312 w 316"/>
                <a:gd name="T7" fmla="*/ 0 h 512"/>
                <a:gd name="T8" fmla="*/ 316 w 316"/>
                <a:gd name="T9" fmla="*/ 4 h 512"/>
                <a:gd name="T10" fmla="*/ 316 w 316"/>
                <a:gd name="T11" fmla="*/ 4 h 512"/>
                <a:gd name="T12" fmla="*/ 0 60000 65536"/>
                <a:gd name="T13" fmla="*/ 0 60000 65536"/>
                <a:gd name="T14" fmla="*/ 0 60000 65536"/>
                <a:gd name="T15" fmla="*/ 0 60000 65536"/>
                <a:gd name="T16" fmla="*/ 0 60000 65536"/>
                <a:gd name="T17" fmla="*/ 0 60000 65536"/>
                <a:gd name="T18" fmla="*/ 0 w 316"/>
                <a:gd name="T19" fmla="*/ 0 h 512"/>
                <a:gd name="T20" fmla="*/ 316 w 316"/>
                <a:gd name="T21" fmla="*/ 512 h 512"/>
              </a:gdLst>
              <a:ahLst/>
              <a:cxnLst>
                <a:cxn ang="T12">
                  <a:pos x="T0" y="T1"/>
                </a:cxn>
                <a:cxn ang="T13">
                  <a:pos x="T2" y="T3"/>
                </a:cxn>
                <a:cxn ang="T14">
                  <a:pos x="T4" y="T5"/>
                </a:cxn>
                <a:cxn ang="T15">
                  <a:pos x="T6" y="T7"/>
                </a:cxn>
                <a:cxn ang="T16">
                  <a:pos x="T8" y="T9"/>
                </a:cxn>
                <a:cxn ang="T17">
                  <a:pos x="T10" y="T11"/>
                </a:cxn>
              </a:cxnLst>
              <a:rect l="T18" t="T19" r="T20" b="T21"/>
              <a:pathLst>
                <a:path w="316" h="512">
                  <a:moveTo>
                    <a:pt x="316" y="4"/>
                  </a:moveTo>
                  <a:lnTo>
                    <a:pt x="7" y="512"/>
                  </a:lnTo>
                  <a:lnTo>
                    <a:pt x="0" y="512"/>
                  </a:lnTo>
                  <a:lnTo>
                    <a:pt x="312" y="0"/>
                  </a:lnTo>
                  <a:lnTo>
                    <a:pt x="316" y="4"/>
                  </a:lnTo>
                  <a:lnTo>
                    <a:pt x="316" y="4"/>
                  </a:lnTo>
                  <a:close/>
                </a:path>
              </a:pathLst>
            </a:custGeom>
            <a:solidFill>
              <a:srgbClr val="D8D7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8" name="Freeform 148"/>
            <p:cNvSpPr>
              <a:spLocks noChangeArrowheads="1"/>
            </p:cNvSpPr>
            <p:nvPr/>
          </p:nvSpPr>
          <p:spPr bwMode="auto">
            <a:xfrm>
              <a:off x="442" y="19"/>
              <a:ext cx="313" cy="508"/>
            </a:xfrm>
            <a:custGeom>
              <a:avLst/>
              <a:gdLst>
                <a:gd name="T0" fmla="*/ 313 w 313"/>
                <a:gd name="T1" fmla="*/ 0 h 508"/>
                <a:gd name="T2" fmla="*/ 8 w 313"/>
                <a:gd name="T3" fmla="*/ 508 h 508"/>
                <a:gd name="T4" fmla="*/ 0 w 313"/>
                <a:gd name="T5" fmla="*/ 508 h 508"/>
                <a:gd name="T6" fmla="*/ 309 w 313"/>
                <a:gd name="T7" fmla="*/ 0 h 508"/>
                <a:gd name="T8" fmla="*/ 313 w 313"/>
                <a:gd name="T9" fmla="*/ 0 h 508"/>
                <a:gd name="T10" fmla="*/ 313 w 313"/>
                <a:gd name="T11" fmla="*/ 0 h 508"/>
                <a:gd name="T12" fmla="*/ 0 60000 65536"/>
                <a:gd name="T13" fmla="*/ 0 60000 65536"/>
                <a:gd name="T14" fmla="*/ 0 60000 65536"/>
                <a:gd name="T15" fmla="*/ 0 60000 65536"/>
                <a:gd name="T16" fmla="*/ 0 60000 65536"/>
                <a:gd name="T17" fmla="*/ 0 60000 65536"/>
                <a:gd name="T18" fmla="*/ 0 w 313"/>
                <a:gd name="T19" fmla="*/ 0 h 508"/>
                <a:gd name="T20" fmla="*/ 313 w 313"/>
                <a:gd name="T21" fmla="*/ 508 h 508"/>
              </a:gdLst>
              <a:ahLst/>
              <a:cxnLst>
                <a:cxn ang="T12">
                  <a:pos x="T0" y="T1"/>
                </a:cxn>
                <a:cxn ang="T13">
                  <a:pos x="T2" y="T3"/>
                </a:cxn>
                <a:cxn ang="T14">
                  <a:pos x="T4" y="T5"/>
                </a:cxn>
                <a:cxn ang="T15">
                  <a:pos x="T6" y="T7"/>
                </a:cxn>
                <a:cxn ang="T16">
                  <a:pos x="T8" y="T9"/>
                </a:cxn>
                <a:cxn ang="T17">
                  <a:pos x="T10" y="T11"/>
                </a:cxn>
              </a:cxnLst>
              <a:rect l="T18" t="T19" r="T20" b="T21"/>
              <a:pathLst>
                <a:path w="313" h="508">
                  <a:moveTo>
                    <a:pt x="313" y="0"/>
                  </a:moveTo>
                  <a:lnTo>
                    <a:pt x="8" y="508"/>
                  </a:lnTo>
                  <a:lnTo>
                    <a:pt x="0" y="508"/>
                  </a:lnTo>
                  <a:lnTo>
                    <a:pt x="309" y="0"/>
                  </a:lnTo>
                  <a:lnTo>
                    <a:pt x="313" y="0"/>
                  </a:lnTo>
                  <a:lnTo>
                    <a:pt x="313" y="0"/>
                  </a:lnTo>
                  <a:close/>
                </a:path>
              </a:pathLst>
            </a:custGeom>
            <a:solidFill>
              <a:srgbClr val="D8D7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39" name="Freeform 149"/>
            <p:cNvSpPr>
              <a:spLocks noChangeArrowheads="1"/>
            </p:cNvSpPr>
            <p:nvPr/>
          </p:nvSpPr>
          <p:spPr bwMode="auto">
            <a:xfrm>
              <a:off x="450" y="23"/>
              <a:ext cx="309" cy="504"/>
            </a:xfrm>
            <a:custGeom>
              <a:avLst/>
              <a:gdLst>
                <a:gd name="T0" fmla="*/ 309 w 309"/>
                <a:gd name="T1" fmla="*/ 0 h 504"/>
                <a:gd name="T2" fmla="*/ 4 w 309"/>
                <a:gd name="T3" fmla="*/ 504 h 504"/>
                <a:gd name="T4" fmla="*/ 0 w 309"/>
                <a:gd name="T5" fmla="*/ 504 h 504"/>
                <a:gd name="T6" fmla="*/ 309 w 309"/>
                <a:gd name="T7" fmla="*/ 0 h 504"/>
                <a:gd name="T8" fmla="*/ 309 w 309"/>
                <a:gd name="T9" fmla="*/ 0 h 504"/>
                <a:gd name="T10" fmla="*/ 309 w 309"/>
                <a:gd name="T11" fmla="*/ 0 h 504"/>
                <a:gd name="T12" fmla="*/ 0 60000 65536"/>
                <a:gd name="T13" fmla="*/ 0 60000 65536"/>
                <a:gd name="T14" fmla="*/ 0 60000 65536"/>
                <a:gd name="T15" fmla="*/ 0 60000 65536"/>
                <a:gd name="T16" fmla="*/ 0 60000 65536"/>
                <a:gd name="T17" fmla="*/ 0 60000 65536"/>
                <a:gd name="T18" fmla="*/ 0 w 309"/>
                <a:gd name="T19" fmla="*/ 0 h 504"/>
                <a:gd name="T20" fmla="*/ 309 w 309"/>
                <a:gd name="T21" fmla="*/ 504 h 504"/>
              </a:gdLst>
              <a:ahLst/>
              <a:cxnLst>
                <a:cxn ang="T12">
                  <a:pos x="T0" y="T1"/>
                </a:cxn>
                <a:cxn ang="T13">
                  <a:pos x="T2" y="T3"/>
                </a:cxn>
                <a:cxn ang="T14">
                  <a:pos x="T4" y="T5"/>
                </a:cxn>
                <a:cxn ang="T15">
                  <a:pos x="T6" y="T7"/>
                </a:cxn>
                <a:cxn ang="T16">
                  <a:pos x="T8" y="T9"/>
                </a:cxn>
                <a:cxn ang="T17">
                  <a:pos x="T10" y="T11"/>
                </a:cxn>
              </a:cxnLst>
              <a:rect l="T18" t="T19" r="T20" b="T21"/>
              <a:pathLst>
                <a:path w="309" h="504">
                  <a:moveTo>
                    <a:pt x="309" y="0"/>
                  </a:moveTo>
                  <a:lnTo>
                    <a:pt x="4" y="504"/>
                  </a:lnTo>
                  <a:lnTo>
                    <a:pt x="0" y="504"/>
                  </a:lnTo>
                  <a:lnTo>
                    <a:pt x="309" y="0"/>
                  </a:lnTo>
                  <a:lnTo>
                    <a:pt x="309" y="0"/>
                  </a:lnTo>
                  <a:lnTo>
                    <a:pt x="309" y="0"/>
                  </a:lnTo>
                  <a:close/>
                </a:path>
              </a:pathLst>
            </a:custGeom>
            <a:solidFill>
              <a:srgbClr val="D8D7D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0" name="Freeform 150"/>
            <p:cNvSpPr>
              <a:spLocks noChangeArrowheads="1"/>
            </p:cNvSpPr>
            <p:nvPr/>
          </p:nvSpPr>
          <p:spPr bwMode="auto">
            <a:xfrm>
              <a:off x="454" y="27"/>
              <a:ext cx="308" cy="500"/>
            </a:xfrm>
            <a:custGeom>
              <a:avLst/>
              <a:gdLst>
                <a:gd name="T0" fmla="*/ 308 w 308"/>
                <a:gd name="T1" fmla="*/ 0 h 500"/>
                <a:gd name="T2" fmla="*/ 3 w 308"/>
                <a:gd name="T3" fmla="*/ 500 h 500"/>
                <a:gd name="T4" fmla="*/ 0 w 308"/>
                <a:gd name="T5" fmla="*/ 500 h 500"/>
                <a:gd name="T6" fmla="*/ 305 w 308"/>
                <a:gd name="T7" fmla="*/ 0 h 500"/>
                <a:gd name="T8" fmla="*/ 305 w 308"/>
                <a:gd name="T9" fmla="*/ 0 h 500"/>
                <a:gd name="T10" fmla="*/ 308 w 308"/>
                <a:gd name="T11" fmla="*/ 0 h 500"/>
                <a:gd name="T12" fmla="*/ 0 60000 65536"/>
                <a:gd name="T13" fmla="*/ 0 60000 65536"/>
                <a:gd name="T14" fmla="*/ 0 60000 65536"/>
                <a:gd name="T15" fmla="*/ 0 60000 65536"/>
                <a:gd name="T16" fmla="*/ 0 60000 65536"/>
                <a:gd name="T17" fmla="*/ 0 60000 65536"/>
                <a:gd name="T18" fmla="*/ 0 w 308"/>
                <a:gd name="T19" fmla="*/ 0 h 500"/>
                <a:gd name="T20" fmla="*/ 308 w 308"/>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308" h="500">
                  <a:moveTo>
                    <a:pt x="308" y="0"/>
                  </a:moveTo>
                  <a:lnTo>
                    <a:pt x="3" y="500"/>
                  </a:lnTo>
                  <a:lnTo>
                    <a:pt x="0" y="500"/>
                  </a:lnTo>
                  <a:lnTo>
                    <a:pt x="305" y="0"/>
                  </a:lnTo>
                  <a:lnTo>
                    <a:pt x="305" y="0"/>
                  </a:lnTo>
                  <a:lnTo>
                    <a:pt x="308" y="0"/>
                  </a:lnTo>
                  <a:close/>
                </a:path>
              </a:pathLst>
            </a:custGeom>
            <a:solidFill>
              <a:srgbClr val="D6D5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1" name="Freeform 151"/>
            <p:cNvSpPr>
              <a:spLocks noChangeArrowheads="1"/>
            </p:cNvSpPr>
            <p:nvPr/>
          </p:nvSpPr>
          <p:spPr bwMode="auto">
            <a:xfrm>
              <a:off x="457" y="27"/>
              <a:ext cx="309" cy="500"/>
            </a:xfrm>
            <a:custGeom>
              <a:avLst/>
              <a:gdLst>
                <a:gd name="T0" fmla="*/ 309 w 309"/>
                <a:gd name="T1" fmla="*/ 4 h 500"/>
                <a:gd name="T2" fmla="*/ 8 w 309"/>
                <a:gd name="T3" fmla="*/ 500 h 500"/>
                <a:gd name="T4" fmla="*/ 0 w 309"/>
                <a:gd name="T5" fmla="*/ 500 h 500"/>
                <a:gd name="T6" fmla="*/ 305 w 309"/>
                <a:gd name="T7" fmla="*/ 0 h 500"/>
                <a:gd name="T8" fmla="*/ 305 w 309"/>
                <a:gd name="T9" fmla="*/ 0 h 500"/>
                <a:gd name="T10" fmla="*/ 309 w 309"/>
                <a:gd name="T11" fmla="*/ 4 h 500"/>
                <a:gd name="T12" fmla="*/ 0 60000 65536"/>
                <a:gd name="T13" fmla="*/ 0 60000 65536"/>
                <a:gd name="T14" fmla="*/ 0 60000 65536"/>
                <a:gd name="T15" fmla="*/ 0 60000 65536"/>
                <a:gd name="T16" fmla="*/ 0 60000 65536"/>
                <a:gd name="T17" fmla="*/ 0 60000 65536"/>
                <a:gd name="T18" fmla="*/ 0 w 309"/>
                <a:gd name="T19" fmla="*/ 0 h 500"/>
                <a:gd name="T20" fmla="*/ 309 w 309"/>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309" h="500">
                  <a:moveTo>
                    <a:pt x="309" y="4"/>
                  </a:moveTo>
                  <a:lnTo>
                    <a:pt x="8" y="500"/>
                  </a:lnTo>
                  <a:lnTo>
                    <a:pt x="0" y="500"/>
                  </a:lnTo>
                  <a:lnTo>
                    <a:pt x="305" y="0"/>
                  </a:lnTo>
                  <a:lnTo>
                    <a:pt x="305" y="0"/>
                  </a:lnTo>
                  <a:lnTo>
                    <a:pt x="309" y="4"/>
                  </a:lnTo>
                  <a:close/>
                </a:path>
              </a:pathLst>
            </a:custGeom>
            <a:solidFill>
              <a:srgbClr val="D6D5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2" name="Freeform 152"/>
            <p:cNvSpPr>
              <a:spLocks noChangeArrowheads="1"/>
            </p:cNvSpPr>
            <p:nvPr/>
          </p:nvSpPr>
          <p:spPr bwMode="auto">
            <a:xfrm>
              <a:off x="465" y="31"/>
              <a:ext cx="305" cy="496"/>
            </a:xfrm>
            <a:custGeom>
              <a:avLst/>
              <a:gdLst>
                <a:gd name="T0" fmla="*/ 305 w 305"/>
                <a:gd name="T1" fmla="*/ 4 h 496"/>
                <a:gd name="T2" fmla="*/ 4 w 305"/>
                <a:gd name="T3" fmla="*/ 496 h 496"/>
                <a:gd name="T4" fmla="*/ 0 w 305"/>
                <a:gd name="T5" fmla="*/ 496 h 496"/>
                <a:gd name="T6" fmla="*/ 301 w 305"/>
                <a:gd name="T7" fmla="*/ 0 h 496"/>
                <a:gd name="T8" fmla="*/ 301 w 305"/>
                <a:gd name="T9" fmla="*/ 0 h 496"/>
                <a:gd name="T10" fmla="*/ 305 w 305"/>
                <a:gd name="T11" fmla="*/ 4 h 496"/>
                <a:gd name="T12" fmla="*/ 0 60000 65536"/>
                <a:gd name="T13" fmla="*/ 0 60000 65536"/>
                <a:gd name="T14" fmla="*/ 0 60000 65536"/>
                <a:gd name="T15" fmla="*/ 0 60000 65536"/>
                <a:gd name="T16" fmla="*/ 0 60000 65536"/>
                <a:gd name="T17" fmla="*/ 0 60000 65536"/>
                <a:gd name="T18" fmla="*/ 0 w 305"/>
                <a:gd name="T19" fmla="*/ 0 h 496"/>
                <a:gd name="T20" fmla="*/ 305 w 305"/>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305" h="496">
                  <a:moveTo>
                    <a:pt x="305" y="4"/>
                  </a:moveTo>
                  <a:lnTo>
                    <a:pt x="4" y="496"/>
                  </a:lnTo>
                  <a:lnTo>
                    <a:pt x="0" y="496"/>
                  </a:lnTo>
                  <a:lnTo>
                    <a:pt x="301" y="0"/>
                  </a:lnTo>
                  <a:lnTo>
                    <a:pt x="301" y="0"/>
                  </a:lnTo>
                  <a:lnTo>
                    <a:pt x="305" y="4"/>
                  </a:lnTo>
                  <a:close/>
                </a:path>
              </a:pathLst>
            </a:custGeom>
            <a:solidFill>
              <a:srgbClr val="D6D5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3" name="Freeform 153"/>
            <p:cNvSpPr>
              <a:spLocks noChangeArrowheads="1"/>
            </p:cNvSpPr>
            <p:nvPr/>
          </p:nvSpPr>
          <p:spPr bwMode="auto">
            <a:xfrm>
              <a:off x="469" y="35"/>
              <a:ext cx="301" cy="492"/>
            </a:xfrm>
            <a:custGeom>
              <a:avLst/>
              <a:gdLst>
                <a:gd name="T0" fmla="*/ 301 w 301"/>
                <a:gd name="T1" fmla="*/ 3 h 492"/>
                <a:gd name="T2" fmla="*/ 4 w 301"/>
                <a:gd name="T3" fmla="*/ 492 h 492"/>
                <a:gd name="T4" fmla="*/ 0 w 301"/>
                <a:gd name="T5" fmla="*/ 492 h 492"/>
                <a:gd name="T6" fmla="*/ 301 w 301"/>
                <a:gd name="T7" fmla="*/ 0 h 492"/>
                <a:gd name="T8" fmla="*/ 301 w 301"/>
                <a:gd name="T9" fmla="*/ 0 h 492"/>
                <a:gd name="T10" fmla="*/ 301 w 301"/>
                <a:gd name="T11" fmla="*/ 3 h 492"/>
                <a:gd name="T12" fmla="*/ 0 60000 65536"/>
                <a:gd name="T13" fmla="*/ 0 60000 65536"/>
                <a:gd name="T14" fmla="*/ 0 60000 65536"/>
                <a:gd name="T15" fmla="*/ 0 60000 65536"/>
                <a:gd name="T16" fmla="*/ 0 60000 65536"/>
                <a:gd name="T17" fmla="*/ 0 60000 65536"/>
                <a:gd name="T18" fmla="*/ 0 w 301"/>
                <a:gd name="T19" fmla="*/ 0 h 492"/>
                <a:gd name="T20" fmla="*/ 301 w 301"/>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01" h="492">
                  <a:moveTo>
                    <a:pt x="301" y="3"/>
                  </a:moveTo>
                  <a:lnTo>
                    <a:pt x="4" y="492"/>
                  </a:lnTo>
                  <a:lnTo>
                    <a:pt x="0" y="492"/>
                  </a:lnTo>
                  <a:lnTo>
                    <a:pt x="301" y="0"/>
                  </a:lnTo>
                  <a:lnTo>
                    <a:pt x="301" y="0"/>
                  </a:lnTo>
                  <a:lnTo>
                    <a:pt x="301" y="3"/>
                  </a:lnTo>
                  <a:close/>
                </a:path>
              </a:pathLst>
            </a:custGeom>
            <a:solidFill>
              <a:srgbClr val="D6D5D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4" name="Freeform 154"/>
            <p:cNvSpPr>
              <a:spLocks noChangeArrowheads="1"/>
            </p:cNvSpPr>
            <p:nvPr/>
          </p:nvSpPr>
          <p:spPr bwMode="auto">
            <a:xfrm>
              <a:off x="473" y="38"/>
              <a:ext cx="297" cy="489"/>
            </a:xfrm>
            <a:custGeom>
              <a:avLst/>
              <a:gdLst>
                <a:gd name="T0" fmla="*/ 297 w 297"/>
                <a:gd name="T1" fmla="*/ 8 h 489"/>
                <a:gd name="T2" fmla="*/ 4 w 297"/>
                <a:gd name="T3" fmla="*/ 489 h 489"/>
                <a:gd name="T4" fmla="*/ 0 w 297"/>
                <a:gd name="T5" fmla="*/ 489 h 489"/>
                <a:gd name="T6" fmla="*/ 297 w 297"/>
                <a:gd name="T7" fmla="*/ 0 h 489"/>
                <a:gd name="T8" fmla="*/ 297 w 297"/>
                <a:gd name="T9" fmla="*/ 4 h 489"/>
                <a:gd name="T10" fmla="*/ 297 w 297"/>
                <a:gd name="T11" fmla="*/ 8 h 489"/>
                <a:gd name="T12" fmla="*/ 0 60000 65536"/>
                <a:gd name="T13" fmla="*/ 0 60000 65536"/>
                <a:gd name="T14" fmla="*/ 0 60000 65536"/>
                <a:gd name="T15" fmla="*/ 0 60000 65536"/>
                <a:gd name="T16" fmla="*/ 0 60000 65536"/>
                <a:gd name="T17" fmla="*/ 0 60000 65536"/>
                <a:gd name="T18" fmla="*/ 0 w 297"/>
                <a:gd name="T19" fmla="*/ 0 h 489"/>
                <a:gd name="T20" fmla="*/ 297 w 297"/>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297" h="489">
                  <a:moveTo>
                    <a:pt x="297" y="8"/>
                  </a:moveTo>
                  <a:lnTo>
                    <a:pt x="4" y="489"/>
                  </a:lnTo>
                  <a:lnTo>
                    <a:pt x="0" y="489"/>
                  </a:lnTo>
                  <a:lnTo>
                    <a:pt x="297" y="0"/>
                  </a:lnTo>
                  <a:lnTo>
                    <a:pt x="297" y="4"/>
                  </a:lnTo>
                  <a:lnTo>
                    <a:pt x="297" y="8"/>
                  </a:lnTo>
                  <a:close/>
                </a:path>
              </a:pathLst>
            </a:custGeom>
            <a:solidFill>
              <a:srgbClr val="D6D5D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5" name="Freeform 155"/>
            <p:cNvSpPr>
              <a:spLocks noChangeArrowheads="1"/>
            </p:cNvSpPr>
            <p:nvPr/>
          </p:nvSpPr>
          <p:spPr bwMode="auto">
            <a:xfrm>
              <a:off x="480" y="46"/>
              <a:ext cx="290" cy="481"/>
            </a:xfrm>
            <a:custGeom>
              <a:avLst/>
              <a:gdLst>
                <a:gd name="T0" fmla="*/ 290 w 290"/>
                <a:gd name="T1" fmla="*/ 8 h 481"/>
                <a:gd name="T2" fmla="*/ 4 w 290"/>
                <a:gd name="T3" fmla="*/ 481 h 481"/>
                <a:gd name="T4" fmla="*/ 0 w 290"/>
                <a:gd name="T5" fmla="*/ 481 h 481"/>
                <a:gd name="T6" fmla="*/ 290 w 290"/>
                <a:gd name="T7" fmla="*/ 0 h 481"/>
                <a:gd name="T8" fmla="*/ 290 w 290"/>
                <a:gd name="T9" fmla="*/ 4 h 481"/>
                <a:gd name="T10" fmla="*/ 290 w 290"/>
                <a:gd name="T11" fmla="*/ 8 h 481"/>
                <a:gd name="T12" fmla="*/ 0 60000 65536"/>
                <a:gd name="T13" fmla="*/ 0 60000 65536"/>
                <a:gd name="T14" fmla="*/ 0 60000 65536"/>
                <a:gd name="T15" fmla="*/ 0 60000 65536"/>
                <a:gd name="T16" fmla="*/ 0 60000 65536"/>
                <a:gd name="T17" fmla="*/ 0 60000 65536"/>
                <a:gd name="T18" fmla="*/ 0 w 290"/>
                <a:gd name="T19" fmla="*/ 0 h 481"/>
                <a:gd name="T20" fmla="*/ 290 w 290"/>
                <a:gd name="T21" fmla="*/ 481 h 481"/>
              </a:gdLst>
              <a:ahLst/>
              <a:cxnLst>
                <a:cxn ang="T12">
                  <a:pos x="T0" y="T1"/>
                </a:cxn>
                <a:cxn ang="T13">
                  <a:pos x="T2" y="T3"/>
                </a:cxn>
                <a:cxn ang="T14">
                  <a:pos x="T4" y="T5"/>
                </a:cxn>
                <a:cxn ang="T15">
                  <a:pos x="T6" y="T7"/>
                </a:cxn>
                <a:cxn ang="T16">
                  <a:pos x="T8" y="T9"/>
                </a:cxn>
                <a:cxn ang="T17">
                  <a:pos x="T10" y="T11"/>
                </a:cxn>
              </a:cxnLst>
              <a:rect l="T18" t="T19" r="T20" b="T21"/>
              <a:pathLst>
                <a:path w="290" h="481">
                  <a:moveTo>
                    <a:pt x="290" y="8"/>
                  </a:moveTo>
                  <a:lnTo>
                    <a:pt x="4" y="481"/>
                  </a:lnTo>
                  <a:lnTo>
                    <a:pt x="0" y="481"/>
                  </a:lnTo>
                  <a:lnTo>
                    <a:pt x="290" y="0"/>
                  </a:lnTo>
                  <a:lnTo>
                    <a:pt x="290" y="4"/>
                  </a:lnTo>
                  <a:lnTo>
                    <a:pt x="290" y="8"/>
                  </a:lnTo>
                  <a:close/>
                </a:path>
              </a:pathLst>
            </a:custGeom>
            <a:solidFill>
              <a:srgbClr val="D6D5D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6" name="Freeform 156"/>
            <p:cNvSpPr>
              <a:spLocks noChangeArrowheads="1"/>
            </p:cNvSpPr>
            <p:nvPr/>
          </p:nvSpPr>
          <p:spPr bwMode="auto">
            <a:xfrm>
              <a:off x="480" y="54"/>
              <a:ext cx="290" cy="473"/>
            </a:xfrm>
            <a:custGeom>
              <a:avLst/>
              <a:gdLst>
                <a:gd name="T0" fmla="*/ 290 w 290"/>
                <a:gd name="T1" fmla="*/ 7 h 473"/>
                <a:gd name="T2" fmla="*/ 8 w 290"/>
                <a:gd name="T3" fmla="*/ 473 h 473"/>
                <a:gd name="T4" fmla="*/ 0 w 290"/>
                <a:gd name="T5" fmla="*/ 473 h 473"/>
                <a:gd name="T6" fmla="*/ 290 w 290"/>
                <a:gd name="T7" fmla="*/ 0 h 473"/>
                <a:gd name="T8" fmla="*/ 290 w 290"/>
                <a:gd name="T9" fmla="*/ 0 h 473"/>
                <a:gd name="T10" fmla="*/ 290 w 290"/>
                <a:gd name="T11" fmla="*/ 7 h 473"/>
                <a:gd name="T12" fmla="*/ 0 60000 65536"/>
                <a:gd name="T13" fmla="*/ 0 60000 65536"/>
                <a:gd name="T14" fmla="*/ 0 60000 65536"/>
                <a:gd name="T15" fmla="*/ 0 60000 65536"/>
                <a:gd name="T16" fmla="*/ 0 60000 65536"/>
                <a:gd name="T17" fmla="*/ 0 60000 65536"/>
                <a:gd name="T18" fmla="*/ 0 w 290"/>
                <a:gd name="T19" fmla="*/ 0 h 473"/>
                <a:gd name="T20" fmla="*/ 290 w 290"/>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290" h="473">
                  <a:moveTo>
                    <a:pt x="290" y="7"/>
                  </a:moveTo>
                  <a:lnTo>
                    <a:pt x="8" y="473"/>
                  </a:lnTo>
                  <a:lnTo>
                    <a:pt x="0" y="473"/>
                  </a:lnTo>
                  <a:lnTo>
                    <a:pt x="290" y="0"/>
                  </a:lnTo>
                  <a:lnTo>
                    <a:pt x="290" y="0"/>
                  </a:lnTo>
                  <a:lnTo>
                    <a:pt x="290" y="7"/>
                  </a:lnTo>
                  <a:close/>
                </a:path>
              </a:pathLst>
            </a:custGeom>
            <a:solidFill>
              <a:srgbClr val="D4D4D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7" name="Freeform 157"/>
            <p:cNvSpPr>
              <a:spLocks noChangeArrowheads="1"/>
            </p:cNvSpPr>
            <p:nvPr/>
          </p:nvSpPr>
          <p:spPr bwMode="auto">
            <a:xfrm>
              <a:off x="488" y="61"/>
              <a:ext cx="282" cy="466"/>
            </a:xfrm>
            <a:custGeom>
              <a:avLst/>
              <a:gdLst>
                <a:gd name="T0" fmla="*/ 282 w 282"/>
                <a:gd name="T1" fmla="*/ 8 h 466"/>
                <a:gd name="T2" fmla="*/ 8 w 282"/>
                <a:gd name="T3" fmla="*/ 466 h 466"/>
                <a:gd name="T4" fmla="*/ 0 w 282"/>
                <a:gd name="T5" fmla="*/ 466 h 466"/>
                <a:gd name="T6" fmla="*/ 282 w 282"/>
                <a:gd name="T7" fmla="*/ 0 h 466"/>
                <a:gd name="T8" fmla="*/ 282 w 282"/>
                <a:gd name="T9" fmla="*/ 8 h 466"/>
                <a:gd name="T10" fmla="*/ 0 60000 65536"/>
                <a:gd name="T11" fmla="*/ 0 60000 65536"/>
                <a:gd name="T12" fmla="*/ 0 60000 65536"/>
                <a:gd name="T13" fmla="*/ 0 60000 65536"/>
                <a:gd name="T14" fmla="*/ 0 60000 65536"/>
                <a:gd name="T15" fmla="*/ 0 w 282"/>
                <a:gd name="T16" fmla="*/ 0 h 466"/>
                <a:gd name="T17" fmla="*/ 282 w 282"/>
                <a:gd name="T18" fmla="*/ 466 h 466"/>
              </a:gdLst>
              <a:ahLst/>
              <a:cxnLst>
                <a:cxn ang="T10">
                  <a:pos x="T0" y="T1"/>
                </a:cxn>
                <a:cxn ang="T11">
                  <a:pos x="T2" y="T3"/>
                </a:cxn>
                <a:cxn ang="T12">
                  <a:pos x="T4" y="T5"/>
                </a:cxn>
                <a:cxn ang="T13">
                  <a:pos x="T6" y="T7"/>
                </a:cxn>
                <a:cxn ang="T14">
                  <a:pos x="T8" y="T9"/>
                </a:cxn>
              </a:cxnLst>
              <a:rect l="T15" t="T16" r="T17" b="T18"/>
              <a:pathLst>
                <a:path w="282" h="466">
                  <a:moveTo>
                    <a:pt x="282" y="8"/>
                  </a:moveTo>
                  <a:lnTo>
                    <a:pt x="8" y="466"/>
                  </a:lnTo>
                  <a:lnTo>
                    <a:pt x="0" y="466"/>
                  </a:lnTo>
                  <a:lnTo>
                    <a:pt x="282" y="0"/>
                  </a:lnTo>
                  <a:lnTo>
                    <a:pt x="282" y="8"/>
                  </a:lnTo>
                  <a:close/>
                </a:path>
              </a:pathLst>
            </a:custGeom>
            <a:solidFill>
              <a:srgbClr val="D4D4D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8" name="Freeform 158"/>
            <p:cNvSpPr>
              <a:spLocks noChangeArrowheads="1"/>
            </p:cNvSpPr>
            <p:nvPr/>
          </p:nvSpPr>
          <p:spPr bwMode="auto">
            <a:xfrm>
              <a:off x="496" y="73"/>
              <a:ext cx="274" cy="454"/>
            </a:xfrm>
            <a:custGeom>
              <a:avLst/>
              <a:gdLst>
                <a:gd name="T0" fmla="*/ 274 w 274"/>
                <a:gd name="T1" fmla="*/ 7 h 454"/>
                <a:gd name="T2" fmla="*/ 3 w 274"/>
                <a:gd name="T3" fmla="*/ 454 h 454"/>
                <a:gd name="T4" fmla="*/ 0 w 274"/>
                <a:gd name="T5" fmla="*/ 454 h 454"/>
                <a:gd name="T6" fmla="*/ 274 w 274"/>
                <a:gd name="T7" fmla="*/ 0 h 454"/>
                <a:gd name="T8" fmla="*/ 274 w 274"/>
                <a:gd name="T9" fmla="*/ 7 h 454"/>
                <a:gd name="T10" fmla="*/ 0 60000 65536"/>
                <a:gd name="T11" fmla="*/ 0 60000 65536"/>
                <a:gd name="T12" fmla="*/ 0 60000 65536"/>
                <a:gd name="T13" fmla="*/ 0 60000 65536"/>
                <a:gd name="T14" fmla="*/ 0 60000 65536"/>
                <a:gd name="T15" fmla="*/ 0 w 274"/>
                <a:gd name="T16" fmla="*/ 0 h 454"/>
                <a:gd name="T17" fmla="*/ 274 w 274"/>
                <a:gd name="T18" fmla="*/ 454 h 454"/>
              </a:gdLst>
              <a:ahLst/>
              <a:cxnLst>
                <a:cxn ang="T10">
                  <a:pos x="T0" y="T1"/>
                </a:cxn>
                <a:cxn ang="T11">
                  <a:pos x="T2" y="T3"/>
                </a:cxn>
                <a:cxn ang="T12">
                  <a:pos x="T4" y="T5"/>
                </a:cxn>
                <a:cxn ang="T13">
                  <a:pos x="T6" y="T7"/>
                </a:cxn>
                <a:cxn ang="T14">
                  <a:pos x="T8" y="T9"/>
                </a:cxn>
              </a:cxnLst>
              <a:rect l="T15" t="T16" r="T17" b="T18"/>
              <a:pathLst>
                <a:path w="274" h="454">
                  <a:moveTo>
                    <a:pt x="274" y="7"/>
                  </a:moveTo>
                  <a:lnTo>
                    <a:pt x="3" y="454"/>
                  </a:lnTo>
                  <a:lnTo>
                    <a:pt x="0" y="454"/>
                  </a:lnTo>
                  <a:lnTo>
                    <a:pt x="274" y="0"/>
                  </a:lnTo>
                  <a:lnTo>
                    <a:pt x="274" y="7"/>
                  </a:lnTo>
                  <a:close/>
                </a:path>
              </a:pathLst>
            </a:custGeom>
            <a:solidFill>
              <a:srgbClr val="D4D2D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49" name="Freeform 159"/>
            <p:cNvSpPr>
              <a:spLocks noChangeArrowheads="1"/>
            </p:cNvSpPr>
            <p:nvPr/>
          </p:nvSpPr>
          <p:spPr bwMode="auto">
            <a:xfrm>
              <a:off x="496" y="77"/>
              <a:ext cx="274" cy="450"/>
            </a:xfrm>
            <a:custGeom>
              <a:avLst/>
              <a:gdLst>
                <a:gd name="T0" fmla="*/ 274 w 274"/>
                <a:gd name="T1" fmla="*/ 7 h 450"/>
                <a:gd name="T2" fmla="*/ 7 w 274"/>
                <a:gd name="T3" fmla="*/ 450 h 450"/>
                <a:gd name="T4" fmla="*/ 0 w 274"/>
                <a:gd name="T5" fmla="*/ 450 h 450"/>
                <a:gd name="T6" fmla="*/ 274 w 274"/>
                <a:gd name="T7" fmla="*/ 0 h 450"/>
                <a:gd name="T8" fmla="*/ 274 w 274"/>
                <a:gd name="T9" fmla="*/ 7 h 450"/>
                <a:gd name="T10" fmla="*/ 0 60000 65536"/>
                <a:gd name="T11" fmla="*/ 0 60000 65536"/>
                <a:gd name="T12" fmla="*/ 0 60000 65536"/>
                <a:gd name="T13" fmla="*/ 0 60000 65536"/>
                <a:gd name="T14" fmla="*/ 0 60000 65536"/>
                <a:gd name="T15" fmla="*/ 0 w 274"/>
                <a:gd name="T16" fmla="*/ 0 h 450"/>
                <a:gd name="T17" fmla="*/ 274 w 274"/>
                <a:gd name="T18" fmla="*/ 450 h 450"/>
              </a:gdLst>
              <a:ahLst/>
              <a:cxnLst>
                <a:cxn ang="T10">
                  <a:pos x="T0" y="T1"/>
                </a:cxn>
                <a:cxn ang="T11">
                  <a:pos x="T2" y="T3"/>
                </a:cxn>
                <a:cxn ang="T12">
                  <a:pos x="T4" y="T5"/>
                </a:cxn>
                <a:cxn ang="T13">
                  <a:pos x="T6" y="T7"/>
                </a:cxn>
                <a:cxn ang="T14">
                  <a:pos x="T8" y="T9"/>
                </a:cxn>
              </a:cxnLst>
              <a:rect l="T15" t="T16" r="T17" b="T18"/>
              <a:pathLst>
                <a:path w="274" h="450">
                  <a:moveTo>
                    <a:pt x="274" y="7"/>
                  </a:moveTo>
                  <a:lnTo>
                    <a:pt x="7" y="450"/>
                  </a:lnTo>
                  <a:lnTo>
                    <a:pt x="0" y="450"/>
                  </a:lnTo>
                  <a:lnTo>
                    <a:pt x="274" y="0"/>
                  </a:lnTo>
                  <a:lnTo>
                    <a:pt x="274" y="7"/>
                  </a:lnTo>
                  <a:close/>
                </a:path>
              </a:pathLst>
            </a:custGeom>
            <a:solidFill>
              <a:srgbClr val="D4D2D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0" name="Freeform 160"/>
            <p:cNvSpPr>
              <a:spLocks noChangeArrowheads="1"/>
            </p:cNvSpPr>
            <p:nvPr/>
          </p:nvSpPr>
          <p:spPr bwMode="auto">
            <a:xfrm>
              <a:off x="503" y="84"/>
              <a:ext cx="267" cy="443"/>
            </a:xfrm>
            <a:custGeom>
              <a:avLst/>
              <a:gdLst>
                <a:gd name="T0" fmla="*/ 267 w 267"/>
                <a:gd name="T1" fmla="*/ 12 h 443"/>
                <a:gd name="T2" fmla="*/ 4 w 267"/>
                <a:gd name="T3" fmla="*/ 443 h 443"/>
                <a:gd name="T4" fmla="*/ 0 w 267"/>
                <a:gd name="T5" fmla="*/ 443 h 443"/>
                <a:gd name="T6" fmla="*/ 267 w 267"/>
                <a:gd name="T7" fmla="*/ 0 h 443"/>
                <a:gd name="T8" fmla="*/ 267 w 267"/>
                <a:gd name="T9" fmla="*/ 12 h 443"/>
                <a:gd name="T10" fmla="*/ 0 60000 65536"/>
                <a:gd name="T11" fmla="*/ 0 60000 65536"/>
                <a:gd name="T12" fmla="*/ 0 60000 65536"/>
                <a:gd name="T13" fmla="*/ 0 60000 65536"/>
                <a:gd name="T14" fmla="*/ 0 60000 65536"/>
                <a:gd name="T15" fmla="*/ 0 w 267"/>
                <a:gd name="T16" fmla="*/ 0 h 443"/>
                <a:gd name="T17" fmla="*/ 267 w 267"/>
                <a:gd name="T18" fmla="*/ 443 h 443"/>
              </a:gdLst>
              <a:ahLst/>
              <a:cxnLst>
                <a:cxn ang="T10">
                  <a:pos x="T0" y="T1"/>
                </a:cxn>
                <a:cxn ang="T11">
                  <a:pos x="T2" y="T3"/>
                </a:cxn>
                <a:cxn ang="T12">
                  <a:pos x="T4" y="T5"/>
                </a:cxn>
                <a:cxn ang="T13">
                  <a:pos x="T6" y="T7"/>
                </a:cxn>
                <a:cxn ang="T14">
                  <a:pos x="T8" y="T9"/>
                </a:cxn>
              </a:cxnLst>
              <a:rect l="T15" t="T16" r="T17" b="T18"/>
              <a:pathLst>
                <a:path w="267" h="443">
                  <a:moveTo>
                    <a:pt x="267" y="12"/>
                  </a:moveTo>
                  <a:lnTo>
                    <a:pt x="4" y="443"/>
                  </a:lnTo>
                  <a:lnTo>
                    <a:pt x="0" y="443"/>
                  </a:lnTo>
                  <a:lnTo>
                    <a:pt x="267" y="0"/>
                  </a:lnTo>
                  <a:lnTo>
                    <a:pt x="267" y="12"/>
                  </a:lnTo>
                  <a:close/>
                </a:path>
              </a:pathLst>
            </a:custGeom>
            <a:solidFill>
              <a:srgbClr val="D4D2D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1" name="Freeform 161"/>
            <p:cNvSpPr>
              <a:spLocks noChangeArrowheads="1"/>
            </p:cNvSpPr>
            <p:nvPr/>
          </p:nvSpPr>
          <p:spPr bwMode="auto">
            <a:xfrm>
              <a:off x="511" y="96"/>
              <a:ext cx="259" cy="431"/>
            </a:xfrm>
            <a:custGeom>
              <a:avLst/>
              <a:gdLst>
                <a:gd name="T0" fmla="*/ 259 w 259"/>
                <a:gd name="T1" fmla="*/ 7 h 431"/>
                <a:gd name="T2" fmla="*/ 4 w 259"/>
                <a:gd name="T3" fmla="*/ 431 h 431"/>
                <a:gd name="T4" fmla="*/ 0 w 259"/>
                <a:gd name="T5" fmla="*/ 431 h 431"/>
                <a:gd name="T6" fmla="*/ 259 w 259"/>
                <a:gd name="T7" fmla="*/ 0 h 431"/>
                <a:gd name="T8" fmla="*/ 259 w 259"/>
                <a:gd name="T9" fmla="*/ 7 h 431"/>
                <a:gd name="T10" fmla="*/ 0 60000 65536"/>
                <a:gd name="T11" fmla="*/ 0 60000 65536"/>
                <a:gd name="T12" fmla="*/ 0 60000 65536"/>
                <a:gd name="T13" fmla="*/ 0 60000 65536"/>
                <a:gd name="T14" fmla="*/ 0 60000 65536"/>
                <a:gd name="T15" fmla="*/ 0 w 259"/>
                <a:gd name="T16" fmla="*/ 0 h 431"/>
                <a:gd name="T17" fmla="*/ 259 w 259"/>
                <a:gd name="T18" fmla="*/ 431 h 431"/>
              </a:gdLst>
              <a:ahLst/>
              <a:cxnLst>
                <a:cxn ang="T10">
                  <a:pos x="T0" y="T1"/>
                </a:cxn>
                <a:cxn ang="T11">
                  <a:pos x="T2" y="T3"/>
                </a:cxn>
                <a:cxn ang="T12">
                  <a:pos x="T4" y="T5"/>
                </a:cxn>
                <a:cxn ang="T13">
                  <a:pos x="T6" y="T7"/>
                </a:cxn>
                <a:cxn ang="T14">
                  <a:pos x="T8" y="T9"/>
                </a:cxn>
              </a:cxnLst>
              <a:rect l="T15" t="T16" r="T17" b="T18"/>
              <a:pathLst>
                <a:path w="259" h="431">
                  <a:moveTo>
                    <a:pt x="259" y="7"/>
                  </a:moveTo>
                  <a:lnTo>
                    <a:pt x="4" y="431"/>
                  </a:lnTo>
                  <a:lnTo>
                    <a:pt x="0" y="431"/>
                  </a:lnTo>
                  <a:lnTo>
                    <a:pt x="259" y="0"/>
                  </a:lnTo>
                  <a:lnTo>
                    <a:pt x="259" y="7"/>
                  </a:lnTo>
                  <a:close/>
                </a:path>
              </a:pathLst>
            </a:custGeom>
            <a:solidFill>
              <a:srgbClr val="D4D2D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2" name="Freeform 162"/>
            <p:cNvSpPr>
              <a:spLocks noChangeArrowheads="1"/>
            </p:cNvSpPr>
            <p:nvPr/>
          </p:nvSpPr>
          <p:spPr bwMode="auto">
            <a:xfrm>
              <a:off x="515" y="103"/>
              <a:ext cx="255" cy="424"/>
            </a:xfrm>
            <a:custGeom>
              <a:avLst/>
              <a:gdLst>
                <a:gd name="T0" fmla="*/ 255 w 255"/>
                <a:gd name="T1" fmla="*/ 8 h 424"/>
                <a:gd name="T2" fmla="*/ 3 w 255"/>
                <a:gd name="T3" fmla="*/ 424 h 424"/>
                <a:gd name="T4" fmla="*/ 0 w 255"/>
                <a:gd name="T5" fmla="*/ 424 h 424"/>
                <a:gd name="T6" fmla="*/ 255 w 255"/>
                <a:gd name="T7" fmla="*/ 0 h 424"/>
                <a:gd name="T8" fmla="*/ 255 w 255"/>
                <a:gd name="T9" fmla="*/ 8 h 424"/>
                <a:gd name="T10" fmla="*/ 0 60000 65536"/>
                <a:gd name="T11" fmla="*/ 0 60000 65536"/>
                <a:gd name="T12" fmla="*/ 0 60000 65536"/>
                <a:gd name="T13" fmla="*/ 0 60000 65536"/>
                <a:gd name="T14" fmla="*/ 0 60000 65536"/>
                <a:gd name="T15" fmla="*/ 0 w 255"/>
                <a:gd name="T16" fmla="*/ 0 h 424"/>
                <a:gd name="T17" fmla="*/ 255 w 255"/>
                <a:gd name="T18" fmla="*/ 424 h 424"/>
              </a:gdLst>
              <a:ahLst/>
              <a:cxnLst>
                <a:cxn ang="T10">
                  <a:pos x="T0" y="T1"/>
                </a:cxn>
                <a:cxn ang="T11">
                  <a:pos x="T2" y="T3"/>
                </a:cxn>
                <a:cxn ang="T12">
                  <a:pos x="T4" y="T5"/>
                </a:cxn>
                <a:cxn ang="T13">
                  <a:pos x="T6" y="T7"/>
                </a:cxn>
                <a:cxn ang="T14">
                  <a:pos x="T8" y="T9"/>
                </a:cxn>
              </a:cxnLst>
              <a:rect l="T15" t="T16" r="T17" b="T18"/>
              <a:pathLst>
                <a:path w="255" h="424">
                  <a:moveTo>
                    <a:pt x="255" y="8"/>
                  </a:moveTo>
                  <a:lnTo>
                    <a:pt x="3" y="424"/>
                  </a:lnTo>
                  <a:lnTo>
                    <a:pt x="0" y="424"/>
                  </a:lnTo>
                  <a:lnTo>
                    <a:pt x="255" y="0"/>
                  </a:lnTo>
                  <a:lnTo>
                    <a:pt x="255" y="8"/>
                  </a:lnTo>
                  <a:close/>
                </a:path>
              </a:pathLst>
            </a:custGeom>
            <a:solidFill>
              <a:srgbClr val="D1D1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3" name="Freeform 163"/>
            <p:cNvSpPr>
              <a:spLocks noChangeArrowheads="1"/>
            </p:cNvSpPr>
            <p:nvPr/>
          </p:nvSpPr>
          <p:spPr bwMode="auto">
            <a:xfrm>
              <a:off x="518" y="111"/>
              <a:ext cx="252" cy="416"/>
            </a:xfrm>
            <a:custGeom>
              <a:avLst/>
              <a:gdLst>
                <a:gd name="T0" fmla="*/ 252 w 252"/>
                <a:gd name="T1" fmla="*/ 8 h 416"/>
                <a:gd name="T2" fmla="*/ 8 w 252"/>
                <a:gd name="T3" fmla="*/ 416 h 416"/>
                <a:gd name="T4" fmla="*/ 0 w 252"/>
                <a:gd name="T5" fmla="*/ 416 h 416"/>
                <a:gd name="T6" fmla="*/ 252 w 252"/>
                <a:gd name="T7" fmla="*/ 0 h 416"/>
                <a:gd name="T8" fmla="*/ 252 w 252"/>
                <a:gd name="T9" fmla="*/ 8 h 416"/>
                <a:gd name="T10" fmla="*/ 0 60000 65536"/>
                <a:gd name="T11" fmla="*/ 0 60000 65536"/>
                <a:gd name="T12" fmla="*/ 0 60000 65536"/>
                <a:gd name="T13" fmla="*/ 0 60000 65536"/>
                <a:gd name="T14" fmla="*/ 0 60000 65536"/>
                <a:gd name="T15" fmla="*/ 0 w 252"/>
                <a:gd name="T16" fmla="*/ 0 h 416"/>
                <a:gd name="T17" fmla="*/ 252 w 252"/>
                <a:gd name="T18" fmla="*/ 416 h 416"/>
              </a:gdLst>
              <a:ahLst/>
              <a:cxnLst>
                <a:cxn ang="T10">
                  <a:pos x="T0" y="T1"/>
                </a:cxn>
                <a:cxn ang="T11">
                  <a:pos x="T2" y="T3"/>
                </a:cxn>
                <a:cxn ang="T12">
                  <a:pos x="T4" y="T5"/>
                </a:cxn>
                <a:cxn ang="T13">
                  <a:pos x="T6" y="T7"/>
                </a:cxn>
                <a:cxn ang="T14">
                  <a:pos x="T8" y="T9"/>
                </a:cxn>
              </a:cxnLst>
              <a:rect l="T15" t="T16" r="T17" b="T18"/>
              <a:pathLst>
                <a:path w="252" h="416">
                  <a:moveTo>
                    <a:pt x="252" y="8"/>
                  </a:moveTo>
                  <a:lnTo>
                    <a:pt x="8" y="416"/>
                  </a:lnTo>
                  <a:lnTo>
                    <a:pt x="0" y="416"/>
                  </a:lnTo>
                  <a:lnTo>
                    <a:pt x="252" y="0"/>
                  </a:lnTo>
                  <a:lnTo>
                    <a:pt x="252" y="8"/>
                  </a:lnTo>
                  <a:close/>
                </a:path>
              </a:pathLst>
            </a:custGeom>
            <a:solidFill>
              <a:srgbClr val="D1D1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4" name="Freeform 164"/>
            <p:cNvSpPr>
              <a:spLocks noChangeArrowheads="1"/>
            </p:cNvSpPr>
            <p:nvPr/>
          </p:nvSpPr>
          <p:spPr bwMode="auto">
            <a:xfrm>
              <a:off x="526" y="119"/>
              <a:ext cx="244" cy="408"/>
            </a:xfrm>
            <a:custGeom>
              <a:avLst/>
              <a:gdLst>
                <a:gd name="T0" fmla="*/ 244 w 244"/>
                <a:gd name="T1" fmla="*/ 7 h 408"/>
                <a:gd name="T2" fmla="*/ 4 w 244"/>
                <a:gd name="T3" fmla="*/ 408 h 408"/>
                <a:gd name="T4" fmla="*/ 0 w 244"/>
                <a:gd name="T5" fmla="*/ 408 h 408"/>
                <a:gd name="T6" fmla="*/ 244 w 244"/>
                <a:gd name="T7" fmla="*/ 0 h 408"/>
                <a:gd name="T8" fmla="*/ 244 w 244"/>
                <a:gd name="T9" fmla="*/ 7 h 408"/>
                <a:gd name="T10" fmla="*/ 0 60000 65536"/>
                <a:gd name="T11" fmla="*/ 0 60000 65536"/>
                <a:gd name="T12" fmla="*/ 0 60000 65536"/>
                <a:gd name="T13" fmla="*/ 0 60000 65536"/>
                <a:gd name="T14" fmla="*/ 0 60000 65536"/>
                <a:gd name="T15" fmla="*/ 0 w 244"/>
                <a:gd name="T16" fmla="*/ 0 h 408"/>
                <a:gd name="T17" fmla="*/ 244 w 244"/>
                <a:gd name="T18" fmla="*/ 408 h 408"/>
              </a:gdLst>
              <a:ahLst/>
              <a:cxnLst>
                <a:cxn ang="T10">
                  <a:pos x="T0" y="T1"/>
                </a:cxn>
                <a:cxn ang="T11">
                  <a:pos x="T2" y="T3"/>
                </a:cxn>
                <a:cxn ang="T12">
                  <a:pos x="T4" y="T5"/>
                </a:cxn>
                <a:cxn ang="T13">
                  <a:pos x="T6" y="T7"/>
                </a:cxn>
                <a:cxn ang="T14">
                  <a:pos x="T8" y="T9"/>
                </a:cxn>
              </a:cxnLst>
              <a:rect l="T15" t="T16" r="T17" b="T18"/>
              <a:pathLst>
                <a:path w="244" h="408">
                  <a:moveTo>
                    <a:pt x="244" y="7"/>
                  </a:moveTo>
                  <a:lnTo>
                    <a:pt x="4" y="408"/>
                  </a:lnTo>
                  <a:lnTo>
                    <a:pt x="0" y="408"/>
                  </a:lnTo>
                  <a:lnTo>
                    <a:pt x="244" y="0"/>
                  </a:lnTo>
                  <a:lnTo>
                    <a:pt x="244" y="7"/>
                  </a:lnTo>
                  <a:close/>
                </a:path>
              </a:pathLst>
            </a:custGeom>
            <a:solidFill>
              <a:srgbClr val="D1D1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5" name="Freeform 165"/>
            <p:cNvSpPr>
              <a:spLocks noChangeArrowheads="1"/>
            </p:cNvSpPr>
            <p:nvPr/>
          </p:nvSpPr>
          <p:spPr bwMode="auto">
            <a:xfrm>
              <a:off x="530" y="130"/>
              <a:ext cx="240" cy="397"/>
            </a:xfrm>
            <a:custGeom>
              <a:avLst/>
              <a:gdLst>
                <a:gd name="T0" fmla="*/ 240 w 240"/>
                <a:gd name="T1" fmla="*/ 8 h 397"/>
                <a:gd name="T2" fmla="*/ 4 w 240"/>
                <a:gd name="T3" fmla="*/ 397 h 397"/>
                <a:gd name="T4" fmla="*/ 0 w 240"/>
                <a:gd name="T5" fmla="*/ 397 h 397"/>
                <a:gd name="T6" fmla="*/ 240 w 240"/>
                <a:gd name="T7" fmla="*/ 0 h 397"/>
                <a:gd name="T8" fmla="*/ 240 w 240"/>
                <a:gd name="T9" fmla="*/ 8 h 397"/>
                <a:gd name="T10" fmla="*/ 0 60000 65536"/>
                <a:gd name="T11" fmla="*/ 0 60000 65536"/>
                <a:gd name="T12" fmla="*/ 0 60000 65536"/>
                <a:gd name="T13" fmla="*/ 0 60000 65536"/>
                <a:gd name="T14" fmla="*/ 0 60000 65536"/>
                <a:gd name="T15" fmla="*/ 0 w 240"/>
                <a:gd name="T16" fmla="*/ 0 h 397"/>
                <a:gd name="T17" fmla="*/ 240 w 240"/>
                <a:gd name="T18" fmla="*/ 397 h 397"/>
              </a:gdLst>
              <a:ahLst/>
              <a:cxnLst>
                <a:cxn ang="T10">
                  <a:pos x="T0" y="T1"/>
                </a:cxn>
                <a:cxn ang="T11">
                  <a:pos x="T2" y="T3"/>
                </a:cxn>
                <a:cxn ang="T12">
                  <a:pos x="T4" y="T5"/>
                </a:cxn>
                <a:cxn ang="T13">
                  <a:pos x="T6" y="T7"/>
                </a:cxn>
                <a:cxn ang="T14">
                  <a:pos x="T8" y="T9"/>
                </a:cxn>
              </a:cxnLst>
              <a:rect l="T15" t="T16" r="T17" b="T18"/>
              <a:pathLst>
                <a:path w="240" h="397">
                  <a:moveTo>
                    <a:pt x="240" y="8"/>
                  </a:moveTo>
                  <a:lnTo>
                    <a:pt x="4" y="397"/>
                  </a:lnTo>
                  <a:lnTo>
                    <a:pt x="0" y="397"/>
                  </a:lnTo>
                  <a:lnTo>
                    <a:pt x="240" y="0"/>
                  </a:lnTo>
                  <a:lnTo>
                    <a:pt x="240" y="8"/>
                  </a:lnTo>
                  <a:close/>
                </a:path>
              </a:pathLst>
            </a:custGeom>
            <a:solidFill>
              <a:srgbClr val="D1D1D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6" name="Freeform 166"/>
            <p:cNvSpPr>
              <a:spLocks noChangeArrowheads="1"/>
            </p:cNvSpPr>
            <p:nvPr/>
          </p:nvSpPr>
          <p:spPr bwMode="auto">
            <a:xfrm>
              <a:off x="534" y="134"/>
              <a:ext cx="236" cy="393"/>
            </a:xfrm>
            <a:custGeom>
              <a:avLst/>
              <a:gdLst>
                <a:gd name="T0" fmla="*/ 236 w 236"/>
                <a:gd name="T1" fmla="*/ 7 h 393"/>
                <a:gd name="T2" fmla="*/ 3 w 236"/>
                <a:gd name="T3" fmla="*/ 393 h 393"/>
                <a:gd name="T4" fmla="*/ 0 w 236"/>
                <a:gd name="T5" fmla="*/ 393 h 393"/>
                <a:gd name="T6" fmla="*/ 236 w 236"/>
                <a:gd name="T7" fmla="*/ 0 h 393"/>
                <a:gd name="T8" fmla="*/ 236 w 236"/>
                <a:gd name="T9" fmla="*/ 7 h 393"/>
                <a:gd name="T10" fmla="*/ 0 60000 65536"/>
                <a:gd name="T11" fmla="*/ 0 60000 65536"/>
                <a:gd name="T12" fmla="*/ 0 60000 65536"/>
                <a:gd name="T13" fmla="*/ 0 60000 65536"/>
                <a:gd name="T14" fmla="*/ 0 60000 65536"/>
                <a:gd name="T15" fmla="*/ 0 w 236"/>
                <a:gd name="T16" fmla="*/ 0 h 393"/>
                <a:gd name="T17" fmla="*/ 236 w 236"/>
                <a:gd name="T18" fmla="*/ 393 h 393"/>
              </a:gdLst>
              <a:ahLst/>
              <a:cxnLst>
                <a:cxn ang="T10">
                  <a:pos x="T0" y="T1"/>
                </a:cxn>
                <a:cxn ang="T11">
                  <a:pos x="T2" y="T3"/>
                </a:cxn>
                <a:cxn ang="T12">
                  <a:pos x="T4" y="T5"/>
                </a:cxn>
                <a:cxn ang="T13">
                  <a:pos x="T6" y="T7"/>
                </a:cxn>
                <a:cxn ang="T14">
                  <a:pos x="T8" y="T9"/>
                </a:cxn>
              </a:cxnLst>
              <a:rect l="T15" t="T16" r="T17" b="T18"/>
              <a:pathLst>
                <a:path w="236" h="393">
                  <a:moveTo>
                    <a:pt x="236" y="7"/>
                  </a:moveTo>
                  <a:lnTo>
                    <a:pt x="3" y="393"/>
                  </a:lnTo>
                  <a:lnTo>
                    <a:pt x="0" y="393"/>
                  </a:lnTo>
                  <a:lnTo>
                    <a:pt x="236" y="0"/>
                  </a:lnTo>
                  <a:lnTo>
                    <a:pt x="236" y="7"/>
                  </a:lnTo>
                  <a:close/>
                </a:path>
              </a:pathLst>
            </a:custGeom>
            <a:solidFill>
              <a:srgbClr val="D1D1C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7" name="Freeform 167"/>
            <p:cNvSpPr>
              <a:spLocks noChangeArrowheads="1"/>
            </p:cNvSpPr>
            <p:nvPr/>
          </p:nvSpPr>
          <p:spPr bwMode="auto">
            <a:xfrm>
              <a:off x="541" y="141"/>
              <a:ext cx="229" cy="386"/>
            </a:xfrm>
            <a:custGeom>
              <a:avLst/>
              <a:gdLst>
                <a:gd name="T0" fmla="*/ 229 w 229"/>
                <a:gd name="T1" fmla="*/ 12 h 386"/>
                <a:gd name="T2" fmla="*/ 8 w 229"/>
                <a:gd name="T3" fmla="*/ 386 h 386"/>
                <a:gd name="T4" fmla="*/ 0 w 229"/>
                <a:gd name="T5" fmla="*/ 386 h 386"/>
                <a:gd name="T6" fmla="*/ 229 w 229"/>
                <a:gd name="T7" fmla="*/ 0 h 386"/>
                <a:gd name="T8" fmla="*/ 229 w 229"/>
                <a:gd name="T9" fmla="*/ 12 h 386"/>
                <a:gd name="T10" fmla="*/ 0 60000 65536"/>
                <a:gd name="T11" fmla="*/ 0 60000 65536"/>
                <a:gd name="T12" fmla="*/ 0 60000 65536"/>
                <a:gd name="T13" fmla="*/ 0 60000 65536"/>
                <a:gd name="T14" fmla="*/ 0 60000 65536"/>
                <a:gd name="T15" fmla="*/ 0 w 229"/>
                <a:gd name="T16" fmla="*/ 0 h 386"/>
                <a:gd name="T17" fmla="*/ 229 w 229"/>
                <a:gd name="T18" fmla="*/ 386 h 386"/>
              </a:gdLst>
              <a:ahLst/>
              <a:cxnLst>
                <a:cxn ang="T10">
                  <a:pos x="T0" y="T1"/>
                </a:cxn>
                <a:cxn ang="T11">
                  <a:pos x="T2" y="T3"/>
                </a:cxn>
                <a:cxn ang="T12">
                  <a:pos x="T4" y="T5"/>
                </a:cxn>
                <a:cxn ang="T13">
                  <a:pos x="T6" y="T7"/>
                </a:cxn>
                <a:cxn ang="T14">
                  <a:pos x="T8" y="T9"/>
                </a:cxn>
              </a:cxnLst>
              <a:rect l="T15" t="T16" r="T17" b="T18"/>
              <a:pathLst>
                <a:path w="229" h="386">
                  <a:moveTo>
                    <a:pt x="229" y="12"/>
                  </a:moveTo>
                  <a:lnTo>
                    <a:pt x="8" y="386"/>
                  </a:lnTo>
                  <a:lnTo>
                    <a:pt x="0" y="386"/>
                  </a:lnTo>
                  <a:lnTo>
                    <a:pt x="229" y="0"/>
                  </a:lnTo>
                  <a:lnTo>
                    <a:pt x="229" y="12"/>
                  </a:lnTo>
                  <a:close/>
                </a:path>
              </a:pathLst>
            </a:custGeom>
            <a:solidFill>
              <a:srgbClr val="D1D1C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8" name="Freeform 168"/>
            <p:cNvSpPr>
              <a:spLocks noChangeArrowheads="1"/>
            </p:cNvSpPr>
            <p:nvPr/>
          </p:nvSpPr>
          <p:spPr bwMode="auto">
            <a:xfrm>
              <a:off x="541" y="153"/>
              <a:ext cx="229" cy="374"/>
            </a:xfrm>
            <a:custGeom>
              <a:avLst/>
              <a:gdLst>
                <a:gd name="T0" fmla="*/ 229 w 229"/>
                <a:gd name="T1" fmla="*/ 8 h 374"/>
                <a:gd name="T2" fmla="*/ 8 w 229"/>
                <a:gd name="T3" fmla="*/ 374 h 374"/>
                <a:gd name="T4" fmla="*/ 0 w 229"/>
                <a:gd name="T5" fmla="*/ 374 h 374"/>
                <a:gd name="T6" fmla="*/ 229 w 229"/>
                <a:gd name="T7" fmla="*/ 0 h 374"/>
                <a:gd name="T8" fmla="*/ 229 w 229"/>
                <a:gd name="T9" fmla="*/ 8 h 374"/>
                <a:gd name="T10" fmla="*/ 0 60000 65536"/>
                <a:gd name="T11" fmla="*/ 0 60000 65536"/>
                <a:gd name="T12" fmla="*/ 0 60000 65536"/>
                <a:gd name="T13" fmla="*/ 0 60000 65536"/>
                <a:gd name="T14" fmla="*/ 0 60000 65536"/>
                <a:gd name="T15" fmla="*/ 0 w 229"/>
                <a:gd name="T16" fmla="*/ 0 h 374"/>
                <a:gd name="T17" fmla="*/ 229 w 229"/>
                <a:gd name="T18" fmla="*/ 374 h 374"/>
              </a:gdLst>
              <a:ahLst/>
              <a:cxnLst>
                <a:cxn ang="T10">
                  <a:pos x="T0" y="T1"/>
                </a:cxn>
                <a:cxn ang="T11">
                  <a:pos x="T2" y="T3"/>
                </a:cxn>
                <a:cxn ang="T12">
                  <a:pos x="T4" y="T5"/>
                </a:cxn>
                <a:cxn ang="T13">
                  <a:pos x="T6" y="T7"/>
                </a:cxn>
                <a:cxn ang="T14">
                  <a:pos x="T8" y="T9"/>
                </a:cxn>
              </a:cxnLst>
              <a:rect l="T15" t="T16" r="T17" b="T18"/>
              <a:pathLst>
                <a:path w="229" h="374">
                  <a:moveTo>
                    <a:pt x="229" y="8"/>
                  </a:moveTo>
                  <a:lnTo>
                    <a:pt x="8" y="374"/>
                  </a:lnTo>
                  <a:lnTo>
                    <a:pt x="0" y="374"/>
                  </a:lnTo>
                  <a:lnTo>
                    <a:pt x="229" y="0"/>
                  </a:lnTo>
                  <a:lnTo>
                    <a:pt x="229" y="8"/>
                  </a:lnTo>
                  <a:close/>
                </a:path>
              </a:pathLst>
            </a:custGeom>
            <a:solidFill>
              <a:srgbClr val="D1D1C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59" name="Freeform 169"/>
            <p:cNvSpPr>
              <a:spLocks noChangeArrowheads="1"/>
            </p:cNvSpPr>
            <p:nvPr/>
          </p:nvSpPr>
          <p:spPr bwMode="auto">
            <a:xfrm>
              <a:off x="549" y="161"/>
              <a:ext cx="221" cy="366"/>
            </a:xfrm>
            <a:custGeom>
              <a:avLst/>
              <a:gdLst>
                <a:gd name="T0" fmla="*/ 221 w 221"/>
                <a:gd name="T1" fmla="*/ 7 h 366"/>
                <a:gd name="T2" fmla="*/ 8 w 221"/>
                <a:gd name="T3" fmla="*/ 366 h 366"/>
                <a:gd name="T4" fmla="*/ 0 w 221"/>
                <a:gd name="T5" fmla="*/ 366 h 366"/>
                <a:gd name="T6" fmla="*/ 221 w 221"/>
                <a:gd name="T7" fmla="*/ 0 h 366"/>
                <a:gd name="T8" fmla="*/ 221 w 221"/>
                <a:gd name="T9" fmla="*/ 7 h 366"/>
                <a:gd name="T10" fmla="*/ 0 60000 65536"/>
                <a:gd name="T11" fmla="*/ 0 60000 65536"/>
                <a:gd name="T12" fmla="*/ 0 60000 65536"/>
                <a:gd name="T13" fmla="*/ 0 60000 65536"/>
                <a:gd name="T14" fmla="*/ 0 60000 65536"/>
                <a:gd name="T15" fmla="*/ 0 w 221"/>
                <a:gd name="T16" fmla="*/ 0 h 366"/>
                <a:gd name="T17" fmla="*/ 221 w 221"/>
                <a:gd name="T18" fmla="*/ 366 h 366"/>
              </a:gdLst>
              <a:ahLst/>
              <a:cxnLst>
                <a:cxn ang="T10">
                  <a:pos x="T0" y="T1"/>
                </a:cxn>
                <a:cxn ang="T11">
                  <a:pos x="T2" y="T3"/>
                </a:cxn>
                <a:cxn ang="T12">
                  <a:pos x="T4" y="T5"/>
                </a:cxn>
                <a:cxn ang="T13">
                  <a:pos x="T6" y="T7"/>
                </a:cxn>
                <a:cxn ang="T14">
                  <a:pos x="T8" y="T9"/>
                </a:cxn>
              </a:cxnLst>
              <a:rect l="T15" t="T16" r="T17" b="T18"/>
              <a:pathLst>
                <a:path w="221" h="366">
                  <a:moveTo>
                    <a:pt x="221" y="7"/>
                  </a:moveTo>
                  <a:lnTo>
                    <a:pt x="8" y="366"/>
                  </a:lnTo>
                  <a:lnTo>
                    <a:pt x="0" y="366"/>
                  </a:lnTo>
                  <a:lnTo>
                    <a:pt x="221" y="0"/>
                  </a:lnTo>
                  <a:lnTo>
                    <a:pt x="221" y="7"/>
                  </a:lnTo>
                  <a:close/>
                </a:path>
              </a:pathLst>
            </a:custGeom>
            <a:solidFill>
              <a:srgbClr val="D1D1C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0" name="Freeform 170"/>
            <p:cNvSpPr>
              <a:spLocks noChangeArrowheads="1"/>
            </p:cNvSpPr>
            <p:nvPr/>
          </p:nvSpPr>
          <p:spPr bwMode="auto">
            <a:xfrm>
              <a:off x="557" y="168"/>
              <a:ext cx="213" cy="359"/>
            </a:xfrm>
            <a:custGeom>
              <a:avLst/>
              <a:gdLst>
                <a:gd name="T0" fmla="*/ 213 w 213"/>
                <a:gd name="T1" fmla="*/ 8 h 359"/>
                <a:gd name="T2" fmla="*/ 3 w 213"/>
                <a:gd name="T3" fmla="*/ 359 h 359"/>
                <a:gd name="T4" fmla="*/ 0 w 213"/>
                <a:gd name="T5" fmla="*/ 359 h 359"/>
                <a:gd name="T6" fmla="*/ 213 w 213"/>
                <a:gd name="T7" fmla="*/ 0 h 359"/>
                <a:gd name="T8" fmla="*/ 213 w 213"/>
                <a:gd name="T9" fmla="*/ 8 h 359"/>
                <a:gd name="T10" fmla="*/ 0 60000 65536"/>
                <a:gd name="T11" fmla="*/ 0 60000 65536"/>
                <a:gd name="T12" fmla="*/ 0 60000 65536"/>
                <a:gd name="T13" fmla="*/ 0 60000 65536"/>
                <a:gd name="T14" fmla="*/ 0 60000 65536"/>
                <a:gd name="T15" fmla="*/ 0 w 213"/>
                <a:gd name="T16" fmla="*/ 0 h 359"/>
                <a:gd name="T17" fmla="*/ 213 w 213"/>
                <a:gd name="T18" fmla="*/ 359 h 359"/>
              </a:gdLst>
              <a:ahLst/>
              <a:cxnLst>
                <a:cxn ang="T10">
                  <a:pos x="T0" y="T1"/>
                </a:cxn>
                <a:cxn ang="T11">
                  <a:pos x="T2" y="T3"/>
                </a:cxn>
                <a:cxn ang="T12">
                  <a:pos x="T4" y="T5"/>
                </a:cxn>
                <a:cxn ang="T13">
                  <a:pos x="T6" y="T7"/>
                </a:cxn>
                <a:cxn ang="T14">
                  <a:pos x="T8" y="T9"/>
                </a:cxn>
              </a:cxnLst>
              <a:rect l="T15" t="T16" r="T17" b="T18"/>
              <a:pathLst>
                <a:path w="213" h="359">
                  <a:moveTo>
                    <a:pt x="213" y="8"/>
                  </a:moveTo>
                  <a:lnTo>
                    <a:pt x="3" y="359"/>
                  </a:lnTo>
                  <a:lnTo>
                    <a:pt x="0" y="359"/>
                  </a:lnTo>
                  <a:lnTo>
                    <a:pt x="213" y="0"/>
                  </a:lnTo>
                  <a:lnTo>
                    <a:pt x="213" y="8"/>
                  </a:lnTo>
                  <a:close/>
                </a:path>
              </a:pathLst>
            </a:custGeom>
            <a:solidFill>
              <a:srgbClr val="CFCFC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1" name="Freeform 171"/>
            <p:cNvSpPr>
              <a:spLocks noChangeArrowheads="1"/>
            </p:cNvSpPr>
            <p:nvPr/>
          </p:nvSpPr>
          <p:spPr bwMode="auto">
            <a:xfrm>
              <a:off x="560" y="176"/>
              <a:ext cx="210" cy="351"/>
            </a:xfrm>
            <a:custGeom>
              <a:avLst/>
              <a:gdLst>
                <a:gd name="T0" fmla="*/ 210 w 210"/>
                <a:gd name="T1" fmla="*/ 8 h 351"/>
                <a:gd name="T2" fmla="*/ 4 w 210"/>
                <a:gd name="T3" fmla="*/ 351 h 351"/>
                <a:gd name="T4" fmla="*/ 0 w 210"/>
                <a:gd name="T5" fmla="*/ 351 h 351"/>
                <a:gd name="T6" fmla="*/ 210 w 210"/>
                <a:gd name="T7" fmla="*/ 0 h 351"/>
                <a:gd name="T8" fmla="*/ 210 w 210"/>
                <a:gd name="T9" fmla="*/ 8 h 351"/>
                <a:gd name="T10" fmla="*/ 0 60000 65536"/>
                <a:gd name="T11" fmla="*/ 0 60000 65536"/>
                <a:gd name="T12" fmla="*/ 0 60000 65536"/>
                <a:gd name="T13" fmla="*/ 0 60000 65536"/>
                <a:gd name="T14" fmla="*/ 0 60000 65536"/>
                <a:gd name="T15" fmla="*/ 0 w 210"/>
                <a:gd name="T16" fmla="*/ 0 h 351"/>
                <a:gd name="T17" fmla="*/ 210 w 210"/>
                <a:gd name="T18" fmla="*/ 351 h 351"/>
              </a:gdLst>
              <a:ahLst/>
              <a:cxnLst>
                <a:cxn ang="T10">
                  <a:pos x="T0" y="T1"/>
                </a:cxn>
                <a:cxn ang="T11">
                  <a:pos x="T2" y="T3"/>
                </a:cxn>
                <a:cxn ang="T12">
                  <a:pos x="T4" y="T5"/>
                </a:cxn>
                <a:cxn ang="T13">
                  <a:pos x="T6" y="T7"/>
                </a:cxn>
                <a:cxn ang="T14">
                  <a:pos x="T8" y="T9"/>
                </a:cxn>
              </a:cxnLst>
              <a:rect l="T15" t="T16" r="T17" b="T18"/>
              <a:pathLst>
                <a:path w="210" h="351">
                  <a:moveTo>
                    <a:pt x="210" y="8"/>
                  </a:moveTo>
                  <a:lnTo>
                    <a:pt x="4" y="351"/>
                  </a:lnTo>
                  <a:lnTo>
                    <a:pt x="0" y="351"/>
                  </a:lnTo>
                  <a:lnTo>
                    <a:pt x="210" y="0"/>
                  </a:lnTo>
                  <a:lnTo>
                    <a:pt x="210" y="8"/>
                  </a:lnTo>
                  <a:close/>
                </a:path>
              </a:pathLst>
            </a:custGeom>
            <a:solidFill>
              <a:srgbClr val="CFCFC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2" name="Freeform 172"/>
            <p:cNvSpPr>
              <a:spLocks noChangeArrowheads="1"/>
            </p:cNvSpPr>
            <p:nvPr/>
          </p:nvSpPr>
          <p:spPr bwMode="auto">
            <a:xfrm>
              <a:off x="564" y="184"/>
              <a:ext cx="206" cy="343"/>
            </a:xfrm>
            <a:custGeom>
              <a:avLst/>
              <a:gdLst>
                <a:gd name="T0" fmla="*/ 206 w 206"/>
                <a:gd name="T1" fmla="*/ 11 h 343"/>
                <a:gd name="T2" fmla="*/ 8 w 206"/>
                <a:gd name="T3" fmla="*/ 343 h 343"/>
                <a:gd name="T4" fmla="*/ 0 w 206"/>
                <a:gd name="T5" fmla="*/ 343 h 343"/>
                <a:gd name="T6" fmla="*/ 206 w 206"/>
                <a:gd name="T7" fmla="*/ 0 h 343"/>
                <a:gd name="T8" fmla="*/ 206 w 206"/>
                <a:gd name="T9" fmla="*/ 11 h 343"/>
                <a:gd name="T10" fmla="*/ 0 60000 65536"/>
                <a:gd name="T11" fmla="*/ 0 60000 65536"/>
                <a:gd name="T12" fmla="*/ 0 60000 65536"/>
                <a:gd name="T13" fmla="*/ 0 60000 65536"/>
                <a:gd name="T14" fmla="*/ 0 60000 65536"/>
                <a:gd name="T15" fmla="*/ 0 w 206"/>
                <a:gd name="T16" fmla="*/ 0 h 343"/>
                <a:gd name="T17" fmla="*/ 206 w 206"/>
                <a:gd name="T18" fmla="*/ 343 h 343"/>
              </a:gdLst>
              <a:ahLst/>
              <a:cxnLst>
                <a:cxn ang="T10">
                  <a:pos x="T0" y="T1"/>
                </a:cxn>
                <a:cxn ang="T11">
                  <a:pos x="T2" y="T3"/>
                </a:cxn>
                <a:cxn ang="T12">
                  <a:pos x="T4" y="T5"/>
                </a:cxn>
                <a:cxn ang="T13">
                  <a:pos x="T6" y="T7"/>
                </a:cxn>
                <a:cxn ang="T14">
                  <a:pos x="T8" y="T9"/>
                </a:cxn>
              </a:cxnLst>
              <a:rect l="T15" t="T16" r="T17" b="T18"/>
              <a:pathLst>
                <a:path w="206" h="343">
                  <a:moveTo>
                    <a:pt x="206" y="11"/>
                  </a:moveTo>
                  <a:lnTo>
                    <a:pt x="8" y="343"/>
                  </a:lnTo>
                  <a:lnTo>
                    <a:pt x="0" y="343"/>
                  </a:lnTo>
                  <a:lnTo>
                    <a:pt x="206" y="0"/>
                  </a:lnTo>
                  <a:lnTo>
                    <a:pt x="206" y="11"/>
                  </a:lnTo>
                  <a:close/>
                </a:path>
              </a:pathLst>
            </a:custGeom>
            <a:solidFill>
              <a:srgbClr val="CFCFC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3" name="Freeform 173"/>
            <p:cNvSpPr>
              <a:spLocks noChangeArrowheads="1"/>
            </p:cNvSpPr>
            <p:nvPr/>
          </p:nvSpPr>
          <p:spPr bwMode="auto">
            <a:xfrm>
              <a:off x="572" y="195"/>
              <a:ext cx="198" cy="332"/>
            </a:xfrm>
            <a:custGeom>
              <a:avLst/>
              <a:gdLst>
                <a:gd name="T0" fmla="*/ 198 w 198"/>
                <a:gd name="T1" fmla="*/ 8 h 332"/>
                <a:gd name="T2" fmla="*/ 4 w 198"/>
                <a:gd name="T3" fmla="*/ 332 h 332"/>
                <a:gd name="T4" fmla="*/ 0 w 198"/>
                <a:gd name="T5" fmla="*/ 332 h 332"/>
                <a:gd name="T6" fmla="*/ 198 w 198"/>
                <a:gd name="T7" fmla="*/ 0 h 332"/>
                <a:gd name="T8" fmla="*/ 198 w 198"/>
                <a:gd name="T9" fmla="*/ 8 h 332"/>
                <a:gd name="T10" fmla="*/ 0 60000 65536"/>
                <a:gd name="T11" fmla="*/ 0 60000 65536"/>
                <a:gd name="T12" fmla="*/ 0 60000 65536"/>
                <a:gd name="T13" fmla="*/ 0 60000 65536"/>
                <a:gd name="T14" fmla="*/ 0 60000 65536"/>
                <a:gd name="T15" fmla="*/ 0 w 198"/>
                <a:gd name="T16" fmla="*/ 0 h 332"/>
                <a:gd name="T17" fmla="*/ 198 w 198"/>
                <a:gd name="T18" fmla="*/ 332 h 332"/>
              </a:gdLst>
              <a:ahLst/>
              <a:cxnLst>
                <a:cxn ang="T10">
                  <a:pos x="T0" y="T1"/>
                </a:cxn>
                <a:cxn ang="T11">
                  <a:pos x="T2" y="T3"/>
                </a:cxn>
                <a:cxn ang="T12">
                  <a:pos x="T4" y="T5"/>
                </a:cxn>
                <a:cxn ang="T13">
                  <a:pos x="T6" y="T7"/>
                </a:cxn>
                <a:cxn ang="T14">
                  <a:pos x="T8" y="T9"/>
                </a:cxn>
              </a:cxnLst>
              <a:rect l="T15" t="T16" r="T17" b="T18"/>
              <a:pathLst>
                <a:path w="198" h="332">
                  <a:moveTo>
                    <a:pt x="198" y="8"/>
                  </a:moveTo>
                  <a:lnTo>
                    <a:pt x="4" y="332"/>
                  </a:lnTo>
                  <a:lnTo>
                    <a:pt x="0" y="332"/>
                  </a:lnTo>
                  <a:lnTo>
                    <a:pt x="198" y="0"/>
                  </a:lnTo>
                  <a:lnTo>
                    <a:pt x="198" y="8"/>
                  </a:lnTo>
                  <a:close/>
                </a:path>
              </a:pathLst>
            </a:custGeom>
            <a:solidFill>
              <a:srgbClr val="CFCFC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4" name="Freeform 174"/>
            <p:cNvSpPr>
              <a:spLocks noChangeArrowheads="1"/>
            </p:cNvSpPr>
            <p:nvPr/>
          </p:nvSpPr>
          <p:spPr bwMode="auto">
            <a:xfrm>
              <a:off x="576" y="203"/>
              <a:ext cx="194" cy="324"/>
            </a:xfrm>
            <a:custGeom>
              <a:avLst/>
              <a:gdLst>
                <a:gd name="T0" fmla="*/ 194 w 194"/>
                <a:gd name="T1" fmla="*/ 7 h 324"/>
                <a:gd name="T2" fmla="*/ 3 w 194"/>
                <a:gd name="T3" fmla="*/ 324 h 324"/>
                <a:gd name="T4" fmla="*/ 0 w 194"/>
                <a:gd name="T5" fmla="*/ 324 h 324"/>
                <a:gd name="T6" fmla="*/ 194 w 194"/>
                <a:gd name="T7" fmla="*/ 0 h 324"/>
                <a:gd name="T8" fmla="*/ 194 w 194"/>
                <a:gd name="T9" fmla="*/ 7 h 324"/>
                <a:gd name="T10" fmla="*/ 0 60000 65536"/>
                <a:gd name="T11" fmla="*/ 0 60000 65536"/>
                <a:gd name="T12" fmla="*/ 0 60000 65536"/>
                <a:gd name="T13" fmla="*/ 0 60000 65536"/>
                <a:gd name="T14" fmla="*/ 0 60000 65536"/>
                <a:gd name="T15" fmla="*/ 0 w 194"/>
                <a:gd name="T16" fmla="*/ 0 h 324"/>
                <a:gd name="T17" fmla="*/ 194 w 194"/>
                <a:gd name="T18" fmla="*/ 324 h 324"/>
              </a:gdLst>
              <a:ahLst/>
              <a:cxnLst>
                <a:cxn ang="T10">
                  <a:pos x="T0" y="T1"/>
                </a:cxn>
                <a:cxn ang="T11">
                  <a:pos x="T2" y="T3"/>
                </a:cxn>
                <a:cxn ang="T12">
                  <a:pos x="T4" y="T5"/>
                </a:cxn>
                <a:cxn ang="T13">
                  <a:pos x="T6" y="T7"/>
                </a:cxn>
                <a:cxn ang="T14">
                  <a:pos x="T8" y="T9"/>
                </a:cxn>
              </a:cxnLst>
              <a:rect l="T15" t="T16" r="T17" b="T18"/>
              <a:pathLst>
                <a:path w="194" h="324">
                  <a:moveTo>
                    <a:pt x="194" y="7"/>
                  </a:moveTo>
                  <a:lnTo>
                    <a:pt x="3" y="324"/>
                  </a:lnTo>
                  <a:lnTo>
                    <a:pt x="0" y="324"/>
                  </a:lnTo>
                  <a:lnTo>
                    <a:pt x="194" y="0"/>
                  </a:lnTo>
                  <a:lnTo>
                    <a:pt x="194" y="7"/>
                  </a:lnTo>
                  <a:close/>
                </a:path>
              </a:pathLst>
            </a:custGeom>
            <a:solidFill>
              <a:srgbClr val="D0CFC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5" name="Freeform 175"/>
            <p:cNvSpPr>
              <a:spLocks noChangeArrowheads="1"/>
            </p:cNvSpPr>
            <p:nvPr/>
          </p:nvSpPr>
          <p:spPr bwMode="auto">
            <a:xfrm>
              <a:off x="579" y="210"/>
              <a:ext cx="191" cy="317"/>
            </a:xfrm>
            <a:custGeom>
              <a:avLst/>
              <a:gdLst>
                <a:gd name="T0" fmla="*/ 191 w 191"/>
                <a:gd name="T1" fmla="*/ 8 h 317"/>
                <a:gd name="T2" fmla="*/ 4 w 191"/>
                <a:gd name="T3" fmla="*/ 317 h 317"/>
                <a:gd name="T4" fmla="*/ 0 w 191"/>
                <a:gd name="T5" fmla="*/ 317 h 317"/>
                <a:gd name="T6" fmla="*/ 191 w 191"/>
                <a:gd name="T7" fmla="*/ 0 h 317"/>
                <a:gd name="T8" fmla="*/ 191 w 191"/>
                <a:gd name="T9" fmla="*/ 8 h 317"/>
                <a:gd name="T10" fmla="*/ 0 60000 65536"/>
                <a:gd name="T11" fmla="*/ 0 60000 65536"/>
                <a:gd name="T12" fmla="*/ 0 60000 65536"/>
                <a:gd name="T13" fmla="*/ 0 60000 65536"/>
                <a:gd name="T14" fmla="*/ 0 60000 65536"/>
                <a:gd name="T15" fmla="*/ 0 w 191"/>
                <a:gd name="T16" fmla="*/ 0 h 317"/>
                <a:gd name="T17" fmla="*/ 191 w 191"/>
                <a:gd name="T18" fmla="*/ 317 h 317"/>
              </a:gdLst>
              <a:ahLst/>
              <a:cxnLst>
                <a:cxn ang="T10">
                  <a:pos x="T0" y="T1"/>
                </a:cxn>
                <a:cxn ang="T11">
                  <a:pos x="T2" y="T3"/>
                </a:cxn>
                <a:cxn ang="T12">
                  <a:pos x="T4" y="T5"/>
                </a:cxn>
                <a:cxn ang="T13">
                  <a:pos x="T6" y="T7"/>
                </a:cxn>
                <a:cxn ang="T14">
                  <a:pos x="T8" y="T9"/>
                </a:cxn>
              </a:cxnLst>
              <a:rect l="T15" t="T16" r="T17" b="T18"/>
              <a:pathLst>
                <a:path w="191" h="317">
                  <a:moveTo>
                    <a:pt x="191" y="8"/>
                  </a:moveTo>
                  <a:lnTo>
                    <a:pt x="4" y="317"/>
                  </a:lnTo>
                  <a:lnTo>
                    <a:pt x="0" y="317"/>
                  </a:lnTo>
                  <a:lnTo>
                    <a:pt x="191" y="0"/>
                  </a:lnTo>
                  <a:lnTo>
                    <a:pt x="191" y="8"/>
                  </a:lnTo>
                  <a:close/>
                </a:path>
              </a:pathLst>
            </a:custGeom>
            <a:solidFill>
              <a:srgbClr val="D0CFC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6" name="Freeform 176"/>
            <p:cNvSpPr>
              <a:spLocks noChangeArrowheads="1"/>
            </p:cNvSpPr>
            <p:nvPr/>
          </p:nvSpPr>
          <p:spPr bwMode="auto">
            <a:xfrm>
              <a:off x="587" y="222"/>
              <a:ext cx="183" cy="305"/>
            </a:xfrm>
            <a:custGeom>
              <a:avLst/>
              <a:gdLst>
                <a:gd name="T0" fmla="*/ 183 w 183"/>
                <a:gd name="T1" fmla="*/ 7 h 305"/>
                <a:gd name="T2" fmla="*/ 4 w 183"/>
                <a:gd name="T3" fmla="*/ 305 h 305"/>
                <a:gd name="T4" fmla="*/ 0 w 183"/>
                <a:gd name="T5" fmla="*/ 305 h 305"/>
                <a:gd name="T6" fmla="*/ 183 w 183"/>
                <a:gd name="T7" fmla="*/ 0 h 305"/>
                <a:gd name="T8" fmla="*/ 183 w 183"/>
                <a:gd name="T9" fmla="*/ 7 h 305"/>
                <a:gd name="T10" fmla="*/ 0 60000 65536"/>
                <a:gd name="T11" fmla="*/ 0 60000 65536"/>
                <a:gd name="T12" fmla="*/ 0 60000 65536"/>
                <a:gd name="T13" fmla="*/ 0 60000 65536"/>
                <a:gd name="T14" fmla="*/ 0 60000 65536"/>
                <a:gd name="T15" fmla="*/ 0 w 183"/>
                <a:gd name="T16" fmla="*/ 0 h 305"/>
                <a:gd name="T17" fmla="*/ 183 w 183"/>
                <a:gd name="T18" fmla="*/ 305 h 305"/>
              </a:gdLst>
              <a:ahLst/>
              <a:cxnLst>
                <a:cxn ang="T10">
                  <a:pos x="T0" y="T1"/>
                </a:cxn>
                <a:cxn ang="T11">
                  <a:pos x="T2" y="T3"/>
                </a:cxn>
                <a:cxn ang="T12">
                  <a:pos x="T4" y="T5"/>
                </a:cxn>
                <a:cxn ang="T13">
                  <a:pos x="T6" y="T7"/>
                </a:cxn>
                <a:cxn ang="T14">
                  <a:pos x="T8" y="T9"/>
                </a:cxn>
              </a:cxnLst>
              <a:rect l="T15" t="T16" r="T17" b="T18"/>
              <a:pathLst>
                <a:path w="183" h="305">
                  <a:moveTo>
                    <a:pt x="183" y="7"/>
                  </a:moveTo>
                  <a:lnTo>
                    <a:pt x="4" y="305"/>
                  </a:lnTo>
                  <a:lnTo>
                    <a:pt x="0" y="305"/>
                  </a:lnTo>
                  <a:lnTo>
                    <a:pt x="183" y="0"/>
                  </a:lnTo>
                  <a:lnTo>
                    <a:pt x="183" y="7"/>
                  </a:lnTo>
                  <a:close/>
                </a:path>
              </a:pathLst>
            </a:custGeom>
            <a:solidFill>
              <a:srgbClr val="D0CFC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7" name="Freeform 177"/>
            <p:cNvSpPr>
              <a:spLocks noChangeArrowheads="1"/>
            </p:cNvSpPr>
            <p:nvPr/>
          </p:nvSpPr>
          <p:spPr bwMode="auto">
            <a:xfrm>
              <a:off x="591" y="229"/>
              <a:ext cx="179" cy="298"/>
            </a:xfrm>
            <a:custGeom>
              <a:avLst/>
              <a:gdLst>
                <a:gd name="T0" fmla="*/ 179 w 179"/>
                <a:gd name="T1" fmla="*/ 8 h 298"/>
                <a:gd name="T2" fmla="*/ 7 w 179"/>
                <a:gd name="T3" fmla="*/ 298 h 298"/>
                <a:gd name="T4" fmla="*/ 0 w 179"/>
                <a:gd name="T5" fmla="*/ 298 h 298"/>
                <a:gd name="T6" fmla="*/ 179 w 179"/>
                <a:gd name="T7" fmla="*/ 0 h 298"/>
                <a:gd name="T8" fmla="*/ 179 w 179"/>
                <a:gd name="T9" fmla="*/ 8 h 298"/>
                <a:gd name="T10" fmla="*/ 0 60000 65536"/>
                <a:gd name="T11" fmla="*/ 0 60000 65536"/>
                <a:gd name="T12" fmla="*/ 0 60000 65536"/>
                <a:gd name="T13" fmla="*/ 0 60000 65536"/>
                <a:gd name="T14" fmla="*/ 0 60000 65536"/>
                <a:gd name="T15" fmla="*/ 0 w 179"/>
                <a:gd name="T16" fmla="*/ 0 h 298"/>
                <a:gd name="T17" fmla="*/ 179 w 179"/>
                <a:gd name="T18" fmla="*/ 298 h 298"/>
              </a:gdLst>
              <a:ahLst/>
              <a:cxnLst>
                <a:cxn ang="T10">
                  <a:pos x="T0" y="T1"/>
                </a:cxn>
                <a:cxn ang="T11">
                  <a:pos x="T2" y="T3"/>
                </a:cxn>
                <a:cxn ang="T12">
                  <a:pos x="T4" y="T5"/>
                </a:cxn>
                <a:cxn ang="T13">
                  <a:pos x="T6" y="T7"/>
                </a:cxn>
                <a:cxn ang="T14">
                  <a:pos x="T8" y="T9"/>
                </a:cxn>
              </a:cxnLst>
              <a:rect l="T15" t="T16" r="T17" b="T18"/>
              <a:pathLst>
                <a:path w="179" h="298">
                  <a:moveTo>
                    <a:pt x="179" y="8"/>
                  </a:moveTo>
                  <a:lnTo>
                    <a:pt x="7" y="298"/>
                  </a:lnTo>
                  <a:lnTo>
                    <a:pt x="0" y="298"/>
                  </a:lnTo>
                  <a:lnTo>
                    <a:pt x="179" y="0"/>
                  </a:lnTo>
                  <a:lnTo>
                    <a:pt x="179" y="8"/>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8" name="Freeform 178"/>
            <p:cNvSpPr>
              <a:spLocks noChangeArrowheads="1"/>
            </p:cNvSpPr>
            <p:nvPr/>
          </p:nvSpPr>
          <p:spPr bwMode="auto">
            <a:xfrm>
              <a:off x="595" y="233"/>
              <a:ext cx="175" cy="294"/>
            </a:xfrm>
            <a:custGeom>
              <a:avLst/>
              <a:gdLst>
                <a:gd name="T0" fmla="*/ 175 w 175"/>
                <a:gd name="T1" fmla="*/ 12 h 294"/>
                <a:gd name="T2" fmla="*/ 7 w 175"/>
                <a:gd name="T3" fmla="*/ 294 h 294"/>
                <a:gd name="T4" fmla="*/ 0 w 175"/>
                <a:gd name="T5" fmla="*/ 294 h 294"/>
                <a:gd name="T6" fmla="*/ 175 w 175"/>
                <a:gd name="T7" fmla="*/ 0 h 294"/>
                <a:gd name="T8" fmla="*/ 175 w 175"/>
                <a:gd name="T9" fmla="*/ 12 h 294"/>
                <a:gd name="T10" fmla="*/ 0 60000 65536"/>
                <a:gd name="T11" fmla="*/ 0 60000 65536"/>
                <a:gd name="T12" fmla="*/ 0 60000 65536"/>
                <a:gd name="T13" fmla="*/ 0 60000 65536"/>
                <a:gd name="T14" fmla="*/ 0 60000 65536"/>
                <a:gd name="T15" fmla="*/ 0 w 175"/>
                <a:gd name="T16" fmla="*/ 0 h 294"/>
                <a:gd name="T17" fmla="*/ 175 w 175"/>
                <a:gd name="T18" fmla="*/ 294 h 294"/>
              </a:gdLst>
              <a:ahLst/>
              <a:cxnLst>
                <a:cxn ang="T10">
                  <a:pos x="T0" y="T1"/>
                </a:cxn>
                <a:cxn ang="T11">
                  <a:pos x="T2" y="T3"/>
                </a:cxn>
                <a:cxn ang="T12">
                  <a:pos x="T4" y="T5"/>
                </a:cxn>
                <a:cxn ang="T13">
                  <a:pos x="T6" y="T7"/>
                </a:cxn>
                <a:cxn ang="T14">
                  <a:pos x="T8" y="T9"/>
                </a:cxn>
              </a:cxnLst>
              <a:rect l="T15" t="T16" r="T17" b="T18"/>
              <a:pathLst>
                <a:path w="175" h="294">
                  <a:moveTo>
                    <a:pt x="175" y="12"/>
                  </a:moveTo>
                  <a:lnTo>
                    <a:pt x="7" y="294"/>
                  </a:lnTo>
                  <a:lnTo>
                    <a:pt x="0" y="294"/>
                  </a:lnTo>
                  <a:lnTo>
                    <a:pt x="175" y="0"/>
                  </a:lnTo>
                  <a:lnTo>
                    <a:pt x="175" y="12"/>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69" name="Freeform 179"/>
            <p:cNvSpPr>
              <a:spLocks noChangeArrowheads="1"/>
            </p:cNvSpPr>
            <p:nvPr/>
          </p:nvSpPr>
          <p:spPr bwMode="auto">
            <a:xfrm>
              <a:off x="602" y="245"/>
              <a:ext cx="168" cy="282"/>
            </a:xfrm>
            <a:custGeom>
              <a:avLst/>
              <a:gdLst>
                <a:gd name="T0" fmla="*/ 168 w 168"/>
                <a:gd name="T1" fmla="*/ 7 h 282"/>
                <a:gd name="T2" fmla="*/ 4 w 168"/>
                <a:gd name="T3" fmla="*/ 282 h 282"/>
                <a:gd name="T4" fmla="*/ 0 w 168"/>
                <a:gd name="T5" fmla="*/ 282 h 282"/>
                <a:gd name="T6" fmla="*/ 168 w 168"/>
                <a:gd name="T7" fmla="*/ 0 h 282"/>
                <a:gd name="T8" fmla="*/ 168 w 168"/>
                <a:gd name="T9" fmla="*/ 7 h 282"/>
                <a:gd name="T10" fmla="*/ 0 60000 65536"/>
                <a:gd name="T11" fmla="*/ 0 60000 65536"/>
                <a:gd name="T12" fmla="*/ 0 60000 65536"/>
                <a:gd name="T13" fmla="*/ 0 60000 65536"/>
                <a:gd name="T14" fmla="*/ 0 60000 65536"/>
                <a:gd name="T15" fmla="*/ 0 w 168"/>
                <a:gd name="T16" fmla="*/ 0 h 282"/>
                <a:gd name="T17" fmla="*/ 168 w 168"/>
                <a:gd name="T18" fmla="*/ 282 h 282"/>
              </a:gdLst>
              <a:ahLst/>
              <a:cxnLst>
                <a:cxn ang="T10">
                  <a:pos x="T0" y="T1"/>
                </a:cxn>
                <a:cxn ang="T11">
                  <a:pos x="T2" y="T3"/>
                </a:cxn>
                <a:cxn ang="T12">
                  <a:pos x="T4" y="T5"/>
                </a:cxn>
                <a:cxn ang="T13">
                  <a:pos x="T6" y="T7"/>
                </a:cxn>
                <a:cxn ang="T14">
                  <a:pos x="T8" y="T9"/>
                </a:cxn>
              </a:cxnLst>
              <a:rect l="T15" t="T16" r="T17" b="T18"/>
              <a:pathLst>
                <a:path w="168" h="282">
                  <a:moveTo>
                    <a:pt x="168" y="7"/>
                  </a:moveTo>
                  <a:lnTo>
                    <a:pt x="4" y="282"/>
                  </a:lnTo>
                  <a:lnTo>
                    <a:pt x="0" y="282"/>
                  </a:lnTo>
                  <a:lnTo>
                    <a:pt x="168" y="0"/>
                  </a:lnTo>
                  <a:lnTo>
                    <a:pt x="168" y="7"/>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0" name="Freeform 180"/>
            <p:cNvSpPr>
              <a:spLocks noChangeArrowheads="1"/>
            </p:cNvSpPr>
            <p:nvPr/>
          </p:nvSpPr>
          <p:spPr bwMode="auto">
            <a:xfrm>
              <a:off x="602" y="252"/>
              <a:ext cx="168" cy="275"/>
            </a:xfrm>
            <a:custGeom>
              <a:avLst/>
              <a:gdLst>
                <a:gd name="T0" fmla="*/ 168 w 168"/>
                <a:gd name="T1" fmla="*/ 8 h 275"/>
                <a:gd name="T2" fmla="*/ 8 w 168"/>
                <a:gd name="T3" fmla="*/ 275 h 275"/>
                <a:gd name="T4" fmla="*/ 0 w 168"/>
                <a:gd name="T5" fmla="*/ 275 h 275"/>
                <a:gd name="T6" fmla="*/ 168 w 168"/>
                <a:gd name="T7" fmla="*/ 0 h 275"/>
                <a:gd name="T8" fmla="*/ 168 w 168"/>
                <a:gd name="T9" fmla="*/ 8 h 275"/>
                <a:gd name="T10" fmla="*/ 0 60000 65536"/>
                <a:gd name="T11" fmla="*/ 0 60000 65536"/>
                <a:gd name="T12" fmla="*/ 0 60000 65536"/>
                <a:gd name="T13" fmla="*/ 0 60000 65536"/>
                <a:gd name="T14" fmla="*/ 0 60000 65536"/>
                <a:gd name="T15" fmla="*/ 0 w 168"/>
                <a:gd name="T16" fmla="*/ 0 h 275"/>
                <a:gd name="T17" fmla="*/ 168 w 168"/>
                <a:gd name="T18" fmla="*/ 275 h 275"/>
              </a:gdLst>
              <a:ahLst/>
              <a:cxnLst>
                <a:cxn ang="T10">
                  <a:pos x="T0" y="T1"/>
                </a:cxn>
                <a:cxn ang="T11">
                  <a:pos x="T2" y="T3"/>
                </a:cxn>
                <a:cxn ang="T12">
                  <a:pos x="T4" y="T5"/>
                </a:cxn>
                <a:cxn ang="T13">
                  <a:pos x="T6" y="T7"/>
                </a:cxn>
                <a:cxn ang="T14">
                  <a:pos x="T8" y="T9"/>
                </a:cxn>
              </a:cxnLst>
              <a:rect l="T15" t="T16" r="T17" b="T18"/>
              <a:pathLst>
                <a:path w="168" h="275">
                  <a:moveTo>
                    <a:pt x="168" y="8"/>
                  </a:moveTo>
                  <a:lnTo>
                    <a:pt x="8" y="275"/>
                  </a:lnTo>
                  <a:lnTo>
                    <a:pt x="0" y="275"/>
                  </a:lnTo>
                  <a:lnTo>
                    <a:pt x="168" y="0"/>
                  </a:lnTo>
                  <a:lnTo>
                    <a:pt x="168" y="8"/>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1" name="Freeform 181"/>
            <p:cNvSpPr>
              <a:spLocks noChangeArrowheads="1"/>
            </p:cNvSpPr>
            <p:nvPr/>
          </p:nvSpPr>
          <p:spPr bwMode="auto">
            <a:xfrm>
              <a:off x="610" y="260"/>
              <a:ext cx="160" cy="267"/>
            </a:xfrm>
            <a:custGeom>
              <a:avLst/>
              <a:gdLst>
                <a:gd name="T0" fmla="*/ 160 w 160"/>
                <a:gd name="T1" fmla="*/ 8 h 267"/>
                <a:gd name="T2" fmla="*/ 4 w 160"/>
                <a:gd name="T3" fmla="*/ 267 h 267"/>
                <a:gd name="T4" fmla="*/ 0 w 160"/>
                <a:gd name="T5" fmla="*/ 267 h 267"/>
                <a:gd name="T6" fmla="*/ 160 w 160"/>
                <a:gd name="T7" fmla="*/ 0 h 267"/>
                <a:gd name="T8" fmla="*/ 160 w 160"/>
                <a:gd name="T9" fmla="*/ 8 h 267"/>
                <a:gd name="T10" fmla="*/ 0 60000 65536"/>
                <a:gd name="T11" fmla="*/ 0 60000 65536"/>
                <a:gd name="T12" fmla="*/ 0 60000 65536"/>
                <a:gd name="T13" fmla="*/ 0 60000 65536"/>
                <a:gd name="T14" fmla="*/ 0 60000 65536"/>
                <a:gd name="T15" fmla="*/ 0 w 160"/>
                <a:gd name="T16" fmla="*/ 0 h 267"/>
                <a:gd name="T17" fmla="*/ 160 w 160"/>
                <a:gd name="T18" fmla="*/ 267 h 267"/>
              </a:gdLst>
              <a:ahLst/>
              <a:cxnLst>
                <a:cxn ang="T10">
                  <a:pos x="T0" y="T1"/>
                </a:cxn>
                <a:cxn ang="T11">
                  <a:pos x="T2" y="T3"/>
                </a:cxn>
                <a:cxn ang="T12">
                  <a:pos x="T4" y="T5"/>
                </a:cxn>
                <a:cxn ang="T13">
                  <a:pos x="T6" y="T7"/>
                </a:cxn>
                <a:cxn ang="T14">
                  <a:pos x="T8" y="T9"/>
                </a:cxn>
              </a:cxnLst>
              <a:rect l="T15" t="T16" r="T17" b="T18"/>
              <a:pathLst>
                <a:path w="160" h="267">
                  <a:moveTo>
                    <a:pt x="160" y="8"/>
                  </a:moveTo>
                  <a:lnTo>
                    <a:pt x="4" y="267"/>
                  </a:lnTo>
                  <a:lnTo>
                    <a:pt x="0" y="267"/>
                  </a:lnTo>
                  <a:lnTo>
                    <a:pt x="160" y="0"/>
                  </a:lnTo>
                  <a:lnTo>
                    <a:pt x="160" y="8"/>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2" name="Freeform 182"/>
            <p:cNvSpPr>
              <a:spLocks noChangeArrowheads="1"/>
            </p:cNvSpPr>
            <p:nvPr/>
          </p:nvSpPr>
          <p:spPr bwMode="auto">
            <a:xfrm>
              <a:off x="618" y="268"/>
              <a:ext cx="152" cy="259"/>
            </a:xfrm>
            <a:custGeom>
              <a:avLst/>
              <a:gdLst>
                <a:gd name="T0" fmla="*/ 152 w 152"/>
                <a:gd name="T1" fmla="*/ 7 h 259"/>
                <a:gd name="T2" fmla="*/ 3 w 152"/>
                <a:gd name="T3" fmla="*/ 259 h 259"/>
                <a:gd name="T4" fmla="*/ 0 w 152"/>
                <a:gd name="T5" fmla="*/ 259 h 259"/>
                <a:gd name="T6" fmla="*/ 152 w 152"/>
                <a:gd name="T7" fmla="*/ 0 h 259"/>
                <a:gd name="T8" fmla="*/ 152 w 152"/>
                <a:gd name="T9" fmla="*/ 7 h 259"/>
                <a:gd name="T10" fmla="*/ 0 60000 65536"/>
                <a:gd name="T11" fmla="*/ 0 60000 65536"/>
                <a:gd name="T12" fmla="*/ 0 60000 65536"/>
                <a:gd name="T13" fmla="*/ 0 60000 65536"/>
                <a:gd name="T14" fmla="*/ 0 60000 65536"/>
                <a:gd name="T15" fmla="*/ 0 w 152"/>
                <a:gd name="T16" fmla="*/ 0 h 259"/>
                <a:gd name="T17" fmla="*/ 152 w 152"/>
                <a:gd name="T18" fmla="*/ 259 h 259"/>
              </a:gdLst>
              <a:ahLst/>
              <a:cxnLst>
                <a:cxn ang="T10">
                  <a:pos x="T0" y="T1"/>
                </a:cxn>
                <a:cxn ang="T11">
                  <a:pos x="T2" y="T3"/>
                </a:cxn>
                <a:cxn ang="T12">
                  <a:pos x="T4" y="T5"/>
                </a:cxn>
                <a:cxn ang="T13">
                  <a:pos x="T6" y="T7"/>
                </a:cxn>
                <a:cxn ang="T14">
                  <a:pos x="T8" y="T9"/>
                </a:cxn>
              </a:cxnLst>
              <a:rect l="T15" t="T16" r="T17" b="T18"/>
              <a:pathLst>
                <a:path w="152" h="259">
                  <a:moveTo>
                    <a:pt x="152" y="7"/>
                  </a:moveTo>
                  <a:lnTo>
                    <a:pt x="3" y="259"/>
                  </a:lnTo>
                  <a:lnTo>
                    <a:pt x="0" y="259"/>
                  </a:lnTo>
                  <a:lnTo>
                    <a:pt x="152" y="0"/>
                  </a:lnTo>
                  <a:lnTo>
                    <a:pt x="152" y="7"/>
                  </a:lnTo>
                  <a:close/>
                </a:path>
              </a:pathLst>
            </a:custGeom>
            <a:solidFill>
              <a:srgbClr val="CDCCC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3" name="Freeform 183"/>
            <p:cNvSpPr>
              <a:spLocks noChangeArrowheads="1"/>
            </p:cNvSpPr>
            <p:nvPr/>
          </p:nvSpPr>
          <p:spPr bwMode="auto">
            <a:xfrm>
              <a:off x="621" y="279"/>
              <a:ext cx="149" cy="248"/>
            </a:xfrm>
            <a:custGeom>
              <a:avLst/>
              <a:gdLst>
                <a:gd name="T0" fmla="*/ 149 w 149"/>
                <a:gd name="T1" fmla="*/ 8 h 248"/>
                <a:gd name="T2" fmla="*/ 4 w 149"/>
                <a:gd name="T3" fmla="*/ 248 h 248"/>
                <a:gd name="T4" fmla="*/ 0 w 149"/>
                <a:gd name="T5" fmla="*/ 248 h 248"/>
                <a:gd name="T6" fmla="*/ 149 w 149"/>
                <a:gd name="T7" fmla="*/ 0 h 248"/>
                <a:gd name="T8" fmla="*/ 149 w 149"/>
                <a:gd name="T9" fmla="*/ 8 h 248"/>
                <a:gd name="T10" fmla="*/ 0 60000 65536"/>
                <a:gd name="T11" fmla="*/ 0 60000 65536"/>
                <a:gd name="T12" fmla="*/ 0 60000 65536"/>
                <a:gd name="T13" fmla="*/ 0 60000 65536"/>
                <a:gd name="T14" fmla="*/ 0 60000 65536"/>
                <a:gd name="T15" fmla="*/ 0 w 149"/>
                <a:gd name="T16" fmla="*/ 0 h 248"/>
                <a:gd name="T17" fmla="*/ 149 w 149"/>
                <a:gd name="T18" fmla="*/ 248 h 248"/>
              </a:gdLst>
              <a:ahLst/>
              <a:cxnLst>
                <a:cxn ang="T10">
                  <a:pos x="T0" y="T1"/>
                </a:cxn>
                <a:cxn ang="T11">
                  <a:pos x="T2" y="T3"/>
                </a:cxn>
                <a:cxn ang="T12">
                  <a:pos x="T4" y="T5"/>
                </a:cxn>
                <a:cxn ang="T13">
                  <a:pos x="T6" y="T7"/>
                </a:cxn>
                <a:cxn ang="T14">
                  <a:pos x="T8" y="T9"/>
                </a:cxn>
              </a:cxnLst>
              <a:rect l="T15" t="T16" r="T17" b="T18"/>
              <a:pathLst>
                <a:path w="149" h="248">
                  <a:moveTo>
                    <a:pt x="149" y="8"/>
                  </a:moveTo>
                  <a:lnTo>
                    <a:pt x="4" y="248"/>
                  </a:lnTo>
                  <a:lnTo>
                    <a:pt x="0" y="248"/>
                  </a:lnTo>
                  <a:lnTo>
                    <a:pt x="149" y="0"/>
                  </a:lnTo>
                  <a:lnTo>
                    <a:pt x="149" y="8"/>
                  </a:lnTo>
                  <a:close/>
                </a:path>
              </a:pathLst>
            </a:custGeom>
            <a:solidFill>
              <a:srgbClr val="CBCC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4" name="Freeform 184"/>
            <p:cNvSpPr>
              <a:spLocks noChangeArrowheads="1"/>
            </p:cNvSpPr>
            <p:nvPr/>
          </p:nvSpPr>
          <p:spPr bwMode="auto">
            <a:xfrm>
              <a:off x="625" y="287"/>
              <a:ext cx="145" cy="240"/>
            </a:xfrm>
            <a:custGeom>
              <a:avLst/>
              <a:gdLst>
                <a:gd name="T0" fmla="*/ 145 w 145"/>
                <a:gd name="T1" fmla="*/ 7 h 240"/>
                <a:gd name="T2" fmla="*/ 8 w 145"/>
                <a:gd name="T3" fmla="*/ 240 h 240"/>
                <a:gd name="T4" fmla="*/ 0 w 145"/>
                <a:gd name="T5" fmla="*/ 240 h 240"/>
                <a:gd name="T6" fmla="*/ 145 w 145"/>
                <a:gd name="T7" fmla="*/ 0 h 240"/>
                <a:gd name="T8" fmla="*/ 145 w 145"/>
                <a:gd name="T9" fmla="*/ 7 h 240"/>
                <a:gd name="T10" fmla="*/ 0 60000 65536"/>
                <a:gd name="T11" fmla="*/ 0 60000 65536"/>
                <a:gd name="T12" fmla="*/ 0 60000 65536"/>
                <a:gd name="T13" fmla="*/ 0 60000 65536"/>
                <a:gd name="T14" fmla="*/ 0 60000 65536"/>
                <a:gd name="T15" fmla="*/ 0 w 145"/>
                <a:gd name="T16" fmla="*/ 0 h 240"/>
                <a:gd name="T17" fmla="*/ 145 w 145"/>
                <a:gd name="T18" fmla="*/ 240 h 240"/>
              </a:gdLst>
              <a:ahLst/>
              <a:cxnLst>
                <a:cxn ang="T10">
                  <a:pos x="T0" y="T1"/>
                </a:cxn>
                <a:cxn ang="T11">
                  <a:pos x="T2" y="T3"/>
                </a:cxn>
                <a:cxn ang="T12">
                  <a:pos x="T4" y="T5"/>
                </a:cxn>
                <a:cxn ang="T13">
                  <a:pos x="T6" y="T7"/>
                </a:cxn>
                <a:cxn ang="T14">
                  <a:pos x="T8" y="T9"/>
                </a:cxn>
              </a:cxnLst>
              <a:rect l="T15" t="T16" r="T17" b="T18"/>
              <a:pathLst>
                <a:path w="145" h="240">
                  <a:moveTo>
                    <a:pt x="145" y="7"/>
                  </a:moveTo>
                  <a:lnTo>
                    <a:pt x="8" y="240"/>
                  </a:lnTo>
                  <a:lnTo>
                    <a:pt x="0" y="240"/>
                  </a:lnTo>
                  <a:lnTo>
                    <a:pt x="145" y="0"/>
                  </a:lnTo>
                  <a:lnTo>
                    <a:pt x="145" y="7"/>
                  </a:lnTo>
                  <a:close/>
                </a:path>
              </a:pathLst>
            </a:custGeom>
            <a:solidFill>
              <a:srgbClr val="CBCC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5" name="Freeform 185"/>
            <p:cNvSpPr>
              <a:spLocks noChangeArrowheads="1"/>
            </p:cNvSpPr>
            <p:nvPr/>
          </p:nvSpPr>
          <p:spPr bwMode="auto">
            <a:xfrm>
              <a:off x="633" y="290"/>
              <a:ext cx="137" cy="237"/>
            </a:xfrm>
            <a:custGeom>
              <a:avLst/>
              <a:gdLst>
                <a:gd name="T0" fmla="*/ 137 w 137"/>
                <a:gd name="T1" fmla="*/ 8 h 237"/>
                <a:gd name="T2" fmla="*/ 4 w 137"/>
                <a:gd name="T3" fmla="*/ 237 h 237"/>
                <a:gd name="T4" fmla="*/ 0 w 137"/>
                <a:gd name="T5" fmla="*/ 237 h 237"/>
                <a:gd name="T6" fmla="*/ 137 w 137"/>
                <a:gd name="T7" fmla="*/ 0 h 237"/>
                <a:gd name="T8" fmla="*/ 137 w 137"/>
                <a:gd name="T9" fmla="*/ 8 h 237"/>
                <a:gd name="T10" fmla="*/ 0 60000 65536"/>
                <a:gd name="T11" fmla="*/ 0 60000 65536"/>
                <a:gd name="T12" fmla="*/ 0 60000 65536"/>
                <a:gd name="T13" fmla="*/ 0 60000 65536"/>
                <a:gd name="T14" fmla="*/ 0 60000 65536"/>
                <a:gd name="T15" fmla="*/ 0 w 137"/>
                <a:gd name="T16" fmla="*/ 0 h 237"/>
                <a:gd name="T17" fmla="*/ 137 w 137"/>
                <a:gd name="T18" fmla="*/ 237 h 237"/>
              </a:gdLst>
              <a:ahLst/>
              <a:cxnLst>
                <a:cxn ang="T10">
                  <a:pos x="T0" y="T1"/>
                </a:cxn>
                <a:cxn ang="T11">
                  <a:pos x="T2" y="T3"/>
                </a:cxn>
                <a:cxn ang="T12">
                  <a:pos x="T4" y="T5"/>
                </a:cxn>
                <a:cxn ang="T13">
                  <a:pos x="T6" y="T7"/>
                </a:cxn>
                <a:cxn ang="T14">
                  <a:pos x="T8" y="T9"/>
                </a:cxn>
              </a:cxnLst>
              <a:rect l="T15" t="T16" r="T17" b="T18"/>
              <a:pathLst>
                <a:path w="137" h="237">
                  <a:moveTo>
                    <a:pt x="137" y="8"/>
                  </a:moveTo>
                  <a:lnTo>
                    <a:pt x="4" y="237"/>
                  </a:lnTo>
                  <a:lnTo>
                    <a:pt x="0" y="237"/>
                  </a:lnTo>
                  <a:lnTo>
                    <a:pt x="137" y="0"/>
                  </a:lnTo>
                  <a:lnTo>
                    <a:pt x="137" y="8"/>
                  </a:lnTo>
                  <a:close/>
                </a:path>
              </a:pathLst>
            </a:custGeom>
            <a:solidFill>
              <a:srgbClr val="CBCC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6" name="Freeform 186"/>
            <p:cNvSpPr>
              <a:spLocks noChangeArrowheads="1"/>
            </p:cNvSpPr>
            <p:nvPr/>
          </p:nvSpPr>
          <p:spPr bwMode="auto">
            <a:xfrm>
              <a:off x="637" y="302"/>
              <a:ext cx="133" cy="225"/>
            </a:xfrm>
            <a:custGeom>
              <a:avLst/>
              <a:gdLst>
                <a:gd name="T0" fmla="*/ 133 w 133"/>
                <a:gd name="T1" fmla="*/ 8 h 225"/>
                <a:gd name="T2" fmla="*/ 3 w 133"/>
                <a:gd name="T3" fmla="*/ 225 h 225"/>
                <a:gd name="T4" fmla="*/ 0 w 133"/>
                <a:gd name="T5" fmla="*/ 225 h 225"/>
                <a:gd name="T6" fmla="*/ 133 w 133"/>
                <a:gd name="T7" fmla="*/ 0 h 225"/>
                <a:gd name="T8" fmla="*/ 133 w 133"/>
                <a:gd name="T9" fmla="*/ 8 h 225"/>
                <a:gd name="T10" fmla="*/ 0 60000 65536"/>
                <a:gd name="T11" fmla="*/ 0 60000 65536"/>
                <a:gd name="T12" fmla="*/ 0 60000 65536"/>
                <a:gd name="T13" fmla="*/ 0 60000 65536"/>
                <a:gd name="T14" fmla="*/ 0 60000 65536"/>
                <a:gd name="T15" fmla="*/ 0 w 133"/>
                <a:gd name="T16" fmla="*/ 0 h 225"/>
                <a:gd name="T17" fmla="*/ 133 w 133"/>
                <a:gd name="T18" fmla="*/ 225 h 225"/>
              </a:gdLst>
              <a:ahLst/>
              <a:cxnLst>
                <a:cxn ang="T10">
                  <a:pos x="T0" y="T1"/>
                </a:cxn>
                <a:cxn ang="T11">
                  <a:pos x="T2" y="T3"/>
                </a:cxn>
                <a:cxn ang="T12">
                  <a:pos x="T4" y="T5"/>
                </a:cxn>
                <a:cxn ang="T13">
                  <a:pos x="T6" y="T7"/>
                </a:cxn>
                <a:cxn ang="T14">
                  <a:pos x="T8" y="T9"/>
                </a:cxn>
              </a:cxnLst>
              <a:rect l="T15" t="T16" r="T17" b="T18"/>
              <a:pathLst>
                <a:path w="133" h="225">
                  <a:moveTo>
                    <a:pt x="133" y="8"/>
                  </a:moveTo>
                  <a:lnTo>
                    <a:pt x="3" y="225"/>
                  </a:lnTo>
                  <a:lnTo>
                    <a:pt x="0" y="225"/>
                  </a:lnTo>
                  <a:lnTo>
                    <a:pt x="133" y="0"/>
                  </a:lnTo>
                  <a:lnTo>
                    <a:pt x="133" y="8"/>
                  </a:lnTo>
                  <a:close/>
                </a:path>
              </a:pathLst>
            </a:custGeom>
            <a:solidFill>
              <a:srgbClr val="CBCC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7" name="Freeform 187"/>
            <p:cNvSpPr>
              <a:spLocks noChangeArrowheads="1"/>
            </p:cNvSpPr>
            <p:nvPr/>
          </p:nvSpPr>
          <p:spPr bwMode="auto">
            <a:xfrm>
              <a:off x="640" y="310"/>
              <a:ext cx="130" cy="217"/>
            </a:xfrm>
            <a:custGeom>
              <a:avLst/>
              <a:gdLst>
                <a:gd name="T0" fmla="*/ 130 w 130"/>
                <a:gd name="T1" fmla="*/ 7 h 217"/>
                <a:gd name="T2" fmla="*/ 4 w 130"/>
                <a:gd name="T3" fmla="*/ 217 h 217"/>
                <a:gd name="T4" fmla="*/ 0 w 130"/>
                <a:gd name="T5" fmla="*/ 217 h 217"/>
                <a:gd name="T6" fmla="*/ 130 w 130"/>
                <a:gd name="T7" fmla="*/ 0 h 217"/>
                <a:gd name="T8" fmla="*/ 130 w 130"/>
                <a:gd name="T9" fmla="*/ 7 h 217"/>
                <a:gd name="T10" fmla="*/ 0 60000 65536"/>
                <a:gd name="T11" fmla="*/ 0 60000 65536"/>
                <a:gd name="T12" fmla="*/ 0 60000 65536"/>
                <a:gd name="T13" fmla="*/ 0 60000 65536"/>
                <a:gd name="T14" fmla="*/ 0 60000 65536"/>
                <a:gd name="T15" fmla="*/ 0 w 130"/>
                <a:gd name="T16" fmla="*/ 0 h 217"/>
                <a:gd name="T17" fmla="*/ 130 w 130"/>
                <a:gd name="T18" fmla="*/ 217 h 217"/>
              </a:gdLst>
              <a:ahLst/>
              <a:cxnLst>
                <a:cxn ang="T10">
                  <a:pos x="T0" y="T1"/>
                </a:cxn>
                <a:cxn ang="T11">
                  <a:pos x="T2" y="T3"/>
                </a:cxn>
                <a:cxn ang="T12">
                  <a:pos x="T4" y="T5"/>
                </a:cxn>
                <a:cxn ang="T13">
                  <a:pos x="T6" y="T7"/>
                </a:cxn>
                <a:cxn ang="T14">
                  <a:pos x="T8" y="T9"/>
                </a:cxn>
              </a:cxnLst>
              <a:rect l="T15" t="T16" r="T17" b="T18"/>
              <a:pathLst>
                <a:path w="130" h="217">
                  <a:moveTo>
                    <a:pt x="130" y="7"/>
                  </a:moveTo>
                  <a:lnTo>
                    <a:pt x="4" y="217"/>
                  </a:lnTo>
                  <a:lnTo>
                    <a:pt x="0" y="217"/>
                  </a:lnTo>
                  <a:lnTo>
                    <a:pt x="130" y="0"/>
                  </a:lnTo>
                  <a:lnTo>
                    <a:pt x="130" y="7"/>
                  </a:lnTo>
                  <a:close/>
                </a:path>
              </a:pathLst>
            </a:custGeom>
            <a:solidFill>
              <a:srgbClr val="CBCB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8" name="Freeform 188"/>
            <p:cNvSpPr>
              <a:spLocks noChangeArrowheads="1"/>
            </p:cNvSpPr>
            <p:nvPr/>
          </p:nvSpPr>
          <p:spPr bwMode="auto">
            <a:xfrm>
              <a:off x="648" y="321"/>
              <a:ext cx="122" cy="206"/>
            </a:xfrm>
            <a:custGeom>
              <a:avLst/>
              <a:gdLst>
                <a:gd name="T0" fmla="*/ 122 w 122"/>
                <a:gd name="T1" fmla="*/ 8 h 206"/>
                <a:gd name="T2" fmla="*/ 4 w 122"/>
                <a:gd name="T3" fmla="*/ 206 h 206"/>
                <a:gd name="T4" fmla="*/ 0 w 122"/>
                <a:gd name="T5" fmla="*/ 206 h 206"/>
                <a:gd name="T6" fmla="*/ 122 w 122"/>
                <a:gd name="T7" fmla="*/ 0 h 206"/>
                <a:gd name="T8" fmla="*/ 122 w 122"/>
                <a:gd name="T9" fmla="*/ 8 h 206"/>
                <a:gd name="T10" fmla="*/ 0 60000 65536"/>
                <a:gd name="T11" fmla="*/ 0 60000 65536"/>
                <a:gd name="T12" fmla="*/ 0 60000 65536"/>
                <a:gd name="T13" fmla="*/ 0 60000 65536"/>
                <a:gd name="T14" fmla="*/ 0 60000 65536"/>
                <a:gd name="T15" fmla="*/ 0 w 122"/>
                <a:gd name="T16" fmla="*/ 0 h 206"/>
                <a:gd name="T17" fmla="*/ 122 w 122"/>
                <a:gd name="T18" fmla="*/ 206 h 206"/>
              </a:gdLst>
              <a:ahLst/>
              <a:cxnLst>
                <a:cxn ang="T10">
                  <a:pos x="T0" y="T1"/>
                </a:cxn>
                <a:cxn ang="T11">
                  <a:pos x="T2" y="T3"/>
                </a:cxn>
                <a:cxn ang="T12">
                  <a:pos x="T4" y="T5"/>
                </a:cxn>
                <a:cxn ang="T13">
                  <a:pos x="T6" y="T7"/>
                </a:cxn>
                <a:cxn ang="T14">
                  <a:pos x="T8" y="T9"/>
                </a:cxn>
              </a:cxnLst>
              <a:rect l="T15" t="T16" r="T17" b="T18"/>
              <a:pathLst>
                <a:path w="122" h="206">
                  <a:moveTo>
                    <a:pt x="122" y="8"/>
                  </a:moveTo>
                  <a:lnTo>
                    <a:pt x="4" y="206"/>
                  </a:lnTo>
                  <a:lnTo>
                    <a:pt x="0" y="206"/>
                  </a:lnTo>
                  <a:lnTo>
                    <a:pt x="122" y="0"/>
                  </a:lnTo>
                  <a:lnTo>
                    <a:pt x="122" y="8"/>
                  </a:lnTo>
                  <a:close/>
                </a:path>
              </a:pathLst>
            </a:custGeom>
            <a:solidFill>
              <a:srgbClr val="CBCB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79" name="Freeform 189"/>
            <p:cNvSpPr>
              <a:spLocks noChangeArrowheads="1"/>
            </p:cNvSpPr>
            <p:nvPr/>
          </p:nvSpPr>
          <p:spPr bwMode="auto">
            <a:xfrm>
              <a:off x="652" y="329"/>
              <a:ext cx="118" cy="198"/>
            </a:xfrm>
            <a:custGeom>
              <a:avLst/>
              <a:gdLst>
                <a:gd name="T0" fmla="*/ 118 w 118"/>
                <a:gd name="T1" fmla="*/ 7 h 198"/>
                <a:gd name="T2" fmla="*/ 7 w 118"/>
                <a:gd name="T3" fmla="*/ 198 h 198"/>
                <a:gd name="T4" fmla="*/ 0 w 118"/>
                <a:gd name="T5" fmla="*/ 198 h 198"/>
                <a:gd name="T6" fmla="*/ 118 w 118"/>
                <a:gd name="T7" fmla="*/ 0 h 198"/>
                <a:gd name="T8" fmla="*/ 118 w 118"/>
                <a:gd name="T9" fmla="*/ 7 h 198"/>
                <a:gd name="T10" fmla="*/ 0 60000 65536"/>
                <a:gd name="T11" fmla="*/ 0 60000 65536"/>
                <a:gd name="T12" fmla="*/ 0 60000 65536"/>
                <a:gd name="T13" fmla="*/ 0 60000 65536"/>
                <a:gd name="T14" fmla="*/ 0 60000 65536"/>
                <a:gd name="T15" fmla="*/ 0 w 118"/>
                <a:gd name="T16" fmla="*/ 0 h 198"/>
                <a:gd name="T17" fmla="*/ 118 w 118"/>
                <a:gd name="T18" fmla="*/ 198 h 198"/>
              </a:gdLst>
              <a:ahLst/>
              <a:cxnLst>
                <a:cxn ang="T10">
                  <a:pos x="T0" y="T1"/>
                </a:cxn>
                <a:cxn ang="T11">
                  <a:pos x="T2" y="T3"/>
                </a:cxn>
                <a:cxn ang="T12">
                  <a:pos x="T4" y="T5"/>
                </a:cxn>
                <a:cxn ang="T13">
                  <a:pos x="T6" y="T7"/>
                </a:cxn>
                <a:cxn ang="T14">
                  <a:pos x="T8" y="T9"/>
                </a:cxn>
              </a:cxnLst>
              <a:rect l="T15" t="T16" r="T17" b="T18"/>
              <a:pathLst>
                <a:path w="118" h="198">
                  <a:moveTo>
                    <a:pt x="118" y="7"/>
                  </a:moveTo>
                  <a:lnTo>
                    <a:pt x="7" y="198"/>
                  </a:lnTo>
                  <a:lnTo>
                    <a:pt x="0" y="198"/>
                  </a:lnTo>
                  <a:lnTo>
                    <a:pt x="118" y="0"/>
                  </a:lnTo>
                  <a:lnTo>
                    <a:pt x="118" y="7"/>
                  </a:lnTo>
                  <a:close/>
                </a:path>
              </a:pathLst>
            </a:custGeom>
            <a:solidFill>
              <a:srgbClr val="CBCB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0" name="Freeform 190"/>
            <p:cNvSpPr>
              <a:spLocks noChangeArrowheads="1"/>
            </p:cNvSpPr>
            <p:nvPr/>
          </p:nvSpPr>
          <p:spPr bwMode="auto">
            <a:xfrm>
              <a:off x="656" y="336"/>
              <a:ext cx="114" cy="191"/>
            </a:xfrm>
            <a:custGeom>
              <a:avLst/>
              <a:gdLst>
                <a:gd name="T0" fmla="*/ 114 w 114"/>
                <a:gd name="T1" fmla="*/ 8 h 191"/>
                <a:gd name="T2" fmla="*/ 7 w 114"/>
                <a:gd name="T3" fmla="*/ 191 h 191"/>
                <a:gd name="T4" fmla="*/ 0 w 114"/>
                <a:gd name="T5" fmla="*/ 191 h 191"/>
                <a:gd name="T6" fmla="*/ 114 w 114"/>
                <a:gd name="T7" fmla="*/ 0 h 191"/>
                <a:gd name="T8" fmla="*/ 114 w 114"/>
                <a:gd name="T9" fmla="*/ 8 h 191"/>
                <a:gd name="T10" fmla="*/ 0 60000 65536"/>
                <a:gd name="T11" fmla="*/ 0 60000 65536"/>
                <a:gd name="T12" fmla="*/ 0 60000 65536"/>
                <a:gd name="T13" fmla="*/ 0 60000 65536"/>
                <a:gd name="T14" fmla="*/ 0 60000 65536"/>
                <a:gd name="T15" fmla="*/ 0 w 114"/>
                <a:gd name="T16" fmla="*/ 0 h 191"/>
                <a:gd name="T17" fmla="*/ 114 w 114"/>
                <a:gd name="T18" fmla="*/ 191 h 191"/>
              </a:gdLst>
              <a:ahLst/>
              <a:cxnLst>
                <a:cxn ang="T10">
                  <a:pos x="T0" y="T1"/>
                </a:cxn>
                <a:cxn ang="T11">
                  <a:pos x="T2" y="T3"/>
                </a:cxn>
                <a:cxn ang="T12">
                  <a:pos x="T4" y="T5"/>
                </a:cxn>
                <a:cxn ang="T13">
                  <a:pos x="T6" y="T7"/>
                </a:cxn>
                <a:cxn ang="T14">
                  <a:pos x="T8" y="T9"/>
                </a:cxn>
              </a:cxnLst>
              <a:rect l="T15" t="T16" r="T17" b="T18"/>
              <a:pathLst>
                <a:path w="114" h="191">
                  <a:moveTo>
                    <a:pt x="114" y="8"/>
                  </a:moveTo>
                  <a:lnTo>
                    <a:pt x="7" y="191"/>
                  </a:lnTo>
                  <a:lnTo>
                    <a:pt x="0" y="191"/>
                  </a:lnTo>
                  <a:lnTo>
                    <a:pt x="114" y="0"/>
                  </a:lnTo>
                  <a:lnTo>
                    <a:pt x="114" y="8"/>
                  </a:lnTo>
                  <a:close/>
                </a:path>
              </a:pathLst>
            </a:custGeom>
            <a:solidFill>
              <a:srgbClr val="CBCB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1" name="Freeform 191"/>
            <p:cNvSpPr>
              <a:spLocks noChangeArrowheads="1"/>
            </p:cNvSpPr>
            <p:nvPr/>
          </p:nvSpPr>
          <p:spPr bwMode="auto">
            <a:xfrm>
              <a:off x="663" y="344"/>
              <a:ext cx="107" cy="183"/>
            </a:xfrm>
            <a:custGeom>
              <a:avLst/>
              <a:gdLst>
                <a:gd name="T0" fmla="*/ 107 w 107"/>
                <a:gd name="T1" fmla="*/ 11 h 183"/>
                <a:gd name="T2" fmla="*/ 4 w 107"/>
                <a:gd name="T3" fmla="*/ 183 h 183"/>
                <a:gd name="T4" fmla="*/ 0 w 107"/>
                <a:gd name="T5" fmla="*/ 183 h 183"/>
                <a:gd name="T6" fmla="*/ 107 w 107"/>
                <a:gd name="T7" fmla="*/ 0 h 183"/>
                <a:gd name="T8" fmla="*/ 107 w 107"/>
                <a:gd name="T9" fmla="*/ 11 h 183"/>
                <a:gd name="T10" fmla="*/ 0 60000 65536"/>
                <a:gd name="T11" fmla="*/ 0 60000 65536"/>
                <a:gd name="T12" fmla="*/ 0 60000 65536"/>
                <a:gd name="T13" fmla="*/ 0 60000 65536"/>
                <a:gd name="T14" fmla="*/ 0 60000 65536"/>
                <a:gd name="T15" fmla="*/ 0 w 107"/>
                <a:gd name="T16" fmla="*/ 0 h 183"/>
                <a:gd name="T17" fmla="*/ 107 w 107"/>
                <a:gd name="T18" fmla="*/ 183 h 183"/>
              </a:gdLst>
              <a:ahLst/>
              <a:cxnLst>
                <a:cxn ang="T10">
                  <a:pos x="T0" y="T1"/>
                </a:cxn>
                <a:cxn ang="T11">
                  <a:pos x="T2" y="T3"/>
                </a:cxn>
                <a:cxn ang="T12">
                  <a:pos x="T4" y="T5"/>
                </a:cxn>
                <a:cxn ang="T13">
                  <a:pos x="T6" y="T7"/>
                </a:cxn>
                <a:cxn ang="T14">
                  <a:pos x="T8" y="T9"/>
                </a:cxn>
              </a:cxnLst>
              <a:rect l="T15" t="T16" r="T17" b="T18"/>
              <a:pathLst>
                <a:path w="107" h="183">
                  <a:moveTo>
                    <a:pt x="107" y="11"/>
                  </a:moveTo>
                  <a:lnTo>
                    <a:pt x="4" y="183"/>
                  </a:lnTo>
                  <a:lnTo>
                    <a:pt x="0" y="183"/>
                  </a:lnTo>
                  <a:lnTo>
                    <a:pt x="107" y="0"/>
                  </a:lnTo>
                  <a:lnTo>
                    <a:pt x="107" y="11"/>
                  </a:lnTo>
                  <a:close/>
                </a:path>
              </a:pathLst>
            </a:custGeom>
            <a:solidFill>
              <a:srgbClr val="CBCAC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2" name="Freeform 192"/>
            <p:cNvSpPr>
              <a:spLocks noChangeArrowheads="1"/>
            </p:cNvSpPr>
            <p:nvPr/>
          </p:nvSpPr>
          <p:spPr bwMode="auto">
            <a:xfrm>
              <a:off x="663" y="352"/>
              <a:ext cx="107" cy="175"/>
            </a:xfrm>
            <a:custGeom>
              <a:avLst/>
              <a:gdLst>
                <a:gd name="T0" fmla="*/ 107 w 107"/>
                <a:gd name="T1" fmla="*/ 7 h 175"/>
                <a:gd name="T2" fmla="*/ 8 w 107"/>
                <a:gd name="T3" fmla="*/ 175 h 175"/>
                <a:gd name="T4" fmla="*/ 0 w 107"/>
                <a:gd name="T5" fmla="*/ 175 h 175"/>
                <a:gd name="T6" fmla="*/ 107 w 107"/>
                <a:gd name="T7" fmla="*/ 0 h 175"/>
                <a:gd name="T8" fmla="*/ 107 w 107"/>
                <a:gd name="T9" fmla="*/ 7 h 175"/>
                <a:gd name="T10" fmla="*/ 0 60000 65536"/>
                <a:gd name="T11" fmla="*/ 0 60000 65536"/>
                <a:gd name="T12" fmla="*/ 0 60000 65536"/>
                <a:gd name="T13" fmla="*/ 0 60000 65536"/>
                <a:gd name="T14" fmla="*/ 0 60000 65536"/>
                <a:gd name="T15" fmla="*/ 0 w 107"/>
                <a:gd name="T16" fmla="*/ 0 h 175"/>
                <a:gd name="T17" fmla="*/ 107 w 107"/>
                <a:gd name="T18" fmla="*/ 175 h 175"/>
              </a:gdLst>
              <a:ahLst/>
              <a:cxnLst>
                <a:cxn ang="T10">
                  <a:pos x="T0" y="T1"/>
                </a:cxn>
                <a:cxn ang="T11">
                  <a:pos x="T2" y="T3"/>
                </a:cxn>
                <a:cxn ang="T12">
                  <a:pos x="T4" y="T5"/>
                </a:cxn>
                <a:cxn ang="T13">
                  <a:pos x="T6" y="T7"/>
                </a:cxn>
                <a:cxn ang="T14">
                  <a:pos x="T8" y="T9"/>
                </a:cxn>
              </a:cxnLst>
              <a:rect l="T15" t="T16" r="T17" b="T18"/>
              <a:pathLst>
                <a:path w="107" h="175">
                  <a:moveTo>
                    <a:pt x="107" y="7"/>
                  </a:moveTo>
                  <a:lnTo>
                    <a:pt x="8" y="175"/>
                  </a:lnTo>
                  <a:lnTo>
                    <a:pt x="0" y="175"/>
                  </a:lnTo>
                  <a:lnTo>
                    <a:pt x="107" y="0"/>
                  </a:lnTo>
                  <a:lnTo>
                    <a:pt x="107" y="7"/>
                  </a:lnTo>
                  <a:close/>
                </a:path>
              </a:pathLst>
            </a:custGeom>
            <a:solidFill>
              <a:srgbClr val="CBCAC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3" name="Freeform 193"/>
            <p:cNvSpPr>
              <a:spLocks noChangeArrowheads="1"/>
            </p:cNvSpPr>
            <p:nvPr/>
          </p:nvSpPr>
          <p:spPr bwMode="auto">
            <a:xfrm>
              <a:off x="671" y="359"/>
              <a:ext cx="99" cy="168"/>
            </a:xfrm>
            <a:custGeom>
              <a:avLst/>
              <a:gdLst>
                <a:gd name="T0" fmla="*/ 99 w 99"/>
                <a:gd name="T1" fmla="*/ 8 h 168"/>
                <a:gd name="T2" fmla="*/ 4 w 99"/>
                <a:gd name="T3" fmla="*/ 168 h 168"/>
                <a:gd name="T4" fmla="*/ 0 w 99"/>
                <a:gd name="T5" fmla="*/ 168 h 168"/>
                <a:gd name="T6" fmla="*/ 99 w 99"/>
                <a:gd name="T7" fmla="*/ 0 h 168"/>
                <a:gd name="T8" fmla="*/ 99 w 99"/>
                <a:gd name="T9" fmla="*/ 8 h 168"/>
                <a:gd name="T10" fmla="*/ 0 60000 65536"/>
                <a:gd name="T11" fmla="*/ 0 60000 65536"/>
                <a:gd name="T12" fmla="*/ 0 60000 65536"/>
                <a:gd name="T13" fmla="*/ 0 60000 65536"/>
                <a:gd name="T14" fmla="*/ 0 60000 65536"/>
                <a:gd name="T15" fmla="*/ 0 w 99"/>
                <a:gd name="T16" fmla="*/ 0 h 168"/>
                <a:gd name="T17" fmla="*/ 99 w 99"/>
                <a:gd name="T18" fmla="*/ 168 h 168"/>
              </a:gdLst>
              <a:ahLst/>
              <a:cxnLst>
                <a:cxn ang="T10">
                  <a:pos x="T0" y="T1"/>
                </a:cxn>
                <a:cxn ang="T11">
                  <a:pos x="T2" y="T3"/>
                </a:cxn>
                <a:cxn ang="T12">
                  <a:pos x="T4" y="T5"/>
                </a:cxn>
                <a:cxn ang="T13">
                  <a:pos x="T6" y="T7"/>
                </a:cxn>
                <a:cxn ang="T14">
                  <a:pos x="T8" y="T9"/>
                </a:cxn>
              </a:cxnLst>
              <a:rect l="T15" t="T16" r="T17" b="T18"/>
              <a:pathLst>
                <a:path w="99" h="168">
                  <a:moveTo>
                    <a:pt x="99" y="8"/>
                  </a:moveTo>
                  <a:lnTo>
                    <a:pt x="4" y="168"/>
                  </a:lnTo>
                  <a:lnTo>
                    <a:pt x="0" y="168"/>
                  </a:lnTo>
                  <a:lnTo>
                    <a:pt x="99" y="0"/>
                  </a:lnTo>
                  <a:lnTo>
                    <a:pt x="99" y="8"/>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4" name="Freeform 194"/>
            <p:cNvSpPr>
              <a:spLocks noChangeArrowheads="1"/>
            </p:cNvSpPr>
            <p:nvPr/>
          </p:nvSpPr>
          <p:spPr bwMode="auto">
            <a:xfrm>
              <a:off x="679" y="371"/>
              <a:ext cx="91" cy="156"/>
            </a:xfrm>
            <a:custGeom>
              <a:avLst/>
              <a:gdLst>
                <a:gd name="T0" fmla="*/ 91 w 91"/>
                <a:gd name="T1" fmla="*/ 7 h 156"/>
                <a:gd name="T2" fmla="*/ 3 w 91"/>
                <a:gd name="T3" fmla="*/ 156 h 156"/>
                <a:gd name="T4" fmla="*/ 0 w 91"/>
                <a:gd name="T5" fmla="*/ 156 h 156"/>
                <a:gd name="T6" fmla="*/ 91 w 91"/>
                <a:gd name="T7" fmla="*/ 0 h 156"/>
                <a:gd name="T8" fmla="*/ 91 w 91"/>
                <a:gd name="T9" fmla="*/ 7 h 156"/>
                <a:gd name="T10" fmla="*/ 0 60000 65536"/>
                <a:gd name="T11" fmla="*/ 0 60000 65536"/>
                <a:gd name="T12" fmla="*/ 0 60000 65536"/>
                <a:gd name="T13" fmla="*/ 0 60000 65536"/>
                <a:gd name="T14" fmla="*/ 0 60000 65536"/>
                <a:gd name="T15" fmla="*/ 0 w 91"/>
                <a:gd name="T16" fmla="*/ 0 h 156"/>
                <a:gd name="T17" fmla="*/ 91 w 91"/>
                <a:gd name="T18" fmla="*/ 156 h 156"/>
              </a:gdLst>
              <a:ahLst/>
              <a:cxnLst>
                <a:cxn ang="T10">
                  <a:pos x="T0" y="T1"/>
                </a:cxn>
                <a:cxn ang="T11">
                  <a:pos x="T2" y="T3"/>
                </a:cxn>
                <a:cxn ang="T12">
                  <a:pos x="T4" y="T5"/>
                </a:cxn>
                <a:cxn ang="T13">
                  <a:pos x="T6" y="T7"/>
                </a:cxn>
                <a:cxn ang="T14">
                  <a:pos x="T8" y="T9"/>
                </a:cxn>
              </a:cxnLst>
              <a:rect l="T15" t="T16" r="T17" b="T18"/>
              <a:pathLst>
                <a:path w="91" h="156">
                  <a:moveTo>
                    <a:pt x="91" y="7"/>
                  </a:moveTo>
                  <a:lnTo>
                    <a:pt x="3" y="156"/>
                  </a:lnTo>
                  <a:lnTo>
                    <a:pt x="0" y="156"/>
                  </a:lnTo>
                  <a:lnTo>
                    <a:pt x="91" y="0"/>
                  </a:lnTo>
                  <a:lnTo>
                    <a:pt x="91" y="7"/>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5" name="Freeform 195"/>
            <p:cNvSpPr>
              <a:spLocks noChangeArrowheads="1"/>
            </p:cNvSpPr>
            <p:nvPr/>
          </p:nvSpPr>
          <p:spPr bwMode="auto">
            <a:xfrm>
              <a:off x="682" y="378"/>
              <a:ext cx="88" cy="149"/>
            </a:xfrm>
            <a:custGeom>
              <a:avLst/>
              <a:gdLst>
                <a:gd name="T0" fmla="*/ 88 w 88"/>
                <a:gd name="T1" fmla="*/ 8 h 149"/>
                <a:gd name="T2" fmla="*/ 4 w 88"/>
                <a:gd name="T3" fmla="*/ 149 h 149"/>
                <a:gd name="T4" fmla="*/ 0 w 88"/>
                <a:gd name="T5" fmla="*/ 149 h 149"/>
                <a:gd name="T6" fmla="*/ 88 w 88"/>
                <a:gd name="T7" fmla="*/ 0 h 149"/>
                <a:gd name="T8" fmla="*/ 88 w 88"/>
                <a:gd name="T9" fmla="*/ 8 h 149"/>
                <a:gd name="T10" fmla="*/ 0 60000 65536"/>
                <a:gd name="T11" fmla="*/ 0 60000 65536"/>
                <a:gd name="T12" fmla="*/ 0 60000 65536"/>
                <a:gd name="T13" fmla="*/ 0 60000 65536"/>
                <a:gd name="T14" fmla="*/ 0 60000 65536"/>
                <a:gd name="T15" fmla="*/ 0 w 88"/>
                <a:gd name="T16" fmla="*/ 0 h 149"/>
                <a:gd name="T17" fmla="*/ 88 w 88"/>
                <a:gd name="T18" fmla="*/ 149 h 149"/>
              </a:gdLst>
              <a:ahLst/>
              <a:cxnLst>
                <a:cxn ang="T10">
                  <a:pos x="T0" y="T1"/>
                </a:cxn>
                <a:cxn ang="T11">
                  <a:pos x="T2" y="T3"/>
                </a:cxn>
                <a:cxn ang="T12">
                  <a:pos x="T4" y="T5"/>
                </a:cxn>
                <a:cxn ang="T13">
                  <a:pos x="T6" y="T7"/>
                </a:cxn>
                <a:cxn ang="T14">
                  <a:pos x="T8" y="T9"/>
                </a:cxn>
              </a:cxnLst>
              <a:rect l="T15" t="T16" r="T17" b="T18"/>
              <a:pathLst>
                <a:path w="88" h="149">
                  <a:moveTo>
                    <a:pt x="88" y="8"/>
                  </a:moveTo>
                  <a:lnTo>
                    <a:pt x="4" y="149"/>
                  </a:lnTo>
                  <a:lnTo>
                    <a:pt x="0" y="149"/>
                  </a:lnTo>
                  <a:lnTo>
                    <a:pt x="88" y="0"/>
                  </a:lnTo>
                  <a:lnTo>
                    <a:pt x="88" y="8"/>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6" name="Freeform 196"/>
            <p:cNvSpPr>
              <a:spLocks noChangeArrowheads="1"/>
            </p:cNvSpPr>
            <p:nvPr/>
          </p:nvSpPr>
          <p:spPr bwMode="auto">
            <a:xfrm>
              <a:off x="686" y="382"/>
              <a:ext cx="84" cy="145"/>
            </a:xfrm>
            <a:custGeom>
              <a:avLst/>
              <a:gdLst>
                <a:gd name="T0" fmla="*/ 84 w 84"/>
                <a:gd name="T1" fmla="*/ 12 h 145"/>
                <a:gd name="T2" fmla="*/ 8 w 84"/>
                <a:gd name="T3" fmla="*/ 145 h 145"/>
                <a:gd name="T4" fmla="*/ 0 w 84"/>
                <a:gd name="T5" fmla="*/ 145 h 145"/>
                <a:gd name="T6" fmla="*/ 84 w 84"/>
                <a:gd name="T7" fmla="*/ 0 h 145"/>
                <a:gd name="T8" fmla="*/ 84 w 84"/>
                <a:gd name="T9" fmla="*/ 12 h 145"/>
                <a:gd name="T10" fmla="*/ 0 60000 65536"/>
                <a:gd name="T11" fmla="*/ 0 60000 65536"/>
                <a:gd name="T12" fmla="*/ 0 60000 65536"/>
                <a:gd name="T13" fmla="*/ 0 60000 65536"/>
                <a:gd name="T14" fmla="*/ 0 60000 65536"/>
                <a:gd name="T15" fmla="*/ 0 w 84"/>
                <a:gd name="T16" fmla="*/ 0 h 145"/>
                <a:gd name="T17" fmla="*/ 84 w 84"/>
                <a:gd name="T18" fmla="*/ 145 h 145"/>
              </a:gdLst>
              <a:ahLst/>
              <a:cxnLst>
                <a:cxn ang="T10">
                  <a:pos x="T0" y="T1"/>
                </a:cxn>
                <a:cxn ang="T11">
                  <a:pos x="T2" y="T3"/>
                </a:cxn>
                <a:cxn ang="T12">
                  <a:pos x="T4" y="T5"/>
                </a:cxn>
                <a:cxn ang="T13">
                  <a:pos x="T6" y="T7"/>
                </a:cxn>
                <a:cxn ang="T14">
                  <a:pos x="T8" y="T9"/>
                </a:cxn>
              </a:cxnLst>
              <a:rect l="T15" t="T16" r="T17" b="T18"/>
              <a:pathLst>
                <a:path w="84" h="145">
                  <a:moveTo>
                    <a:pt x="84" y="12"/>
                  </a:moveTo>
                  <a:lnTo>
                    <a:pt x="8" y="145"/>
                  </a:lnTo>
                  <a:lnTo>
                    <a:pt x="0" y="145"/>
                  </a:lnTo>
                  <a:lnTo>
                    <a:pt x="84" y="0"/>
                  </a:lnTo>
                  <a:lnTo>
                    <a:pt x="84" y="12"/>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7" name="Freeform 197"/>
            <p:cNvSpPr>
              <a:spLocks noChangeArrowheads="1"/>
            </p:cNvSpPr>
            <p:nvPr/>
          </p:nvSpPr>
          <p:spPr bwMode="auto">
            <a:xfrm>
              <a:off x="690" y="394"/>
              <a:ext cx="80" cy="133"/>
            </a:xfrm>
            <a:custGeom>
              <a:avLst/>
              <a:gdLst>
                <a:gd name="T0" fmla="*/ 80 w 80"/>
                <a:gd name="T1" fmla="*/ 7 h 133"/>
                <a:gd name="T2" fmla="*/ 8 w 80"/>
                <a:gd name="T3" fmla="*/ 133 h 133"/>
                <a:gd name="T4" fmla="*/ 0 w 80"/>
                <a:gd name="T5" fmla="*/ 133 h 133"/>
                <a:gd name="T6" fmla="*/ 80 w 80"/>
                <a:gd name="T7" fmla="*/ 0 h 133"/>
                <a:gd name="T8" fmla="*/ 80 w 80"/>
                <a:gd name="T9" fmla="*/ 7 h 133"/>
                <a:gd name="T10" fmla="*/ 0 60000 65536"/>
                <a:gd name="T11" fmla="*/ 0 60000 65536"/>
                <a:gd name="T12" fmla="*/ 0 60000 65536"/>
                <a:gd name="T13" fmla="*/ 0 60000 65536"/>
                <a:gd name="T14" fmla="*/ 0 60000 65536"/>
                <a:gd name="T15" fmla="*/ 0 w 80"/>
                <a:gd name="T16" fmla="*/ 0 h 133"/>
                <a:gd name="T17" fmla="*/ 80 w 80"/>
                <a:gd name="T18" fmla="*/ 133 h 133"/>
              </a:gdLst>
              <a:ahLst/>
              <a:cxnLst>
                <a:cxn ang="T10">
                  <a:pos x="T0" y="T1"/>
                </a:cxn>
                <a:cxn ang="T11">
                  <a:pos x="T2" y="T3"/>
                </a:cxn>
                <a:cxn ang="T12">
                  <a:pos x="T4" y="T5"/>
                </a:cxn>
                <a:cxn ang="T13">
                  <a:pos x="T6" y="T7"/>
                </a:cxn>
                <a:cxn ang="T14">
                  <a:pos x="T8" y="T9"/>
                </a:cxn>
              </a:cxnLst>
              <a:rect l="T15" t="T16" r="T17" b="T18"/>
              <a:pathLst>
                <a:path w="80" h="133">
                  <a:moveTo>
                    <a:pt x="80" y="7"/>
                  </a:moveTo>
                  <a:lnTo>
                    <a:pt x="8" y="133"/>
                  </a:lnTo>
                  <a:lnTo>
                    <a:pt x="0" y="133"/>
                  </a:lnTo>
                  <a:lnTo>
                    <a:pt x="80" y="0"/>
                  </a:lnTo>
                  <a:lnTo>
                    <a:pt x="80" y="7"/>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8" name="Freeform 198"/>
            <p:cNvSpPr>
              <a:spLocks noChangeArrowheads="1"/>
            </p:cNvSpPr>
            <p:nvPr/>
          </p:nvSpPr>
          <p:spPr bwMode="auto">
            <a:xfrm>
              <a:off x="694" y="401"/>
              <a:ext cx="76" cy="126"/>
            </a:xfrm>
            <a:custGeom>
              <a:avLst/>
              <a:gdLst>
                <a:gd name="T0" fmla="*/ 76 w 76"/>
                <a:gd name="T1" fmla="*/ 8 h 126"/>
                <a:gd name="T2" fmla="*/ 7 w 76"/>
                <a:gd name="T3" fmla="*/ 126 h 126"/>
                <a:gd name="T4" fmla="*/ 0 w 76"/>
                <a:gd name="T5" fmla="*/ 126 h 126"/>
                <a:gd name="T6" fmla="*/ 76 w 76"/>
                <a:gd name="T7" fmla="*/ 0 h 126"/>
                <a:gd name="T8" fmla="*/ 76 w 76"/>
                <a:gd name="T9" fmla="*/ 8 h 126"/>
                <a:gd name="T10" fmla="*/ 0 60000 65536"/>
                <a:gd name="T11" fmla="*/ 0 60000 65536"/>
                <a:gd name="T12" fmla="*/ 0 60000 65536"/>
                <a:gd name="T13" fmla="*/ 0 60000 65536"/>
                <a:gd name="T14" fmla="*/ 0 60000 65536"/>
                <a:gd name="T15" fmla="*/ 0 w 76"/>
                <a:gd name="T16" fmla="*/ 0 h 126"/>
                <a:gd name="T17" fmla="*/ 76 w 76"/>
                <a:gd name="T18" fmla="*/ 126 h 126"/>
              </a:gdLst>
              <a:ahLst/>
              <a:cxnLst>
                <a:cxn ang="T10">
                  <a:pos x="T0" y="T1"/>
                </a:cxn>
                <a:cxn ang="T11">
                  <a:pos x="T2" y="T3"/>
                </a:cxn>
                <a:cxn ang="T12">
                  <a:pos x="T4" y="T5"/>
                </a:cxn>
                <a:cxn ang="T13">
                  <a:pos x="T6" y="T7"/>
                </a:cxn>
                <a:cxn ang="T14">
                  <a:pos x="T8" y="T9"/>
                </a:cxn>
              </a:cxnLst>
              <a:rect l="T15" t="T16" r="T17" b="T18"/>
              <a:pathLst>
                <a:path w="76" h="126">
                  <a:moveTo>
                    <a:pt x="76" y="8"/>
                  </a:moveTo>
                  <a:lnTo>
                    <a:pt x="7" y="126"/>
                  </a:lnTo>
                  <a:lnTo>
                    <a:pt x="0" y="126"/>
                  </a:lnTo>
                  <a:lnTo>
                    <a:pt x="76" y="0"/>
                  </a:lnTo>
                  <a:lnTo>
                    <a:pt x="76" y="8"/>
                  </a:lnTo>
                  <a:close/>
                </a:path>
              </a:pathLst>
            </a:custGeom>
            <a:solidFill>
              <a:srgbClr val="C9C8C6"/>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89" name="Freeform 199"/>
            <p:cNvSpPr>
              <a:spLocks noChangeArrowheads="1"/>
            </p:cNvSpPr>
            <p:nvPr/>
          </p:nvSpPr>
          <p:spPr bwMode="auto">
            <a:xfrm>
              <a:off x="701" y="413"/>
              <a:ext cx="69" cy="114"/>
            </a:xfrm>
            <a:custGeom>
              <a:avLst/>
              <a:gdLst>
                <a:gd name="T0" fmla="*/ 69 w 69"/>
                <a:gd name="T1" fmla="*/ 7 h 114"/>
                <a:gd name="T2" fmla="*/ 4 w 69"/>
                <a:gd name="T3" fmla="*/ 114 h 114"/>
                <a:gd name="T4" fmla="*/ 0 w 69"/>
                <a:gd name="T5" fmla="*/ 114 h 114"/>
                <a:gd name="T6" fmla="*/ 69 w 69"/>
                <a:gd name="T7" fmla="*/ 0 h 114"/>
                <a:gd name="T8" fmla="*/ 69 w 69"/>
                <a:gd name="T9" fmla="*/ 7 h 114"/>
                <a:gd name="T10" fmla="*/ 0 60000 65536"/>
                <a:gd name="T11" fmla="*/ 0 60000 65536"/>
                <a:gd name="T12" fmla="*/ 0 60000 65536"/>
                <a:gd name="T13" fmla="*/ 0 60000 65536"/>
                <a:gd name="T14" fmla="*/ 0 60000 65536"/>
                <a:gd name="T15" fmla="*/ 0 w 69"/>
                <a:gd name="T16" fmla="*/ 0 h 114"/>
                <a:gd name="T17" fmla="*/ 69 w 69"/>
                <a:gd name="T18" fmla="*/ 114 h 114"/>
              </a:gdLst>
              <a:ahLst/>
              <a:cxnLst>
                <a:cxn ang="T10">
                  <a:pos x="T0" y="T1"/>
                </a:cxn>
                <a:cxn ang="T11">
                  <a:pos x="T2" y="T3"/>
                </a:cxn>
                <a:cxn ang="T12">
                  <a:pos x="T4" y="T5"/>
                </a:cxn>
                <a:cxn ang="T13">
                  <a:pos x="T6" y="T7"/>
                </a:cxn>
                <a:cxn ang="T14">
                  <a:pos x="T8" y="T9"/>
                </a:cxn>
              </a:cxnLst>
              <a:rect l="T15" t="T16" r="T17" b="T18"/>
              <a:pathLst>
                <a:path w="69" h="114">
                  <a:moveTo>
                    <a:pt x="69" y="7"/>
                  </a:moveTo>
                  <a:lnTo>
                    <a:pt x="4" y="114"/>
                  </a:lnTo>
                  <a:lnTo>
                    <a:pt x="0" y="114"/>
                  </a:lnTo>
                  <a:lnTo>
                    <a:pt x="69" y="0"/>
                  </a:lnTo>
                  <a:lnTo>
                    <a:pt x="69" y="7"/>
                  </a:lnTo>
                  <a:close/>
                </a:path>
              </a:pathLst>
            </a:custGeom>
            <a:solidFill>
              <a:srgbClr val="C9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0" name="Freeform 200"/>
            <p:cNvSpPr>
              <a:spLocks noChangeArrowheads="1"/>
            </p:cNvSpPr>
            <p:nvPr/>
          </p:nvSpPr>
          <p:spPr bwMode="auto">
            <a:xfrm>
              <a:off x="709" y="417"/>
              <a:ext cx="61" cy="110"/>
            </a:xfrm>
            <a:custGeom>
              <a:avLst/>
              <a:gdLst>
                <a:gd name="T0" fmla="*/ 61 w 61"/>
                <a:gd name="T1" fmla="*/ 7 h 110"/>
                <a:gd name="T2" fmla="*/ 4 w 61"/>
                <a:gd name="T3" fmla="*/ 110 h 110"/>
                <a:gd name="T4" fmla="*/ 0 w 61"/>
                <a:gd name="T5" fmla="*/ 110 h 110"/>
                <a:gd name="T6" fmla="*/ 61 w 61"/>
                <a:gd name="T7" fmla="*/ 0 h 110"/>
                <a:gd name="T8" fmla="*/ 61 w 61"/>
                <a:gd name="T9" fmla="*/ 7 h 110"/>
                <a:gd name="T10" fmla="*/ 0 60000 65536"/>
                <a:gd name="T11" fmla="*/ 0 60000 65536"/>
                <a:gd name="T12" fmla="*/ 0 60000 65536"/>
                <a:gd name="T13" fmla="*/ 0 60000 65536"/>
                <a:gd name="T14" fmla="*/ 0 60000 65536"/>
                <a:gd name="T15" fmla="*/ 0 w 61"/>
                <a:gd name="T16" fmla="*/ 0 h 110"/>
                <a:gd name="T17" fmla="*/ 61 w 61"/>
                <a:gd name="T18" fmla="*/ 110 h 110"/>
              </a:gdLst>
              <a:ahLst/>
              <a:cxnLst>
                <a:cxn ang="T10">
                  <a:pos x="T0" y="T1"/>
                </a:cxn>
                <a:cxn ang="T11">
                  <a:pos x="T2" y="T3"/>
                </a:cxn>
                <a:cxn ang="T12">
                  <a:pos x="T4" y="T5"/>
                </a:cxn>
                <a:cxn ang="T13">
                  <a:pos x="T6" y="T7"/>
                </a:cxn>
                <a:cxn ang="T14">
                  <a:pos x="T8" y="T9"/>
                </a:cxn>
              </a:cxnLst>
              <a:rect l="T15" t="T16" r="T17" b="T18"/>
              <a:pathLst>
                <a:path w="61" h="110">
                  <a:moveTo>
                    <a:pt x="61" y="7"/>
                  </a:moveTo>
                  <a:lnTo>
                    <a:pt x="4" y="110"/>
                  </a:lnTo>
                  <a:lnTo>
                    <a:pt x="0" y="110"/>
                  </a:lnTo>
                  <a:lnTo>
                    <a:pt x="61" y="0"/>
                  </a:lnTo>
                  <a:lnTo>
                    <a:pt x="61" y="7"/>
                  </a:lnTo>
                  <a:close/>
                </a:path>
              </a:pathLst>
            </a:custGeom>
            <a:solidFill>
              <a:srgbClr val="C9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1" name="Freeform 201"/>
            <p:cNvSpPr>
              <a:spLocks noChangeArrowheads="1"/>
            </p:cNvSpPr>
            <p:nvPr/>
          </p:nvSpPr>
          <p:spPr bwMode="auto">
            <a:xfrm>
              <a:off x="713" y="428"/>
              <a:ext cx="57" cy="99"/>
            </a:xfrm>
            <a:custGeom>
              <a:avLst/>
              <a:gdLst>
                <a:gd name="T0" fmla="*/ 57 w 57"/>
                <a:gd name="T1" fmla="*/ 8 h 99"/>
                <a:gd name="T2" fmla="*/ 7 w 57"/>
                <a:gd name="T3" fmla="*/ 99 h 99"/>
                <a:gd name="T4" fmla="*/ 0 w 57"/>
                <a:gd name="T5" fmla="*/ 99 h 99"/>
                <a:gd name="T6" fmla="*/ 57 w 57"/>
                <a:gd name="T7" fmla="*/ 0 h 99"/>
                <a:gd name="T8" fmla="*/ 57 w 57"/>
                <a:gd name="T9" fmla="*/ 8 h 99"/>
                <a:gd name="T10" fmla="*/ 0 60000 65536"/>
                <a:gd name="T11" fmla="*/ 0 60000 65536"/>
                <a:gd name="T12" fmla="*/ 0 60000 65536"/>
                <a:gd name="T13" fmla="*/ 0 60000 65536"/>
                <a:gd name="T14" fmla="*/ 0 60000 65536"/>
                <a:gd name="T15" fmla="*/ 0 w 57"/>
                <a:gd name="T16" fmla="*/ 0 h 99"/>
                <a:gd name="T17" fmla="*/ 57 w 57"/>
                <a:gd name="T18" fmla="*/ 99 h 99"/>
              </a:gdLst>
              <a:ahLst/>
              <a:cxnLst>
                <a:cxn ang="T10">
                  <a:pos x="T0" y="T1"/>
                </a:cxn>
                <a:cxn ang="T11">
                  <a:pos x="T2" y="T3"/>
                </a:cxn>
                <a:cxn ang="T12">
                  <a:pos x="T4" y="T5"/>
                </a:cxn>
                <a:cxn ang="T13">
                  <a:pos x="T6" y="T7"/>
                </a:cxn>
                <a:cxn ang="T14">
                  <a:pos x="T8" y="T9"/>
                </a:cxn>
              </a:cxnLst>
              <a:rect l="T15" t="T16" r="T17" b="T18"/>
              <a:pathLst>
                <a:path w="57" h="99">
                  <a:moveTo>
                    <a:pt x="57" y="8"/>
                  </a:moveTo>
                  <a:lnTo>
                    <a:pt x="7" y="99"/>
                  </a:lnTo>
                  <a:lnTo>
                    <a:pt x="0" y="99"/>
                  </a:lnTo>
                  <a:lnTo>
                    <a:pt x="57" y="0"/>
                  </a:lnTo>
                  <a:lnTo>
                    <a:pt x="57" y="8"/>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2" name="Freeform 202"/>
            <p:cNvSpPr>
              <a:spLocks noChangeArrowheads="1"/>
            </p:cNvSpPr>
            <p:nvPr/>
          </p:nvSpPr>
          <p:spPr bwMode="auto">
            <a:xfrm>
              <a:off x="717" y="436"/>
              <a:ext cx="53" cy="91"/>
            </a:xfrm>
            <a:custGeom>
              <a:avLst/>
              <a:gdLst>
                <a:gd name="T0" fmla="*/ 53 w 53"/>
                <a:gd name="T1" fmla="*/ 7 h 91"/>
                <a:gd name="T2" fmla="*/ 7 w 53"/>
                <a:gd name="T3" fmla="*/ 91 h 91"/>
                <a:gd name="T4" fmla="*/ 0 w 53"/>
                <a:gd name="T5" fmla="*/ 91 h 91"/>
                <a:gd name="T6" fmla="*/ 53 w 53"/>
                <a:gd name="T7" fmla="*/ 0 h 91"/>
                <a:gd name="T8" fmla="*/ 53 w 53"/>
                <a:gd name="T9" fmla="*/ 7 h 91"/>
                <a:gd name="T10" fmla="*/ 0 60000 65536"/>
                <a:gd name="T11" fmla="*/ 0 60000 65536"/>
                <a:gd name="T12" fmla="*/ 0 60000 65536"/>
                <a:gd name="T13" fmla="*/ 0 60000 65536"/>
                <a:gd name="T14" fmla="*/ 0 60000 65536"/>
                <a:gd name="T15" fmla="*/ 0 w 53"/>
                <a:gd name="T16" fmla="*/ 0 h 91"/>
                <a:gd name="T17" fmla="*/ 53 w 53"/>
                <a:gd name="T18" fmla="*/ 91 h 91"/>
              </a:gdLst>
              <a:ahLst/>
              <a:cxnLst>
                <a:cxn ang="T10">
                  <a:pos x="T0" y="T1"/>
                </a:cxn>
                <a:cxn ang="T11">
                  <a:pos x="T2" y="T3"/>
                </a:cxn>
                <a:cxn ang="T12">
                  <a:pos x="T4" y="T5"/>
                </a:cxn>
                <a:cxn ang="T13">
                  <a:pos x="T6" y="T7"/>
                </a:cxn>
                <a:cxn ang="T14">
                  <a:pos x="T8" y="T9"/>
                </a:cxn>
              </a:cxnLst>
              <a:rect l="T15" t="T16" r="T17" b="T18"/>
              <a:pathLst>
                <a:path w="53" h="91">
                  <a:moveTo>
                    <a:pt x="53" y="7"/>
                  </a:moveTo>
                  <a:lnTo>
                    <a:pt x="7" y="91"/>
                  </a:lnTo>
                  <a:lnTo>
                    <a:pt x="0" y="91"/>
                  </a:lnTo>
                  <a:lnTo>
                    <a:pt x="53" y="0"/>
                  </a:lnTo>
                  <a:lnTo>
                    <a:pt x="53" y="7"/>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3" name="Freeform 203"/>
            <p:cNvSpPr>
              <a:spLocks noChangeArrowheads="1"/>
            </p:cNvSpPr>
            <p:nvPr/>
          </p:nvSpPr>
          <p:spPr bwMode="auto">
            <a:xfrm>
              <a:off x="724" y="443"/>
              <a:ext cx="46" cy="84"/>
            </a:xfrm>
            <a:custGeom>
              <a:avLst/>
              <a:gdLst>
                <a:gd name="T0" fmla="*/ 46 w 46"/>
                <a:gd name="T1" fmla="*/ 12 h 84"/>
                <a:gd name="T2" fmla="*/ 4 w 46"/>
                <a:gd name="T3" fmla="*/ 84 h 84"/>
                <a:gd name="T4" fmla="*/ 0 w 46"/>
                <a:gd name="T5" fmla="*/ 84 h 84"/>
                <a:gd name="T6" fmla="*/ 46 w 46"/>
                <a:gd name="T7" fmla="*/ 0 h 84"/>
                <a:gd name="T8" fmla="*/ 46 w 46"/>
                <a:gd name="T9" fmla="*/ 12 h 84"/>
                <a:gd name="T10" fmla="*/ 0 60000 65536"/>
                <a:gd name="T11" fmla="*/ 0 60000 65536"/>
                <a:gd name="T12" fmla="*/ 0 60000 65536"/>
                <a:gd name="T13" fmla="*/ 0 60000 65536"/>
                <a:gd name="T14" fmla="*/ 0 60000 65536"/>
                <a:gd name="T15" fmla="*/ 0 w 46"/>
                <a:gd name="T16" fmla="*/ 0 h 84"/>
                <a:gd name="T17" fmla="*/ 46 w 46"/>
                <a:gd name="T18" fmla="*/ 84 h 84"/>
              </a:gdLst>
              <a:ahLst/>
              <a:cxnLst>
                <a:cxn ang="T10">
                  <a:pos x="T0" y="T1"/>
                </a:cxn>
                <a:cxn ang="T11">
                  <a:pos x="T2" y="T3"/>
                </a:cxn>
                <a:cxn ang="T12">
                  <a:pos x="T4" y="T5"/>
                </a:cxn>
                <a:cxn ang="T13">
                  <a:pos x="T6" y="T7"/>
                </a:cxn>
                <a:cxn ang="T14">
                  <a:pos x="T8" y="T9"/>
                </a:cxn>
              </a:cxnLst>
              <a:rect l="T15" t="T16" r="T17" b="T18"/>
              <a:pathLst>
                <a:path w="46" h="84">
                  <a:moveTo>
                    <a:pt x="46" y="12"/>
                  </a:moveTo>
                  <a:lnTo>
                    <a:pt x="4" y="84"/>
                  </a:lnTo>
                  <a:lnTo>
                    <a:pt x="0" y="84"/>
                  </a:lnTo>
                  <a:lnTo>
                    <a:pt x="46" y="0"/>
                  </a:lnTo>
                  <a:lnTo>
                    <a:pt x="46" y="12"/>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4" name="Freeform 204"/>
            <p:cNvSpPr>
              <a:spLocks noChangeArrowheads="1"/>
            </p:cNvSpPr>
            <p:nvPr/>
          </p:nvSpPr>
          <p:spPr bwMode="auto">
            <a:xfrm>
              <a:off x="728" y="451"/>
              <a:ext cx="42" cy="76"/>
            </a:xfrm>
            <a:custGeom>
              <a:avLst/>
              <a:gdLst>
                <a:gd name="T0" fmla="*/ 42 w 42"/>
                <a:gd name="T1" fmla="*/ 8 h 76"/>
                <a:gd name="T2" fmla="*/ 4 w 42"/>
                <a:gd name="T3" fmla="*/ 76 h 76"/>
                <a:gd name="T4" fmla="*/ 0 w 42"/>
                <a:gd name="T5" fmla="*/ 76 h 76"/>
                <a:gd name="T6" fmla="*/ 42 w 42"/>
                <a:gd name="T7" fmla="*/ 0 h 76"/>
                <a:gd name="T8" fmla="*/ 42 w 42"/>
                <a:gd name="T9" fmla="*/ 8 h 76"/>
                <a:gd name="T10" fmla="*/ 0 60000 65536"/>
                <a:gd name="T11" fmla="*/ 0 60000 65536"/>
                <a:gd name="T12" fmla="*/ 0 60000 65536"/>
                <a:gd name="T13" fmla="*/ 0 60000 65536"/>
                <a:gd name="T14" fmla="*/ 0 60000 65536"/>
                <a:gd name="T15" fmla="*/ 0 w 42"/>
                <a:gd name="T16" fmla="*/ 0 h 76"/>
                <a:gd name="T17" fmla="*/ 42 w 42"/>
                <a:gd name="T18" fmla="*/ 76 h 76"/>
              </a:gdLst>
              <a:ahLst/>
              <a:cxnLst>
                <a:cxn ang="T10">
                  <a:pos x="T0" y="T1"/>
                </a:cxn>
                <a:cxn ang="T11">
                  <a:pos x="T2" y="T3"/>
                </a:cxn>
                <a:cxn ang="T12">
                  <a:pos x="T4" y="T5"/>
                </a:cxn>
                <a:cxn ang="T13">
                  <a:pos x="T6" y="T7"/>
                </a:cxn>
                <a:cxn ang="T14">
                  <a:pos x="T8" y="T9"/>
                </a:cxn>
              </a:cxnLst>
              <a:rect l="T15" t="T16" r="T17" b="T18"/>
              <a:pathLst>
                <a:path w="42" h="76">
                  <a:moveTo>
                    <a:pt x="42" y="8"/>
                  </a:moveTo>
                  <a:lnTo>
                    <a:pt x="4" y="76"/>
                  </a:lnTo>
                  <a:lnTo>
                    <a:pt x="0" y="76"/>
                  </a:lnTo>
                  <a:lnTo>
                    <a:pt x="42" y="0"/>
                  </a:lnTo>
                  <a:lnTo>
                    <a:pt x="42" y="8"/>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grpSp>
      <p:sp>
        <p:nvSpPr>
          <p:cNvPr id="12495" name="Freeform 206"/>
          <p:cNvSpPr>
            <a:spLocks noChangeArrowheads="1"/>
          </p:cNvSpPr>
          <p:nvPr/>
        </p:nvSpPr>
        <p:spPr bwMode="auto">
          <a:xfrm>
            <a:off x="4486275" y="3773488"/>
            <a:ext cx="60325" cy="107950"/>
          </a:xfrm>
          <a:custGeom>
            <a:avLst/>
            <a:gdLst>
              <a:gd name="T0" fmla="*/ 38 w 38"/>
              <a:gd name="T1" fmla="*/ 7 h 68"/>
              <a:gd name="T2" fmla="*/ 4 w 38"/>
              <a:gd name="T3" fmla="*/ 68 h 68"/>
              <a:gd name="T4" fmla="*/ 4 w 38"/>
              <a:gd name="T5" fmla="*/ 68 h 68"/>
              <a:gd name="T6" fmla="*/ 0 w 38"/>
              <a:gd name="T7" fmla="*/ 68 h 68"/>
              <a:gd name="T8" fmla="*/ 0 w 38"/>
              <a:gd name="T9" fmla="*/ 68 h 68"/>
              <a:gd name="T10" fmla="*/ 38 w 38"/>
              <a:gd name="T11" fmla="*/ 0 h 68"/>
              <a:gd name="T12" fmla="*/ 38 w 38"/>
              <a:gd name="T13" fmla="*/ 7 h 68"/>
              <a:gd name="T14" fmla="*/ 0 60000 65536"/>
              <a:gd name="T15" fmla="*/ 0 60000 65536"/>
              <a:gd name="T16" fmla="*/ 0 60000 65536"/>
              <a:gd name="T17" fmla="*/ 0 60000 65536"/>
              <a:gd name="T18" fmla="*/ 0 60000 65536"/>
              <a:gd name="T19" fmla="*/ 0 60000 65536"/>
              <a:gd name="T20" fmla="*/ 0 60000 65536"/>
              <a:gd name="T21" fmla="*/ 0 w 38"/>
              <a:gd name="T22" fmla="*/ 0 h 68"/>
              <a:gd name="T23" fmla="*/ 38 w 38"/>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68">
                <a:moveTo>
                  <a:pt x="38" y="7"/>
                </a:moveTo>
                <a:lnTo>
                  <a:pt x="4" y="68"/>
                </a:lnTo>
                <a:lnTo>
                  <a:pt x="4" y="68"/>
                </a:lnTo>
                <a:lnTo>
                  <a:pt x="0" y="68"/>
                </a:lnTo>
                <a:lnTo>
                  <a:pt x="0" y="68"/>
                </a:lnTo>
                <a:lnTo>
                  <a:pt x="38" y="0"/>
                </a:lnTo>
                <a:lnTo>
                  <a:pt x="38" y="7"/>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6" name="Freeform 207"/>
          <p:cNvSpPr>
            <a:spLocks noChangeArrowheads="1"/>
          </p:cNvSpPr>
          <p:nvPr/>
        </p:nvSpPr>
        <p:spPr bwMode="auto">
          <a:xfrm>
            <a:off x="4497388" y="3790950"/>
            <a:ext cx="49212" cy="90488"/>
          </a:xfrm>
          <a:custGeom>
            <a:avLst/>
            <a:gdLst>
              <a:gd name="T0" fmla="*/ 31 w 31"/>
              <a:gd name="T1" fmla="*/ 8 h 57"/>
              <a:gd name="T2" fmla="*/ 4 w 31"/>
              <a:gd name="T3" fmla="*/ 57 h 57"/>
              <a:gd name="T4" fmla="*/ 0 w 31"/>
              <a:gd name="T5" fmla="*/ 57 h 57"/>
              <a:gd name="T6" fmla="*/ 0 w 31"/>
              <a:gd name="T7" fmla="*/ 57 h 57"/>
              <a:gd name="T8" fmla="*/ 31 w 31"/>
              <a:gd name="T9" fmla="*/ 0 h 57"/>
              <a:gd name="T10" fmla="*/ 31 w 31"/>
              <a:gd name="T11" fmla="*/ 8 h 57"/>
              <a:gd name="T12" fmla="*/ 0 60000 65536"/>
              <a:gd name="T13" fmla="*/ 0 60000 65536"/>
              <a:gd name="T14" fmla="*/ 0 60000 65536"/>
              <a:gd name="T15" fmla="*/ 0 60000 65536"/>
              <a:gd name="T16" fmla="*/ 0 60000 65536"/>
              <a:gd name="T17" fmla="*/ 0 60000 65536"/>
              <a:gd name="T18" fmla="*/ 0 w 31"/>
              <a:gd name="T19" fmla="*/ 0 h 57"/>
              <a:gd name="T20" fmla="*/ 31 w 31"/>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31" h="57">
                <a:moveTo>
                  <a:pt x="31" y="8"/>
                </a:moveTo>
                <a:lnTo>
                  <a:pt x="4" y="57"/>
                </a:lnTo>
                <a:lnTo>
                  <a:pt x="0" y="57"/>
                </a:lnTo>
                <a:lnTo>
                  <a:pt x="0" y="57"/>
                </a:lnTo>
                <a:lnTo>
                  <a:pt x="31" y="0"/>
                </a:lnTo>
                <a:lnTo>
                  <a:pt x="31" y="8"/>
                </a:lnTo>
                <a:close/>
              </a:path>
            </a:pathLst>
          </a:custGeom>
          <a:solidFill>
            <a:srgbClr val="C7C7C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7" name="Freeform 208"/>
          <p:cNvSpPr>
            <a:spLocks noChangeArrowheads="1"/>
          </p:cNvSpPr>
          <p:nvPr/>
        </p:nvSpPr>
        <p:spPr bwMode="auto">
          <a:xfrm>
            <a:off x="4503738" y="3803650"/>
            <a:ext cx="42862" cy="73025"/>
          </a:xfrm>
          <a:custGeom>
            <a:avLst/>
            <a:gdLst>
              <a:gd name="T0" fmla="*/ 27 w 27"/>
              <a:gd name="T1" fmla="*/ 7 h 46"/>
              <a:gd name="T2" fmla="*/ 8 w 27"/>
              <a:gd name="T3" fmla="*/ 42 h 46"/>
              <a:gd name="T4" fmla="*/ 4 w 27"/>
              <a:gd name="T5" fmla="*/ 46 h 46"/>
              <a:gd name="T6" fmla="*/ 0 w 27"/>
              <a:gd name="T7" fmla="*/ 46 h 46"/>
              <a:gd name="T8" fmla="*/ 27 w 27"/>
              <a:gd name="T9" fmla="*/ 0 h 46"/>
              <a:gd name="T10" fmla="*/ 27 w 27"/>
              <a:gd name="T11" fmla="*/ 7 h 46"/>
              <a:gd name="T12" fmla="*/ 0 60000 65536"/>
              <a:gd name="T13" fmla="*/ 0 60000 65536"/>
              <a:gd name="T14" fmla="*/ 0 60000 65536"/>
              <a:gd name="T15" fmla="*/ 0 60000 65536"/>
              <a:gd name="T16" fmla="*/ 0 60000 65536"/>
              <a:gd name="T17" fmla="*/ 0 60000 65536"/>
              <a:gd name="T18" fmla="*/ 0 w 27"/>
              <a:gd name="T19" fmla="*/ 0 h 46"/>
              <a:gd name="T20" fmla="*/ 27 w 27"/>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27" h="46">
                <a:moveTo>
                  <a:pt x="27" y="7"/>
                </a:moveTo>
                <a:lnTo>
                  <a:pt x="8" y="42"/>
                </a:lnTo>
                <a:lnTo>
                  <a:pt x="4" y="46"/>
                </a:lnTo>
                <a:lnTo>
                  <a:pt x="0" y="46"/>
                </a:lnTo>
                <a:lnTo>
                  <a:pt x="27" y="0"/>
                </a:lnTo>
                <a:lnTo>
                  <a:pt x="27" y="7"/>
                </a:lnTo>
                <a:close/>
              </a:path>
            </a:pathLst>
          </a:custGeom>
          <a:solidFill>
            <a:srgbClr val="C5C4C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8" name="Freeform 209"/>
          <p:cNvSpPr>
            <a:spLocks noChangeArrowheads="1"/>
          </p:cNvSpPr>
          <p:nvPr/>
        </p:nvSpPr>
        <p:spPr bwMode="auto">
          <a:xfrm>
            <a:off x="4516438" y="3814763"/>
            <a:ext cx="30162" cy="61912"/>
          </a:xfrm>
          <a:custGeom>
            <a:avLst/>
            <a:gdLst>
              <a:gd name="T0" fmla="*/ 19 w 19"/>
              <a:gd name="T1" fmla="*/ 12 h 39"/>
              <a:gd name="T2" fmla="*/ 8 w 19"/>
              <a:gd name="T3" fmla="*/ 31 h 39"/>
              <a:gd name="T4" fmla="*/ 4 w 19"/>
              <a:gd name="T5" fmla="*/ 35 h 39"/>
              <a:gd name="T6" fmla="*/ 0 w 19"/>
              <a:gd name="T7" fmla="*/ 39 h 39"/>
              <a:gd name="T8" fmla="*/ 19 w 19"/>
              <a:gd name="T9" fmla="*/ 0 h 39"/>
              <a:gd name="T10" fmla="*/ 19 w 19"/>
              <a:gd name="T11" fmla="*/ 0 h 39"/>
              <a:gd name="T12" fmla="*/ 19 w 19"/>
              <a:gd name="T13" fmla="*/ 4 h 39"/>
              <a:gd name="T14" fmla="*/ 19 w 19"/>
              <a:gd name="T15" fmla="*/ 12 h 39"/>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39"/>
              <a:gd name="T26" fmla="*/ 19 w 19"/>
              <a:gd name="T27" fmla="*/ 39 h 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39">
                <a:moveTo>
                  <a:pt x="19" y="12"/>
                </a:moveTo>
                <a:lnTo>
                  <a:pt x="8" y="31"/>
                </a:lnTo>
                <a:lnTo>
                  <a:pt x="4" y="35"/>
                </a:lnTo>
                <a:lnTo>
                  <a:pt x="0" y="39"/>
                </a:lnTo>
                <a:lnTo>
                  <a:pt x="19" y="0"/>
                </a:lnTo>
                <a:lnTo>
                  <a:pt x="19" y="0"/>
                </a:lnTo>
                <a:lnTo>
                  <a:pt x="19" y="4"/>
                </a:lnTo>
                <a:lnTo>
                  <a:pt x="19" y="12"/>
                </a:lnTo>
                <a:close/>
              </a:path>
            </a:pathLst>
          </a:custGeom>
          <a:solidFill>
            <a:srgbClr val="C5C4C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499" name="Freeform 210"/>
          <p:cNvSpPr>
            <a:spLocks noChangeArrowheads="1"/>
          </p:cNvSpPr>
          <p:nvPr/>
        </p:nvSpPr>
        <p:spPr bwMode="auto">
          <a:xfrm>
            <a:off x="4529138" y="3833813"/>
            <a:ext cx="17462" cy="36512"/>
          </a:xfrm>
          <a:custGeom>
            <a:avLst/>
            <a:gdLst>
              <a:gd name="T0" fmla="*/ 0 w 11"/>
              <a:gd name="T1" fmla="*/ 23 h 23"/>
              <a:gd name="T2" fmla="*/ 11 w 11"/>
              <a:gd name="T3" fmla="*/ 0 h 23"/>
              <a:gd name="T4" fmla="*/ 11 w 11"/>
              <a:gd name="T5" fmla="*/ 7 h 23"/>
              <a:gd name="T6" fmla="*/ 7 w 11"/>
              <a:gd name="T7" fmla="*/ 11 h 23"/>
              <a:gd name="T8" fmla="*/ 3 w 11"/>
              <a:gd name="T9" fmla="*/ 15 h 23"/>
              <a:gd name="T10" fmla="*/ 0 w 11"/>
              <a:gd name="T11" fmla="*/ 23 h 23"/>
              <a:gd name="T12" fmla="*/ 0 60000 65536"/>
              <a:gd name="T13" fmla="*/ 0 60000 65536"/>
              <a:gd name="T14" fmla="*/ 0 60000 65536"/>
              <a:gd name="T15" fmla="*/ 0 60000 65536"/>
              <a:gd name="T16" fmla="*/ 0 60000 65536"/>
              <a:gd name="T17" fmla="*/ 0 60000 65536"/>
              <a:gd name="T18" fmla="*/ 0 w 11"/>
              <a:gd name="T19" fmla="*/ 0 h 23"/>
              <a:gd name="T20" fmla="*/ 11 w 11"/>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1" h="23">
                <a:moveTo>
                  <a:pt x="0" y="23"/>
                </a:moveTo>
                <a:lnTo>
                  <a:pt x="11" y="0"/>
                </a:lnTo>
                <a:lnTo>
                  <a:pt x="11" y="7"/>
                </a:lnTo>
                <a:lnTo>
                  <a:pt x="7" y="11"/>
                </a:lnTo>
                <a:lnTo>
                  <a:pt x="3" y="15"/>
                </a:lnTo>
                <a:lnTo>
                  <a:pt x="0" y="23"/>
                </a:lnTo>
                <a:close/>
              </a:path>
            </a:pathLst>
          </a:custGeom>
          <a:solidFill>
            <a:srgbClr val="C5C4C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0" name="Freeform 211"/>
          <p:cNvSpPr>
            <a:spLocks noChangeArrowheads="1"/>
          </p:cNvSpPr>
          <p:nvPr/>
        </p:nvSpPr>
        <p:spPr bwMode="auto">
          <a:xfrm>
            <a:off x="2665413" y="3937000"/>
            <a:ext cx="628650" cy="533400"/>
          </a:xfrm>
          <a:custGeom>
            <a:avLst/>
            <a:gdLst>
              <a:gd name="T0" fmla="*/ 34 w 396"/>
              <a:gd name="T1" fmla="*/ 0 h 336"/>
              <a:gd name="T2" fmla="*/ 0 w 396"/>
              <a:gd name="T3" fmla="*/ 302 h 336"/>
              <a:gd name="T4" fmla="*/ 4 w 396"/>
              <a:gd name="T5" fmla="*/ 305 h 336"/>
              <a:gd name="T6" fmla="*/ 15 w 396"/>
              <a:gd name="T7" fmla="*/ 317 h 336"/>
              <a:gd name="T8" fmla="*/ 23 w 396"/>
              <a:gd name="T9" fmla="*/ 324 h 336"/>
              <a:gd name="T10" fmla="*/ 30 w 396"/>
              <a:gd name="T11" fmla="*/ 328 h 336"/>
              <a:gd name="T12" fmla="*/ 38 w 396"/>
              <a:gd name="T13" fmla="*/ 332 h 336"/>
              <a:gd name="T14" fmla="*/ 42 w 396"/>
              <a:gd name="T15" fmla="*/ 336 h 336"/>
              <a:gd name="T16" fmla="*/ 57 w 396"/>
              <a:gd name="T17" fmla="*/ 336 h 336"/>
              <a:gd name="T18" fmla="*/ 95 w 396"/>
              <a:gd name="T19" fmla="*/ 336 h 336"/>
              <a:gd name="T20" fmla="*/ 145 w 396"/>
              <a:gd name="T21" fmla="*/ 336 h 336"/>
              <a:gd name="T22" fmla="*/ 206 w 396"/>
              <a:gd name="T23" fmla="*/ 336 h 336"/>
              <a:gd name="T24" fmla="*/ 267 w 396"/>
              <a:gd name="T25" fmla="*/ 336 h 336"/>
              <a:gd name="T26" fmla="*/ 320 w 396"/>
              <a:gd name="T27" fmla="*/ 336 h 336"/>
              <a:gd name="T28" fmla="*/ 347 w 396"/>
              <a:gd name="T29" fmla="*/ 336 h 336"/>
              <a:gd name="T30" fmla="*/ 366 w 396"/>
              <a:gd name="T31" fmla="*/ 332 h 336"/>
              <a:gd name="T32" fmla="*/ 385 w 396"/>
              <a:gd name="T33" fmla="*/ 332 h 336"/>
              <a:gd name="T34" fmla="*/ 396 w 396"/>
              <a:gd name="T35" fmla="*/ 328 h 336"/>
              <a:gd name="T36" fmla="*/ 392 w 396"/>
              <a:gd name="T37" fmla="*/ 324 h 336"/>
              <a:gd name="T38" fmla="*/ 388 w 396"/>
              <a:gd name="T39" fmla="*/ 317 h 336"/>
              <a:gd name="T40" fmla="*/ 385 w 396"/>
              <a:gd name="T41" fmla="*/ 309 h 336"/>
              <a:gd name="T42" fmla="*/ 381 w 396"/>
              <a:gd name="T43" fmla="*/ 302 h 336"/>
              <a:gd name="T44" fmla="*/ 381 w 396"/>
              <a:gd name="T45" fmla="*/ 294 h 336"/>
              <a:gd name="T46" fmla="*/ 381 w 396"/>
              <a:gd name="T47" fmla="*/ 282 h 336"/>
              <a:gd name="T48" fmla="*/ 377 w 396"/>
              <a:gd name="T49" fmla="*/ 275 h 336"/>
              <a:gd name="T50" fmla="*/ 377 w 396"/>
              <a:gd name="T51" fmla="*/ 263 h 336"/>
              <a:gd name="T52" fmla="*/ 381 w 396"/>
              <a:gd name="T53" fmla="*/ 229 h 336"/>
              <a:gd name="T54" fmla="*/ 381 w 396"/>
              <a:gd name="T55" fmla="*/ 210 h 336"/>
              <a:gd name="T56" fmla="*/ 369 w 396"/>
              <a:gd name="T57" fmla="*/ 206 h 336"/>
              <a:gd name="T58" fmla="*/ 335 w 396"/>
              <a:gd name="T59" fmla="*/ 191 h 336"/>
              <a:gd name="T60" fmla="*/ 282 w 396"/>
              <a:gd name="T61" fmla="*/ 164 h 336"/>
              <a:gd name="T62" fmla="*/ 225 w 396"/>
              <a:gd name="T63" fmla="*/ 137 h 336"/>
              <a:gd name="T64" fmla="*/ 194 w 396"/>
              <a:gd name="T65" fmla="*/ 118 h 336"/>
              <a:gd name="T66" fmla="*/ 164 w 396"/>
              <a:gd name="T67" fmla="*/ 103 h 336"/>
              <a:gd name="T68" fmla="*/ 133 w 396"/>
              <a:gd name="T69" fmla="*/ 84 h 336"/>
              <a:gd name="T70" fmla="*/ 106 w 396"/>
              <a:gd name="T71" fmla="*/ 68 h 336"/>
              <a:gd name="T72" fmla="*/ 95 w 396"/>
              <a:gd name="T73" fmla="*/ 57 h 336"/>
              <a:gd name="T74" fmla="*/ 84 w 396"/>
              <a:gd name="T75" fmla="*/ 49 h 336"/>
              <a:gd name="T76" fmla="*/ 72 w 396"/>
              <a:gd name="T77" fmla="*/ 42 h 336"/>
              <a:gd name="T78" fmla="*/ 61 w 396"/>
              <a:gd name="T79" fmla="*/ 30 h 336"/>
              <a:gd name="T80" fmla="*/ 53 w 396"/>
              <a:gd name="T81" fmla="*/ 23 h 336"/>
              <a:gd name="T82" fmla="*/ 45 w 396"/>
              <a:gd name="T83" fmla="*/ 15 h 336"/>
              <a:gd name="T84" fmla="*/ 38 w 396"/>
              <a:gd name="T85" fmla="*/ 7 h 336"/>
              <a:gd name="T86" fmla="*/ 34 w 396"/>
              <a:gd name="T87" fmla="*/ 0 h 3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6"/>
              <a:gd name="T133" fmla="*/ 0 h 336"/>
              <a:gd name="T134" fmla="*/ 396 w 396"/>
              <a:gd name="T135" fmla="*/ 336 h 3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6" h="336">
                <a:moveTo>
                  <a:pt x="34" y="0"/>
                </a:moveTo>
                <a:lnTo>
                  <a:pt x="0" y="302"/>
                </a:lnTo>
                <a:lnTo>
                  <a:pt x="4" y="305"/>
                </a:lnTo>
                <a:lnTo>
                  <a:pt x="15" y="317"/>
                </a:lnTo>
                <a:lnTo>
                  <a:pt x="23" y="324"/>
                </a:lnTo>
                <a:lnTo>
                  <a:pt x="30" y="328"/>
                </a:lnTo>
                <a:lnTo>
                  <a:pt x="38" y="332"/>
                </a:lnTo>
                <a:lnTo>
                  <a:pt x="42" y="336"/>
                </a:lnTo>
                <a:lnTo>
                  <a:pt x="57" y="336"/>
                </a:lnTo>
                <a:lnTo>
                  <a:pt x="95" y="336"/>
                </a:lnTo>
                <a:lnTo>
                  <a:pt x="145" y="336"/>
                </a:lnTo>
                <a:lnTo>
                  <a:pt x="206" y="336"/>
                </a:lnTo>
                <a:lnTo>
                  <a:pt x="267" y="336"/>
                </a:lnTo>
                <a:lnTo>
                  <a:pt x="320" y="336"/>
                </a:lnTo>
                <a:lnTo>
                  <a:pt x="347" y="336"/>
                </a:lnTo>
                <a:lnTo>
                  <a:pt x="366" y="332"/>
                </a:lnTo>
                <a:lnTo>
                  <a:pt x="385" y="332"/>
                </a:lnTo>
                <a:lnTo>
                  <a:pt x="396" y="328"/>
                </a:lnTo>
                <a:lnTo>
                  <a:pt x="392" y="324"/>
                </a:lnTo>
                <a:lnTo>
                  <a:pt x="388" y="317"/>
                </a:lnTo>
                <a:lnTo>
                  <a:pt x="385" y="309"/>
                </a:lnTo>
                <a:lnTo>
                  <a:pt x="381" y="302"/>
                </a:lnTo>
                <a:lnTo>
                  <a:pt x="381" y="294"/>
                </a:lnTo>
                <a:lnTo>
                  <a:pt x="381" y="282"/>
                </a:lnTo>
                <a:lnTo>
                  <a:pt x="377" y="275"/>
                </a:lnTo>
                <a:lnTo>
                  <a:pt x="377" y="263"/>
                </a:lnTo>
                <a:lnTo>
                  <a:pt x="381" y="229"/>
                </a:lnTo>
                <a:lnTo>
                  <a:pt x="381" y="210"/>
                </a:lnTo>
                <a:lnTo>
                  <a:pt x="369" y="206"/>
                </a:lnTo>
                <a:lnTo>
                  <a:pt x="335" y="191"/>
                </a:lnTo>
                <a:lnTo>
                  <a:pt x="282" y="164"/>
                </a:lnTo>
                <a:lnTo>
                  <a:pt x="225" y="137"/>
                </a:lnTo>
                <a:lnTo>
                  <a:pt x="194" y="118"/>
                </a:lnTo>
                <a:lnTo>
                  <a:pt x="164" y="103"/>
                </a:lnTo>
                <a:lnTo>
                  <a:pt x="133" y="84"/>
                </a:lnTo>
                <a:lnTo>
                  <a:pt x="106" y="68"/>
                </a:lnTo>
                <a:lnTo>
                  <a:pt x="95" y="57"/>
                </a:lnTo>
                <a:lnTo>
                  <a:pt x="84" y="49"/>
                </a:lnTo>
                <a:lnTo>
                  <a:pt x="72" y="42"/>
                </a:lnTo>
                <a:lnTo>
                  <a:pt x="61" y="30"/>
                </a:lnTo>
                <a:lnTo>
                  <a:pt x="53" y="23"/>
                </a:lnTo>
                <a:lnTo>
                  <a:pt x="45" y="15"/>
                </a:lnTo>
                <a:lnTo>
                  <a:pt x="38" y="7"/>
                </a:lnTo>
                <a:lnTo>
                  <a:pt x="34" y="0"/>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1" name="Freeform 212"/>
          <p:cNvSpPr>
            <a:spLocks noChangeArrowheads="1"/>
          </p:cNvSpPr>
          <p:nvPr/>
        </p:nvSpPr>
        <p:spPr bwMode="auto">
          <a:xfrm>
            <a:off x="2508250" y="2887663"/>
            <a:ext cx="1730375" cy="1473200"/>
          </a:xfrm>
          <a:custGeom>
            <a:avLst/>
            <a:gdLst>
              <a:gd name="T0" fmla="*/ 224 w 1090"/>
              <a:gd name="T1" fmla="*/ 244 h 928"/>
              <a:gd name="T2" fmla="*/ 129 w 1090"/>
              <a:gd name="T3" fmla="*/ 271 h 928"/>
              <a:gd name="T4" fmla="*/ 87 w 1090"/>
              <a:gd name="T5" fmla="*/ 302 h 928"/>
              <a:gd name="T6" fmla="*/ 83 w 1090"/>
              <a:gd name="T7" fmla="*/ 351 h 928"/>
              <a:gd name="T8" fmla="*/ 68 w 1090"/>
              <a:gd name="T9" fmla="*/ 393 h 928"/>
              <a:gd name="T10" fmla="*/ 53 w 1090"/>
              <a:gd name="T11" fmla="*/ 435 h 928"/>
              <a:gd name="T12" fmla="*/ 26 w 1090"/>
              <a:gd name="T13" fmla="*/ 470 h 928"/>
              <a:gd name="T14" fmla="*/ 7 w 1090"/>
              <a:gd name="T15" fmla="*/ 516 h 928"/>
              <a:gd name="T16" fmla="*/ 0 w 1090"/>
              <a:gd name="T17" fmla="*/ 561 h 928"/>
              <a:gd name="T18" fmla="*/ 15 w 1090"/>
              <a:gd name="T19" fmla="*/ 607 h 928"/>
              <a:gd name="T20" fmla="*/ 57 w 1090"/>
              <a:gd name="T21" fmla="*/ 657 h 928"/>
              <a:gd name="T22" fmla="*/ 80 w 1090"/>
              <a:gd name="T23" fmla="*/ 680 h 928"/>
              <a:gd name="T24" fmla="*/ 80 w 1090"/>
              <a:gd name="T25" fmla="*/ 630 h 928"/>
              <a:gd name="T26" fmla="*/ 99 w 1090"/>
              <a:gd name="T27" fmla="*/ 592 h 928"/>
              <a:gd name="T28" fmla="*/ 106 w 1090"/>
              <a:gd name="T29" fmla="*/ 561 h 928"/>
              <a:gd name="T30" fmla="*/ 141 w 1090"/>
              <a:gd name="T31" fmla="*/ 558 h 928"/>
              <a:gd name="T32" fmla="*/ 179 w 1090"/>
              <a:gd name="T33" fmla="*/ 619 h 928"/>
              <a:gd name="T34" fmla="*/ 213 w 1090"/>
              <a:gd name="T35" fmla="*/ 626 h 928"/>
              <a:gd name="T36" fmla="*/ 255 w 1090"/>
              <a:gd name="T37" fmla="*/ 584 h 928"/>
              <a:gd name="T38" fmla="*/ 335 w 1090"/>
              <a:gd name="T39" fmla="*/ 607 h 928"/>
              <a:gd name="T40" fmla="*/ 366 w 1090"/>
              <a:gd name="T41" fmla="*/ 653 h 928"/>
              <a:gd name="T42" fmla="*/ 434 w 1090"/>
              <a:gd name="T43" fmla="*/ 645 h 928"/>
              <a:gd name="T44" fmla="*/ 491 w 1090"/>
              <a:gd name="T45" fmla="*/ 684 h 928"/>
              <a:gd name="T46" fmla="*/ 514 w 1090"/>
              <a:gd name="T47" fmla="*/ 764 h 928"/>
              <a:gd name="T48" fmla="*/ 499 w 1090"/>
              <a:gd name="T49" fmla="*/ 848 h 928"/>
              <a:gd name="T50" fmla="*/ 514 w 1090"/>
              <a:gd name="T51" fmla="*/ 875 h 928"/>
              <a:gd name="T52" fmla="*/ 628 w 1090"/>
              <a:gd name="T53" fmla="*/ 917 h 928"/>
              <a:gd name="T54" fmla="*/ 640 w 1090"/>
              <a:gd name="T55" fmla="*/ 905 h 928"/>
              <a:gd name="T56" fmla="*/ 590 w 1090"/>
              <a:gd name="T57" fmla="*/ 657 h 928"/>
              <a:gd name="T58" fmla="*/ 560 w 1090"/>
              <a:gd name="T59" fmla="*/ 435 h 928"/>
              <a:gd name="T60" fmla="*/ 632 w 1090"/>
              <a:gd name="T61" fmla="*/ 447 h 928"/>
              <a:gd name="T62" fmla="*/ 689 w 1090"/>
              <a:gd name="T63" fmla="*/ 439 h 928"/>
              <a:gd name="T64" fmla="*/ 811 w 1090"/>
              <a:gd name="T65" fmla="*/ 412 h 928"/>
              <a:gd name="T66" fmla="*/ 861 w 1090"/>
              <a:gd name="T67" fmla="*/ 397 h 928"/>
              <a:gd name="T68" fmla="*/ 907 w 1090"/>
              <a:gd name="T69" fmla="*/ 367 h 928"/>
              <a:gd name="T70" fmla="*/ 968 w 1090"/>
              <a:gd name="T71" fmla="*/ 389 h 928"/>
              <a:gd name="T72" fmla="*/ 983 w 1090"/>
              <a:gd name="T73" fmla="*/ 412 h 928"/>
              <a:gd name="T74" fmla="*/ 1002 w 1090"/>
              <a:gd name="T75" fmla="*/ 401 h 928"/>
              <a:gd name="T76" fmla="*/ 1036 w 1090"/>
              <a:gd name="T77" fmla="*/ 401 h 928"/>
              <a:gd name="T78" fmla="*/ 1025 w 1090"/>
              <a:gd name="T79" fmla="*/ 363 h 928"/>
              <a:gd name="T80" fmla="*/ 1063 w 1090"/>
              <a:gd name="T81" fmla="*/ 355 h 928"/>
              <a:gd name="T82" fmla="*/ 1078 w 1090"/>
              <a:gd name="T83" fmla="*/ 347 h 928"/>
              <a:gd name="T84" fmla="*/ 1010 w 1090"/>
              <a:gd name="T85" fmla="*/ 328 h 928"/>
              <a:gd name="T86" fmla="*/ 1025 w 1090"/>
              <a:gd name="T87" fmla="*/ 305 h 928"/>
              <a:gd name="T88" fmla="*/ 991 w 1090"/>
              <a:gd name="T89" fmla="*/ 313 h 928"/>
              <a:gd name="T90" fmla="*/ 876 w 1090"/>
              <a:gd name="T91" fmla="*/ 325 h 928"/>
              <a:gd name="T92" fmla="*/ 743 w 1090"/>
              <a:gd name="T93" fmla="*/ 328 h 928"/>
              <a:gd name="T94" fmla="*/ 682 w 1090"/>
              <a:gd name="T95" fmla="*/ 332 h 928"/>
              <a:gd name="T96" fmla="*/ 640 w 1090"/>
              <a:gd name="T97" fmla="*/ 325 h 928"/>
              <a:gd name="T98" fmla="*/ 575 w 1090"/>
              <a:gd name="T99" fmla="*/ 309 h 928"/>
              <a:gd name="T100" fmla="*/ 541 w 1090"/>
              <a:gd name="T101" fmla="*/ 263 h 928"/>
              <a:gd name="T102" fmla="*/ 507 w 1090"/>
              <a:gd name="T103" fmla="*/ 233 h 928"/>
              <a:gd name="T104" fmla="*/ 388 w 1090"/>
              <a:gd name="T105" fmla="*/ 221 h 928"/>
              <a:gd name="T106" fmla="*/ 423 w 1090"/>
              <a:gd name="T107" fmla="*/ 172 h 928"/>
              <a:gd name="T108" fmla="*/ 446 w 1090"/>
              <a:gd name="T109" fmla="*/ 137 h 928"/>
              <a:gd name="T110" fmla="*/ 446 w 1090"/>
              <a:gd name="T111" fmla="*/ 65 h 928"/>
              <a:gd name="T112" fmla="*/ 426 w 1090"/>
              <a:gd name="T113" fmla="*/ 19 h 928"/>
              <a:gd name="T114" fmla="*/ 377 w 1090"/>
              <a:gd name="T115" fmla="*/ 0 h 928"/>
              <a:gd name="T116" fmla="*/ 293 w 1090"/>
              <a:gd name="T117" fmla="*/ 38 h 928"/>
              <a:gd name="T118" fmla="*/ 285 w 1090"/>
              <a:gd name="T119" fmla="*/ 95 h 928"/>
              <a:gd name="T120" fmla="*/ 274 w 1090"/>
              <a:gd name="T121" fmla="*/ 126 h 928"/>
              <a:gd name="T122" fmla="*/ 282 w 1090"/>
              <a:gd name="T123" fmla="*/ 206 h 9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0"/>
              <a:gd name="T187" fmla="*/ 0 h 928"/>
              <a:gd name="T188" fmla="*/ 1090 w 1090"/>
              <a:gd name="T189" fmla="*/ 928 h 9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0" h="928">
                <a:moveTo>
                  <a:pt x="274" y="214"/>
                </a:moveTo>
                <a:lnTo>
                  <a:pt x="270" y="218"/>
                </a:lnTo>
                <a:lnTo>
                  <a:pt x="259" y="225"/>
                </a:lnTo>
                <a:lnTo>
                  <a:pt x="251" y="233"/>
                </a:lnTo>
                <a:lnTo>
                  <a:pt x="244" y="237"/>
                </a:lnTo>
                <a:lnTo>
                  <a:pt x="236" y="240"/>
                </a:lnTo>
                <a:lnTo>
                  <a:pt x="232" y="244"/>
                </a:lnTo>
                <a:lnTo>
                  <a:pt x="224" y="244"/>
                </a:lnTo>
                <a:lnTo>
                  <a:pt x="213" y="248"/>
                </a:lnTo>
                <a:lnTo>
                  <a:pt x="202" y="252"/>
                </a:lnTo>
                <a:lnTo>
                  <a:pt x="194" y="256"/>
                </a:lnTo>
                <a:lnTo>
                  <a:pt x="186" y="260"/>
                </a:lnTo>
                <a:lnTo>
                  <a:pt x="179" y="260"/>
                </a:lnTo>
                <a:lnTo>
                  <a:pt x="167" y="263"/>
                </a:lnTo>
                <a:lnTo>
                  <a:pt x="152" y="267"/>
                </a:lnTo>
                <a:lnTo>
                  <a:pt x="129" y="271"/>
                </a:lnTo>
                <a:lnTo>
                  <a:pt x="114" y="275"/>
                </a:lnTo>
                <a:lnTo>
                  <a:pt x="110" y="275"/>
                </a:lnTo>
                <a:lnTo>
                  <a:pt x="106" y="279"/>
                </a:lnTo>
                <a:lnTo>
                  <a:pt x="99" y="279"/>
                </a:lnTo>
                <a:lnTo>
                  <a:pt x="95" y="286"/>
                </a:lnTo>
                <a:lnTo>
                  <a:pt x="91" y="290"/>
                </a:lnTo>
                <a:lnTo>
                  <a:pt x="87" y="298"/>
                </a:lnTo>
                <a:lnTo>
                  <a:pt x="87" y="302"/>
                </a:lnTo>
                <a:lnTo>
                  <a:pt x="87" y="309"/>
                </a:lnTo>
                <a:lnTo>
                  <a:pt x="87" y="321"/>
                </a:lnTo>
                <a:lnTo>
                  <a:pt x="87" y="336"/>
                </a:lnTo>
                <a:lnTo>
                  <a:pt x="87" y="344"/>
                </a:lnTo>
                <a:lnTo>
                  <a:pt x="87" y="347"/>
                </a:lnTo>
                <a:lnTo>
                  <a:pt x="87" y="351"/>
                </a:lnTo>
                <a:lnTo>
                  <a:pt x="83" y="351"/>
                </a:lnTo>
                <a:lnTo>
                  <a:pt x="83" y="351"/>
                </a:lnTo>
                <a:lnTo>
                  <a:pt x="80" y="355"/>
                </a:lnTo>
                <a:lnTo>
                  <a:pt x="76" y="355"/>
                </a:lnTo>
                <a:lnTo>
                  <a:pt x="76" y="359"/>
                </a:lnTo>
                <a:lnTo>
                  <a:pt x="72" y="363"/>
                </a:lnTo>
                <a:lnTo>
                  <a:pt x="68" y="370"/>
                </a:lnTo>
                <a:lnTo>
                  <a:pt x="68" y="378"/>
                </a:lnTo>
                <a:lnTo>
                  <a:pt x="68" y="386"/>
                </a:lnTo>
                <a:lnTo>
                  <a:pt x="68" y="393"/>
                </a:lnTo>
                <a:lnTo>
                  <a:pt x="64" y="397"/>
                </a:lnTo>
                <a:lnTo>
                  <a:pt x="64" y="401"/>
                </a:lnTo>
                <a:lnTo>
                  <a:pt x="61" y="405"/>
                </a:lnTo>
                <a:lnTo>
                  <a:pt x="57" y="409"/>
                </a:lnTo>
                <a:lnTo>
                  <a:pt x="57" y="412"/>
                </a:lnTo>
                <a:lnTo>
                  <a:pt x="53" y="420"/>
                </a:lnTo>
                <a:lnTo>
                  <a:pt x="53" y="432"/>
                </a:lnTo>
                <a:lnTo>
                  <a:pt x="53" y="435"/>
                </a:lnTo>
                <a:lnTo>
                  <a:pt x="53" y="439"/>
                </a:lnTo>
                <a:lnTo>
                  <a:pt x="49" y="443"/>
                </a:lnTo>
                <a:lnTo>
                  <a:pt x="49" y="447"/>
                </a:lnTo>
                <a:lnTo>
                  <a:pt x="42" y="451"/>
                </a:lnTo>
                <a:lnTo>
                  <a:pt x="38" y="458"/>
                </a:lnTo>
                <a:lnTo>
                  <a:pt x="34" y="462"/>
                </a:lnTo>
                <a:lnTo>
                  <a:pt x="30" y="466"/>
                </a:lnTo>
                <a:lnTo>
                  <a:pt x="26" y="470"/>
                </a:lnTo>
                <a:lnTo>
                  <a:pt x="26" y="477"/>
                </a:lnTo>
                <a:lnTo>
                  <a:pt x="23" y="481"/>
                </a:lnTo>
                <a:lnTo>
                  <a:pt x="23" y="489"/>
                </a:lnTo>
                <a:lnTo>
                  <a:pt x="23" y="500"/>
                </a:lnTo>
                <a:lnTo>
                  <a:pt x="23" y="508"/>
                </a:lnTo>
                <a:lnTo>
                  <a:pt x="15" y="512"/>
                </a:lnTo>
                <a:lnTo>
                  <a:pt x="11" y="516"/>
                </a:lnTo>
                <a:lnTo>
                  <a:pt x="7" y="516"/>
                </a:lnTo>
                <a:lnTo>
                  <a:pt x="3" y="519"/>
                </a:lnTo>
                <a:lnTo>
                  <a:pt x="3" y="523"/>
                </a:lnTo>
                <a:lnTo>
                  <a:pt x="0" y="527"/>
                </a:lnTo>
                <a:lnTo>
                  <a:pt x="0" y="531"/>
                </a:lnTo>
                <a:lnTo>
                  <a:pt x="0" y="535"/>
                </a:lnTo>
                <a:lnTo>
                  <a:pt x="0" y="550"/>
                </a:lnTo>
                <a:lnTo>
                  <a:pt x="0" y="554"/>
                </a:lnTo>
                <a:lnTo>
                  <a:pt x="0" y="561"/>
                </a:lnTo>
                <a:lnTo>
                  <a:pt x="3" y="577"/>
                </a:lnTo>
                <a:lnTo>
                  <a:pt x="3" y="584"/>
                </a:lnTo>
                <a:lnTo>
                  <a:pt x="7" y="596"/>
                </a:lnTo>
                <a:lnTo>
                  <a:pt x="7" y="600"/>
                </a:lnTo>
                <a:lnTo>
                  <a:pt x="7" y="600"/>
                </a:lnTo>
                <a:lnTo>
                  <a:pt x="11" y="603"/>
                </a:lnTo>
                <a:lnTo>
                  <a:pt x="11" y="603"/>
                </a:lnTo>
                <a:lnTo>
                  <a:pt x="15" y="607"/>
                </a:lnTo>
                <a:lnTo>
                  <a:pt x="23" y="611"/>
                </a:lnTo>
                <a:lnTo>
                  <a:pt x="30" y="619"/>
                </a:lnTo>
                <a:lnTo>
                  <a:pt x="38" y="626"/>
                </a:lnTo>
                <a:lnTo>
                  <a:pt x="42" y="634"/>
                </a:lnTo>
                <a:lnTo>
                  <a:pt x="49" y="642"/>
                </a:lnTo>
                <a:lnTo>
                  <a:pt x="53" y="645"/>
                </a:lnTo>
                <a:lnTo>
                  <a:pt x="53" y="653"/>
                </a:lnTo>
                <a:lnTo>
                  <a:pt x="57" y="657"/>
                </a:lnTo>
                <a:lnTo>
                  <a:pt x="57" y="661"/>
                </a:lnTo>
                <a:lnTo>
                  <a:pt x="61" y="668"/>
                </a:lnTo>
                <a:lnTo>
                  <a:pt x="64" y="672"/>
                </a:lnTo>
                <a:lnTo>
                  <a:pt x="68" y="676"/>
                </a:lnTo>
                <a:lnTo>
                  <a:pt x="76" y="680"/>
                </a:lnTo>
                <a:lnTo>
                  <a:pt x="80" y="680"/>
                </a:lnTo>
                <a:lnTo>
                  <a:pt x="83" y="684"/>
                </a:lnTo>
                <a:lnTo>
                  <a:pt x="80" y="680"/>
                </a:lnTo>
                <a:lnTo>
                  <a:pt x="80" y="676"/>
                </a:lnTo>
                <a:lnTo>
                  <a:pt x="76" y="672"/>
                </a:lnTo>
                <a:lnTo>
                  <a:pt x="76" y="665"/>
                </a:lnTo>
                <a:lnTo>
                  <a:pt x="76" y="657"/>
                </a:lnTo>
                <a:lnTo>
                  <a:pt x="76" y="649"/>
                </a:lnTo>
                <a:lnTo>
                  <a:pt x="80" y="638"/>
                </a:lnTo>
                <a:lnTo>
                  <a:pt x="80" y="630"/>
                </a:lnTo>
                <a:lnTo>
                  <a:pt x="80" y="630"/>
                </a:lnTo>
                <a:lnTo>
                  <a:pt x="80" y="623"/>
                </a:lnTo>
                <a:lnTo>
                  <a:pt x="83" y="615"/>
                </a:lnTo>
                <a:lnTo>
                  <a:pt x="83" y="607"/>
                </a:lnTo>
                <a:lnTo>
                  <a:pt x="87" y="603"/>
                </a:lnTo>
                <a:lnTo>
                  <a:pt x="87" y="600"/>
                </a:lnTo>
                <a:lnTo>
                  <a:pt x="91" y="596"/>
                </a:lnTo>
                <a:lnTo>
                  <a:pt x="95" y="596"/>
                </a:lnTo>
                <a:lnTo>
                  <a:pt x="99" y="592"/>
                </a:lnTo>
                <a:lnTo>
                  <a:pt x="106" y="592"/>
                </a:lnTo>
                <a:lnTo>
                  <a:pt x="110" y="592"/>
                </a:lnTo>
                <a:lnTo>
                  <a:pt x="118" y="596"/>
                </a:lnTo>
                <a:lnTo>
                  <a:pt x="114" y="588"/>
                </a:lnTo>
                <a:lnTo>
                  <a:pt x="110" y="580"/>
                </a:lnTo>
                <a:lnTo>
                  <a:pt x="110" y="577"/>
                </a:lnTo>
                <a:lnTo>
                  <a:pt x="110" y="569"/>
                </a:lnTo>
                <a:lnTo>
                  <a:pt x="106" y="561"/>
                </a:lnTo>
                <a:lnTo>
                  <a:pt x="106" y="558"/>
                </a:lnTo>
                <a:lnTo>
                  <a:pt x="106" y="554"/>
                </a:lnTo>
                <a:lnTo>
                  <a:pt x="110" y="550"/>
                </a:lnTo>
                <a:lnTo>
                  <a:pt x="114" y="546"/>
                </a:lnTo>
                <a:lnTo>
                  <a:pt x="118" y="546"/>
                </a:lnTo>
                <a:lnTo>
                  <a:pt x="129" y="546"/>
                </a:lnTo>
                <a:lnTo>
                  <a:pt x="141" y="546"/>
                </a:lnTo>
                <a:lnTo>
                  <a:pt x="141" y="558"/>
                </a:lnTo>
                <a:lnTo>
                  <a:pt x="141" y="577"/>
                </a:lnTo>
                <a:lnTo>
                  <a:pt x="141" y="592"/>
                </a:lnTo>
                <a:lnTo>
                  <a:pt x="141" y="600"/>
                </a:lnTo>
                <a:lnTo>
                  <a:pt x="144" y="603"/>
                </a:lnTo>
                <a:lnTo>
                  <a:pt x="160" y="607"/>
                </a:lnTo>
                <a:lnTo>
                  <a:pt x="167" y="611"/>
                </a:lnTo>
                <a:lnTo>
                  <a:pt x="175" y="615"/>
                </a:lnTo>
                <a:lnTo>
                  <a:pt x="179" y="619"/>
                </a:lnTo>
                <a:lnTo>
                  <a:pt x="183" y="623"/>
                </a:lnTo>
                <a:lnTo>
                  <a:pt x="186" y="626"/>
                </a:lnTo>
                <a:lnTo>
                  <a:pt x="190" y="626"/>
                </a:lnTo>
                <a:lnTo>
                  <a:pt x="198" y="626"/>
                </a:lnTo>
                <a:lnTo>
                  <a:pt x="202" y="630"/>
                </a:lnTo>
                <a:lnTo>
                  <a:pt x="209" y="630"/>
                </a:lnTo>
                <a:lnTo>
                  <a:pt x="213" y="630"/>
                </a:lnTo>
                <a:lnTo>
                  <a:pt x="213" y="626"/>
                </a:lnTo>
                <a:lnTo>
                  <a:pt x="213" y="619"/>
                </a:lnTo>
                <a:lnTo>
                  <a:pt x="217" y="611"/>
                </a:lnTo>
                <a:lnTo>
                  <a:pt x="224" y="603"/>
                </a:lnTo>
                <a:lnTo>
                  <a:pt x="232" y="600"/>
                </a:lnTo>
                <a:lnTo>
                  <a:pt x="236" y="592"/>
                </a:lnTo>
                <a:lnTo>
                  <a:pt x="240" y="588"/>
                </a:lnTo>
                <a:lnTo>
                  <a:pt x="247" y="588"/>
                </a:lnTo>
                <a:lnTo>
                  <a:pt x="255" y="584"/>
                </a:lnTo>
                <a:lnTo>
                  <a:pt x="266" y="584"/>
                </a:lnTo>
                <a:lnTo>
                  <a:pt x="274" y="584"/>
                </a:lnTo>
                <a:lnTo>
                  <a:pt x="289" y="584"/>
                </a:lnTo>
                <a:lnTo>
                  <a:pt x="301" y="588"/>
                </a:lnTo>
                <a:lnTo>
                  <a:pt x="308" y="592"/>
                </a:lnTo>
                <a:lnTo>
                  <a:pt x="320" y="600"/>
                </a:lnTo>
                <a:lnTo>
                  <a:pt x="327" y="603"/>
                </a:lnTo>
                <a:lnTo>
                  <a:pt x="335" y="607"/>
                </a:lnTo>
                <a:lnTo>
                  <a:pt x="339" y="615"/>
                </a:lnTo>
                <a:lnTo>
                  <a:pt x="346" y="619"/>
                </a:lnTo>
                <a:lnTo>
                  <a:pt x="350" y="626"/>
                </a:lnTo>
                <a:lnTo>
                  <a:pt x="358" y="638"/>
                </a:lnTo>
                <a:lnTo>
                  <a:pt x="362" y="645"/>
                </a:lnTo>
                <a:lnTo>
                  <a:pt x="366" y="653"/>
                </a:lnTo>
                <a:lnTo>
                  <a:pt x="366" y="657"/>
                </a:lnTo>
                <a:lnTo>
                  <a:pt x="366" y="653"/>
                </a:lnTo>
                <a:lnTo>
                  <a:pt x="377" y="649"/>
                </a:lnTo>
                <a:lnTo>
                  <a:pt x="381" y="649"/>
                </a:lnTo>
                <a:lnTo>
                  <a:pt x="388" y="645"/>
                </a:lnTo>
                <a:lnTo>
                  <a:pt x="400" y="645"/>
                </a:lnTo>
                <a:lnTo>
                  <a:pt x="407" y="642"/>
                </a:lnTo>
                <a:lnTo>
                  <a:pt x="415" y="642"/>
                </a:lnTo>
                <a:lnTo>
                  <a:pt x="426" y="642"/>
                </a:lnTo>
                <a:lnTo>
                  <a:pt x="434" y="645"/>
                </a:lnTo>
                <a:lnTo>
                  <a:pt x="446" y="645"/>
                </a:lnTo>
                <a:lnTo>
                  <a:pt x="457" y="653"/>
                </a:lnTo>
                <a:lnTo>
                  <a:pt x="468" y="657"/>
                </a:lnTo>
                <a:lnTo>
                  <a:pt x="472" y="661"/>
                </a:lnTo>
                <a:lnTo>
                  <a:pt x="476" y="668"/>
                </a:lnTo>
                <a:lnTo>
                  <a:pt x="484" y="672"/>
                </a:lnTo>
                <a:lnTo>
                  <a:pt x="487" y="676"/>
                </a:lnTo>
                <a:lnTo>
                  <a:pt x="491" y="684"/>
                </a:lnTo>
                <a:lnTo>
                  <a:pt x="495" y="691"/>
                </a:lnTo>
                <a:lnTo>
                  <a:pt x="499" y="695"/>
                </a:lnTo>
                <a:lnTo>
                  <a:pt x="503" y="703"/>
                </a:lnTo>
                <a:lnTo>
                  <a:pt x="507" y="714"/>
                </a:lnTo>
                <a:lnTo>
                  <a:pt x="510" y="729"/>
                </a:lnTo>
                <a:lnTo>
                  <a:pt x="510" y="741"/>
                </a:lnTo>
                <a:lnTo>
                  <a:pt x="514" y="752"/>
                </a:lnTo>
                <a:lnTo>
                  <a:pt x="514" y="764"/>
                </a:lnTo>
                <a:lnTo>
                  <a:pt x="510" y="775"/>
                </a:lnTo>
                <a:lnTo>
                  <a:pt x="507" y="798"/>
                </a:lnTo>
                <a:lnTo>
                  <a:pt x="503" y="814"/>
                </a:lnTo>
                <a:lnTo>
                  <a:pt x="499" y="825"/>
                </a:lnTo>
                <a:lnTo>
                  <a:pt x="499" y="829"/>
                </a:lnTo>
                <a:lnTo>
                  <a:pt x="499" y="833"/>
                </a:lnTo>
                <a:lnTo>
                  <a:pt x="499" y="844"/>
                </a:lnTo>
                <a:lnTo>
                  <a:pt x="499" y="848"/>
                </a:lnTo>
                <a:lnTo>
                  <a:pt x="495" y="856"/>
                </a:lnTo>
                <a:lnTo>
                  <a:pt x="495" y="859"/>
                </a:lnTo>
                <a:lnTo>
                  <a:pt x="491" y="863"/>
                </a:lnTo>
                <a:lnTo>
                  <a:pt x="484" y="871"/>
                </a:lnTo>
                <a:lnTo>
                  <a:pt x="480" y="871"/>
                </a:lnTo>
                <a:lnTo>
                  <a:pt x="484" y="871"/>
                </a:lnTo>
                <a:lnTo>
                  <a:pt x="495" y="871"/>
                </a:lnTo>
                <a:lnTo>
                  <a:pt x="514" y="875"/>
                </a:lnTo>
                <a:lnTo>
                  <a:pt x="533" y="875"/>
                </a:lnTo>
                <a:lnTo>
                  <a:pt x="548" y="878"/>
                </a:lnTo>
                <a:lnTo>
                  <a:pt x="560" y="882"/>
                </a:lnTo>
                <a:lnTo>
                  <a:pt x="571" y="886"/>
                </a:lnTo>
                <a:lnTo>
                  <a:pt x="587" y="894"/>
                </a:lnTo>
                <a:lnTo>
                  <a:pt x="602" y="901"/>
                </a:lnTo>
                <a:lnTo>
                  <a:pt x="617" y="909"/>
                </a:lnTo>
                <a:lnTo>
                  <a:pt x="628" y="917"/>
                </a:lnTo>
                <a:lnTo>
                  <a:pt x="644" y="928"/>
                </a:lnTo>
                <a:lnTo>
                  <a:pt x="648" y="928"/>
                </a:lnTo>
                <a:lnTo>
                  <a:pt x="651" y="928"/>
                </a:lnTo>
                <a:lnTo>
                  <a:pt x="651" y="928"/>
                </a:lnTo>
                <a:lnTo>
                  <a:pt x="648" y="924"/>
                </a:lnTo>
                <a:lnTo>
                  <a:pt x="644" y="917"/>
                </a:lnTo>
                <a:lnTo>
                  <a:pt x="640" y="913"/>
                </a:lnTo>
                <a:lnTo>
                  <a:pt x="640" y="905"/>
                </a:lnTo>
                <a:lnTo>
                  <a:pt x="636" y="882"/>
                </a:lnTo>
                <a:lnTo>
                  <a:pt x="628" y="852"/>
                </a:lnTo>
                <a:lnTo>
                  <a:pt x="621" y="810"/>
                </a:lnTo>
                <a:lnTo>
                  <a:pt x="613" y="772"/>
                </a:lnTo>
                <a:lnTo>
                  <a:pt x="606" y="729"/>
                </a:lnTo>
                <a:lnTo>
                  <a:pt x="598" y="699"/>
                </a:lnTo>
                <a:lnTo>
                  <a:pt x="594" y="676"/>
                </a:lnTo>
                <a:lnTo>
                  <a:pt x="590" y="657"/>
                </a:lnTo>
                <a:lnTo>
                  <a:pt x="587" y="626"/>
                </a:lnTo>
                <a:lnTo>
                  <a:pt x="579" y="592"/>
                </a:lnTo>
                <a:lnTo>
                  <a:pt x="571" y="550"/>
                </a:lnTo>
                <a:lnTo>
                  <a:pt x="564" y="512"/>
                </a:lnTo>
                <a:lnTo>
                  <a:pt x="560" y="477"/>
                </a:lnTo>
                <a:lnTo>
                  <a:pt x="556" y="451"/>
                </a:lnTo>
                <a:lnTo>
                  <a:pt x="556" y="435"/>
                </a:lnTo>
                <a:lnTo>
                  <a:pt x="560" y="435"/>
                </a:lnTo>
                <a:lnTo>
                  <a:pt x="567" y="439"/>
                </a:lnTo>
                <a:lnTo>
                  <a:pt x="575" y="439"/>
                </a:lnTo>
                <a:lnTo>
                  <a:pt x="583" y="439"/>
                </a:lnTo>
                <a:lnTo>
                  <a:pt x="598" y="439"/>
                </a:lnTo>
                <a:lnTo>
                  <a:pt x="606" y="439"/>
                </a:lnTo>
                <a:lnTo>
                  <a:pt x="609" y="443"/>
                </a:lnTo>
                <a:lnTo>
                  <a:pt x="625" y="443"/>
                </a:lnTo>
                <a:lnTo>
                  <a:pt x="632" y="447"/>
                </a:lnTo>
                <a:lnTo>
                  <a:pt x="644" y="447"/>
                </a:lnTo>
                <a:lnTo>
                  <a:pt x="651" y="447"/>
                </a:lnTo>
                <a:lnTo>
                  <a:pt x="659" y="443"/>
                </a:lnTo>
                <a:lnTo>
                  <a:pt x="667" y="443"/>
                </a:lnTo>
                <a:lnTo>
                  <a:pt x="674" y="439"/>
                </a:lnTo>
                <a:lnTo>
                  <a:pt x="678" y="439"/>
                </a:lnTo>
                <a:lnTo>
                  <a:pt x="682" y="439"/>
                </a:lnTo>
                <a:lnTo>
                  <a:pt x="689" y="439"/>
                </a:lnTo>
                <a:lnTo>
                  <a:pt x="697" y="435"/>
                </a:lnTo>
                <a:lnTo>
                  <a:pt x="716" y="432"/>
                </a:lnTo>
                <a:lnTo>
                  <a:pt x="743" y="428"/>
                </a:lnTo>
                <a:lnTo>
                  <a:pt x="758" y="424"/>
                </a:lnTo>
                <a:lnTo>
                  <a:pt x="773" y="420"/>
                </a:lnTo>
                <a:lnTo>
                  <a:pt x="789" y="420"/>
                </a:lnTo>
                <a:lnTo>
                  <a:pt x="800" y="416"/>
                </a:lnTo>
                <a:lnTo>
                  <a:pt x="811" y="412"/>
                </a:lnTo>
                <a:lnTo>
                  <a:pt x="823" y="409"/>
                </a:lnTo>
                <a:lnTo>
                  <a:pt x="834" y="409"/>
                </a:lnTo>
                <a:lnTo>
                  <a:pt x="842" y="409"/>
                </a:lnTo>
                <a:lnTo>
                  <a:pt x="850" y="409"/>
                </a:lnTo>
                <a:lnTo>
                  <a:pt x="857" y="409"/>
                </a:lnTo>
                <a:lnTo>
                  <a:pt x="861" y="405"/>
                </a:lnTo>
                <a:lnTo>
                  <a:pt x="861" y="405"/>
                </a:lnTo>
                <a:lnTo>
                  <a:pt x="861" y="397"/>
                </a:lnTo>
                <a:lnTo>
                  <a:pt x="861" y="393"/>
                </a:lnTo>
                <a:lnTo>
                  <a:pt x="865" y="393"/>
                </a:lnTo>
                <a:lnTo>
                  <a:pt x="872" y="386"/>
                </a:lnTo>
                <a:lnTo>
                  <a:pt x="880" y="382"/>
                </a:lnTo>
                <a:lnTo>
                  <a:pt x="891" y="374"/>
                </a:lnTo>
                <a:lnTo>
                  <a:pt x="895" y="370"/>
                </a:lnTo>
                <a:lnTo>
                  <a:pt x="899" y="367"/>
                </a:lnTo>
                <a:lnTo>
                  <a:pt x="907" y="367"/>
                </a:lnTo>
                <a:lnTo>
                  <a:pt x="910" y="367"/>
                </a:lnTo>
                <a:lnTo>
                  <a:pt x="918" y="370"/>
                </a:lnTo>
                <a:lnTo>
                  <a:pt x="926" y="370"/>
                </a:lnTo>
                <a:lnTo>
                  <a:pt x="933" y="374"/>
                </a:lnTo>
                <a:lnTo>
                  <a:pt x="945" y="382"/>
                </a:lnTo>
                <a:lnTo>
                  <a:pt x="952" y="386"/>
                </a:lnTo>
                <a:lnTo>
                  <a:pt x="960" y="389"/>
                </a:lnTo>
                <a:lnTo>
                  <a:pt x="968" y="389"/>
                </a:lnTo>
                <a:lnTo>
                  <a:pt x="975" y="393"/>
                </a:lnTo>
                <a:lnTo>
                  <a:pt x="987" y="393"/>
                </a:lnTo>
                <a:lnTo>
                  <a:pt x="991" y="393"/>
                </a:lnTo>
                <a:lnTo>
                  <a:pt x="991" y="397"/>
                </a:lnTo>
                <a:lnTo>
                  <a:pt x="987" y="405"/>
                </a:lnTo>
                <a:lnTo>
                  <a:pt x="983" y="409"/>
                </a:lnTo>
                <a:lnTo>
                  <a:pt x="983" y="412"/>
                </a:lnTo>
                <a:lnTo>
                  <a:pt x="983" y="412"/>
                </a:lnTo>
                <a:lnTo>
                  <a:pt x="983" y="412"/>
                </a:lnTo>
                <a:lnTo>
                  <a:pt x="987" y="412"/>
                </a:lnTo>
                <a:lnTo>
                  <a:pt x="987" y="412"/>
                </a:lnTo>
                <a:lnTo>
                  <a:pt x="991" y="412"/>
                </a:lnTo>
                <a:lnTo>
                  <a:pt x="998" y="412"/>
                </a:lnTo>
                <a:lnTo>
                  <a:pt x="1002" y="409"/>
                </a:lnTo>
                <a:lnTo>
                  <a:pt x="1002" y="405"/>
                </a:lnTo>
                <a:lnTo>
                  <a:pt x="1002" y="401"/>
                </a:lnTo>
                <a:lnTo>
                  <a:pt x="1002" y="397"/>
                </a:lnTo>
                <a:lnTo>
                  <a:pt x="1013" y="405"/>
                </a:lnTo>
                <a:lnTo>
                  <a:pt x="1029" y="409"/>
                </a:lnTo>
                <a:lnTo>
                  <a:pt x="1032" y="409"/>
                </a:lnTo>
                <a:lnTo>
                  <a:pt x="1032" y="409"/>
                </a:lnTo>
                <a:lnTo>
                  <a:pt x="1036" y="405"/>
                </a:lnTo>
                <a:lnTo>
                  <a:pt x="1036" y="401"/>
                </a:lnTo>
                <a:lnTo>
                  <a:pt x="1036" y="401"/>
                </a:lnTo>
                <a:lnTo>
                  <a:pt x="1036" y="397"/>
                </a:lnTo>
                <a:lnTo>
                  <a:pt x="1036" y="393"/>
                </a:lnTo>
                <a:lnTo>
                  <a:pt x="1032" y="389"/>
                </a:lnTo>
                <a:lnTo>
                  <a:pt x="1032" y="386"/>
                </a:lnTo>
                <a:lnTo>
                  <a:pt x="1029" y="382"/>
                </a:lnTo>
                <a:lnTo>
                  <a:pt x="1029" y="378"/>
                </a:lnTo>
                <a:lnTo>
                  <a:pt x="1029" y="370"/>
                </a:lnTo>
                <a:lnTo>
                  <a:pt x="1025" y="363"/>
                </a:lnTo>
                <a:lnTo>
                  <a:pt x="1025" y="359"/>
                </a:lnTo>
                <a:lnTo>
                  <a:pt x="1025" y="355"/>
                </a:lnTo>
                <a:lnTo>
                  <a:pt x="1025" y="355"/>
                </a:lnTo>
                <a:lnTo>
                  <a:pt x="1029" y="355"/>
                </a:lnTo>
                <a:lnTo>
                  <a:pt x="1032" y="355"/>
                </a:lnTo>
                <a:lnTo>
                  <a:pt x="1036" y="355"/>
                </a:lnTo>
                <a:lnTo>
                  <a:pt x="1048" y="355"/>
                </a:lnTo>
                <a:lnTo>
                  <a:pt x="1063" y="355"/>
                </a:lnTo>
                <a:lnTo>
                  <a:pt x="1082" y="359"/>
                </a:lnTo>
                <a:lnTo>
                  <a:pt x="1086" y="359"/>
                </a:lnTo>
                <a:lnTo>
                  <a:pt x="1090" y="359"/>
                </a:lnTo>
                <a:lnTo>
                  <a:pt x="1090" y="355"/>
                </a:lnTo>
                <a:lnTo>
                  <a:pt x="1090" y="355"/>
                </a:lnTo>
                <a:lnTo>
                  <a:pt x="1086" y="351"/>
                </a:lnTo>
                <a:lnTo>
                  <a:pt x="1086" y="351"/>
                </a:lnTo>
                <a:lnTo>
                  <a:pt x="1078" y="347"/>
                </a:lnTo>
                <a:lnTo>
                  <a:pt x="1059" y="347"/>
                </a:lnTo>
                <a:lnTo>
                  <a:pt x="1040" y="340"/>
                </a:lnTo>
                <a:lnTo>
                  <a:pt x="1021" y="336"/>
                </a:lnTo>
                <a:lnTo>
                  <a:pt x="1017" y="336"/>
                </a:lnTo>
                <a:lnTo>
                  <a:pt x="1017" y="332"/>
                </a:lnTo>
                <a:lnTo>
                  <a:pt x="1013" y="332"/>
                </a:lnTo>
                <a:lnTo>
                  <a:pt x="1013" y="332"/>
                </a:lnTo>
                <a:lnTo>
                  <a:pt x="1010" y="328"/>
                </a:lnTo>
                <a:lnTo>
                  <a:pt x="1010" y="328"/>
                </a:lnTo>
                <a:lnTo>
                  <a:pt x="1010" y="325"/>
                </a:lnTo>
                <a:lnTo>
                  <a:pt x="1010" y="321"/>
                </a:lnTo>
                <a:lnTo>
                  <a:pt x="1017" y="317"/>
                </a:lnTo>
                <a:lnTo>
                  <a:pt x="1025" y="313"/>
                </a:lnTo>
                <a:lnTo>
                  <a:pt x="1025" y="309"/>
                </a:lnTo>
                <a:lnTo>
                  <a:pt x="1029" y="309"/>
                </a:lnTo>
                <a:lnTo>
                  <a:pt x="1025" y="305"/>
                </a:lnTo>
                <a:lnTo>
                  <a:pt x="1025" y="305"/>
                </a:lnTo>
                <a:lnTo>
                  <a:pt x="1021" y="302"/>
                </a:lnTo>
                <a:lnTo>
                  <a:pt x="1017" y="302"/>
                </a:lnTo>
                <a:lnTo>
                  <a:pt x="1013" y="302"/>
                </a:lnTo>
                <a:lnTo>
                  <a:pt x="1010" y="305"/>
                </a:lnTo>
                <a:lnTo>
                  <a:pt x="1002" y="309"/>
                </a:lnTo>
                <a:lnTo>
                  <a:pt x="994" y="313"/>
                </a:lnTo>
                <a:lnTo>
                  <a:pt x="991" y="313"/>
                </a:lnTo>
                <a:lnTo>
                  <a:pt x="991" y="313"/>
                </a:lnTo>
                <a:lnTo>
                  <a:pt x="975" y="313"/>
                </a:lnTo>
                <a:lnTo>
                  <a:pt x="956" y="317"/>
                </a:lnTo>
                <a:lnTo>
                  <a:pt x="941" y="317"/>
                </a:lnTo>
                <a:lnTo>
                  <a:pt x="933" y="321"/>
                </a:lnTo>
                <a:lnTo>
                  <a:pt x="918" y="321"/>
                </a:lnTo>
                <a:lnTo>
                  <a:pt x="899" y="325"/>
                </a:lnTo>
                <a:lnTo>
                  <a:pt x="876" y="325"/>
                </a:lnTo>
                <a:lnTo>
                  <a:pt x="869" y="325"/>
                </a:lnTo>
                <a:lnTo>
                  <a:pt x="861" y="325"/>
                </a:lnTo>
                <a:lnTo>
                  <a:pt x="846" y="325"/>
                </a:lnTo>
                <a:lnTo>
                  <a:pt x="834" y="328"/>
                </a:lnTo>
                <a:lnTo>
                  <a:pt x="811" y="328"/>
                </a:lnTo>
                <a:lnTo>
                  <a:pt x="785" y="328"/>
                </a:lnTo>
                <a:lnTo>
                  <a:pt x="758" y="328"/>
                </a:lnTo>
                <a:lnTo>
                  <a:pt x="743" y="328"/>
                </a:lnTo>
                <a:lnTo>
                  <a:pt x="728" y="332"/>
                </a:lnTo>
                <a:lnTo>
                  <a:pt x="712" y="336"/>
                </a:lnTo>
                <a:lnTo>
                  <a:pt x="697" y="336"/>
                </a:lnTo>
                <a:lnTo>
                  <a:pt x="693" y="336"/>
                </a:lnTo>
                <a:lnTo>
                  <a:pt x="693" y="336"/>
                </a:lnTo>
                <a:lnTo>
                  <a:pt x="689" y="336"/>
                </a:lnTo>
                <a:lnTo>
                  <a:pt x="686" y="336"/>
                </a:lnTo>
                <a:lnTo>
                  <a:pt x="682" y="332"/>
                </a:lnTo>
                <a:lnTo>
                  <a:pt x="674" y="328"/>
                </a:lnTo>
                <a:lnTo>
                  <a:pt x="670" y="325"/>
                </a:lnTo>
                <a:lnTo>
                  <a:pt x="663" y="321"/>
                </a:lnTo>
                <a:lnTo>
                  <a:pt x="659" y="321"/>
                </a:lnTo>
                <a:lnTo>
                  <a:pt x="659" y="325"/>
                </a:lnTo>
                <a:lnTo>
                  <a:pt x="655" y="325"/>
                </a:lnTo>
                <a:lnTo>
                  <a:pt x="651" y="325"/>
                </a:lnTo>
                <a:lnTo>
                  <a:pt x="640" y="325"/>
                </a:lnTo>
                <a:lnTo>
                  <a:pt x="632" y="321"/>
                </a:lnTo>
                <a:lnTo>
                  <a:pt x="625" y="321"/>
                </a:lnTo>
                <a:lnTo>
                  <a:pt x="617" y="317"/>
                </a:lnTo>
                <a:lnTo>
                  <a:pt x="606" y="317"/>
                </a:lnTo>
                <a:lnTo>
                  <a:pt x="598" y="321"/>
                </a:lnTo>
                <a:lnTo>
                  <a:pt x="594" y="317"/>
                </a:lnTo>
                <a:lnTo>
                  <a:pt x="583" y="313"/>
                </a:lnTo>
                <a:lnTo>
                  <a:pt x="575" y="309"/>
                </a:lnTo>
                <a:lnTo>
                  <a:pt x="567" y="302"/>
                </a:lnTo>
                <a:lnTo>
                  <a:pt x="564" y="298"/>
                </a:lnTo>
                <a:lnTo>
                  <a:pt x="564" y="298"/>
                </a:lnTo>
                <a:lnTo>
                  <a:pt x="560" y="290"/>
                </a:lnTo>
                <a:lnTo>
                  <a:pt x="556" y="286"/>
                </a:lnTo>
                <a:lnTo>
                  <a:pt x="552" y="279"/>
                </a:lnTo>
                <a:lnTo>
                  <a:pt x="548" y="271"/>
                </a:lnTo>
                <a:lnTo>
                  <a:pt x="541" y="263"/>
                </a:lnTo>
                <a:lnTo>
                  <a:pt x="537" y="256"/>
                </a:lnTo>
                <a:lnTo>
                  <a:pt x="533" y="252"/>
                </a:lnTo>
                <a:lnTo>
                  <a:pt x="533" y="248"/>
                </a:lnTo>
                <a:lnTo>
                  <a:pt x="529" y="244"/>
                </a:lnTo>
                <a:lnTo>
                  <a:pt x="526" y="244"/>
                </a:lnTo>
                <a:lnTo>
                  <a:pt x="522" y="240"/>
                </a:lnTo>
                <a:lnTo>
                  <a:pt x="518" y="237"/>
                </a:lnTo>
                <a:lnTo>
                  <a:pt x="507" y="233"/>
                </a:lnTo>
                <a:lnTo>
                  <a:pt x="503" y="233"/>
                </a:lnTo>
                <a:lnTo>
                  <a:pt x="415" y="229"/>
                </a:lnTo>
                <a:lnTo>
                  <a:pt x="411" y="229"/>
                </a:lnTo>
                <a:lnTo>
                  <a:pt x="400" y="229"/>
                </a:lnTo>
                <a:lnTo>
                  <a:pt x="396" y="229"/>
                </a:lnTo>
                <a:lnTo>
                  <a:pt x="392" y="225"/>
                </a:lnTo>
                <a:lnTo>
                  <a:pt x="392" y="225"/>
                </a:lnTo>
                <a:lnTo>
                  <a:pt x="388" y="221"/>
                </a:lnTo>
                <a:lnTo>
                  <a:pt x="392" y="214"/>
                </a:lnTo>
                <a:lnTo>
                  <a:pt x="396" y="202"/>
                </a:lnTo>
                <a:lnTo>
                  <a:pt x="400" y="195"/>
                </a:lnTo>
                <a:lnTo>
                  <a:pt x="400" y="191"/>
                </a:lnTo>
                <a:lnTo>
                  <a:pt x="404" y="183"/>
                </a:lnTo>
                <a:lnTo>
                  <a:pt x="407" y="179"/>
                </a:lnTo>
                <a:lnTo>
                  <a:pt x="415" y="176"/>
                </a:lnTo>
                <a:lnTo>
                  <a:pt x="423" y="172"/>
                </a:lnTo>
                <a:lnTo>
                  <a:pt x="426" y="172"/>
                </a:lnTo>
                <a:lnTo>
                  <a:pt x="430" y="168"/>
                </a:lnTo>
                <a:lnTo>
                  <a:pt x="434" y="164"/>
                </a:lnTo>
                <a:lnTo>
                  <a:pt x="438" y="156"/>
                </a:lnTo>
                <a:lnTo>
                  <a:pt x="442" y="153"/>
                </a:lnTo>
                <a:lnTo>
                  <a:pt x="446" y="145"/>
                </a:lnTo>
                <a:lnTo>
                  <a:pt x="446" y="141"/>
                </a:lnTo>
                <a:lnTo>
                  <a:pt x="446" y="137"/>
                </a:lnTo>
                <a:lnTo>
                  <a:pt x="446" y="134"/>
                </a:lnTo>
                <a:lnTo>
                  <a:pt x="446" y="130"/>
                </a:lnTo>
                <a:lnTo>
                  <a:pt x="446" y="118"/>
                </a:lnTo>
                <a:lnTo>
                  <a:pt x="449" y="95"/>
                </a:lnTo>
                <a:lnTo>
                  <a:pt x="449" y="88"/>
                </a:lnTo>
                <a:lnTo>
                  <a:pt x="449" y="80"/>
                </a:lnTo>
                <a:lnTo>
                  <a:pt x="449" y="72"/>
                </a:lnTo>
                <a:lnTo>
                  <a:pt x="446" y="65"/>
                </a:lnTo>
                <a:lnTo>
                  <a:pt x="442" y="57"/>
                </a:lnTo>
                <a:lnTo>
                  <a:pt x="438" y="49"/>
                </a:lnTo>
                <a:lnTo>
                  <a:pt x="434" y="46"/>
                </a:lnTo>
                <a:lnTo>
                  <a:pt x="430" y="38"/>
                </a:lnTo>
                <a:lnTo>
                  <a:pt x="430" y="34"/>
                </a:lnTo>
                <a:lnTo>
                  <a:pt x="430" y="27"/>
                </a:lnTo>
                <a:lnTo>
                  <a:pt x="430" y="23"/>
                </a:lnTo>
                <a:lnTo>
                  <a:pt x="426" y="19"/>
                </a:lnTo>
                <a:lnTo>
                  <a:pt x="426" y="15"/>
                </a:lnTo>
                <a:lnTo>
                  <a:pt x="423" y="11"/>
                </a:lnTo>
                <a:lnTo>
                  <a:pt x="419" y="7"/>
                </a:lnTo>
                <a:lnTo>
                  <a:pt x="415" y="7"/>
                </a:lnTo>
                <a:lnTo>
                  <a:pt x="407" y="4"/>
                </a:lnTo>
                <a:lnTo>
                  <a:pt x="400" y="0"/>
                </a:lnTo>
                <a:lnTo>
                  <a:pt x="388" y="0"/>
                </a:lnTo>
                <a:lnTo>
                  <a:pt x="377" y="0"/>
                </a:lnTo>
                <a:lnTo>
                  <a:pt x="354" y="4"/>
                </a:lnTo>
                <a:lnTo>
                  <a:pt x="335" y="7"/>
                </a:lnTo>
                <a:lnTo>
                  <a:pt x="324" y="11"/>
                </a:lnTo>
                <a:lnTo>
                  <a:pt x="316" y="11"/>
                </a:lnTo>
                <a:lnTo>
                  <a:pt x="316" y="15"/>
                </a:lnTo>
                <a:lnTo>
                  <a:pt x="308" y="19"/>
                </a:lnTo>
                <a:lnTo>
                  <a:pt x="301" y="27"/>
                </a:lnTo>
                <a:lnTo>
                  <a:pt x="293" y="38"/>
                </a:lnTo>
                <a:lnTo>
                  <a:pt x="289" y="42"/>
                </a:lnTo>
                <a:lnTo>
                  <a:pt x="285" y="49"/>
                </a:lnTo>
                <a:lnTo>
                  <a:pt x="282" y="53"/>
                </a:lnTo>
                <a:lnTo>
                  <a:pt x="282" y="61"/>
                </a:lnTo>
                <a:lnTo>
                  <a:pt x="278" y="72"/>
                </a:lnTo>
                <a:lnTo>
                  <a:pt x="282" y="80"/>
                </a:lnTo>
                <a:lnTo>
                  <a:pt x="282" y="88"/>
                </a:lnTo>
                <a:lnTo>
                  <a:pt x="285" y="95"/>
                </a:lnTo>
                <a:lnTo>
                  <a:pt x="282" y="99"/>
                </a:lnTo>
                <a:lnTo>
                  <a:pt x="278" y="103"/>
                </a:lnTo>
                <a:lnTo>
                  <a:pt x="274" y="107"/>
                </a:lnTo>
                <a:lnTo>
                  <a:pt x="274" y="111"/>
                </a:lnTo>
                <a:lnTo>
                  <a:pt x="270" y="114"/>
                </a:lnTo>
                <a:lnTo>
                  <a:pt x="270" y="118"/>
                </a:lnTo>
                <a:lnTo>
                  <a:pt x="270" y="122"/>
                </a:lnTo>
                <a:lnTo>
                  <a:pt x="274" y="126"/>
                </a:lnTo>
                <a:lnTo>
                  <a:pt x="278" y="141"/>
                </a:lnTo>
                <a:lnTo>
                  <a:pt x="282" y="149"/>
                </a:lnTo>
                <a:lnTo>
                  <a:pt x="282" y="156"/>
                </a:lnTo>
                <a:lnTo>
                  <a:pt x="285" y="176"/>
                </a:lnTo>
                <a:lnTo>
                  <a:pt x="285" y="187"/>
                </a:lnTo>
                <a:lnTo>
                  <a:pt x="282" y="198"/>
                </a:lnTo>
                <a:lnTo>
                  <a:pt x="282" y="202"/>
                </a:lnTo>
                <a:lnTo>
                  <a:pt x="282" y="206"/>
                </a:lnTo>
                <a:lnTo>
                  <a:pt x="278" y="210"/>
                </a:lnTo>
                <a:lnTo>
                  <a:pt x="274" y="214"/>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2" name="Freeform 213"/>
          <p:cNvSpPr>
            <a:spLocks noChangeArrowheads="1"/>
          </p:cNvSpPr>
          <p:nvPr/>
        </p:nvSpPr>
        <p:spPr bwMode="auto">
          <a:xfrm>
            <a:off x="2936875" y="3221038"/>
            <a:ext cx="339725" cy="727075"/>
          </a:xfrm>
          <a:custGeom>
            <a:avLst/>
            <a:gdLst>
              <a:gd name="T0" fmla="*/ 12 w 214"/>
              <a:gd name="T1" fmla="*/ 0 h 458"/>
              <a:gd name="T2" fmla="*/ 15 w 214"/>
              <a:gd name="T3" fmla="*/ 11 h 458"/>
              <a:gd name="T4" fmla="*/ 23 w 214"/>
              <a:gd name="T5" fmla="*/ 23 h 458"/>
              <a:gd name="T6" fmla="*/ 35 w 214"/>
              <a:gd name="T7" fmla="*/ 34 h 458"/>
              <a:gd name="T8" fmla="*/ 46 w 214"/>
              <a:gd name="T9" fmla="*/ 42 h 458"/>
              <a:gd name="T10" fmla="*/ 69 w 214"/>
              <a:gd name="T11" fmla="*/ 57 h 458"/>
              <a:gd name="T12" fmla="*/ 96 w 214"/>
              <a:gd name="T13" fmla="*/ 50 h 458"/>
              <a:gd name="T14" fmla="*/ 115 w 214"/>
              <a:gd name="T15" fmla="*/ 30 h 458"/>
              <a:gd name="T16" fmla="*/ 118 w 214"/>
              <a:gd name="T17" fmla="*/ 19 h 458"/>
              <a:gd name="T18" fmla="*/ 118 w 214"/>
              <a:gd name="T19" fmla="*/ 15 h 458"/>
              <a:gd name="T20" fmla="*/ 122 w 214"/>
              <a:gd name="T21" fmla="*/ 27 h 458"/>
              <a:gd name="T22" fmla="*/ 141 w 214"/>
              <a:gd name="T23" fmla="*/ 107 h 458"/>
              <a:gd name="T24" fmla="*/ 172 w 214"/>
              <a:gd name="T25" fmla="*/ 222 h 458"/>
              <a:gd name="T26" fmla="*/ 195 w 214"/>
              <a:gd name="T27" fmla="*/ 302 h 458"/>
              <a:gd name="T28" fmla="*/ 210 w 214"/>
              <a:gd name="T29" fmla="*/ 340 h 458"/>
              <a:gd name="T30" fmla="*/ 214 w 214"/>
              <a:gd name="T31" fmla="*/ 363 h 458"/>
              <a:gd name="T32" fmla="*/ 214 w 214"/>
              <a:gd name="T33" fmla="*/ 382 h 458"/>
              <a:gd name="T34" fmla="*/ 206 w 214"/>
              <a:gd name="T35" fmla="*/ 405 h 458"/>
              <a:gd name="T36" fmla="*/ 206 w 214"/>
              <a:gd name="T37" fmla="*/ 458 h 458"/>
              <a:gd name="T38" fmla="*/ 187 w 214"/>
              <a:gd name="T39" fmla="*/ 443 h 458"/>
              <a:gd name="T40" fmla="*/ 164 w 214"/>
              <a:gd name="T41" fmla="*/ 435 h 458"/>
              <a:gd name="T42" fmla="*/ 149 w 214"/>
              <a:gd name="T43" fmla="*/ 432 h 458"/>
              <a:gd name="T44" fmla="*/ 134 w 214"/>
              <a:gd name="T45" fmla="*/ 432 h 458"/>
              <a:gd name="T46" fmla="*/ 134 w 214"/>
              <a:gd name="T47" fmla="*/ 378 h 458"/>
              <a:gd name="T48" fmla="*/ 130 w 214"/>
              <a:gd name="T49" fmla="*/ 321 h 458"/>
              <a:gd name="T50" fmla="*/ 122 w 214"/>
              <a:gd name="T51" fmla="*/ 222 h 458"/>
              <a:gd name="T52" fmla="*/ 107 w 214"/>
              <a:gd name="T53" fmla="*/ 153 h 458"/>
              <a:gd name="T54" fmla="*/ 103 w 214"/>
              <a:gd name="T55" fmla="*/ 122 h 458"/>
              <a:gd name="T56" fmla="*/ 99 w 214"/>
              <a:gd name="T57" fmla="*/ 107 h 458"/>
              <a:gd name="T58" fmla="*/ 96 w 214"/>
              <a:gd name="T59" fmla="*/ 95 h 458"/>
              <a:gd name="T60" fmla="*/ 92 w 214"/>
              <a:gd name="T61" fmla="*/ 84 h 458"/>
              <a:gd name="T62" fmla="*/ 80 w 214"/>
              <a:gd name="T63" fmla="*/ 65 h 458"/>
              <a:gd name="T64" fmla="*/ 76 w 214"/>
              <a:gd name="T65" fmla="*/ 65 h 458"/>
              <a:gd name="T66" fmla="*/ 69 w 214"/>
              <a:gd name="T67" fmla="*/ 69 h 458"/>
              <a:gd name="T68" fmla="*/ 65 w 214"/>
              <a:gd name="T69" fmla="*/ 73 h 458"/>
              <a:gd name="T70" fmla="*/ 65 w 214"/>
              <a:gd name="T71" fmla="*/ 80 h 458"/>
              <a:gd name="T72" fmla="*/ 69 w 214"/>
              <a:gd name="T73" fmla="*/ 95 h 458"/>
              <a:gd name="T74" fmla="*/ 65 w 214"/>
              <a:gd name="T75" fmla="*/ 103 h 458"/>
              <a:gd name="T76" fmla="*/ 61 w 214"/>
              <a:gd name="T77" fmla="*/ 115 h 458"/>
              <a:gd name="T78" fmla="*/ 61 w 214"/>
              <a:gd name="T79" fmla="*/ 134 h 458"/>
              <a:gd name="T80" fmla="*/ 57 w 214"/>
              <a:gd name="T81" fmla="*/ 168 h 458"/>
              <a:gd name="T82" fmla="*/ 57 w 214"/>
              <a:gd name="T83" fmla="*/ 260 h 458"/>
              <a:gd name="T84" fmla="*/ 57 w 214"/>
              <a:gd name="T85" fmla="*/ 355 h 458"/>
              <a:gd name="T86" fmla="*/ 57 w 214"/>
              <a:gd name="T87" fmla="*/ 393 h 458"/>
              <a:gd name="T88" fmla="*/ 50 w 214"/>
              <a:gd name="T89" fmla="*/ 382 h 458"/>
              <a:gd name="T90" fmla="*/ 46 w 214"/>
              <a:gd name="T91" fmla="*/ 332 h 458"/>
              <a:gd name="T92" fmla="*/ 42 w 214"/>
              <a:gd name="T93" fmla="*/ 256 h 458"/>
              <a:gd name="T94" fmla="*/ 31 w 214"/>
              <a:gd name="T95" fmla="*/ 187 h 458"/>
              <a:gd name="T96" fmla="*/ 23 w 214"/>
              <a:gd name="T97" fmla="*/ 145 h 458"/>
              <a:gd name="T98" fmla="*/ 12 w 214"/>
              <a:gd name="T99" fmla="*/ 92 h 458"/>
              <a:gd name="T100" fmla="*/ 0 w 214"/>
              <a:gd name="T101" fmla="*/ 42 h 458"/>
              <a:gd name="T102" fmla="*/ 0 w 214"/>
              <a:gd name="T103" fmla="*/ 23 h 458"/>
              <a:gd name="T104" fmla="*/ 0 w 214"/>
              <a:gd name="T105" fmla="*/ 11 h 458"/>
              <a:gd name="T106" fmla="*/ 8 w 214"/>
              <a:gd name="T107" fmla="*/ 4 h 45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4"/>
              <a:gd name="T163" fmla="*/ 0 h 458"/>
              <a:gd name="T164" fmla="*/ 214 w 214"/>
              <a:gd name="T165" fmla="*/ 458 h 45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4" h="458">
                <a:moveTo>
                  <a:pt x="12" y="0"/>
                </a:moveTo>
                <a:lnTo>
                  <a:pt x="12" y="0"/>
                </a:lnTo>
                <a:lnTo>
                  <a:pt x="12" y="4"/>
                </a:lnTo>
                <a:lnTo>
                  <a:pt x="15" y="11"/>
                </a:lnTo>
                <a:lnTo>
                  <a:pt x="19" y="19"/>
                </a:lnTo>
                <a:lnTo>
                  <a:pt x="23" y="23"/>
                </a:lnTo>
                <a:lnTo>
                  <a:pt x="27" y="27"/>
                </a:lnTo>
                <a:lnTo>
                  <a:pt x="35" y="34"/>
                </a:lnTo>
                <a:lnTo>
                  <a:pt x="38" y="38"/>
                </a:lnTo>
                <a:lnTo>
                  <a:pt x="46" y="42"/>
                </a:lnTo>
                <a:lnTo>
                  <a:pt x="57" y="50"/>
                </a:lnTo>
                <a:lnTo>
                  <a:pt x="69" y="57"/>
                </a:lnTo>
                <a:lnTo>
                  <a:pt x="84" y="61"/>
                </a:lnTo>
                <a:lnTo>
                  <a:pt x="96" y="50"/>
                </a:lnTo>
                <a:lnTo>
                  <a:pt x="107" y="38"/>
                </a:lnTo>
                <a:lnTo>
                  <a:pt x="115" y="30"/>
                </a:lnTo>
                <a:lnTo>
                  <a:pt x="118" y="27"/>
                </a:lnTo>
                <a:lnTo>
                  <a:pt x="118" y="19"/>
                </a:lnTo>
                <a:lnTo>
                  <a:pt x="118" y="15"/>
                </a:lnTo>
                <a:lnTo>
                  <a:pt x="118" y="15"/>
                </a:lnTo>
                <a:lnTo>
                  <a:pt x="118" y="15"/>
                </a:lnTo>
                <a:lnTo>
                  <a:pt x="122" y="27"/>
                </a:lnTo>
                <a:lnTo>
                  <a:pt x="130" y="61"/>
                </a:lnTo>
                <a:lnTo>
                  <a:pt x="141" y="107"/>
                </a:lnTo>
                <a:lnTo>
                  <a:pt x="156" y="160"/>
                </a:lnTo>
                <a:lnTo>
                  <a:pt x="172" y="222"/>
                </a:lnTo>
                <a:lnTo>
                  <a:pt x="191" y="275"/>
                </a:lnTo>
                <a:lnTo>
                  <a:pt x="195" y="302"/>
                </a:lnTo>
                <a:lnTo>
                  <a:pt x="202" y="321"/>
                </a:lnTo>
                <a:lnTo>
                  <a:pt x="210" y="340"/>
                </a:lnTo>
                <a:lnTo>
                  <a:pt x="214" y="355"/>
                </a:lnTo>
                <a:lnTo>
                  <a:pt x="214" y="363"/>
                </a:lnTo>
                <a:lnTo>
                  <a:pt x="214" y="374"/>
                </a:lnTo>
                <a:lnTo>
                  <a:pt x="214" y="382"/>
                </a:lnTo>
                <a:lnTo>
                  <a:pt x="210" y="393"/>
                </a:lnTo>
                <a:lnTo>
                  <a:pt x="206" y="405"/>
                </a:lnTo>
                <a:lnTo>
                  <a:pt x="202" y="413"/>
                </a:lnTo>
                <a:lnTo>
                  <a:pt x="206" y="458"/>
                </a:lnTo>
                <a:lnTo>
                  <a:pt x="202" y="455"/>
                </a:lnTo>
                <a:lnTo>
                  <a:pt x="187" y="443"/>
                </a:lnTo>
                <a:lnTo>
                  <a:pt x="176" y="439"/>
                </a:lnTo>
                <a:lnTo>
                  <a:pt x="164" y="435"/>
                </a:lnTo>
                <a:lnTo>
                  <a:pt x="156" y="432"/>
                </a:lnTo>
                <a:lnTo>
                  <a:pt x="149" y="432"/>
                </a:lnTo>
                <a:lnTo>
                  <a:pt x="141" y="432"/>
                </a:lnTo>
                <a:lnTo>
                  <a:pt x="134" y="432"/>
                </a:lnTo>
                <a:lnTo>
                  <a:pt x="134" y="405"/>
                </a:lnTo>
                <a:lnTo>
                  <a:pt x="134" y="378"/>
                </a:lnTo>
                <a:lnTo>
                  <a:pt x="134" y="351"/>
                </a:lnTo>
                <a:lnTo>
                  <a:pt x="130" y="321"/>
                </a:lnTo>
                <a:lnTo>
                  <a:pt x="126" y="271"/>
                </a:lnTo>
                <a:lnTo>
                  <a:pt x="122" y="222"/>
                </a:lnTo>
                <a:lnTo>
                  <a:pt x="115" y="183"/>
                </a:lnTo>
                <a:lnTo>
                  <a:pt x="107" y="153"/>
                </a:lnTo>
                <a:lnTo>
                  <a:pt x="103" y="130"/>
                </a:lnTo>
                <a:lnTo>
                  <a:pt x="103" y="122"/>
                </a:lnTo>
                <a:lnTo>
                  <a:pt x="99" y="118"/>
                </a:lnTo>
                <a:lnTo>
                  <a:pt x="99" y="107"/>
                </a:lnTo>
                <a:lnTo>
                  <a:pt x="99" y="99"/>
                </a:lnTo>
                <a:lnTo>
                  <a:pt x="96" y="95"/>
                </a:lnTo>
                <a:lnTo>
                  <a:pt x="96" y="88"/>
                </a:lnTo>
                <a:lnTo>
                  <a:pt x="92" y="84"/>
                </a:lnTo>
                <a:lnTo>
                  <a:pt x="88" y="73"/>
                </a:lnTo>
                <a:lnTo>
                  <a:pt x="80" y="65"/>
                </a:lnTo>
                <a:lnTo>
                  <a:pt x="76" y="65"/>
                </a:lnTo>
                <a:lnTo>
                  <a:pt x="76" y="65"/>
                </a:lnTo>
                <a:lnTo>
                  <a:pt x="73" y="65"/>
                </a:lnTo>
                <a:lnTo>
                  <a:pt x="69" y="69"/>
                </a:lnTo>
                <a:lnTo>
                  <a:pt x="69" y="69"/>
                </a:lnTo>
                <a:lnTo>
                  <a:pt x="65" y="73"/>
                </a:lnTo>
                <a:lnTo>
                  <a:pt x="65" y="76"/>
                </a:lnTo>
                <a:lnTo>
                  <a:pt x="65" y="80"/>
                </a:lnTo>
                <a:lnTo>
                  <a:pt x="65" y="92"/>
                </a:lnTo>
                <a:lnTo>
                  <a:pt x="69" y="95"/>
                </a:lnTo>
                <a:lnTo>
                  <a:pt x="69" y="99"/>
                </a:lnTo>
                <a:lnTo>
                  <a:pt x="65" y="103"/>
                </a:lnTo>
                <a:lnTo>
                  <a:pt x="65" y="107"/>
                </a:lnTo>
                <a:lnTo>
                  <a:pt x="61" y="115"/>
                </a:lnTo>
                <a:lnTo>
                  <a:pt x="61" y="122"/>
                </a:lnTo>
                <a:lnTo>
                  <a:pt x="61" y="134"/>
                </a:lnTo>
                <a:lnTo>
                  <a:pt x="57" y="149"/>
                </a:lnTo>
                <a:lnTo>
                  <a:pt x="57" y="168"/>
                </a:lnTo>
                <a:lnTo>
                  <a:pt x="57" y="210"/>
                </a:lnTo>
                <a:lnTo>
                  <a:pt x="57" y="260"/>
                </a:lnTo>
                <a:lnTo>
                  <a:pt x="57" y="309"/>
                </a:lnTo>
                <a:lnTo>
                  <a:pt x="57" y="355"/>
                </a:lnTo>
                <a:lnTo>
                  <a:pt x="57" y="382"/>
                </a:lnTo>
                <a:lnTo>
                  <a:pt x="57" y="393"/>
                </a:lnTo>
                <a:lnTo>
                  <a:pt x="50" y="390"/>
                </a:lnTo>
                <a:lnTo>
                  <a:pt x="50" y="382"/>
                </a:lnTo>
                <a:lnTo>
                  <a:pt x="50" y="363"/>
                </a:lnTo>
                <a:lnTo>
                  <a:pt x="46" y="332"/>
                </a:lnTo>
                <a:lnTo>
                  <a:pt x="46" y="298"/>
                </a:lnTo>
                <a:lnTo>
                  <a:pt x="42" y="256"/>
                </a:lnTo>
                <a:lnTo>
                  <a:pt x="35" y="210"/>
                </a:lnTo>
                <a:lnTo>
                  <a:pt x="31" y="187"/>
                </a:lnTo>
                <a:lnTo>
                  <a:pt x="27" y="168"/>
                </a:lnTo>
                <a:lnTo>
                  <a:pt x="23" y="145"/>
                </a:lnTo>
                <a:lnTo>
                  <a:pt x="19" y="126"/>
                </a:lnTo>
                <a:lnTo>
                  <a:pt x="12" y="92"/>
                </a:lnTo>
                <a:lnTo>
                  <a:pt x="4" y="65"/>
                </a:lnTo>
                <a:lnTo>
                  <a:pt x="0" y="42"/>
                </a:lnTo>
                <a:lnTo>
                  <a:pt x="0" y="30"/>
                </a:lnTo>
                <a:lnTo>
                  <a:pt x="0" y="23"/>
                </a:lnTo>
                <a:lnTo>
                  <a:pt x="0" y="19"/>
                </a:lnTo>
                <a:lnTo>
                  <a:pt x="0" y="11"/>
                </a:lnTo>
                <a:lnTo>
                  <a:pt x="0" y="11"/>
                </a:lnTo>
                <a:lnTo>
                  <a:pt x="8" y="4"/>
                </a:lnTo>
                <a:lnTo>
                  <a:pt x="12" y="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3" name="Freeform 214"/>
          <p:cNvSpPr>
            <a:spLocks noChangeArrowheads="1"/>
          </p:cNvSpPr>
          <p:nvPr/>
        </p:nvSpPr>
        <p:spPr bwMode="auto">
          <a:xfrm>
            <a:off x="3832225" y="3408363"/>
            <a:ext cx="73025" cy="103187"/>
          </a:xfrm>
          <a:custGeom>
            <a:avLst/>
            <a:gdLst>
              <a:gd name="T0" fmla="*/ 23 w 46"/>
              <a:gd name="T1" fmla="*/ 0 h 65"/>
              <a:gd name="T2" fmla="*/ 23 w 46"/>
              <a:gd name="T3" fmla="*/ 8 h 65"/>
              <a:gd name="T4" fmla="*/ 27 w 46"/>
              <a:gd name="T5" fmla="*/ 23 h 65"/>
              <a:gd name="T6" fmla="*/ 27 w 46"/>
              <a:gd name="T7" fmla="*/ 35 h 65"/>
              <a:gd name="T8" fmla="*/ 31 w 46"/>
              <a:gd name="T9" fmla="*/ 42 h 65"/>
              <a:gd name="T10" fmla="*/ 35 w 46"/>
              <a:gd name="T11" fmla="*/ 46 h 65"/>
              <a:gd name="T12" fmla="*/ 38 w 46"/>
              <a:gd name="T13" fmla="*/ 50 h 65"/>
              <a:gd name="T14" fmla="*/ 38 w 46"/>
              <a:gd name="T15" fmla="*/ 54 h 65"/>
              <a:gd name="T16" fmla="*/ 46 w 46"/>
              <a:gd name="T17" fmla="*/ 54 h 65"/>
              <a:gd name="T18" fmla="*/ 38 w 46"/>
              <a:gd name="T19" fmla="*/ 58 h 65"/>
              <a:gd name="T20" fmla="*/ 35 w 46"/>
              <a:gd name="T21" fmla="*/ 58 h 65"/>
              <a:gd name="T22" fmla="*/ 27 w 46"/>
              <a:gd name="T23" fmla="*/ 61 h 65"/>
              <a:gd name="T24" fmla="*/ 19 w 46"/>
              <a:gd name="T25" fmla="*/ 65 h 65"/>
              <a:gd name="T26" fmla="*/ 12 w 46"/>
              <a:gd name="T27" fmla="*/ 65 h 65"/>
              <a:gd name="T28" fmla="*/ 4 w 46"/>
              <a:gd name="T29" fmla="*/ 65 h 65"/>
              <a:gd name="T30" fmla="*/ 4 w 46"/>
              <a:gd name="T31" fmla="*/ 58 h 65"/>
              <a:gd name="T32" fmla="*/ 0 w 46"/>
              <a:gd name="T33" fmla="*/ 39 h 65"/>
              <a:gd name="T34" fmla="*/ 0 w 46"/>
              <a:gd name="T35" fmla="*/ 27 h 65"/>
              <a:gd name="T36" fmla="*/ 0 w 46"/>
              <a:gd name="T37" fmla="*/ 16 h 65"/>
              <a:gd name="T38" fmla="*/ 0 w 46"/>
              <a:gd name="T39" fmla="*/ 12 h 65"/>
              <a:gd name="T40" fmla="*/ 4 w 46"/>
              <a:gd name="T41" fmla="*/ 8 h 65"/>
              <a:gd name="T42" fmla="*/ 4 w 46"/>
              <a:gd name="T43" fmla="*/ 4 h 65"/>
              <a:gd name="T44" fmla="*/ 8 w 46"/>
              <a:gd name="T45" fmla="*/ 4 h 65"/>
              <a:gd name="T46" fmla="*/ 23 w 46"/>
              <a:gd name="T47" fmla="*/ 0 h 65"/>
              <a:gd name="T48" fmla="*/ 23 w 46"/>
              <a:gd name="T49" fmla="*/ 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65"/>
              <a:gd name="T77" fmla="*/ 46 w 46"/>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65">
                <a:moveTo>
                  <a:pt x="23" y="0"/>
                </a:moveTo>
                <a:lnTo>
                  <a:pt x="23" y="8"/>
                </a:lnTo>
                <a:lnTo>
                  <a:pt x="27" y="23"/>
                </a:lnTo>
                <a:lnTo>
                  <a:pt x="27" y="35"/>
                </a:lnTo>
                <a:lnTo>
                  <a:pt x="31" y="42"/>
                </a:lnTo>
                <a:lnTo>
                  <a:pt x="35" y="46"/>
                </a:lnTo>
                <a:lnTo>
                  <a:pt x="38" y="50"/>
                </a:lnTo>
                <a:lnTo>
                  <a:pt x="38" y="54"/>
                </a:lnTo>
                <a:lnTo>
                  <a:pt x="46" y="54"/>
                </a:lnTo>
                <a:lnTo>
                  <a:pt x="38" y="58"/>
                </a:lnTo>
                <a:lnTo>
                  <a:pt x="35" y="58"/>
                </a:lnTo>
                <a:lnTo>
                  <a:pt x="27" y="61"/>
                </a:lnTo>
                <a:lnTo>
                  <a:pt x="19" y="65"/>
                </a:lnTo>
                <a:lnTo>
                  <a:pt x="12" y="65"/>
                </a:lnTo>
                <a:lnTo>
                  <a:pt x="4" y="65"/>
                </a:lnTo>
                <a:lnTo>
                  <a:pt x="4" y="58"/>
                </a:lnTo>
                <a:lnTo>
                  <a:pt x="0" y="39"/>
                </a:lnTo>
                <a:lnTo>
                  <a:pt x="0" y="27"/>
                </a:lnTo>
                <a:lnTo>
                  <a:pt x="0" y="16"/>
                </a:lnTo>
                <a:lnTo>
                  <a:pt x="0" y="12"/>
                </a:lnTo>
                <a:lnTo>
                  <a:pt x="4" y="8"/>
                </a:lnTo>
                <a:lnTo>
                  <a:pt x="4" y="4"/>
                </a:lnTo>
                <a:lnTo>
                  <a:pt x="8" y="4"/>
                </a:lnTo>
                <a:lnTo>
                  <a:pt x="23" y="0"/>
                </a:lnTo>
                <a:lnTo>
                  <a:pt x="23" y="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4" name="Freeform 215"/>
          <p:cNvSpPr>
            <a:spLocks noChangeArrowheads="1"/>
          </p:cNvSpPr>
          <p:nvPr/>
        </p:nvSpPr>
        <p:spPr bwMode="auto">
          <a:xfrm>
            <a:off x="4081463" y="3457575"/>
            <a:ext cx="11112" cy="23813"/>
          </a:xfrm>
          <a:custGeom>
            <a:avLst/>
            <a:gdLst>
              <a:gd name="T0" fmla="*/ 0 w 7"/>
              <a:gd name="T1" fmla="*/ 4 h 15"/>
              <a:gd name="T2" fmla="*/ 0 w 7"/>
              <a:gd name="T3" fmla="*/ 4 h 15"/>
              <a:gd name="T4" fmla="*/ 3 w 7"/>
              <a:gd name="T5" fmla="*/ 0 h 15"/>
              <a:gd name="T6" fmla="*/ 3 w 7"/>
              <a:gd name="T7" fmla="*/ 0 h 15"/>
              <a:gd name="T8" fmla="*/ 3 w 7"/>
              <a:gd name="T9" fmla="*/ 0 h 15"/>
              <a:gd name="T10" fmla="*/ 7 w 7"/>
              <a:gd name="T11" fmla="*/ 0 h 15"/>
              <a:gd name="T12" fmla="*/ 7 w 7"/>
              <a:gd name="T13" fmla="*/ 0 h 15"/>
              <a:gd name="T14" fmla="*/ 7 w 7"/>
              <a:gd name="T15" fmla="*/ 0 h 15"/>
              <a:gd name="T16" fmla="*/ 7 w 7"/>
              <a:gd name="T17" fmla="*/ 4 h 15"/>
              <a:gd name="T18" fmla="*/ 7 w 7"/>
              <a:gd name="T19" fmla="*/ 8 h 15"/>
              <a:gd name="T20" fmla="*/ 7 w 7"/>
              <a:gd name="T21" fmla="*/ 11 h 15"/>
              <a:gd name="T22" fmla="*/ 7 w 7"/>
              <a:gd name="T23" fmla="*/ 11 h 15"/>
              <a:gd name="T24" fmla="*/ 7 w 7"/>
              <a:gd name="T25" fmla="*/ 15 h 15"/>
              <a:gd name="T26" fmla="*/ 7 w 7"/>
              <a:gd name="T27" fmla="*/ 11 h 15"/>
              <a:gd name="T28" fmla="*/ 3 w 7"/>
              <a:gd name="T29" fmla="*/ 11 h 15"/>
              <a:gd name="T30" fmla="*/ 3 w 7"/>
              <a:gd name="T31" fmla="*/ 11 h 15"/>
              <a:gd name="T32" fmla="*/ 3 w 7"/>
              <a:gd name="T33" fmla="*/ 8 h 15"/>
              <a:gd name="T34" fmla="*/ 0 w 7"/>
              <a:gd name="T35" fmla="*/ 8 h 15"/>
              <a:gd name="T36" fmla="*/ 0 w 7"/>
              <a:gd name="T37" fmla="*/ 4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
              <a:gd name="T58" fmla="*/ 0 h 15"/>
              <a:gd name="T59" fmla="*/ 7 w 7"/>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 h="15">
                <a:moveTo>
                  <a:pt x="0" y="4"/>
                </a:moveTo>
                <a:lnTo>
                  <a:pt x="0" y="4"/>
                </a:lnTo>
                <a:lnTo>
                  <a:pt x="3" y="0"/>
                </a:lnTo>
                <a:lnTo>
                  <a:pt x="3" y="0"/>
                </a:lnTo>
                <a:lnTo>
                  <a:pt x="3" y="0"/>
                </a:lnTo>
                <a:lnTo>
                  <a:pt x="7" y="0"/>
                </a:lnTo>
                <a:lnTo>
                  <a:pt x="7" y="0"/>
                </a:lnTo>
                <a:lnTo>
                  <a:pt x="7" y="0"/>
                </a:lnTo>
                <a:lnTo>
                  <a:pt x="7" y="4"/>
                </a:lnTo>
                <a:lnTo>
                  <a:pt x="7" y="8"/>
                </a:lnTo>
                <a:lnTo>
                  <a:pt x="7" y="11"/>
                </a:lnTo>
                <a:lnTo>
                  <a:pt x="7" y="11"/>
                </a:lnTo>
                <a:lnTo>
                  <a:pt x="7" y="15"/>
                </a:lnTo>
                <a:lnTo>
                  <a:pt x="7" y="11"/>
                </a:lnTo>
                <a:lnTo>
                  <a:pt x="3" y="11"/>
                </a:lnTo>
                <a:lnTo>
                  <a:pt x="3" y="11"/>
                </a:lnTo>
                <a:lnTo>
                  <a:pt x="3" y="8"/>
                </a:lnTo>
                <a:lnTo>
                  <a:pt x="0" y="8"/>
                </a:lnTo>
                <a:lnTo>
                  <a:pt x="0" y="4"/>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5" name="Freeform 216"/>
          <p:cNvSpPr>
            <a:spLocks noChangeArrowheads="1"/>
          </p:cNvSpPr>
          <p:nvPr/>
        </p:nvSpPr>
        <p:spPr bwMode="auto">
          <a:xfrm>
            <a:off x="4116388" y="3481388"/>
            <a:ext cx="6350" cy="12700"/>
          </a:xfrm>
          <a:custGeom>
            <a:avLst/>
            <a:gdLst>
              <a:gd name="T0" fmla="*/ 0 w 4"/>
              <a:gd name="T1" fmla="*/ 4 h 8"/>
              <a:gd name="T2" fmla="*/ 0 w 4"/>
              <a:gd name="T3" fmla="*/ 4 h 8"/>
              <a:gd name="T4" fmla="*/ 4 w 4"/>
              <a:gd name="T5" fmla="*/ 0 h 8"/>
              <a:gd name="T6" fmla="*/ 4 w 4"/>
              <a:gd name="T7" fmla="*/ 0 h 8"/>
              <a:gd name="T8" fmla="*/ 4 w 4"/>
              <a:gd name="T9" fmla="*/ 0 h 8"/>
              <a:gd name="T10" fmla="*/ 4 w 4"/>
              <a:gd name="T11" fmla="*/ 0 h 8"/>
              <a:gd name="T12" fmla="*/ 4 w 4"/>
              <a:gd name="T13" fmla="*/ 0 h 8"/>
              <a:gd name="T14" fmla="*/ 4 w 4"/>
              <a:gd name="T15" fmla="*/ 4 h 8"/>
              <a:gd name="T16" fmla="*/ 4 w 4"/>
              <a:gd name="T17" fmla="*/ 8 h 8"/>
              <a:gd name="T18" fmla="*/ 0 w 4"/>
              <a:gd name="T19" fmla="*/ 4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8"/>
              <a:gd name="T32" fmla="*/ 4 w 4"/>
              <a:gd name="T33" fmla="*/ 8 h 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8">
                <a:moveTo>
                  <a:pt x="0" y="4"/>
                </a:moveTo>
                <a:lnTo>
                  <a:pt x="0" y="4"/>
                </a:lnTo>
                <a:lnTo>
                  <a:pt x="4" y="0"/>
                </a:lnTo>
                <a:lnTo>
                  <a:pt x="4" y="0"/>
                </a:lnTo>
                <a:lnTo>
                  <a:pt x="4" y="0"/>
                </a:lnTo>
                <a:lnTo>
                  <a:pt x="4" y="0"/>
                </a:lnTo>
                <a:lnTo>
                  <a:pt x="4" y="0"/>
                </a:lnTo>
                <a:lnTo>
                  <a:pt x="4" y="4"/>
                </a:lnTo>
                <a:lnTo>
                  <a:pt x="4" y="8"/>
                </a:lnTo>
                <a:lnTo>
                  <a:pt x="0" y="4"/>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6" name="Freeform 217"/>
          <p:cNvSpPr>
            <a:spLocks noChangeArrowheads="1"/>
          </p:cNvSpPr>
          <p:nvPr/>
        </p:nvSpPr>
        <p:spPr bwMode="auto">
          <a:xfrm>
            <a:off x="2609850" y="3821113"/>
            <a:ext cx="219075" cy="176212"/>
          </a:xfrm>
          <a:custGeom>
            <a:avLst/>
            <a:gdLst>
              <a:gd name="T0" fmla="*/ 27 w 138"/>
              <a:gd name="T1" fmla="*/ 99 h 111"/>
              <a:gd name="T2" fmla="*/ 46 w 138"/>
              <a:gd name="T3" fmla="*/ 103 h 111"/>
              <a:gd name="T4" fmla="*/ 54 w 138"/>
              <a:gd name="T5" fmla="*/ 103 h 111"/>
              <a:gd name="T6" fmla="*/ 61 w 138"/>
              <a:gd name="T7" fmla="*/ 103 h 111"/>
              <a:gd name="T8" fmla="*/ 69 w 138"/>
              <a:gd name="T9" fmla="*/ 96 h 111"/>
              <a:gd name="T10" fmla="*/ 77 w 138"/>
              <a:gd name="T11" fmla="*/ 99 h 111"/>
              <a:gd name="T12" fmla="*/ 84 w 138"/>
              <a:gd name="T13" fmla="*/ 107 h 111"/>
              <a:gd name="T14" fmla="*/ 92 w 138"/>
              <a:gd name="T15" fmla="*/ 111 h 111"/>
              <a:gd name="T16" fmla="*/ 100 w 138"/>
              <a:gd name="T17" fmla="*/ 111 h 111"/>
              <a:gd name="T18" fmla="*/ 107 w 138"/>
              <a:gd name="T19" fmla="*/ 107 h 111"/>
              <a:gd name="T20" fmla="*/ 119 w 138"/>
              <a:gd name="T21" fmla="*/ 99 h 111"/>
              <a:gd name="T22" fmla="*/ 122 w 138"/>
              <a:gd name="T23" fmla="*/ 92 h 111"/>
              <a:gd name="T24" fmla="*/ 130 w 138"/>
              <a:gd name="T25" fmla="*/ 80 h 111"/>
              <a:gd name="T26" fmla="*/ 138 w 138"/>
              <a:gd name="T27" fmla="*/ 69 h 111"/>
              <a:gd name="T28" fmla="*/ 138 w 138"/>
              <a:gd name="T29" fmla="*/ 57 h 111"/>
              <a:gd name="T30" fmla="*/ 138 w 138"/>
              <a:gd name="T31" fmla="*/ 46 h 111"/>
              <a:gd name="T32" fmla="*/ 138 w 138"/>
              <a:gd name="T33" fmla="*/ 35 h 111"/>
              <a:gd name="T34" fmla="*/ 130 w 138"/>
              <a:gd name="T35" fmla="*/ 27 h 111"/>
              <a:gd name="T36" fmla="*/ 119 w 138"/>
              <a:gd name="T37" fmla="*/ 19 h 111"/>
              <a:gd name="T38" fmla="*/ 107 w 138"/>
              <a:gd name="T39" fmla="*/ 15 h 111"/>
              <a:gd name="T40" fmla="*/ 88 w 138"/>
              <a:gd name="T41" fmla="*/ 12 h 111"/>
              <a:gd name="T42" fmla="*/ 77 w 138"/>
              <a:gd name="T43" fmla="*/ 12 h 111"/>
              <a:gd name="T44" fmla="*/ 69 w 138"/>
              <a:gd name="T45" fmla="*/ 12 h 111"/>
              <a:gd name="T46" fmla="*/ 61 w 138"/>
              <a:gd name="T47" fmla="*/ 8 h 111"/>
              <a:gd name="T48" fmla="*/ 54 w 138"/>
              <a:gd name="T49" fmla="*/ 8 h 111"/>
              <a:gd name="T50" fmla="*/ 42 w 138"/>
              <a:gd name="T51" fmla="*/ 4 h 111"/>
              <a:gd name="T52" fmla="*/ 31 w 138"/>
              <a:gd name="T53" fmla="*/ 0 h 111"/>
              <a:gd name="T54" fmla="*/ 19 w 138"/>
              <a:gd name="T55" fmla="*/ 4 h 111"/>
              <a:gd name="T56" fmla="*/ 12 w 138"/>
              <a:gd name="T57" fmla="*/ 12 h 111"/>
              <a:gd name="T58" fmla="*/ 4 w 138"/>
              <a:gd name="T59" fmla="*/ 23 h 111"/>
              <a:gd name="T60" fmla="*/ 0 w 138"/>
              <a:gd name="T61" fmla="*/ 42 h 111"/>
              <a:gd name="T62" fmla="*/ 0 w 138"/>
              <a:gd name="T63" fmla="*/ 57 h 111"/>
              <a:gd name="T64" fmla="*/ 4 w 138"/>
              <a:gd name="T65" fmla="*/ 69 h 111"/>
              <a:gd name="T66" fmla="*/ 12 w 138"/>
              <a:gd name="T67" fmla="*/ 84 h 111"/>
              <a:gd name="T68" fmla="*/ 23 w 138"/>
              <a:gd name="T69" fmla="*/ 96 h 1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8"/>
              <a:gd name="T106" fmla="*/ 0 h 111"/>
              <a:gd name="T107" fmla="*/ 138 w 138"/>
              <a:gd name="T108" fmla="*/ 111 h 1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8" h="111">
                <a:moveTo>
                  <a:pt x="23" y="96"/>
                </a:moveTo>
                <a:lnTo>
                  <a:pt x="27" y="99"/>
                </a:lnTo>
                <a:lnTo>
                  <a:pt x="42" y="103"/>
                </a:lnTo>
                <a:lnTo>
                  <a:pt x="46" y="103"/>
                </a:lnTo>
                <a:lnTo>
                  <a:pt x="50" y="103"/>
                </a:lnTo>
                <a:lnTo>
                  <a:pt x="54" y="103"/>
                </a:lnTo>
                <a:lnTo>
                  <a:pt x="58" y="103"/>
                </a:lnTo>
                <a:lnTo>
                  <a:pt x="61" y="103"/>
                </a:lnTo>
                <a:lnTo>
                  <a:pt x="65" y="99"/>
                </a:lnTo>
                <a:lnTo>
                  <a:pt x="69" y="96"/>
                </a:lnTo>
                <a:lnTo>
                  <a:pt x="73" y="92"/>
                </a:lnTo>
                <a:lnTo>
                  <a:pt x="77" y="99"/>
                </a:lnTo>
                <a:lnTo>
                  <a:pt x="80" y="103"/>
                </a:lnTo>
                <a:lnTo>
                  <a:pt x="84" y="107"/>
                </a:lnTo>
                <a:lnTo>
                  <a:pt x="88" y="111"/>
                </a:lnTo>
                <a:lnTo>
                  <a:pt x="92" y="111"/>
                </a:lnTo>
                <a:lnTo>
                  <a:pt x="96" y="111"/>
                </a:lnTo>
                <a:lnTo>
                  <a:pt x="100" y="111"/>
                </a:lnTo>
                <a:lnTo>
                  <a:pt x="103" y="107"/>
                </a:lnTo>
                <a:lnTo>
                  <a:pt x="107" y="107"/>
                </a:lnTo>
                <a:lnTo>
                  <a:pt x="111" y="103"/>
                </a:lnTo>
                <a:lnTo>
                  <a:pt x="119" y="99"/>
                </a:lnTo>
                <a:lnTo>
                  <a:pt x="119" y="96"/>
                </a:lnTo>
                <a:lnTo>
                  <a:pt x="122" y="92"/>
                </a:lnTo>
                <a:lnTo>
                  <a:pt x="126" y="88"/>
                </a:lnTo>
                <a:lnTo>
                  <a:pt x="130" y="80"/>
                </a:lnTo>
                <a:lnTo>
                  <a:pt x="134" y="77"/>
                </a:lnTo>
                <a:lnTo>
                  <a:pt x="138" y="69"/>
                </a:lnTo>
                <a:lnTo>
                  <a:pt x="138" y="65"/>
                </a:lnTo>
                <a:lnTo>
                  <a:pt x="138" y="57"/>
                </a:lnTo>
                <a:lnTo>
                  <a:pt x="138" y="54"/>
                </a:lnTo>
                <a:lnTo>
                  <a:pt x="138" y="46"/>
                </a:lnTo>
                <a:lnTo>
                  <a:pt x="138" y="42"/>
                </a:lnTo>
                <a:lnTo>
                  <a:pt x="138" y="35"/>
                </a:lnTo>
                <a:lnTo>
                  <a:pt x="134" y="31"/>
                </a:lnTo>
                <a:lnTo>
                  <a:pt x="130" y="27"/>
                </a:lnTo>
                <a:lnTo>
                  <a:pt x="126" y="23"/>
                </a:lnTo>
                <a:lnTo>
                  <a:pt x="119" y="19"/>
                </a:lnTo>
                <a:lnTo>
                  <a:pt x="115" y="15"/>
                </a:lnTo>
                <a:lnTo>
                  <a:pt x="107" y="15"/>
                </a:lnTo>
                <a:lnTo>
                  <a:pt x="96" y="15"/>
                </a:lnTo>
                <a:lnTo>
                  <a:pt x="88" y="12"/>
                </a:lnTo>
                <a:lnTo>
                  <a:pt x="77" y="15"/>
                </a:lnTo>
                <a:lnTo>
                  <a:pt x="77" y="12"/>
                </a:lnTo>
                <a:lnTo>
                  <a:pt x="73" y="12"/>
                </a:lnTo>
                <a:lnTo>
                  <a:pt x="69" y="12"/>
                </a:lnTo>
                <a:lnTo>
                  <a:pt x="65" y="8"/>
                </a:lnTo>
                <a:lnTo>
                  <a:pt x="61" y="8"/>
                </a:lnTo>
                <a:lnTo>
                  <a:pt x="58" y="8"/>
                </a:lnTo>
                <a:lnTo>
                  <a:pt x="54" y="8"/>
                </a:lnTo>
                <a:lnTo>
                  <a:pt x="50" y="4"/>
                </a:lnTo>
                <a:lnTo>
                  <a:pt x="42" y="4"/>
                </a:lnTo>
                <a:lnTo>
                  <a:pt x="39" y="0"/>
                </a:lnTo>
                <a:lnTo>
                  <a:pt x="31" y="0"/>
                </a:lnTo>
                <a:lnTo>
                  <a:pt x="23" y="4"/>
                </a:lnTo>
                <a:lnTo>
                  <a:pt x="19" y="4"/>
                </a:lnTo>
                <a:lnTo>
                  <a:pt x="16" y="8"/>
                </a:lnTo>
                <a:lnTo>
                  <a:pt x="12" y="12"/>
                </a:lnTo>
                <a:lnTo>
                  <a:pt x="8" y="15"/>
                </a:lnTo>
                <a:lnTo>
                  <a:pt x="4" y="23"/>
                </a:lnTo>
                <a:lnTo>
                  <a:pt x="0" y="35"/>
                </a:lnTo>
                <a:lnTo>
                  <a:pt x="0" y="42"/>
                </a:lnTo>
                <a:lnTo>
                  <a:pt x="0" y="50"/>
                </a:lnTo>
                <a:lnTo>
                  <a:pt x="0" y="57"/>
                </a:lnTo>
                <a:lnTo>
                  <a:pt x="0" y="65"/>
                </a:lnTo>
                <a:lnTo>
                  <a:pt x="4" y="69"/>
                </a:lnTo>
                <a:lnTo>
                  <a:pt x="4" y="77"/>
                </a:lnTo>
                <a:lnTo>
                  <a:pt x="12" y="84"/>
                </a:lnTo>
                <a:lnTo>
                  <a:pt x="16" y="92"/>
                </a:lnTo>
                <a:lnTo>
                  <a:pt x="23" y="96"/>
                </a:lnTo>
                <a:lnTo>
                  <a:pt x="23" y="96"/>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7" name="Freeform 218"/>
          <p:cNvSpPr>
            <a:spLocks noChangeArrowheads="1"/>
          </p:cNvSpPr>
          <p:nvPr/>
        </p:nvSpPr>
        <p:spPr bwMode="auto">
          <a:xfrm>
            <a:off x="2768600" y="3840163"/>
            <a:ext cx="34925" cy="60325"/>
          </a:xfrm>
          <a:custGeom>
            <a:avLst/>
            <a:gdLst>
              <a:gd name="T0" fmla="*/ 0 w 22"/>
              <a:gd name="T1" fmla="*/ 7 h 38"/>
              <a:gd name="T2" fmla="*/ 0 w 22"/>
              <a:gd name="T3" fmla="*/ 7 h 38"/>
              <a:gd name="T4" fmla="*/ 0 w 22"/>
              <a:gd name="T5" fmla="*/ 3 h 38"/>
              <a:gd name="T6" fmla="*/ 3 w 22"/>
              <a:gd name="T7" fmla="*/ 3 h 38"/>
              <a:gd name="T8" fmla="*/ 7 w 22"/>
              <a:gd name="T9" fmla="*/ 0 h 38"/>
              <a:gd name="T10" fmla="*/ 15 w 22"/>
              <a:gd name="T11" fmla="*/ 7 h 38"/>
              <a:gd name="T12" fmla="*/ 19 w 22"/>
              <a:gd name="T13" fmla="*/ 15 h 38"/>
              <a:gd name="T14" fmla="*/ 22 w 22"/>
              <a:gd name="T15" fmla="*/ 23 h 38"/>
              <a:gd name="T16" fmla="*/ 22 w 22"/>
              <a:gd name="T17" fmla="*/ 26 h 38"/>
              <a:gd name="T18" fmla="*/ 15 w 22"/>
              <a:gd name="T19" fmla="*/ 38 h 38"/>
              <a:gd name="T20" fmla="*/ 0 w 22"/>
              <a:gd name="T21" fmla="*/ 7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38"/>
              <a:gd name="T35" fmla="*/ 22 w 22"/>
              <a:gd name="T36" fmla="*/ 38 h 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38">
                <a:moveTo>
                  <a:pt x="0" y="7"/>
                </a:moveTo>
                <a:lnTo>
                  <a:pt x="0" y="7"/>
                </a:lnTo>
                <a:lnTo>
                  <a:pt x="0" y="3"/>
                </a:lnTo>
                <a:lnTo>
                  <a:pt x="3" y="3"/>
                </a:lnTo>
                <a:lnTo>
                  <a:pt x="7" y="0"/>
                </a:lnTo>
                <a:lnTo>
                  <a:pt x="15" y="7"/>
                </a:lnTo>
                <a:lnTo>
                  <a:pt x="19" y="15"/>
                </a:lnTo>
                <a:lnTo>
                  <a:pt x="22" y="23"/>
                </a:lnTo>
                <a:lnTo>
                  <a:pt x="22" y="26"/>
                </a:lnTo>
                <a:lnTo>
                  <a:pt x="15" y="38"/>
                </a:lnTo>
                <a:lnTo>
                  <a:pt x="0" y="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8" name="Freeform 219"/>
          <p:cNvSpPr>
            <a:spLocks noChangeArrowheads="1"/>
          </p:cNvSpPr>
          <p:nvPr/>
        </p:nvSpPr>
        <p:spPr bwMode="auto">
          <a:xfrm>
            <a:off x="2635250" y="3821113"/>
            <a:ext cx="60325" cy="109537"/>
          </a:xfrm>
          <a:custGeom>
            <a:avLst/>
            <a:gdLst>
              <a:gd name="T0" fmla="*/ 0 w 38"/>
              <a:gd name="T1" fmla="*/ 57 h 69"/>
              <a:gd name="T2" fmla="*/ 0 w 38"/>
              <a:gd name="T3" fmla="*/ 54 h 69"/>
              <a:gd name="T4" fmla="*/ 0 w 38"/>
              <a:gd name="T5" fmla="*/ 46 h 69"/>
              <a:gd name="T6" fmla="*/ 0 w 38"/>
              <a:gd name="T7" fmla="*/ 35 h 69"/>
              <a:gd name="T8" fmla="*/ 3 w 38"/>
              <a:gd name="T9" fmla="*/ 23 h 69"/>
              <a:gd name="T10" fmla="*/ 3 w 38"/>
              <a:gd name="T11" fmla="*/ 19 h 69"/>
              <a:gd name="T12" fmla="*/ 7 w 38"/>
              <a:gd name="T13" fmla="*/ 15 h 69"/>
              <a:gd name="T14" fmla="*/ 11 w 38"/>
              <a:gd name="T15" fmla="*/ 8 h 69"/>
              <a:gd name="T16" fmla="*/ 15 w 38"/>
              <a:gd name="T17" fmla="*/ 4 h 69"/>
              <a:gd name="T18" fmla="*/ 19 w 38"/>
              <a:gd name="T19" fmla="*/ 4 h 69"/>
              <a:gd name="T20" fmla="*/ 23 w 38"/>
              <a:gd name="T21" fmla="*/ 0 h 69"/>
              <a:gd name="T22" fmla="*/ 30 w 38"/>
              <a:gd name="T23" fmla="*/ 4 h 69"/>
              <a:gd name="T24" fmla="*/ 38 w 38"/>
              <a:gd name="T25" fmla="*/ 4 h 69"/>
              <a:gd name="T26" fmla="*/ 30 w 38"/>
              <a:gd name="T27" fmla="*/ 8 h 69"/>
              <a:gd name="T28" fmla="*/ 26 w 38"/>
              <a:gd name="T29" fmla="*/ 12 h 69"/>
              <a:gd name="T30" fmla="*/ 23 w 38"/>
              <a:gd name="T31" fmla="*/ 19 h 69"/>
              <a:gd name="T32" fmla="*/ 19 w 38"/>
              <a:gd name="T33" fmla="*/ 23 h 69"/>
              <a:gd name="T34" fmla="*/ 19 w 38"/>
              <a:gd name="T35" fmla="*/ 27 h 69"/>
              <a:gd name="T36" fmla="*/ 19 w 38"/>
              <a:gd name="T37" fmla="*/ 31 h 69"/>
              <a:gd name="T38" fmla="*/ 19 w 38"/>
              <a:gd name="T39" fmla="*/ 38 h 69"/>
              <a:gd name="T40" fmla="*/ 19 w 38"/>
              <a:gd name="T41" fmla="*/ 42 h 69"/>
              <a:gd name="T42" fmla="*/ 23 w 38"/>
              <a:gd name="T43" fmla="*/ 54 h 69"/>
              <a:gd name="T44" fmla="*/ 26 w 38"/>
              <a:gd name="T45" fmla="*/ 61 h 69"/>
              <a:gd name="T46" fmla="*/ 30 w 38"/>
              <a:gd name="T47" fmla="*/ 65 h 69"/>
              <a:gd name="T48" fmla="*/ 34 w 38"/>
              <a:gd name="T49" fmla="*/ 69 h 69"/>
              <a:gd name="T50" fmla="*/ 26 w 38"/>
              <a:gd name="T51" fmla="*/ 69 h 69"/>
              <a:gd name="T52" fmla="*/ 19 w 38"/>
              <a:gd name="T53" fmla="*/ 65 h 69"/>
              <a:gd name="T54" fmla="*/ 15 w 38"/>
              <a:gd name="T55" fmla="*/ 65 h 69"/>
              <a:gd name="T56" fmla="*/ 7 w 38"/>
              <a:gd name="T57" fmla="*/ 65 h 69"/>
              <a:gd name="T58" fmla="*/ 3 w 38"/>
              <a:gd name="T59" fmla="*/ 61 h 69"/>
              <a:gd name="T60" fmla="*/ 0 w 38"/>
              <a:gd name="T61" fmla="*/ 57 h 6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
              <a:gd name="T94" fmla="*/ 0 h 69"/>
              <a:gd name="T95" fmla="*/ 38 w 38"/>
              <a:gd name="T96" fmla="*/ 69 h 6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 h="69">
                <a:moveTo>
                  <a:pt x="0" y="57"/>
                </a:moveTo>
                <a:lnTo>
                  <a:pt x="0" y="54"/>
                </a:lnTo>
                <a:lnTo>
                  <a:pt x="0" y="46"/>
                </a:lnTo>
                <a:lnTo>
                  <a:pt x="0" y="35"/>
                </a:lnTo>
                <a:lnTo>
                  <a:pt x="3" y="23"/>
                </a:lnTo>
                <a:lnTo>
                  <a:pt x="3" y="19"/>
                </a:lnTo>
                <a:lnTo>
                  <a:pt x="7" y="15"/>
                </a:lnTo>
                <a:lnTo>
                  <a:pt x="11" y="8"/>
                </a:lnTo>
                <a:lnTo>
                  <a:pt x="15" y="4"/>
                </a:lnTo>
                <a:lnTo>
                  <a:pt x="19" y="4"/>
                </a:lnTo>
                <a:lnTo>
                  <a:pt x="23" y="0"/>
                </a:lnTo>
                <a:lnTo>
                  <a:pt x="30" y="4"/>
                </a:lnTo>
                <a:lnTo>
                  <a:pt x="38" y="4"/>
                </a:lnTo>
                <a:lnTo>
                  <a:pt x="30" y="8"/>
                </a:lnTo>
                <a:lnTo>
                  <a:pt x="26" y="12"/>
                </a:lnTo>
                <a:lnTo>
                  <a:pt x="23" y="19"/>
                </a:lnTo>
                <a:lnTo>
                  <a:pt x="19" y="23"/>
                </a:lnTo>
                <a:lnTo>
                  <a:pt x="19" y="27"/>
                </a:lnTo>
                <a:lnTo>
                  <a:pt x="19" y="31"/>
                </a:lnTo>
                <a:lnTo>
                  <a:pt x="19" y="38"/>
                </a:lnTo>
                <a:lnTo>
                  <a:pt x="19" y="42"/>
                </a:lnTo>
                <a:lnTo>
                  <a:pt x="23" y="54"/>
                </a:lnTo>
                <a:lnTo>
                  <a:pt x="26" y="61"/>
                </a:lnTo>
                <a:lnTo>
                  <a:pt x="30" y="65"/>
                </a:lnTo>
                <a:lnTo>
                  <a:pt x="34" y="69"/>
                </a:lnTo>
                <a:lnTo>
                  <a:pt x="26" y="69"/>
                </a:lnTo>
                <a:lnTo>
                  <a:pt x="19" y="65"/>
                </a:lnTo>
                <a:lnTo>
                  <a:pt x="15" y="65"/>
                </a:lnTo>
                <a:lnTo>
                  <a:pt x="7" y="65"/>
                </a:lnTo>
                <a:lnTo>
                  <a:pt x="3" y="61"/>
                </a:lnTo>
                <a:lnTo>
                  <a:pt x="0" y="57"/>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09" name="Freeform 220"/>
          <p:cNvSpPr>
            <a:spLocks noChangeArrowheads="1"/>
          </p:cNvSpPr>
          <p:nvPr/>
        </p:nvSpPr>
        <p:spPr bwMode="auto">
          <a:xfrm>
            <a:off x="2986088" y="4318000"/>
            <a:ext cx="574675" cy="292100"/>
          </a:xfrm>
          <a:custGeom>
            <a:avLst/>
            <a:gdLst>
              <a:gd name="T0" fmla="*/ 179 w 362"/>
              <a:gd name="T1" fmla="*/ 8 h 184"/>
              <a:gd name="T2" fmla="*/ 179 w 362"/>
              <a:gd name="T3" fmla="*/ 19 h 184"/>
              <a:gd name="T4" fmla="*/ 179 w 362"/>
              <a:gd name="T5" fmla="*/ 27 h 184"/>
              <a:gd name="T6" fmla="*/ 183 w 362"/>
              <a:gd name="T7" fmla="*/ 39 h 184"/>
              <a:gd name="T8" fmla="*/ 190 w 362"/>
              <a:gd name="T9" fmla="*/ 54 h 184"/>
              <a:gd name="T10" fmla="*/ 206 w 362"/>
              <a:gd name="T11" fmla="*/ 65 h 184"/>
              <a:gd name="T12" fmla="*/ 225 w 362"/>
              <a:gd name="T13" fmla="*/ 81 h 184"/>
              <a:gd name="T14" fmla="*/ 263 w 362"/>
              <a:gd name="T15" fmla="*/ 96 h 184"/>
              <a:gd name="T16" fmla="*/ 305 w 362"/>
              <a:gd name="T17" fmla="*/ 111 h 184"/>
              <a:gd name="T18" fmla="*/ 335 w 362"/>
              <a:gd name="T19" fmla="*/ 119 h 184"/>
              <a:gd name="T20" fmla="*/ 354 w 362"/>
              <a:gd name="T21" fmla="*/ 126 h 184"/>
              <a:gd name="T22" fmla="*/ 347 w 362"/>
              <a:gd name="T23" fmla="*/ 138 h 184"/>
              <a:gd name="T24" fmla="*/ 305 w 362"/>
              <a:gd name="T25" fmla="*/ 153 h 184"/>
              <a:gd name="T26" fmla="*/ 251 w 362"/>
              <a:gd name="T27" fmla="*/ 180 h 184"/>
              <a:gd name="T28" fmla="*/ 240 w 362"/>
              <a:gd name="T29" fmla="*/ 184 h 184"/>
              <a:gd name="T30" fmla="*/ 236 w 362"/>
              <a:gd name="T31" fmla="*/ 172 h 184"/>
              <a:gd name="T32" fmla="*/ 228 w 362"/>
              <a:gd name="T33" fmla="*/ 165 h 184"/>
              <a:gd name="T34" fmla="*/ 221 w 362"/>
              <a:gd name="T35" fmla="*/ 153 h 184"/>
              <a:gd name="T36" fmla="*/ 206 w 362"/>
              <a:gd name="T37" fmla="*/ 146 h 184"/>
              <a:gd name="T38" fmla="*/ 186 w 362"/>
              <a:gd name="T39" fmla="*/ 138 h 184"/>
              <a:gd name="T40" fmla="*/ 160 w 362"/>
              <a:gd name="T41" fmla="*/ 130 h 184"/>
              <a:gd name="T42" fmla="*/ 114 w 362"/>
              <a:gd name="T43" fmla="*/ 126 h 184"/>
              <a:gd name="T44" fmla="*/ 76 w 362"/>
              <a:gd name="T45" fmla="*/ 126 h 184"/>
              <a:gd name="T46" fmla="*/ 61 w 362"/>
              <a:gd name="T47" fmla="*/ 123 h 184"/>
              <a:gd name="T48" fmla="*/ 45 w 362"/>
              <a:gd name="T49" fmla="*/ 119 h 184"/>
              <a:gd name="T50" fmla="*/ 30 w 362"/>
              <a:gd name="T51" fmla="*/ 111 h 184"/>
              <a:gd name="T52" fmla="*/ 19 w 362"/>
              <a:gd name="T53" fmla="*/ 96 h 184"/>
              <a:gd name="T54" fmla="*/ 7 w 362"/>
              <a:gd name="T55" fmla="*/ 73 h 184"/>
              <a:gd name="T56" fmla="*/ 4 w 362"/>
              <a:gd name="T57" fmla="*/ 54 h 184"/>
              <a:gd name="T58" fmla="*/ 23 w 362"/>
              <a:gd name="T59" fmla="*/ 39 h 184"/>
              <a:gd name="T60" fmla="*/ 49 w 362"/>
              <a:gd name="T61" fmla="*/ 19 h 184"/>
              <a:gd name="T62" fmla="*/ 65 w 362"/>
              <a:gd name="T63" fmla="*/ 0 h 18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2"/>
              <a:gd name="T97" fmla="*/ 0 h 184"/>
              <a:gd name="T98" fmla="*/ 362 w 362"/>
              <a:gd name="T99" fmla="*/ 184 h 18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2" h="184">
                <a:moveTo>
                  <a:pt x="179" y="8"/>
                </a:moveTo>
                <a:lnTo>
                  <a:pt x="179" y="8"/>
                </a:lnTo>
                <a:lnTo>
                  <a:pt x="179" y="16"/>
                </a:lnTo>
                <a:lnTo>
                  <a:pt x="179" y="19"/>
                </a:lnTo>
                <a:lnTo>
                  <a:pt x="179" y="23"/>
                </a:lnTo>
                <a:lnTo>
                  <a:pt x="179" y="27"/>
                </a:lnTo>
                <a:lnTo>
                  <a:pt x="183" y="35"/>
                </a:lnTo>
                <a:lnTo>
                  <a:pt x="183" y="39"/>
                </a:lnTo>
                <a:lnTo>
                  <a:pt x="186" y="46"/>
                </a:lnTo>
                <a:lnTo>
                  <a:pt x="190" y="54"/>
                </a:lnTo>
                <a:lnTo>
                  <a:pt x="198" y="62"/>
                </a:lnTo>
                <a:lnTo>
                  <a:pt x="206" y="65"/>
                </a:lnTo>
                <a:lnTo>
                  <a:pt x="213" y="73"/>
                </a:lnTo>
                <a:lnTo>
                  <a:pt x="225" y="81"/>
                </a:lnTo>
                <a:lnTo>
                  <a:pt x="236" y="84"/>
                </a:lnTo>
                <a:lnTo>
                  <a:pt x="263" y="96"/>
                </a:lnTo>
                <a:lnTo>
                  <a:pt x="286" y="104"/>
                </a:lnTo>
                <a:lnTo>
                  <a:pt x="305" y="111"/>
                </a:lnTo>
                <a:lnTo>
                  <a:pt x="320" y="115"/>
                </a:lnTo>
                <a:lnTo>
                  <a:pt x="335" y="119"/>
                </a:lnTo>
                <a:lnTo>
                  <a:pt x="347" y="123"/>
                </a:lnTo>
                <a:lnTo>
                  <a:pt x="354" y="126"/>
                </a:lnTo>
                <a:lnTo>
                  <a:pt x="362" y="134"/>
                </a:lnTo>
                <a:lnTo>
                  <a:pt x="347" y="138"/>
                </a:lnTo>
                <a:lnTo>
                  <a:pt x="327" y="146"/>
                </a:lnTo>
                <a:lnTo>
                  <a:pt x="305" y="153"/>
                </a:lnTo>
                <a:lnTo>
                  <a:pt x="286" y="165"/>
                </a:lnTo>
                <a:lnTo>
                  <a:pt x="251" y="180"/>
                </a:lnTo>
                <a:lnTo>
                  <a:pt x="240" y="184"/>
                </a:lnTo>
                <a:lnTo>
                  <a:pt x="240" y="184"/>
                </a:lnTo>
                <a:lnTo>
                  <a:pt x="236" y="176"/>
                </a:lnTo>
                <a:lnTo>
                  <a:pt x="236" y="172"/>
                </a:lnTo>
                <a:lnTo>
                  <a:pt x="232" y="168"/>
                </a:lnTo>
                <a:lnTo>
                  <a:pt x="228" y="165"/>
                </a:lnTo>
                <a:lnTo>
                  <a:pt x="225" y="161"/>
                </a:lnTo>
                <a:lnTo>
                  <a:pt x="221" y="153"/>
                </a:lnTo>
                <a:lnTo>
                  <a:pt x="213" y="149"/>
                </a:lnTo>
                <a:lnTo>
                  <a:pt x="206" y="146"/>
                </a:lnTo>
                <a:lnTo>
                  <a:pt x="198" y="142"/>
                </a:lnTo>
                <a:lnTo>
                  <a:pt x="186" y="138"/>
                </a:lnTo>
                <a:lnTo>
                  <a:pt x="175" y="134"/>
                </a:lnTo>
                <a:lnTo>
                  <a:pt x="160" y="130"/>
                </a:lnTo>
                <a:lnTo>
                  <a:pt x="145" y="130"/>
                </a:lnTo>
                <a:lnTo>
                  <a:pt x="114" y="126"/>
                </a:lnTo>
                <a:lnTo>
                  <a:pt x="87" y="126"/>
                </a:lnTo>
                <a:lnTo>
                  <a:pt x="76" y="126"/>
                </a:lnTo>
                <a:lnTo>
                  <a:pt x="68" y="126"/>
                </a:lnTo>
                <a:lnTo>
                  <a:pt x="61" y="123"/>
                </a:lnTo>
                <a:lnTo>
                  <a:pt x="53" y="123"/>
                </a:lnTo>
                <a:lnTo>
                  <a:pt x="45" y="119"/>
                </a:lnTo>
                <a:lnTo>
                  <a:pt x="38" y="115"/>
                </a:lnTo>
                <a:lnTo>
                  <a:pt x="30" y="111"/>
                </a:lnTo>
                <a:lnTo>
                  <a:pt x="26" y="104"/>
                </a:lnTo>
                <a:lnTo>
                  <a:pt x="19" y="96"/>
                </a:lnTo>
                <a:lnTo>
                  <a:pt x="15" y="84"/>
                </a:lnTo>
                <a:lnTo>
                  <a:pt x="7" y="73"/>
                </a:lnTo>
                <a:lnTo>
                  <a:pt x="0" y="62"/>
                </a:lnTo>
                <a:lnTo>
                  <a:pt x="4" y="54"/>
                </a:lnTo>
                <a:lnTo>
                  <a:pt x="11" y="46"/>
                </a:lnTo>
                <a:lnTo>
                  <a:pt x="23" y="39"/>
                </a:lnTo>
                <a:lnTo>
                  <a:pt x="30" y="31"/>
                </a:lnTo>
                <a:lnTo>
                  <a:pt x="49" y="19"/>
                </a:lnTo>
                <a:lnTo>
                  <a:pt x="57" y="16"/>
                </a:lnTo>
                <a:lnTo>
                  <a:pt x="65" y="0"/>
                </a:lnTo>
                <a:lnTo>
                  <a:pt x="179" y="8"/>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0" name="Freeform 221"/>
          <p:cNvSpPr>
            <a:spLocks noChangeArrowheads="1"/>
          </p:cNvSpPr>
          <p:nvPr/>
        </p:nvSpPr>
        <p:spPr bwMode="auto">
          <a:xfrm>
            <a:off x="4141788" y="4348163"/>
            <a:ext cx="519112" cy="661987"/>
          </a:xfrm>
          <a:custGeom>
            <a:avLst/>
            <a:gdLst>
              <a:gd name="T0" fmla="*/ 38 w 327"/>
              <a:gd name="T1" fmla="*/ 31 h 417"/>
              <a:gd name="T2" fmla="*/ 57 w 327"/>
              <a:gd name="T3" fmla="*/ 20 h 417"/>
              <a:gd name="T4" fmla="*/ 76 w 327"/>
              <a:gd name="T5" fmla="*/ 12 h 417"/>
              <a:gd name="T6" fmla="*/ 99 w 327"/>
              <a:gd name="T7" fmla="*/ 4 h 417"/>
              <a:gd name="T8" fmla="*/ 125 w 327"/>
              <a:gd name="T9" fmla="*/ 0 h 417"/>
              <a:gd name="T10" fmla="*/ 152 w 327"/>
              <a:gd name="T11" fmla="*/ 0 h 417"/>
              <a:gd name="T12" fmla="*/ 167 w 327"/>
              <a:gd name="T13" fmla="*/ 4 h 417"/>
              <a:gd name="T14" fmla="*/ 186 w 327"/>
              <a:gd name="T15" fmla="*/ 12 h 417"/>
              <a:gd name="T16" fmla="*/ 205 w 327"/>
              <a:gd name="T17" fmla="*/ 20 h 417"/>
              <a:gd name="T18" fmla="*/ 217 w 327"/>
              <a:gd name="T19" fmla="*/ 31 h 417"/>
              <a:gd name="T20" fmla="*/ 224 w 327"/>
              <a:gd name="T21" fmla="*/ 46 h 417"/>
              <a:gd name="T22" fmla="*/ 232 w 327"/>
              <a:gd name="T23" fmla="*/ 62 h 417"/>
              <a:gd name="T24" fmla="*/ 251 w 327"/>
              <a:gd name="T25" fmla="*/ 77 h 417"/>
              <a:gd name="T26" fmla="*/ 266 w 327"/>
              <a:gd name="T27" fmla="*/ 85 h 417"/>
              <a:gd name="T28" fmla="*/ 301 w 327"/>
              <a:gd name="T29" fmla="*/ 96 h 417"/>
              <a:gd name="T30" fmla="*/ 316 w 327"/>
              <a:gd name="T31" fmla="*/ 104 h 417"/>
              <a:gd name="T32" fmla="*/ 324 w 327"/>
              <a:gd name="T33" fmla="*/ 107 h 417"/>
              <a:gd name="T34" fmla="*/ 324 w 327"/>
              <a:gd name="T35" fmla="*/ 127 h 417"/>
              <a:gd name="T36" fmla="*/ 324 w 327"/>
              <a:gd name="T37" fmla="*/ 211 h 417"/>
              <a:gd name="T38" fmla="*/ 324 w 327"/>
              <a:gd name="T39" fmla="*/ 321 h 417"/>
              <a:gd name="T40" fmla="*/ 327 w 327"/>
              <a:gd name="T41" fmla="*/ 405 h 417"/>
              <a:gd name="T42" fmla="*/ 327 w 327"/>
              <a:gd name="T43" fmla="*/ 409 h 417"/>
              <a:gd name="T44" fmla="*/ 324 w 327"/>
              <a:gd name="T45" fmla="*/ 375 h 417"/>
              <a:gd name="T46" fmla="*/ 316 w 327"/>
              <a:gd name="T47" fmla="*/ 329 h 417"/>
              <a:gd name="T48" fmla="*/ 308 w 327"/>
              <a:gd name="T49" fmla="*/ 295 h 417"/>
              <a:gd name="T50" fmla="*/ 297 w 327"/>
              <a:gd name="T51" fmla="*/ 260 h 417"/>
              <a:gd name="T52" fmla="*/ 274 w 327"/>
              <a:gd name="T53" fmla="*/ 222 h 417"/>
              <a:gd name="T54" fmla="*/ 129 w 327"/>
              <a:gd name="T55" fmla="*/ 146 h 417"/>
              <a:gd name="T56" fmla="*/ 7 w 327"/>
              <a:gd name="T57" fmla="*/ 88 h 417"/>
              <a:gd name="T58" fmla="*/ 22 w 327"/>
              <a:gd name="T59" fmla="*/ 62 h 417"/>
              <a:gd name="T60" fmla="*/ 30 w 327"/>
              <a:gd name="T61" fmla="*/ 50 h 417"/>
              <a:gd name="T62" fmla="*/ 34 w 327"/>
              <a:gd name="T63" fmla="*/ 39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7"/>
              <a:gd name="T97" fmla="*/ 0 h 417"/>
              <a:gd name="T98" fmla="*/ 327 w 327"/>
              <a:gd name="T99" fmla="*/ 417 h 4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7" h="417">
                <a:moveTo>
                  <a:pt x="34" y="31"/>
                </a:moveTo>
                <a:lnTo>
                  <a:pt x="38" y="31"/>
                </a:lnTo>
                <a:lnTo>
                  <a:pt x="49" y="23"/>
                </a:lnTo>
                <a:lnTo>
                  <a:pt x="57" y="20"/>
                </a:lnTo>
                <a:lnTo>
                  <a:pt x="64" y="16"/>
                </a:lnTo>
                <a:lnTo>
                  <a:pt x="76" y="12"/>
                </a:lnTo>
                <a:lnTo>
                  <a:pt x="87" y="8"/>
                </a:lnTo>
                <a:lnTo>
                  <a:pt x="99" y="4"/>
                </a:lnTo>
                <a:lnTo>
                  <a:pt x="114" y="0"/>
                </a:lnTo>
                <a:lnTo>
                  <a:pt x="125" y="0"/>
                </a:lnTo>
                <a:lnTo>
                  <a:pt x="144" y="0"/>
                </a:lnTo>
                <a:lnTo>
                  <a:pt x="152" y="0"/>
                </a:lnTo>
                <a:lnTo>
                  <a:pt x="160" y="4"/>
                </a:lnTo>
                <a:lnTo>
                  <a:pt x="167" y="4"/>
                </a:lnTo>
                <a:lnTo>
                  <a:pt x="179" y="8"/>
                </a:lnTo>
                <a:lnTo>
                  <a:pt x="186" y="12"/>
                </a:lnTo>
                <a:lnTo>
                  <a:pt x="198" y="16"/>
                </a:lnTo>
                <a:lnTo>
                  <a:pt x="205" y="20"/>
                </a:lnTo>
                <a:lnTo>
                  <a:pt x="217" y="23"/>
                </a:lnTo>
                <a:lnTo>
                  <a:pt x="217" y="31"/>
                </a:lnTo>
                <a:lnTo>
                  <a:pt x="221" y="39"/>
                </a:lnTo>
                <a:lnTo>
                  <a:pt x="224" y="46"/>
                </a:lnTo>
                <a:lnTo>
                  <a:pt x="224" y="54"/>
                </a:lnTo>
                <a:lnTo>
                  <a:pt x="232" y="62"/>
                </a:lnTo>
                <a:lnTo>
                  <a:pt x="240" y="69"/>
                </a:lnTo>
                <a:lnTo>
                  <a:pt x="251" y="77"/>
                </a:lnTo>
                <a:lnTo>
                  <a:pt x="255" y="81"/>
                </a:lnTo>
                <a:lnTo>
                  <a:pt x="266" y="85"/>
                </a:lnTo>
                <a:lnTo>
                  <a:pt x="289" y="92"/>
                </a:lnTo>
                <a:lnTo>
                  <a:pt x="301" y="96"/>
                </a:lnTo>
                <a:lnTo>
                  <a:pt x="312" y="100"/>
                </a:lnTo>
                <a:lnTo>
                  <a:pt x="316" y="104"/>
                </a:lnTo>
                <a:lnTo>
                  <a:pt x="320" y="107"/>
                </a:lnTo>
                <a:lnTo>
                  <a:pt x="324" y="107"/>
                </a:lnTo>
                <a:lnTo>
                  <a:pt x="324" y="111"/>
                </a:lnTo>
                <a:lnTo>
                  <a:pt x="324" y="127"/>
                </a:lnTo>
                <a:lnTo>
                  <a:pt x="324" y="161"/>
                </a:lnTo>
                <a:lnTo>
                  <a:pt x="324" y="211"/>
                </a:lnTo>
                <a:lnTo>
                  <a:pt x="324" y="268"/>
                </a:lnTo>
                <a:lnTo>
                  <a:pt x="324" y="321"/>
                </a:lnTo>
                <a:lnTo>
                  <a:pt x="327" y="371"/>
                </a:lnTo>
                <a:lnTo>
                  <a:pt x="327" y="405"/>
                </a:lnTo>
                <a:lnTo>
                  <a:pt x="327" y="417"/>
                </a:lnTo>
                <a:lnTo>
                  <a:pt x="327" y="409"/>
                </a:lnTo>
                <a:lnTo>
                  <a:pt x="327" y="398"/>
                </a:lnTo>
                <a:lnTo>
                  <a:pt x="324" y="375"/>
                </a:lnTo>
                <a:lnTo>
                  <a:pt x="320" y="344"/>
                </a:lnTo>
                <a:lnTo>
                  <a:pt x="316" y="329"/>
                </a:lnTo>
                <a:lnTo>
                  <a:pt x="312" y="314"/>
                </a:lnTo>
                <a:lnTo>
                  <a:pt x="308" y="295"/>
                </a:lnTo>
                <a:lnTo>
                  <a:pt x="305" y="279"/>
                </a:lnTo>
                <a:lnTo>
                  <a:pt x="297" y="260"/>
                </a:lnTo>
                <a:lnTo>
                  <a:pt x="285" y="241"/>
                </a:lnTo>
                <a:lnTo>
                  <a:pt x="274" y="222"/>
                </a:lnTo>
                <a:lnTo>
                  <a:pt x="263" y="207"/>
                </a:lnTo>
                <a:lnTo>
                  <a:pt x="129" y="146"/>
                </a:lnTo>
                <a:lnTo>
                  <a:pt x="0" y="92"/>
                </a:lnTo>
                <a:lnTo>
                  <a:pt x="7" y="88"/>
                </a:lnTo>
                <a:lnTo>
                  <a:pt x="19" y="73"/>
                </a:lnTo>
                <a:lnTo>
                  <a:pt x="22" y="62"/>
                </a:lnTo>
                <a:lnTo>
                  <a:pt x="30" y="54"/>
                </a:lnTo>
                <a:lnTo>
                  <a:pt x="30" y="50"/>
                </a:lnTo>
                <a:lnTo>
                  <a:pt x="34" y="43"/>
                </a:lnTo>
                <a:lnTo>
                  <a:pt x="34" y="39"/>
                </a:lnTo>
                <a:lnTo>
                  <a:pt x="34" y="31"/>
                </a:lnTo>
                <a:close/>
              </a:path>
            </a:pathLst>
          </a:custGeom>
          <a:solidFill>
            <a:srgbClr val="24222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1" name="Freeform 222"/>
          <p:cNvSpPr>
            <a:spLocks noChangeArrowheads="1"/>
          </p:cNvSpPr>
          <p:nvPr/>
        </p:nvSpPr>
        <p:spPr bwMode="auto">
          <a:xfrm>
            <a:off x="1509713" y="3741738"/>
            <a:ext cx="3151187" cy="1268412"/>
          </a:xfrm>
          <a:custGeom>
            <a:avLst/>
            <a:gdLst>
              <a:gd name="T0" fmla="*/ 107 w 1985"/>
              <a:gd name="T1" fmla="*/ 111 h 799"/>
              <a:gd name="T2" fmla="*/ 156 w 1985"/>
              <a:gd name="T3" fmla="*/ 73 h 799"/>
              <a:gd name="T4" fmla="*/ 244 w 1985"/>
              <a:gd name="T5" fmla="*/ 58 h 799"/>
              <a:gd name="T6" fmla="*/ 301 w 1985"/>
              <a:gd name="T7" fmla="*/ 77 h 799"/>
              <a:gd name="T8" fmla="*/ 339 w 1985"/>
              <a:gd name="T9" fmla="*/ 172 h 799"/>
              <a:gd name="T10" fmla="*/ 331 w 1985"/>
              <a:gd name="T11" fmla="*/ 291 h 799"/>
              <a:gd name="T12" fmla="*/ 324 w 1985"/>
              <a:gd name="T13" fmla="*/ 379 h 799"/>
              <a:gd name="T14" fmla="*/ 354 w 1985"/>
              <a:gd name="T15" fmla="*/ 337 h 799"/>
              <a:gd name="T16" fmla="*/ 430 w 1985"/>
              <a:gd name="T17" fmla="*/ 237 h 799"/>
              <a:gd name="T18" fmla="*/ 526 w 1985"/>
              <a:gd name="T19" fmla="*/ 207 h 799"/>
              <a:gd name="T20" fmla="*/ 606 w 1985"/>
              <a:gd name="T21" fmla="*/ 214 h 799"/>
              <a:gd name="T22" fmla="*/ 693 w 1985"/>
              <a:gd name="T23" fmla="*/ 314 h 799"/>
              <a:gd name="T24" fmla="*/ 728 w 1985"/>
              <a:gd name="T25" fmla="*/ 432 h 799"/>
              <a:gd name="T26" fmla="*/ 762 w 1985"/>
              <a:gd name="T27" fmla="*/ 470 h 799"/>
              <a:gd name="T28" fmla="*/ 789 w 1985"/>
              <a:gd name="T29" fmla="*/ 352 h 799"/>
              <a:gd name="T30" fmla="*/ 758 w 1985"/>
              <a:gd name="T31" fmla="*/ 245 h 799"/>
              <a:gd name="T32" fmla="*/ 770 w 1985"/>
              <a:gd name="T33" fmla="*/ 157 h 799"/>
              <a:gd name="T34" fmla="*/ 808 w 1985"/>
              <a:gd name="T35" fmla="*/ 81 h 799"/>
              <a:gd name="T36" fmla="*/ 876 w 1985"/>
              <a:gd name="T37" fmla="*/ 42 h 799"/>
              <a:gd name="T38" fmla="*/ 964 w 1985"/>
              <a:gd name="T39" fmla="*/ 73 h 799"/>
              <a:gd name="T40" fmla="*/ 998 w 1985"/>
              <a:gd name="T41" fmla="*/ 134 h 799"/>
              <a:gd name="T42" fmla="*/ 1002 w 1985"/>
              <a:gd name="T43" fmla="*/ 260 h 799"/>
              <a:gd name="T44" fmla="*/ 983 w 1985"/>
              <a:gd name="T45" fmla="*/ 310 h 799"/>
              <a:gd name="T46" fmla="*/ 937 w 1985"/>
              <a:gd name="T47" fmla="*/ 371 h 799"/>
              <a:gd name="T48" fmla="*/ 937 w 1985"/>
              <a:gd name="T49" fmla="*/ 444 h 799"/>
              <a:gd name="T50" fmla="*/ 987 w 1985"/>
              <a:gd name="T51" fmla="*/ 489 h 799"/>
              <a:gd name="T52" fmla="*/ 1101 w 1985"/>
              <a:gd name="T53" fmla="*/ 493 h 799"/>
              <a:gd name="T54" fmla="*/ 1166 w 1985"/>
              <a:gd name="T55" fmla="*/ 531 h 799"/>
              <a:gd name="T56" fmla="*/ 1315 w 1985"/>
              <a:gd name="T57" fmla="*/ 482 h 799"/>
              <a:gd name="T58" fmla="*/ 1357 w 1985"/>
              <a:gd name="T59" fmla="*/ 451 h 799"/>
              <a:gd name="T60" fmla="*/ 1372 w 1985"/>
              <a:gd name="T61" fmla="*/ 382 h 799"/>
              <a:gd name="T62" fmla="*/ 1318 w 1985"/>
              <a:gd name="T63" fmla="*/ 279 h 799"/>
              <a:gd name="T64" fmla="*/ 1322 w 1985"/>
              <a:gd name="T65" fmla="*/ 245 h 799"/>
              <a:gd name="T66" fmla="*/ 1311 w 1985"/>
              <a:gd name="T67" fmla="*/ 142 h 799"/>
              <a:gd name="T68" fmla="*/ 1334 w 1985"/>
              <a:gd name="T69" fmla="*/ 65 h 799"/>
              <a:gd name="T70" fmla="*/ 1410 w 1985"/>
              <a:gd name="T71" fmla="*/ 8 h 799"/>
              <a:gd name="T72" fmla="*/ 1498 w 1985"/>
              <a:gd name="T73" fmla="*/ 8 h 799"/>
              <a:gd name="T74" fmla="*/ 1562 w 1985"/>
              <a:gd name="T75" fmla="*/ 69 h 799"/>
              <a:gd name="T76" fmla="*/ 1608 w 1985"/>
              <a:gd name="T77" fmla="*/ 195 h 799"/>
              <a:gd name="T78" fmla="*/ 1612 w 1985"/>
              <a:gd name="T79" fmla="*/ 249 h 799"/>
              <a:gd name="T80" fmla="*/ 1600 w 1985"/>
              <a:gd name="T81" fmla="*/ 375 h 799"/>
              <a:gd name="T82" fmla="*/ 1642 w 1985"/>
              <a:gd name="T83" fmla="*/ 474 h 799"/>
              <a:gd name="T84" fmla="*/ 1680 w 1985"/>
              <a:gd name="T85" fmla="*/ 451 h 799"/>
              <a:gd name="T86" fmla="*/ 1669 w 1985"/>
              <a:gd name="T87" fmla="*/ 371 h 799"/>
              <a:gd name="T88" fmla="*/ 1639 w 1985"/>
              <a:gd name="T89" fmla="*/ 295 h 799"/>
              <a:gd name="T90" fmla="*/ 1639 w 1985"/>
              <a:gd name="T91" fmla="*/ 199 h 799"/>
              <a:gd name="T92" fmla="*/ 1669 w 1985"/>
              <a:gd name="T93" fmla="*/ 111 h 799"/>
              <a:gd name="T94" fmla="*/ 1738 w 1985"/>
              <a:gd name="T95" fmla="*/ 69 h 799"/>
              <a:gd name="T96" fmla="*/ 1810 w 1985"/>
              <a:gd name="T97" fmla="*/ 73 h 799"/>
              <a:gd name="T98" fmla="*/ 1879 w 1985"/>
              <a:gd name="T99" fmla="*/ 127 h 799"/>
              <a:gd name="T100" fmla="*/ 1902 w 1985"/>
              <a:gd name="T101" fmla="*/ 207 h 799"/>
              <a:gd name="T102" fmla="*/ 1913 w 1985"/>
              <a:gd name="T103" fmla="*/ 272 h 799"/>
              <a:gd name="T104" fmla="*/ 1879 w 1985"/>
              <a:gd name="T105" fmla="*/ 337 h 799"/>
              <a:gd name="T106" fmla="*/ 1875 w 1985"/>
              <a:gd name="T107" fmla="*/ 398 h 799"/>
              <a:gd name="T108" fmla="*/ 1894 w 1985"/>
              <a:gd name="T109" fmla="*/ 455 h 799"/>
              <a:gd name="T110" fmla="*/ 0 w 1985"/>
              <a:gd name="T111" fmla="*/ 79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985"/>
              <a:gd name="T169" fmla="*/ 0 h 799"/>
              <a:gd name="T170" fmla="*/ 1985 w 1985"/>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985" h="799">
                <a:moveTo>
                  <a:pt x="0" y="115"/>
                </a:moveTo>
                <a:lnTo>
                  <a:pt x="7" y="111"/>
                </a:lnTo>
                <a:lnTo>
                  <a:pt x="30" y="107"/>
                </a:lnTo>
                <a:lnTo>
                  <a:pt x="49" y="107"/>
                </a:lnTo>
                <a:lnTo>
                  <a:pt x="72" y="107"/>
                </a:lnTo>
                <a:lnTo>
                  <a:pt x="80" y="107"/>
                </a:lnTo>
                <a:lnTo>
                  <a:pt x="91" y="107"/>
                </a:lnTo>
                <a:lnTo>
                  <a:pt x="107" y="111"/>
                </a:lnTo>
                <a:lnTo>
                  <a:pt x="118" y="115"/>
                </a:lnTo>
                <a:lnTo>
                  <a:pt x="126" y="107"/>
                </a:lnTo>
                <a:lnTo>
                  <a:pt x="129" y="100"/>
                </a:lnTo>
                <a:lnTo>
                  <a:pt x="133" y="92"/>
                </a:lnTo>
                <a:lnTo>
                  <a:pt x="141" y="88"/>
                </a:lnTo>
                <a:lnTo>
                  <a:pt x="145" y="81"/>
                </a:lnTo>
                <a:lnTo>
                  <a:pt x="152" y="77"/>
                </a:lnTo>
                <a:lnTo>
                  <a:pt x="156" y="73"/>
                </a:lnTo>
                <a:lnTo>
                  <a:pt x="164" y="69"/>
                </a:lnTo>
                <a:lnTo>
                  <a:pt x="175" y="65"/>
                </a:lnTo>
                <a:lnTo>
                  <a:pt x="187" y="62"/>
                </a:lnTo>
                <a:lnTo>
                  <a:pt x="202" y="58"/>
                </a:lnTo>
                <a:lnTo>
                  <a:pt x="213" y="58"/>
                </a:lnTo>
                <a:lnTo>
                  <a:pt x="225" y="58"/>
                </a:lnTo>
                <a:lnTo>
                  <a:pt x="236" y="58"/>
                </a:lnTo>
                <a:lnTo>
                  <a:pt x="244" y="58"/>
                </a:lnTo>
                <a:lnTo>
                  <a:pt x="255" y="58"/>
                </a:lnTo>
                <a:lnTo>
                  <a:pt x="267" y="62"/>
                </a:lnTo>
                <a:lnTo>
                  <a:pt x="270" y="62"/>
                </a:lnTo>
                <a:lnTo>
                  <a:pt x="274" y="65"/>
                </a:lnTo>
                <a:lnTo>
                  <a:pt x="282" y="65"/>
                </a:lnTo>
                <a:lnTo>
                  <a:pt x="289" y="69"/>
                </a:lnTo>
                <a:lnTo>
                  <a:pt x="293" y="73"/>
                </a:lnTo>
                <a:lnTo>
                  <a:pt x="301" y="77"/>
                </a:lnTo>
                <a:lnTo>
                  <a:pt x="309" y="85"/>
                </a:lnTo>
                <a:lnTo>
                  <a:pt x="312" y="92"/>
                </a:lnTo>
                <a:lnTo>
                  <a:pt x="320" y="100"/>
                </a:lnTo>
                <a:lnTo>
                  <a:pt x="324" y="111"/>
                </a:lnTo>
                <a:lnTo>
                  <a:pt x="331" y="123"/>
                </a:lnTo>
                <a:lnTo>
                  <a:pt x="335" y="138"/>
                </a:lnTo>
                <a:lnTo>
                  <a:pt x="335" y="153"/>
                </a:lnTo>
                <a:lnTo>
                  <a:pt x="339" y="172"/>
                </a:lnTo>
                <a:lnTo>
                  <a:pt x="335" y="191"/>
                </a:lnTo>
                <a:lnTo>
                  <a:pt x="339" y="218"/>
                </a:lnTo>
                <a:lnTo>
                  <a:pt x="339" y="237"/>
                </a:lnTo>
                <a:lnTo>
                  <a:pt x="339" y="253"/>
                </a:lnTo>
                <a:lnTo>
                  <a:pt x="335" y="264"/>
                </a:lnTo>
                <a:lnTo>
                  <a:pt x="335" y="279"/>
                </a:lnTo>
                <a:lnTo>
                  <a:pt x="331" y="283"/>
                </a:lnTo>
                <a:lnTo>
                  <a:pt x="331" y="291"/>
                </a:lnTo>
                <a:lnTo>
                  <a:pt x="335" y="306"/>
                </a:lnTo>
                <a:lnTo>
                  <a:pt x="335" y="318"/>
                </a:lnTo>
                <a:lnTo>
                  <a:pt x="335" y="325"/>
                </a:lnTo>
                <a:lnTo>
                  <a:pt x="335" y="337"/>
                </a:lnTo>
                <a:lnTo>
                  <a:pt x="331" y="344"/>
                </a:lnTo>
                <a:lnTo>
                  <a:pt x="328" y="360"/>
                </a:lnTo>
                <a:lnTo>
                  <a:pt x="324" y="371"/>
                </a:lnTo>
                <a:lnTo>
                  <a:pt x="324" y="379"/>
                </a:lnTo>
                <a:lnTo>
                  <a:pt x="324" y="386"/>
                </a:lnTo>
                <a:lnTo>
                  <a:pt x="328" y="398"/>
                </a:lnTo>
                <a:lnTo>
                  <a:pt x="331" y="405"/>
                </a:lnTo>
                <a:lnTo>
                  <a:pt x="335" y="390"/>
                </a:lnTo>
                <a:lnTo>
                  <a:pt x="339" y="375"/>
                </a:lnTo>
                <a:lnTo>
                  <a:pt x="343" y="363"/>
                </a:lnTo>
                <a:lnTo>
                  <a:pt x="347" y="348"/>
                </a:lnTo>
                <a:lnTo>
                  <a:pt x="354" y="337"/>
                </a:lnTo>
                <a:lnTo>
                  <a:pt x="358" y="325"/>
                </a:lnTo>
                <a:lnTo>
                  <a:pt x="366" y="314"/>
                </a:lnTo>
                <a:lnTo>
                  <a:pt x="369" y="302"/>
                </a:lnTo>
                <a:lnTo>
                  <a:pt x="381" y="287"/>
                </a:lnTo>
                <a:lnTo>
                  <a:pt x="392" y="272"/>
                </a:lnTo>
                <a:lnTo>
                  <a:pt x="404" y="256"/>
                </a:lnTo>
                <a:lnTo>
                  <a:pt x="419" y="245"/>
                </a:lnTo>
                <a:lnTo>
                  <a:pt x="430" y="237"/>
                </a:lnTo>
                <a:lnTo>
                  <a:pt x="438" y="230"/>
                </a:lnTo>
                <a:lnTo>
                  <a:pt x="450" y="222"/>
                </a:lnTo>
                <a:lnTo>
                  <a:pt x="457" y="218"/>
                </a:lnTo>
                <a:lnTo>
                  <a:pt x="469" y="214"/>
                </a:lnTo>
                <a:lnTo>
                  <a:pt x="472" y="214"/>
                </a:lnTo>
                <a:lnTo>
                  <a:pt x="484" y="211"/>
                </a:lnTo>
                <a:lnTo>
                  <a:pt x="507" y="207"/>
                </a:lnTo>
                <a:lnTo>
                  <a:pt x="526" y="207"/>
                </a:lnTo>
                <a:lnTo>
                  <a:pt x="545" y="207"/>
                </a:lnTo>
                <a:lnTo>
                  <a:pt x="556" y="207"/>
                </a:lnTo>
                <a:lnTo>
                  <a:pt x="568" y="207"/>
                </a:lnTo>
                <a:lnTo>
                  <a:pt x="575" y="207"/>
                </a:lnTo>
                <a:lnTo>
                  <a:pt x="587" y="207"/>
                </a:lnTo>
                <a:lnTo>
                  <a:pt x="594" y="211"/>
                </a:lnTo>
                <a:lnTo>
                  <a:pt x="598" y="211"/>
                </a:lnTo>
                <a:lnTo>
                  <a:pt x="606" y="214"/>
                </a:lnTo>
                <a:lnTo>
                  <a:pt x="613" y="218"/>
                </a:lnTo>
                <a:lnTo>
                  <a:pt x="625" y="226"/>
                </a:lnTo>
                <a:lnTo>
                  <a:pt x="636" y="237"/>
                </a:lnTo>
                <a:lnTo>
                  <a:pt x="648" y="249"/>
                </a:lnTo>
                <a:lnTo>
                  <a:pt x="659" y="264"/>
                </a:lnTo>
                <a:lnTo>
                  <a:pt x="671" y="279"/>
                </a:lnTo>
                <a:lnTo>
                  <a:pt x="682" y="295"/>
                </a:lnTo>
                <a:lnTo>
                  <a:pt x="693" y="314"/>
                </a:lnTo>
                <a:lnTo>
                  <a:pt x="701" y="333"/>
                </a:lnTo>
                <a:lnTo>
                  <a:pt x="709" y="348"/>
                </a:lnTo>
                <a:lnTo>
                  <a:pt x="716" y="367"/>
                </a:lnTo>
                <a:lnTo>
                  <a:pt x="720" y="386"/>
                </a:lnTo>
                <a:lnTo>
                  <a:pt x="724" y="405"/>
                </a:lnTo>
                <a:lnTo>
                  <a:pt x="728" y="417"/>
                </a:lnTo>
                <a:lnTo>
                  <a:pt x="728" y="425"/>
                </a:lnTo>
                <a:lnTo>
                  <a:pt x="728" y="432"/>
                </a:lnTo>
                <a:lnTo>
                  <a:pt x="728" y="444"/>
                </a:lnTo>
                <a:lnTo>
                  <a:pt x="724" y="459"/>
                </a:lnTo>
                <a:lnTo>
                  <a:pt x="720" y="467"/>
                </a:lnTo>
                <a:lnTo>
                  <a:pt x="728" y="467"/>
                </a:lnTo>
                <a:lnTo>
                  <a:pt x="739" y="470"/>
                </a:lnTo>
                <a:lnTo>
                  <a:pt x="751" y="470"/>
                </a:lnTo>
                <a:lnTo>
                  <a:pt x="762" y="470"/>
                </a:lnTo>
                <a:lnTo>
                  <a:pt x="762" y="470"/>
                </a:lnTo>
                <a:lnTo>
                  <a:pt x="766" y="467"/>
                </a:lnTo>
                <a:lnTo>
                  <a:pt x="766" y="459"/>
                </a:lnTo>
                <a:lnTo>
                  <a:pt x="766" y="451"/>
                </a:lnTo>
                <a:lnTo>
                  <a:pt x="770" y="432"/>
                </a:lnTo>
                <a:lnTo>
                  <a:pt x="777" y="413"/>
                </a:lnTo>
                <a:lnTo>
                  <a:pt x="781" y="390"/>
                </a:lnTo>
                <a:lnTo>
                  <a:pt x="785" y="367"/>
                </a:lnTo>
                <a:lnTo>
                  <a:pt x="789" y="352"/>
                </a:lnTo>
                <a:lnTo>
                  <a:pt x="793" y="340"/>
                </a:lnTo>
                <a:lnTo>
                  <a:pt x="785" y="325"/>
                </a:lnTo>
                <a:lnTo>
                  <a:pt x="777" y="306"/>
                </a:lnTo>
                <a:lnTo>
                  <a:pt x="773" y="291"/>
                </a:lnTo>
                <a:lnTo>
                  <a:pt x="770" y="283"/>
                </a:lnTo>
                <a:lnTo>
                  <a:pt x="766" y="276"/>
                </a:lnTo>
                <a:lnTo>
                  <a:pt x="762" y="256"/>
                </a:lnTo>
                <a:lnTo>
                  <a:pt x="758" y="245"/>
                </a:lnTo>
                <a:lnTo>
                  <a:pt x="758" y="234"/>
                </a:lnTo>
                <a:lnTo>
                  <a:pt x="758" y="226"/>
                </a:lnTo>
                <a:lnTo>
                  <a:pt x="758" y="218"/>
                </a:lnTo>
                <a:lnTo>
                  <a:pt x="762" y="211"/>
                </a:lnTo>
                <a:lnTo>
                  <a:pt x="766" y="207"/>
                </a:lnTo>
                <a:lnTo>
                  <a:pt x="766" y="188"/>
                </a:lnTo>
                <a:lnTo>
                  <a:pt x="770" y="169"/>
                </a:lnTo>
                <a:lnTo>
                  <a:pt x="770" y="157"/>
                </a:lnTo>
                <a:lnTo>
                  <a:pt x="773" y="146"/>
                </a:lnTo>
                <a:lnTo>
                  <a:pt x="773" y="134"/>
                </a:lnTo>
                <a:lnTo>
                  <a:pt x="777" y="123"/>
                </a:lnTo>
                <a:lnTo>
                  <a:pt x="785" y="111"/>
                </a:lnTo>
                <a:lnTo>
                  <a:pt x="793" y="100"/>
                </a:lnTo>
                <a:lnTo>
                  <a:pt x="796" y="96"/>
                </a:lnTo>
                <a:lnTo>
                  <a:pt x="800" y="88"/>
                </a:lnTo>
                <a:lnTo>
                  <a:pt x="808" y="81"/>
                </a:lnTo>
                <a:lnTo>
                  <a:pt x="812" y="77"/>
                </a:lnTo>
                <a:lnTo>
                  <a:pt x="819" y="73"/>
                </a:lnTo>
                <a:lnTo>
                  <a:pt x="827" y="65"/>
                </a:lnTo>
                <a:lnTo>
                  <a:pt x="834" y="62"/>
                </a:lnTo>
                <a:lnTo>
                  <a:pt x="846" y="58"/>
                </a:lnTo>
                <a:lnTo>
                  <a:pt x="853" y="54"/>
                </a:lnTo>
                <a:lnTo>
                  <a:pt x="865" y="46"/>
                </a:lnTo>
                <a:lnTo>
                  <a:pt x="876" y="42"/>
                </a:lnTo>
                <a:lnTo>
                  <a:pt x="892" y="39"/>
                </a:lnTo>
                <a:lnTo>
                  <a:pt x="903" y="42"/>
                </a:lnTo>
                <a:lnTo>
                  <a:pt x="918" y="46"/>
                </a:lnTo>
                <a:lnTo>
                  <a:pt x="926" y="50"/>
                </a:lnTo>
                <a:lnTo>
                  <a:pt x="937" y="54"/>
                </a:lnTo>
                <a:lnTo>
                  <a:pt x="949" y="58"/>
                </a:lnTo>
                <a:lnTo>
                  <a:pt x="956" y="65"/>
                </a:lnTo>
                <a:lnTo>
                  <a:pt x="964" y="73"/>
                </a:lnTo>
                <a:lnTo>
                  <a:pt x="972" y="77"/>
                </a:lnTo>
                <a:lnTo>
                  <a:pt x="975" y="85"/>
                </a:lnTo>
                <a:lnTo>
                  <a:pt x="983" y="92"/>
                </a:lnTo>
                <a:lnTo>
                  <a:pt x="987" y="100"/>
                </a:lnTo>
                <a:lnTo>
                  <a:pt x="991" y="107"/>
                </a:lnTo>
                <a:lnTo>
                  <a:pt x="995" y="115"/>
                </a:lnTo>
                <a:lnTo>
                  <a:pt x="998" y="127"/>
                </a:lnTo>
                <a:lnTo>
                  <a:pt x="998" y="134"/>
                </a:lnTo>
                <a:lnTo>
                  <a:pt x="1002" y="142"/>
                </a:lnTo>
                <a:lnTo>
                  <a:pt x="1002" y="157"/>
                </a:lnTo>
                <a:lnTo>
                  <a:pt x="1006" y="176"/>
                </a:lnTo>
                <a:lnTo>
                  <a:pt x="1002" y="191"/>
                </a:lnTo>
                <a:lnTo>
                  <a:pt x="1002" y="207"/>
                </a:lnTo>
                <a:lnTo>
                  <a:pt x="998" y="230"/>
                </a:lnTo>
                <a:lnTo>
                  <a:pt x="998" y="245"/>
                </a:lnTo>
                <a:lnTo>
                  <a:pt x="1002" y="260"/>
                </a:lnTo>
                <a:lnTo>
                  <a:pt x="1002" y="276"/>
                </a:lnTo>
                <a:lnTo>
                  <a:pt x="1002" y="279"/>
                </a:lnTo>
                <a:lnTo>
                  <a:pt x="1002" y="283"/>
                </a:lnTo>
                <a:lnTo>
                  <a:pt x="998" y="287"/>
                </a:lnTo>
                <a:lnTo>
                  <a:pt x="998" y="295"/>
                </a:lnTo>
                <a:lnTo>
                  <a:pt x="995" y="298"/>
                </a:lnTo>
                <a:lnTo>
                  <a:pt x="991" y="306"/>
                </a:lnTo>
                <a:lnTo>
                  <a:pt x="983" y="310"/>
                </a:lnTo>
                <a:lnTo>
                  <a:pt x="975" y="318"/>
                </a:lnTo>
                <a:lnTo>
                  <a:pt x="968" y="325"/>
                </a:lnTo>
                <a:lnTo>
                  <a:pt x="960" y="333"/>
                </a:lnTo>
                <a:lnTo>
                  <a:pt x="956" y="337"/>
                </a:lnTo>
                <a:lnTo>
                  <a:pt x="949" y="348"/>
                </a:lnTo>
                <a:lnTo>
                  <a:pt x="945" y="356"/>
                </a:lnTo>
                <a:lnTo>
                  <a:pt x="941" y="363"/>
                </a:lnTo>
                <a:lnTo>
                  <a:pt x="937" y="371"/>
                </a:lnTo>
                <a:lnTo>
                  <a:pt x="934" y="382"/>
                </a:lnTo>
                <a:lnTo>
                  <a:pt x="934" y="390"/>
                </a:lnTo>
                <a:lnTo>
                  <a:pt x="930" y="398"/>
                </a:lnTo>
                <a:lnTo>
                  <a:pt x="930" y="409"/>
                </a:lnTo>
                <a:lnTo>
                  <a:pt x="934" y="417"/>
                </a:lnTo>
                <a:lnTo>
                  <a:pt x="934" y="425"/>
                </a:lnTo>
                <a:lnTo>
                  <a:pt x="934" y="432"/>
                </a:lnTo>
                <a:lnTo>
                  <a:pt x="937" y="444"/>
                </a:lnTo>
                <a:lnTo>
                  <a:pt x="941" y="451"/>
                </a:lnTo>
                <a:lnTo>
                  <a:pt x="945" y="455"/>
                </a:lnTo>
                <a:lnTo>
                  <a:pt x="949" y="463"/>
                </a:lnTo>
                <a:lnTo>
                  <a:pt x="956" y="467"/>
                </a:lnTo>
                <a:lnTo>
                  <a:pt x="960" y="474"/>
                </a:lnTo>
                <a:lnTo>
                  <a:pt x="968" y="482"/>
                </a:lnTo>
                <a:lnTo>
                  <a:pt x="979" y="486"/>
                </a:lnTo>
                <a:lnTo>
                  <a:pt x="987" y="489"/>
                </a:lnTo>
                <a:lnTo>
                  <a:pt x="998" y="489"/>
                </a:lnTo>
                <a:lnTo>
                  <a:pt x="1006" y="489"/>
                </a:lnTo>
                <a:lnTo>
                  <a:pt x="1010" y="493"/>
                </a:lnTo>
                <a:lnTo>
                  <a:pt x="1021" y="489"/>
                </a:lnTo>
                <a:lnTo>
                  <a:pt x="1036" y="489"/>
                </a:lnTo>
                <a:lnTo>
                  <a:pt x="1059" y="493"/>
                </a:lnTo>
                <a:lnTo>
                  <a:pt x="1086" y="493"/>
                </a:lnTo>
                <a:lnTo>
                  <a:pt x="1101" y="493"/>
                </a:lnTo>
                <a:lnTo>
                  <a:pt x="1113" y="497"/>
                </a:lnTo>
                <a:lnTo>
                  <a:pt x="1124" y="501"/>
                </a:lnTo>
                <a:lnTo>
                  <a:pt x="1139" y="505"/>
                </a:lnTo>
                <a:lnTo>
                  <a:pt x="1147" y="512"/>
                </a:lnTo>
                <a:lnTo>
                  <a:pt x="1158" y="520"/>
                </a:lnTo>
                <a:lnTo>
                  <a:pt x="1162" y="524"/>
                </a:lnTo>
                <a:lnTo>
                  <a:pt x="1166" y="528"/>
                </a:lnTo>
                <a:lnTo>
                  <a:pt x="1166" y="531"/>
                </a:lnTo>
                <a:lnTo>
                  <a:pt x="1170" y="535"/>
                </a:lnTo>
                <a:lnTo>
                  <a:pt x="1189" y="528"/>
                </a:lnTo>
                <a:lnTo>
                  <a:pt x="1212" y="520"/>
                </a:lnTo>
                <a:lnTo>
                  <a:pt x="1238" y="512"/>
                </a:lnTo>
                <a:lnTo>
                  <a:pt x="1261" y="501"/>
                </a:lnTo>
                <a:lnTo>
                  <a:pt x="1284" y="493"/>
                </a:lnTo>
                <a:lnTo>
                  <a:pt x="1299" y="486"/>
                </a:lnTo>
                <a:lnTo>
                  <a:pt x="1315" y="482"/>
                </a:lnTo>
                <a:lnTo>
                  <a:pt x="1318" y="478"/>
                </a:lnTo>
                <a:lnTo>
                  <a:pt x="1322" y="478"/>
                </a:lnTo>
                <a:lnTo>
                  <a:pt x="1326" y="474"/>
                </a:lnTo>
                <a:lnTo>
                  <a:pt x="1334" y="474"/>
                </a:lnTo>
                <a:lnTo>
                  <a:pt x="1345" y="467"/>
                </a:lnTo>
                <a:lnTo>
                  <a:pt x="1349" y="463"/>
                </a:lnTo>
                <a:lnTo>
                  <a:pt x="1353" y="459"/>
                </a:lnTo>
                <a:lnTo>
                  <a:pt x="1357" y="451"/>
                </a:lnTo>
                <a:lnTo>
                  <a:pt x="1364" y="447"/>
                </a:lnTo>
                <a:lnTo>
                  <a:pt x="1368" y="440"/>
                </a:lnTo>
                <a:lnTo>
                  <a:pt x="1372" y="432"/>
                </a:lnTo>
                <a:lnTo>
                  <a:pt x="1372" y="421"/>
                </a:lnTo>
                <a:lnTo>
                  <a:pt x="1376" y="409"/>
                </a:lnTo>
                <a:lnTo>
                  <a:pt x="1376" y="402"/>
                </a:lnTo>
                <a:lnTo>
                  <a:pt x="1376" y="394"/>
                </a:lnTo>
                <a:lnTo>
                  <a:pt x="1372" y="382"/>
                </a:lnTo>
                <a:lnTo>
                  <a:pt x="1372" y="375"/>
                </a:lnTo>
                <a:lnTo>
                  <a:pt x="1364" y="363"/>
                </a:lnTo>
                <a:lnTo>
                  <a:pt x="1360" y="348"/>
                </a:lnTo>
                <a:lnTo>
                  <a:pt x="1353" y="333"/>
                </a:lnTo>
                <a:lnTo>
                  <a:pt x="1349" y="329"/>
                </a:lnTo>
                <a:lnTo>
                  <a:pt x="1341" y="318"/>
                </a:lnTo>
                <a:lnTo>
                  <a:pt x="1322" y="287"/>
                </a:lnTo>
                <a:lnTo>
                  <a:pt x="1318" y="279"/>
                </a:lnTo>
                <a:lnTo>
                  <a:pt x="1318" y="272"/>
                </a:lnTo>
                <a:lnTo>
                  <a:pt x="1315" y="268"/>
                </a:lnTo>
                <a:lnTo>
                  <a:pt x="1315" y="260"/>
                </a:lnTo>
                <a:lnTo>
                  <a:pt x="1315" y="256"/>
                </a:lnTo>
                <a:lnTo>
                  <a:pt x="1315" y="249"/>
                </a:lnTo>
                <a:lnTo>
                  <a:pt x="1315" y="249"/>
                </a:lnTo>
                <a:lnTo>
                  <a:pt x="1318" y="249"/>
                </a:lnTo>
                <a:lnTo>
                  <a:pt x="1322" y="245"/>
                </a:lnTo>
                <a:lnTo>
                  <a:pt x="1322" y="245"/>
                </a:lnTo>
                <a:lnTo>
                  <a:pt x="1318" y="230"/>
                </a:lnTo>
                <a:lnTo>
                  <a:pt x="1315" y="211"/>
                </a:lnTo>
                <a:lnTo>
                  <a:pt x="1311" y="195"/>
                </a:lnTo>
                <a:lnTo>
                  <a:pt x="1311" y="184"/>
                </a:lnTo>
                <a:lnTo>
                  <a:pt x="1307" y="169"/>
                </a:lnTo>
                <a:lnTo>
                  <a:pt x="1307" y="153"/>
                </a:lnTo>
                <a:lnTo>
                  <a:pt x="1311" y="142"/>
                </a:lnTo>
                <a:lnTo>
                  <a:pt x="1311" y="130"/>
                </a:lnTo>
                <a:lnTo>
                  <a:pt x="1311" y="119"/>
                </a:lnTo>
                <a:lnTo>
                  <a:pt x="1315" y="107"/>
                </a:lnTo>
                <a:lnTo>
                  <a:pt x="1318" y="100"/>
                </a:lnTo>
                <a:lnTo>
                  <a:pt x="1322" y="88"/>
                </a:lnTo>
                <a:lnTo>
                  <a:pt x="1326" y="81"/>
                </a:lnTo>
                <a:lnTo>
                  <a:pt x="1330" y="73"/>
                </a:lnTo>
                <a:lnTo>
                  <a:pt x="1334" y="65"/>
                </a:lnTo>
                <a:lnTo>
                  <a:pt x="1341" y="58"/>
                </a:lnTo>
                <a:lnTo>
                  <a:pt x="1353" y="46"/>
                </a:lnTo>
                <a:lnTo>
                  <a:pt x="1360" y="35"/>
                </a:lnTo>
                <a:lnTo>
                  <a:pt x="1372" y="27"/>
                </a:lnTo>
                <a:lnTo>
                  <a:pt x="1383" y="20"/>
                </a:lnTo>
                <a:lnTo>
                  <a:pt x="1398" y="12"/>
                </a:lnTo>
                <a:lnTo>
                  <a:pt x="1402" y="8"/>
                </a:lnTo>
                <a:lnTo>
                  <a:pt x="1410" y="8"/>
                </a:lnTo>
                <a:lnTo>
                  <a:pt x="1429" y="4"/>
                </a:lnTo>
                <a:lnTo>
                  <a:pt x="1444" y="0"/>
                </a:lnTo>
                <a:lnTo>
                  <a:pt x="1456" y="0"/>
                </a:lnTo>
                <a:lnTo>
                  <a:pt x="1467" y="4"/>
                </a:lnTo>
                <a:lnTo>
                  <a:pt x="1475" y="4"/>
                </a:lnTo>
                <a:lnTo>
                  <a:pt x="1482" y="4"/>
                </a:lnTo>
                <a:lnTo>
                  <a:pt x="1490" y="8"/>
                </a:lnTo>
                <a:lnTo>
                  <a:pt x="1498" y="8"/>
                </a:lnTo>
                <a:lnTo>
                  <a:pt x="1509" y="12"/>
                </a:lnTo>
                <a:lnTo>
                  <a:pt x="1517" y="20"/>
                </a:lnTo>
                <a:lnTo>
                  <a:pt x="1524" y="23"/>
                </a:lnTo>
                <a:lnTo>
                  <a:pt x="1532" y="31"/>
                </a:lnTo>
                <a:lnTo>
                  <a:pt x="1539" y="39"/>
                </a:lnTo>
                <a:lnTo>
                  <a:pt x="1551" y="46"/>
                </a:lnTo>
                <a:lnTo>
                  <a:pt x="1555" y="58"/>
                </a:lnTo>
                <a:lnTo>
                  <a:pt x="1562" y="69"/>
                </a:lnTo>
                <a:lnTo>
                  <a:pt x="1570" y="81"/>
                </a:lnTo>
                <a:lnTo>
                  <a:pt x="1578" y="96"/>
                </a:lnTo>
                <a:lnTo>
                  <a:pt x="1585" y="111"/>
                </a:lnTo>
                <a:lnTo>
                  <a:pt x="1589" y="130"/>
                </a:lnTo>
                <a:lnTo>
                  <a:pt x="1593" y="149"/>
                </a:lnTo>
                <a:lnTo>
                  <a:pt x="1597" y="169"/>
                </a:lnTo>
                <a:lnTo>
                  <a:pt x="1600" y="191"/>
                </a:lnTo>
                <a:lnTo>
                  <a:pt x="1608" y="195"/>
                </a:lnTo>
                <a:lnTo>
                  <a:pt x="1612" y="199"/>
                </a:lnTo>
                <a:lnTo>
                  <a:pt x="1616" y="203"/>
                </a:lnTo>
                <a:lnTo>
                  <a:pt x="1616" y="207"/>
                </a:lnTo>
                <a:lnTo>
                  <a:pt x="1616" y="214"/>
                </a:lnTo>
                <a:lnTo>
                  <a:pt x="1616" y="222"/>
                </a:lnTo>
                <a:lnTo>
                  <a:pt x="1616" y="230"/>
                </a:lnTo>
                <a:lnTo>
                  <a:pt x="1616" y="234"/>
                </a:lnTo>
                <a:lnTo>
                  <a:pt x="1612" y="249"/>
                </a:lnTo>
                <a:lnTo>
                  <a:pt x="1604" y="260"/>
                </a:lnTo>
                <a:lnTo>
                  <a:pt x="1600" y="268"/>
                </a:lnTo>
                <a:lnTo>
                  <a:pt x="1600" y="268"/>
                </a:lnTo>
                <a:lnTo>
                  <a:pt x="1597" y="283"/>
                </a:lnTo>
                <a:lnTo>
                  <a:pt x="1597" y="321"/>
                </a:lnTo>
                <a:lnTo>
                  <a:pt x="1597" y="344"/>
                </a:lnTo>
                <a:lnTo>
                  <a:pt x="1600" y="367"/>
                </a:lnTo>
                <a:lnTo>
                  <a:pt x="1600" y="375"/>
                </a:lnTo>
                <a:lnTo>
                  <a:pt x="1600" y="386"/>
                </a:lnTo>
                <a:lnTo>
                  <a:pt x="1604" y="394"/>
                </a:lnTo>
                <a:lnTo>
                  <a:pt x="1604" y="402"/>
                </a:lnTo>
                <a:lnTo>
                  <a:pt x="1616" y="428"/>
                </a:lnTo>
                <a:lnTo>
                  <a:pt x="1627" y="455"/>
                </a:lnTo>
                <a:lnTo>
                  <a:pt x="1635" y="463"/>
                </a:lnTo>
                <a:lnTo>
                  <a:pt x="1639" y="474"/>
                </a:lnTo>
                <a:lnTo>
                  <a:pt x="1642" y="474"/>
                </a:lnTo>
                <a:lnTo>
                  <a:pt x="1642" y="478"/>
                </a:lnTo>
                <a:lnTo>
                  <a:pt x="1646" y="478"/>
                </a:lnTo>
                <a:lnTo>
                  <a:pt x="1646" y="478"/>
                </a:lnTo>
                <a:lnTo>
                  <a:pt x="1650" y="478"/>
                </a:lnTo>
                <a:lnTo>
                  <a:pt x="1658" y="474"/>
                </a:lnTo>
                <a:lnTo>
                  <a:pt x="1665" y="467"/>
                </a:lnTo>
                <a:lnTo>
                  <a:pt x="1673" y="459"/>
                </a:lnTo>
                <a:lnTo>
                  <a:pt x="1680" y="451"/>
                </a:lnTo>
                <a:lnTo>
                  <a:pt x="1688" y="440"/>
                </a:lnTo>
                <a:lnTo>
                  <a:pt x="1688" y="436"/>
                </a:lnTo>
                <a:lnTo>
                  <a:pt x="1692" y="432"/>
                </a:lnTo>
                <a:lnTo>
                  <a:pt x="1692" y="425"/>
                </a:lnTo>
                <a:lnTo>
                  <a:pt x="1692" y="421"/>
                </a:lnTo>
                <a:lnTo>
                  <a:pt x="1677" y="390"/>
                </a:lnTo>
                <a:lnTo>
                  <a:pt x="1673" y="382"/>
                </a:lnTo>
                <a:lnTo>
                  <a:pt x="1669" y="371"/>
                </a:lnTo>
                <a:lnTo>
                  <a:pt x="1661" y="356"/>
                </a:lnTo>
                <a:lnTo>
                  <a:pt x="1658" y="344"/>
                </a:lnTo>
                <a:lnTo>
                  <a:pt x="1654" y="337"/>
                </a:lnTo>
                <a:lnTo>
                  <a:pt x="1650" y="321"/>
                </a:lnTo>
                <a:lnTo>
                  <a:pt x="1646" y="314"/>
                </a:lnTo>
                <a:lnTo>
                  <a:pt x="1642" y="306"/>
                </a:lnTo>
                <a:lnTo>
                  <a:pt x="1642" y="302"/>
                </a:lnTo>
                <a:lnTo>
                  <a:pt x="1639" y="295"/>
                </a:lnTo>
                <a:lnTo>
                  <a:pt x="1639" y="283"/>
                </a:lnTo>
                <a:lnTo>
                  <a:pt x="1642" y="264"/>
                </a:lnTo>
                <a:lnTo>
                  <a:pt x="1642" y="249"/>
                </a:lnTo>
                <a:lnTo>
                  <a:pt x="1642" y="245"/>
                </a:lnTo>
                <a:lnTo>
                  <a:pt x="1642" y="237"/>
                </a:lnTo>
                <a:lnTo>
                  <a:pt x="1642" y="222"/>
                </a:lnTo>
                <a:lnTo>
                  <a:pt x="1639" y="211"/>
                </a:lnTo>
                <a:lnTo>
                  <a:pt x="1639" y="199"/>
                </a:lnTo>
                <a:lnTo>
                  <a:pt x="1642" y="184"/>
                </a:lnTo>
                <a:lnTo>
                  <a:pt x="1642" y="169"/>
                </a:lnTo>
                <a:lnTo>
                  <a:pt x="1646" y="153"/>
                </a:lnTo>
                <a:lnTo>
                  <a:pt x="1654" y="138"/>
                </a:lnTo>
                <a:lnTo>
                  <a:pt x="1658" y="134"/>
                </a:lnTo>
                <a:lnTo>
                  <a:pt x="1661" y="127"/>
                </a:lnTo>
                <a:lnTo>
                  <a:pt x="1665" y="119"/>
                </a:lnTo>
                <a:lnTo>
                  <a:pt x="1669" y="111"/>
                </a:lnTo>
                <a:lnTo>
                  <a:pt x="1677" y="104"/>
                </a:lnTo>
                <a:lnTo>
                  <a:pt x="1684" y="100"/>
                </a:lnTo>
                <a:lnTo>
                  <a:pt x="1692" y="92"/>
                </a:lnTo>
                <a:lnTo>
                  <a:pt x="1700" y="88"/>
                </a:lnTo>
                <a:lnTo>
                  <a:pt x="1707" y="81"/>
                </a:lnTo>
                <a:lnTo>
                  <a:pt x="1719" y="77"/>
                </a:lnTo>
                <a:lnTo>
                  <a:pt x="1726" y="73"/>
                </a:lnTo>
                <a:lnTo>
                  <a:pt x="1738" y="69"/>
                </a:lnTo>
                <a:lnTo>
                  <a:pt x="1749" y="69"/>
                </a:lnTo>
                <a:lnTo>
                  <a:pt x="1761" y="65"/>
                </a:lnTo>
                <a:lnTo>
                  <a:pt x="1768" y="65"/>
                </a:lnTo>
                <a:lnTo>
                  <a:pt x="1780" y="65"/>
                </a:lnTo>
                <a:lnTo>
                  <a:pt x="1787" y="69"/>
                </a:lnTo>
                <a:lnTo>
                  <a:pt x="1795" y="69"/>
                </a:lnTo>
                <a:lnTo>
                  <a:pt x="1806" y="69"/>
                </a:lnTo>
                <a:lnTo>
                  <a:pt x="1810" y="73"/>
                </a:lnTo>
                <a:lnTo>
                  <a:pt x="1818" y="77"/>
                </a:lnTo>
                <a:lnTo>
                  <a:pt x="1825" y="77"/>
                </a:lnTo>
                <a:lnTo>
                  <a:pt x="1833" y="81"/>
                </a:lnTo>
                <a:lnTo>
                  <a:pt x="1841" y="85"/>
                </a:lnTo>
                <a:lnTo>
                  <a:pt x="1852" y="96"/>
                </a:lnTo>
                <a:lnTo>
                  <a:pt x="1860" y="104"/>
                </a:lnTo>
                <a:lnTo>
                  <a:pt x="1871" y="115"/>
                </a:lnTo>
                <a:lnTo>
                  <a:pt x="1879" y="127"/>
                </a:lnTo>
                <a:lnTo>
                  <a:pt x="1882" y="138"/>
                </a:lnTo>
                <a:lnTo>
                  <a:pt x="1890" y="149"/>
                </a:lnTo>
                <a:lnTo>
                  <a:pt x="1894" y="165"/>
                </a:lnTo>
                <a:lnTo>
                  <a:pt x="1898" y="172"/>
                </a:lnTo>
                <a:lnTo>
                  <a:pt x="1898" y="184"/>
                </a:lnTo>
                <a:lnTo>
                  <a:pt x="1902" y="195"/>
                </a:lnTo>
                <a:lnTo>
                  <a:pt x="1902" y="203"/>
                </a:lnTo>
                <a:lnTo>
                  <a:pt x="1902" y="207"/>
                </a:lnTo>
                <a:lnTo>
                  <a:pt x="1902" y="211"/>
                </a:lnTo>
                <a:lnTo>
                  <a:pt x="1902" y="218"/>
                </a:lnTo>
                <a:lnTo>
                  <a:pt x="1902" y="226"/>
                </a:lnTo>
                <a:lnTo>
                  <a:pt x="1902" y="234"/>
                </a:lnTo>
                <a:lnTo>
                  <a:pt x="1905" y="237"/>
                </a:lnTo>
                <a:lnTo>
                  <a:pt x="1905" y="245"/>
                </a:lnTo>
                <a:lnTo>
                  <a:pt x="1909" y="256"/>
                </a:lnTo>
                <a:lnTo>
                  <a:pt x="1913" y="272"/>
                </a:lnTo>
                <a:lnTo>
                  <a:pt x="1909" y="276"/>
                </a:lnTo>
                <a:lnTo>
                  <a:pt x="1909" y="283"/>
                </a:lnTo>
                <a:lnTo>
                  <a:pt x="1905" y="287"/>
                </a:lnTo>
                <a:lnTo>
                  <a:pt x="1902" y="295"/>
                </a:lnTo>
                <a:lnTo>
                  <a:pt x="1898" y="302"/>
                </a:lnTo>
                <a:lnTo>
                  <a:pt x="1890" y="314"/>
                </a:lnTo>
                <a:lnTo>
                  <a:pt x="1882" y="325"/>
                </a:lnTo>
                <a:lnTo>
                  <a:pt x="1879" y="337"/>
                </a:lnTo>
                <a:lnTo>
                  <a:pt x="1879" y="340"/>
                </a:lnTo>
                <a:lnTo>
                  <a:pt x="1875" y="348"/>
                </a:lnTo>
                <a:lnTo>
                  <a:pt x="1875" y="356"/>
                </a:lnTo>
                <a:lnTo>
                  <a:pt x="1879" y="360"/>
                </a:lnTo>
                <a:lnTo>
                  <a:pt x="1875" y="367"/>
                </a:lnTo>
                <a:lnTo>
                  <a:pt x="1875" y="371"/>
                </a:lnTo>
                <a:lnTo>
                  <a:pt x="1875" y="382"/>
                </a:lnTo>
                <a:lnTo>
                  <a:pt x="1875" y="398"/>
                </a:lnTo>
                <a:lnTo>
                  <a:pt x="1871" y="405"/>
                </a:lnTo>
                <a:lnTo>
                  <a:pt x="1871" y="405"/>
                </a:lnTo>
                <a:lnTo>
                  <a:pt x="1875" y="417"/>
                </a:lnTo>
                <a:lnTo>
                  <a:pt x="1879" y="432"/>
                </a:lnTo>
                <a:lnTo>
                  <a:pt x="1882" y="444"/>
                </a:lnTo>
                <a:lnTo>
                  <a:pt x="1886" y="451"/>
                </a:lnTo>
                <a:lnTo>
                  <a:pt x="1890" y="455"/>
                </a:lnTo>
                <a:lnTo>
                  <a:pt x="1894" y="455"/>
                </a:lnTo>
                <a:lnTo>
                  <a:pt x="1894" y="459"/>
                </a:lnTo>
                <a:lnTo>
                  <a:pt x="1898" y="459"/>
                </a:lnTo>
                <a:lnTo>
                  <a:pt x="1913" y="463"/>
                </a:lnTo>
                <a:lnTo>
                  <a:pt x="1943" y="474"/>
                </a:lnTo>
                <a:lnTo>
                  <a:pt x="1970" y="482"/>
                </a:lnTo>
                <a:lnTo>
                  <a:pt x="1985" y="486"/>
                </a:lnTo>
                <a:lnTo>
                  <a:pt x="1982" y="799"/>
                </a:lnTo>
                <a:lnTo>
                  <a:pt x="0" y="799"/>
                </a:lnTo>
                <a:lnTo>
                  <a:pt x="0" y="11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2" name="Freeform 223"/>
          <p:cNvSpPr>
            <a:spLocks noChangeArrowheads="1"/>
          </p:cNvSpPr>
          <p:nvPr/>
        </p:nvSpPr>
        <p:spPr bwMode="auto">
          <a:xfrm>
            <a:off x="2598738" y="4483100"/>
            <a:ext cx="779462" cy="527050"/>
          </a:xfrm>
          <a:custGeom>
            <a:avLst/>
            <a:gdLst>
              <a:gd name="T0" fmla="*/ 30 w 491"/>
              <a:gd name="T1" fmla="*/ 30 h 332"/>
              <a:gd name="T2" fmla="*/ 15 w 491"/>
              <a:gd name="T3" fmla="*/ 114 h 332"/>
              <a:gd name="T4" fmla="*/ 0 w 491"/>
              <a:gd name="T5" fmla="*/ 171 h 332"/>
              <a:gd name="T6" fmla="*/ 0 w 491"/>
              <a:gd name="T7" fmla="*/ 198 h 332"/>
              <a:gd name="T8" fmla="*/ 11 w 491"/>
              <a:gd name="T9" fmla="*/ 221 h 332"/>
              <a:gd name="T10" fmla="*/ 30 w 491"/>
              <a:gd name="T11" fmla="*/ 233 h 332"/>
              <a:gd name="T12" fmla="*/ 84 w 491"/>
              <a:gd name="T13" fmla="*/ 248 h 332"/>
              <a:gd name="T14" fmla="*/ 148 w 491"/>
              <a:gd name="T15" fmla="*/ 278 h 332"/>
              <a:gd name="T16" fmla="*/ 167 w 491"/>
              <a:gd name="T17" fmla="*/ 298 h 332"/>
              <a:gd name="T18" fmla="*/ 183 w 491"/>
              <a:gd name="T19" fmla="*/ 324 h 332"/>
              <a:gd name="T20" fmla="*/ 187 w 491"/>
              <a:gd name="T21" fmla="*/ 332 h 332"/>
              <a:gd name="T22" fmla="*/ 309 w 491"/>
              <a:gd name="T23" fmla="*/ 278 h 332"/>
              <a:gd name="T24" fmla="*/ 328 w 491"/>
              <a:gd name="T25" fmla="*/ 229 h 332"/>
              <a:gd name="T26" fmla="*/ 343 w 491"/>
              <a:gd name="T27" fmla="*/ 206 h 332"/>
              <a:gd name="T28" fmla="*/ 377 w 491"/>
              <a:gd name="T29" fmla="*/ 156 h 332"/>
              <a:gd name="T30" fmla="*/ 411 w 491"/>
              <a:gd name="T31" fmla="*/ 118 h 332"/>
              <a:gd name="T32" fmla="*/ 446 w 491"/>
              <a:gd name="T33" fmla="*/ 95 h 332"/>
              <a:gd name="T34" fmla="*/ 491 w 491"/>
              <a:gd name="T35" fmla="*/ 76 h 332"/>
              <a:gd name="T36" fmla="*/ 488 w 491"/>
              <a:gd name="T37" fmla="*/ 57 h 332"/>
              <a:gd name="T38" fmla="*/ 469 w 491"/>
              <a:gd name="T39" fmla="*/ 42 h 332"/>
              <a:gd name="T40" fmla="*/ 423 w 491"/>
              <a:gd name="T41" fmla="*/ 26 h 332"/>
              <a:gd name="T42" fmla="*/ 381 w 491"/>
              <a:gd name="T43" fmla="*/ 22 h 332"/>
              <a:gd name="T44" fmla="*/ 328 w 491"/>
              <a:gd name="T45" fmla="*/ 22 h 332"/>
              <a:gd name="T46" fmla="*/ 293 w 491"/>
              <a:gd name="T47" fmla="*/ 19 h 332"/>
              <a:gd name="T48" fmla="*/ 274 w 491"/>
              <a:gd name="T49" fmla="*/ 11 h 332"/>
              <a:gd name="T50" fmla="*/ 270 w 491"/>
              <a:gd name="T51" fmla="*/ 11 h 332"/>
              <a:gd name="T52" fmla="*/ 259 w 491"/>
              <a:gd name="T53" fmla="*/ 30 h 332"/>
              <a:gd name="T54" fmla="*/ 251 w 491"/>
              <a:gd name="T55" fmla="*/ 80 h 332"/>
              <a:gd name="T56" fmla="*/ 248 w 491"/>
              <a:gd name="T57" fmla="*/ 110 h 332"/>
              <a:gd name="T58" fmla="*/ 236 w 491"/>
              <a:gd name="T59" fmla="*/ 141 h 332"/>
              <a:gd name="T60" fmla="*/ 225 w 491"/>
              <a:gd name="T61" fmla="*/ 171 h 332"/>
              <a:gd name="T62" fmla="*/ 221 w 491"/>
              <a:gd name="T63" fmla="*/ 194 h 332"/>
              <a:gd name="T64" fmla="*/ 217 w 491"/>
              <a:gd name="T65" fmla="*/ 206 h 332"/>
              <a:gd name="T66" fmla="*/ 217 w 491"/>
              <a:gd name="T67" fmla="*/ 206 h 332"/>
              <a:gd name="T68" fmla="*/ 206 w 491"/>
              <a:gd name="T69" fmla="*/ 164 h 332"/>
              <a:gd name="T70" fmla="*/ 198 w 491"/>
              <a:gd name="T71" fmla="*/ 183 h 332"/>
              <a:gd name="T72" fmla="*/ 198 w 491"/>
              <a:gd name="T73" fmla="*/ 225 h 332"/>
              <a:gd name="T74" fmla="*/ 202 w 491"/>
              <a:gd name="T75" fmla="*/ 248 h 332"/>
              <a:gd name="T76" fmla="*/ 206 w 491"/>
              <a:gd name="T77" fmla="*/ 267 h 332"/>
              <a:gd name="T78" fmla="*/ 202 w 491"/>
              <a:gd name="T79" fmla="*/ 282 h 332"/>
              <a:gd name="T80" fmla="*/ 187 w 491"/>
              <a:gd name="T81" fmla="*/ 294 h 332"/>
              <a:gd name="T82" fmla="*/ 175 w 491"/>
              <a:gd name="T83" fmla="*/ 290 h 332"/>
              <a:gd name="T84" fmla="*/ 133 w 491"/>
              <a:gd name="T85" fmla="*/ 259 h 332"/>
              <a:gd name="T86" fmla="*/ 95 w 491"/>
              <a:gd name="T87" fmla="*/ 229 h 332"/>
              <a:gd name="T88" fmla="*/ 84 w 491"/>
              <a:gd name="T89" fmla="*/ 213 h 332"/>
              <a:gd name="T90" fmla="*/ 84 w 491"/>
              <a:gd name="T91" fmla="*/ 171 h 332"/>
              <a:gd name="T92" fmla="*/ 80 w 491"/>
              <a:gd name="T93" fmla="*/ 114 h 332"/>
              <a:gd name="T94" fmla="*/ 76 w 491"/>
              <a:gd name="T95" fmla="*/ 114 h 332"/>
              <a:gd name="T96" fmla="*/ 72 w 491"/>
              <a:gd name="T97" fmla="*/ 126 h 332"/>
              <a:gd name="T98" fmla="*/ 61 w 491"/>
              <a:gd name="T99" fmla="*/ 129 h 332"/>
              <a:gd name="T100" fmla="*/ 53 w 491"/>
              <a:gd name="T101" fmla="*/ 129 h 332"/>
              <a:gd name="T102" fmla="*/ 46 w 491"/>
              <a:gd name="T103" fmla="*/ 118 h 332"/>
              <a:gd name="T104" fmla="*/ 46 w 491"/>
              <a:gd name="T105" fmla="*/ 99 h 332"/>
              <a:gd name="T106" fmla="*/ 68 w 491"/>
              <a:gd name="T107" fmla="*/ 22 h 332"/>
              <a:gd name="T108" fmla="*/ 34 w 491"/>
              <a:gd name="T109" fmla="*/ 0 h 33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1"/>
              <a:gd name="T166" fmla="*/ 0 h 332"/>
              <a:gd name="T167" fmla="*/ 491 w 491"/>
              <a:gd name="T168" fmla="*/ 332 h 33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1" h="332">
                <a:moveTo>
                  <a:pt x="34" y="0"/>
                </a:moveTo>
                <a:lnTo>
                  <a:pt x="34" y="7"/>
                </a:lnTo>
                <a:lnTo>
                  <a:pt x="30" y="30"/>
                </a:lnTo>
                <a:lnTo>
                  <a:pt x="23" y="57"/>
                </a:lnTo>
                <a:lnTo>
                  <a:pt x="19" y="84"/>
                </a:lnTo>
                <a:lnTo>
                  <a:pt x="15" y="114"/>
                </a:lnTo>
                <a:lnTo>
                  <a:pt x="7" y="141"/>
                </a:lnTo>
                <a:lnTo>
                  <a:pt x="4" y="156"/>
                </a:lnTo>
                <a:lnTo>
                  <a:pt x="0" y="171"/>
                </a:lnTo>
                <a:lnTo>
                  <a:pt x="0" y="183"/>
                </a:lnTo>
                <a:lnTo>
                  <a:pt x="0" y="191"/>
                </a:lnTo>
                <a:lnTo>
                  <a:pt x="0" y="198"/>
                </a:lnTo>
                <a:lnTo>
                  <a:pt x="4" y="206"/>
                </a:lnTo>
                <a:lnTo>
                  <a:pt x="7" y="213"/>
                </a:lnTo>
                <a:lnTo>
                  <a:pt x="11" y="221"/>
                </a:lnTo>
                <a:lnTo>
                  <a:pt x="19" y="229"/>
                </a:lnTo>
                <a:lnTo>
                  <a:pt x="23" y="233"/>
                </a:lnTo>
                <a:lnTo>
                  <a:pt x="30" y="233"/>
                </a:lnTo>
                <a:lnTo>
                  <a:pt x="49" y="236"/>
                </a:lnTo>
                <a:lnTo>
                  <a:pt x="65" y="244"/>
                </a:lnTo>
                <a:lnTo>
                  <a:pt x="84" y="248"/>
                </a:lnTo>
                <a:lnTo>
                  <a:pt x="110" y="259"/>
                </a:lnTo>
                <a:lnTo>
                  <a:pt x="137" y="271"/>
                </a:lnTo>
                <a:lnTo>
                  <a:pt x="148" y="278"/>
                </a:lnTo>
                <a:lnTo>
                  <a:pt x="156" y="286"/>
                </a:lnTo>
                <a:lnTo>
                  <a:pt x="164" y="290"/>
                </a:lnTo>
                <a:lnTo>
                  <a:pt x="167" y="298"/>
                </a:lnTo>
                <a:lnTo>
                  <a:pt x="175" y="305"/>
                </a:lnTo>
                <a:lnTo>
                  <a:pt x="183" y="317"/>
                </a:lnTo>
                <a:lnTo>
                  <a:pt x="183" y="324"/>
                </a:lnTo>
                <a:lnTo>
                  <a:pt x="187" y="328"/>
                </a:lnTo>
                <a:lnTo>
                  <a:pt x="187" y="328"/>
                </a:lnTo>
                <a:lnTo>
                  <a:pt x="187" y="332"/>
                </a:lnTo>
                <a:lnTo>
                  <a:pt x="301" y="328"/>
                </a:lnTo>
                <a:lnTo>
                  <a:pt x="305" y="317"/>
                </a:lnTo>
                <a:lnTo>
                  <a:pt x="309" y="278"/>
                </a:lnTo>
                <a:lnTo>
                  <a:pt x="316" y="259"/>
                </a:lnTo>
                <a:lnTo>
                  <a:pt x="324" y="236"/>
                </a:lnTo>
                <a:lnTo>
                  <a:pt x="328" y="229"/>
                </a:lnTo>
                <a:lnTo>
                  <a:pt x="331" y="217"/>
                </a:lnTo>
                <a:lnTo>
                  <a:pt x="339" y="210"/>
                </a:lnTo>
                <a:lnTo>
                  <a:pt x="343" y="206"/>
                </a:lnTo>
                <a:lnTo>
                  <a:pt x="354" y="191"/>
                </a:lnTo>
                <a:lnTo>
                  <a:pt x="366" y="175"/>
                </a:lnTo>
                <a:lnTo>
                  <a:pt x="377" y="156"/>
                </a:lnTo>
                <a:lnTo>
                  <a:pt x="392" y="137"/>
                </a:lnTo>
                <a:lnTo>
                  <a:pt x="404" y="129"/>
                </a:lnTo>
                <a:lnTo>
                  <a:pt x="411" y="118"/>
                </a:lnTo>
                <a:lnTo>
                  <a:pt x="423" y="110"/>
                </a:lnTo>
                <a:lnTo>
                  <a:pt x="434" y="103"/>
                </a:lnTo>
                <a:lnTo>
                  <a:pt x="446" y="95"/>
                </a:lnTo>
                <a:lnTo>
                  <a:pt x="461" y="87"/>
                </a:lnTo>
                <a:lnTo>
                  <a:pt x="476" y="80"/>
                </a:lnTo>
                <a:lnTo>
                  <a:pt x="491" y="76"/>
                </a:lnTo>
                <a:lnTo>
                  <a:pt x="491" y="68"/>
                </a:lnTo>
                <a:lnTo>
                  <a:pt x="491" y="61"/>
                </a:lnTo>
                <a:lnTo>
                  <a:pt x="488" y="57"/>
                </a:lnTo>
                <a:lnTo>
                  <a:pt x="480" y="49"/>
                </a:lnTo>
                <a:lnTo>
                  <a:pt x="472" y="45"/>
                </a:lnTo>
                <a:lnTo>
                  <a:pt x="469" y="42"/>
                </a:lnTo>
                <a:lnTo>
                  <a:pt x="461" y="38"/>
                </a:lnTo>
                <a:lnTo>
                  <a:pt x="450" y="34"/>
                </a:lnTo>
                <a:lnTo>
                  <a:pt x="423" y="26"/>
                </a:lnTo>
                <a:lnTo>
                  <a:pt x="408" y="22"/>
                </a:lnTo>
                <a:lnTo>
                  <a:pt x="400" y="22"/>
                </a:lnTo>
                <a:lnTo>
                  <a:pt x="381" y="22"/>
                </a:lnTo>
                <a:lnTo>
                  <a:pt x="366" y="22"/>
                </a:lnTo>
                <a:lnTo>
                  <a:pt x="347" y="22"/>
                </a:lnTo>
                <a:lnTo>
                  <a:pt x="328" y="22"/>
                </a:lnTo>
                <a:lnTo>
                  <a:pt x="305" y="19"/>
                </a:lnTo>
                <a:lnTo>
                  <a:pt x="297" y="22"/>
                </a:lnTo>
                <a:lnTo>
                  <a:pt x="293" y="19"/>
                </a:lnTo>
                <a:lnTo>
                  <a:pt x="286" y="19"/>
                </a:lnTo>
                <a:lnTo>
                  <a:pt x="282" y="15"/>
                </a:lnTo>
                <a:lnTo>
                  <a:pt x="274" y="11"/>
                </a:lnTo>
                <a:lnTo>
                  <a:pt x="270" y="7"/>
                </a:lnTo>
                <a:lnTo>
                  <a:pt x="270" y="7"/>
                </a:lnTo>
                <a:lnTo>
                  <a:pt x="270" y="11"/>
                </a:lnTo>
                <a:lnTo>
                  <a:pt x="267" y="15"/>
                </a:lnTo>
                <a:lnTo>
                  <a:pt x="263" y="19"/>
                </a:lnTo>
                <a:lnTo>
                  <a:pt x="259" y="30"/>
                </a:lnTo>
                <a:lnTo>
                  <a:pt x="255" y="42"/>
                </a:lnTo>
                <a:lnTo>
                  <a:pt x="251" y="57"/>
                </a:lnTo>
                <a:lnTo>
                  <a:pt x="251" y="80"/>
                </a:lnTo>
                <a:lnTo>
                  <a:pt x="251" y="91"/>
                </a:lnTo>
                <a:lnTo>
                  <a:pt x="251" y="99"/>
                </a:lnTo>
                <a:lnTo>
                  <a:pt x="248" y="110"/>
                </a:lnTo>
                <a:lnTo>
                  <a:pt x="248" y="118"/>
                </a:lnTo>
                <a:lnTo>
                  <a:pt x="244" y="129"/>
                </a:lnTo>
                <a:lnTo>
                  <a:pt x="236" y="141"/>
                </a:lnTo>
                <a:lnTo>
                  <a:pt x="232" y="152"/>
                </a:lnTo>
                <a:lnTo>
                  <a:pt x="228" y="164"/>
                </a:lnTo>
                <a:lnTo>
                  <a:pt x="225" y="171"/>
                </a:lnTo>
                <a:lnTo>
                  <a:pt x="225" y="175"/>
                </a:lnTo>
                <a:lnTo>
                  <a:pt x="221" y="183"/>
                </a:lnTo>
                <a:lnTo>
                  <a:pt x="221" y="194"/>
                </a:lnTo>
                <a:lnTo>
                  <a:pt x="221" y="198"/>
                </a:lnTo>
                <a:lnTo>
                  <a:pt x="221" y="202"/>
                </a:lnTo>
                <a:lnTo>
                  <a:pt x="217" y="206"/>
                </a:lnTo>
                <a:lnTo>
                  <a:pt x="217" y="206"/>
                </a:lnTo>
                <a:lnTo>
                  <a:pt x="217" y="206"/>
                </a:lnTo>
                <a:lnTo>
                  <a:pt x="217" y="206"/>
                </a:lnTo>
                <a:lnTo>
                  <a:pt x="213" y="198"/>
                </a:lnTo>
                <a:lnTo>
                  <a:pt x="209" y="187"/>
                </a:lnTo>
                <a:lnTo>
                  <a:pt x="206" y="164"/>
                </a:lnTo>
                <a:lnTo>
                  <a:pt x="202" y="149"/>
                </a:lnTo>
                <a:lnTo>
                  <a:pt x="198" y="160"/>
                </a:lnTo>
                <a:lnTo>
                  <a:pt x="198" y="183"/>
                </a:lnTo>
                <a:lnTo>
                  <a:pt x="194" y="198"/>
                </a:lnTo>
                <a:lnTo>
                  <a:pt x="194" y="217"/>
                </a:lnTo>
                <a:lnTo>
                  <a:pt x="198" y="225"/>
                </a:lnTo>
                <a:lnTo>
                  <a:pt x="198" y="233"/>
                </a:lnTo>
                <a:lnTo>
                  <a:pt x="198" y="240"/>
                </a:lnTo>
                <a:lnTo>
                  <a:pt x="202" y="248"/>
                </a:lnTo>
                <a:lnTo>
                  <a:pt x="206" y="255"/>
                </a:lnTo>
                <a:lnTo>
                  <a:pt x="206" y="263"/>
                </a:lnTo>
                <a:lnTo>
                  <a:pt x="206" y="267"/>
                </a:lnTo>
                <a:lnTo>
                  <a:pt x="206" y="275"/>
                </a:lnTo>
                <a:lnTo>
                  <a:pt x="202" y="278"/>
                </a:lnTo>
                <a:lnTo>
                  <a:pt x="202" y="282"/>
                </a:lnTo>
                <a:lnTo>
                  <a:pt x="198" y="286"/>
                </a:lnTo>
                <a:lnTo>
                  <a:pt x="198" y="290"/>
                </a:lnTo>
                <a:lnTo>
                  <a:pt x="187" y="294"/>
                </a:lnTo>
                <a:lnTo>
                  <a:pt x="187" y="298"/>
                </a:lnTo>
                <a:lnTo>
                  <a:pt x="183" y="294"/>
                </a:lnTo>
                <a:lnTo>
                  <a:pt x="175" y="290"/>
                </a:lnTo>
                <a:lnTo>
                  <a:pt x="164" y="278"/>
                </a:lnTo>
                <a:lnTo>
                  <a:pt x="148" y="271"/>
                </a:lnTo>
                <a:lnTo>
                  <a:pt x="133" y="259"/>
                </a:lnTo>
                <a:lnTo>
                  <a:pt x="114" y="248"/>
                </a:lnTo>
                <a:lnTo>
                  <a:pt x="103" y="236"/>
                </a:lnTo>
                <a:lnTo>
                  <a:pt x="95" y="229"/>
                </a:lnTo>
                <a:lnTo>
                  <a:pt x="87" y="225"/>
                </a:lnTo>
                <a:lnTo>
                  <a:pt x="87" y="221"/>
                </a:lnTo>
                <a:lnTo>
                  <a:pt x="84" y="213"/>
                </a:lnTo>
                <a:lnTo>
                  <a:pt x="84" y="210"/>
                </a:lnTo>
                <a:lnTo>
                  <a:pt x="84" y="194"/>
                </a:lnTo>
                <a:lnTo>
                  <a:pt x="84" y="171"/>
                </a:lnTo>
                <a:lnTo>
                  <a:pt x="80" y="145"/>
                </a:lnTo>
                <a:lnTo>
                  <a:pt x="80" y="122"/>
                </a:lnTo>
                <a:lnTo>
                  <a:pt x="80" y="114"/>
                </a:lnTo>
                <a:lnTo>
                  <a:pt x="80" y="110"/>
                </a:lnTo>
                <a:lnTo>
                  <a:pt x="76" y="110"/>
                </a:lnTo>
                <a:lnTo>
                  <a:pt x="76" y="114"/>
                </a:lnTo>
                <a:lnTo>
                  <a:pt x="76" y="118"/>
                </a:lnTo>
                <a:lnTo>
                  <a:pt x="72" y="122"/>
                </a:lnTo>
                <a:lnTo>
                  <a:pt x="72" y="126"/>
                </a:lnTo>
                <a:lnTo>
                  <a:pt x="68" y="129"/>
                </a:lnTo>
                <a:lnTo>
                  <a:pt x="65" y="129"/>
                </a:lnTo>
                <a:lnTo>
                  <a:pt x="61" y="129"/>
                </a:lnTo>
                <a:lnTo>
                  <a:pt x="57" y="129"/>
                </a:lnTo>
                <a:lnTo>
                  <a:pt x="53" y="129"/>
                </a:lnTo>
                <a:lnTo>
                  <a:pt x="53" y="129"/>
                </a:lnTo>
                <a:lnTo>
                  <a:pt x="49" y="126"/>
                </a:lnTo>
                <a:lnTo>
                  <a:pt x="46" y="122"/>
                </a:lnTo>
                <a:lnTo>
                  <a:pt x="46" y="118"/>
                </a:lnTo>
                <a:lnTo>
                  <a:pt x="46" y="114"/>
                </a:lnTo>
                <a:lnTo>
                  <a:pt x="46" y="107"/>
                </a:lnTo>
                <a:lnTo>
                  <a:pt x="46" y="99"/>
                </a:lnTo>
                <a:lnTo>
                  <a:pt x="49" y="87"/>
                </a:lnTo>
                <a:lnTo>
                  <a:pt x="57" y="53"/>
                </a:lnTo>
                <a:lnTo>
                  <a:pt x="68" y="22"/>
                </a:lnTo>
                <a:lnTo>
                  <a:pt x="72" y="3"/>
                </a:lnTo>
                <a:lnTo>
                  <a:pt x="76" y="0"/>
                </a:lnTo>
                <a:lnTo>
                  <a:pt x="34" y="0"/>
                </a:ln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3" name="Freeform 224"/>
          <p:cNvSpPr>
            <a:spLocks noChangeArrowheads="1"/>
          </p:cNvSpPr>
          <p:nvPr/>
        </p:nvSpPr>
        <p:spPr bwMode="auto">
          <a:xfrm>
            <a:off x="2822575" y="4173538"/>
            <a:ext cx="103188" cy="47625"/>
          </a:xfrm>
          <a:custGeom>
            <a:avLst/>
            <a:gdLst>
              <a:gd name="T0" fmla="*/ 4 w 65"/>
              <a:gd name="T1" fmla="*/ 4 h 30"/>
              <a:gd name="T2" fmla="*/ 11 w 65"/>
              <a:gd name="T3" fmla="*/ 4 h 30"/>
              <a:gd name="T4" fmla="*/ 26 w 65"/>
              <a:gd name="T5" fmla="*/ 0 h 30"/>
              <a:gd name="T6" fmla="*/ 34 w 65"/>
              <a:gd name="T7" fmla="*/ 0 h 30"/>
              <a:gd name="T8" fmla="*/ 38 w 65"/>
              <a:gd name="T9" fmla="*/ 0 h 30"/>
              <a:gd name="T10" fmla="*/ 42 w 65"/>
              <a:gd name="T11" fmla="*/ 0 h 30"/>
              <a:gd name="T12" fmla="*/ 46 w 65"/>
              <a:gd name="T13" fmla="*/ 4 h 30"/>
              <a:gd name="T14" fmla="*/ 49 w 65"/>
              <a:gd name="T15" fmla="*/ 4 h 30"/>
              <a:gd name="T16" fmla="*/ 53 w 65"/>
              <a:gd name="T17" fmla="*/ 7 h 30"/>
              <a:gd name="T18" fmla="*/ 57 w 65"/>
              <a:gd name="T19" fmla="*/ 11 h 30"/>
              <a:gd name="T20" fmla="*/ 61 w 65"/>
              <a:gd name="T21" fmla="*/ 19 h 30"/>
              <a:gd name="T22" fmla="*/ 61 w 65"/>
              <a:gd name="T23" fmla="*/ 23 h 30"/>
              <a:gd name="T24" fmla="*/ 65 w 65"/>
              <a:gd name="T25" fmla="*/ 26 h 30"/>
              <a:gd name="T26" fmla="*/ 65 w 65"/>
              <a:gd name="T27" fmla="*/ 30 h 30"/>
              <a:gd name="T28" fmla="*/ 61 w 65"/>
              <a:gd name="T29" fmla="*/ 30 h 30"/>
              <a:gd name="T30" fmla="*/ 57 w 65"/>
              <a:gd name="T31" fmla="*/ 30 h 30"/>
              <a:gd name="T32" fmla="*/ 57 w 65"/>
              <a:gd name="T33" fmla="*/ 30 h 30"/>
              <a:gd name="T34" fmla="*/ 53 w 65"/>
              <a:gd name="T35" fmla="*/ 26 h 30"/>
              <a:gd name="T36" fmla="*/ 42 w 65"/>
              <a:gd name="T37" fmla="*/ 19 h 30"/>
              <a:gd name="T38" fmla="*/ 34 w 65"/>
              <a:gd name="T39" fmla="*/ 19 h 30"/>
              <a:gd name="T40" fmla="*/ 26 w 65"/>
              <a:gd name="T41" fmla="*/ 19 h 30"/>
              <a:gd name="T42" fmla="*/ 23 w 65"/>
              <a:gd name="T43" fmla="*/ 19 h 30"/>
              <a:gd name="T44" fmla="*/ 15 w 65"/>
              <a:gd name="T45" fmla="*/ 19 h 30"/>
              <a:gd name="T46" fmla="*/ 11 w 65"/>
              <a:gd name="T47" fmla="*/ 19 h 30"/>
              <a:gd name="T48" fmla="*/ 7 w 65"/>
              <a:gd name="T49" fmla="*/ 23 h 30"/>
              <a:gd name="T50" fmla="*/ 0 w 65"/>
              <a:gd name="T51" fmla="*/ 19 h 30"/>
              <a:gd name="T52" fmla="*/ 0 w 65"/>
              <a:gd name="T53" fmla="*/ 19 h 30"/>
              <a:gd name="T54" fmla="*/ 0 w 65"/>
              <a:gd name="T55" fmla="*/ 15 h 30"/>
              <a:gd name="T56" fmla="*/ 0 w 65"/>
              <a:gd name="T57" fmla="*/ 11 h 30"/>
              <a:gd name="T58" fmla="*/ 4 w 65"/>
              <a:gd name="T59" fmla="*/ 7 h 30"/>
              <a:gd name="T60" fmla="*/ 4 w 65"/>
              <a:gd name="T61" fmla="*/ 4 h 3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5"/>
              <a:gd name="T94" fmla="*/ 0 h 30"/>
              <a:gd name="T95" fmla="*/ 65 w 65"/>
              <a:gd name="T96" fmla="*/ 30 h 3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5" h="30">
                <a:moveTo>
                  <a:pt x="4" y="4"/>
                </a:moveTo>
                <a:lnTo>
                  <a:pt x="11" y="4"/>
                </a:lnTo>
                <a:lnTo>
                  <a:pt x="26" y="0"/>
                </a:lnTo>
                <a:lnTo>
                  <a:pt x="34" y="0"/>
                </a:lnTo>
                <a:lnTo>
                  <a:pt x="38" y="0"/>
                </a:lnTo>
                <a:lnTo>
                  <a:pt x="42" y="0"/>
                </a:lnTo>
                <a:lnTo>
                  <a:pt x="46" y="4"/>
                </a:lnTo>
                <a:lnTo>
                  <a:pt x="49" y="4"/>
                </a:lnTo>
                <a:lnTo>
                  <a:pt x="53" y="7"/>
                </a:lnTo>
                <a:lnTo>
                  <a:pt x="57" y="11"/>
                </a:lnTo>
                <a:lnTo>
                  <a:pt x="61" y="19"/>
                </a:lnTo>
                <a:lnTo>
                  <a:pt x="61" y="23"/>
                </a:lnTo>
                <a:lnTo>
                  <a:pt x="65" y="26"/>
                </a:lnTo>
                <a:lnTo>
                  <a:pt x="65" y="30"/>
                </a:lnTo>
                <a:lnTo>
                  <a:pt x="61" y="30"/>
                </a:lnTo>
                <a:lnTo>
                  <a:pt x="57" y="30"/>
                </a:lnTo>
                <a:lnTo>
                  <a:pt x="57" y="30"/>
                </a:lnTo>
                <a:lnTo>
                  <a:pt x="53" y="26"/>
                </a:lnTo>
                <a:lnTo>
                  <a:pt x="42" y="19"/>
                </a:lnTo>
                <a:lnTo>
                  <a:pt x="34" y="19"/>
                </a:lnTo>
                <a:lnTo>
                  <a:pt x="26" y="19"/>
                </a:lnTo>
                <a:lnTo>
                  <a:pt x="23" y="19"/>
                </a:lnTo>
                <a:lnTo>
                  <a:pt x="15" y="19"/>
                </a:lnTo>
                <a:lnTo>
                  <a:pt x="11" y="19"/>
                </a:lnTo>
                <a:lnTo>
                  <a:pt x="7" y="23"/>
                </a:lnTo>
                <a:lnTo>
                  <a:pt x="0" y="19"/>
                </a:lnTo>
                <a:lnTo>
                  <a:pt x="0" y="19"/>
                </a:lnTo>
                <a:lnTo>
                  <a:pt x="0" y="15"/>
                </a:lnTo>
                <a:lnTo>
                  <a:pt x="0" y="11"/>
                </a:lnTo>
                <a:lnTo>
                  <a:pt x="4" y="7"/>
                </a:lnTo>
                <a:lnTo>
                  <a:pt x="4" y="4"/>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4" name="Freeform 225"/>
          <p:cNvSpPr>
            <a:spLocks noChangeArrowheads="1"/>
          </p:cNvSpPr>
          <p:nvPr/>
        </p:nvSpPr>
        <p:spPr bwMode="auto">
          <a:xfrm>
            <a:off x="1509713" y="4397375"/>
            <a:ext cx="501650" cy="612775"/>
          </a:xfrm>
          <a:custGeom>
            <a:avLst/>
            <a:gdLst>
              <a:gd name="T0" fmla="*/ 145 w 316"/>
              <a:gd name="T1" fmla="*/ 0 h 386"/>
              <a:gd name="T2" fmla="*/ 148 w 316"/>
              <a:gd name="T3" fmla="*/ 12 h 386"/>
              <a:gd name="T4" fmla="*/ 164 w 316"/>
              <a:gd name="T5" fmla="*/ 34 h 386"/>
              <a:gd name="T6" fmla="*/ 171 w 316"/>
              <a:gd name="T7" fmla="*/ 50 h 386"/>
              <a:gd name="T8" fmla="*/ 183 w 316"/>
              <a:gd name="T9" fmla="*/ 61 h 386"/>
              <a:gd name="T10" fmla="*/ 187 w 316"/>
              <a:gd name="T11" fmla="*/ 65 h 386"/>
              <a:gd name="T12" fmla="*/ 190 w 316"/>
              <a:gd name="T13" fmla="*/ 73 h 386"/>
              <a:gd name="T14" fmla="*/ 194 w 316"/>
              <a:gd name="T15" fmla="*/ 76 h 386"/>
              <a:gd name="T16" fmla="*/ 198 w 316"/>
              <a:gd name="T17" fmla="*/ 76 h 386"/>
              <a:gd name="T18" fmla="*/ 225 w 316"/>
              <a:gd name="T19" fmla="*/ 92 h 386"/>
              <a:gd name="T20" fmla="*/ 263 w 316"/>
              <a:gd name="T21" fmla="*/ 115 h 386"/>
              <a:gd name="T22" fmla="*/ 274 w 316"/>
              <a:gd name="T23" fmla="*/ 122 h 386"/>
              <a:gd name="T24" fmla="*/ 282 w 316"/>
              <a:gd name="T25" fmla="*/ 126 h 386"/>
              <a:gd name="T26" fmla="*/ 293 w 316"/>
              <a:gd name="T27" fmla="*/ 134 h 386"/>
              <a:gd name="T28" fmla="*/ 297 w 316"/>
              <a:gd name="T29" fmla="*/ 141 h 386"/>
              <a:gd name="T30" fmla="*/ 305 w 316"/>
              <a:gd name="T31" fmla="*/ 149 h 386"/>
              <a:gd name="T32" fmla="*/ 309 w 316"/>
              <a:gd name="T33" fmla="*/ 153 h 386"/>
              <a:gd name="T34" fmla="*/ 312 w 316"/>
              <a:gd name="T35" fmla="*/ 161 h 386"/>
              <a:gd name="T36" fmla="*/ 312 w 316"/>
              <a:gd name="T37" fmla="*/ 164 h 386"/>
              <a:gd name="T38" fmla="*/ 312 w 316"/>
              <a:gd name="T39" fmla="*/ 180 h 386"/>
              <a:gd name="T40" fmla="*/ 316 w 316"/>
              <a:gd name="T41" fmla="*/ 191 h 386"/>
              <a:gd name="T42" fmla="*/ 316 w 316"/>
              <a:gd name="T43" fmla="*/ 210 h 386"/>
              <a:gd name="T44" fmla="*/ 316 w 316"/>
              <a:gd name="T45" fmla="*/ 225 h 386"/>
              <a:gd name="T46" fmla="*/ 312 w 316"/>
              <a:gd name="T47" fmla="*/ 245 h 386"/>
              <a:gd name="T48" fmla="*/ 312 w 316"/>
              <a:gd name="T49" fmla="*/ 264 h 386"/>
              <a:gd name="T50" fmla="*/ 312 w 316"/>
              <a:gd name="T51" fmla="*/ 283 h 386"/>
              <a:gd name="T52" fmla="*/ 312 w 316"/>
              <a:gd name="T53" fmla="*/ 306 h 386"/>
              <a:gd name="T54" fmla="*/ 309 w 316"/>
              <a:gd name="T55" fmla="*/ 340 h 386"/>
              <a:gd name="T56" fmla="*/ 305 w 316"/>
              <a:gd name="T57" fmla="*/ 367 h 386"/>
              <a:gd name="T58" fmla="*/ 301 w 316"/>
              <a:gd name="T59" fmla="*/ 382 h 386"/>
              <a:gd name="T60" fmla="*/ 301 w 316"/>
              <a:gd name="T61" fmla="*/ 386 h 386"/>
              <a:gd name="T62" fmla="*/ 0 w 316"/>
              <a:gd name="T63" fmla="*/ 382 h 386"/>
              <a:gd name="T64" fmla="*/ 0 w 316"/>
              <a:gd name="T65" fmla="*/ 61 h 386"/>
              <a:gd name="T66" fmla="*/ 4 w 316"/>
              <a:gd name="T67" fmla="*/ 57 h 386"/>
              <a:gd name="T68" fmla="*/ 15 w 316"/>
              <a:gd name="T69" fmla="*/ 50 h 386"/>
              <a:gd name="T70" fmla="*/ 23 w 316"/>
              <a:gd name="T71" fmla="*/ 46 h 386"/>
              <a:gd name="T72" fmla="*/ 30 w 316"/>
              <a:gd name="T73" fmla="*/ 42 h 386"/>
              <a:gd name="T74" fmla="*/ 34 w 316"/>
              <a:gd name="T75" fmla="*/ 42 h 386"/>
              <a:gd name="T76" fmla="*/ 42 w 316"/>
              <a:gd name="T77" fmla="*/ 42 h 386"/>
              <a:gd name="T78" fmla="*/ 46 w 316"/>
              <a:gd name="T79" fmla="*/ 42 h 386"/>
              <a:gd name="T80" fmla="*/ 53 w 316"/>
              <a:gd name="T81" fmla="*/ 42 h 386"/>
              <a:gd name="T82" fmla="*/ 76 w 316"/>
              <a:gd name="T83" fmla="*/ 50 h 386"/>
              <a:gd name="T84" fmla="*/ 95 w 316"/>
              <a:gd name="T85" fmla="*/ 54 h 386"/>
              <a:gd name="T86" fmla="*/ 103 w 316"/>
              <a:gd name="T87" fmla="*/ 54 h 386"/>
              <a:gd name="T88" fmla="*/ 110 w 316"/>
              <a:gd name="T89" fmla="*/ 54 h 386"/>
              <a:gd name="T90" fmla="*/ 114 w 316"/>
              <a:gd name="T91" fmla="*/ 54 h 386"/>
              <a:gd name="T92" fmla="*/ 114 w 316"/>
              <a:gd name="T93" fmla="*/ 50 h 386"/>
              <a:gd name="T94" fmla="*/ 118 w 316"/>
              <a:gd name="T95" fmla="*/ 50 h 386"/>
              <a:gd name="T96" fmla="*/ 118 w 316"/>
              <a:gd name="T97" fmla="*/ 46 h 386"/>
              <a:gd name="T98" fmla="*/ 126 w 316"/>
              <a:gd name="T99" fmla="*/ 34 h 386"/>
              <a:gd name="T100" fmla="*/ 133 w 316"/>
              <a:gd name="T101" fmla="*/ 19 h 386"/>
              <a:gd name="T102" fmla="*/ 141 w 316"/>
              <a:gd name="T103" fmla="*/ 4 h 386"/>
              <a:gd name="T104" fmla="*/ 145 w 316"/>
              <a:gd name="T105" fmla="*/ 0 h 38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16"/>
              <a:gd name="T160" fmla="*/ 0 h 386"/>
              <a:gd name="T161" fmla="*/ 316 w 316"/>
              <a:gd name="T162" fmla="*/ 386 h 38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16" h="386">
                <a:moveTo>
                  <a:pt x="145" y="0"/>
                </a:moveTo>
                <a:lnTo>
                  <a:pt x="148" y="12"/>
                </a:lnTo>
                <a:lnTo>
                  <a:pt x="164" y="34"/>
                </a:lnTo>
                <a:lnTo>
                  <a:pt x="171" y="50"/>
                </a:lnTo>
                <a:lnTo>
                  <a:pt x="183" y="61"/>
                </a:lnTo>
                <a:lnTo>
                  <a:pt x="187" y="65"/>
                </a:lnTo>
                <a:lnTo>
                  <a:pt x="190" y="73"/>
                </a:lnTo>
                <a:lnTo>
                  <a:pt x="194" y="76"/>
                </a:lnTo>
                <a:lnTo>
                  <a:pt x="198" y="76"/>
                </a:lnTo>
                <a:lnTo>
                  <a:pt x="225" y="92"/>
                </a:lnTo>
                <a:lnTo>
                  <a:pt x="263" y="115"/>
                </a:lnTo>
                <a:lnTo>
                  <a:pt x="274" y="122"/>
                </a:lnTo>
                <a:lnTo>
                  <a:pt x="282" y="126"/>
                </a:lnTo>
                <a:lnTo>
                  <a:pt x="293" y="134"/>
                </a:lnTo>
                <a:lnTo>
                  <a:pt x="297" y="141"/>
                </a:lnTo>
                <a:lnTo>
                  <a:pt x="305" y="149"/>
                </a:lnTo>
                <a:lnTo>
                  <a:pt x="309" y="153"/>
                </a:lnTo>
                <a:lnTo>
                  <a:pt x="312" y="161"/>
                </a:lnTo>
                <a:lnTo>
                  <a:pt x="312" y="164"/>
                </a:lnTo>
                <a:lnTo>
                  <a:pt x="312" y="180"/>
                </a:lnTo>
                <a:lnTo>
                  <a:pt x="316" y="191"/>
                </a:lnTo>
                <a:lnTo>
                  <a:pt x="316" y="210"/>
                </a:lnTo>
                <a:lnTo>
                  <a:pt x="316" y="225"/>
                </a:lnTo>
                <a:lnTo>
                  <a:pt x="312" y="245"/>
                </a:lnTo>
                <a:lnTo>
                  <a:pt x="312" y="264"/>
                </a:lnTo>
                <a:lnTo>
                  <a:pt x="312" y="283"/>
                </a:lnTo>
                <a:lnTo>
                  <a:pt x="312" y="306"/>
                </a:lnTo>
                <a:lnTo>
                  <a:pt x="309" y="340"/>
                </a:lnTo>
                <a:lnTo>
                  <a:pt x="305" y="367"/>
                </a:lnTo>
                <a:lnTo>
                  <a:pt x="301" y="382"/>
                </a:lnTo>
                <a:lnTo>
                  <a:pt x="301" y="386"/>
                </a:lnTo>
                <a:lnTo>
                  <a:pt x="0" y="382"/>
                </a:lnTo>
                <a:lnTo>
                  <a:pt x="0" y="61"/>
                </a:lnTo>
                <a:lnTo>
                  <a:pt x="4" y="57"/>
                </a:lnTo>
                <a:lnTo>
                  <a:pt x="15" y="50"/>
                </a:lnTo>
                <a:lnTo>
                  <a:pt x="23" y="46"/>
                </a:lnTo>
                <a:lnTo>
                  <a:pt x="30" y="42"/>
                </a:lnTo>
                <a:lnTo>
                  <a:pt x="34" y="42"/>
                </a:lnTo>
                <a:lnTo>
                  <a:pt x="42" y="42"/>
                </a:lnTo>
                <a:lnTo>
                  <a:pt x="46" y="42"/>
                </a:lnTo>
                <a:lnTo>
                  <a:pt x="53" y="42"/>
                </a:lnTo>
                <a:lnTo>
                  <a:pt x="76" y="50"/>
                </a:lnTo>
                <a:lnTo>
                  <a:pt x="95" y="54"/>
                </a:lnTo>
                <a:lnTo>
                  <a:pt x="103" y="54"/>
                </a:lnTo>
                <a:lnTo>
                  <a:pt x="110" y="54"/>
                </a:lnTo>
                <a:lnTo>
                  <a:pt x="114" y="54"/>
                </a:lnTo>
                <a:lnTo>
                  <a:pt x="114" y="50"/>
                </a:lnTo>
                <a:lnTo>
                  <a:pt x="118" y="50"/>
                </a:lnTo>
                <a:lnTo>
                  <a:pt x="118" y="46"/>
                </a:lnTo>
                <a:lnTo>
                  <a:pt x="126" y="34"/>
                </a:lnTo>
                <a:lnTo>
                  <a:pt x="133" y="19"/>
                </a:lnTo>
                <a:lnTo>
                  <a:pt x="141" y="4"/>
                </a:lnTo>
                <a:lnTo>
                  <a:pt x="145" y="0"/>
                </a:lnTo>
                <a:close/>
              </a:path>
            </a:pathLst>
          </a:custGeom>
          <a:solidFill>
            <a:srgbClr val="2EA7E0"/>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5" name="Freeform 226"/>
          <p:cNvSpPr>
            <a:spLocks noChangeArrowheads="1"/>
          </p:cNvSpPr>
          <p:nvPr/>
        </p:nvSpPr>
        <p:spPr bwMode="auto">
          <a:xfrm>
            <a:off x="3063875" y="4348163"/>
            <a:ext cx="1597025" cy="674687"/>
          </a:xfrm>
          <a:custGeom>
            <a:avLst/>
            <a:gdLst>
              <a:gd name="T0" fmla="*/ 4 w 1006"/>
              <a:gd name="T1" fmla="*/ 398 h 425"/>
              <a:gd name="T2" fmla="*/ 19 w 1006"/>
              <a:gd name="T3" fmla="*/ 340 h 425"/>
              <a:gd name="T4" fmla="*/ 35 w 1006"/>
              <a:gd name="T5" fmla="*/ 310 h 425"/>
              <a:gd name="T6" fmla="*/ 42 w 1006"/>
              <a:gd name="T7" fmla="*/ 291 h 425"/>
              <a:gd name="T8" fmla="*/ 73 w 1006"/>
              <a:gd name="T9" fmla="*/ 253 h 425"/>
              <a:gd name="T10" fmla="*/ 107 w 1006"/>
              <a:gd name="T11" fmla="*/ 207 h 425"/>
              <a:gd name="T12" fmla="*/ 126 w 1006"/>
              <a:gd name="T13" fmla="*/ 192 h 425"/>
              <a:gd name="T14" fmla="*/ 145 w 1006"/>
              <a:gd name="T15" fmla="*/ 176 h 425"/>
              <a:gd name="T16" fmla="*/ 172 w 1006"/>
              <a:gd name="T17" fmla="*/ 161 h 425"/>
              <a:gd name="T18" fmla="*/ 210 w 1006"/>
              <a:gd name="T19" fmla="*/ 146 h 425"/>
              <a:gd name="T20" fmla="*/ 252 w 1006"/>
              <a:gd name="T21" fmla="*/ 127 h 425"/>
              <a:gd name="T22" fmla="*/ 290 w 1006"/>
              <a:gd name="T23" fmla="*/ 111 h 425"/>
              <a:gd name="T24" fmla="*/ 332 w 1006"/>
              <a:gd name="T25" fmla="*/ 96 h 425"/>
              <a:gd name="T26" fmla="*/ 362 w 1006"/>
              <a:gd name="T27" fmla="*/ 85 h 425"/>
              <a:gd name="T28" fmla="*/ 374 w 1006"/>
              <a:gd name="T29" fmla="*/ 73 h 425"/>
              <a:gd name="T30" fmla="*/ 381 w 1006"/>
              <a:gd name="T31" fmla="*/ 62 h 425"/>
              <a:gd name="T32" fmla="*/ 389 w 1006"/>
              <a:gd name="T33" fmla="*/ 50 h 425"/>
              <a:gd name="T34" fmla="*/ 397 w 1006"/>
              <a:gd name="T35" fmla="*/ 27 h 425"/>
              <a:gd name="T36" fmla="*/ 400 w 1006"/>
              <a:gd name="T37" fmla="*/ 16 h 425"/>
              <a:gd name="T38" fmla="*/ 431 w 1006"/>
              <a:gd name="T39" fmla="*/ 8 h 425"/>
              <a:gd name="T40" fmla="*/ 477 w 1006"/>
              <a:gd name="T41" fmla="*/ 0 h 425"/>
              <a:gd name="T42" fmla="*/ 511 w 1006"/>
              <a:gd name="T43" fmla="*/ 0 h 425"/>
              <a:gd name="T44" fmla="*/ 549 w 1006"/>
              <a:gd name="T45" fmla="*/ 0 h 425"/>
              <a:gd name="T46" fmla="*/ 599 w 1006"/>
              <a:gd name="T47" fmla="*/ 8 h 425"/>
              <a:gd name="T48" fmla="*/ 633 w 1006"/>
              <a:gd name="T49" fmla="*/ 31 h 425"/>
              <a:gd name="T50" fmla="*/ 648 w 1006"/>
              <a:gd name="T51" fmla="*/ 58 h 425"/>
              <a:gd name="T52" fmla="*/ 660 w 1006"/>
              <a:gd name="T53" fmla="*/ 73 h 425"/>
              <a:gd name="T54" fmla="*/ 671 w 1006"/>
              <a:gd name="T55" fmla="*/ 81 h 425"/>
              <a:gd name="T56" fmla="*/ 690 w 1006"/>
              <a:gd name="T57" fmla="*/ 92 h 425"/>
              <a:gd name="T58" fmla="*/ 732 w 1006"/>
              <a:gd name="T59" fmla="*/ 111 h 425"/>
              <a:gd name="T60" fmla="*/ 793 w 1006"/>
              <a:gd name="T61" fmla="*/ 142 h 425"/>
              <a:gd name="T62" fmla="*/ 858 w 1006"/>
              <a:gd name="T63" fmla="*/ 172 h 425"/>
              <a:gd name="T64" fmla="*/ 900 w 1006"/>
              <a:gd name="T65" fmla="*/ 195 h 425"/>
              <a:gd name="T66" fmla="*/ 911 w 1006"/>
              <a:gd name="T67" fmla="*/ 199 h 425"/>
              <a:gd name="T68" fmla="*/ 930 w 1006"/>
              <a:gd name="T69" fmla="*/ 211 h 425"/>
              <a:gd name="T70" fmla="*/ 949 w 1006"/>
              <a:gd name="T71" fmla="*/ 226 h 425"/>
              <a:gd name="T72" fmla="*/ 968 w 1006"/>
              <a:gd name="T73" fmla="*/ 253 h 425"/>
              <a:gd name="T74" fmla="*/ 984 w 1006"/>
              <a:gd name="T75" fmla="*/ 276 h 425"/>
              <a:gd name="T76" fmla="*/ 991 w 1006"/>
              <a:gd name="T77" fmla="*/ 295 h 425"/>
              <a:gd name="T78" fmla="*/ 999 w 1006"/>
              <a:gd name="T79" fmla="*/ 318 h 425"/>
              <a:gd name="T80" fmla="*/ 1003 w 1006"/>
              <a:gd name="T81" fmla="*/ 340 h 425"/>
              <a:gd name="T82" fmla="*/ 1003 w 1006"/>
              <a:gd name="T83" fmla="*/ 367 h 425"/>
              <a:gd name="T84" fmla="*/ 1003 w 1006"/>
              <a:gd name="T85" fmla="*/ 402 h 425"/>
              <a:gd name="T86" fmla="*/ 995 w 1006"/>
              <a:gd name="T87" fmla="*/ 421 h 425"/>
              <a:gd name="T88" fmla="*/ 968 w 1006"/>
              <a:gd name="T89" fmla="*/ 421 h 425"/>
              <a:gd name="T90" fmla="*/ 892 w 1006"/>
              <a:gd name="T91" fmla="*/ 425 h 425"/>
              <a:gd name="T92" fmla="*/ 751 w 1006"/>
              <a:gd name="T93" fmla="*/ 425 h 425"/>
              <a:gd name="T94" fmla="*/ 576 w 1006"/>
              <a:gd name="T95" fmla="*/ 425 h 425"/>
              <a:gd name="T96" fmla="*/ 393 w 1006"/>
              <a:gd name="T97" fmla="*/ 421 h 425"/>
              <a:gd name="T98" fmla="*/ 225 w 1006"/>
              <a:gd name="T99" fmla="*/ 421 h 425"/>
              <a:gd name="T100" fmla="*/ 88 w 1006"/>
              <a:gd name="T101" fmla="*/ 417 h 425"/>
              <a:gd name="T102" fmla="*/ 12 w 1006"/>
              <a:gd name="T103" fmla="*/ 417 h 4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06"/>
              <a:gd name="T157" fmla="*/ 0 h 425"/>
              <a:gd name="T158" fmla="*/ 1006 w 1006"/>
              <a:gd name="T159" fmla="*/ 425 h 42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06" h="425">
                <a:moveTo>
                  <a:pt x="0" y="417"/>
                </a:moveTo>
                <a:lnTo>
                  <a:pt x="4" y="398"/>
                </a:lnTo>
                <a:lnTo>
                  <a:pt x="12" y="363"/>
                </a:lnTo>
                <a:lnTo>
                  <a:pt x="19" y="340"/>
                </a:lnTo>
                <a:lnTo>
                  <a:pt x="27" y="318"/>
                </a:lnTo>
                <a:lnTo>
                  <a:pt x="35" y="310"/>
                </a:lnTo>
                <a:lnTo>
                  <a:pt x="38" y="298"/>
                </a:lnTo>
                <a:lnTo>
                  <a:pt x="42" y="291"/>
                </a:lnTo>
                <a:lnTo>
                  <a:pt x="46" y="283"/>
                </a:lnTo>
                <a:lnTo>
                  <a:pt x="73" y="253"/>
                </a:lnTo>
                <a:lnTo>
                  <a:pt x="99" y="214"/>
                </a:lnTo>
                <a:lnTo>
                  <a:pt x="107" y="207"/>
                </a:lnTo>
                <a:lnTo>
                  <a:pt x="115" y="199"/>
                </a:lnTo>
                <a:lnTo>
                  <a:pt x="126" y="192"/>
                </a:lnTo>
                <a:lnTo>
                  <a:pt x="137" y="180"/>
                </a:lnTo>
                <a:lnTo>
                  <a:pt x="145" y="176"/>
                </a:lnTo>
                <a:lnTo>
                  <a:pt x="160" y="169"/>
                </a:lnTo>
                <a:lnTo>
                  <a:pt x="172" y="161"/>
                </a:lnTo>
                <a:lnTo>
                  <a:pt x="183" y="157"/>
                </a:lnTo>
                <a:lnTo>
                  <a:pt x="210" y="146"/>
                </a:lnTo>
                <a:lnTo>
                  <a:pt x="233" y="134"/>
                </a:lnTo>
                <a:lnTo>
                  <a:pt x="252" y="127"/>
                </a:lnTo>
                <a:lnTo>
                  <a:pt x="271" y="119"/>
                </a:lnTo>
                <a:lnTo>
                  <a:pt x="290" y="111"/>
                </a:lnTo>
                <a:lnTo>
                  <a:pt x="309" y="104"/>
                </a:lnTo>
                <a:lnTo>
                  <a:pt x="332" y="96"/>
                </a:lnTo>
                <a:lnTo>
                  <a:pt x="355" y="88"/>
                </a:lnTo>
                <a:lnTo>
                  <a:pt x="362" y="85"/>
                </a:lnTo>
                <a:lnTo>
                  <a:pt x="370" y="81"/>
                </a:lnTo>
                <a:lnTo>
                  <a:pt x="374" y="73"/>
                </a:lnTo>
                <a:lnTo>
                  <a:pt x="378" y="69"/>
                </a:lnTo>
                <a:lnTo>
                  <a:pt x="381" y="62"/>
                </a:lnTo>
                <a:lnTo>
                  <a:pt x="385" y="58"/>
                </a:lnTo>
                <a:lnTo>
                  <a:pt x="389" y="50"/>
                </a:lnTo>
                <a:lnTo>
                  <a:pt x="389" y="46"/>
                </a:lnTo>
                <a:lnTo>
                  <a:pt x="397" y="27"/>
                </a:lnTo>
                <a:lnTo>
                  <a:pt x="397" y="16"/>
                </a:lnTo>
                <a:lnTo>
                  <a:pt x="400" y="16"/>
                </a:lnTo>
                <a:lnTo>
                  <a:pt x="412" y="12"/>
                </a:lnTo>
                <a:lnTo>
                  <a:pt x="431" y="8"/>
                </a:lnTo>
                <a:lnTo>
                  <a:pt x="458" y="4"/>
                </a:lnTo>
                <a:lnTo>
                  <a:pt x="477" y="0"/>
                </a:lnTo>
                <a:lnTo>
                  <a:pt x="492" y="0"/>
                </a:lnTo>
                <a:lnTo>
                  <a:pt x="511" y="0"/>
                </a:lnTo>
                <a:lnTo>
                  <a:pt x="530" y="0"/>
                </a:lnTo>
                <a:lnTo>
                  <a:pt x="549" y="0"/>
                </a:lnTo>
                <a:lnTo>
                  <a:pt x="572" y="4"/>
                </a:lnTo>
                <a:lnTo>
                  <a:pt x="599" y="8"/>
                </a:lnTo>
                <a:lnTo>
                  <a:pt x="621" y="12"/>
                </a:lnTo>
                <a:lnTo>
                  <a:pt x="633" y="31"/>
                </a:lnTo>
                <a:lnTo>
                  <a:pt x="641" y="46"/>
                </a:lnTo>
                <a:lnTo>
                  <a:pt x="648" y="58"/>
                </a:lnTo>
                <a:lnTo>
                  <a:pt x="656" y="69"/>
                </a:lnTo>
                <a:lnTo>
                  <a:pt x="660" y="73"/>
                </a:lnTo>
                <a:lnTo>
                  <a:pt x="667" y="77"/>
                </a:lnTo>
                <a:lnTo>
                  <a:pt x="671" y="81"/>
                </a:lnTo>
                <a:lnTo>
                  <a:pt x="679" y="85"/>
                </a:lnTo>
                <a:lnTo>
                  <a:pt x="690" y="92"/>
                </a:lnTo>
                <a:lnTo>
                  <a:pt x="709" y="100"/>
                </a:lnTo>
                <a:lnTo>
                  <a:pt x="732" y="111"/>
                </a:lnTo>
                <a:lnTo>
                  <a:pt x="759" y="127"/>
                </a:lnTo>
                <a:lnTo>
                  <a:pt x="793" y="142"/>
                </a:lnTo>
                <a:lnTo>
                  <a:pt x="827" y="157"/>
                </a:lnTo>
                <a:lnTo>
                  <a:pt x="858" y="172"/>
                </a:lnTo>
                <a:lnTo>
                  <a:pt x="881" y="188"/>
                </a:lnTo>
                <a:lnTo>
                  <a:pt x="900" y="195"/>
                </a:lnTo>
                <a:lnTo>
                  <a:pt x="907" y="195"/>
                </a:lnTo>
                <a:lnTo>
                  <a:pt x="911" y="199"/>
                </a:lnTo>
                <a:lnTo>
                  <a:pt x="923" y="207"/>
                </a:lnTo>
                <a:lnTo>
                  <a:pt x="930" y="211"/>
                </a:lnTo>
                <a:lnTo>
                  <a:pt x="942" y="218"/>
                </a:lnTo>
                <a:lnTo>
                  <a:pt x="949" y="226"/>
                </a:lnTo>
                <a:lnTo>
                  <a:pt x="961" y="237"/>
                </a:lnTo>
                <a:lnTo>
                  <a:pt x="968" y="253"/>
                </a:lnTo>
                <a:lnTo>
                  <a:pt x="980" y="264"/>
                </a:lnTo>
                <a:lnTo>
                  <a:pt x="984" y="276"/>
                </a:lnTo>
                <a:lnTo>
                  <a:pt x="987" y="283"/>
                </a:lnTo>
                <a:lnTo>
                  <a:pt x="991" y="295"/>
                </a:lnTo>
                <a:lnTo>
                  <a:pt x="995" y="306"/>
                </a:lnTo>
                <a:lnTo>
                  <a:pt x="999" y="318"/>
                </a:lnTo>
                <a:lnTo>
                  <a:pt x="999" y="329"/>
                </a:lnTo>
                <a:lnTo>
                  <a:pt x="1003" y="340"/>
                </a:lnTo>
                <a:lnTo>
                  <a:pt x="1003" y="356"/>
                </a:lnTo>
                <a:lnTo>
                  <a:pt x="1003" y="367"/>
                </a:lnTo>
                <a:lnTo>
                  <a:pt x="1006" y="386"/>
                </a:lnTo>
                <a:lnTo>
                  <a:pt x="1003" y="402"/>
                </a:lnTo>
                <a:lnTo>
                  <a:pt x="1003" y="417"/>
                </a:lnTo>
                <a:lnTo>
                  <a:pt x="995" y="421"/>
                </a:lnTo>
                <a:lnTo>
                  <a:pt x="984" y="421"/>
                </a:lnTo>
                <a:lnTo>
                  <a:pt x="968" y="421"/>
                </a:lnTo>
                <a:lnTo>
                  <a:pt x="945" y="421"/>
                </a:lnTo>
                <a:lnTo>
                  <a:pt x="892" y="425"/>
                </a:lnTo>
                <a:lnTo>
                  <a:pt x="827" y="425"/>
                </a:lnTo>
                <a:lnTo>
                  <a:pt x="751" y="425"/>
                </a:lnTo>
                <a:lnTo>
                  <a:pt x="667" y="425"/>
                </a:lnTo>
                <a:lnTo>
                  <a:pt x="576" y="425"/>
                </a:lnTo>
                <a:lnTo>
                  <a:pt x="484" y="421"/>
                </a:lnTo>
                <a:lnTo>
                  <a:pt x="393" y="421"/>
                </a:lnTo>
                <a:lnTo>
                  <a:pt x="305" y="421"/>
                </a:lnTo>
                <a:lnTo>
                  <a:pt x="225" y="421"/>
                </a:lnTo>
                <a:lnTo>
                  <a:pt x="149" y="417"/>
                </a:lnTo>
                <a:lnTo>
                  <a:pt x="88" y="417"/>
                </a:lnTo>
                <a:lnTo>
                  <a:pt x="42" y="417"/>
                </a:lnTo>
                <a:lnTo>
                  <a:pt x="12" y="417"/>
                </a:lnTo>
                <a:lnTo>
                  <a:pt x="0" y="417"/>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6" name="Freeform 227"/>
          <p:cNvSpPr>
            <a:spLocks noChangeArrowheads="1"/>
          </p:cNvSpPr>
          <p:nvPr/>
        </p:nvSpPr>
        <p:spPr bwMode="auto">
          <a:xfrm>
            <a:off x="1744663" y="4324350"/>
            <a:ext cx="290512" cy="388938"/>
          </a:xfrm>
          <a:custGeom>
            <a:avLst/>
            <a:gdLst>
              <a:gd name="T0" fmla="*/ 31 w 183"/>
              <a:gd name="T1" fmla="*/ 0 h 245"/>
              <a:gd name="T2" fmla="*/ 27 w 183"/>
              <a:gd name="T3" fmla="*/ 8 h 245"/>
              <a:gd name="T4" fmla="*/ 16 w 183"/>
              <a:gd name="T5" fmla="*/ 27 h 245"/>
              <a:gd name="T6" fmla="*/ 8 w 183"/>
              <a:gd name="T7" fmla="*/ 38 h 245"/>
              <a:gd name="T8" fmla="*/ 4 w 183"/>
              <a:gd name="T9" fmla="*/ 50 h 245"/>
              <a:gd name="T10" fmla="*/ 0 w 183"/>
              <a:gd name="T11" fmla="*/ 54 h 245"/>
              <a:gd name="T12" fmla="*/ 0 w 183"/>
              <a:gd name="T13" fmla="*/ 61 h 245"/>
              <a:gd name="T14" fmla="*/ 0 w 183"/>
              <a:gd name="T15" fmla="*/ 65 h 245"/>
              <a:gd name="T16" fmla="*/ 4 w 183"/>
              <a:gd name="T17" fmla="*/ 69 h 245"/>
              <a:gd name="T18" fmla="*/ 12 w 183"/>
              <a:gd name="T19" fmla="*/ 84 h 245"/>
              <a:gd name="T20" fmla="*/ 19 w 183"/>
              <a:gd name="T21" fmla="*/ 103 h 245"/>
              <a:gd name="T22" fmla="*/ 23 w 183"/>
              <a:gd name="T23" fmla="*/ 111 h 245"/>
              <a:gd name="T24" fmla="*/ 31 w 183"/>
              <a:gd name="T25" fmla="*/ 122 h 245"/>
              <a:gd name="T26" fmla="*/ 35 w 183"/>
              <a:gd name="T27" fmla="*/ 126 h 245"/>
              <a:gd name="T28" fmla="*/ 42 w 183"/>
              <a:gd name="T29" fmla="*/ 130 h 245"/>
              <a:gd name="T30" fmla="*/ 46 w 183"/>
              <a:gd name="T31" fmla="*/ 134 h 245"/>
              <a:gd name="T32" fmla="*/ 54 w 183"/>
              <a:gd name="T33" fmla="*/ 134 h 245"/>
              <a:gd name="T34" fmla="*/ 65 w 183"/>
              <a:gd name="T35" fmla="*/ 138 h 245"/>
              <a:gd name="T36" fmla="*/ 84 w 183"/>
              <a:gd name="T37" fmla="*/ 145 h 245"/>
              <a:gd name="T38" fmla="*/ 96 w 183"/>
              <a:gd name="T39" fmla="*/ 149 h 245"/>
              <a:gd name="T40" fmla="*/ 103 w 183"/>
              <a:gd name="T41" fmla="*/ 157 h 245"/>
              <a:gd name="T42" fmla="*/ 115 w 183"/>
              <a:gd name="T43" fmla="*/ 161 h 245"/>
              <a:gd name="T44" fmla="*/ 122 w 183"/>
              <a:gd name="T45" fmla="*/ 168 h 245"/>
              <a:gd name="T46" fmla="*/ 134 w 183"/>
              <a:gd name="T47" fmla="*/ 176 h 245"/>
              <a:gd name="T48" fmla="*/ 141 w 183"/>
              <a:gd name="T49" fmla="*/ 184 h 245"/>
              <a:gd name="T50" fmla="*/ 149 w 183"/>
              <a:gd name="T51" fmla="*/ 191 h 245"/>
              <a:gd name="T52" fmla="*/ 157 w 183"/>
              <a:gd name="T53" fmla="*/ 199 h 245"/>
              <a:gd name="T54" fmla="*/ 164 w 183"/>
              <a:gd name="T55" fmla="*/ 210 h 245"/>
              <a:gd name="T56" fmla="*/ 168 w 183"/>
              <a:gd name="T57" fmla="*/ 222 h 245"/>
              <a:gd name="T58" fmla="*/ 172 w 183"/>
              <a:gd name="T59" fmla="*/ 233 h 245"/>
              <a:gd name="T60" fmla="*/ 176 w 183"/>
              <a:gd name="T61" fmla="*/ 245 h 245"/>
              <a:gd name="T62" fmla="*/ 180 w 183"/>
              <a:gd name="T63" fmla="*/ 218 h 245"/>
              <a:gd name="T64" fmla="*/ 183 w 183"/>
              <a:gd name="T65" fmla="*/ 199 h 245"/>
              <a:gd name="T66" fmla="*/ 183 w 183"/>
              <a:gd name="T67" fmla="*/ 180 h 245"/>
              <a:gd name="T68" fmla="*/ 183 w 183"/>
              <a:gd name="T69" fmla="*/ 168 h 245"/>
              <a:gd name="T70" fmla="*/ 183 w 183"/>
              <a:gd name="T71" fmla="*/ 153 h 245"/>
              <a:gd name="T72" fmla="*/ 183 w 183"/>
              <a:gd name="T73" fmla="*/ 149 h 245"/>
              <a:gd name="T74" fmla="*/ 180 w 183"/>
              <a:gd name="T75" fmla="*/ 134 h 245"/>
              <a:gd name="T76" fmla="*/ 176 w 183"/>
              <a:gd name="T77" fmla="*/ 100 h 245"/>
              <a:gd name="T78" fmla="*/ 176 w 183"/>
              <a:gd name="T79" fmla="*/ 80 h 245"/>
              <a:gd name="T80" fmla="*/ 176 w 183"/>
              <a:gd name="T81" fmla="*/ 65 h 245"/>
              <a:gd name="T82" fmla="*/ 176 w 183"/>
              <a:gd name="T83" fmla="*/ 58 h 245"/>
              <a:gd name="T84" fmla="*/ 176 w 183"/>
              <a:gd name="T85" fmla="*/ 50 h 245"/>
              <a:gd name="T86" fmla="*/ 180 w 183"/>
              <a:gd name="T87" fmla="*/ 42 h 245"/>
              <a:gd name="T88" fmla="*/ 183 w 183"/>
              <a:gd name="T89" fmla="*/ 38 h 245"/>
              <a:gd name="T90" fmla="*/ 183 w 183"/>
              <a:gd name="T91" fmla="*/ 31 h 245"/>
              <a:gd name="T92" fmla="*/ 180 w 183"/>
              <a:gd name="T93" fmla="*/ 27 h 245"/>
              <a:gd name="T94" fmla="*/ 180 w 183"/>
              <a:gd name="T95" fmla="*/ 19 h 245"/>
              <a:gd name="T96" fmla="*/ 180 w 183"/>
              <a:gd name="T97" fmla="*/ 15 h 245"/>
              <a:gd name="T98" fmla="*/ 180 w 183"/>
              <a:gd name="T99" fmla="*/ 4 h 245"/>
              <a:gd name="T100" fmla="*/ 180 w 183"/>
              <a:gd name="T101" fmla="*/ 4 h 245"/>
              <a:gd name="T102" fmla="*/ 176 w 183"/>
              <a:gd name="T103" fmla="*/ 4 h 245"/>
              <a:gd name="T104" fmla="*/ 164 w 183"/>
              <a:gd name="T105" fmla="*/ 4 h 245"/>
              <a:gd name="T106" fmla="*/ 145 w 183"/>
              <a:gd name="T107" fmla="*/ 8 h 245"/>
              <a:gd name="T108" fmla="*/ 126 w 183"/>
              <a:gd name="T109" fmla="*/ 8 h 245"/>
              <a:gd name="T110" fmla="*/ 103 w 183"/>
              <a:gd name="T111" fmla="*/ 8 h 245"/>
              <a:gd name="T112" fmla="*/ 77 w 183"/>
              <a:gd name="T113" fmla="*/ 8 h 245"/>
              <a:gd name="T114" fmla="*/ 65 w 183"/>
              <a:gd name="T115" fmla="*/ 8 h 245"/>
              <a:gd name="T116" fmla="*/ 54 w 183"/>
              <a:gd name="T117" fmla="*/ 4 h 245"/>
              <a:gd name="T118" fmla="*/ 42 w 183"/>
              <a:gd name="T119" fmla="*/ 4 h 245"/>
              <a:gd name="T120" fmla="*/ 31 w 183"/>
              <a:gd name="T121" fmla="*/ 0 h 24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
              <a:gd name="T184" fmla="*/ 0 h 245"/>
              <a:gd name="T185" fmla="*/ 183 w 183"/>
              <a:gd name="T186" fmla="*/ 245 h 24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 h="245">
                <a:moveTo>
                  <a:pt x="31" y="0"/>
                </a:moveTo>
                <a:lnTo>
                  <a:pt x="27" y="8"/>
                </a:lnTo>
                <a:lnTo>
                  <a:pt x="16" y="27"/>
                </a:lnTo>
                <a:lnTo>
                  <a:pt x="8" y="38"/>
                </a:lnTo>
                <a:lnTo>
                  <a:pt x="4" y="50"/>
                </a:lnTo>
                <a:lnTo>
                  <a:pt x="0" y="54"/>
                </a:lnTo>
                <a:lnTo>
                  <a:pt x="0" y="61"/>
                </a:lnTo>
                <a:lnTo>
                  <a:pt x="0" y="65"/>
                </a:lnTo>
                <a:lnTo>
                  <a:pt x="4" y="69"/>
                </a:lnTo>
                <a:lnTo>
                  <a:pt x="12" y="84"/>
                </a:lnTo>
                <a:lnTo>
                  <a:pt x="19" y="103"/>
                </a:lnTo>
                <a:lnTo>
                  <a:pt x="23" y="111"/>
                </a:lnTo>
                <a:lnTo>
                  <a:pt x="31" y="122"/>
                </a:lnTo>
                <a:lnTo>
                  <a:pt x="35" y="126"/>
                </a:lnTo>
                <a:lnTo>
                  <a:pt x="42" y="130"/>
                </a:lnTo>
                <a:lnTo>
                  <a:pt x="46" y="134"/>
                </a:lnTo>
                <a:lnTo>
                  <a:pt x="54" y="134"/>
                </a:lnTo>
                <a:lnTo>
                  <a:pt x="65" y="138"/>
                </a:lnTo>
                <a:lnTo>
                  <a:pt x="84" y="145"/>
                </a:lnTo>
                <a:lnTo>
                  <a:pt x="96" y="149"/>
                </a:lnTo>
                <a:lnTo>
                  <a:pt x="103" y="157"/>
                </a:lnTo>
                <a:lnTo>
                  <a:pt x="115" y="161"/>
                </a:lnTo>
                <a:lnTo>
                  <a:pt x="122" y="168"/>
                </a:lnTo>
                <a:lnTo>
                  <a:pt x="134" y="176"/>
                </a:lnTo>
                <a:lnTo>
                  <a:pt x="141" y="184"/>
                </a:lnTo>
                <a:lnTo>
                  <a:pt x="149" y="191"/>
                </a:lnTo>
                <a:lnTo>
                  <a:pt x="157" y="199"/>
                </a:lnTo>
                <a:lnTo>
                  <a:pt x="164" y="210"/>
                </a:lnTo>
                <a:lnTo>
                  <a:pt x="168" y="222"/>
                </a:lnTo>
                <a:lnTo>
                  <a:pt x="172" y="233"/>
                </a:lnTo>
                <a:lnTo>
                  <a:pt x="176" y="245"/>
                </a:lnTo>
                <a:lnTo>
                  <a:pt x="180" y="218"/>
                </a:lnTo>
                <a:lnTo>
                  <a:pt x="183" y="199"/>
                </a:lnTo>
                <a:lnTo>
                  <a:pt x="183" y="180"/>
                </a:lnTo>
                <a:lnTo>
                  <a:pt x="183" y="168"/>
                </a:lnTo>
                <a:lnTo>
                  <a:pt x="183" y="153"/>
                </a:lnTo>
                <a:lnTo>
                  <a:pt x="183" y="149"/>
                </a:lnTo>
                <a:lnTo>
                  <a:pt x="180" y="134"/>
                </a:lnTo>
                <a:lnTo>
                  <a:pt x="176" y="100"/>
                </a:lnTo>
                <a:lnTo>
                  <a:pt x="176" y="80"/>
                </a:lnTo>
                <a:lnTo>
                  <a:pt x="176" y="65"/>
                </a:lnTo>
                <a:lnTo>
                  <a:pt x="176" y="58"/>
                </a:lnTo>
                <a:lnTo>
                  <a:pt x="176" y="50"/>
                </a:lnTo>
                <a:lnTo>
                  <a:pt x="180" y="42"/>
                </a:lnTo>
                <a:lnTo>
                  <a:pt x="183" y="38"/>
                </a:lnTo>
                <a:lnTo>
                  <a:pt x="183" y="31"/>
                </a:lnTo>
                <a:lnTo>
                  <a:pt x="180" y="27"/>
                </a:lnTo>
                <a:lnTo>
                  <a:pt x="180" y="19"/>
                </a:lnTo>
                <a:lnTo>
                  <a:pt x="180" y="15"/>
                </a:lnTo>
                <a:lnTo>
                  <a:pt x="180" y="4"/>
                </a:lnTo>
                <a:lnTo>
                  <a:pt x="180" y="4"/>
                </a:lnTo>
                <a:lnTo>
                  <a:pt x="176" y="4"/>
                </a:lnTo>
                <a:lnTo>
                  <a:pt x="164" y="4"/>
                </a:lnTo>
                <a:lnTo>
                  <a:pt x="145" y="8"/>
                </a:lnTo>
                <a:lnTo>
                  <a:pt x="126" y="8"/>
                </a:lnTo>
                <a:lnTo>
                  <a:pt x="103" y="8"/>
                </a:lnTo>
                <a:lnTo>
                  <a:pt x="77" y="8"/>
                </a:lnTo>
                <a:lnTo>
                  <a:pt x="65" y="8"/>
                </a:lnTo>
                <a:lnTo>
                  <a:pt x="54" y="4"/>
                </a:lnTo>
                <a:lnTo>
                  <a:pt x="42" y="4"/>
                </a:lnTo>
                <a:lnTo>
                  <a:pt x="31" y="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7" name="Freeform 228"/>
          <p:cNvSpPr>
            <a:spLocks noChangeArrowheads="1"/>
          </p:cNvSpPr>
          <p:nvPr/>
        </p:nvSpPr>
        <p:spPr bwMode="auto">
          <a:xfrm>
            <a:off x="1720850" y="4833938"/>
            <a:ext cx="284163" cy="176212"/>
          </a:xfrm>
          <a:custGeom>
            <a:avLst/>
            <a:gdLst>
              <a:gd name="T0" fmla="*/ 168 w 179"/>
              <a:gd name="T1" fmla="*/ 0 h 111"/>
              <a:gd name="T2" fmla="*/ 164 w 179"/>
              <a:gd name="T3" fmla="*/ 0 h 111"/>
              <a:gd name="T4" fmla="*/ 149 w 179"/>
              <a:gd name="T5" fmla="*/ 4 h 111"/>
              <a:gd name="T6" fmla="*/ 126 w 179"/>
              <a:gd name="T7" fmla="*/ 8 h 111"/>
              <a:gd name="T8" fmla="*/ 99 w 179"/>
              <a:gd name="T9" fmla="*/ 12 h 111"/>
              <a:gd name="T10" fmla="*/ 84 w 179"/>
              <a:gd name="T11" fmla="*/ 19 h 111"/>
              <a:gd name="T12" fmla="*/ 73 w 179"/>
              <a:gd name="T13" fmla="*/ 23 h 111"/>
              <a:gd name="T14" fmla="*/ 57 w 179"/>
              <a:gd name="T15" fmla="*/ 27 h 111"/>
              <a:gd name="T16" fmla="*/ 46 w 179"/>
              <a:gd name="T17" fmla="*/ 34 h 111"/>
              <a:gd name="T18" fmla="*/ 38 w 179"/>
              <a:gd name="T19" fmla="*/ 38 h 111"/>
              <a:gd name="T20" fmla="*/ 27 w 179"/>
              <a:gd name="T21" fmla="*/ 46 h 111"/>
              <a:gd name="T22" fmla="*/ 23 w 179"/>
              <a:gd name="T23" fmla="*/ 50 h 111"/>
              <a:gd name="T24" fmla="*/ 19 w 179"/>
              <a:gd name="T25" fmla="*/ 57 h 111"/>
              <a:gd name="T26" fmla="*/ 19 w 179"/>
              <a:gd name="T27" fmla="*/ 61 h 111"/>
              <a:gd name="T28" fmla="*/ 19 w 179"/>
              <a:gd name="T29" fmla="*/ 65 h 111"/>
              <a:gd name="T30" fmla="*/ 8 w 179"/>
              <a:gd name="T31" fmla="*/ 96 h 111"/>
              <a:gd name="T32" fmla="*/ 4 w 179"/>
              <a:gd name="T33" fmla="*/ 107 h 111"/>
              <a:gd name="T34" fmla="*/ 4 w 179"/>
              <a:gd name="T35" fmla="*/ 111 h 111"/>
              <a:gd name="T36" fmla="*/ 0 w 179"/>
              <a:gd name="T37" fmla="*/ 111 h 111"/>
              <a:gd name="T38" fmla="*/ 172 w 179"/>
              <a:gd name="T39" fmla="*/ 107 h 111"/>
              <a:gd name="T40" fmla="*/ 179 w 179"/>
              <a:gd name="T41" fmla="*/ 0 h 111"/>
              <a:gd name="T42" fmla="*/ 168 w 179"/>
              <a:gd name="T43" fmla="*/ 0 h 1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9"/>
              <a:gd name="T67" fmla="*/ 0 h 111"/>
              <a:gd name="T68" fmla="*/ 179 w 179"/>
              <a:gd name="T69" fmla="*/ 111 h 1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9" h="111">
                <a:moveTo>
                  <a:pt x="168" y="0"/>
                </a:moveTo>
                <a:lnTo>
                  <a:pt x="164" y="0"/>
                </a:lnTo>
                <a:lnTo>
                  <a:pt x="149" y="4"/>
                </a:lnTo>
                <a:lnTo>
                  <a:pt x="126" y="8"/>
                </a:lnTo>
                <a:lnTo>
                  <a:pt x="99" y="12"/>
                </a:lnTo>
                <a:lnTo>
                  <a:pt x="84" y="19"/>
                </a:lnTo>
                <a:lnTo>
                  <a:pt x="73" y="23"/>
                </a:lnTo>
                <a:lnTo>
                  <a:pt x="57" y="27"/>
                </a:lnTo>
                <a:lnTo>
                  <a:pt x="46" y="34"/>
                </a:lnTo>
                <a:lnTo>
                  <a:pt x="38" y="38"/>
                </a:lnTo>
                <a:lnTo>
                  <a:pt x="27" y="46"/>
                </a:lnTo>
                <a:lnTo>
                  <a:pt x="23" y="50"/>
                </a:lnTo>
                <a:lnTo>
                  <a:pt x="19" y="57"/>
                </a:lnTo>
                <a:lnTo>
                  <a:pt x="19" y="61"/>
                </a:lnTo>
                <a:lnTo>
                  <a:pt x="19" y="65"/>
                </a:lnTo>
                <a:lnTo>
                  <a:pt x="8" y="96"/>
                </a:lnTo>
                <a:lnTo>
                  <a:pt x="4" y="107"/>
                </a:lnTo>
                <a:lnTo>
                  <a:pt x="4" y="111"/>
                </a:lnTo>
                <a:lnTo>
                  <a:pt x="0" y="111"/>
                </a:lnTo>
                <a:lnTo>
                  <a:pt x="172" y="107"/>
                </a:lnTo>
                <a:lnTo>
                  <a:pt x="179" y="0"/>
                </a:lnTo>
                <a:lnTo>
                  <a:pt x="168" y="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8" name="Freeform 229"/>
          <p:cNvSpPr>
            <a:spLocks noChangeArrowheads="1"/>
          </p:cNvSpPr>
          <p:nvPr/>
        </p:nvSpPr>
        <p:spPr bwMode="auto">
          <a:xfrm>
            <a:off x="2622550" y="4852988"/>
            <a:ext cx="273050" cy="157162"/>
          </a:xfrm>
          <a:custGeom>
            <a:avLst/>
            <a:gdLst>
              <a:gd name="T0" fmla="*/ 0 w 172"/>
              <a:gd name="T1" fmla="*/ 0 h 99"/>
              <a:gd name="T2" fmla="*/ 8 w 172"/>
              <a:gd name="T3" fmla="*/ 3 h 99"/>
              <a:gd name="T4" fmla="*/ 23 w 172"/>
              <a:gd name="T5" fmla="*/ 3 h 99"/>
              <a:gd name="T6" fmla="*/ 34 w 172"/>
              <a:gd name="T7" fmla="*/ 7 h 99"/>
              <a:gd name="T8" fmla="*/ 46 w 172"/>
              <a:gd name="T9" fmla="*/ 11 h 99"/>
              <a:gd name="T10" fmla="*/ 61 w 172"/>
              <a:gd name="T11" fmla="*/ 15 h 99"/>
              <a:gd name="T12" fmla="*/ 72 w 172"/>
              <a:gd name="T13" fmla="*/ 19 h 99"/>
              <a:gd name="T14" fmla="*/ 88 w 172"/>
              <a:gd name="T15" fmla="*/ 22 h 99"/>
              <a:gd name="T16" fmla="*/ 103 w 172"/>
              <a:gd name="T17" fmla="*/ 30 h 99"/>
              <a:gd name="T18" fmla="*/ 118 w 172"/>
              <a:gd name="T19" fmla="*/ 38 h 99"/>
              <a:gd name="T20" fmla="*/ 130 w 172"/>
              <a:gd name="T21" fmla="*/ 45 h 99"/>
              <a:gd name="T22" fmla="*/ 137 w 172"/>
              <a:gd name="T23" fmla="*/ 53 h 99"/>
              <a:gd name="T24" fmla="*/ 145 w 172"/>
              <a:gd name="T25" fmla="*/ 57 h 99"/>
              <a:gd name="T26" fmla="*/ 149 w 172"/>
              <a:gd name="T27" fmla="*/ 65 h 99"/>
              <a:gd name="T28" fmla="*/ 156 w 172"/>
              <a:gd name="T29" fmla="*/ 68 h 99"/>
              <a:gd name="T30" fmla="*/ 160 w 172"/>
              <a:gd name="T31" fmla="*/ 76 h 99"/>
              <a:gd name="T32" fmla="*/ 164 w 172"/>
              <a:gd name="T33" fmla="*/ 84 h 99"/>
              <a:gd name="T34" fmla="*/ 168 w 172"/>
              <a:gd name="T35" fmla="*/ 91 h 99"/>
              <a:gd name="T36" fmla="*/ 172 w 172"/>
              <a:gd name="T37" fmla="*/ 99 h 99"/>
              <a:gd name="T38" fmla="*/ 160 w 172"/>
              <a:gd name="T39" fmla="*/ 99 h 99"/>
              <a:gd name="T40" fmla="*/ 149 w 172"/>
              <a:gd name="T41" fmla="*/ 99 h 99"/>
              <a:gd name="T42" fmla="*/ 118 w 172"/>
              <a:gd name="T43" fmla="*/ 95 h 99"/>
              <a:gd name="T44" fmla="*/ 61 w 172"/>
              <a:gd name="T45" fmla="*/ 95 h 99"/>
              <a:gd name="T46" fmla="*/ 50 w 172"/>
              <a:gd name="T47" fmla="*/ 84 h 99"/>
              <a:gd name="T48" fmla="*/ 31 w 172"/>
              <a:gd name="T49" fmla="*/ 61 h 99"/>
              <a:gd name="T50" fmla="*/ 19 w 172"/>
              <a:gd name="T51" fmla="*/ 42 h 99"/>
              <a:gd name="T52" fmla="*/ 8 w 172"/>
              <a:gd name="T53" fmla="*/ 26 h 99"/>
              <a:gd name="T54" fmla="*/ 4 w 172"/>
              <a:gd name="T55" fmla="*/ 19 h 99"/>
              <a:gd name="T56" fmla="*/ 0 w 172"/>
              <a:gd name="T57" fmla="*/ 15 h 99"/>
              <a:gd name="T58" fmla="*/ 0 w 172"/>
              <a:gd name="T59" fmla="*/ 7 h 99"/>
              <a:gd name="T60" fmla="*/ 0 w 172"/>
              <a:gd name="T61" fmla="*/ 0 h 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2"/>
              <a:gd name="T94" fmla="*/ 0 h 99"/>
              <a:gd name="T95" fmla="*/ 172 w 172"/>
              <a:gd name="T96" fmla="*/ 99 h 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2" h="99">
                <a:moveTo>
                  <a:pt x="0" y="0"/>
                </a:moveTo>
                <a:lnTo>
                  <a:pt x="8" y="3"/>
                </a:lnTo>
                <a:lnTo>
                  <a:pt x="23" y="3"/>
                </a:lnTo>
                <a:lnTo>
                  <a:pt x="34" y="7"/>
                </a:lnTo>
                <a:lnTo>
                  <a:pt x="46" y="11"/>
                </a:lnTo>
                <a:lnTo>
                  <a:pt x="61" y="15"/>
                </a:lnTo>
                <a:lnTo>
                  <a:pt x="72" y="19"/>
                </a:lnTo>
                <a:lnTo>
                  <a:pt x="88" y="22"/>
                </a:lnTo>
                <a:lnTo>
                  <a:pt x="103" y="30"/>
                </a:lnTo>
                <a:lnTo>
                  <a:pt x="118" y="38"/>
                </a:lnTo>
                <a:lnTo>
                  <a:pt x="130" y="45"/>
                </a:lnTo>
                <a:lnTo>
                  <a:pt x="137" y="53"/>
                </a:lnTo>
                <a:lnTo>
                  <a:pt x="145" y="57"/>
                </a:lnTo>
                <a:lnTo>
                  <a:pt x="149" y="65"/>
                </a:lnTo>
                <a:lnTo>
                  <a:pt x="156" y="68"/>
                </a:lnTo>
                <a:lnTo>
                  <a:pt x="160" y="76"/>
                </a:lnTo>
                <a:lnTo>
                  <a:pt x="164" y="84"/>
                </a:lnTo>
                <a:lnTo>
                  <a:pt x="168" y="91"/>
                </a:lnTo>
                <a:lnTo>
                  <a:pt x="172" y="99"/>
                </a:lnTo>
                <a:lnTo>
                  <a:pt x="160" y="99"/>
                </a:lnTo>
                <a:lnTo>
                  <a:pt x="149" y="99"/>
                </a:lnTo>
                <a:lnTo>
                  <a:pt x="118" y="95"/>
                </a:lnTo>
                <a:lnTo>
                  <a:pt x="61" y="95"/>
                </a:lnTo>
                <a:lnTo>
                  <a:pt x="50" y="84"/>
                </a:lnTo>
                <a:lnTo>
                  <a:pt x="31" y="61"/>
                </a:lnTo>
                <a:lnTo>
                  <a:pt x="19" y="42"/>
                </a:lnTo>
                <a:lnTo>
                  <a:pt x="8" y="26"/>
                </a:lnTo>
                <a:lnTo>
                  <a:pt x="4" y="19"/>
                </a:lnTo>
                <a:lnTo>
                  <a:pt x="0" y="15"/>
                </a:lnTo>
                <a:lnTo>
                  <a:pt x="0" y="7"/>
                </a:lnTo>
                <a:lnTo>
                  <a:pt x="0" y="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19" name="Freeform 230"/>
          <p:cNvSpPr>
            <a:spLocks noChangeArrowheads="1"/>
          </p:cNvSpPr>
          <p:nvPr/>
        </p:nvSpPr>
        <p:spPr bwMode="auto">
          <a:xfrm>
            <a:off x="3003550" y="3906838"/>
            <a:ext cx="327025" cy="617537"/>
          </a:xfrm>
          <a:custGeom>
            <a:avLst/>
            <a:gdLst>
              <a:gd name="T0" fmla="*/ 54 w 206"/>
              <a:gd name="T1" fmla="*/ 11 h 389"/>
              <a:gd name="T2" fmla="*/ 65 w 206"/>
              <a:gd name="T3" fmla="*/ 7 h 389"/>
              <a:gd name="T4" fmla="*/ 80 w 206"/>
              <a:gd name="T5" fmla="*/ 0 h 389"/>
              <a:gd name="T6" fmla="*/ 92 w 206"/>
              <a:gd name="T7" fmla="*/ 0 h 389"/>
              <a:gd name="T8" fmla="*/ 107 w 206"/>
              <a:gd name="T9" fmla="*/ 0 h 389"/>
              <a:gd name="T10" fmla="*/ 122 w 206"/>
              <a:gd name="T11" fmla="*/ 3 h 389"/>
              <a:gd name="T12" fmla="*/ 145 w 206"/>
              <a:gd name="T13" fmla="*/ 11 h 389"/>
              <a:gd name="T14" fmla="*/ 160 w 206"/>
              <a:gd name="T15" fmla="*/ 23 h 389"/>
              <a:gd name="T16" fmla="*/ 175 w 206"/>
              <a:gd name="T17" fmla="*/ 34 h 389"/>
              <a:gd name="T18" fmla="*/ 183 w 206"/>
              <a:gd name="T19" fmla="*/ 45 h 389"/>
              <a:gd name="T20" fmla="*/ 195 w 206"/>
              <a:gd name="T21" fmla="*/ 61 h 389"/>
              <a:gd name="T22" fmla="*/ 198 w 206"/>
              <a:gd name="T23" fmla="*/ 76 h 389"/>
              <a:gd name="T24" fmla="*/ 202 w 206"/>
              <a:gd name="T25" fmla="*/ 87 h 389"/>
              <a:gd name="T26" fmla="*/ 206 w 206"/>
              <a:gd name="T27" fmla="*/ 103 h 389"/>
              <a:gd name="T28" fmla="*/ 202 w 206"/>
              <a:gd name="T29" fmla="*/ 141 h 389"/>
              <a:gd name="T30" fmla="*/ 198 w 206"/>
              <a:gd name="T31" fmla="*/ 187 h 389"/>
              <a:gd name="T32" fmla="*/ 195 w 206"/>
              <a:gd name="T33" fmla="*/ 206 h 389"/>
              <a:gd name="T34" fmla="*/ 191 w 206"/>
              <a:gd name="T35" fmla="*/ 214 h 389"/>
              <a:gd name="T36" fmla="*/ 183 w 206"/>
              <a:gd name="T37" fmla="*/ 225 h 389"/>
              <a:gd name="T38" fmla="*/ 175 w 206"/>
              <a:gd name="T39" fmla="*/ 240 h 389"/>
              <a:gd name="T40" fmla="*/ 168 w 206"/>
              <a:gd name="T41" fmla="*/ 259 h 389"/>
              <a:gd name="T42" fmla="*/ 114 w 206"/>
              <a:gd name="T43" fmla="*/ 263 h 389"/>
              <a:gd name="T44" fmla="*/ 145 w 206"/>
              <a:gd name="T45" fmla="*/ 301 h 389"/>
              <a:gd name="T46" fmla="*/ 164 w 206"/>
              <a:gd name="T47" fmla="*/ 332 h 389"/>
              <a:gd name="T48" fmla="*/ 172 w 206"/>
              <a:gd name="T49" fmla="*/ 347 h 389"/>
              <a:gd name="T50" fmla="*/ 172 w 206"/>
              <a:gd name="T51" fmla="*/ 355 h 389"/>
              <a:gd name="T52" fmla="*/ 172 w 206"/>
              <a:gd name="T53" fmla="*/ 378 h 389"/>
              <a:gd name="T54" fmla="*/ 168 w 206"/>
              <a:gd name="T55" fmla="*/ 389 h 389"/>
              <a:gd name="T56" fmla="*/ 145 w 206"/>
              <a:gd name="T57" fmla="*/ 389 h 389"/>
              <a:gd name="T58" fmla="*/ 99 w 206"/>
              <a:gd name="T59" fmla="*/ 385 h 389"/>
              <a:gd name="T60" fmla="*/ 54 w 206"/>
              <a:gd name="T61" fmla="*/ 385 h 389"/>
              <a:gd name="T62" fmla="*/ 27 w 206"/>
              <a:gd name="T63" fmla="*/ 382 h 389"/>
              <a:gd name="T64" fmla="*/ 12 w 206"/>
              <a:gd name="T65" fmla="*/ 366 h 389"/>
              <a:gd name="T66" fmla="*/ 4 w 206"/>
              <a:gd name="T67" fmla="*/ 355 h 389"/>
              <a:gd name="T68" fmla="*/ 0 w 206"/>
              <a:gd name="T69" fmla="*/ 347 h 389"/>
              <a:gd name="T70" fmla="*/ 8 w 206"/>
              <a:gd name="T71" fmla="*/ 328 h 389"/>
              <a:gd name="T72" fmla="*/ 27 w 206"/>
              <a:gd name="T73" fmla="*/ 298 h 389"/>
              <a:gd name="T74" fmla="*/ 54 w 206"/>
              <a:gd name="T75" fmla="*/ 259 h 389"/>
              <a:gd name="T76" fmla="*/ 42 w 206"/>
              <a:gd name="T77" fmla="*/ 248 h 389"/>
              <a:gd name="T78" fmla="*/ 34 w 206"/>
              <a:gd name="T79" fmla="*/ 236 h 389"/>
              <a:gd name="T80" fmla="*/ 31 w 206"/>
              <a:gd name="T81" fmla="*/ 221 h 389"/>
              <a:gd name="T82" fmla="*/ 31 w 206"/>
              <a:gd name="T83" fmla="*/ 217 h 389"/>
              <a:gd name="T84" fmla="*/ 34 w 206"/>
              <a:gd name="T85" fmla="*/ 210 h 389"/>
              <a:gd name="T86" fmla="*/ 42 w 206"/>
              <a:gd name="T87" fmla="*/ 202 h 389"/>
              <a:gd name="T88" fmla="*/ 46 w 206"/>
              <a:gd name="T89" fmla="*/ 194 h 389"/>
              <a:gd name="T90" fmla="*/ 50 w 206"/>
              <a:gd name="T91" fmla="*/ 183 h 389"/>
              <a:gd name="T92" fmla="*/ 50 w 206"/>
              <a:gd name="T93" fmla="*/ 168 h 389"/>
              <a:gd name="T94" fmla="*/ 50 w 206"/>
              <a:gd name="T95" fmla="*/ 149 h 389"/>
              <a:gd name="T96" fmla="*/ 54 w 206"/>
              <a:gd name="T97" fmla="*/ 103 h 389"/>
              <a:gd name="T98" fmla="*/ 54 w 206"/>
              <a:gd name="T99" fmla="*/ 61 h 389"/>
              <a:gd name="T100" fmla="*/ 54 w 206"/>
              <a:gd name="T101" fmla="*/ 15 h 38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6"/>
              <a:gd name="T154" fmla="*/ 0 h 389"/>
              <a:gd name="T155" fmla="*/ 206 w 206"/>
              <a:gd name="T156" fmla="*/ 389 h 38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6" h="389">
                <a:moveTo>
                  <a:pt x="54" y="15"/>
                </a:moveTo>
                <a:lnTo>
                  <a:pt x="54" y="11"/>
                </a:lnTo>
                <a:lnTo>
                  <a:pt x="57" y="11"/>
                </a:lnTo>
                <a:lnTo>
                  <a:pt x="65" y="7"/>
                </a:lnTo>
                <a:lnTo>
                  <a:pt x="73" y="3"/>
                </a:lnTo>
                <a:lnTo>
                  <a:pt x="80" y="0"/>
                </a:lnTo>
                <a:lnTo>
                  <a:pt x="84" y="0"/>
                </a:lnTo>
                <a:lnTo>
                  <a:pt x="92" y="0"/>
                </a:lnTo>
                <a:lnTo>
                  <a:pt x="99" y="0"/>
                </a:lnTo>
                <a:lnTo>
                  <a:pt x="107" y="0"/>
                </a:lnTo>
                <a:lnTo>
                  <a:pt x="114" y="3"/>
                </a:lnTo>
                <a:lnTo>
                  <a:pt x="122" y="3"/>
                </a:lnTo>
                <a:lnTo>
                  <a:pt x="134" y="7"/>
                </a:lnTo>
                <a:lnTo>
                  <a:pt x="145" y="11"/>
                </a:lnTo>
                <a:lnTo>
                  <a:pt x="153" y="19"/>
                </a:lnTo>
                <a:lnTo>
                  <a:pt x="160" y="23"/>
                </a:lnTo>
                <a:lnTo>
                  <a:pt x="168" y="30"/>
                </a:lnTo>
                <a:lnTo>
                  <a:pt x="175" y="34"/>
                </a:lnTo>
                <a:lnTo>
                  <a:pt x="179" y="42"/>
                </a:lnTo>
                <a:lnTo>
                  <a:pt x="183" y="45"/>
                </a:lnTo>
                <a:lnTo>
                  <a:pt x="191" y="53"/>
                </a:lnTo>
                <a:lnTo>
                  <a:pt x="195" y="61"/>
                </a:lnTo>
                <a:lnTo>
                  <a:pt x="198" y="68"/>
                </a:lnTo>
                <a:lnTo>
                  <a:pt x="198" y="76"/>
                </a:lnTo>
                <a:lnTo>
                  <a:pt x="202" y="80"/>
                </a:lnTo>
                <a:lnTo>
                  <a:pt x="202" y="87"/>
                </a:lnTo>
                <a:lnTo>
                  <a:pt x="202" y="95"/>
                </a:lnTo>
                <a:lnTo>
                  <a:pt x="206" y="103"/>
                </a:lnTo>
                <a:lnTo>
                  <a:pt x="206" y="110"/>
                </a:lnTo>
                <a:lnTo>
                  <a:pt x="202" y="141"/>
                </a:lnTo>
                <a:lnTo>
                  <a:pt x="198" y="172"/>
                </a:lnTo>
                <a:lnTo>
                  <a:pt x="198" y="187"/>
                </a:lnTo>
                <a:lnTo>
                  <a:pt x="195" y="198"/>
                </a:lnTo>
                <a:lnTo>
                  <a:pt x="195" y="206"/>
                </a:lnTo>
                <a:lnTo>
                  <a:pt x="191" y="210"/>
                </a:lnTo>
                <a:lnTo>
                  <a:pt x="191" y="214"/>
                </a:lnTo>
                <a:lnTo>
                  <a:pt x="187" y="217"/>
                </a:lnTo>
                <a:lnTo>
                  <a:pt x="183" y="225"/>
                </a:lnTo>
                <a:lnTo>
                  <a:pt x="179" y="233"/>
                </a:lnTo>
                <a:lnTo>
                  <a:pt x="175" y="240"/>
                </a:lnTo>
                <a:lnTo>
                  <a:pt x="172" y="248"/>
                </a:lnTo>
                <a:lnTo>
                  <a:pt x="168" y="259"/>
                </a:lnTo>
                <a:lnTo>
                  <a:pt x="164" y="267"/>
                </a:lnTo>
                <a:lnTo>
                  <a:pt x="114" y="263"/>
                </a:lnTo>
                <a:lnTo>
                  <a:pt x="122" y="275"/>
                </a:lnTo>
                <a:lnTo>
                  <a:pt x="145" y="301"/>
                </a:lnTo>
                <a:lnTo>
                  <a:pt x="153" y="317"/>
                </a:lnTo>
                <a:lnTo>
                  <a:pt x="164" y="332"/>
                </a:lnTo>
                <a:lnTo>
                  <a:pt x="168" y="340"/>
                </a:lnTo>
                <a:lnTo>
                  <a:pt x="172" y="347"/>
                </a:lnTo>
                <a:lnTo>
                  <a:pt x="172" y="351"/>
                </a:lnTo>
                <a:lnTo>
                  <a:pt x="172" y="355"/>
                </a:lnTo>
                <a:lnTo>
                  <a:pt x="172" y="366"/>
                </a:lnTo>
                <a:lnTo>
                  <a:pt x="172" y="378"/>
                </a:lnTo>
                <a:lnTo>
                  <a:pt x="168" y="385"/>
                </a:lnTo>
                <a:lnTo>
                  <a:pt x="168" y="389"/>
                </a:lnTo>
                <a:lnTo>
                  <a:pt x="160" y="389"/>
                </a:lnTo>
                <a:lnTo>
                  <a:pt x="145" y="389"/>
                </a:lnTo>
                <a:lnTo>
                  <a:pt x="122" y="389"/>
                </a:lnTo>
                <a:lnTo>
                  <a:pt x="99" y="385"/>
                </a:lnTo>
                <a:lnTo>
                  <a:pt x="73" y="385"/>
                </a:lnTo>
                <a:lnTo>
                  <a:pt x="54" y="385"/>
                </a:lnTo>
                <a:lnTo>
                  <a:pt x="34" y="382"/>
                </a:lnTo>
                <a:lnTo>
                  <a:pt x="27" y="382"/>
                </a:lnTo>
                <a:lnTo>
                  <a:pt x="23" y="374"/>
                </a:lnTo>
                <a:lnTo>
                  <a:pt x="12" y="366"/>
                </a:lnTo>
                <a:lnTo>
                  <a:pt x="8" y="359"/>
                </a:lnTo>
                <a:lnTo>
                  <a:pt x="4" y="355"/>
                </a:lnTo>
                <a:lnTo>
                  <a:pt x="0" y="351"/>
                </a:lnTo>
                <a:lnTo>
                  <a:pt x="0" y="347"/>
                </a:lnTo>
                <a:lnTo>
                  <a:pt x="4" y="340"/>
                </a:lnTo>
                <a:lnTo>
                  <a:pt x="8" y="328"/>
                </a:lnTo>
                <a:lnTo>
                  <a:pt x="15" y="313"/>
                </a:lnTo>
                <a:lnTo>
                  <a:pt x="27" y="298"/>
                </a:lnTo>
                <a:lnTo>
                  <a:pt x="46" y="271"/>
                </a:lnTo>
                <a:lnTo>
                  <a:pt x="54" y="259"/>
                </a:lnTo>
                <a:lnTo>
                  <a:pt x="50" y="256"/>
                </a:lnTo>
                <a:lnTo>
                  <a:pt x="42" y="248"/>
                </a:lnTo>
                <a:lnTo>
                  <a:pt x="38" y="240"/>
                </a:lnTo>
                <a:lnTo>
                  <a:pt x="34" y="236"/>
                </a:lnTo>
                <a:lnTo>
                  <a:pt x="31" y="229"/>
                </a:lnTo>
                <a:lnTo>
                  <a:pt x="31" y="221"/>
                </a:lnTo>
                <a:lnTo>
                  <a:pt x="31" y="221"/>
                </a:lnTo>
                <a:lnTo>
                  <a:pt x="31" y="217"/>
                </a:lnTo>
                <a:lnTo>
                  <a:pt x="31" y="214"/>
                </a:lnTo>
                <a:lnTo>
                  <a:pt x="34" y="210"/>
                </a:lnTo>
                <a:lnTo>
                  <a:pt x="38" y="206"/>
                </a:lnTo>
                <a:lnTo>
                  <a:pt x="42" y="202"/>
                </a:lnTo>
                <a:lnTo>
                  <a:pt x="42" y="198"/>
                </a:lnTo>
                <a:lnTo>
                  <a:pt x="46" y="194"/>
                </a:lnTo>
                <a:lnTo>
                  <a:pt x="46" y="187"/>
                </a:lnTo>
                <a:lnTo>
                  <a:pt x="50" y="183"/>
                </a:lnTo>
                <a:lnTo>
                  <a:pt x="50" y="175"/>
                </a:lnTo>
                <a:lnTo>
                  <a:pt x="50" y="168"/>
                </a:lnTo>
                <a:lnTo>
                  <a:pt x="50" y="160"/>
                </a:lnTo>
                <a:lnTo>
                  <a:pt x="50" y="149"/>
                </a:lnTo>
                <a:lnTo>
                  <a:pt x="54" y="130"/>
                </a:lnTo>
                <a:lnTo>
                  <a:pt x="54" y="103"/>
                </a:lnTo>
                <a:lnTo>
                  <a:pt x="54" y="80"/>
                </a:lnTo>
                <a:lnTo>
                  <a:pt x="54" y="61"/>
                </a:lnTo>
                <a:lnTo>
                  <a:pt x="54" y="26"/>
                </a:lnTo>
                <a:lnTo>
                  <a:pt x="54" y="15"/>
                </a:lnTo>
                <a:close/>
              </a:path>
            </a:pathLst>
          </a:custGeom>
          <a:solidFill>
            <a:srgbClr val="008DC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20" name="Freeform 231"/>
          <p:cNvSpPr>
            <a:spLocks noChangeArrowheads="1"/>
          </p:cNvSpPr>
          <p:nvPr/>
        </p:nvSpPr>
        <p:spPr bwMode="auto">
          <a:xfrm>
            <a:off x="3094038" y="4246563"/>
            <a:ext cx="85725" cy="41275"/>
          </a:xfrm>
          <a:custGeom>
            <a:avLst/>
            <a:gdLst>
              <a:gd name="T0" fmla="*/ 8 w 54"/>
              <a:gd name="T1" fmla="*/ 0 h 26"/>
              <a:gd name="T2" fmla="*/ 4 w 54"/>
              <a:gd name="T3" fmla="*/ 0 h 26"/>
              <a:gd name="T4" fmla="*/ 0 w 54"/>
              <a:gd name="T5" fmla="*/ 7 h 26"/>
              <a:gd name="T6" fmla="*/ 0 w 54"/>
              <a:gd name="T7" fmla="*/ 11 h 26"/>
              <a:gd name="T8" fmla="*/ 0 w 54"/>
              <a:gd name="T9" fmla="*/ 15 h 26"/>
              <a:gd name="T10" fmla="*/ 0 w 54"/>
              <a:gd name="T11" fmla="*/ 19 h 26"/>
              <a:gd name="T12" fmla="*/ 0 w 54"/>
              <a:gd name="T13" fmla="*/ 22 h 26"/>
              <a:gd name="T14" fmla="*/ 4 w 54"/>
              <a:gd name="T15" fmla="*/ 22 h 26"/>
              <a:gd name="T16" fmla="*/ 12 w 54"/>
              <a:gd name="T17" fmla="*/ 26 h 26"/>
              <a:gd name="T18" fmla="*/ 19 w 54"/>
              <a:gd name="T19" fmla="*/ 26 h 26"/>
              <a:gd name="T20" fmla="*/ 23 w 54"/>
              <a:gd name="T21" fmla="*/ 26 h 26"/>
              <a:gd name="T22" fmla="*/ 38 w 54"/>
              <a:gd name="T23" fmla="*/ 26 h 26"/>
              <a:gd name="T24" fmla="*/ 42 w 54"/>
              <a:gd name="T25" fmla="*/ 26 h 26"/>
              <a:gd name="T26" fmla="*/ 46 w 54"/>
              <a:gd name="T27" fmla="*/ 22 h 26"/>
              <a:gd name="T28" fmla="*/ 50 w 54"/>
              <a:gd name="T29" fmla="*/ 22 h 26"/>
              <a:gd name="T30" fmla="*/ 50 w 54"/>
              <a:gd name="T31" fmla="*/ 19 h 26"/>
              <a:gd name="T32" fmla="*/ 54 w 54"/>
              <a:gd name="T33" fmla="*/ 19 h 26"/>
              <a:gd name="T34" fmla="*/ 54 w 54"/>
              <a:gd name="T35" fmla="*/ 15 h 26"/>
              <a:gd name="T36" fmla="*/ 50 w 54"/>
              <a:gd name="T37" fmla="*/ 11 h 26"/>
              <a:gd name="T38" fmla="*/ 50 w 54"/>
              <a:gd name="T39" fmla="*/ 7 h 26"/>
              <a:gd name="T40" fmla="*/ 46 w 54"/>
              <a:gd name="T41" fmla="*/ 7 h 26"/>
              <a:gd name="T42" fmla="*/ 42 w 54"/>
              <a:gd name="T43" fmla="*/ 3 h 26"/>
              <a:gd name="T44" fmla="*/ 42 w 54"/>
              <a:gd name="T45" fmla="*/ 3 h 26"/>
              <a:gd name="T46" fmla="*/ 35 w 54"/>
              <a:gd name="T47" fmla="*/ 0 h 26"/>
              <a:gd name="T48" fmla="*/ 27 w 54"/>
              <a:gd name="T49" fmla="*/ 0 h 26"/>
              <a:gd name="T50" fmla="*/ 12 w 54"/>
              <a:gd name="T51" fmla="*/ 0 h 26"/>
              <a:gd name="T52" fmla="*/ 8 w 54"/>
              <a:gd name="T53" fmla="*/ 0 h 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4"/>
              <a:gd name="T82" fmla="*/ 0 h 26"/>
              <a:gd name="T83" fmla="*/ 54 w 54"/>
              <a:gd name="T84" fmla="*/ 26 h 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4" h="26">
                <a:moveTo>
                  <a:pt x="8" y="0"/>
                </a:moveTo>
                <a:lnTo>
                  <a:pt x="4" y="0"/>
                </a:lnTo>
                <a:lnTo>
                  <a:pt x="0" y="7"/>
                </a:lnTo>
                <a:lnTo>
                  <a:pt x="0" y="11"/>
                </a:lnTo>
                <a:lnTo>
                  <a:pt x="0" y="15"/>
                </a:lnTo>
                <a:lnTo>
                  <a:pt x="0" y="19"/>
                </a:lnTo>
                <a:lnTo>
                  <a:pt x="0" y="22"/>
                </a:lnTo>
                <a:lnTo>
                  <a:pt x="4" y="22"/>
                </a:lnTo>
                <a:lnTo>
                  <a:pt x="12" y="26"/>
                </a:lnTo>
                <a:lnTo>
                  <a:pt x="19" y="26"/>
                </a:lnTo>
                <a:lnTo>
                  <a:pt x="23" y="26"/>
                </a:lnTo>
                <a:lnTo>
                  <a:pt x="38" y="26"/>
                </a:lnTo>
                <a:lnTo>
                  <a:pt x="42" y="26"/>
                </a:lnTo>
                <a:lnTo>
                  <a:pt x="46" y="22"/>
                </a:lnTo>
                <a:lnTo>
                  <a:pt x="50" y="22"/>
                </a:lnTo>
                <a:lnTo>
                  <a:pt x="50" y="19"/>
                </a:lnTo>
                <a:lnTo>
                  <a:pt x="54" y="19"/>
                </a:lnTo>
                <a:lnTo>
                  <a:pt x="54" y="15"/>
                </a:lnTo>
                <a:lnTo>
                  <a:pt x="50" y="11"/>
                </a:lnTo>
                <a:lnTo>
                  <a:pt x="50" y="7"/>
                </a:lnTo>
                <a:lnTo>
                  <a:pt x="46" y="7"/>
                </a:lnTo>
                <a:lnTo>
                  <a:pt x="42" y="3"/>
                </a:lnTo>
                <a:lnTo>
                  <a:pt x="42" y="3"/>
                </a:lnTo>
                <a:lnTo>
                  <a:pt x="35" y="0"/>
                </a:lnTo>
                <a:lnTo>
                  <a:pt x="27" y="0"/>
                </a:lnTo>
                <a:lnTo>
                  <a:pt x="12" y="0"/>
                </a:lnTo>
                <a:lnTo>
                  <a:pt x="8" y="0"/>
                </a:lnTo>
                <a:close/>
              </a:path>
            </a:pathLst>
          </a:custGeom>
          <a:solidFill>
            <a:srgbClr val="82C1E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latin typeface="微软雅黑" pitchFamily="34" charset="-122"/>
              <a:ea typeface="微软雅黑" pitchFamily="34" charset="-122"/>
              <a:sym typeface="微软雅黑" pitchFamily="34" charset="-122"/>
            </a:endParaRPr>
          </a:p>
        </p:txBody>
      </p:sp>
      <p:sp>
        <p:nvSpPr>
          <p:cNvPr id="12521" name="矩形 353"/>
          <p:cNvSpPr>
            <a:spLocks noChangeArrowheads="1"/>
          </p:cNvSpPr>
          <p:nvPr/>
        </p:nvSpPr>
        <p:spPr bwMode="auto">
          <a:xfrm>
            <a:off x="5718175" y="2624138"/>
            <a:ext cx="546100" cy="738187"/>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1</a:t>
            </a:r>
          </a:p>
        </p:txBody>
      </p:sp>
      <p:sp>
        <p:nvSpPr>
          <p:cNvPr id="12522" name="矩形 354"/>
          <p:cNvSpPr>
            <a:spLocks noChangeArrowheads="1"/>
          </p:cNvSpPr>
          <p:nvPr/>
        </p:nvSpPr>
        <p:spPr bwMode="auto">
          <a:xfrm>
            <a:off x="6278563" y="2624138"/>
            <a:ext cx="5513387" cy="738187"/>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nSpc>
                <a:spcPct val="120000"/>
              </a:lnSpc>
            </a:pPr>
            <a:r>
              <a:rPr lang="zh-CN" altLang="en-US">
                <a:solidFill>
                  <a:srgbClr val="FFFFFF"/>
                </a:solidFill>
                <a:latin typeface="方正兰亭粗黑_GBK" charset="-122"/>
                <a:ea typeface="方正兰亭粗黑_GBK" charset="-122"/>
              </a:rPr>
              <a:t>基于对所在岗位的使命履行及目标达成，您认为应该遵循何种指导思想或行为方式进行工作？</a:t>
            </a:r>
            <a:endParaRPr lang="zh-CN" altLang="en-US">
              <a:latin typeface="方正兰亭粗黑_GBK" charset="-122"/>
              <a:ea typeface="方正兰亭粗黑_GBK" charset="-122"/>
            </a:endParaRPr>
          </a:p>
        </p:txBody>
      </p:sp>
      <p:sp>
        <p:nvSpPr>
          <p:cNvPr id="12523" name="矩形 355"/>
          <p:cNvSpPr>
            <a:spLocks noChangeArrowheads="1"/>
          </p:cNvSpPr>
          <p:nvPr/>
        </p:nvSpPr>
        <p:spPr bwMode="auto">
          <a:xfrm>
            <a:off x="6264275" y="3394075"/>
            <a:ext cx="5527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具体到理念、倡导行为与反对行为、案例</a:t>
            </a:r>
            <a:r>
              <a:rPr lang="en-US">
                <a:solidFill>
                  <a:srgbClr val="595959"/>
                </a:solidFill>
                <a:latin typeface="微软雅黑" pitchFamily="34" charset="-122"/>
                <a:ea typeface="微软雅黑" pitchFamily="34" charset="-122"/>
                <a:sym typeface="微软雅黑" pitchFamily="34" charset="-122"/>
              </a:rPr>
              <a:t>/</a:t>
            </a:r>
            <a:r>
              <a:rPr lang="zh-CN" altLang="en-US">
                <a:solidFill>
                  <a:srgbClr val="595959"/>
                </a:solidFill>
                <a:latin typeface="微软雅黑" pitchFamily="34" charset="-122"/>
                <a:ea typeface="微软雅黑" pitchFamily="34" charset="-122"/>
                <a:sym typeface="微软雅黑" pitchFamily="34" charset="-122"/>
              </a:rPr>
              <a:t>故事。</a:t>
            </a:r>
          </a:p>
        </p:txBody>
      </p:sp>
      <p:sp>
        <p:nvSpPr>
          <p:cNvPr id="12524" name="矩形 356"/>
          <p:cNvSpPr>
            <a:spLocks noChangeArrowheads="1"/>
          </p:cNvSpPr>
          <p:nvPr/>
        </p:nvSpPr>
        <p:spPr bwMode="auto">
          <a:xfrm>
            <a:off x="5718175" y="3962400"/>
            <a:ext cx="546100" cy="736600"/>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2</a:t>
            </a:r>
          </a:p>
        </p:txBody>
      </p:sp>
      <p:sp>
        <p:nvSpPr>
          <p:cNvPr id="12525" name="矩形 357"/>
          <p:cNvSpPr>
            <a:spLocks noChangeArrowheads="1"/>
          </p:cNvSpPr>
          <p:nvPr/>
        </p:nvSpPr>
        <p:spPr bwMode="auto">
          <a:xfrm>
            <a:off x="6278563" y="3962400"/>
            <a:ext cx="5513387" cy="736600"/>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nSpc>
                <a:spcPct val="120000"/>
              </a:lnSpc>
            </a:pPr>
            <a:r>
              <a:rPr lang="zh-CN" altLang="en-US">
                <a:solidFill>
                  <a:srgbClr val="FFFFFF"/>
                </a:solidFill>
                <a:latin typeface="方正兰亭粗黑_GBK" charset="-122"/>
                <a:ea typeface="方正兰亭粗黑_GBK" charset="-122"/>
              </a:rPr>
              <a:t>请举一个你日常工作的正面案例和反面案例，并分析其背后的价值观</a:t>
            </a:r>
            <a:r>
              <a:rPr lang="en-US">
                <a:solidFill>
                  <a:srgbClr val="FFFFFF"/>
                </a:solidFill>
                <a:latin typeface="微软雅黑" pitchFamily="34" charset="-122"/>
                <a:ea typeface="微软雅黑" pitchFamily="34" charset="-122"/>
                <a:sym typeface="微软雅黑" pitchFamily="34" charset="-122"/>
              </a:rPr>
              <a:t>/</a:t>
            </a:r>
            <a:r>
              <a:rPr lang="zh-CN" altLang="en-US">
                <a:solidFill>
                  <a:srgbClr val="FFFFFF"/>
                </a:solidFill>
                <a:latin typeface="方正兰亭粗黑_GBK" charset="-122"/>
                <a:ea typeface="方正兰亭粗黑_GBK" charset="-122"/>
              </a:rPr>
              <a:t>行为规范内涵。</a:t>
            </a:r>
          </a:p>
        </p:txBody>
      </p:sp>
      <p:sp>
        <p:nvSpPr>
          <p:cNvPr id="12526" name="矩形 358"/>
          <p:cNvSpPr>
            <a:spLocks noChangeArrowheads="1"/>
          </p:cNvSpPr>
          <p:nvPr/>
        </p:nvSpPr>
        <p:spPr bwMode="auto">
          <a:xfrm>
            <a:off x="6264275" y="4730750"/>
            <a:ext cx="552767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搜集正、反案例，并提炼出价值观、倡导与反对行为。</a:t>
            </a:r>
          </a:p>
        </p:txBody>
      </p:sp>
      <p:sp>
        <p:nvSpPr>
          <p:cNvPr id="12527" name="矩形 362"/>
          <p:cNvSpPr>
            <a:spLocks noChangeArrowheads="1"/>
          </p:cNvSpPr>
          <p:nvPr/>
        </p:nvSpPr>
        <p:spPr bwMode="auto">
          <a:xfrm>
            <a:off x="5718175" y="5267325"/>
            <a:ext cx="546100" cy="738188"/>
          </a:xfrm>
          <a:prstGeom prst="rect">
            <a:avLst/>
          </a:prstGeom>
          <a:solidFill>
            <a:srgbClr val="2EA5DF"/>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r>
              <a:rPr lang="en-US" sz="2400" b="1">
                <a:solidFill>
                  <a:srgbClr val="FFFFFF"/>
                </a:solidFill>
                <a:latin typeface="方正兰亭粗黑_GBK" charset="-122"/>
                <a:ea typeface="方正兰亭粗黑_GBK" charset="-122"/>
                <a:sym typeface="Arial" pitchFamily="34" charset="0"/>
              </a:rPr>
              <a:t>3</a:t>
            </a:r>
          </a:p>
        </p:txBody>
      </p:sp>
      <p:sp>
        <p:nvSpPr>
          <p:cNvPr id="12528" name="矩形 363"/>
          <p:cNvSpPr>
            <a:spLocks noChangeArrowheads="1"/>
          </p:cNvSpPr>
          <p:nvPr/>
        </p:nvSpPr>
        <p:spPr bwMode="auto">
          <a:xfrm>
            <a:off x="6278563" y="5267325"/>
            <a:ext cx="5513387" cy="738188"/>
          </a:xfrm>
          <a:prstGeom prst="rect">
            <a:avLst/>
          </a:prstGeom>
          <a:solidFill>
            <a:srgbClr val="595959"/>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nSpc>
                <a:spcPct val="120000"/>
              </a:lnSpc>
            </a:pPr>
            <a:r>
              <a:rPr lang="zh-CN" altLang="en-US">
                <a:solidFill>
                  <a:srgbClr val="FFFFFF"/>
                </a:solidFill>
                <a:latin typeface="方正兰亭粗黑_GBK" charset="-122"/>
                <a:ea typeface="方正兰亭粗黑_GBK" charset="-122"/>
              </a:rPr>
              <a:t>列举判断某些行为是否该做、或是否该倡导或反对时，存在纠结的案例，并思考如何去做，为什么？</a:t>
            </a:r>
          </a:p>
        </p:txBody>
      </p:sp>
      <p:sp>
        <p:nvSpPr>
          <p:cNvPr id="12529" name="矩形 364"/>
          <p:cNvSpPr>
            <a:spLocks noChangeArrowheads="1"/>
          </p:cNvSpPr>
          <p:nvPr/>
        </p:nvSpPr>
        <p:spPr bwMode="auto">
          <a:xfrm>
            <a:off x="6264275" y="6037263"/>
            <a:ext cx="55276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solidFill>
                  <a:srgbClr val="595959"/>
                </a:solidFill>
                <a:latin typeface="微软雅黑" pitchFamily="34" charset="-122"/>
                <a:ea typeface="微软雅黑" pitchFamily="34" charset="-122"/>
                <a:sym typeface="微软雅黑" pitchFamily="34" charset="-122"/>
              </a:rPr>
              <a:t>纠结案例即体现价值观的模糊，通过研讨拨乱反正。</a:t>
            </a:r>
          </a:p>
        </p:txBody>
      </p:sp>
    </p:spTree>
  </p:cSld>
  <p:clrMapOvr>
    <a:masterClrMapping/>
  </p:clrMapOvr>
  <p:transition>
    <p:fade/>
  </p:transition>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Pages>0</Pages>
  <Words>1888</Words>
  <Characters>0</Characters>
  <Application>Microsoft Office PowerPoint</Application>
  <DocSecurity>0</DocSecurity>
  <PresentationFormat>寬螢幕</PresentationFormat>
  <Lines>0</Lines>
  <Paragraphs>190</Paragraphs>
  <Slides>27</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27</vt:i4>
      </vt:variant>
    </vt:vector>
  </HeadingPairs>
  <TitlesOfParts>
    <vt:vector size="41" baseType="lpstr">
      <vt:lpstr>Adobe 宋体 Std L</vt:lpstr>
      <vt:lpstr>Arial Unicode MS</vt:lpstr>
      <vt:lpstr>Microsoft YaHei</vt:lpstr>
      <vt:lpstr>SimSun</vt:lpstr>
      <vt:lpstr>方正兰亭粗黑_GBK</vt:lpstr>
      <vt:lpstr>方正兰亭黑简体</vt:lpstr>
      <vt:lpstr>微软雅黑 Light</vt:lpstr>
      <vt:lpstr>標楷體</vt:lpstr>
      <vt:lpstr>Arial</vt:lpstr>
      <vt:lpstr>Calibri</vt:lpstr>
      <vt:lpstr>Font Awesome 5 Free Regular</vt:lpstr>
      <vt:lpstr>Font Awesome 5 Free Solid</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仝德志</dc:creator>
  <cp:lastModifiedBy>Windows 使用者</cp:lastModifiedBy>
  <cp:revision>367</cp:revision>
  <dcterms:created xsi:type="dcterms:W3CDTF">2014-09-29T02:38:00Z</dcterms:created>
  <dcterms:modified xsi:type="dcterms:W3CDTF">2018-07-21T23:13:39Z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