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1" r:id="rId2"/>
    <p:sldId id="257" r:id="rId3"/>
    <p:sldId id="258" r:id="rId4"/>
    <p:sldId id="259" r:id="rId5"/>
    <p:sldId id="261" r:id="rId6"/>
    <p:sldId id="264" r:id="rId7"/>
    <p:sldId id="269" r:id="rId8"/>
    <p:sldId id="272" r:id="rId9"/>
    <p:sldId id="267" r:id="rId10"/>
    <p:sldId id="268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0" y="1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915703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r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3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jpe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572" y="8629544"/>
            <a:ext cx="3145294" cy="8025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Group 7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mart secure school system"/>
          <p:cNvSpPr txBox="1">
            <a:spLocks/>
          </p:cNvSpPr>
          <p:nvPr/>
        </p:nvSpPr>
        <p:spPr>
          <a:xfrm>
            <a:off x="406400" y="2427899"/>
            <a:ext cx="12192000" cy="3404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fontScale="90000" lnSpcReduction="10000"/>
          </a:bodyPr>
          <a:lstStyle>
            <a:lvl1pPr marL="0" marR="0" indent="0" algn="l" defTabSz="35052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2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1pPr>
            <a:lvl2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2pPr>
            <a:lvl3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3pPr>
            <a:lvl4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4pPr>
            <a:lvl5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5pPr>
            <a:lvl6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6pPr>
            <a:lvl7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7pPr>
            <a:lvl8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8pPr>
            <a:lvl9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9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Student SCHOOL SAFETY SYSTEM </a:t>
            </a:r>
            <a:r>
              <a:rPr lang="en-US" sz="9800" dirty="0" smtClean="0"/>
              <a:t>(4S)</a:t>
            </a:r>
            <a:endParaRPr lang="en-US" sz="9800" dirty="0"/>
          </a:p>
        </p:txBody>
      </p:sp>
    </p:spTree>
    <p:extLst>
      <p:ext uri="{BB962C8B-B14F-4D97-AF65-F5344CB8AC3E}">
        <p14:creationId xmlns:p14="http://schemas.microsoft.com/office/powerpoint/2010/main" val="9417556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</a:t>
            </a:r>
          </a:p>
        </p:txBody>
      </p:sp>
      <p:sp>
        <p:nvSpPr>
          <p:cNvPr id="216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 defTabSz="467359">
              <a:spcBef>
                <a:spcPts val="2200"/>
              </a:spcBef>
              <a:defRPr sz="4800"/>
            </a:pPr>
            <a:r>
              <a:t> </a:t>
            </a:r>
          </a:p>
        </p:txBody>
      </p:sp>
      <p:sp>
        <p:nvSpPr>
          <p:cNvPr id="217" name="Thanks"/>
          <p:cNvSpPr txBox="1">
            <a:spLocks noGrp="1"/>
          </p:cNvSpPr>
          <p:nvPr>
            <p:ph type="body" idx="1"/>
          </p:nvPr>
        </p:nvSpPr>
        <p:spPr>
          <a:xfrm>
            <a:off x="406400" y="1822450"/>
            <a:ext cx="12192000" cy="6108700"/>
          </a:xfrm>
          <a:prstGeom prst="rect">
            <a:avLst/>
          </a:prstGeom>
        </p:spPr>
        <p:txBody>
          <a:bodyPr anchor="ctr"/>
          <a:lstStyle>
            <a:lvl1pPr marL="0" indent="0" algn="ctr" defTabSz="457200">
              <a:lnSpc>
                <a:spcPts val="21100"/>
              </a:lnSpc>
              <a:spcBef>
                <a:spcPts val="1200"/>
              </a:spcBef>
              <a:buClrTx/>
              <a:buSzTx/>
              <a:buFontTx/>
              <a:buNone/>
              <a:defRPr sz="150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 smtClean="0">
                <a:solidFill>
                  <a:srgbClr val="FFFFFF"/>
                </a:solidFill>
                <a:latin typeface="Avenir Next Medium"/>
              </a:rPr>
              <a:t>Thank</a:t>
            </a:r>
            <a:r>
              <a:rPr lang="en-US" dirty="0" smtClean="0">
                <a:solidFill>
                  <a:srgbClr val="FFFFFF"/>
                </a:solidFill>
                <a:latin typeface="Avenir Next Medium"/>
              </a:rPr>
              <a:t> You</a:t>
            </a:r>
            <a:endParaRPr dirty="0">
              <a:solidFill>
                <a:srgbClr val="FFFFFF"/>
              </a:solidFill>
              <a:latin typeface="Avenir Next Medium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mart secure school system"/>
          <p:cNvSpPr txBox="1"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STUDENT SCHOOL SAFETY </a:t>
            </a:r>
            <a:r>
              <a:rPr dirty="0"/>
              <a:t>system</a:t>
            </a:r>
          </a:p>
        </p:txBody>
      </p:sp>
      <p:sp>
        <p:nvSpPr>
          <p:cNvPr id="170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2" defTabSz="467359">
              <a:spcBef>
                <a:spcPts val="2200"/>
              </a:spcBef>
              <a:defRPr sz="4800"/>
            </a:pPr>
            <a:r>
              <a:t>Introduction</a:t>
            </a:r>
          </a:p>
        </p:txBody>
      </p:sp>
      <p:sp>
        <p:nvSpPr>
          <p:cNvPr id="171" name="Aim of this project includ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Aim of this project include:</a:t>
            </a:r>
          </a:p>
          <a:p>
            <a:pPr lvl="1"/>
            <a:r>
              <a:rPr dirty="0"/>
              <a:t>Develop an affordable low cost system for tracking and ensuring safety of children</a:t>
            </a:r>
          </a:p>
          <a:p>
            <a:pPr lvl="1"/>
            <a:r>
              <a:rPr lang="en-US" dirty="0" smtClean="0"/>
              <a:t>H</a:t>
            </a:r>
            <a:r>
              <a:rPr dirty="0"/>
              <a:t>elp ensure safe arrival and departure of students</a:t>
            </a:r>
          </a:p>
          <a:p>
            <a:pPr lvl="1"/>
            <a:r>
              <a:rPr lang="en-US" dirty="0"/>
              <a:t>Track </a:t>
            </a:r>
            <a:r>
              <a:rPr dirty="0"/>
              <a:t>real time </a:t>
            </a:r>
            <a:r>
              <a:rPr lang="en-US" dirty="0"/>
              <a:t>status</a:t>
            </a:r>
            <a:endParaRPr dirty="0"/>
          </a:p>
          <a:p>
            <a:pPr lvl="1"/>
            <a:r>
              <a:rPr lang="en-US" dirty="0" smtClean="0"/>
              <a:t>Provide the school system to be reliable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mart secure school system"/>
          <p:cNvSpPr txBox="1"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STUDENT SCHOOL SAFETY system</a:t>
            </a:r>
          </a:p>
        </p:txBody>
      </p:sp>
      <p:sp>
        <p:nvSpPr>
          <p:cNvPr id="174" name="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467359">
              <a:spcBef>
                <a:spcPts val="2200"/>
              </a:spcBef>
              <a:defRPr sz="4800"/>
            </a:pPr>
            <a:r>
              <a:rPr dirty="0"/>
              <a:t>Problem</a:t>
            </a:r>
          </a:p>
        </p:txBody>
      </p:sp>
      <p:sp>
        <p:nvSpPr>
          <p:cNvPr id="175" name="Students often get on the wrong buses and get off at the wrong stop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2200"/>
              </a:spcBef>
              <a:defRPr sz="2720"/>
            </a:pPr>
            <a:r>
              <a:rPr dirty="0"/>
              <a:t>Students often get on the wrong buses and get off at the wrong </a:t>
            </a:r>
            <a:r>
              <a:rPr dirty="0" smtClean="0"/>
              <a:t>stop</a:t>
            </a:r>
            <a:endParaRPr dirty="0"/>
          </a:p>
          <a:p>
            <a:pPr marL="355600" indent="-355600" defTabSz="467359">
              <a:spcBef>
                <a:spcPts val="2200"/>
              </a:spcBef>
              <a:defRPr sz="2720"/>
            </a:pPr>
            <a:r>
              <a:rPr dirty="0"/>
              <a:t>Bus driver may</a:t>
            </a:r>
            <a:r>
              <a:rPr lang="en-US" altLang="ko-KR" dirty="0"/>
              <a:t> not be </a:t>
            </a:r>
            <a:r>
              <a:rPr dirty="0"/>
              <a:t>able to identify all students and will not know in time if a student is missing</a:t>
            </a:r>
          </a:p>
          <a:p>
            <a:pPr marL="355600" indent="-355600" defTabSz="467359">
              <a:spcBef>
                <a:spcPts val="2200"/>
              </a:spcBef>
              <a:defRPr sz="2720"/>
            </a:pPr>
            <a:r>
              <a:rPr lang="en-US" dirty="0" smtClean="0"/>
              <a:t>Working p</a:t>
            </a:r>
            <a:r>
              <a:rPr dirty="0" smtClean="0"/>
              <a:t>arents </a:t>
            </a:r>
            <a:r>
              <a:rPr lang="en-US" dirty="0" smtClean="0"/>
              <a:t>can’t know </a:t>
            </a:r>
            <a:r>
              <a:rPr dirty="0" smtClean="0"/>
              <a:t>if </a:t>
            </a:r>
            <a:r>
              <a:rPr dirty="0"/>
              <a:t>their </a:t>
            </a:r>
            <a:r>
              <a:rPr lang="en-US" dirty="0"/>
              <a:t>kids</a:t>
            </a:r>
            <a:r>
              <a:rPr dirty="0"/>
              <a:t> </a:t>
            </a:r>
            <a:r>
              <a:rPr lang="en-US" dirty="0"/>
              <a:t>are</a:t>
            </a:r>
            <a:r>
              <a:rPr lang="ko-KR" altLang="en-US" dirty="0"/>
              <a:t> </a:t>
            </a:r>
            <a:r>
              <a:rPr dirty="0"/>
              <a:t>safe until</a:t>
            </a:r>
            <a:r>
              <a:rPr lang="en-US" altLang="ko-KR" dirty="0"/>
              <a:t> the bus returns in</a:t>
            </a:r>
            <a:r>
              <a:rPr dirty="0"/>
              <a:t> the </a:t>
            </a:r>
            <a:r>
              <a:rPr lang="en-US" dirty="0"/>
              <a:t>evening</a:t>
            </a:r>
          </a:p>
          <a:p>
            <a:pPr marL="355600" indent="-355600" defTabSz="467359">
              <a:spcBef>
                <a:spcPts val="2200"/>
              </a:spcBef>
              <a:defRPr sz="2720"/>
            </a:pPr>
            <a:r>
              <a:rPr lang="en-US" dirty="0" smtClean="0"/>
              <a:t>Young </a:t>
            </a:r>
            <a:r>
              <a:rPr dirty="0" smtClean="0"/>
              <a:t>student</a:t>
            </a:r>
            <a:r>
              <a:rPr lang="en-US" dirty="0"/>
              <a:t>s</a:t>
            </a:r>
            <a:r>
              <a:rPr dirty="0"/>
              <a:t> </a:t>
            </a:r>
            <a:r>
              <a:rPr lang="en-US" dirty="0"/>
              <a:t>aren’t </a:t>
            </a:r>
            <a:r>
              <a:rPr dirty="0"/>
              <a:t>allow</a:t>
            </a:r>
            <a:r>
              <a:rPr lang="en-US" dirty="0"/>
              <a:t>ed</a:t>
            </a:r>
            <a:r>
              <a:rPr dirty="0"/>
              <a:t> phones</a:t>
            </a:r>
            <a:r>
              <a:rPr lang="en-US" altLang="ko-KR" dirty="0"/>
              <a:t> or parents can’t afford to buy smart </a:t>
            </a:r>
            <a:r>
              <a:rPr lang="en-US" altLang="ko-KR" dirty="0" smtClean="0"/>
              <a:t>phones for their kids</a:t>
            </a:r>
            <a:endParaRPr dirty="0"/>
          </a:p>
          <a:p>
            <a:pPr marL="355600" indent="-355600" defTabSz="467359">
              <a:spcBef>
                <a:spcPts val="2200"/>
              </a:spcBef>
              <a:defRPr sz="2720"/>
            </a:pPr>
            <a:r>
              <a:rPr dirty="0"/>
              <a:t>There is no reliable method for tracking </a:t>
            </a:r>
            <a:r>
              <a:rPr dirty="0" smtClean="0"/>
              <a:t>delays </a:t>
            </a:r>
            <a:r>
              <a:rPr dirty="0"/>
              <a:t>which further </a:t>
            </a:r>
            <a:r>
              <a:rPr lang="en-US" dirty="0" smtClean="0"/>
              <a:t>annoy</a:t>
            </a:r>
            <a:r>
              <a:rPr dirty="0" smtClean="0"/>
              <a:t> parents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mart secure school system"/>
          <p:cNvSpPr txBox="1"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STUDENT SCHOOL SAFETY system</a:t>
            </a:r>
          </a:p>
        </p:txBody>
      </p:sp>
      <p:sp>
        <p:nvSpPr>
          <p:cNvPr id="178" name="Proposed syst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467359">
              <a:spcBef>
                <a:spcPts val="2200"/>
              </a:spcBef>
              <a:defRPr sz="4800"/>
            </a:pPr>
            <a:r>
              <a:t>Proposed system</a:t>
            </a:r>
          </a:p>
        </p:txBody>
      </p:sp>
      <p:sp>
        <p:nvSpPr>
          <p:cNvPr id="179" name="A reliable system that tracks the location of school buses in real-time by uploading the geo- coordinates continuously via WiFi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reliable system that tracks the </a:t>
            </a:r>
            <a:r>
              <a:rPr lang="en-US" dirty="0" smtClean="0"/>
              <a:t>student’s information </a:t>
            </a:r>
            <a:r>
              <a:rPr lang="en-US" dirty="0"/>
              <a:t>about school In/Out and </a:t>
            </a:r>
            <a:r>
              <a:rPr lang="en-US" dirty="0" smtClean="0"/>
              <a:t>inform </a:t>
            </a:r>
            <a:r>
              <a:rPr lang="en-US" dirty="0"/>
              <a:t>their </a:t>
            </a:r>
            <a:r>
              <a:rPr lang="en-US" dirty="0" smtClean="0"/>
              <a:t>parent about it.</a:t>
            </a:r>
            <a:r>
              <a:rPr dirty="0" smtClean="0"/>
              <a:t> </a:t>
            </a:r>
            <a:endParaRPr dirty="0"/>
          </a:p>
          <a:p>
            <a:r>
              <a:rPr lang="en-US" dirty="0" smtClean="0"/>
              <a:t>E</a:t>
            </a:r>
            <a:r>
              <a:rPr dirty="0" smtClean="0"/>
              <a:t>ach student</a:t>
            </a:r>
            <a:r>
              <a:rPr lang="en-US" dirty="0" smtClean="0"/>
              <a:t>s can identify</a:t>
            </a:r>
            <a:r>
              <a:rPr dirty="0" smtClean="0"/>
              <a:t> </a:t>
            </a:r>
            <a:r>
              <a:rPr dirty="0"/>
              <a:t>as they enter and </a:t>
            </a:r>
            <a:r>
              <a:rPr lang="en-US" dirty="0" smtClean="0"/>
              <a:t>leave</a:t>
            </a:r>
            <a:r>
              <a:rPr dirty="0" smtClean="0"/>
              <a:t> </a:t>
            </a:r>
            <a:r>
              <a:rPr dirty="0"/>
              <a:t>the bus using Radio Frequency </a:t>
            </a:r>
            <a:r>
              <a:rPr dirty="0" smtClean="0"/>
              <a:t>Identification</a:t>
            </a:r>
            <a:r>
              <a:rPr lang="en-US" dirty="0" smtClean="0"/>
              <a:t> card(RFID)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 smtClean="0"/>
              <a:t>Parents using smarts phones to track their kids.</a:t>
            </a:r>
          </a:p>
          <a:p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mart secure school system"/>
          <p:cNvSpPr txBox="1"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STUDENT SCHOOL SAFETY system</a:t>
            </a:r>
          </a:p>
        </p:txBody>
      </p:sp>
      <p:sp>
        <p:nvSpPr>
          <p:cNvPr id="186" name="Benefi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467359">
              <a:spcBef>
                <a:spcPts val="2200"/>
              </a:spcBef>
              <a:defRPr sz="4800"/>
            </a:pPr>
            <a:r>
              <a:t>Benefits</a:t>
            </a:r>
          </a:p>
        </p:txBody>
      </p:sp>
      <p:sp>
        <p:nvSpPr>
          <p:cNvPr id="187" name="Scalable - The application is designed with provisions to accommodate new buses and new route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270" indent="-382270" defTabSz="502412">
              <a:spcBef>
                <a:spcPts val="2400"/>
              </a:spcBef>
              <a:defRPr sz="2924"/>
            </a:pPr>
            <a:r>
              <a:rPr dirty="0"/>
              <a:t>Low cost</a:t>
            </a:r>
            <a:br>
              <a:rPr dirty="0"/>
            </a:br>
            <a:r>
              <a:rPr dirty="0"/>
              <a:t>- Uses ESP8266 microcontroller which is low-cost and provides efficient latency. </a:t>
            </a:r>
            <a:endParaRPr sz="1032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82270" indent="-382270" defTabSz="502412">
              <a:spcBef>
                <a:spcPts val="2400"/>
              </a:spcBef>
              <a:defRPr sz="2924"/>
            </a:pPr>
            <a:r>
              <a:rPr dirty="0"/>
              <a:t>User friendly</a:t>
            </a:r>
            <a:br>
              <a:rPr dirty="0"/>
            </a:br>
            <a:r>
              <a:rPr dirty="0"/>
              <a:t>- Easy to use and provides a simple interface </a:t>
            </a:r>
            <a:endParaRPr sz="1032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82270" indent="-382270" defTabSz="502412">
              <a:spcBef>
                <a:spcPts val="2400"/>
              </a:spcBef>
              <a:defRPr sz="2924"/>
            </a:pPr>
            <a:r>
              <a:rPr dirty="0" smtClean="0"/>
              <a:t>Reliable</a:t>
            </a:r>
            <a:r>
              <a:rPr lang="en-US" dirty="0" smtClean="0"/>
              <a:t> and Secure</a:t>
            </a:r>
            <a:r>
              <a:rPr dirty="0"/>
              <a:t/>
            </a:r>
            <a:br>
              <a:rPr dirty="0"/>
            </a:br>
            <a:r>
              <a:rPr dirty="0"/>
              <a:t>- Updates are real time and hence reliable.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7B89E23-C6C4-4DD3-A811-8F985934F1E6}"/>
              </a:ext>
            </a:extLst>
          </p:cNvPr>
          <p:cNvSpPr/>
          <p:nvPr/>
        </p:nvSpPr>
        <p:spPr>
          <a:xfrm>
            <a:off x="655955" y="4056380"/>
            <a:ext cx="11441430" cy="4160520"/>
          </a:xfrm>
          <a:prstGeom prst="roundRect">
            <a:avLst>
              <a:gd name="adj" fmla="val 9524"/>
            </a:avLst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97" name="Smart secure school system"/>
          <p:cNvSpPr txBox="1"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STUDENT SCHOOL SAFETY system</a:t>
            </a:r>
          </a:p>
        </p:txBody>
      </p:sp>
      <p:sp>
        <p:nvSpPr>
          <p:cNvPr id="198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r>
              <a:rPr lang="en-US" dirty="0" smtClean="0"/>
              <a:t>Setup of the system</a:t>
            </a:r>
            <a:endParaRPr dirty="0"/>
          </a:p>
        </p:txBody>
      </p:sp>
      <p:pic>
        <p:nvPicPr>
          <p:cNvPr id="1026" name="Picture 2" descr="Arduino Board에 대한 이미지 검색결과">
            <a:extLst>
              <a:ext uri="{FF2B5EF4-FFF2-40B4-BE49-F238E27FC236}">
                <a16:creationId xmlns:a16="http://schemas.microsoft.com/office/drawing/2014/main" id="{A0AC9B97-985E-4DF9-89F7-263B3B33F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" y="6126248"/>
            <a:ext cx="2783614" cy="18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mos d1 r1에 대한 이미지 검색결과">
            <a:extLst>
              <a:ext uri="{FF2B5EF4-FFF2-40B4-BE49-F238E27FC236}">
                <a16:creationId xmlns:a16="http://schemas.microsoft.com/office/drawing/2014/main" id="{60B5338A-D8B3-445D-A73F-B77711CAA2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000" b="75500" l="4750" r="90500">
                        <a14:foregroundMark x1="8875" y1="23875" x2="9875" y2="29000"/>
                        <a14:foregroundMark x1="44875" y1="35500" x2="57375" y2="36125"/>
                        <a14:foregroundMark x1="23625" y1="22500" x2="31125" y2="23000"/>
                        <a14:foregroundMark x1="86500" y1="40500" x2="86500" y2="65125"/>
                        <a14:foregroundMark x1="89625" y1="36500" x2="89625" y2="45625"/>
                        <a14:foregroundMark x1="8750" y1="33750" x2="13125" y2="69000"/>
                        <a14:foregroundMark x1="13125" y1="69000" x2="19125" y2="72000"/>
                        <a14:foregroundMark x1="19125" y1="72000" x2="30750" y2="71375"/>
                        <a14:foregroundMark x1="30750" y1="71375" x2="85750" y2="72750"/>
                        <a14:foregroundMark x1="87625" y1="66125" x2="88500" y2="68625"/>
                        <a14:foregroundMark x1="90500" y1="35375" x2="90375" y2="71125"/>
                        <a14:foregroundMark x1="65125" y1="53000" x2="49375" y2="50375"/>
                        <a14:foregroundMark x1="4750" y1="71500" x2="13375" y2="68250"/>
                        <a14:foregroundMark x1="13375" y1="68250" x2="14500" y2="68625"/>
                        <a14:foregroundMark x1="11500" y1="74750" x2="18500" y2="74625"/>
                        <a14:foregroundMark x1="18500" y1="74625" x2="58375" y2="75500"/>
                        <a14:foregroundMark x1="58375" y1="75500" x2="60625" y2="75250"/>
                        <a14:foregroundMark x1="7500" y1="34875" x2="7750" y2="39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67" b="19833"/>
          <a:stretch/>
        </p:blipFill>
        <p:spPr bwMode="auto">
          <a:xfrm>
            <a:off x="4181109" y="6375168"/>
            <a:ext cx="1974942" cy="136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구름 4">
            <a:extLst>
              <a:ext uri="{FF2B5EF4-FFF2-40B4-BE49-F238E27FC236}">
                <a16:creationId xmlns:a16="http://schemas.microsoft.com/office/drawing/2014/main" id="{DA1F86AE-A83E-45BD-9501-93E8D7061337}"/>
              </a:ext>
            </a:extLst>
          </p:cNvPr>
          <p:cNvSpPr/>
          <p:nvPr/>
        </p:nvSpPr>
        <p:spPr>
          <a:xfrm>
            <a:off x="5986509" y="4250985"/>
            <a:ext cx="3182071" cy="1595877"/>
          </a:xfrm>
          <a:prstGeom prst="clou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pic>
        <p:nvPicPr>
          <p:cNvPr id="1040" name="Picture 16" descr="android에 대한 이미지 검색결과">
            <a:extLst>
              <a:ext uri="{FF2B5EF4-FFF2-40B4-BE49-F238E27FC236}">
                <a16:creationId xmlns:a16="http://schemas.microsoft.com/office/drawing/2014/main" id="{1F7DFAB4-6A44-46DA-9300-8FA25C424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4" t="4930" r="26699"/>
          <a:stretch/>
        </p:blipFill>
        <p:spPr bwMode="auto">
          <a:xfrm>
            <a:off x="9519463" y="5937527"/>
            <a:ext cx="1794862" cy="204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rebase에 대한 이미지 검색결과">
            <a:extLst>
              <a:ext uri="{FF2B5EF4-FFF2-40B4-BE49-F238E27FC236}">
                <a16:creationId xmlns:a16="http://schemas.microsoft.com/office/drawing/2014/main" id="{5AC2804A-CF04-4D6B-BD97-90B0F15BE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51" b="23340"/>
          <a:stretch/>
        </p:blipFill>
        <p:spPr bwMode="auto">
          <a:xfrm>
            <a:off x="5760379" y="4596361"/>
            <a:ext cx="3559810" cy="90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F65AFA8-439B-49BD-B014-9599D013FA70}"/>
              </a:ext>
            </a:extLst>
          </p:cNvPr>
          <p:cNvCxnSpPr>
            <a:cxnSpLocks/>
          </p:cNvCxnSpPr>
          <p:nvPr/>
        </p:nvCxnSpPr>
        <p:spPr>
          <a:xfrm>
            <a:off x="3063240" y="7056523"/>
            <a:ext cx="1117869" cy="0"/>
          </a:xfrm>
          <a:prstGeom prst="straightConnector1">
            <a:avLst/>
          </a:prstGeom>
          <a:noFill/>
          <a:ln w="762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7CECD1-FE7D-4DB5-AA0E-19533719DF68}"/>
              </a:ext>
            </a:extLst>
          </p:cNvPr>
          <p:cNvCxnSpPr>
            <a:cxnSpLocks/>
          </p:cNvCxnSpPr>
          <p:nvPr/>
        </p:nvCxnSpPr>
        <p:spPr>
          <a:xfrm flipV="1">
            <a:off x="4815612" y="5318761"/>
            <a:ext cx="982751" cy="1027428"/>
          </a:xfrm>
          <a:prstGeom prst="straightConnector1">
            <a:avLst/>
          </a:prstGeom>
          <a:noFill/>
          <a:ln w="762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BC50876-3FB2-451B-8B1E-BEEC2E49EDE2}"/>
              </a:ext>
            </a:extLst>
          </p:cNvPr>
          <p:cNvCxnSpPr>
            <a:cxnSpLocks/>
          </p:cNvCxnSpPr>
          <p:nvPr/>
        </p:nvCxnSpPr>
        <p:spPr>
          <a:xfrm>
            <a:off x="9356727" y="5050290"/>
            <a:ext cx="978076" cy="782185"/>
          </a:xfrm>
          <a:prstGeom prst="straightConnector1">
            <a:avLst/>
          </a:prstGeom>
          <a:noFill/>
          <a:ln w="762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42" name="Picture 18" descr="android studio에 대한 이미지 검색결과">
            <a:extLst>
              <a:ext uri="{FF2B5EF4-FFF2-40B4-BE49-F238E27FC236}">
                <a16:creationId xmlns:a16="http://schemas.microsoft.com/office/drawing/2014/main" id="{28476AFC-C2B9-4481-AB64-9496D825A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178" y="4782325"/>
            <a:ext cx="1064537" cy="106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rduino icon에 대한 이미지 검색결과">
            <a:extLst>
              <a:ext uri="{FF2B5EF4-FFF2-40B4-BE49-F238E27FC236}">
                <a16:creationId xmlns:a16="http://schemas.microsoft.com/office/drawing/2014/main" id="{12CE2CB9-DCD5-4E78-8C59-4B66417493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24"/>
          <a:stretch/>
        </p:blipFill>
        <p:spPr bwMode="auto">
          <a:xfrm>
            <a:off x="2962014" y="5198330"/>
            <a:ext cx="1320319" cy="111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31EC3D-33FF-4A95-BE8C-75EF5CC93E39}"/>
              </a:ext>
            </a:extLst>
          </p:cNvPr>
          <p:cNvSpPr txBox="1"/>
          <p:nvPr/>
        </p:nvSpPr>
        <p:spPr>
          <a:xfrm>
            <a:off x="3226565" y="6917007"/>
            <a:ext cx="68127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UART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CEAF0C-DC53-4F62-BCDE-8B43D01B8273}"/>
              </a:ext>
            </a:extLst>
          </p:cNvPr>
          <p:cNvSpPr txBox="1"/>
          <p:nvPr/>
        </p:nvSpPr>
        <p:spPr>
          <a:xfrm>
            <a:off x="5300835" y="5594803"/>
            <a:ext cx="221855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Wi-Fi Client Request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75D788-E867-4B85-BAF6-9CF1764BB602}"/>
              </a:ext>
            </a:extLst>
          </p:cNvPr>
          <p:cNvSpPr txBox="1"/>
          <p:nvPr/>
        </p:nvSpPr>
        <p:spPr>
          <a:xfrm>
            <a:off x="9774733" y="4653704"/>
            <a:ext cx="48090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Call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1048" name="Picture 24" descr="rc522에 대한 이미지 검색결과">
            <a:extLst>
              <a:ext uri="{FF2B5EF4-FFF2-40B4-BE49-F238E27FC236}">
                <a16:creationId xmlns:a16="http://schemas.microsoft.com/office/drawing/2014/main" id="{59A6AB76-B7A4-4BA8-8677-507732E6C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399" b="95629" l="10000" r="90000">
                        <a14:foregroundMark x1="27375" y1="7168" x2="38250" y2="6119"/>
                        <a14:foregroundMark x1="38250" y1="6119" x2="64875" y2="6119"/>
                        <a14:foregroundMark x1="64875" y1="6119" x2="71750" y2="5594"/>
                        <a14:foregroundMark x1="71750" y1="5594" x2="72500" y2="15559"/>
                        <a14:foregroundMark x1="27375" y1="1748" x2="38000" y2="1923"/>
                        <a14:foregroundMark x1="38000" y1="1923" x2="46750" y2="1748"/>
                        <a14:foregroundMark x1="46750" y1="1748" x2="55000" y2="1923"/>
                        <a14:foregroundMark x1="72875" y1="94930" x2="31750" y2="97378"/>
                        <a14:foregroundMark x1="31750" y1="97378" x2="26750" y2="90734"/>
                        <a14:foregroundMark x1="26750" y1="90734" x2="26750" y2="90385"/>
                        <a14:foregroundMark x1="37125" y1="93881" x2="47500" y2="94755"/>
                        <a14:foregroundMark x1="47500" y1="94755" x2="57750" y2="94056"/>
                        <a14:foregroundMark x1="57750" y1="94056" x2="61125" y2="94056"/>
                        <a14:foregroundMark x1="67125" y1="95455" x2="45250" y2="956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08" r="21865"/>
          <a:stretch/>
        </p:blipFill>
        <p:spPr bwMode="auto">
          <a:xfrm rot="5400000">
            <a:off x="1347440" y="4114818"/>
            <a:ext cx="1173640" cy="152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F331372-3C7D-4DF3-B100-497B300A50F6}"/>
              </a:ext>
            </a:extLst>
          </p:cNvPr>
          <p:cNvCxnSpPr>
            <a:cxnSpLocks/>
          </p:cNvCxnSpPr>
          <p:nvPr/>
        </p:nvCxnSpPr>
        <p:spPr>
          <a:xfrm>
            <a:off x="1923937" y="5589672"/>
            <a:ext cx="0" cy="662538"/>
          </a:xfrm>
          <a:prstGeom prst="straightConnector1">
            <a:avLst/>
          </a:prstGeom>
          <a:noFill/>
          <a:ln w="762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0C2983-62CC-4ECC-B0AC-182136C64E15}"/>
              </a:ext>
            </a:extLst>
          </p:cNvPr>
          <p:cNvSpPr txBox="1"/>
          <p:nvPr/>
        </p:nvSpPr>
        <p:spPr>
          <a:xfrm>
            <a:off x="1390658" y="5371561"/>
            <a:ext cx="41838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SPI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1050" name="Picture 26" descr="rfid card에 대한 이미지 검색결과">
            <a:extLst>
              <a:ext uri="{FF2B5EF4-FFF2-40B4-BE49-F238E27FC236}">
                <a16:creationId xmlns:a16="http://schemas.microsoft.com/office/drawing/2014/main" id="{34E27597-21DF-4518-80B3-E9C107DB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778" b="93778" l="444" r="89778">
                        <a14:foregroundMark x1="74667" y1="38667" x2="89333" y2="32889"/>
                        <a14:foregroundMark x1="9778" y1="66667" x2="5778" y2="85778"/>
                        <a14:foregroundMark x1="5333" y1="86222" x2="444" y2="93778"/>
                        <a14:foregroundMark x1="75111" y1="61333" x2="88000" y2="42222"/>
                        <a14:foregroundMark x1="88000" y1="42222" x2="88000" y2="41778"/>
                        <a14:foregroundMark x1="78667" y1="55556" x2="85778" y2="37778"/>
                        <a14:foregroundMark x1="85778" y1="37333" x2="68000" y2="20444"/>
                        <a14:foregroundMark x1="68000" y1="20444" x2="64889" y2="20444"/>
                        <a14:foregroundMark x1="70667" y1="22667" x2="50222" y2="51111"/>
                        <a14:foregroundMark x1="58667" y1="36889" x2="47556" y2="56889"/>
                        <a14:foregroundMark x1="47556" y1="59111" x2="68444" y2="66667"/>
                        <a14:foregroundMark x1="52444" y1="62222" x2="67556" y2="71111"/>
                        <a14:foregroundMark x1="53778" y1="66222" x2="68889" y2="7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62448" y="3083529"/>
            <a:ext cx="1974941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7B89E23-C6C4-4DD3-A811-8F985934F1E6}"/>
              </a:ext>
            </a:extLst>
          </p:cNvPr>
          <p:cNvSpPr/>
          <p:nvPr/>
        </p:nvSpPr>
        <p:spPr>
          <a:xfrm>
            <a:off x="781685" y="2882900"/>
            <a:ext cx="11441430" cy="6308654"/>
          </a:xfrm>
          <a:prstGeom prst="roundRect">
            <a:avLst>
              <a:gd name="adj" fmla="val 9524"/>
            </a:avLst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800" cap="all" dirty="0">
              <a:solidFill>
                <a:srgbClr val="FFFFFF"/>
              </a:solidFill>
              <a:latin typeface="+mn-lt"/>
              <a:ea typeface="+mn-ea"/>
              <a:cs typeface="+mn-cs"/>
              <a:sym typeface="DIN Condensed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800" cap="all" dirty="0">
              <a:solidFill>
                <a:srgbClr val="FFFFFF"/>
              </a:solidFill>
              <a:latin typeface="+mn-lt"/>
              <a:ea typeface="+mn-ea"/>
              <a:cs typeface="+mn-cs"/>
              <a:sym typeface="DIN Condensed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800" cap="all" dirty="0">
              <a:solidFill>
                <a:srgbClr val="FFFFFF"/>
              </a:solidFill>
              <a:latin typeface="+mn-lt"/>
              <a:ea typeface="+mn-ea"/>
              <a:cs typeface="+mn-cs"/>
              <a:sym typeface="DIN Condensed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800" cap="all" dirty="0">
              <a:solidFill>
                <a:srgbClr val="FFFFFF"/>
              </a:solidFill>
              <a:latin typeface="+mn-lt"/>
              <a:ea typeface="+mn-ea"/>
              <a:cs typeface="+mn-cs"/>
              <a:sym typeface="DIN Condensed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800" cap="all" dirty="0">
              <a:solidFill>
                <a:srgbClr val="FFFFFF"/>
              </a:solidFill>
              <a:latin typeface="+mn-lt"/>
              <a:ea typeface="+mn-ea"/>
              <a:cs typeface="+mn-cs"/>
              <a:sym typeface="DIN Condensed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800" cap="all" dirty="0">
              <a:solidFill>
                <a:srgbClr val="FFFFFF"/>
              </a:solidFill>
              <a:latin typeface="+mn-lt"/>
              <a:ea typeface="+mn-ea"/>
              <a:cs typeface="+mn-cs"/>
              <a:sym typeface="DIN Condensed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800" cap="all" dirty="0">
              <a:solidFill>
                <a:srgbClr val="FFFFFF"/>
              </a:solidFill>
              <a:latin typeface="+mn-lt"/>
              <a:ea typeface="+mn-ea"/>
              <a:cs typeface="+mn-cs"/>
              <a:sym typeface="DIN Condensed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800" cap="all" dirty="0">
              <a:solidFill>
                <a:srgbClr val="FFFFFF"/>
              </a:solidFill>
              <a:latin typeface="+mn-lt"/>
              <a:ea typeface="+mn-ea"/>
              <a:cs typeface="+mn-cs"/>
              <a:sym typeface="DIN Condensed"/>
            </a:endParaRP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197" name="Smart secure school system"/>
          <p:cNvSpPr txBox="1"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STUDENT SCHOOL SAFETY system</a:t>
            </a:r>
          </a:p>
        </p:txBody>
      </p:sp>
      <p:sp>
        <p:nvSpPr>
          <p:cNvPr id="198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r>
              <a:rPr lang="en-US" dirty="0"/>
              <a:t>PROCESS</a:t>
            </a:r>
            <a:endParaRPr dirty="0"/>
          </a:p>
        </p:txBody>
      </p:sp>
      <p:pic>
        <p:nvPicPr>
          <p:cNvPr id="2052" name="Picture 4" descr="bus에 대한 이미지 검색결과">
            <a:extLst>
              <a:ext uri="{FF2B5EF4-FFF2-40B4-BE49-F238E27FC236}">
                <a16:creationId xmlns:a16="http://schemas.microsoft.com/office/drawing/2014/main" id="{E1CBCD65-833F-4FED-A879-C40D15D78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4"/>
          <a:stretch/>
        </p:blipFill>
        <p:spPr bwMode="auto">
          <a:xfrm>
            <a:off x="880110" y="4487162"/>
            <a:ext cx="6101909" cy="286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교통카드 리더기에 대한 이미지 검색결과">
            <a:extLst>
              <a:ext uri="{FF2B5EF4-FFF2-40B4-BE49-F238E27FC236}">
                <a16:creationId xmlns:a16="http://schemas.microsoft.com/office/drawing/2014/main" id="{7E7CFE96-C98E-40D7-8FC7-CFED82EF8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1" t="9052" r="8969" b="2047"/>
          <a:stretch/>
        </p:blipFill>
        <p:spPr bwMode="auto">
          <a:xfrm>
            <a:off x="4011865" y="6270018"/>
            <a:ext cx="453469" cy="49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B10A1C-C731-4435-9038-E2ECED8086BA}"/>
              </a:ext>
            </a:extLst>
          </p:cNvPr>
          <p:cNvSpPr txBox="1"/>
          <p:nvPr/>
        </p:nvSpPr>
        <p:spPr>
          <a:xfrm>
            <a:off x="3928026" y="6722011"/>
            <a:ext cx="492122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1</a:t>
            </a:r>
            <a:endParaRPr kumimoji="0" lang="ko-KR" alt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7E64E7-7FE4-4BF3-BC8E-EE321B7E7E7D}"/>
              </a:ext>
            </a:extLst>
          </p:cNvPr>
          <p:cNvSpPr txBox="1"/>
          <p:nvPr/>
        </p:nvSpPr>
        <p:spPr>
          <a:xfrm>
            <a:off x="8538023" y="3086451"/>
            <a:ext cx="492122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3</a:t>
            </a:r>
            <a:endParaRPr kumimoji="0" lang="ko-KR" alt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2058" name="Picture 10" descr="parking lot barrier gate에 대한 이미지 검색결과">
            <a:extLst>
              <a:ext uri="{FF2B5EF4-FFF2-40B4-BE49-F238E27FC236}">
                <a16:creationId xmlns:a16="http://schemas.microsoft.com/office/drawing/2014/main" id="{386173E7-47C0-4A7A-9516-0F6E8ECB74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0" t="22500" b="12028"/>
          <a:stretch/>
        </p:blipFill>
        <p:spPr bwMode="auto">
          <a:xfrm>
            <a:off x="7785519" y="4175760"/>
            <a:ext cx="4220434" cy="461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교통카드 리더기에 대한 이미지 검색결과">
            <a:extLst>
              <a:ext uri="{FF2B5EF4-FFF2-40B4-BE49-F238E27FC236}">
                <a16:creationId xmlns:a16="http://schemas.microsoft.com/office/drawing/2014/main" id="{16842CDD-CF81-4A03-B547-9386D969D0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667" b="89833" l="16167" r="90667">
                        <a14:foregroundMark x1="69167" y1="27833" x2="70667" y2="53000"/>
                        <a14:foregroundMark x1="70667" y1="31667" x2="77333" y2="64167"/>
                        <a14:foregroundMark x1="77333" y1="64167" x2="71500" y2="70167"/>
                        <a14:foregroundMark x1="78667" y1="30167" x2="79167" y2="64333"/>
                        <a14:foregroundMark x1="79167" y1="64333" x2="76167" y2="67833"/>
                        <a14:foregroundMark x1="77833" y1="31667" x2="85000" y2="62833"/>
                        <a14:foregroundMark x1="85000" y1="62833" x2="77833" y2="72667"/>
                        <a14:foregroundMark x1="79333" y1="57667" x2="62833" y2="79667"/>
                        <a14:foregroundMark x1="80167" y1="66333" x2="58500" y2="86167"/>
                        <a14:foregroundMark x1="58500" y1="86167" x2="36167" y2="86000"/>
                        <a14:foregroundMark x1="57333" y1="86667" x2="76167" y2="79667"/>
                        <a14:foregroundMark x1="76167" y1="73333" x2="60500" y2="81167"/>
                        <a14:foregroundMark x1="28333" y1="77333" x2="22833" y2="60833"/>
                        <a14:foregroundMark x1="20500" y1="52167" x2="20500" y2="77333"/>
                        <a14:foregroundMark x1="21167" y1="47500" x2="16333" y2="76333"/>
                        <a14:foregroundMark x1="16333" y1="76333" x2="21167" y2="80500"/>
                        <a14:foregroundMark x1="81667" y1="77333" x2="51167" y2="85167"/>
                        <a14:foregroundMark x1="77000" y1="82000" x2="60500" y2="89833"/>
                        <a14:foregroundMark x1="79333" y1="79667" x2="72333" y2="85167"/>
                        <a14:backgroundMark x1="11000" y1="17500" x2="46833" y2="8833"/>
                        <a14:backgroundMark x1="46833" y1="8833" x2="77000" y2="8833"/>
                        <a14:backgroundMark x1="77000" y1="8833" x2="94333" y2="32667"/>
                        <a14:backgroundMark x1="94333" y1="32667" x2="92333" y2="65500"/>
                        <a14:backgroundMark x1="92333" y1="65500" x2="81237" y2="76767"/>
                        <a14:backgroundMark x1="37631" y1="88310" x2="9500" y2="89000"/>
                        <a14:backgroundMark x1="9500" y1="89000" x2="7000" y2="47500"/>
                        <a14:backgroundMark x1="12500" y1="38833" x2="12500" y2="69500"/>
                        <a14:backgroundMark x1="15000" y1="76112" x2="15000" y2="774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22" t="8667" b="10133"/>
          <a:stretch/>
        </p:blipFill>
        <p:spPr bwMode="auto">
          <a:xfrm>
            <a:off x="7785519" y="6000300"/>
            <a:ext cx="1505008" cy="134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FB295A2-FECE-4925-9BC8-17BE9832C045}"/>
              </a:ext>
            </a:extLst>
          </p:cNvPr>
          <p:cNvSpPr txBox="1"/>
          <p:nvPr/>
        </p:nvSpPr>
        <p:spPr>
          <a:xfrm>
            <a:off x="5748339" y="2566312"/>
            <a:ext cx="492122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2</a:t>
            </a:r>
            <a:endParaRPr kumimoji="0" lang="ko-KR" altLang="en-US" sz="6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2060" name="Picture 12" descr="arduino button에 대한 이미지 검색결과">
            <a:extLst>
              <a:ext uri="{FF2B5EF4-FFF2-40B4-BE49-F238E27FC236}">
                <a16:creationId xmlns:a16="http://schemas.microsoft.com/office/drawing/2014/main" id="{C2B46B8E-3215-4C39-8B48-3C9140068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2782" r="10110" b="9169"/>
          <a:stretch/>
        </p:blipFill>
        <p:spPr bwMode="auto">
          <a:xfrm>
            <a:off x="6239168" y="3267377"/>
            <a:ext cx="1144601" cy="133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F391738D-7771-4F6D-93F7-F701D29EBA4D}"/>
              </a:ext>
            </a:extLst>
          </p:cNvPr>
          <p:cNvSpPr/>
          <p:nvPr/>
        </p:nvSpPr>
        <p:spPr>
          <a:xfrm rot="13508701">
            <a:off x="5307394" y="4090168"/>
            <a:ext cx="772090" cy="2049885"/>
          </a:xfrm>
          <a:prstGeom prst="triangle">
            <a:avLst>
              <a:gd name="adj" fmla="val 54047"/>
            </a:avLst>
          </a:prstGeom>
          <a:solidFill>
            <a:schemeClr val="accent2">
              <a:alpha val="7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800" b="0" i="0" u="none" strike="noStrike" cap="all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638983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06400" y="516342"/>
            <a:ext cx="11176000" cy="398058"/>
          </a:xfrm>
        </p:spPr>
        <p:txBody>
          <a:bodyPr/>
          <a:lstStyle/>
          <a:p>
            <a:r>
              <a:rPr lang="en-US" altLang="ko-KR" dirty="0"/>
              <a:t>STUDENT SCHOOL SAFETY system</a:t>
            </a:r>
          </a:p>
        </p:txBody>
      </p:sp>
      <p:pic>
        <p:nvPicPr>
          <p:cNvPr id="1026" name="Picture 2" descr="C:\Users\X541UV-DM960\Downloads\Screenshot_20191004-160836_SchoolSecurity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19" y="1240075"/>
            <a:ext cx="5515092" cy="1133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" r="2259" b="3184"/>
          <a:stretch/>
        </p:blipFill>
        <p:spPr bwMode="auto">
          <a:xfrm>
            <a:off x="7040819" y="4657141"/>
            <a:ext cx="5008168" cy="492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Users\X541UV-DM960\Downloads\Screenshot_20191004-162047_SchoolSecuritySystem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67444"/>
          <a:stretch/>
        </p:blipFill>
        <p:spPr bwMode="auto">
          <a:xfrm>
            <a:off x="7040819" y="1240075"/>
            <a:ext cx="4963867" cy="331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1357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mart secure school system"/>
          <p:cNvSpPr txBox="1">
            <a:spLocks noGrp="1"/>
          </p:cNvSpPr>
          <p:nvPr>
            <p:ph type="body" idx="13"/>
          </p:nvPr>
        </p:nvSpPr>
        <p:spPr>
          <a:xfrm>
            <a:off x="406400" y="508968"/>
            <a:ext cx="11176000" cy="40543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STUDENT SCHOOL SAFETY system</a:t>
            </a:r>
          </a:p>
        </p:txBody>
      </p:sp>
      <p:sp>
        <p:nvSpPr>
          <p:cNvPr id="212" name="FUTHURE SCOP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467359">
              <a:spcBef>
                <a:spcPts val="2200"/>
              </a:spcBef>
              <a:defRPr sz="4800"/>
            </a:pPr>
            <a:r>
              <a:t>FUTHURE SCOPE</a:t>
            </a:r>
          </a:p>
        </p:txBody>
      </p:sp>
      <p:sp>
        <p:nvSpPr>
          <p:cNvPr id="213" name="A provision to EMERGENCY CALL from the vehicle in case of issue in the vehicl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A provision to EMERGENCY CALL from the vehicle in case of issue in the vehicle. </a:t>
            </a:r>
          </a:p>
          <a:p>
            <a:r>
              <a:rPr lang="en-US" dirty="0"/>
              <a:t>A provision to unlock parking only upon id card can be added.</a:t>
            </a:r>
          </a:p>
          <a:p>
            <a:r>
              <a:rPr lang="en-US" dirty="0"/>
              <a:t> RFID can be replaced with more reliable methods like biometric/face identification.</a:t>
            </a:r>
          </a:p>
          <a:p>
            <a:r>
              <a:rPr dirty="0"/>
              <a:t>Notification from School to the students</a:t>
            </a:r>
            <a:r>
              <a:rPr lang="en-US" altLang="ko-KR" dirty="0"/>
              <a:t>, parents </a:t>
            </a:r>
            <a:endParaRPr dirty="0"/>
          </a:p>
          <a:p>
            <a:r>
              <a:rPr lang="en-US" dirty="0" smtClean="0"/>
              <a:t>Camera </a:t>
            </a:r>
            <a:r>
              <a:rPr lang="en-US" dirty="0"/>
              <a:t>on the Bus, Contact driver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287</Words>
  <Application>Microsoft Office PowerPoint</Application>
  <PresentationFormat>사용자 지정</PresentationFormat>
  <Paragraphs>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Avenir Next</vt:lpstr>
      <vt:lpstr>Avenir Next Medium</vt:lpstr>
      <vt:lpstr>DIN Alternate</vt:lpstr>
      <vt:lpstr>DIN Condensed</vt:lpstr>
      <vt:lpstr>Helvetica Neue</vt:lpstr>
      <vt:lpstr>Helvetica</vt:lpstr>
      <vt:lpstr>Times</vt:lpstr>
      <vt:lpstr>Times New Roman</vt:lpstr>
      <vt:lpstr>New_Template7</vt:lpstr>
      <vt:lpstr>Group 7 </vt:lpstr>
      <vt:lpstr>Introduction</vt:lpstr>
      <vt:lpstr>Problem</vt:lpstr>
      <vt:lpstr>Proposed system</vt:lpstr>
      <vt:lpstr>Benefits</vt:lpstr>
      <vt:lpstr>Setup of the system</vt:lpstr>
      <vt:lpstr>PROCESS</vt:lpstr>
      <vt:lpstr>PowerPoint 프레젠테이션</vt:lpstr>
      <vt:lpstr>FUTHURE SCOPE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secure school system</dc:title>
  <dc:creator>X541UV-DM960</dc:creator>
  <cp:lastModifiedBy>user</cp:lastModifiedBy>
  <cp:revision>26</cp:revision>
  <dcterms:modified xsi:type="dcterms:W3CDTF">2019-10-06T09:27:52Z</dcterms:modified>
</cp:coreProperties>
</file>