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57" r:id="rId15"/>
    <p:sldId id="272" r:id="rId16"/>
    <p:sldId id="273" r:id="rId17"/>
    <p:sldId id="274" r:id="rId18"/>
    <p:sldId id="276" r:id="rId19"/>
    <p:sldId id="277" r:id="rId20"/>
    <p:sldId id="278" r:id="rId21"/>
    <p:sldId id="279" r:id="rId22"/>
    <p:sldId id="280" r:id="rId23"/>
    <p:sldId id="281" r:id="rId24"/>
    <p:sldId id="282"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8" r:id="rId39"/>
    <p:sldId id="299" r:id="rId40"/>
    <p:sldId id="300" r:id="rId41"/>
    <p:sldId id="301" r:id="rId42"/>
    <p:sldId id="302" r:id="rId43"/>
    <p:sldId id="303" r:id="rId44"/>
    <p:sldId id="304" r:id="rId45"/>
    <p:sldId id="305" r:id="rId46"/>
    <p:sldId id="306" r:id="rId47"/>
    <p:sldId id="266" r:id="rId48"/>
    <p:sldId id="307" r:id="rId49"/>
    <p:sldId id="308" r:id="rId50"/>
    <p:sldId id="309" r:id="rId51"/>
    <p:sldId id="310" r:id="rId52"/>
    <p:sldId id="271" r:id="rId53"/>
    <p:sldId id="311"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57224AD-DBC9-4B28-A4E2-4429188B0EED}"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EBF20-EDFD-4D1F-83A2-D183170D8E2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38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224AD-DBC9-4B28-A4E2-4429188B0EED}"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EBF20-EDFD-4D1F-83A2-D183170D8E2C}" type="slidenum">
              <a:rPr lang="en-IN" smtClean="0"/>
              <a:t>‹#›</a:t>
            </a:fld>
            <a:endParaRPr lang="en-IN"/>
          </a:p>
        </p:txBody>
      </p:sp>
    </p:spTree>
    <p:extLst>
      <p:ext uri="{BB962C8B-B14F-4D97-AF65-F5344CB8AC3E}">
        <p14:creationId xmlns:p14="http://schemas.microsoft.com/office/powerpoint/2010/main" val="145084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224AD-DBC9-4B28-A4E2-4429188B0EED}"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EBF20-EDFD-4D1F-83A2-D183170D8E2C}"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593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224AD-DBC9-4B28-A4E2-4429188B0EED}"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EBF20-EDFD-4D1F-83A2-D183170D8E2C}" type="slidenum">
              <a:rPr lang="en-IN" smtClean="0"/>
              <a:t>‹#›</a:t>
            </a:fld>
            <a:endParaRPr lang="en-IN"/>
          </a:p>
        </p:txBody>
      </p:sp>
    </p:spTree>
    <p:extLst>
      <p:ext uri="{BB962C8B-B14F-4D97-AF65-F5344CB8AC3E}">
        <p14:creationId xmlns:p14="http://schemas.microsoft.com/office/powerpoint/2010/main" val="2586409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224AD-DBC9-4B28-A4E2-4429188B0EED}"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EBF20-EDFD-4D1F-83A2-D183170D8E2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62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7224AD-DBC9-4B28-A4E2-4429188B0EED}"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EEBF20-EDFD-4D1F-83A2-D183170D8E2C}" type="slidenum">
              <a:rPr lang="en-IN" smtClean="0"/>
              <a:t>‹#›</a:t>
            </a:fld>
            <a:endParaRPr lang="en-IN"/>
          </a:p>
        </p:txBody>
      </p:sp>
    </p:spTree>
    <p:extLst>
      <p:ext uri="{BB962C8B-B14F-4D97-AF65-F5344CB8AC3E}">
        <p14:creationId xmlns:p14="http://schemas.microsoft.com/office/powerpoint/2010/main" val="25463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7224AD-DBC9-4B28-A4E2-4429188B0EED}" type="datetimeFigureOut">
              <a:rPr lang="en-IN" smtClean="0"/>
              <a:t>08-07-2023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EEBF20-EDFD-4D1F-83A2-D183170D8E2C}" type="slidenum">
              <a:rPr lang="en-IN" smtClean="0"/>
              <a:t>‹#›</a:t>
            </a:fld>
            <a:endParaRPr lang="en-IN"/>
          </a:p>
        </p:txBody>
      </p:sp>
    </p:spTree>
    <p:extLst>
      <p:ext uri="{BB962C8B-B14F-4D97-AF65-F5344CB8AC3E}">
        <p14:creationId xmlns:p14="http://schemas.microsoft.com/office/powerpoint/2010/main" val="227994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7224AD-DBC9-4B28-A4E2-4429188B0EED}" type="datetimeFigureOut">
              <a:rPr lang="en-IN" smtClean="0"/>
              <a:t>08-07-2023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EEBF20-EDFD-4D1F-83A2-D183170D8E2C}" type="slidenum">
              <a:rPr lang="en-IN" smtClean="0"/>
              <a:t>‹#›</a:t>
            </a:fld>
            <a:endParaRPr lang="en-IN"/>
          </a:p>
        </p:txBody>
      </p:sp>
    </p:spTree>
    <p:extLst>
      <p:ext uri="{BB962C8B-B14F-4D97-AF65-F5344CB8AC3E}">
        <p14:creationId xmlns:p14="http://schemas.microsoft.com/office/powerpoint/2010/main" val="1983407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224AD-DBC9-4B28-A4E2-4429188B0EED}" type="datetimeFigureOut">
              <a:rPr lang="en-IN" smtClean="0"/>
              <a:t>08-07-2023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EEBF20-EDFD-4D1F-83A2-D183170D8E2C}" type="slidenum">
              <a:rPr lang="en-IN" smtClean="0"/>
              <a:t>‹#›</a:t>
            </a:fld>
            <a:endParaRPr lang="en-IN"/>
          </a:p>
        </p:txBody>
      </p:sp>
    </p:spTree>
    <p:extLst>
      <p:ext uri="{BB962C8B-B14F-4D97-AF65-F5344CB8AC3E}">
        <p14:creationId xmlns:p14="http://schemas.microsoft.com/office/powerpoint/2010/main" val="402624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224AD-DBC9-4B28-A4E2-4429188B0EED}"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EEBF20-EDFD-4D1F-83A2-D183170D8E2C}" type="slidenum">
              <a:rPr lang="en-IN" smtClean="0"/>
              <a:t>‹#›</a:t>
            </a:fld>
            <a:endParaRPr lang="en-IN"/>
          </a:p>
        </p:txBody>
      </p:sp>
    </p:spTree>
    <p:extLst>
      <p:ext uri="{BB962C8B-B14F-4D97-AF65-F5344CB8AC3E}">
        <p14:creationId xmlns:p14="http://schemas.microsoft.com/office/powerpoint/2010/main" val="115408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7224AD-DBC9-4B28-A4E2-4429188B0EED}"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EEBF20-EDFD-4D1F-83A2-D183170D8E2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78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7224AD-DBC9-4B28-A4E2-4429188B0EED}" type="datetimeFigureOut">
              <a:rPr lang="en-IN" smtClean="0"/>
              <a:t>08-07-2023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EEBF20-EDFD-4D1F-83A2-D183170D8E2C}"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35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F27F-A701-A888-507F-F5F2E610E03C}"/>
              </a:ext>
            </a:extLst>
          </p:cNvPr>
          <p:cNvSpPr>
            <a:spLocks noGrp="1"/>
          </p:cNvSpPr>
          <p:nvPr>
            <p:ph type="ctrTitle"/>
          </p:nvPr>
        </p:nvSpPr>
        <p:spPr/>
        <p:txBody>
          <a:bodyPr/>
          <a:lstStyle/>
          <a:p>
            <a:r>
              <a:rPr lang="en-IN" dirty="0"/>
              <a:t>HTML </a:t>
            </a:r>
            <a:br>
              <a:rPr lang="en-IN" dirty="0"/>
            </a:br>
            <a:r>
              <a:rPr lang="en-IN" dirty="0" err="1"/>
              <a:t>Simplilearn</a:t>
            </a:r>
            <a:r>
              <a:rPr lang="en-IN" dirty="0"/>
              <a:t> </a:t>
            </a:r>
          </a:p>
        </p:txBody>
      </p:sp>
      <p:sp>
        <p:nvSpPr>
          <p:cNvPr id="3" name="Subtitle 2">
            <a:extLst>
              <a:ext uri="{FF2B5EF4-FFF2-40B4-BE49-F238E27FC236}">
                <a16:creationId xmlns:a16="http://schemas.microsoft.com/office/drawing/2014/main" id="{0AA88EED-6A11-97EB-D3D3-C9CA551955F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2827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B77C-4C46-1DE4-7ECD-BB4B6A060307}"/>
              </a:ext>
            </a:extLst>
          </p:cNvPr>
          <p:cNvSpPr>
            <a:spLocks noGrp="1"/>
          </p:cNvSpPr>
          <p:nvPr>
            <p:ph type="title"/>
          </p:nvPr>
        </p:nvSpPr>
        <p:spPr/>
        <p:txBody>
          <a:bodyPr/>
          <a:lstStyle/>
          <a:p>
            <a:r>
              <a:rPr lang="en-IN" dirty="0"/>
              <a:t>Html formatting </a:t>
            </a:r>
          </a:p>
        </p:txBody>
      </p:sp>
      <p:sp>
        <p:nvSpPr>
          <p:cNvPr id="3" name="Content Placeholder 2">
            <a:extLst>
              <a:ext uri="{FF2B5EF4-FFF2-40B4-BE49-F238E27FC236}">
                <a16:creationId xmlns:a16="http://schemas.microsoft.com/office/drawing/2014/main" id="{DBDA4888-1D4D-32F9-78BB-78004CE884D2}"/>
              </a:ext>
            </a:extLst>
          </p:cNvPr>
          <p:cNvSpPr>
            <a:spLocks noGrp="1"/>
          </p:cNvSpPr>
          <p:nvPr>
            <p:ph idx="1"/>
          </p:nvPr>
        </p:nvSpPr>
        <p:spPr/>
        <p:txBody>
          <a:bodyPr/>
          <a:lstStyle/>
          <a:p>
            <a:pPr algn="just"/>
            <a:r>
              <a:rPr lang="en-US" b="1" i="0" dirty="0">
                <a:solidFill>
                  <a:srgbClr val="333333"/>
                </a:solidFill>
                <a:effectLst/>
                <a:latin typeface="inter-bold"/>
              </a:rPr>
              <a:t>HTML Formatting</a:t>
            </a:r>
            <a:r>
              <a:rPr lang="en-US" b="0" i="0" dirty="0">
                <a:solidFill>
                  <a:srgbClr val="333333"/>
                </a:solidFill>
                <a:effectLst/>
                <a:latin typeface="inter-regular"/>
              </a:rPr>
              <a:t> is a process of formatting text for better look and feel. HTML provides us ability to format text without using CSS. There are many formatting tags in HTML. These tags are used to make text bold, italicized, or underlined. There are almost 14 options available that how text appears in HTML and XHTML.</a:t>
            </a:r>
          </a:p>
          <a:p>
            <a:pPr algn="just"/>
            <a:r>
              <a:rPr lang="en-US" b="0" i="0" dirty="0">
                <a:solidFill>
                  <a:srgbClr val="333333"/>
                </a:solidFill>
                <a:effectLst/>
                <a:latin typeface="inter-regular"/>
              </a:rPr>
              <a:t>In HTML the formatting tags are divided into two categories:</a:t>
            </a:r>
          </a:p>
          <a:p>
            <a:pPr algn="just">
              <a:buFont typeface="Arial" panose="020B0604020202020204" pitchFamily="34" charset="0"/>
              <a:buChar char="•"/>
            </a:pPr>
            <a:r>
              <a:rPr lang="en-US" b="0" i="0" dirty="0">
                <a:solidFill>
                  <a:srgbClr val="000000"/>
                </a:solidFill>
                <a:effectLst/>
                <a:latin typeface="inter-regular"/>
              </a:rPr>
              <a:t>Physical tag: These tags are used to provide the visual appearance to the text.</a:t>
            </a:r>
          </a:p>
          <a:p>
            <a:pPr algn="just">
              <a:buFont typeface="Arial" panose="020B0604020202020204" pitchFamily="34" charset="0"/>
              <a:buChar char="•"/>
            </a:pPr>
            <a:r>
              <a:rPr lang="en-US" b="0" i="0" dirty="0">
                <a:solidFill>
                  <a:srgbClr val="000000"/>
                </a:solidFill>
                <a:effectLst/>
                <a:latin typeface="inter-regular"/>
              </a:rPr>
              <a:t>Logical tag: These tags are used to add some logical or semantic value to the text.</a:t>
            </a:r>
          </a:p>
          <a:p>
            <a:endParaRPr lang="en-IN" dirty="0"/>
          </a:p>
        </p:txBody>
      </p:sp>
    </p:spTree>
    <p:extLst>
      <p:ext uri="{BB962C8B-B14F-4D97-AF65-F5344CB8AC3E}">
        <p14:creationId xmlns:p14="http://schemas.microsoft.com/office/powerpoint/2010/main" val="238947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BAC8-4D93-F779-DE37-70E3BBEF1275}"/>
              </a:ext>
            </a:extLst>
          </p:cNvPr>
          <p:cNvSpPr>
            <a:spLocks noGrp="1"/>
          </p:cNvSpPr>
          <p:nvPr>
            <p:ph type="title"/>
          </p:nvPr>
        </p:nvSpPr>
        <p:spPr/>
        <p:txBody>
          <a:bodyPr/>
          <a:lstStyle/>
          <a:p>
            <a:r>
              <a:rPr lang="en-IN" dirty="0"/>
              <a:t>Html formatting tags</a:t>
            </a:r>
          </a:p>
        </p:txBody>
      </p:sp>
      <p:pic>
        <p:nvPicPr>
          <p:cNvPr id="5" name="Content Placeholder 4">
            <a:extLst>
              <a:ext uri="{FF2B5EF4-FFF2-40B4-BE49-F238E27FC236}">
                <a16:creationId xmlns:a16="http://schemas.microsoft.com/office/drawing/2014/main" id="{2A466350-2CCD-7C31-14AB-F01850175D2B}"/>
              </a:ext>
            </a:extLst>
          </p:cNvPr>
          <p:cNvPicPr>
            <a:picLocks noGrp="1" noChangeAspect="1"/>
          </p:cNvPicPr>
          <p:nvPr>
            <p:ph idx="1"/>
          </p:nvPr>
        </p:nvPicPr>
        <p:blipFill>
          <a:blip r:embed="rId2"/>
          <a:stretch>
            <a:fillRect/>
          </a:stretch>
        </p:blipFill>
        <p:spPr>
          <a:xfrm>
            <a:off x="1781270" y="2084832"/>
            <a:ext cx="8104410" cy="4022725"/>
          </a:xfrm>
        </p:spPr>
      </p:pic>
    </p:spTree>
    <p:extLst>
      <p:ext uri="{BB962C8B-B14F-4D97-AF65-F5344CB8AC3E}">
        <p14:creationId xmlns:p14="http://schemas.microsoft.com/office/powerpoint/2010/main" val="249382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06DD-CEAD-9EEC-D386-37EB559C089A}"/>
              </a:ext>
            </a:extLst>
          </p:cNvPr>
          <p:cNvSpPr>
            <a:spLocks noGrp="1"/>
          </p:cNvSpPr>
          <p:nvPr>
            <p:ph type="title"/>
          </p:nvPr>
        </p:nvSpPr>
        <p:spPr/>
        <p:txBody>
          <a:bodyPr/>
          <a:lstStyle/>
          <a:p>
            <a:r>
              <a:rPr lang="en-IN" dirty="0" err="1"/>
              <a:t>Striked</a:t>
            </a:r>
            <a:r>
              <a:rPr lang="en-IN" dirty="0"/>
              <a:t> text and monospaced font </a:t>
            </a:r>
          </a:p>
        </p:txBody>
      </p:sp>
      <p:pic>
        <p:nvPicPr>
          <p:cNvPr id="5" name="Content Placeholder 4">
            <a:extLst>
              <a:ext uri="{FF2B5EF4-FFF2-40B4-BE49-F238E27FC236}">
                <a16:creationId xmlns:a16="http://schemas.microsoft.com/office/drawing/2014/main" id="{5EEABD55-D35D-5B7B-F75A-23048F85DCEE}"/>
              </a:ext>
            </a:extLst>
          </p:cNvPr>
          <p:cNvPicPr>
            <a:picLocks noGrp="1" noChangeAspect="1"/>
          </p:cNvPicPr>
          <p:nvPr>
            <p:ph idx="1"/>
          </p:nvPr>
        </p:nvPicPr>
        <p:blipFill>
          <a:blip r:embed="rId2"/>
          <a:stretch>
            <a:fillRect/>
          </a:stretch>
        </p:blipFill>
        <p:spPr>
          <a:xfrm>
            <a:off x="1447800" y="1971040"/>
            <a:ext cx="8539479" cy="4490720"/>
          </a:xfrm>
        </p:spPr>
      </p:pic>
    </p:spTree>
    <p:extLst>
      <p:ext uri="{BB962C8B-B14F-4D97-AF65-F5344CB8AC3E}">
        <p14:creationId xmlns:p14="http://schemas.microsoft.com/office/powerpoint/2010/main" val="351205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C86B-CF70-798A-0F59-9015943FC7B9}"/>
              </a:ext>
            </a:extLst>
          </p:cNvPr>
          <p:cNvSpPr>
            <a:spLocks noGrp="1"/>
          </p:cNvSpPr>
          <p:nvPr>
            <p:ph type="title"/>
          </p:nvPr>
        </p:nvSpPr>
        <p:spPr/>
        <p:txBody>
          <a:bodyPr/>
          <a:lstStyle/>
          <a:p>
            <a:r>
              <a:rPr lang="en-IN" dirty="0"/>
              <a:t>Superscript and subscript text</a:t>
            </a:r>
          </a:p>
        </p:txBody>
      </p:sp>
      <p:pic>
        <p:nvPicPr>
          <p:cNvPr id="5" name="Content Placeholder 4">
            <a:extLst>
              <a:ext uri="{FF2B5EF4-FFF2-40B4-BE49-F238E27FC236}">
                <a16:creationId xmlns:a16="http://schemas.microsoft.com/office/drawing/2014/main" id="{A945F6C6-486B-5A9D-C3EF-02B650DD182D}"/>
              </a:ext>
            </a:extLst>
          </p:cNvPr>
          <p:cNvPicPr>
            <a:picLocks noGrp="1" noChangeAspect="1"/>
          </p:cNvPicPr>
          <p:nvPr>
            <p:ph idx="1"/>
          </p:nvPr>
        </p:nvPicPr>
        <p:blipFill>
          <a:blip r:embed="rId2"/>
          <a:stretch>
            <a:fillRect/>
          </a:stretch>
        </p:blipFill>
        <p:spPr>
          <a:xfrm>
            <a:off x="1447800" y="1874137"/>
            <a:ext cx="8956040" cy="2403224"/>
          </a:xfrm>
        </p:spPr>
      </p:pic>
      <p:pic>
        <p:nvPicPr>
          <p:cNvPr id="7" name="Picture 6">
            <a:extLst>
              <a:ext uri="{FF2B5EF4-FFF2-40B4-BE49-F238E27FC236}">
                <a16:creationId xmlns:a16="http://schemas.microsoft.com/office/drawing/2014/main" id="{9C6A9037-23F0-00A6-5A58-B0BF37A31223}"/>
              </a:ext>
            </a:extLst>
          </p:cNvPr>
          <p:cNvPicPr>
            <a:picLocks noChangeAspect="1"/>
          </p:cNvPicPr>
          <p:nvPr/>
        </p:nvPicPr>
        <p:blipFill>
          <a:blip r:embed="rId3"/>
          <a:stretch>
            <a:fillRect/>
          </a:stretch>
        </p:blipFill>
        <p:spPr>
          <a:xfrm>
            <a:off x="1447800" y="4406621"/>
            <a:ext cx="8956040" cy="768389"/>
          </a:xfrm>
          <a:prstGeom prst="rect">
            <a:avLst/>
          </a:prstGeom>
        </p:spPr>
      </p:pic>
      <p:pic>
        <p:nvPicPr>
          <p:cNvPr id="9" name="Picture 8">
            <a:extLst>
              <a:ext uri="{FF2B5EF4-FFF2-40B4-BE49-F238E27FC236}">
                <a16:creationId xmlns:a16="http://schemas.microsoft.com/office/drawing/2014/main" id="{0D05A79D-B3A6-794A-5888-C3CB350F18A9}"/>
              </a:ext>
            </a:extLst>
          </p:cNvPr>
          <p:cNvPicPr>
            <a:picLocks noChangeAspect="1"/>
          </p:cNvPicPr>
          <p:nvPr/>
        </p:nvPicPr>
        <p:blipFill>
          <a:blip r:embed="rId4"/>
          <a:stretch>
            <a:fillRect/>
          </a:stretch>
        </p:blipFill>
        <p:spPr>
          <a:xfrm>
            <a:off x="1447800" y="5175011"/>
            <a:ext cx="8244840" cy="1403122"/>
          </a:xfrm>
          <a:prstGeom prst="rect">
            <a:avLst/>
          </a:prstGeom>
        </p:spPr>
      </p:pic>
    </p:spTree>
    <p:extLst>
      <p:ext uri="{BB962C8B-B14F-4D97-AF65-F5344CB8AC3E}">
        <p14:creationId xmlns:p14="http://schemas.microsoft.com/office/powerpoint/2010/main" val="280079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FAB5-7F89-0D6A-F3ED-5DC41C29AB90}"/>
              </a:ext>
            </a:extLst>
          </p:cNvPr>
          <p:cNvSpPr>
            <a:spLocks noGrp="1"/>
          </p:cNvSpPr>
          <p:nvPr>
            <p:ph type="title"/>
          </p:nvPr>
        </p:nvSpPr>
        <p:spPr/>
        <p:txBody>
          <a:bodyPr/>
          <a:lstStyle/>
          <a:p>
            <a:r>
              <a:rPr lang="en-IN" dirty="0"/>
              <a:t>Html Heading</a:t>
            </a:r>
          </a:p>
        </p:txBody>
      </p:sp>
      <p:sp>
        <p:nvSpPr>
          <p:cNvPr id="3" name="Content Placeholder 2">
            <a:extLst>
              <a:ext uri="{FF2B5EF4-FFF2-40B4-BE49-F238E27FC236}">
                <a16:creationId xmlns:a16="http://schemas.microsoft.com/office/drawing/2014/main" id="{BE33C417-E55D-3AAE-86D4-826120DDE07C}"/>
              </a:ext>
            </a:extLst>
          </p:cNvPr>
          <p:cNvSpPr>
            <a:spLocks noGrp="1"/>
          </p:cNvSpPr>
          <p:nvPr>
            <p:ph idx="1"/>
          </p:nvPr>
        </p:nvSpPr>
        <p:spPr/>
        <p:txBody>
          <a:bodyPr/>
          <a:lstStyle/>
          <a:p>
            <a:pPr algn="just"/>
            <a:r>
              <a:rPr lang="en-US" b="0" i="0" dirty="0">
                <a:solidFill>
                  <a:srgbClr val="333333"/>
                </a:solidFill>
                <a:effectLst/>
                <a:latin typeface="inter-regular"/>
              </a:rPr>
              <a:t>A HTML heading or HTML h tag can be defined as a title or a subtitle which you want to display on the webpage. When you place the text within the heading tags &lt;h1&gt;.........&lt;/h1&gt;, it is displayed on the browser in the bold format and size of the text depends on the number of heading.</a:t>
            </a:r>
          </a:p>
          <a:p>
            <a:pPr algn="just"/>
            <a:r>
              <a:rPr lang="en-US" b="0" i="0" dirty="0">
                <a:solidFill>
                  <a:srgbClr val="333333"/>
                </a:solidFill>
                <a:effectLst/>
                <a:latin typeface="inter-regular"/>
              </a:rPr>
              <a:t>There are six different HTML headings which are defined with the &lt;h1&gt; to &lt;h6&gt; tags, from highest level h1 (main heading) to the least level h6 (least important heading).</a:t>
            </a:r>
          </a:p>
          <a:p>
            <a:pPr algn="just"/>
            <a:r>
              <a:rPr lang="en-US" b="0" i="0" dirty="0">
                <a:solidFill>
                  <a:srgbClr val="333333"/>
                </a:solidFill>
                <a:effectLst/>
                <a:latin typeface="inter-regular"/>
              </a:rPr>
              <a:t>h1 is the largest heading tag and h6 is the smallest one. So h1 is used for most important heading and h6 is used for least important.</a:t>
            </a:r>
          </a:p>
          <a:p>
            <a:endParaRPr lang="en-IN" dirty="0"/>
          </a:p>
        </p:txBody>
      </p:sp>
    </p:spTree>
    <p:extLst>
      <p:ext uri="{BB962C8B-B14F-4D97-AF65-F5344CB8AC3E}">
        <p14:creationId xmlns:p14="http://schemas.microsoft.com/office/powerpoint/2010/main" val="981196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4BCF-D293-7120-6C15-56D7FF362CA6}"/>
              </a:ext>
            </a:extLst>
          </p:cNvPr>
          <p:cNvSpPr>
            <a:spLocks noGrp="1"/>
          </p:cNvSpPr>
          <p:nvPr>
            <p:ph type="title"/>
          </p:nvPr>
        </p:nvSpPr>
        <p:spPr/>
        <p:txBody>
          <a:bodyPr/>
          <a:lstStyle/>
          <a:p>
            <a:r>
              <a:rPr lang="en-IN" dirty="0"/>
              <a:t>Types of heading tag</a:t>
            </a:r>
          </a:p>
        </p:txBody>
      </p:sp>
      <p:pic>
        <p:nvPicPr>
          <p:cNvPr id="5" name="Content Placeholder 4">
            <a:extLst>
              <a:ext uri="{FF2B5EF4-FFF2-40B4-BE49-F238E27FC236}">
                <a16:creationId xmlns:a16="http://schemas.microsoft.com/office/drawing/2014/main" id="{6933277A-0A0E-6EAF-1D78-7D9E407CADA4}"/>
              </a:ext>
            </a:extLst>
          </p:cNvPr>
          <p:cNvPicPr>
            <a:picLocks noGrp="1" noChangeAspect="1"/>
          </p:cNvPicPr>
          <p:nvPr>
            <p:ph idx="1"/>
          </p:nvPr>
        </p:nvPicPr>
        <p:blipFill>
          <a:blip r:embed="rId2"/>
          <a:stretch>
            <a:fillRect/>
          </a:stretch>
        </p:blipFill>
        <p:spPr>
          <a:xfrm>
            <a:off x="1447800" y="2174240"/>
            <a:ext cx="6873240" cy="4022725"/>
          </a:xfrm>
        </p:spPr>
      </p:pic>
    </p:spTree>
    <p:extLst>
      <p:ext uri="{BB962C8B-B14F-4D97-AF65-F5344CB8AC3E}">
        <p14:creationId xmlns:p14="http://schemas.microsoft.com/office/powerpoint/2010/main" val="4196783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881A-5AB6-C24A-9793-DADAD22AD775}"/>
              </a:ext>
            </a:extLst>
          </p:cNvPr>
          <p:cNvSpPr>
            <a:spLocks noGrp="1"/>
          </p:cNvSpPr>
          <p:nvPr>
            <p:ph type="title"/>
          </p:nvPr>
        </p:nvSpPr>
        <p:spPr/>
        <p:txBody>
          <a:bodyPr/>
          <a:lstStyle/>
          <a:p>
            <a:r>
              <a:rPr lang="en-IN" dirty="0"/>
              <a:t>Html paragraph</a:t>
            </a:r>
          </a:p>
        </p:txBody>
      </p:sp>
      <p:sp>
        <p:nvSpPr>
          <p:cNvPr id="3" name="Content Placeholder 2">
            <a:extLst>
              <a:ext uri="{FF2B5EF4-FFF2-40B4-BE49-F238E27FC236}">
                <a16:creationId xmlns:a16="http://schemas.microsoft.com/office/drawing/2014/main" id="{075DC44A-6544-D480-0D5D-499154242D33}"/>
              </a:ext>
            </a:extLst>
          </p:cNvPr>
          <p:cNvSpPr>
            <a:spLocks noGrp="1"/>
          </p:cNvSpPr>
          <p:nvPr>
            <p:ph idx="1"/>
          </p:nvPr>
        </p:nvSpPr>
        <p:spPr/>
        <p:txBody>
          <a:bodyPr>
            <a:normAutofit/>
          </a:bodyPr>
          <a:lstStyle/>
          <a:p>
            <a:r>
              <a:rPr lang="en-US" sz="2000" b="0" i="0" dirty="0">
                <a:solidFill>
                  <a:srgbClr val="333333"/>
                </a:solidFill>
                <a:effectLst/>
                <a:latin typeface="inter-regular"/>
              </a:rPr>
              <a:t>HTML paragraph or HTML p tag is used to define a paragraph in a webpage. Let's take a simple example to see how it work. It is a notable point that a browser itself add an empty line before and after a paragraph. An HTML &lt;p&gt; tag indicates starting of new paragraph.</a:t>
            </a:r>
            <a:endParaRPr lang="en-IN" sz="2000" dirty="0"/>
          </a:p>
        </p:txBody>
      </p:sp>
      <p:pic>
        <p:nvPicPr>
          <p:cNvPr id="5" name="Picture 4">
            <a:extLst>
              <a:ext uri="{FF2B5EF4-FFF2-40B4-BE49-F238E27FC236}">
                <a16:creationId xmlns:a16="http://schemas.microsoft.com/office/drawing/2014/main" id="{B5E55307-DFB9-F4BD-D683-5170568F1EE1}"/>
              </a:ext>
            </a:extLst>
          </p:cNvPr>
          <p:cNvPicPr>
            <a:picLocks noChangeAspect="1"/>
          </p:cNvPicPr>
          <p:nvPr/>
        </p:nvPicPr>
        <p:blipFill>
          <a:blip r:embed="rId2"/>
          <a:stretch>
            <a:fillRect/>
          </a:stretch>
        </p:blipFill>
        <p:spPr>
          <a:xfrm>
            <a:off x="1950720" y="3216751"/>
            <a:ext cx="6746240" cy="3092609"/>
          </a:xfrm>
          <a:prstGeom prst="rect">
            <a:avLst/>
          </a:prstGeom>
        </p:spPr>
      </p:pic>
    </p:spTree>
    <p:extLst>
      <p:ext uri="{BB962C8B-B14F-4D97-AF65-F5344CB8AC3E}">
        <p14:creationId xmlns:p14="http://schemas.microsoft.com/office/powerpoint/2010/main" val="1149637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4728-A998-434B-C528-FCAED5142550}"/>
              </a:ext>
            </a:extLst>
          </p:cNvPr>
          <p:cNvSpPr>
            <a:spLocks noGrp="1"/>
          </p:cNvSpPr>
          <p:nvPr>
            <p:ph type="title"/>
          </p:nvPr>
        </p:nvSpPr>
        <p:spPr/>
        <p:txBody>
          <a:bodyPr/>
          <a:lstStyle/>
          <a:p>
            <a:r>
              <a:rPr lang="en-IN" dirty="0"/>
              <a:t>Using </a:t>
            </a:r>
            <a:r>
              <a:rPr lang="en-IN" dirty="0" err="1"/>
              <a:t>br</a:t>
            </a:r>
            <a:r>
              <a:rPr lang="en-IN" dirty="0"/>
              <a:t> tag in paragraph</a:t>
            </a:r>
          </a:p>
        </p:txBody>
      </p:sp>
      <p:pic>
        <p:nvPicPr>
          <p:cNvPr id="5" name="Content Placeholder 4">
            <a:extLst>
              <a:ext uri="{FF2B5EF4-FFF2-40B4-BE49-F238E27FC236}">
                <a16:creationId xmlns:a16="http://schemas.microsoft.com/office/drawing/2014/main" id="{D2AFF707-1541-5DA1-5E9A-28439F2940E1}"/>
              </a:ext>
            </a:extLst>
          </p:cNvPr>
          <p:cNvPicPr>
            <a:picLocks noGrp="1" noChangeAspect="1"/>
          </p:cNvPicPr>
          <p:nvPr>
            <p:ph idx="1"/>
          </p:nvPr>
        </p:nvPicPr>
        <p:blipFill>
          <a:blip r:embed="rId2"/>
          <a:stretch>
            <a:fillRect/>
          </a:stretch>
        </p:blipFill>
        <p:spPr>
          <a:xfrm>
            <a:off x="1665585" y="2084832"/>
            <a:ext cx="8423295" cy="4187952"/>
          </a:xfrm>
        </p:spPr>
      </p:pic>
    </p:spTree>
    <p:extLst>
      <p:ext uri="{BB962C8B-B14F-4D97-AF65-F5344CB8AC3E}">
        <p14:creationId xmlns:p14="http://schemas.microsoft.com/office/powerpoint/2010/main" val="2661500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DFA4-0070-FCCD-1BE0-34240D378257}"/>
              </a:ext>
            </a:extLst>
          </p:cNvPr>
          <p:cNvSpPr>
            <a:spLocks noGrp="1"/>
          </p:cNvSpPr>
          <p:nvPr>
            <p:ph type="title"/>
          </p:nvPr>
        </p:nvSpPr>
        <p:spPr/>
        <p:txBody>
          <a:bodyPr/>
          <a:lstStyle/>
          <a:p>
            <a:r>
              <a:rPr lang="en-IN" dirty="0"/>
              <a:t>Text abbreviation tag</a:t>
            </a:r>
          </a:p>
        </p:txBody>
      </p:sp>
      <p:pic>
        <p:nvPicPr>
          <p:cNvPr id="5" name="Content Placeholder 4">
            <a:extLst>
              <a:ext uri="{FF2B5EF4-FFF2-40B4-BE49-F238E27FC236}">
                <a16:creationId xmlns:a16="http://schemas.microsoft.com/office/drawing/2014/main" id="{FF0D7FC3-F832-2C17-560B-275DB38CE3B7}"/>
              </a:ext>
            </a:extLst>
          </p:cNvPr>
          <p:cNvPicPr>
            <a:picLocks noGrp="1" noChangeAspect="1"/>
          </p:cNvPicPr>
          <p:nvPr>
            <p:ph idx="1"/>
          </p:nvPr>
        </p:nvPicPr>
        <p:blipFill>
          <a:blip r:embed="rId2"/>
          <a:stretch>
            <a:fillRect/>
          </a:stretch>
        </p:blipFill>
        <p:spPr>
          <a:xfrm>
            <a:off x="1863714" y="2084832"/>
            <a:ext cx="8245486" cy="3816546"/>
          </a:xfrm>
        </p:spPr>
      </p:pic>
    </p:spTree>
    <p:extLst>
      <p:ext uri="{BB962C8B-B14F-4D97-AF65-F5344CB8AC3E}">
        <p14:creationId xmlns:p14="http://schemas.microsoft.com/office/powerpoint/2010/main" val="1011141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34DE-1173-DBC9-632A-209321BF4551}"/>
              </a:ext>
            </a:extLst>
          </p:cNvPr>
          <p:cNvSpPr>
            <a:spLocks noGrp="1"/>
          </p:cNvSpPr>
          <p:nvPr>
            <p:ph type="title"/>
          </p:nvPr>
        </p:nvSpPr>
        <p:spPr/>
        <p:txBody>
          <a:bodyPr/>
          <a:lstStyle/>
          <a:p>
            <a:r>
              <a:rPr lang="en-IN" dirty="0"/>
              <a:t>Marked tag</a:t>
            </a:r>
          </a:p>
        </p:txBody>
      </p:sp>
      <p:sp>
        <p:nvSpPr>
          <p:cNvPr id="3" name="Content Placeholder 2">
            <a:extLst>
              <a:ext uri="{FF2B5EF4-FFF2-40B4-BE49-F238E27FC236}">
                <a16:creationId xmlns:a16="http://schemas.microsoft.com/office/drawing/2014/main" id="{CCB19F05-B440-ADAC-F1A6-236D6E03C7BA}"/>
              </a:ext>
            </a:extLst>
          </p:cNvPr>
          <p:cNvSpPr>
            <a:spLocks noGrp="1"/>
          </p:cNvSpPr>
          <p:nvPr>
            <p:ph idx="1"/>
          </p:nvPr>
        </p:nvSpPr>
        <p:spPr/>
        <p:txBody>
          <a:bodyPr/>
          <a:lstStyle/>
          <a:p>
            <a:r>
              <a:rPr lang="en-US" b="0" i="0" dirty="0">
                <a:solidFill>
                  <a:srgbClr val="333333"/>
                </a:solidFill>
                <a:effectLst/>
                <a:latin typeface="inter-regular"/>
              </a:rPr>
              <a:t>The content written between &lt;mark&gt; and &lt;/mark&gt; tag will show as yellow mark on browser. This tag is used to highlight a particular text.</a:t>
            </a:r>
          </a:p>
          <a:p>
            <a:endParaRPr lang="en-IN" dirty="0"/>
          </a:p>
        </p:txBody>
      </p:sp>
      <p:pic>
        <p:nvPicPr>
          <p:cNvPr id="5" name="Picture 4">
            <a:extLst>
              <a:ext uri="{FF2B5EF4-FFF2-40B4-BE49-F238E27FC236}">
                <a16:creationId xmlns:a16="http://schemas.microsoft.com/office/drawing/2014/main" id="{03E270E6-98E8-16D1-A1B7-7C97259F9746}"/>
              </a:ext>
            </a:extLst>
          </p:cNvPr>
          <p:cNvPicPr>
            <a:picLocks noChangeAspect="1"/>
          </p:cNvPicPr>
          <p:nvPr/>
        </p:nvPicPr>
        <p:blipFill>
          <a:blip r:embed="rId2"/>
          <a:stretch>
            <a:fillRect/>
          </a:stretch>
        </p:blipFill>
        <p:spPr>
          <a:xfrm>
            <a:off x="1584961" y="3089824"/>
            <a:ext cx="7965440" cy="3340272"/>
          </a:xfrm>
          <a:prstGeom prst="rect">
            <a:avLst/>
          </a:prstGeom>
        </p:spPr>
      </p:pic>
    </p:spTree>
    <p:extLst>
      <p:ext uri="{BB962C8B-B14F-4D97-AF65-F5344CB8AC3E}">
        <p14:creationId xmlns:p14="http://schemas.microsoft.com/office/powerpoint/2010/main" val="332322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0E726-3B27-72E2-3261-10A0466B710E}"/>
              </a:ext>
            </a:extLst>
          </p:cNvPr>
          <p:cNvSpPr>
            <a:spLocks noGrp="1"/>
          </p:cNvSpPr>
          <p:nvPr>
            <p:ph type="title"/>
          </p:nvPr>
        </p:nvSpPr>
        <p:spPr/>
        <p:txBody>
          <a:bodyPr/>
          <a:lstStyle/>
          <a:p>
            <a:r>
              <a:rPr lang="en-IN" dirty="0"/>
              <a:t>Html overview </a:t>
            </a:r>
          </a:p>
        </p:txBody>
      </p:sp>
      <p:sp>
        <p:nvSpPr>
          <p:cNvPr id="3" name="Content Placeholder 2">
            <a:extLst>
              <a:ext uri="{FF2B5EF4-FFF2-40B4-BE49-F238E27FC236}">
                <a16:creationId xmlns:a16="http://schemas.microsoft.com/office/drawing/2014/main" id="{116587E6-1A56-E4A3-AC0F-0423132E8F77}"/>
              </a:ext>
            </a:extLst>
          </p:cNvPr>
          <p:cNvSpPr>
            <a:spLocks noGrp="1"/>
          </p:cNvSpPr>
          <p:nvPr>
            <p:ph idx="1"/>
          </p:nvPr>
        </p:nvSpPr>
        <p:spPr>
          <a:xfrm>
            <a:off x="1024128" y="2244664"/>
            <a:ext cx="10548112" cy="4064696"/>
          </a:xfrm>
        </p:spPr>
        <p:txBody>
          <a:bodyPr/>
          <a:lstStyle/>
          <a:p>
            <a:pPr algn="just"/>
            <a:r>
              <a:rPr lang="en-US" sz="2000" b="0" i="0" dirty="0">
                <a:solidFill>
                  <a:srgbClr val="333333"/>
                </a:solidFill>
                <a:effectLst/>
                <a:latin typeface="inter-regular"/>
              </a:rPr>
              <a:t>The major points of HTML are given below:</a:t>
            </a:r>
          </a:p>
          <a:p>
            <a:pPr algn="just">
              <a:buFont typeface="Arial" panose="020B0604020202020204" pitchFamily="34" charset="0"/>
              <a:buChar char="•"/>
            </a:pPr>
            <a:r>
              <a:rPr lang="en-US" sz="2000" b="0" i="0" dirty="0">
                <a:solidFill>
                  <a:srgbClr val="000000"/>
                </a:solidFill>
                <a:effectLst/>
                <a:latin typeface="inter-regular"/>
              </a:rPr>
              <a:t>HTML stands for </a:t>
            </a:r>
            <a:r>
              <a:rPr lang="en-US" sz="2000" b="0" i="0" dirty="0" err="1">
                <a:solidFill>
                  <a:srgbClr val="000000"/>
                </a:solidFill>
                <a:effectLst/>
                <a:latin typeface="inter-regular"/>
              </a:rPr>
              <a:t>HyperText</a:t>
            </a:r>
            <a:r>
              <a:rPr lang="en-US" sz="2000" b="0" i="0" dirty="0">
                <a:solidFill>
                  <a:srgbClr val="000000"/>
                </a:solidFill>
                <a:effectLst/>
                <a:latin typeface="inter-regular"/>
              </a:rPr>
              <a:t> Markup Language.</a:t>
            </a:r>
          </a:p>
          <a:p>
            <a:pPr algn="just">
              <a:buFont typeface="Arial" panose="020B0604020202020204" pitchFamily="34" charset="0"/>
              <a:buChar char="•"/>
            </a:pPr>
            <a:r>
              <a:rPr lang="en-US" sz="2000" b="0" i="0" dirty="0">
                <a:solidFill>
                  <a:srgbClr val="000000"/>
                </a:solidFill>
                <a:effectLst/>
                <a:latin typeface="inter-regular"/>
              </a:rPr>
              <a:t>HTML is used to create web pages and web applications.</a:t>
            </a:r>
          </a:p>
          <a:p>
            <a:pPr algn="just">
              <a:buFont typeface="Arial" panose="020B0604020202020204" pitchFamily="34" charset="0"/>
              <a:buChar char="•"/>
            </a:pPr>
            <a:r>
              <a:rPr lang="en-US" sz="2000" b="0" i="0" dirty="0">
                <a:solidFill>
                  <a:srgbClr val="000000"/>
                </a:solidFill>
                <a:effectLst/>
                <a:latin typeface="inter-regular"/>
              </a:rPr>
              <a:t>HTML is widely used language on the web.</a:t>
            </a:r>
          </a:p>
          <a:p>
            <a:pPr algn="just">
              <a:buFont typeface="Arial" panose="020B0604020202020204" pitchFamily="34" charset="0"/>
              <a:buChar char="•"/>
            </a:pPr>
            <a:r>
              <a:rPr lang="en-US" sz="2000" b="0" i="0" dirty="0">
                <a:solidFill>
                  <a:srgbClr val="000000"/>
                </a:solidFill>
                <a:effectLst/>
                <a:latin typeface="inter-regular"/>
              </a:rPr>
              <a:t>We can create a static website by HTML only.</a:t>
            </a:r>
          </a:p>
          <a:p>
            <a:pPr algn="just">
              <a:buFont typeface="Arial" panose="020B0604020202020204" pitchFamily="34" charset="0"/>
              <a:buChar char="•"/>
            </a:pPr>
            <a:r>
              <a:rPr lang="en-US" sz="2000" b="0" i="0" dirty="0">
                <a:solidFill>
                  <a:srgbClr val="000000"/>
                </a:solidFill>
                <a:effectLst/>
                <a:latin typeface="inter-regular"/>
              </a:rPr>
              <a:t>Technically, HTML is a Markup language rather than a programming language.</a:t>
            </a:r>
          </a:p>
          <a:p>
            <a:endParaRPr lang="en-IN" dirty="0"/>
          </a:p>
        </p:txBody>
      </p:sp>
      <p:pic>
        <p:nvPicPr>
          <p:cNvPr id="5" name="Picture 4">
            <a:extLst>
              <a:ext uri="{FF2B5EF4-FFF2-40B4-BE49-F238E27FC236}">
                <a16:creationId xmlns:a16="http://schemas.microsoft.com/office/drawing/2014/main" id="{ACCEAFCE-A06E-E50D-821D-00D9BA656DEA}"/>
              </a:ext>
            </a:extLst>
          </p:cNvPr>
          <p:cNvPicPr>
            <a:picLocks noChangeAspect="1"/>
          </p:cNvPicPr>
          <p:nvPr/>
        </p:nvPicPr>
        <p:blipFill>
          <a:blip r:embed="rId2"/>
          <a:stretch>
            <a:fillRect/>
          </a:stretch>
        </p:blipFill>
        <p:spPr>
          <a:xfrm>
            <a:off x="7656762" y="2300516"/>
            <a:ext cx="3511110" cy="2022536"/>
          </a:xfrm>
          <a:prstGeom prst="rect">
            <a:avLst/>
          </a:prstGeom>
        </p:spPr>
      </p:pic>
    </p:spTree>
    <p:extLst>
      <p:ext uri="{BB962C8B-B14F-4D97-AF65-F5344CB8AC3E}">
        <p14:creationId xmlns:p14="http://schemas.microsoft.com/office/powerpoint/2010/main" val="1060271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BC6C-BB6B-CE33-303B-BC298727F882}"/>
              </a:ext>
            </a:extLst>
          </p:cNvPr>
          <p:cNvSpPr>
            <a:spLocks noGrp="1"/>
          </p:cNvSpPr>
          <p:nvPr>
            <p:ph type="title"/>
          </p:nvPr>
        </p:nvSpPr>
        <p:spPr/>
        <p:txBody>
          <a:bodyPr/>
          <a:lstStyle/>
          <a:p>
            <a:r>
              <a:rPr lang="en-IN" dirty="0"/>
              <a:t>Definition tag</a:t>
            </a:r>
          </a:p>
        </p:txBody>
      </p:sp>
      <p:pic>
        <p:nvPicPr>
          <p:cNvPr id="5" name="Content Placeholder 4">
            <a:extLst>
              <a:ext uri="{FF2B5EF4-FFF2-40B4-BE49-F238E27FC236}">
                <a16:creationId xmlns:a16="http://schemas.microsoft.com/office/drawing/2014/main" id="{22B2EB66-9CDF-8F79-4094-B7A0F8F0B10C}"/>
              </a:ext>
            </a:extLst>
          </p:cNvPr>
          <p:cNvPicPr>
            <a:picLocks noGrp="1" noChangeAspect="1"/>
          </p:cNvPicPr>
          <p:nvPr>
            <p:ph idx="1"/>
          </p:nvPr>
        </p:nvPicPr>
        <p:blipFill>
          <a:blip r:embed="rId2"/>
          <a:stretch>
            <a:fillRect/>
          </a:stretch>
        </p:blipFill>
        <p:spPr>
          <a:xfrm>
            <a:off x="1759568" y="2084832"/>
            <a:ext cx="8430912" cy="4051808"/>
          </a:xfrm>
        </p:spPr>
      </p:pic>
    </p:spTree>
    <p:extLst>
      <p:ext uri="{BB962C8B-B14F-4D97-AF65-F5344CB8AC3E}">
        <p14:creationId xmlns:p14="http://schemas.microsoft.com/office/powerpoint/2010/main" val="2202175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562E-39C7-4D4E-3399-9F593404B8B5}"/>
              </a:ext>
            </a:extLst>
          </p:cNvPr>
          <p:cNvSpPr>
            <a:spLocks noGrp="1"/>
          </p:cNvSpPr>
          <p:nvPr>
            <p:ph type="title"/>
          </p:nvPr>
        </p:nvSpPr>
        <p:spPr/>
        <p:txBody>
          <a:bodyPr/>
          <a:lstStyle/>
          <a:p>
            <a:r>
              <a:rPr lang="en-IN" dirty="0"/>
              <a:t>Address tag</a:t>
            </a:r>
          </a:p>
        </p:txBody>
      </p:sp>
      <p:sp>
        <p:nvSpPr>
          <p:cNvPr id="3" name="Content Placeholder 2">
            <a:extLst>
              <a:ext uri="{FF2B5EF4-FFF2-40B4-BE49-F238E27FC236}">
                <a16:creationId xmlns:a16="http://schemas.microsoft.com/office/drawing/2014/main" id="{E22F158C-0842-D6F6-A0B9-F681AF6285C5}"/>
              </a:ext>
            </a:extLst>
          </p:cNvPr>
          <p:cNvSpPr>
            <a:spLocks noGrp="1"/>
          </p:cNvSpPr>
          <p:nvPr>
            <p:ph idx="1"/>
          </p:nvPr>
        </p:nvSpPr>
        <p:spPr/>
        <p:txBody>
          <a:bodyPr/>
          <a:lstStyle/>
          <a:p>
            <a:r>
              <a:rPr lang="en-US" b="0" i="0" dirty="0">
                <a:solidFill>
                  <a:srgbClr val="333333"/>
                </a:solidFill>
                <a:effectLst/>
                <a:latin typeface="inter-regular"/>
              </a:rPr>
              <a:t>An HTML &lt;address&gt; tag defines the contact information about the author of the content. The content written between &lt;address&gt; and &lt;/address&gt; tag, then it will be displayed in italic font.</a:t>
            </a:r>
          </a:p>
          <a:p>
            <a:endParaRPr lang="en-IN" dirty="0"/>
          </a:p>
        </p:txBody>
      </p:sp>
      <p:pic>
        <p:nvPicPr>
          <p:cNvPr id="5" name="Picture 4">
            <a:extLst>
              <a:ext uri="{FF2B5EF4-FFF2-40B4-BE49-F238E27FC236}">
                <a16:creationId xmlns:a16="http://schemas.microsoft.com/office/drawing/2014/main" id="{DAEBDEDF-6CBD-7948-B3C3-0A52B149340F}"/>
              </a:ext>
            </a:extLst>
          </p:cNvPr>
          <p:cNvPicPr>
            <a:picLocks noChangeAspect="1"/>
          </p:cNvPicPr>
          <p:nvPr/>
        </p:nvPicPr>
        <p:blipFill>
          <a:blip r:embed="rId2"/>
          <a:stretch>
            <a:fillRect/>
          </a:stretch>
        </p:blipFill>
        <p:spPr>
          <a:xfrm>
            <a:off x="2072640" y="3334933"/>
            <a:ext cx="7209310" cy="2974427"/>
          </a:xfrm>
          <a:prstGeom prst="rect">
            <a:avLst/>
          </a:prstGeom>
        </p:spPr>
      </p:pic>
    </p:spTree>
    <p:extLst>
      <p:ext uri="{BB962C8B-B14F-4D97-AF65-F5344CB8AC3E}">
        <p14:creationId xmlns:p14="http://schemas.microsoft.com/office/powerpoint/2010/main" val="208596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B21C-1258-09A9-AE91-637A8CB0847E}"/>
              </a:ext>
            </a:extLst>
          </p:cNvPr>
          <p:cNvSpPr>
            <a:spLocks noGrp="1"/>
          </p:cNvSpPr>
          <p:nvPr>
            <p:ph type="title"/>
          </p:nvPr>
        </p:nvSpPr>
        <p:spPr/>
        <p:txBody>
          <a:bodyPr/>
          <a:lstStyle/>
          <a:p>
            <a:r>
              <a:rPr lang="en-IN" dirty="0"/>
              <a:t>Html anchor tag</a:t>
            </a:r>
          </a:p>
        </p:txBody>
      </p:sp>
      <p:sp>
        <p:nvSpPr>
          <p:cNvPr id="3" name="Content Placeholder 2">
            <a:extLst>
              <a:ext uri="{FF2B5EF4-FFF2-40B4-BE49-F238E27FC236}">
                <a16:creationId xmlns:a16="http://schemas.microsoft.com/office/drawing/2014/main" id="{0443E738-0318-D68E-CF91-78BB7529E342}"/>
              </a:ext>
            </a:extLst>
          </p:cNvPr>
          <p:cNvSpPr>
            <a:spLocks noGrp="1"/>
          </p:cNvSpPr>
          <p:nvPr>
            <p:ph idx="1"/>
          </p:nvPr>
        </p:nvSpPr>
        <p:spPr/>
        <p:txBody>
          <a:bodyPr/>
          <a:lstStyle/>
          <a:p>
            <a:pPr algn="just"/>
            <a:r>
              <a:rPr lang="en-US" b="0" i="0" dirty="0">
                <a:solidFill>
                  <a:srgbClr val="333333"/>
                </a:solidFill>
                <a:effectLst/>
                <a:latin typeface="inter-regular"/>
              </a:rPr>
              <a:t>The </a:t>
            </a:r>
            <a:r>
              <a:rPr lang="en-US" b="1" i="0" dirty="0">
                <a:solidFill>
                  <a:srgbClr val="333333"/>
                </a:solidFill>
                <a:effectLst/>
                <a:latin typeface="inter-bold"/>
              </a:rPr>
              <a:t>HTML anchor tag</a:t>
            </a:r>
            <a:r>
              <a:rPr lang="en-US" b="0" i="0" dirty="0">
                <a:solidFill>
                  <a:srgbClr val="333333"/>
                </a:solidFill>
                <a:effectLst/>
                <a:latin typeface="inter-regular"/>
              </a:rPr>
              <a:t> defines </a:t>
            </a:r>
            <a:r>
              <a:rPr lang="en-US" b="0" i="1" dirty="0">
                <a:solidFill>
                  <a:srgbClr val="333333"/>
                </a:solidFill>
                <a:effectLst/>
                <a:latin typeface="inter-regular"/>
              </a:rPr>
              <a:t>a hyperlink that links one page to another page</a:t>
            </a:r>
            <a:r>
              <a:rPr lang="en-US" b="0" i="0" dirty="0">
                <a:solidFill>
                  <a:srgbClr val="333333"/>
                </a:solidFill>
                <a:effectLst/>
                <a:latin typeface="inter-regular"/>
              </a:rPr>
              <a:t>. It can create hyperlink to other web page as well as files, location, or any URL. The "</a:t>
            </a:r>
            <a:r>
              <a:rPr lang="en-US" b="0" i="0" dirty="0" err="1">
                <a:solidFill>
                  <a:srgbClr val="333333"/>
                </a:solidFill>
                <a:effectLst/>
                <a:latin typeface="inter-regular"/>
              </a:rPr>
              <a:t>href</a:t>
            </a:r>
            <a:r>
              <a:rPr lang="en-US" b="0" i="0" dirty="0">
                <a:solidFill>
                  <a:srgbClr val="333333"/>
                </a:solidFill>
                <a:effectLst/>
                <a:latin typeface="inter-regular"/>
              </a:rPr>
              <a:t>" attribute is the most important attribute of the HTML a tag. and which links to destination page or URL.</a:t>
            </a:r>
          </a:p>
          <a:p>
            <a:pPr algn="just"/>
            <a:r>
              <a:rPr lang="en-US" b="0" i="0" dirty="0" err="1">
                <a:solidFill>
                  <a:srgbClr val="610B4B"/>
                </a:solidFill>
                <a:effectLst/>
                <a:latin typeface="erdana"/>
              </a:rPr>
              <a:t>href</a:t>
            </a:r>
            <a:r>
              <a:rPr lang="en-US" b="0" i="0" dirty="0">
                <a:solidFill>
                  <a:srgbClr val="610B4B"/>
                </a:solidFill>
                <a:effectLst/>
                <a:latin typeface="erdana"/>
              </a:rPr>
              <a:t> attribute of HTML anchor tag</a:t>
            </a:r>
          </a:p>
          <a:p>
            <a:pPr algn="just"/>
            <a:r>
              <a:rPr lang="en-US" b="0" i="0" dirty="0">
                <a:solidFill>
                  <a:srgbClr val="333333"/>
                </a:solidFill>
                <a:effectLst/>
                <a:latin typeface="inter-regular"/>
              </a:rPr>
              <a:t>The </a:t>
            </a:r>
            <a:r>
              <a:rPr lang="en-US" b="0" i="0" dirty="0" err="1">
                <a:solidFill>
                  <a:srgbClr val="333333"/>
                </a:solidFill>
                <a:effectLst/>
                <a:latin typeface="inter-regular"/>
              </a:rPr>
              <a:t>href</a:t>
            </a:r>
            <a:r>
              <a:rPr lang="en-US" b="0" i="0" dirty="0">
                <a:solidFill>
                  <a:srgbClr val="333333"/>
                </a:solidFill>
                <a:effectLst/>
                <a:latin typeface="inter-regular"/>
              </a:rPr>
              <a:t> attribute is used to define the address of the file to be linked. In other words, it points out the destination page.</a:t>
            </a:r>
          </a:p>
          <a:p>
            <a:endParaRPr lang="en-IN" dirty="0"/>
          </a:p>
        </p:txBody>
      </p:sp>
      <p:pic>
        <p:nvPicPr>
          <p:cNvPr id="5" name="Picture 4">
            <a:extLst>
              <a:ext uri="{FF2B5EF4-FFF2-40B4-BE49-F238E27FC236}">
                <a16:creationId xmlns:a16="http://schemas.microsoft.com/office/drawing/2014/main" id="{1A0537D0-FAF5-119B-C81E-818B1E3C58F7}"/>
              </a:ext>
            </a:extLst>
          </p:cNvPr>
          <p:cNvPicPr>
            <a:picLocks noChangeAspect="1"/>
          </p:cNvPicPr>
          <p:nvPr/>
        </p:nvPicPr>
        <p:blipFill>
          <a:blip r:embed="rId2"/>
          <a:stretch>
            <a:fillRect/>
          </a:stretch>
        </p:blipFill>
        <p:spPr>
          <a:xfrm>
            <a:off x="1701088" y="5154280"/>
            <a:ext cx="4994352" cy="1033159"/>
          </a:xfrm>
          <a:prstGeom prst="rect">
            <a:avLst/>
          </a:prstGeom>
        </p:spPr>
      </p:pic>
    </p:spTree>
    <p:extLst>
      <p:ext uri="{BB962C8B-B14F-4D97-AF65-F5344CB8AC3E}">
        <p14:creationId xmlns:p14="http://schemas.microsoft.com/office/powerpoint/2010/main" val="2731172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DC48-0115-B2A1-0C60-DE8B2225B3ED}"/>
              </a:ext>
            </a:extLst>
          </p:cNvPr>
          <p:cNvSpPr>
            <a:spLocks noGrp="1"/>
          </p:cNvSpPr>
          <p:nvPr>
            <p:ph type="title"/>
          </p:nvPr>
        </p:nvSpPr>
        <p:spPr/>
        <p:txBody>
          <a:bodyPr/>
          <a:lstStyle/>
          <a:p>
            <a:r>
              <a:rPr lang="en-IN" dirty="0"/>
              <a:t>Html image tag</a:t>
            </a:r>
          </a:p>
        </p:txBody>
      </p:sp>
      <p:sp>
        <p:nvSpPr>
          <p:cNvPr id="3" name="Content Placeholder 2">
            <a:extLst>
              <a:ext uri="{FF2B5EF4-FFF2-40B4-BE49-F238E27FC236}">
                <a16:creationId xmlns:a16="http://schemas.microsoft.com/office/drawing/2014/main" id="{01308A06-6EE0-410B-A158-B40D9A0988A8}"/>
              </a:ext>
            </a:extLst>
          </p:cNvPr>
          <p:cNvSpPr>
            <a:spLocks noGrp="1"/>
          </p:cNvSpPr>
          <p:nvPr>
            <p:ph idx="1"/>
          </p:nvPr>
        </p:nvSpPr>
        <p:spPr/>
        <p:txBody>
          <a:bodyPr/>
          <a:lstStyle/>
          <a:p>
            <a:r>
              <a:rPr lang="en-US" b="1" i="0" dirty="0">
                <a:solidFill>
                  <a:srgbClr val="333333"/>
                </a:solidFill>
                <a:effectLst/>
                <a:latin typeface="inter-bold"/>
              </a:rPr>
              <a:t>HTML </a:t>
            </a:r>
            <a:r>
              <a:rPr lang="en-US" b="1" i="0" dirty="0" err="1">
                <a:solidFill>
                  <a:srgbClr val="333333"/>
                </a:solidFill>
                <a:effectLst/>
                <a:latin typeface="inter-bold"/>
              </a:rPr>
              <a:t>img</a:t>
            </a:r>
            <a:r>
              <a:rPr lang="en-US" b="1" i="0" dirty="0">
                <a:solidFill>
                  <a:srgbClr val="333333"/>
                </a:solidFill>
                <a:effectLst/>
                <a:latin typeface="inter-bold"/>
              </a:rPr>
              <a:t> tag</a:t>
            </a:r>
            <a:r>
              <a:rPr lang="en-US" b="0" i="0" dirty="0">
                <a:solidFill>
                  <a:srgbClr val="333333"/>
                </a:solidFill>
                <a:effectLst/>
                <a:latin typeface="inter-regular"/>
              </a:rPr>
              <a:t> is used to display image on the web page. HTML </a:t>
            </a:r>
            <a:r>
              <a:rPr lang="en-US" b="0" i="0" dirty="0" err="1">
                <a:solidFill>
                  <a:srgbClr val="333333"/>
                </a:solidFill>
                <a:effectLst/>
                <a:latin typeface="inter-regular"/>
              </a:rPr>
              <a:t>img</a:t>
            </a:r>
            <a:r>
              <a:rPr lang="en-US" b="0" i="0" dirty="0">
                <a:solidFill>
                  <a:srgbClr val="333333"/>
                </a:solidFill>
                <a:effectLst/>
                <a:latin typeface="inter-regular"/>
              </a:rPr>
              <a:t> tag is an empty tag that contains attributes only, closing tags are not used in HTML image element.</a:t>
            </a:r>
          </a:p>
          <a:p>
            <a:endParaRPr lang="en-IN" dirty="0"/>
          </a:p>
        </p:txBody>
      </p:sp>
      <p:pic>
        <p:nvPicPr>
          <p:cNvPr id="5" name="Picture 4">
            <a:extLst>
              <a:ext uri="{FF2B5EF4-FFF2-40B4-BE49-F238E27FC236}">
                <a16:creationId xmlns:a16="http://schemas.microsoft.com/office/drawing/2014/main" id="{CE2DEF62-B122-2DD0-50ED-7285345BFD2F}"/>
              </a:ext>
            </a:extLst>
          </p:cNvPr>
          <p:cNvPicPr>
            <a:picLocks noChangeAspect="1"/>
          </p:cNvPicPr>
          <p:nvPr/>
        </p:nvPicPr>
        <p:blipFill>
          <a:blip r:embed="rId2"/>
          <a:stretch>
            <a:fillRect/>
          </a:stretch>
        </p:blipFill>
        <p:spPr>
          <a:xfrm>
            <a:off x="1579771" y="3227832"/>
            <a:ext cx="6548229" cy="3081528"/>
          </a:xfrm>
          <a:prstGeom prst="rect">
            <a:avLst/>
          </a:prstGeom>
        </p:spPr>
      </p:pic>
    </p:spTree>
    <p:extLst>
      <p:ext uri="{BB962C8B-B14F-4D97-AF65-F5344CB8AC3E}">
        <p14:creationId xmlns:p14="http://schemas.microsoft.com/office/powerpoint/2010/main" val="2053377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7BB1-2386-3DBB-0D7D-C1117993AF07}"/>
              </a:ext>
            </a:extLst>
          </p:cNvPr>
          <p:cNvSpPr>
            <a:spLocks noGrp="1"/>
          </p:cNvSpPr>
          <p:nvPr>
            <p:ph type="title"/>
          </p:nvPr>
        </p:nvSpPr>
        <p:spPr/>
        <p:txBody>
          <a:bodyPr/>
          <a:lstStyle/>
          <a:p>
            <a:r>
              <a:rPr lang="en-IN" dirty="0"/>
              <a:t>Using height and width in html image tag</a:t>
            </a:r>
          </a:p>
        </p:txBody>
      </p:sp>
      <p:pic>
        <p:nvPicPr>
          <p:cNvPr id="5" name="Content Placeholder 4">
            <a:extLst>
              <a:ext uri="{FF2B5EF4-FFF2-40B4-BE49-F238E27FC236}">
                <a16:creationId xmlns:a16="http://schemas.microsoft.com/office/drawing/2014/main" id="{322874E7-118C-D1AF-61FA-82FA5189F9BF}"/>
              </a:ext>
            </a:extLst>
          </p:cNvPr>
          <p:cNvPicPr>
            <a:picLocks noGrp="1" noChangeAspect="1"/>
          </p:cNvPicPr>
          <p:nvPr>
            <p:ph idx="1"/>
          </p:nvPr>
        </p:nvPicPr>
        <p:blipFill>
          <a:blip r:embed="rId2"/>
          <a:stretch>
            <a:fillRect/>
          </a:stretch>
        </p:blipFill>
        <p:spPr>
          <a:xfrm>
            <a:off x="1188721" y="1930400"/>
            <a:ext cx="8544560" cy="4673600"/>
          </a:xfrm>
        </p:spPr>
      </p:pic>
    </p:spTree>
    <p:extLst>
      <p:ext uri="{BB962C8B-B14F-4D97-AF65-F5344CB8AC3E}">
        <p14:creationId xmlns:p14="http://schemas.microsoft.com/office/powerpoint/2010/main" val="2530390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0D01-C08C-1EFD-4EA5-0F3813F9FC03}"/>
              </a:ext>
            </a:extLst>
          </p:cNvPr>
          <p:cNvSpPr>
            <a:spLocks noGrp="1"/>
          </p:cNvSpPr>
          <p:nvPr>
            <p:ph type="title"/>
          </p:nvPr>
        </p:nvSpPr>
        <p:spPr/>
        <p:txBody>
          <a:bodyPr/>
          <a:lstStyle/>
          <a:p>
            <a:r>
              <a:rPr lang="en-IN" dirty="0"/>
              <a:t>Html description list</a:t>
            </a:r>
          </a:p>
        </p:txBody>
      </p:sp>
      <p:sp>
        <p:nvSpPr>
          <p:cNvPr id="3" name="Content Placeholder 2">
            <a:extLst>
              <a:ext uri="{FF2B5EF4-FFF2-40B4-BE49-F238E27FC236}">
                <a16:creationId xmlns:a16="http://schemas.microsoft.com/office/drawing/2014/main" id="{DA2DDF4B-2480-B30E-54C8-6F5C445535CB}"/>
              </a:ext>
            </a:extLst>
          </p:cNvPr>
          <p:cNvSpPr>
            <a:spLocks noGrp="1"/>
          </p:cNvSpPr>
          <p:nvPr>
            <p:ph idx="1"/>
          </p:nvPr>
        </p:nvSpPr>
        <p:spPr/>
        <p:txBody>
          <a:bodyPr/>
          <a:lstStyle/>
          <a:p>
            <a:pPr algn="just"/>
            <a:r>
              <a:rPr lang="en-IN" b="1" i="0" dirty="0">
                <a:solidFill>
                  <a:srgbClr val="333333"/>
                </a:solidFill>
                <a:effectLst/>
                <a:latin typeface="inter-bold"/>
              </a:rPr>
              <a:t>HTML Description List</a:t>
            </a:r>
            <a:r>
              <a:rPr lang="en-IN" b="0" i="0" dirty="0">
                <a:solidFill>
                  <a:srgbClr val="333333"/>
                </a:solidFill>
                <a:effectLst/>
                <a:latin typeface="inter-regular"/>
              </a:rPr>
              <a:t> or Definition List displays elements in definition form like in dictionary. The &lt;dl&gt;, &lt;dt&gt; and &lt;dd&gt; tags are used to define description list.</a:t>
            </a:r>
          </a:p>
          <a:p>
            <a:pPr algn="just"/>
            <a:r>
              <a:rPr lang="en-IN" b="0" i="0" dirty="0">
                <a:solidFill>
                  <a:srgbClr val="333333"/>
                </a:solidFill>
                <a:effectLst/>
                <a:latin typeface="inter-regular"/>
              </a:rPr>
              <a:t>The 3 HTML description list tags are given below:</a:t>
            </a:r>
          </a:p>
          <a:p>
            <a:pPr algn="just">
              <a:buFont typeface="+mj-lt"/>
              <a:buAutoNum type="arabicPeriod"/>
            </a:pPr>
            <a:r>
              <a:rPr lang="en-IN" b="1" i="0" dirty="0">
                <a:solidFill>
                  <a:srgbClr val="000000"/>
                </a:solidFill>
                <a:effectLst/>
                <a:latin typeface="inter-bold"/>
              </a:rPr>
              <a:t>&lt;dl&gt; tag</a:t>
            </a:r>
            <a:r>
              <a:rPr lang="en-IN" b="0" i="0" dirty="0">
                <a:solidFill>
                  <a:srgbClr val="000000"/>
                </a:solidFill>
                <a:effectLst/>
                <a:latin typeface="inter-regular"/>
              </a:rPr>
              <a:t> defines the description list.</a:t>
            </a:r>
          </a:p>
          <a:p>
            <a:pPr algn="just">
              <a:buFont typeface="+mj-lt"/>
              <a:buAutoNum type="arabicPeriod"/>
            </a:pPr>
            <a:r>
              <a:rPr lang="en-IN" b="1" i="0" dirty="0">
                <a:solidFill>
                  <a:srgbClr val="000000"/>
                </a:solidFill>
                <a:effectLst/>
                <a:latin typeface="inter-bold"/>
              </a:rPr>
              <a:t>&lt;dt&gt; tag</a:t>
            </a:r>
            <a:r>
              <a:rPr lang="en-IN" b="0" i="0" dirty="0">
                <a:solidFill>
                  <a:srgbClr val="000000"/>
                </a:solidFill>
                <a:effectLst/>
                <a:latin typeface="inter-regular"/>
              </a:rPr>
              <a:t> defines data term.</a:t>
            </a:r>
          </a:p>
          <a:p>
            <a:pPr algn="just">
              <a:buFont typeface="+mj-lt"/>
              <a:buAutoNum type="arabicPeriod"/>
            </a:pPr>
            <a:r>
              <a:rPr lang="en-IN" b="1" i="0" dirty="0">
                <a:solidFill>
                  <a:srgbClr val="000000"/>
                </a:solidFill>
                <a:effectLst/>
                <a:latin typeface="inter-bold"/>
              </a:rPr>
              <a:t>&lt;dd&gt; tag</a:t>
            </a:r>
            <a:r>
              <a:rPr lang="en-IN" b="0" i="0" dirty="0">
                <a:solidFill>
                  <a:srgbClr val="000000"/>
                </a:solidFill>
                <a:effectLst/>
                <a:latin typeface="inter-regular"/>
              </a:rPr>
              <a:t> defines data definition (description).</a:t>
            </a:r>
          </a:p>
          <a:p>
            <a:endParaRPr lang="en-IN" dirty="0"/>
          </a:p>
        </p:txBody>
      </p:sp>
      <p:pic>
        <p:nvPicPr>
          <p:cNvPr id="5" name="Picture 4">
            <a:extLst>
              <a:ext uri="{FF2B5EF4-FFF2-40B4-BE49-F238E27FC236}">
                <a16:creationId xmlns:a16="http://schemas.microsoft.com/office/drawing/2014/main" id="{83FBFC41-2554-57CF-0A79-22B5ED93D5B1}"/>
              </a:ext>
            </a:extLst>
          </p:cNvPr>
          <p:cNvPicPr>
            <a:picLocks noChangeAspect="1"/>
          </p:cNvPicPr>
          <p:nvPr/>
        </p:nvPicPr>
        <p:blipFill>
          <a:blip r:embed="rId2"/>
          <a:stretch>
            <a:fillRect/>
          </a:stretch>
        </p:blipFill>
        <p:spPr>
          <a:xfrm>
            <a:off x="6990081" y="3119058"/>
            <a:ext cx="4045712" cy="3078542"/>
          </a:xfrm>
          <a:prstGeom prst="rect">
            <a:avLst/>
          </a:prstGeom>
        </p:spPr>
      </p:pic>
    </p:spTree>
    <p:extLst>
      <p:ext uri="{BB962C8B-B14F-4D97-AF65-F5344CB8AC3E}">
        <p14:creationId xmlns:p14="http://schemas.microsoft.com/office/powerpoint/2010/main" val="1480906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06B6-21F7-8CD8-95F4-9FCD74CBC108}"/>
              </a:ext>
            </a:extLst>
          </p:cNvPr>
          <p:cNvSpPr>
            <a:spLocks noGrp="1"/>
          </p:cNvSpPr>
          <p:nvPr>
            <p:ph type="title"/>
          </p:nvPr>
        </p:nvSpPr>
        <p:spPr/>
        <p:txBody>
          <a:bodyPr/>
          <a:lstStyle/>
          <a:p>
            <a:r>
              <a:rPr lang="en-IN" dirty="0"/>
              <a:t>Html form</a:t>
            </a:r>
          </a:p>
        </p:txBody>
      </p:sp>
      <p:sp>
        <p:nvSpPr>
          <p:cNvPr id="3" name="Content Placeholder 2">
            <a:extLst>
              <a:ext uri="{FF2B5EF4-FFF2-40B4-BE49-F238E27FC236}">
                <a16:creationId xmlns:a16="http://schemas.microsoft.com/office/drawing/2014/main" id="{87887105-20BE-7A02-DA24-4F06C0273F9D}"/>
              </a:ext>
            </a:extLst>
          </p:cNvPr>
          <p:cNvSpPr>
            <a:spLocks noGrp="1"/>
          </p:cNvSpPr>
          <p:nvPr>
            <p:ph idx="1"/>
          </p:nvPr>
        </p:nvSpPr>
        <p:spPr/>
        <p:txBody>
          <a:bodyPr>
            <a:normAutofit/>
          </a:bodyPr>
          <a:lstStyle/>
          <a:p>
            <a:pPr algn="just"/>
            <a:r>
              <a:rPr lang="en-US" b="0" i="0" dirty="0">
                <a:solidFill>
                  <a:srgbClr val="333333"/>
                </a:solidFill>
                <a:effectLst/>
                <a:latin typeface="inter-regular"/>
              </a:rPr>
              <a:t>An </a:t>
            </a:r>
            <a:r>
              <a:rPr lang="en-US" b="1" i="0" dirty="0">
                <a:solidFill>
                  <a:srgbClr val="333333"/>
                </a:solidFill>
                <a:effectLst/>
                <a:latin typeface="inter-bold"/>
              </a:rPr>
              <a:t>HTML form</a:t>
            </a:r>
            <a:r>
              <a:rPr lang="en-US" b="0" i="0" dirty="0">
                <a:solidFill>
                  <a:srgbClr val="333333"/>
                </a:solidFill>
                <a:effectLst/>
                <a:latin typeface="inter-regular"/>
              </a:rPr>
              <a:t> is </a:t>
            </a:r>
            <a:r>
              <a:rPr lang="en-US" b="0" i="1" dirty="0">
                <a:solidFill>
                  <a:srgbClr val="333333"/>
                </a:solidFill>
                <a:effectLst/>
                <a:latin typeface="inter-regular"/>
              </a:rPr>
              <a:t>a section of a document</a:t>
            </a:r>
            <a:r>
              <a:rPr lang="en-US" b="0" i="0" dirty="0">
                <a:solidFill>
                  <a:srgbClr val="333333"/>
                </a:solidFill>
                <a:effectLst/>
                <a:latin typeface="inter-regular"/>
              </a:rPr>
              <a:t> which contains controls such as text fields, password fields, checkboxes, radio buttons, submit button, menus etc.</a:t>
            </a:r>
          </a:p>
          <a:p>
            <a:pPr algn="just"/>
            <a:r>
              <a:rPr lang="en-US" b="0" i="0" dirty="0">
                <a:solidFill>
                  <a:srgbClr val="333333"/>
                </a:solidFill>
                <a:effectLst/>
                <a:latin typeface="inter-regular"/>
              </a:rPr>
              <a:t>An HTML form facilitates the user to enter data that is to be sent to the server for processing such as name, email address, password, phone number, etc. .</a:t>
            </a:r>
          </a:p>
          <a:p>
            <a:r>
              <a:rPr lang="en-US" dirty="0"/>
              <a:t>Why use HTML Form</a:t>
            </a:r>
          </a:p>
          <a:p>
            <a:r>
              <a:rPr lang="en-US" dirty="0"/>
              <a:t>HTML forms are required if you want to collect some data from of the site visitor.</a:t>
            </a:r>
          </a:p>
          <a:p>
            <a:r>
              <a:rPr lang="en-US" dirty="0"/>
              <a:t>For example: If a user want to purchase some items on internet, he/she must fill the form such as shipping address and credit/debit card details so that item can be sent to the given address.</a:t>
            </a:r>
            <a:endParaRPr lang="en-IN" dirty="0"/>
          </a:p>
        </p:txBody>
      </p:sp>
    </p:spTree>
    <p:extLst>
      <p:ext uri="{BB962C8B-B14F-4D97-AF65-F5344CB8AC3E}">
        <p14:creationId xmlns:p14="http://schemas.microsoft.com/office/powerpoint/2010/main" val="2689588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537A-E3F1-D319-D5E8-1EFBBFF1D59B}"/>
              </a:ext>
            </a:extLst>
          </p:cNvPr>
          <p:cNvSpPr>
            <a:spLocks noGrp="1"/>
          </p:cNvSpPr>
          <p:nvPr>
            <p:ph type="title"/>
          </p:nvPr>
        </p:nvSpPr>
        <p:spPr/>
        <p:txBody>
          <a:bodyPr/>
          <a:lstStyle/>
          <a:p>
            <a:r>
              <a:rPr lang="en-IN" dirty="0"/>
              <a:t>Html form syntax</a:t>
            </a:r>
          </a:p>
        </p:txBody>
      </p:sp>
      <p:sp>
        <p:nvSpPr>
          <p:cNvPr id="3" name="Content Placeholder 2">
            <a:extLst>
              <a:ext uri="{FF2B5EF4-FFF2-40B4-BE49-F238E27FC236}">
                <a16:creationId xmlns:a16="http://schemas.microsoft.com/office/drawing/2014/main" id="{E88170CA-52F2-4065-6EED-625AEBF475A1}"/>
              </a:ext>
            </a:extLst>
          </p:cNvPr>
          <p:cNvSpPr>
            <a:spLocks noGrp="1"/>
          </p:cNvSpPr>
          <p:nvPr>
            <p:ph idx="1"/>
          </p:nvPr>
        </p:nvSpPr>
        <p:spPr>
          <a:xfrm>
            <a:off x="1024128" y="2286000"/>
            <a:ext cx="11096752" cy="4673600"/>
          </a:xfrm>
        </p:spPr>
        <p:txBody>
          <a:bodyPr/>
          <a:lstStyle/>
          <a:p>
            <a:pPr algn="just">
              <a:buFont typeface="+mj-lt"/>
              <a:buAutoNum type="arabicPeriod"/>
            </a:pPr>
            <a:r>
              <a:rPr lang="en-IN" sz="1600" b="1" i="0" dirty="0">
                <a:solidFill>
                  <a:srgbClr val="006699"/>
                </a:solidFill>
                <a:effectLst/>
                <a:latin typeface="inter-regular"/>
              </a:rPr>
              <a:t>&lt;form</a:t>
            </a:r>
            <a:r>
              <a:rPr lang="en-IN" sz="1600" b="0" i="0" dirty="0">
                <a:solidFill>
                  <a:srgbClr val="000000"/>
                </a:solidFill>
                <a:effectLst/>
                <a:latin typeface="inter-regular"/>
              </a:rPr>
              <a:t> </a:t>
            </a:r>
            <a:r>
              <a:rPr lang="en-IN" sz="1600" b="0" i="0" dirty="0">
                <a:solidFill>
                  <a:srgbClr val="FF0000"/>
                </a:solidFill>
                <a:effectLst/>
                <a:latin typeface="inter-regular"/>
              </a:rPr>
              <a:t>action</a:t>
            </a:r>
            <a:r>
              <a:rPr lang="en-IN" sz="1600" b="0" i="0" dirty="0">
                <a:solidFill>
                  <a:srgbClr val="000000"/>
                </a:solidFill>
                <a:effectLst/>
                <a:latin typeface="inter-regular"/>
              </a:rPr>
              <a:t>=</a:t>
            </a:r>
            <a:r>
              <a:rPr lang="en-IN" sz="1600" b="0" i="0" dirty="0">
                <a:solidFill>
                  <a:srgbClr val="0000FF"/>
                </a:solidFill>
                <a:effectLst/>
                <a:latin typeface="inter-regular"/>
              </a:rPr>
              <a:t>"server </a:t>
            </a:r>
            <a:r>
              <a:rPr lang="en-IN" sz="1600" b="0" i="0" dirty="0" err="1">
                <a:solidFill>
                  <a:srgbClr val="0000FF"/>
                </a:solidFill>
                <a:effectLst/>
                <a:latin typeface="inter-regular"/>
              </a:rPr>
              <a:t>url</a:t>
            </a:r>
            <a:r>
              <a:rPr lang="en-IN" sz="1600" b="0" i="0" dirty="0">
                <a:solidFill>
                  <a:srgbClr val="0000FF"/>
                </a:solidFill>
                <a:effectLst/>
                <a:latin typeface="inter-regular"/>
              </a:rPr>
              <a:t>"</a:t>
            </a:r>
            <a:r>
              <a:rPr lang="en-IN" sz="1600" b="0" i="0" dirty="0">
                <a:solidFill>
                  <a:srgbClr val="000000"/>
                </a:solidFill>
                <a:effectLst/>
                <a:latin typeface="inter-regular"/>
              </a:rPr>
              <a:t> </a:t>
            </a:r>
            <a:r>
              <a:rPr lang="en-IN" sz="1600" b="0" i="0" dirty="0">
                <a:solidFill>
                  <a:srgbClr val="FF0000"/>
                </a:solidFill>
                <a:effectLst/>
                <a:latin typeface="inter-regular"/>
              </a:rPr>
              <a:t>method</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b="0" i="0" dirty="0" err="1">
                <a:solidFill>
                  <a:srgbClr val="0000FF"/>
                </a:solidFill>
                <a:effectLst/>
                <a:latin typeface="inter-regular"/>
              </a:rPr>
              <a:t>get|post</a:t>
            </a:r>
            <a:r>
              <a:rPr lang="en-IN" sz="1600" b="0" i="0" dirty="0">
                <a:solidFill>
                  <a:srgbClr val="0000FF"/>
                </a:solidFill>
                <a:effectLst/>
                <a:latin typeface="inter-regular"/>
              </a:rPr>
              <a:t>"</a:t>
            </a:r>
            <a:r>
              <a:rPr lang="en-IN" sz="1600" b="1" i="0" dirty="0">
                <a:solidFill>
                  <a:srgbClr val="006699"/>
                </a:solidFill>
                <a:effectLst/>
                <a:latin typeface="inter-regular"/>
              </a:rPr>
              <a:t>&gt;</a:t>
            </a:r>
            <a:r>
              <a:rPr lang="en-IN" sz="1600" b="0" i="0" dirty="0">
                <a:solidFill>
                  <a:srgbClr val="000000"/>
                </a:solidFill>
                <a:effectLst/>
                <a:latin typeface="inter-regular"/>
              </a:rPr>
              <a:t>  </a:t>
            </a:r>
          </a:p>
          <a:p>
            <a:pPr algn="just">
              <a:buFont typeface="+mj-lt"/>
              <a:buAutoNum type="arabicPeriod"/>
            </a:pPr>
            <a:r>
              <a:rPr lang="en-IN" sz="1600" b="0" i="0" dirty="0">
                <a:solidFill>
                  <a:srgbClr val="000000"/>
                </a:solidFill>
                <a:effectLst/>
                <a:latin typeface="inter-regular"/>
              </a:rPr>
              <a:t>  //input controls e.g. </a:t>
            </a:r>
            <a:r>
              <a:rPr lang="en-IN" sz="1600" b="0" i="0" dirty="0" err="1">
                <a:solidFill>
                  <a:srgbClr val="000000"/>
                </a:solidFill>
                <a:effectLst/>
                <a:latin typeface="inter-regular"/>
              </a:rPr>
              <a:t>textfield</a:t>
            </a:r>
            <a:r>
              <a:rPr lang="en-IN" sz="1600" b="0" i="0" dirty="0">
                <a:solidFill>
                  <a:srgbClr val="000000"/>
                </a:solidFill>
                <a:effectLst/>
                <a:latin typeface="inter-regular"/>
              </a:rPr>
              <a:t>, </a:t>
            </a:r>
            <a:r>
              <a:rPr lang="en-IN" sz="1600" b="0" i="0" dirty="0" err="1">
                <a:solidFill>
                  <a:srgbClr val="000000"/>
                </a:solidFill>
                <a:effectLst/>
                <a:latin typeface="inter-regular"/>
              </a:rPr>
              <a:t>textarea</a:t>
            </a:r>
            <a:r>
              <a:rPr lang="en-IN" sz="1600" b="0" i="0" dirty="0">
                <a:solidFill>
                  <a:srgbClr val="000000"/>
                </a:solidFill>
                <a:effectLst/>
                <a:latin typeface="inter-regular"/>
              </a:rPr>
              <a:t>, </a:t>
            </a:r>
            <a:r>
              <a:rPr lang="en-IN" sz="1600" b="0" i="0" dirty="0" err="1">
                <a:solidFill>
                  <a:srgbClr val="000000"/>
                </a:solidFill>
                <a:effectLst/>
                <a:latin typeface="inter-regular"/>
              </a:rPr>
              <a:t>radiobutton</a:t>
            </a:r>
            <a:r>
              <a:rPr lang="en-IN" sz="1600" b="0" i="0" dirty="0">
                <a:solidFill>
                  <a:srgbClr val="000000"/>
                </a:solidFill>
                <a:effectLst/>
                <a:latin typeface="inter-regular"/>
              </a:rPr>
              <a:t>, button  </a:t>
            </a:r>
          </a:p>
          <a:p>
            <a:pPr algn="just">
              <a:buFont typeface="+mj-lt"/>
              <a:buAutoNum type="arabicPeriod"/>
            </a:pPr>
            <a:r>
              <a:rPr lang="en-IN" sz="1600" b="1" i="0" dirty="0">
                <a:solidFill>
                  <a:srgbClr val="006699"/>
                </a:solidFill>
                <a:effectLst/>
                <a:latin typeface="inter-regular"/>
              </a:rPr>
              <a:t>&lt;/form&gt;</a:t>
            </a:r>
            <a:r>
              <a:rPr lang="en-IN" sz="1600" b="0" i="0" dirty="0">
                <a:solidFill>
                  <a:srgbClr val="000000"/>
                </a:solidFill>
                <a:effectLst/>
                <a:latin typeface="inter-regular"/>
              </a:rPr>
              <a:t> </a:t>
            </a:r>
          </a:p>
          <a:p>
            <a:endParaRPr lang="en-IN" dirty="0"/>
          </a:p>
          <a:p>
            <a:endParaRPr lang="en-IN" dirty="0"/>
          </a:p>
        </p:txBody>
      </p:sp>
      <p:pic>
        <p:nvPicPr>
          <p:cNvPr id="5" name="Picture 4">
            <a:extLst>
              <a:ext uri="{FF2B5EF4-FFF2-40B4-BE49-F238E27FC236}">
                <a16:creationId xmlns:a16="http://schemas.microsoft.com/office/drawing/2014/main" id="{294B7348-C600-9807-6E7B-875C72F1702A}"/>
              </a:ext>
            </a:extLst>
          </p:cNvPr>
          <p:cNvPicPr>
            <a:picLocks noChangeAspect="1"/>
          </p:cNvPicPr>
          <p:nvPr/>
        </p:nvPicPr>
        <p:blipFill>
          <a:blip r:embed="rId2"/>
          <a:stretch>
            <a:fillRect/>
          </a:stretch>
        </p:blipFill>
        <p:spPr>
          <a:xfrm>
            <a:off x="4378960" y="3022403"/>
            <a:ext cx="7386320" cy="3835597"/>
          </a:xfrm>
          <a:prstGeom prst="rect">
            <a:avLst/>
          </a:prstGeom>
        </p:spPr>
      </p:pic>
    </p:spTree>
    <p:extLst>
      <p:ext uri="{BB962C8B-B14F-4D97-AF65-F5344CB8AC3E}">
        <p14:creationId xmlns:p14="http://schemas.microsoft.com/office/powerpoint/2010/main" val="2483063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292F-C7C3-53E5-685C-14D67B050D8D}"/>
              </a:ext>
            </a:extLst>
          </p:cNvPr>
          <p:cNvSpPr>
            <a:spLocks noGrp="1"/>
          </p:cNvSpPr>
          <p:nvPr>
            <p:ph type="title"/>
          </p:nvPr>
        </p:nvSpPr>
        <p:spPr/>
        <p:txBody>
          <a:bodyPr/>
          <a:lstStyle/>
          <a:p>
            <a:r>
              <a:rPr lang="en-IN" dirty="0"/>
              <a:t>Html form element</a:t>
            </a:r>
          </a:p>
        </p:txBody>
      </p:sp>
      <p:pic>
        <p:nvPicPr>
          <p:cNvPr id="5" name="Content Placeholder 4">
            <a:extLst>
              <a:ext uri="{FF2B5EF4-FFF2-40B4-BE49-F238E27FC236}">
                <a16:creationId xmlns:a16="http://schemas.microsoft.com/office/drawing/2014/main" id="{B5EACD22-BD95-22D7-F01A-B3508B6FCCCA}"/>
              </a:ext>
            </a:extLst>
          </p:cNvPr>
          <p:cNvPicPr>
            <a:picLocks noGrp="1" noChangeAspect="1"/>
          </p:cNvPicPr>
          <p:nvPr>
            <p:ph idx="1"/>
          </p:nvPr>
        </p:nvPicPr>
        <p:blipFill>
          <a:blip r:embed="rId2"/>
          <a:stretch>
            <a:fillRect/>
          </a:stretch>
        </p:blipFill>
        <p:spPr>
          <a:xfrm>
            <a:off x="1329033" y="2084832"/>
            <a:ext cx="9570721" cy="3828288"/>
          </a:xfrm>
        </p:spPr>
      </p:pic>
    </p:spTree>
    <p:extLst>
      <p:ext uri="{BB962C8B-B14F-4D97-AF65-F5344CB8AC3E}">
        <p14:creationId xmlns:p14="http://schemas.microsoft.com/office/powerpoint/2010/main" val="2110797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3BA9-2EE2-FEF5-D38F-F7F09028348F}"/>
              </a:ext>
            </a:extLst>
          </p:cNvPr>
          <p:cNvSpPr>
            <a:spLocks noGrp="1"/>
          </p:cNvSpPr>
          <p:nvPr>
            <p:ph type="title"/>
          </p:nvPr>
        </p:nvSpPr>
        <p:spPr/>
        <p:txBody>
          <a:bodyPr/>
          <a:lstStyle/>
          <a:p>
            <a:r>
              <a:rPr lang="en-IN" dirty="0"/>
              <a:t>Html input element</a:t>
            </a:r>
          </a:p>
        </p:txBody>
      </p:sp>
      <p:sp>
        <p:nvSpPr>
          <p:cNvPr id="3" name="Content Placeholder 2">
            <a:extLst>
              <a:ext uri="{FF2B5EF4-FFF2-40B4-BE49-F238E27FC236}">
                <a16:creationId xmlns:a16="http://schemas.microsoft.com/office/drawing/2014/main" id="{013AE59C-EAB9-C89A-9989-8694588B0E77}"/>
              </a:ext>
            </a:extLst>
          </p:cNvPr>
          <p:cNvSpPr>
            <a:spLocks noGrp="1"/>
          </p:cNvSpPr>
          <p:nvPr>
            <p:ph idx="1"/>
          </p:nvPr>
        </p:nvSpPr>
        <p:spPr/>
        <p:txBody>
          <a:bodyPr/>
          <a:lstStyle/>
          <a:p>
            <a:r>
              <a:rPr lang="en-US" dirty="0"/>
              <a:t>The HTML &lt;input&gt; element is fundamental form element. It is used to create form fields, to take input from user. We can apply different input filed to gather different information form user. Following is the example to show the simple text input.</a:t>
            </a:r>
            <a:endParaRPr lang="en-IN" dirty="0"/>
          </a:p>
        </p:txBody>
      </p:sp>
      <p:pic>
        <p:nvPicPr>
          <p:cNvPr id="5" name="Picture 4">
            <a:extLst>
              <a:ext uri="{FF2B5EF4-FFF2-40B4-BE49-F238E27FC236}">
                <a16:creationId xmlns:a16="http://schemas.microsoft.com/office/drawing/2014/main" id="{BFC318FB-8057-DAD5-DB9F-DC7770936129}"/>
              </a:ext>
            </a:extLst>
          </p:cNvPr>
          <p:cNvPicPr>
            <a:picLocks noChangeAspect="1"/>
          </p:cNvPicPr>
          <p:nvPr/>
        </p:nvPicPr>
        <p:blipFill>
          <a:blip r:embed="rId2"/>
          <a:stretch>
            <a:fillRect/>
          </a:stretch>
        </p:blipFill>
        <p:spPr>
          <a:xfrm>
            <a:off x="1024128" y="3366009"/>
            <a:ext cx="8119872" cy="3081528"/>
          </a:xfrm>
          <a:prstGeom prst="rect">
            <a:avLst/>
          </a:prstGeom>
        </p:spPr>
      </p:pic>
    </p:spTree>
    <p:extLst>
      <p:ext uri="{BB962C8B-B14F-4D97-AF65-F5344CB8AC3E}">
        <p14:creationId xmlns:p14="http://schemas.microsoft.com/office/powerpoint/2010/main" val="779583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A94C-5986-BB73-0272-047D1DE30B6F}"/>
              </a:ext>
            </a:extLst>
          </p:cNvPr>
          <p:cNvSpPr>
            <a:spLocks noGrp="1"/>
          </p:cNvSpPr>
          <p:nvPr>
            <p:ph type="title"/>
          </p:nvPr>
        </p:nvSpPr>
        <p:spPr/>
        <p:txBody>
          <a:bodyPr/>
          <a:lstStyle/>
          <a:p>
            <a:r>
              <a:rPr lang="en-IN" dirty="0"/>
              <a:t>Html tags</a:t>
            </a:r>
          </a:p>
        </p:txBody>
      </p:sp>
      <p:sp>
        <p:nvSpPr>
          <p:cNvPr id="3" name="Content Placeholder 2">
            <a:extLst>
              <a:ext uri="{FF2B5EF4-FFF2-40B4-BE49-F238E27FC236}">
                <a16:creationId xmlns:a16="http://schemas.microsoft.com/office/drawing/2014/main" id="{FC9CE3F8-1765-4F69-A885-891A87B8FEEB}"/>
              </a:ext>
            </a:extLst>
          </p:cNvPr>
          <p:cNvSpPr>
            <a:spLocks noGrp="1"/>
          </p:cNvSpPr>
          <p:nvPr>
            <p:ph idx="1"/>
          </p:nvPr>
        </p:nvSpPr>
        <p:spPr/>
        <p:txBody>
          <a:bodyPr>
            <a:normAutofit fontScale="92500" lnSpcReduction="20000"/>
          </a:bodyPr>
          <a:lstStyle/>
          <a:p>
            <a:pPr algn="just"/>
            <a:r>
              <a:rPr lang="en-US" b="0" i="0" dirty="0">
                <a:solidFill>
                  <a:srgbClr val="333333"/>
                </a:solidFill>
                <a:effectLst/>
                <a:latin typeface="inter-regular"/>
              </a:rPr>
              <a:t>HTML tags are like keywords which defines that how web browser will format and display the content. With the help of tags, a web browser can distinguish between an HTML content and a simple content. HTML tags contain three main parts: opening tag, content and closing tag. But some HTML tags are unclosed tags.</a:t>
            </a:r>
          </a:p>
          <a:p>
            <a:pPr algn="just"/>
            <a:r>
              <a:rPr lang="en-US" b="0" i="0" dirty="0">
                <a:solidFill>
                  <a:srgbClr val="333333"/>
                </a:solidFill>
                <a:effectLst/>
                <a:latin typeface="inter-regular"/>
              </a:rPr>
              <a:t>When a web browser reads an HTML document, browser reads it from top to bottom and left to right. HTML tags are used to create HTML documents and render their properties. Each HTML tags have different properties.</a:t>
            </a:r>
          </a:p>
          <a:p>
            <a:pPr algn="just"/>
            <a:r>
              <a:rPr lang="en-US" b="0" i="0" dirty="0">
                <a:solidFill>
                  <a:srgbClr val="333333"/>
                </a:solidFill>
                <a:effectLst/>
                <a:latin typeface="inter-regular"/>
              </a:rPr>
              <a:t>An HTML file must have some essential tags so that web browser can differentiate between a simple text and HTML text. You can use as many tags you want as per your code requirement.</a:t>
            </a:r>
          </a:p>
          <a:p>
            <a:pPr algn="just">
              <a:buFont typeface="Arial" panose="020B0604020202020204" pitchFamily="34" charset="0"/>
              <a:buChar char="•"/>
            </a:pPr>
            <a:r>
              <a:rPr lang="en-US" b="0" i="0" dirty="0">
                <a:solidFill>
                  <a:srgbClr val="000000"/>
                </a:solidFill>
                <a:effectLst/>
                <a:latin typeface="inter-regular"/>
              </a:rPr>
              <a:t>All HTML tags must enclosed within &lt; &gt; these brackets.</a:t>
            </a:r>
          </a:p>
          <a:p>
            <a:pPr algn="just">
              <a:buFont typeface="Arial" panose="020B0604020202020204" pitchFamily="34" charset="0"/>
              <a:buChar char="•"/>
            </a:pPr>
            <a:r>
              <a:rPr lang="en-US" b="0" i="0" dirty="0">
                <a:solidFill>
                  <a:srgbClr val="000000"/>
                </a:solidFill>
                <a:effectLst/>
                <a:latin typeface="inter-regular"/>
              </a:rPr>
              <a:t>Every tag in HTML perform different tasks.</a:t>
            </a:r>
          </a:p>
          <a:p>
            <a:pPr algn="just">
              <a:buFont typeface="Arial" panose="020B0604020202020204" pitchFamily="34" charset="0"/>
              <a:buChar char="•"/>
            </a:pPr>
            <a:r>
              <a:rPr lang="en-US" b="0" i="0" dirty="0">
                <a:solidFill>
                  <a:srgbClr val="000000"/>
                </a:solidFill>
                <a:effectLst/>
                <a:latin typeface="inter-regular"/>
              </a:rPr>
              <a:t>If you have used an open tag &lt;tag&gt;, then you must use a close tag &lt;/tag&gt; (except some tags)</a:t>
            </a:r>
          </a:p>
          <a:p>
            <a:endParaRPr lang="en-IN" dirty="0"/>
          </a:p>
        </p:txBody>
      </p:sp>
    </p:spTree>
    <p:extLst>
      <p:ext uri="{BB962C8B-B14F-4D97-AF65-F5344CB8AC3E}">
        <p14:creationId xmlns:p14="http://schemas.microsoft.com/office/powerpoint/2010/main" val="3693037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BD18-7F32-4EDC-56CC-D2F05F30B237}"/>
              </a:ext>
            </a:extLst>
          </p:cNvPr>
          <p:cNvSpPr>
            <a:spLocks noGrp="1"/>
          </p:cNvSpPr>
          <p:nvPr>
            <p:ph type="title"/>
          </p:nvPr>
        </p:nvSpPr>
        <p:spPr/>
        <p:txBody>
          <a:bodyPr/>
          <a:lstStyle/>
          <a:p>
            <a:r>
              <a:rPr lang="en-IN" dirty="0"/>
              <a:t>Html text field control</a:t>
            </a:r>
          </a:p>
        </p:txBody>
      </p:sp>
      <p:sp>
        <p:nvSpPr>
          <p:cNvPr id="3" name="Content Placeholder 2">
            <a:extLst>
              <a:ext uri="{FF2B5EF4-FFF2-40B4-BE49-F238E27FC236}">
                <a16:creationId xmlns:a16="http://schemas.microsoft.com/office/drawing/2014/main" id="{B15EC5A4-64C1-3CAB-D9A1-9F304A5B49EC}"/>
              </a:ext>
            </a:extLst>
          </p:cNvPr>
          <p:cNvSpPr>
            <a:spLocks noGrp="1"/>
          </p:cNvSpPr>
          <p:nvPr>
            <p:ph idx="1"/>
          </p:nvPr>
        </p:nvSpPr>
        <p:spPr>
          <a:xfrm>
            <a:off x="1024128" y="2286000"/>
            <a:ext cx="10273792" cy="4470400"/>
          </a:xfrm>
        </p:spPr>
        <p:txBody>
          <a:bodyPr/>
          <a:lstStyle/>
          <a:p>
            <a:r>
              <a:rPr lang="en-US" dirty="0"/>
              <a:t>The type="text" attribute of input tag creates </a:t>
            </a:r>
            <a:r>
              <a:rPr lang="en-US" dirty="0" err="1"/>
              <a:t>textfield</a:t>
            </a:r>
            <a:r>
              <a:rPr lang="en-US" dirty="0"/>
              <a:t> control also known as single line </a:t>
            </a:r>
            <a:r>
              <a:rPr lang="en-US" dirty="0" err="1"/>
              <a:t>textfield</a:t>
            </a:r>
            <a:r>
              <a:rPr lang="en-US" dirty="0"/>
              <a:t> control. The name attribute is optional, but it is required for the server side component such as JSP, ASP, PHP </a:t>
            </a:r>
            <a:r>
              <a:rPr lang="en-US" dirty="0" err="1"/>
              <a:t>etc</a:t>
            </a:r>
            <a:endParaRPr lang="en-US" dirty="0"/>
          </a:p>
          <a:p>
            <a:endParaRPr lang="en-IN" dirty="0"/>
          </a:p>
        </p:txBody>
      </p:sp>
      <p:pic>
        <p:nvPicPr>
          <p:cNvPr id="5" name="Picture 4">
            <a:extLst>
              <a:ext uri="{FF2B5EF4-FFF2-40B4-BE49-F238E27FC236}">
                <a16:creationId xmlns:a16="http://schemas.microsoft.com/office/drawing/2014/main" id="{67CF6600-85C7-1E7A-8035-AB961894F068}"/>
              </a:ext>
            </a:extLst>
          </p:cNvPr>
          <p:cNvPicPr>
            <a:picLocks noChangeAspect="1"/>
          </p:cNvPicPr>
          <p:nvPr/>
        </p:nvPicPr>
        <p:blipFill>
          <a:blip r:embed="rId2"/>
          <a:stretch>
            <a:fillRect/>
          </a:stretch>
        </p:blipFill>
        <p:spPr>
          <a:xfrm>
            <a:off x="1220364" y="3554066"/>
            <a:ext cx="5993236" cy="1111307"/>
          </a:xfrm>
          <a:prstGeom prst="rect">
            <a:avLst/>
          </a:prstGeom>
        </p:spPr>
      </p:pic>
      <p:pic>
        <p:nvPicPr>
          <p:cNvPr id="7" name="Picture 6">
            <a:extLst>
              <a:ext uri="{FF2B5EF4-FFF2-40B4-BE49-F238E27FC236}">
                <a16:creationId xmlns:a16="http://schemas.microsoft.com/office/drawing/2014/main" id="{93A3203A-DC92-6AD5-473F-B3F6BD4BEE4A}"/>
              </a:ext>
            </a:extLst>
          </p:cNvPr>
          <p:cNvPicPr>
            <a:picLocks noChangeAspect="1"/>
          </p:cNvPicPr>
          <p:nvPr/>
        </p:nvPicPr>
        <p:blipFill>
          <a:blip r:embed="rId3"/>
          <a:stretch>
            <a:fillRect/>
          </a:stretch>
        </p:blipFill>
        <p:spPr>
          <a:xfrm>
            <a:off x="5095766" y="4787218"/>
            <a:ext cx="4718794" cy="1835244"/>
          </a:xfrm>
          <a:prstGeom prst="rect">
            <a:avLst/>
          </a:prstGeom>
        </p:spPr>
      </p:pic>
    </p:spTree>
    <p:extLst>
      <p:ext uri="{BB962C8B-B14F-4D97-AF65-F5344CB8AC3E}">
        <p14:creationId xmlns:p14="http://schemas.microsoft.com/office/powerpoint/2010/main" val="3060076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5144-DCC6-D3B0-530E-5941A0509FE5}"/>
              </a:ext>
            </a:extLst>
          </p:cNvPr>
          <p:cNvSpPr>
            <a:spLocks noGrp="1"/>
          </p:cNvSpPr>
          <p:nvPr>
            <p:ph type="title"/>
          </p:nvPr>
        </p:nvSpPr>
        <p:spPr/>
        <p:txBody>
          <a:bodyPr/>
          <a:lstStyle/>
          <a:p>
            <a:r>
              <a:rPr lang="en-IN" dirty="0"/>
              <a:t>Html </a:t>
            </a:r>
            <a:r>
              <a:rPr lang="en-IN" dirty="0" err="1"/>
              <a:t>textarea</a:t>
            </a:r>
            <a:r>
              <a:rPr lang="en-IN" dirty="0"/>
              <a:t> tag</a:t>
            </a:r>
          </a:p>
        </p:txBody>
      </p:sp>
      <p:sp>
        <p:nvSpPr>
          <p:cNvPr id="3" name="Content Placeholder 2">
            <a:extLst>
              <a:ext uri="{FF2B5EF4-FFF2-40B4-BE49-F238E27FC236}">
                <a16:creationId xmlns:a16="http://schemas.microsoft.com/office/drawing/2014/main" id="{C4C0391F-0A85-27C1-C296-8C2AB79D9597}"/>
              </a:ext>
            </a:extLst>
          </p:cNvPr>
          <p:cNvSpPr>
            <a:spLocks noGrp="1"/>
          </p:cNvSpPr>
          <p:nvPr>
            <p:ph idx="1"/>
          </p:nvPr>
        </p:nvSpPr>
        <p:spPr/>
        <p:txBody>
          <a:bodyPr/>
          <a:lstStyle/>
          <a:p>
            <a:r>
              <a:rPr lang="en-US" dirty="0"/>
              <a:t>The &lt;</a:t>
            </a:r>
            <a:r>
              <a:rPr lang="en-US" dirty="0" err="1"/>
              <a:t>textarea</a:t>
            </a:r>
            <a:r>
              <a:rPr lang="en-US" dirty="0"/>
              <a:t>&gt; tag in HTML is used to insert multiple-line text in a form. The size of &lt;</a:t>
            </a:r>
            <a:r>
              <a:rPr lang="en-US" dirty="0" err="1"/>
              <a:t>textarea</a:t>
            </a:r>
            <a:r>
              <a:rPr lang="en-US" dirty="0"/>
              <a:t>&gt; can be specify either using "rows" or "cols" attribute or by CSS.</a:t>
            </a:r>
          </a:p>
          <a:p>
            <a:endParaRPr lang="en-IN" dirty="0"/>
          </a:p>
        </p:txBody>
      </p:sp>
      <p:pic>
        <p:nvPicPr>
          <p:cNvPr id="5" name="Picture 4">
            <a:extLst>
              <a:ext uri="{FF2B5EF4-FFF2-40B4-BE49-F238E27FC236}">
                <a16:creationId xmlns:a16="http://schemas.microsoft.com/office/drawing/2014/main" id="{6B7280A8-2C69-E281-3CA7-5914276E0C6A}"/>
              </a:ext>
            </a:extLst>
          </p:cNvPr>
          <p:cNvPicPr>
            <a:picLocks noChangeAspect="1"/>
          </p:cNvPicPr>
          <p:nvPr/>
        </p:nvPicPr>
        <p:blipFill>
          <a:blip r:embed="rId2"/>
          <a:stretch>
            <a:fillRect/>
          </a:stretch>
        </p:blipFill>
        <p:spPr>
          <a:xfrm>
            <a:off x="1283251" y="3429000"/>
            <a:ext cx="4182829" cy="2787793"/>
          </a:xfrm>
          <a:prstGeom prst="rect">
            <a:avLst/>
          </a:prstGeom>
        </p:spPr>
      </p:pic>
      <p:pic>
        <p:nvPicPr>
          <p:cNvPr id="7" name="Picture 6">
            <a:extLst>
              <a:ext uri="{FF2B5EF4-FFF2-40B4-BE49-F238E27FC236}">
                <a16:creationId xmlns:a16="http://schemas.microsoft.com/office/drawing/2014/main" id="{F0EF9098-01B6-20D8-D517-BF036F624241}"/>
              </a:ext>
            </a:extLst>
          </p:cNvPr>
          <p:cNvPicPr>
            <a:picLocks noChangeAspect="1"/>
          </p:cNvPicPr>
          <p:nvPr/>
        </p:nvPicPr>
        <p:blipFill>
          <a:blip r:embed="rId3"/>
          <a:stretch>
            <a:fillRect/>
          </a:stretch>
        </p:blipFill>
        <p:spPr>
          <a:xfrm>
            <a:off x="5905251" y="2966024"/>
            <a:ext cx="4838949" cy="3119816"/>
          </a:xfrm>
          <a:prstGeom prst="rect">
            <a:avLst/>
          </a:prstGeom>
        </p:spPr>
      </p:pic>
    </p:spTree>
    <p:extLst>
      <p:ext uri="{BB962C8B-B14F-4D97-AF65-F5344CB8AC3E}">
        <p14:creationId xmlns:p14="http://schemas.microsoft.com/office/powerpoint/2010/main" val="386985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CE6F-19C0-EFC3-FA96-FC78C26EFBAC}"/>
              </a:ext>
            </a:extLst>
          </p:cNvPr>
          <p:cNvSpPr>
            <a:spLocks noGrp="1"/>
          </p:cNvSpPr>
          <p:nvPr>
            <p:ph type="title"/>
          </p:nvPr>
        </p:nvSpPr>
        <p:spPr/>
        <p:txBody>
          <a:bodyPr/>
          <a:lstStyle/>
          <a:p>
            <a:r>
              <a:rPr lang="en-IN" dirty="0"/>
              <a:t>Label tag in form</a:t>
            </a:r>
          </a:p>
        </p:txBody>
      </p:sp>
      <p:sp>
        <p:nvSpPr>
          <p:cNvPr id="3" name="Content Placeholder 2">
            <a:extLst>
              <a:ext uri="{FF2B5EF4-FFF2-40B4-BE49-F238E27FC236}">
                <a16:creationId xmlns:a16="http://schemas.microsoft.com/office/drawing/2014/main" id="{5A6CBDF4-147D-FD38-666A-6DB0AA13493B}"/>
              </a:ext>
            </a:extLst>
          </p:cNvPr>
          <p:cNvSpPr>
            <a:spLocks noGrp="1"/>
          </p:cNvSpPr>
          <p:nvPr>
            <p:ph idx="1"/>
          </p:nvPr>
        </p:nvSpPr>
        <p:spPr/>
        <p:txBody>
          <a:bodyPr/>
          <a:lstStyle/>
          <a:p>
            <a:r>
              <a:rPr lang="en-US" dirty="0"/>
              <a:t>It is considered better to have label in form. As it makes the code parser/browser/user friendly. </a:t>
            </a:r>
          </a:p>
          <a:p>
            <a:r>
              <a:rPr lang="en-US" dirty="0"/>
              <a:t>If you click on the label tag, it will focus on the text control. To do so, you need to have for attribute in label tag that must be same as id attribute of input tag.</a:t>
            </a:r>
          </a:p>
          <a:p>
            <a:endParaRPr lang="en-IN" dirty="0"/>
          </a:p>
        </p:txBody>
      </p:sp>
      <p:pic>
        <p:nvPicPr>
          <p:cNvPr id="5" name="Picture 4">
            <a:extLst>
              <a:ext uri="{FF2B5EF4-FFF2-40B4-BE49-F238E27FC236}">
                <a16:creationId xmlns:a16="http://schemas.microsoft.com/office/drawing/2014/main" id="{31A03FB9-A3AD-D894-D255-F5AAF918C9C8}"/>
              </a:ext>
            </a:extLst>
          </p:cNvPr>
          <p:cNvPicPr>
            <a:picLocks noChangeAspect="1"/>
          </p:cNvPicPr>
          <p:nvPr/>
        </p:nvPicPr>
        <p:blipFill>
          <a:blip r:embed="rId2"/>
          <a:stretch>
            <a:fillRect/>
          </a:stretch>
        </p:blipFill>
        <p:spPr>
          <a:xfrm>
            <a:off x="1189250" y="4114800"/>
            <a:ext cx="4083260" cy="1991360"/>
          </a:xfrm>
          <a:prstGeom prst="rect">
            <a:avLst/>
          </a:prstGeom>
        </p:spPr>
      </p:pic>
      <p:pic>
        <p:nvPicPr>
          <p:cNvPr id="7" name="Picture 6">
            <a:extLst>
              <a:ext uri="{FF2B5EF4-FFF2-40B4-BE49-F238E27FC236}">
                <a16:creationId xmlns:a16="http://schemas.microsoft.com/office/drawing/2014/main" id="{2EA47EA2-3E83-9E7E-33A2-5CA3C76015B8}"/>
              </a:ext>
            </a:extLst>
          </p:cNvPr>
          <p:cNvPicPr>
            <a:picLocks noChangeAspect="1"/>
          </p:cNvPicPr>
          <p:nvPr/>
        </p:nvPicPr>
        <p:blipFill>
          <a:blip r:embed="rId3"/>
          <a:stretch>
            <a:fillRect/>
          </a:stretch>
        </p:blipFill>
        <p:spPr>
          <a:xfrm>
            <a:off x="5712712" y="3885061"/>
            <a:ext cx="4591286" cy="2387723"/>
          </a:xfrm>
          <a:prstGeom prst="rect">
            <a:avLst/>
          </a:prstGeom>
        </p:spPr>
      </p:pic>
    </p:spTree>
    <p:extLst>
      <p:ext uri="{BB962C8B-B14F-4D97-AF65-F5344CB8AC3E}">
        <p14:creationId xmlns:p14="http://schemas.microsoft.com/office/powerpoint/2010/main" val="1604996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B329-0A8E-D5EE-BEFA-507733AD0101}"/>
              </a:ext>
            </a:extLst>
          </p:cNvPr>
          <p:cNvSpPr>
            <a:spLocks noGrp="1"/>
          </p:cNvSpPr>
          <p:nvPr>
            <p:ph type="title"/>
          </p:nvPr>
        </p:nvSpPr>
        <p:spPr/>
        <p:txBody>
          <a:bodyPr/>
          <a:lstStyle/>
          <a:p>
            <a:r>
              <a:rPr lang="en-IN" dirty="0"/>
              <a:t>Html password field control</a:t>
            </a:r>
          </a:p>
        </p:txBody>
      </p:sp>
      <p:pic>
        <p:nvPicPr>
          <p:cNvPr id="5" name="Content Placeholder 4">
            <a:extLst>
              <a:ext uri="{FF2B5EF4-FFF2-40B4-BE49-F238E27FC236}">
                <a16:creationId xmlns:a16="http://schemas.microsoft.com/office/drawing/2014/main" id="{69094C8B-F6EC-F493-BE47-C9CC1BFCC179}"/>
              </a:ext>
            </a:extLst>
          </p:cNvPr>
          <p:cNvPicPr>
            <a:picLocks noGrp="1" noChangeAspect="1"/>
          </p:cNvPicPr>
          <p:nvPr>
            <p:ph idx="1"/>
          </p:nvPr>
        </p:nvPicPr>
        <p:blipFill>
          <a:blip r:embed="rId2"/>
          <a:stretch>
            <a:fillRect/>
          </a:stretch>
        </p:blipFill>
        <p:spPr>
          <a:xfrm>
            <a:off x="1447800" y="1917623"/>
            <a:ext cx="8763000" cy="4332810"/>
          </a:xfrm>
        </p:spPr>
      </p:pic>
    </p:spTree>
    <p:extLst>
      <p:ext uri="{BB962C8B-B14F-4D97-AF65-F5344CB8AC3E}">
        <p14:creationId xmlns:p14="http://schemas.microsoft.com/office/powerpoint/2010/main" val="4262664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F8AF-29DD-B973-D3BF-43B1FE809B02}"/>
              </a:ext>
            </a:extLst>
          </p:cNvPr>
          <p:cNvSpPr>
            <a:spLocks noGrp="1"/>
          </p:cNvSpPr>
          <p:nvPr>
            <p:ph type="title"/>
          </p:nvPr>
        </p:nvSpPr>
        <p:spPr/>
        <p:txBody>
          <a:bodyPr/>
          <a:lstStyle/>
          <a:p>
            <a:r>
              <a:rPr lang="en-IN" dirty="0"/>
              <a:t>Radio button control</a:t>
            </a:r>
          </a:p>
        </p:txBody>
      </p:sp>
      <p:sp>
        <p:nvSpPr>
          <p:cNvPr id="3" name="Content Placeholder 2">
            <a:extLst>
              <a:ext uri="{FF2B5EF4-FFF2-40B4-BE49-F238E27FC236}">
                <a16:creationId xmlns:a16="http://schemas.microsoft.com/office/drawing/2014/main" id="{E19EF5D8-EA75-3B26-3A72-40AAB53AC42D}"/>
              </a:ext>
            </a:extLst>
          </p:cNvPr>
          <p:cNvSpPr>
            <a:spLocks noGrp="1"/>
          </p:cNvSpPr>
          <p:nvPr>
            <p:ph idx="1"/>
          </p:nvPr>
        </p:nvSpPr>
        <p:spPr/>
        <p:txBody>
          <a:bodyPr/>
          <a:lstStyle/>
          <a:p>
            <a:r>
              <a:rPr lang="en-US" sz="1800" dirty="0"/>
              <a:t>The radio button is used to select one option from multiple options. It is used for selection of gender, quiz questions etc.</a:t>
            </a:r>
          </a:p>
          <a:p>
            <a:r>
              <a:rPr lang="en-US" sz="1800" dirty="0"/>
              <a:t>If you use one name for all the radio buttons, only one radio button can be selected at a time.</a:t>
            </a:r>
          </a:p>
          <a:p>
            <a:r>
              <a:rPr lang="en-US" sz="1800" dirty="0"/>
              <a:t>Using radio buttons for multiple options, you can only choose a single option at a time. </a:t>
            </a:r>
          </a:p>
          <a:p>
            <a:endParaRPr lang="en-IN" dirty="0"/>
          </a:p>
        </p:txBody>
      </p:sp>
      <p:pic>
        <p:nvPicPr>
          <p:cNvPr id="5" name="Picture 4">
            <a:extLst>
              <a:ext uri="{FF2B5EF4-FFF2-40B4-BE49-F238E27FC236}">
                <a16:creationId xmlns:a16="http://schemas.microsoft.com/office/drawing/2014/main" id="{98DAD6C2-CAD1-374C-94EC-8D51F4C87BB3}"/>
              </a:ext>
            </a:extLst>
          </p:cNvPr>
          <p:cNvPicPr>
            <a:picLocks noChangeAspect="1"/>
          </p:cNvPicPr>
          <p:nvPr/>
        </p:nvPicPr>
        <p:blipFill>
          <a:blip r:embed="rId2"/>
          <a:stretch>
            <a:fillRect/>
          </a:stretch>
        </p:blipFill>
        <p:spPr>
          <a:xfrm>
            <a:off x="1539238" y="3884238"/>
            <a:ext cx="7503161" cy="2516561"/>
          </a:xfrm>
          <a:prstGeom prst="rect">
            <a:avLst/>
          </a:prstGeom>
        </p:spPr>
      </p:pic>
    </p:spTree>
    <p:extLst>
      <p:ext uri="{BB962C8B-B14F-4D97-AF65-F5344CB8AC3E}">
        <p14:creationId xmlns:p14="http://schemas.microsoft.com/office/powerpoint/2010/main" val="3312532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AF21-41D3-4C62-ADEF-50F994659A26}"/>
              </a:ext>
            </a:extLst>
          </p:cNvPr>
          <p:cNvSpPr>
            <a:spLocks noGrp="1"/>
          </p:cNvSpPr>
          <p:nvPr>
            <p:ph type="title"/>
          </p:nvPr>
        </p:nvSpPr>
        <p:spPr/>
        <p:txBody>
          <a:bodyPr/>
          <a:lstStyle/>
          <a:p>
            <a:r>
              <a:rPr lang="en-IN" dirty="0"/>
              <a:t>Checkbox control</a:t>
            </a:r>
          </a:p>
        </p:txBody>
      </p:sp>
      <p:sp>
        <p:nvSpPr>
          <p:cNvPr id="3" name="Content Placeholder 2">
            <a:extLst>
              <a:ext uri="{FF2B5EF4-FFF2-40B4-BE49-F238E27FC236}">
                <a16:creationId xmlns:a16="http://schemas.microsoft.com/office/drawing/2014/main" id="{53A40FC6-AAD4-8009-88E6-E52042CF09E3}"/>
              </a:ext>
            </a:extLst>
          </p:cNvPr>
          <p:cNvSpPr>
            <a:spLocks noGrp="1"/>
          </p:cNvSpPr>
          <p:nvPr>
            <p:ph idx="1"/>
          </p:nvPr>
        </p:nvSpPr>
        <p:spPr/>
        <p:txBody>
          <a:bodyPr/>
          <a:lstStyle/>
          <a:p>
            <a:r>
              <a:rPr lang="en-US" dirty="0"/>
              <a:t>The checkbox control is used to check multiple options from given checkboxes.</a:t>
            </a:r>
          </a:p>
          <a:p>
            <a:endParaRPr lang="en-IN" dirty="0"/>
          </a:p>
        </p:txBody>
      </p:sp>
      <p:pic>
        <p:nvPicPr>
          <p:cNvPr id="5" name="Picture 4">
            <a:extLst>
              <a:ext uri="{FF2B5EF4-FFF2-40B4-BE49-F238E27FC236}">
                <a16:creationId xmlns:a16="http://schemas.microsoft.com/office/drawing/2014/main" id="{FF20910C-1547-AACE-F1D3-9AD81BC8BBB8}"/>
              </a:ext>
            </a:extLst>
          </p:cNvPr>
          <p:cNvPicPr>
            <a:picLocks noChangeAspect="1"/>
          </p:cNvPicPr>
          <p:nvPr/>
        </p:nvPicPr>
        <p:blipFill>
          <a:blip r:embed="rId2"/>
          <a:stretch>
            <a:fillRect/>
          </a:stretch>
        </p:blipFill>
        <p:spPr>
          <a:xfrm>
            <a:off x="1148080" y="2794000"/>
            <a:ext cx="9022080" cy="3625348"/>
          </a:xfrm>
          <a:prstGeom prst="rect">
            <a:avLst/>
          </a:prstGeom>
        </p:spPr>
      </p:pic>
    </p:spTree>
    <p:extLst>
      <p:ext uri="{BB962C8B-B14F-4D97-AF65-F5344CB8AC3E}">
        <p14:creationId xmlns:p14="http://schemas.microsoft.com/office/powerpoint/2010/main" val="1727784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ED31-373E-CA55-4573-DFCAB00836B5}"/>
              </a:ext>
            </a:extLst>
          </p:cNvPr>
          <p:cNvSpPr>
            <a:spLocks noGrp="1"/>
          </p:cNvSpPr>
          <p:nvPr>
            <p:ph type="title"/>
          </p:nvPr>
        </p:nvSpPr>
        <p:spPr/>
        <p:txBody>
          <a:bodyPr/>
          <a:lstStyle/>
          <a:p>
            <a:r>
              <a:rPr lang="en-IN" dirty="0"/>
              <a:t>Submit button control</a:t>
            </a:r>
          </a:p>
        </p:txBody>
      </p:sp>
      <p:pic>
        <p:nvPicPr>
          <p:cNvPr id="5" name="Content Placeholder 4">
            <a:extLst>
              <a:ext uri="{FF2B5EF4-FFF2-40B4-BE49-F238E27FC236}">
                <a16:creationId xmlns:a16="http://schemas.microsoft.com/office/drawing/2014/main" id="{32059C8B-D1DA-A866-557C-B424E66C58D9}"/>
              </a:ext>
            </a:extLst>
          </p:cNvPr>
          <p:cNvPicPr>
            <a:picLocks noGrp="1" noChangeAspect="1"/>
          </p:cNvPicPr>
          <p:nvPr>
            <p:ph idx="1"/>
          </p:nvPr>
        </p:nvPicPr>
        <p:blipFill>
          <a:blip r:embed="rId2"/>
          <a:stretch>
            <a:fillRect/>
          </a:stretch>
        </p:blipFill>
        <p:spPr>
          <a:xfrm>
            <a:off x="1539924" y="1763776"/>
            <a:ext cx="8366075" cy="4509008"/>
          </a:xfrm>
        </p:spPr>
      </p:pic>
    </p:spTree>
    <p:extLst>
      <p:ext uri="{BB962C8B-B14F-4D97-AF65-F5344CB8AC3E}">
        <p14:creationId xmlns:p14="http://schemas.microsoft.com/office/powerpoint/2010/main" val="3368663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7025A-1FB3-2B6F-5FE6-D9BAB21AE3AD}"/>
              </a:ext>
            </a:extLst>
          </p:cNvPr>
          <p:cNvSpPr>
            <a:spLocks noGrp="1"/>
          </p:cNvSpPr>
          <p:nvPr>
            <p:ph type="title"/>
          </p:nvPr>
        </p:nvSpPr>
        <p:spPr/>
        <p:txBody>
          <a:bodyPr/>
          <a:lstStyle/>
          <a:p>
            <a:r>
              <a:rPr lang="en-IN" dirty="0"/>
              <a:t>Html form example</a:t>
            </a:r>
          </a:p>
        </p:txBody>
      </p:sp>
      <p:pic>
        <p:nvPicPr>
          <p:cNvPr id="5" name="Content Placeholder 4">
            <a:extLst>
              <a:ext uri="{FF2B5EF4-FFF2-40B4-BE49-F238E27FC236}">
                <a16:creationId xmlns:a16="http://schemas.microsoft.com/office/drawing/2014/main" id="{81F390AD-1078-F2FB-D23E-2E7E46389380}"/>
              </a:ext>
            </a:extLst>
          </p:cNvPr>
          <p:cNvPicPr>
            <a:picLocks noGrp="1" noChangeAspect="1"/>
          </p:cNvPicPr>
          <p:nvPr>
            <p:ph idx="1"/>
          </p:nvPr>
        </p:nvPicPr>
        <p:blipFill>
          <a:blip r:embed="rId2"/>
          <a:stretch>
            <a:fillRect/>
          </a:stretch>
        </p:blipFill>
        <p:spPr>
          <a:xfrm>
            <a:off x="1351280" y="1950720"/>
            <a:ext cx="8016240" cy="4572000"/>
          </a:xfrm>
        </p:spPr>
      </p:pic>
    </p:spTree>
    <p:extLst>
      <p:ext uri="{BB962C8B-B14F-4D97-AF65-F5344CB8AC3E}">
        <p14:creationId xmlns:p14="http://schemas.microsoft.com/office/powerpoint/2010/main" val="1368997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A4A8-5029-4BCB-A8B3-0DA3BF15C005}"/>
              </a:ext>
            </a:extLst>
          </p:cNvPr>
          <p:cNvSpPr>
            <a:spLocks noGrp="1"/>
          </p:cNvSpPr>
          <p:nvPr>
            <p:ph type="title"/>
          </p:nvPr>
        </p:nvSpPr>
        <p:spPr/>
        <p:txBody>
          <a:bodyPr/>
          <a:lstStyle/>
          <a:p>
            <a:r>
              <a:rPr lang="en-IN" dirty="0"/>
              <a:t>Html lists</a:t>
            </a:r>
          </a:p>
        </p:txBody>
      </p:sp>
      <p:sp>
        <p:nvSpPr>
          <p:cNvPr id="3" name="Content Placeholder 2">
            <a:extLst>
              <a:ext uri="{FF2B5EF4-FFF2-40B4-BE49-F238E27FC236}">
                <a16:creationId xmlns:a16="http://schemas.microsoft.com/office/drawing/2014/main" id="{28DD16A1-1748-1A73-9ABC-6F9040B295BC}"/>
              </a:ext>
            </a:extLst>
          </p:cNvPr>
          <p:cNvSpPr>
            <a:spLocks noGrp="1"/>
          </p:cNvSpPr>
          <p:nvPr>
            <p:ph idx="1"/>
          </p:nvPr>
        </p:nvSpPr>
        <p:spPr/>
        <p:txBody>
          <a:bodyPr/>
          <a:lstStyle/>
          <a:p>
            <a:pPr algn="just"/>
            <a:r>
              <a:rPr lang="en-US" b="0" i="0" dirty="0">
                <a:solidFill>
                  <a:srgbClr val="333333"/>
                </a:solidFill>
                <a:effectLst/>
                <a:latin typeface="inter-regular"/>
              </a:rPr>
              <a:t>HTML Lists are used to specify lists of information. All lists may contain one or more list elements. There are three different types of HTML lists:</a:t>
            </a:r>
          </a:p>
          <a:p>
            <a:pPr algn="just">
              <a:buFont typeface="+mj-lt"/>
              <a:buAutoNum type="arabicPeriod"/>
            </a:pPr>
            <a:r>
              <a:rPr lang="en-US" b="0" i="0" dirty="0">
                <a:solidFill>
                  <a:srgbClr val="000000"/>
                </a:solidFill>
                <a:effectLst/>
                <a:latin typeface="inter-regular"/>
              </a:rPr>
              <a:t>Ordered List or Numbered List (</a:t>
            </a:r>
            <a:r>
              <a:rPr lang="en-US" b="0" i="0" dirty="0" err="1">
                <a:solidFill>
                  <a:srgbClr val="000000"/>
                </a:solidFill>
                <a:effectLst/>
                <a:latin typeface="inter-regular"/>
              </a:rPr>
              <a:t>ol</a:t>
            </a:r>
            <a:r>
              <a:rPr lang="en-US" b="0" i="0" dirty="0">
                <a:solidFill>
                  <a:srgbClr val="000000"/>
                </a:solidFill>
                <a:effectLst/>
                <a:latin typeface="inter-regular"/>
              </a:rPr>
              <a:t>)</a:t>
            </a:r>
          </a:p>
          <a:p>
            <a:pPr algn="just">
              <a:buFont typeface="+mj-lt"/>
              <a:buAutoNum type="arabicPeriod"/>
            </a:pPr>
            <a:r>
              <a:rPr lang="en-US" b="0" i="0" dirty="0">
                <a:solidFill>
                  <a:srgbClr val="000000"/>
                </a:solidFill>
                <a:effectLst/>
                <a:latin typeface="inter-regular"/>
              </a:rPr>
              <a:t>Unordered List or Bulleted List (</a:t>
            </a:r>
            <a:r>
              <a:rPr lang="en-US" b="0" i="0" dirty="0" err="1">
                <a:solidFill>
                  <a:srgbClr val="000000"/>
                </a:solidFill>
                <a:effectLst/>
                <a:latin typeface="inter-regular"/>
              </a:rPr>
              <a:t>ul</a:t>
            </a:r>
            <a:r>
              <a:rPr lang="en-US" b="0" i="0" dirty="0">
                <a:solidFill>
                  <a:srgbClr val="000000"/>
                </a:solidFill>
                <a:effectLst/>
                <a:latin typeface="inter-regular"/>
              </a:rPr>
              <a:t>)</a:t>
            </a:r>
          </a:p>
          <a:p>
            <a:pPr algn="just">
              <a:buFont typeface="+mj-lt"/>
              <a:buAutoNum type="arabicPeriod"/>
            </a:pPr>
            <a:r>
              <a:rPr lang="en-US" b="0" i="0" dirty="0">
                <a:solidFill>
                  <a:srgbClr val="000000"/>
                </a:solidFill>
                <a:effectLst/>
                <a:latin typeface="inter-regular"/>
              </a:rPr>
              <a:t>Description List or Definition List (dl)</a:t>
            </a:r>
          </a:p>
          <a:p>
            <a:r>
              <a:rPr lang="en-US" b="0" i="0" dirty="0">
                <a:solidFill>
                  <a:srgbClr val="333333"/>
                </a:solidFill>
                <a:effectLst/>
                <a:highlight>
                  <a:srgbClr val="FFFF00"/>
                </a:highlight>
                <a:latin typeface="Arial" panose="020B0604020202020204" pitchFamily="34" charset="0"/>
              </a:rPr>
              <a:t>Note: We can create a list inside another list, which will be termed as nested List.</a:t>
            </a:r>
          </a:p>
          <a:p>
            <a:endParaRPr lang="en-IN" dirty="0"/>
          </a:p>
        </p:txBody>
      </p:sp>
    </p:spTree>
    <p:extLst>
      <p:ext uri="{BB962C8B-B14F-4D97-AF65-F5344CB8AC3E}">
        <p14:creationId xmlns:p14="http://schemas.microsoft.com/office/powerpoint/2010/main" val="1424511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B460-8C5D-DF02-471A-688033410474}"/>
              </a:ext>
            </a:extLst>
          </p:cNvPr>
          <p:cNvSpPr>
            <a:spLocks noGrp="1"/>
          </p:cNvSpPr>
          <p:nvPr>
            <p:ph type="title"/>
          </p:nvPr>
        </p:nvSpPr>
        <p:spPr/>
        <p:txBody>
          <a:bodyPr/>
          <a:lstStyle/>
          <a:p>
            <a:r>
              <a:rPr lang="en-IN" dirty="0"/>
              <a:t>Html ordered list</a:t>
            </a:r>
          </a:p>
        </p:txBody>
      </p:sp>
      <p:sp>
        <p:nvSpPr>
          <p:cNvPr id="3" name="Content Placeholder 2">
            <a:extLst>
              <a:ext uri="{FF2B5EF4-FFF2-40B4-BE49-F238E27FC236}">
                <a16:creationId xmlns:a16="http://schemas.microsoft.com/office/drawing/2014/main" id="{38FE27E1-7484-6A7E-798A-05B0A9B81608}"/>
              </a:ext>
            </a:extLst>
          </p:cNvPr>
          <p:cNvSpPr>
            <a:spLocks noGrp="1"/>
          </p:cNvSpPr>
          <p:nvPr>
            <p:ph idx="1"/>
          </p:nvPr>
        </p:nvSpPr>
        <p:spPr/>
        <p:txBody>
          <a:bodyPr/>
          <a:lstStyle/>
          <a:p>
            <a:r>
              <a:rPr lang="en-US" b="0" i="0" dirty="0">
                <a:solidFill>
                  <a:srgbClr val="333333"/>
                </a:solidFill>
                <a:effectLst/>
                <a:latin typeface="inter-regular"/>
              </a:rPr>
              <a:t>In the ordered HTML lists, all the list items are marked with numbers by default. It is known as numbered list also. The ordered list starts with &lt;</a:t>
            </a:r>
            <a:r>
              <a:rPr lang="en-US" b="0" i="0" dirty="0" err="1">
                <a:solidFill>
                  <a:srgbClr val="333333"/>
                </a:solidFill>
                <a:effectLst/>
                <a:latin typeface="inter-regular"/>
              </a:rPr>
              <a:t>ol</a:t>
            </a:r>
            <a:r>
              <a:rPr lang="en-US" b="0" i="0" dirty="0">
                <a:solidFill>
                  <a:srgbClr val="333333"/>
                </a:solidFill>
                <a:effectLst/>
                <a:latin typeface="inter-regular"/>
              </a:rPr>
              <a:t>&gt; tag and the list items start with &lt;li&gt; tag.</a:t>
            </a:r>
          </a:p>
          <a:p>
            <a:endParaRPr lang="en-US" dirty="0">
              <a:solidFill>
                <a:srgbClr val="333333"/>
              </a:solidFill>
              <a:latin typeface="inter-regular"/>
            </a:endParaRPr>
          </a:p>
          <a:p>
            <a:endParaRPr lang="en-IN" dirty="0"/>
          </a:p>
        </p:txBody>
      </p:sp>
      <p:pic>
        <p:nvPicPr>
          <p:cNvPr id="5" name="Picture 4">
            <a:extLst>
              <a:ext uri="{FF2B5EF4-FFF2-40B4-BE49-F238E27FC236}">
                <a16:creationId xmlns:a16="http://schemas.microsoft.com/office/drawing/2014/main" id="{EC847EF9-5C7B-77ED-FA0C-22E96F94F44F}"/>
              </a:ext>
            </a:extLst>
          </p:cNvPr>
          <p:cNvPicPr>
            <a:picLocks noChangeAspect="1"/>
          </p:cNvPicPr>
          <p:nvPr/>
        </p:nvPicPr>
        <p:blipFill>
          <a:blip r:embed="rId2"/>
          <a:stretch>
            <a:fillRect/>
          </a:stretch>
        </p:blipFill>
        <p:spPr>
          <a:xfrm>
            <a:off x="1107361" y="3653746"/>
            <a:ext cx="6146879" cy="2567687"/>
          </a:xfrm>
          <a:prstGeom prst="rect">
            <a:avLst/>
          </a:prstGeom>
        </p:spPr>
      </p:pic>
      <p:pic>
        <p:nvPicPr>
          <p:cNvPr id="7" name="Picture 6">
            <a:extLst>
              <a:ext uri="{FF2B5EF4-FFF2-40B4-BE49-F238E27FC236}">
                <a16:creationId xmlns:a16="http://schemas.microsoft.com/office/drawing/2014/main" id="{F29051E0-1B44-EF7B-32C1-63E6030FACA2}"/>
              </a:ext>
            </a:extLst>
          </p:cNvPr>
          <p:cNvPicPr>
            <a:picLocks noChangeAspect="1"/>
          </p:cNvPicPr>
          <p:nvPr/>
        </p:nvPicPr>
        <p:blipFill>
          <a:blip r:embed="rId3"/>
          <a:stretch>
            <a:fillRect/>
          </a:stretch>
        </p:blipFill>
        <p:spPr>
          <a:xfrm>
            <a:off x="7641526" y="3653746"/>
            <a:ext cx="3526346" cy="2452414"/>
          </a:xfrm>
          <a:prstGeom prst="rect">
            <a:avLst/>
          </a:prstGeom>
        </p:spPr>
      </p:pic>
    </p:spTree>
    <p:extLst>
      <p:ext uri="{BB962C8B-B14F-4D97-AF65-F5344CB8AC3E}">
        <p14:creationId xmlns:p14="http://schemas.microsoft.com/office/powerpoint/2010/main" val="4294098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874D-5F59-E66B-0516-336B69113CC3}"/>
              </a:ext>
            </a:extLst>
          </p:cNvPr>
          <p:cNvSpPr>
            <a:spLocks noGrp="1"/>
          </p:cNvSpPr>
          <p:nvPr>
            <p:ph type="title"/>
          </p:nvPr>
        </p:nvSpPr>
        <p:spPr/>
        <p:txBody>
          <a:bodyPr/>
          <a:lstStyle/>
          <a:p>
            <a:r>
              <a:rPr lang="en-IN" dirty="0"/>
              <a:t>Html tags example</a:t>
            </a:r>
          </a:p>
        </p:txBody>
      </p:sp>
      <p:pic>
        <p:nvPicPr>
          <p:cNvPr id="11" name="Content Placeholder 10">
            <a:extLst>
              <a:ext uri="{FF2B5EF4-FFF2-40B4-BE49-F238E27FC236}">
                <a16:creationId xmlns:a16="http://schemas.microsoft.com/office/drawing/2014/main" id="{AD0611FF-AB48-A40F-FC7F-0E06C90BC0A6}"/>
              </a:ext>
            </a:extLst>
          </p:cNvPr>
          <p:cNvPicPr>
            <a:picLocks noGrp="1" noChangeAspect="1"/>
          </p:cNvPicPr>
          <p:nvPr>
            <p:ph idx="1"/>
          </p:nvPr>
        </p:nvPicPr>
        <p:blipFill>
          <a:blip r:embed="rId2"/>
          <a:stretch>
            <a:fillRect/>
          </a:stretch>
        </p:blipFill>
        <p:spPr>
          <a:xfrm>
            <a:off x="1166723" y="1950720"/>
            <a:ext cx="8678317" cy="4022725"/>
          </a:xfrm>
        </p:spPr>
      </p:pic>
    </p:spTree>
    <p:extLst>
      <p:ext uri="{BB962C8B-B14F-4D97-AF65-F5344CB8AC3E}">
        <p14:creationId xmlns:p14="http://schemas.microsoft.com/office/powerpoint/2010/main" val="1810271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FAF1-5010-6363-39B3-EFC334F4B687}"/>
              </a:ext>
            </a:extLst>
          </p:cNvPr>
          <p:cNvSpPr>
            <a:spLocks noGrp="1"/>
          </p:cNvSpPr>
          <p:nvPr>
            <p:ph type="title"/>
          </p:nvPr>
        </p:nvSpPr>
        <p:spPr/>
        <p:txBody>
          <a:bodyPr/>
          <a:lstStyle/>
          <a:p>
            <a:r>
              <a:rPr lang="en-IN" dirty="0"/>
              <a:t>Html unordered list</a:t>
            </a:r>
          </a:p>
        </p:txBody>
      </p:sp>
      <p:sp>
        <p:nvSpPr>
          <p:cNvPr id="3" name="Content Placeholder 2">
            <a:extLst>
              <a:ext uri="{FF2B5EF4-FFF2-40B4-BE49-F238E27FC236}">
                <a16:creationId xmlns:a16="http://schemas.microsoft.com/office/drawing/2014/main" id="{77C9FBD1-306D-54DC-02E3-4ADC1735B2FB}"/>
              </a:ext>
            </a:extLst>
          </p:cNvPr>
          <p:cNvSpPr>
            <a:spLocks noGrp="1"/>
          </p:cNvSpPr>
          <p:nvPr>
            <p:ph idx="1"/>
          </p:nvPr>
        </p:nvSpPr>
        <p:spPr/>
        <p:txBody>
          <a:bodyPr/>
          <a:lstStyle/>
          <a:p>
            <a:r>
              <a:rPr lang="en-US" b="0" i="0" dirty="0">
                <a:solidFill>
                  <a:srgbClr val="333333"/>
                </a:solidFill>
                <a:effectLst/>
                <a:latin typeface="inter-regular"/>
              </a:rPr>
              <a:t>In HTML Unordered list, all the list items are marked with bullets. It is also known as bulleted list also. The Unordered list starts with &lt;</a:t>
            </a:r>
            <a:r>
              <a:rPr lang="en-US" b="0" i="0" dirty="0" err="1">
                <a:solidFill>
                  <a:srgbClr val="333333"/>
                </a:solidFill>
                <a:effectLst/>
                <a:latin typeface="inter-regular"/>
              </a:rPr>
              <a:t>ul</a:t>
            </a:r>
            <a:r>
              <a:rPr lang="en-US" b="0" i="0" dirty="0">
                <a:solidFill>
                  <a:srgbClr val="333333"/>
                </a:solidFill>
                <a:effectLst/>
                <a:latin typeface="inter-regular"/>
              </a:rPr>
              <a:t>&gt; tag and list items start with the &lt;li&gt; tag.</a:t>
            </a:r>
          </a:p>
          <a:p>
            <a:endParaRPr lang="en-US" dirty="0">
              <a:solidFill>
                <a:srgbClr val="333333"/>
              </a:solidFill>
              <a:latin typeface="inter-regular"/>
            </a:endParaRPr>
          </a:p>
          <a:p>
            <a:endParaRPr lang="en-IN" dirty="0"/>
          </a:p>
        </p:txBody>
      </p:sp>
      <p:pic>
        <p:nvPicPr>
          <p:cNvPr id="5" name="Picture 4">
            <a:extLst>
              <a:ext uri="{FF2B5EF4-FFF2-40B4-BE49-F238E27FC236}">
                <a16:creationId xmlns:a16="http://schemas.microsoft.com/office/drawing/2014/main" id="{B828F4BB-F18E-9B4F-B7C0-66DDD7AE5EA2}"/>
              </a:ext>
            </a:extLst>
          </p:cNvPr>
          <p:cNvPicPr>
            <a:picLocks noChangeAspect="1"/>
          </p:cNvPicPr>
          <p:nvPr/>
        </p:nvPicPr>
        <p:blipFill>
          <a:blip r:embed="rId2"/>
          <a:stretch>
            <a:fillRect/>
          </a:stretch>
        </p:blipFill>
        <p:spPr>
          <a:xfrm>
            <a:off x="1024128" y="3446736"/>
            <a:ext cx="3944112" cy="2482102"/>
          </a:xfrm>
          <a:prstGeom prst="rect">
            <a:avLst/>
          </a:prstGeom>
        </p:spPr>
      </p:pic>
      <p:pic>
        <p:nvPicPr>
          <p:cNvPr id="7" name="Picture 6">
            <a:extLst>
              <a:ext uri="{FF2B5EF4-FFF2-40B4-BE49-F238E27FC236}">
                <a16:creationId xmlns:a16="http://schemas.microsoft.com/office/drawing/2014/main" id="{AE221616-59BF-7138-0995-9EC39A9B43A9}"/>
              </a:ext>
            </a:extLst>
          </p:cNvPr>
          <p:cNvPicPr>
            <a:picLocks noChangeAspect="1"/>
          </p:cNvPicPr>
          <p:nvPr/>
        </p:nvPicPr>
        <p:blipFill>
          <a:blip r:embed="rId3"/>
          <a:stretch>
            <a:fillRect/>
          </a:stretch>
        </p:blipFill>
        <p:spPr>
          <a:xfrm>
            <a:off x="6095999" y="3429000"/>
            <a:ext cx="4465619" cy="2499838"/>
          </a:xfrm>
          <a:prstGeom prst="rect">
            <a:avLst/>
          </a:prstGeom>
        </p:spPr>
      </p:pic>
    </p:spTree>
    <p:extLst>
      <p:ext uri="{BB962C8B-B14F-4D97-AF65-F5344CB8AC3E}">
        <p14:creationId xmlns:p14="http://schemas.microsoft.com/office/powerpoint/2010/main" val="709510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2F3E-30D7-58A5-BDBD-F006BE80FAC8}"/>
              </a:ext>
            </a:extLst>
          </p:cNvPr>
          <p:cNvSpPr>
            <a:spLocks noGrp="1"/>
          </p:cNvSpPr>
          <p:nvPr>
            <p:ph type="title"/>
          </p:nvPr>
        </p:nvSpPr>
        <p:spPr/>
        <p:txBody>
          <a:bodyPr/>
          <a:lstStyle/>
          <a:p>
            <a:r>
              <a:rPr lang="en-IN" dirty="0"/>
              <a:t>Html description list</a:t>
            </a:r>
          </a:p>
        </p:txBody>
      </p:sp>
      <p:sp>
        <p:nvSpPr>
          <p:cNvPr id="3" name="Content Placeholder 2">
            <a:extLst>
              <a:ext uri="{FF2B5EF4-FFF2-40B4-BE49-F238E27FC236}">
                <a16:creationId xmlns:a16="http://schemas.microsoft.com/office/drawing/2014/main" id="{F9DE4DC3-14B9-5387-6D15-CAE93F499730}"/>
              </a:ext>
            </a:extLst>
          </p:cNvPr>
          <p:cNvSpPr>
            <a:spLocks noGrp="1"/>
          </p:cNvSpPr>
          <p:nvPr>
            <p:ph idx="1"/>
          </p:nvPr>
        </p:nvSpPr>
        <p:spPr/>
        <p:txBody>
          <a:bodyPr/>
          <a:lstStyle/>
          <a:p>
            <a:pPr algn="just"/>
            <a:r>
              <a:rPr lang="en-US" b="0" i="0" dirty="0">
                <a:solidFill>
                  <a:srgbClr val="333333"/>
                </a:solidFill>
                <a:effectLst/>
                <a:latin typeface="inter-regular"/>
              </a:rPr>
              <a:t>HTML Description list is also a list style which is supported by HTML and XHTML. It is also known as definition list where entries are listed like a dictionary or encyclopedia.</a:t>
            </a:r>
          </a:p>
          <a:p>
            <a:pPr algn="just"/>
            <a:r>
              <a:rPr lang="en-US" b="0" i="0" dirty="0">
                <a:solidFill>
                  <a:srgbClr val="333333"/>
                </a:solidFill>
                <a:effectLst/>
                <a:latin typeface="inter-regular"/>
              </a:rPr>
              <a:t>The definition list is very appropriate when you want to present glossary, list of terms or other name-value list.</a:t>
            </a:r>
          </a:p>
          <a:p>
            <a:pPr algn="just"/>
            <a:r>
              <a:rPr lang="en-US" b="0" i="0" dirty="0">
                <a:solidFill>
                  <a:srgbClr val="333333"/>
                </a:solidFill>
                <a:effectLst/>
                <a:latin typeface="inter-regular"/>
              </a:rPr>
              <a:t>The HTML definition list contains following three tags:</a:t>
            </a:r>
          </a:p>
          <a:p>
            <a:pPr algn="just">
              <a:buFont typeface="+mj-lt"/>
              <a:buAutoNum type="arabicPeriod"/>
            </a:pPr>
            <a:r>
              <a:rPr lang="en-US" b="1" i="0" dirty="0">
                <a:solidFill>
                  <a:srgbClr val="000000"/>
                </a:solidFill>
                <a:effectLst/>
                <a:latin typeface="inter-bold"/>
              </a:rPr>
              <a:t>&lt;dl&gt; tag</a:t>
            </a:r>
            <a:r>
              <a:rPr lang="en-US" b="0" i="0" dirty="0">
                <a:solidFill>
                  <a:srgbClr val="000000"/>
                </a:solidFill>
                <a:effectLst/>
                <a:latin typeface="inter-regular"/>
              </a:rPr>
              <a:t> defines the start of the list.</a:t>
            </a:r>
          </a:p>
          <a:p>
            <a:pPr algn="just">
              <a:buFont typeface="+mj-lt"/>
              <a:buAutoNum type="arabicPeriod"/>
            </a:pPr>
            <a:r>
              <a:rPr lang="en-US" b="1" i="0" dirty="0">
                <a:solidFill>
                  <a:srgbClr val="000000"/>
                </a:solidFill>
                <a:effectLst/>
                <a:latin typeface="inter-bold"/>
              </a:rPr>
              <a:t>&lt;dt&gt; tag</a:t>
            </a:r>
            <a:r>
              <a:rPr lang="en-US" b="0" i="0" dirty="0">
                <a:solidFill>
                  <a:srgbClr val="000000"/>
                </a:solidFill>
                <a:effectLst/>
                <a:latin typeface="inter-regular"/>
              </a:rPr>
              <a:t> defines a term.</a:t>
            </a:r>
          </a:p>
          <a:p>
            <a:pPr algn="just">
              <a:buFont typeface="+mj-lt"/>
              <a:buAutoNum type="arabicPeriod"/>
            </a:pPr>
            <a:r>
              <a:rPr lang="en-US" b="1" i="0" dirty="0">
                <a:solidFill>
                  <a:srgbClr val="000000"/>
                </a:solidFill>
                <a:effectLst/>
                <a:latin typeface="inter-bold"/>
              </a:rPr>
              <a:t>&lt;dd&gt; tag</a:t>
            </a:r>
            <a:r>
              <a:rPr lang="en-US" b="0" i="0" dirty="0">
                <a:solidFill>
                  <a:srgbClr val="000000"/>
                </a:solidFill>
                <a:effectLst/>
                <a:latin typeface="inter-regular"/>
              </a:rPr>
              <a:t> defines the term definition (description).</a:t>
            </a:r>
          </a:p>
          <a:p>
            <a:endParaRPr lang="en-IN" dirty="0"/>
          </a:p>
        </p:txBody>
      </p:sp>
    </p:spTree>
    <p:extLst>
      <p:ext uri="{BB962C8B-B14F-4D97-AF65-F5344CB8AC3E}">
        <p14:creationId xmlns:p14="http://schemas.microsoft.com/office/powerpoint/2010/main" val="3703309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77DA-529A-FDB7-5816-E0502A7F6D07}"/>
              </a:ext>
            </a:extLst>
          </p:cNvPr>
          <p:cNvSpPr>
            <a:spLocks noGrp="1"/>
          </p:cNvSpPr>
          <p:nvPr>
            <p:ph type="title"/>
          </p:nvPr>
        </p:nvSpPr>
        <p:spPr/>
        <p:txBody>
          <a:bodyPr/>
          <a:lstStyle/>
          <a:p>
            <a:r>
              <a:rPr lang="en-IN" dirty="0"/>
              <a:t>Html description list(continued)</a:t>
            </a:r>
          </a:p>
        </p:txBody>
      </p:sp>
      <p:pic>
        <p:nvPicPr>
          <p:cNvPr id="5" name="Content Placeholder 4">
            <a:extLst>
              <a:ext uri="{FF2B5EF4-FFF2-40B4-BE49-F238E27FC236}">
                <a16:creationId xmlns:a16="http://schemas.microsoft.com/office/drawing/2014/main" id="{15396734-F1F5-77F6-BC2F-DECC5A133851}"/>
              </a:ext>
            </a:extLst>
          </p:cNvPr>
          <p:cNvPicPr>
            <a:picLocks noGrp="1" noChangeAspect="1"/>
          </p:cNvPicPr>
          <p:nvPr>
            <p:ph idx="1"/>
          </p:nvPr>
        </p:nvPicPr>
        <p:blipFill>
          <a:blip r:embed="rId2"/>
          <a:stretch>
            <a:fillRect/>
          </a:stretch>
        </p:blipFill>
        <p:spPr>
          <a:xfrm>
            <a:off x="1024128" y="2213986"/>
            <a:ext cx="4817872" cy="3526413"/>
          </a:xfrm>
        </p:spPr>
      </p:pic>
      <p:pic>
        <p:nvPicPr>
          <p:cNvPr id="7" name="Picture 6">
            <a:extLst>
              <a:ext uri="{FF2B5EF4-FFF2-40B4-BE49-F238E27FC236}">
                <a16:creationId xmlns:a16="http://schemas.microsoft.com/office/drawing/2014/main" id="{8B6BF247-68AA-A118-A6B4-399C648C9646}"/>
              </a:ext>
            </a:extLst>
          </p:cNvPr>
          <p:cNvPicPr>
            <a:picLocks noChangeAspect="1"/>
          </p:cNvPicPr>
          <p:nvPr/>
        </p:nvPicPr>
        <p:blipFill>
          <a:blip r:embed="rId3"/>
          <a:stretch>
            <a:fillRect/>
          </a:stretch>
        </p:blipFill>
        <p:spPr>
          <a:xfrm>
            <a:off x="6604538" y="2213986"/>
            <a:ext cx="4817872" cy="3526413"/>
          </a:xfrm>
          <a:prstGeom prst="rect">
            <a:avLst/>
          </a:prstGeom>
        </p:spPr>
      </p:pic>
    </p:spTree>
    <p:extLst>
      <p:ext uri="{BB962C8B-B14F-4D97-AF65-F5344CB8AC3E}">
        <p14:creationId xmlns:p14="http://schemas.microsoft.com/office/powerpoint/2010/main" val="2109767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B51C-E08B-0832-BF3B-C328F39D69F2}"/>
              </a:ext>
            </a:extLst>
          </p:cNvPr>
          <p:cNvSpPr>
            <a:spLocks noGrp="1"/>
          </p:cNvSpPr>
          <p:nvPr>
            <p:ph type="title"/>
          </p:nvPr>
        </p:nvSpPr>
        <p:spPr/>
        <p:txBody>
          <a:bodyPr/>
          <a:lstStyle/>
          <a:p>
            <a:r>
              <a:rPr lang="en-IN" dirty="0"/>
              <a:t>Html nested list</a:t>
            </a:r>
          </a:p>
        </p:txBody>
      </p:sp>
      <p:sp>
        <p:nvSpPr>
          <p:cNvPr id="3" name="Content Placeholder 2">
            <a:extLst>
              <a:ext uri="{FF2B5EF4-FFF2-40B4-BE49-F238E27FC236}">
                <a16:creationId xmlns:a16="http://schemas.microsoft.com/office/drawing/2014/main" id="{0767577C-C883-2353-9ACA-82C03DD0E0C0}"/>
              </a:ext>
            </a:extLst>
          </p:cNvPr>
          <p:cNvSpPr>
            <a:spLocks noGrp="1"/>
          </p:cNvSpPr>
          <p:nvPr>
            <p:ph idx="1"/>
          </p:nvPr>
        </p:nvSpPr>
        <p:spPr/>
        <p:txBody>
          <a:bodyPr/>
          <a:lstStyle/>
          <a:p>
            <a:r>
              <a:rPr lang="en-US" b="0" i="0" dirty="0">
                <a:solidFill>
                  <a:srgbClr val="333333"/>
                </a:solidFill>
                <a:effectLst/>
                <a:latin typeface="inter-regular"/>
              </a:rPr>
              <a:t>A list within another list is termed as nested list. If you want a bullet list inside a numbered list then such type of list will called as nested list.</a:t>
            </a:r>
          </a:p>
          <a:p>
            <a:endParaRPr lang="en-IN" dirty="0"/>
          </a:p>
        </p:txBody>
      </p:sp>
      <p:pic>
        <p:nvPicPr>
          <p:cNvPr id="5" name="Picture 4">
            <a:extLst>
              <a:ext uri="{FF2B5EF4-FFF2-40B4-BE49-F238E27FC236}">
                <a16:creationId xmlns:a16="http://schemas.microsoft.com/office/drawing/2014/main" id="{1D001363-C7B7-CD69-8CC1-144100614DAE}"/>
              </a:ext>
            </a:extLst>
          </p:cNvPr>
          <p:cNvPicPr>
            <a:picLocks noChangeAspect="1"/>
          </p:cNvPicPr>
          <p:nvPr/>
        </p:nvPicPr>
        <p:blipFill>
          <a:blip r:embed="rId2"/>
          <a:stretch>
            <a:fillRect/>
          </a:stretch>
        </p:blipFill>
        <p:spPr>
          <a:xfrm>
            <a:off x="1024128" y="3088640"/>
            <a:ext cx="4360672" cy="3106631"/>
          </a:xfrm>
          <a:prstGeom prst="rect">
            <a:avLst/>
          </a:prstGeom>
        </p:spPr>
      </p:pic>
      <p:pic>
        <p:nvPicPr>
          <p:cNvPr id="7" name="Picture 6">
            <a:extLst>
              <a:ext uri="{FF2B5EF4-FFF2-40B4-BE49-F238E27FC236}">
                <a16:creationId xmlns:a16="http://schemas.microsoft.com/office/drawing/2014/main" id="{A3EC8F66-0C5E-6C52-2AD0-9E0FE1417F07}"/>
              </a:ext>
            </a:extLst>
          </p:cNvPr>
          <p:cNvPicPr>
            <a:picLocks noChangeAspect="1"/>
          </p:cNvPicPr>
          <p:nvPr/>
        </p:nvPicPr>
        <p:blipFill>
          <a:blip r:embed="rId3"/>
          <a:stretch>
            <a:fillRect/>
          </a:stretch>
        </p:blipFill>
        <p:spPr>
          <a:xfrm>
            <a:off x="6096000" y="3088640"/>
            <a:ext cx="4648200" cy="3050732"/>
          </a:xfrm>
          <a:prstGeom prst="rect">
            <a:avLst/>
          </a:prstGeom>
        </p:spPr>
      </p:pic>
    </p:spTree>
    <p:extLst>
      <p:ext uri="{BB962C8B-B14F-4D97-AF65-F5344CB8AC3E}">
        <p14:creationId xmlns:p14="http://schemas.microsoft.com/office/powerpoint/2010/main" val="36232370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8626-45C7-1255-9ACD-32F81313E25F}"/>
              </a:ext>
            </a:extLst>
          </p:cNvPr>
          <p:cNvSpPr>
            <a:spLocks noGrp="1"/>
          </p:cNvSpPr>
          <p:nvPr>
            <p:ph type="title"/>
          </p:nvPr>
        </p:nvSpPr>
        <p:spPr/>
        <p:txBody>
          <a:bodyPr/>
          <a:lstStyle/>
          <a:p>
            <a:r>
              <a:rPr lang="en-IN" dirty="0"/>
              <a:t>Html form</a:t>
            </a:r>
          </a:p>
        </p:txBody>
      </p:sp>
      <p:sp>
        <p:nvSpPr>
          <p:cNvPr id="3" name="Content Placeholder 2">
            <a:extLst>
              <a:ext uri="{FF2B5EF4-FFF2-40B4-BE49-F238E27FC236}">
                <a16:creationId xmlns:a16="http://schemas.microsoft.com/office/drawing/2014/main" id="{8EC19E01-04B0-896B-7B8A-870289C19ACA}"/>
              </a:ext>
            </a:extLst>
          </p:cNvPr>
          <p:cNvSpPr>
            <a:spLocks noGrp="1"/>
          </p:cNvSpPr>
          <p:nvPr>
            <p:ph idx="1"/>
          </p:nvPr>
        </p:nvSpPr>
        <p:spPr/>
        <p:txBody>
          <a:bodyPr>
            <a:normAutofit/>
          </a:bodyPr>
          <a:lstStyle/>
          <a:p>
            <a:pPr algn="just"/>
            <a:r>
              <a:rPr lang="en-US" b="0" i="0" dirty="0">
                <a:solidFill>
                  <a:srgbClr val="333333"/>
                </a:solidFill>
                <a:effectLst/>
                <a:latin typeface="inter-regular"/>
              </a:rPr>
              <a:t>An </a:t>
            </a:r>
            <a:r>
              <a:rPr lang="en-US" b="1" i="0" dirty="0">
                <a:solidFill>
                  <a:srgbClr val="333333"/>
                </a:solidFill>
                <a:effectLst/>
                <a:latin typeface="inter-bold"/>
              </a:rPr>
              <a:t>HTML form</a:t>
            </a:r>
            <a:r>
              <a:rPr lang="en-US" b="0" i="0" dirty="0">
                <a:solidFill>
                  <a:srgbClr val="333333"/>
                </a:solidFill>
                <a:effectLst/>
                <a:latin typeface="inter-regular"/>
              </a:rPr>
              <a:t> is </a:t>
            </a:r>
            <a:r>
              <a:rPr lang="en-US" b="0" i="1" dirty="0">
                <a:solidFill>
                  <a:srgbClr val="333333"/>
                </a:solidFill>
                <a:effectLst/>
                <a:latin typeface="inter-regular"/>
              </a:rPr>
              <a:t>a section of a document</a:t>
            </a:r>
            <a:r>
              <a:rPr lang="en-US" b="0" i="0" dirty="0">
                <a:solidFill>
                  <a:srgbClr val="333333"/>
                </a:solidFill>
                <a:effectLst/>
                <a:latin typeface="inter-regular"/>
              </a:rPr>
              <a:t> which contains controls such as text fields, password fields, checkboxes, radio buttons, submit button, menus etc.</a:t>
            </a:r>
          </a:p>
          <a:p>
            <a:pPr algn="just"/>
            <a:r>
              <a:rPr lang="en-US" b="0" i="0" dirty="0">
                <a:solidFill>
                  <a:srgbClr val="333333"/>
                </a:solidFill>
                <a:effectLst/>
                <a:latin typeface="inter-regular"/>
              </a:rPr>
              <a:t>An HTML form facilitates the user to enter data that is to be sent to the server for processing such as name, email address, password, phone number, etc. .</a:t>
            </a:r>
          </a:p>
          <a:p>
            <a:pPr algn="just"/>
            <a:r>
              <a:rPr lang="en-US" b="0" i="0" dirty="0">
                <a:solidFill>
                  <a:srgbClr val="610B38"/>
                </a:solidFill>
                <a:effectLst/>
                <a:latin typeface="erdana"/>
              </a:rPr>
              <a:t>Why use HTML Form</a:t>
            </a:r>
          </a:p>
          <a:p>
            <a:pPr algn="just"/>
            <a:r>
              <a:rPr lang="en-US" b="0" i="0" dirty="0">
                <a:solidFill>
                  <a:srgbClr val="333333"/>
                </a:solidFill>
                <a:effectLst/>
                <a:latin typeface="inter-regular"/>
              </a:rPr>
              <a:t>HTML forms are required if you want to collect some data from of the site visitor.</a:t>
            </a:r>
          </a:p>
          <a:p>
            <a:pPr algn="just"/>
            <a:r>
              <a:rPr lang="en-US" b="0" i="0" dirty="0">
                <a:solidFill>
                  <a:srgbClr val="333333"/>
                </a:solidFill>
                <a:effectLst/>
                <a:latin typeface="inter-regular"/>
              </a:rPr>
              <a:t>For example: If a user want to purchase some items on internet, he/she must fill the form such as shipping address and credit/debit card details so that item can be sent to the given address.</a:t>
            </a:r>
          </a:p>
          <a:p>
            <a:endParaRPr lang="en-IN" dirty="0"/>
          </a:p>
        </p:txBody>
      </p:sp>
    </p:spTree>
    <p:extLst>
      <p:ext uri="{BB962C8B-B14F-4D97-AF65-F5344CB8AC3E}">
        <p14:creationId xmlns:p14="http://schemas.microsoft.com/office/powerpoint/2010/main" val="1911764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9E50-0A2C-5948-0219-15DC233044B5}"/>
              </a:ext>
            </a:extLst>
          </p:cNvPr>
          <p:cNvSpPr>
            <a:spLocks noGrp="1"/>
          </p:cNvSpPr>
          <p:nvPr>
            <p:ph type="title"/>
          </p:nvPr>
        </p:nvSpPr>
        <p:spPr/>
        <p:txBody>
          <a:bodyPr/>
          <a:lstStyle/>
          <a:p>
            <a:r>
              <a:rPr lang="en-IN" dirty="0"/>
              <a:t>Html form tags</a:t>
            </a:r>
          </a:p>
        </p:txBody>
      </p:sp>
      <p:pic>
        <p:nvPicPr>
          <p:cNvPr id="5" name="Content Placeholder 4">
            <a:extLst>
              <a:ext uri="{FF2B5EF4-FFF2-40B4-BE49-F238E27FC236}">
                <a16:creationId xmlns:a16="http://schemas.microsoft.com/office/drawing/2014/main" id="{39BB62FA-7B3F-9115-A52D-75C598A71C58}"/>
              </a:ext>
            </a:extLst>
          </p:cNvPr>
          <p:cNvPicPr>
            <a:picLocks noGrp="1" noChangeAspect="1"/>
          </p:cNvPicPr>
          <p:nvPr>
            <p:ph idx="1"/>
          </p:nvPr>
        </p:nvPicPr>
        <p:blipFill>
          <a:blip r:embed="rId2"/>
          <a:stretch>
            <a:fillRect/>
          </a:stretch>
        </p:blipFill>
        <p:spPr>
          <a:xfrm>
            <a:off x="1324638" y="2084832"/>
            <a:ext cx="9028401" cy="4187952"/>
          </a:xfrm>
        </p:spPr>
      </p:pic>
    </p:spTree>
    <p:extLst>
      <p:ext uri="{BB962C8B-B14F-4D97-AF65-F5344CB8AC3E}">
        <p14:creationId xmlns:p14="http://schemas.microsoft.com/office/powerpoint/2010/main" val="136897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2A719-FA9D-F750-EB2C-B18B80B363BE}"/>
              </a:ext>
            </a:extLst>
          </p:cNvPr>
          <p:cNvSpPr>
            <a:spLocks noGrp="1"/>
          </p:cNvSpPr>
          <p:nvPr>
            <p:ph type="title"/>
          </p:nvPr>
        </p:nvSpPr>
        <p:spPr/>
        <p:txBody>
          <a:bodyPr/>
          <a:lstStyle/>
          <a:p>
            <a:r>
              <a:rPr lang="en-IN" dirty="0"/>
              <a:t>Html form attribute</a:t>
            </a:r>
          </a:p>
        </p:txBody>
      </p:sp>
      <p:sp>
        <p:nvSpPr>
          <p:cNvPr id="3" name="Content Placeholder 2">
            <a:extLst>
              <a:ext uri="{FF2B5EF4-FFF2-40B4-BE49-F238E27FC236}">
                <a16:creationId xmlns:a16="http://schemas.microsoft.com/office/drawing/2014/main" id="{3EEB2713-2F60-C793-6479-5833CCD3AB95}"/>
              </a:ext>
            </a:extLst>
          </p:cNvPr>
          <p:cNvSpPr>
            <a:spLocks noGrp="1"/>
          </p:cNvSpPr>
          <p:nvPr>
            <p:ph idx="1"/>
          </p:nvPr>
        </p:nvSpPr>
        <p:spPr/>
        <p:txBody>
          <a:bodyPr/>
          <a:lstStyle/>
          <a:p>
            <a:pPr algn="just"/>
            <a:r>
              <a:rPr lang="en-US" sz="1600" b="0" i="0" dirty="0">
                <a:solidFill>
                  <a:srgbClr val="333333"/>
                </a:solidFill>
                <a:effectLst/>
                <a:latin typeface="inter-regular"/>
              </a:rPr>
              <a:t>In HTML there are various attributes available for &lt;form&gt; element which are given below:</a:t>
            </a:r>
          </a:p>
          <a:p>
            <a:pPr algn="just"/>
            <a:r>
              <a:rPr lang="en-US" sz="1600" b="0" i="0" dirty="0">
                <a:solidFill>
                  <a:srgbClr val="610B4B"/>
                </a:solidFill>
                <a:effectLst/>
                <a:latin typeface="erdana"/>
              </a:rPr>
              <a:t>HTML action attribute</a:t>
            </a:r>
          </a:p>
          <a:p>
            <a:pPr algn="just"/>
            <a:r>
              <a:rPr lang="en-US" sz="1600" b="0" i="0" dirty="0">
                <a:solidFill>
                  <a:srgbClr val="333333"/>
                </a:solidFill>
                <a:effectLst/>
                <a:latin typeface="inter-regular"/>
              </a:rPr>
              <a:t>The action attribute of &lt;form&gt; element defines the process to be performed on form when form is submitted, or it is a URI to process the form information.</a:t>
            </a:r>
          </a:p>
          <a:p>
            <a:pPr algn="just"/>
            <a:r>
              <a:rPr lang="en-US" sz="1600" b="0" i="0" dirty="0">
                <a:solidFill>
                  <a:srgbClr val="333333"/>
                </a:solidFill>
                <a:effectLst/>
                <a:latin typeface="inter-regular"/>
              </a:rPr>
              <a:t>The action attribute value defines the web page where information proceed. It can be .</a:t>
            </a:r>
            <a:r>
              <a:rPr lang="en-US" sz="1600" b="0" i="0" dirty="0" err="1">
                <a:solidFill>
                  <a:srgbClr val="333333"/>
                </a:solidFill>
                <a:effectLst/>
                <a:latin typeface="inter-regular"/>
              </a:rPr>
              <a:t>php</a:t>
            </a:r>
            <a:r>
              <a:rPr lang="en-US" sz="1600" b="0" i="0" dirty="0">
                <a:solidFill>
                  <a:srgbClr val="333333"/>
                </a:solidFill>
                <a:effectLst/>
                <a:latin typeface="inter-regular"/>
              </a:rPr>
              <a:t>, .</a:t>
            </a:r>
            <a:r>
              <a:rPr lang="en-US" sz="1600" b="0" i="0" dirty="0" err="1">
                <a:solidFill>
                  <a:srgbClr val="333333"/>
                </a:solidFill>
                <a:effectLst/>
                <a:latin typeface="inter-regular"/>
              </a:rPr>
              <a:t>jsp</a:t>
            </a:r>
            <a:r>
              <a:rPr lang="en-US" sz="1600" b="0" i="0" dirty="0">
                <a:solidFill>
                  <a:srgbClr val="333333"/>
                </a:solidFill>
                <a:effectLst/>
                <a:latin typeface="inter-regular"/>
              </a:rPr>
              <a:t>, .asp, etc. or any URL where you want to process your form.</a:t>
            </a:r>
          </a:p>
          <a:p>
            <a:endParaRPr lang="en-IN" dirty="0"/>
          </a:p>
        </p:txBody>
      </p:sp>
      <p:pic>
        <p:nvPicPr>
          <p:cNvPr id="5" name="Picture 4">
            <a:extLst>
              <a:ext uri="{FF2B5EF4-FFF2-40B4-BE49-F238E27FC236}">
                <a16:creationId xmlns:a16="http://schemas.microsoft.com/office/drawing/2014/main" id="{71489731-2DD6-1F28-B7D5-DE51291E189E}"/>
              </a:ext>
            </a:extLst>
          </p:cNvPr>
          <p:cNvPicPr>
            <a:picLocks noChangeAspect="1"/>
          </p:cNvPicPr>
          <p:nvPr/>
        </p:nvPicPr>
        <p:blipFill>
          <a:blip r:embed="rId2"/>
          <a:stretch>
            <a:fillRect/>
          </a:stretch>
        </p:blipFill>
        <p:spPr>
          <a:xfrm>
            <a:off x="1187385" y="4297680"/>
            <a:ext cx="3882455" cy="2212848"/>
          </a:xfrm>
          <a:prstGeom prst="rect">
            <a:avLst/>
          </a:prstGeom>
        </p:spPr>
      </p:pic>
      <p:pic>
        <p:nvPicPr>
          <p:cNvPr id="7" name="Picture 6">
            <a:extLst>
              <a:ext uri="{FF2B5EF4-FFF2-40B4-BE49-F238E27FC236}">
                <a16:creationId xmlns:a16="http://schemas.microsoft.com/office/drawing/2014/main" id="{44EB277F-5553-4C10-DFAE-B6DB3AB0C570}"/>
              </a:ext>
            </a:extLst>
          </p:cNvPr>
          <p:cNvPicPr>
            <a:picLocks noChangeAspect="1"/>
          </p:cNvPicPr>
          <p:nvPr/>
        </p:nvPicPr>
        <p:blipFill>
          <a:blip r:embed="rId3"/>
          <a:stretch>
            <a:fillRect/>
          </a:stretch>
        </p:blipFill>
        <p:spPr>
          <a:xfrm>
            <a:off x="5673624" y="4235597"/>
            <a:ext cx="5070575" cy="2274931"/>
          </a:xfrm>
          <a:prstGeom prst="rect">
            <a:avLst/>
          </a:prstGeom>
        </p:spPr>
      </p:pic>
    </p:spTree>
    <p:extLst>
      <p:ext uri="{BB962C8B-B14F-4D97-AF65-F5344CB8AC3E}">
        <p14:creationId xmlns:p14="http://schemas.microsoft.com/office/powerpoint/2010/main" val="3178585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143C-1E2F-E33E-9740-72A5A1A92C9A}"/>
              </a:ext>
            </a:extLst>
          </p:cNvPr>
          <p:cNvSpPr>
            <a:spLocks noGrp="1"/>
          </p:cNvSpPr>
          <p:nvPr>
            <p:ph type="title"/>
          </p:nvPr>
        </p:nvSpPr>
        <p:spPr/>
        <p:txBody>
          <a:bodyPr/>
          <a:lstStyle/>
          <a:p>
            <a:r>
              <a:rPr lang="en-IN" dirty="0"/>
              <a:t>Html select tags</a:t>
            </a:r>
          </a:p>
        </p:txBody>
      </p:sp>
      <p:sp>
        <p:nvSpPr>
          <p:cNvPr id="3" name="Content Placeholder 2">
            <a:extLst>
              <a:ext uri="{FF2B5EF4-FFF2-40B4-BE49-F238E27FC236}">
                <a16:creationId xmlns:a16="http://schemas.microsoft.com/office/drawing/2014/main" id="{E66C8240-B3D4-67D6-B9EA-E7D6B9D00556}"/>
              </a:ext>
            </a:extLst>
          </p:cNvPr>
          <p:cNvSpPr>
            <a:spLocks noGrp="1"/>
          </p:cNvSpPr>
          <p:nvPr>
            <p:ph idx="1"/>
          </p:nvPr>
        </p:nvSpPr>
        <p:spPr/>
        <p:txBody>
          <a:bodyPr/>
          <a:lstStyle/>
          <a:p>
            <a:pPr algn="just"/>
            <a:r>
              <a:rPr lang="en-US" sz="1600" b="0" i="0" dirty="0">
                <a:solidFill>
                  <a:srgbClr val="333333"/>
                </a:solidFill>
                <a:effectLst/>
                <a:latin typeface="inter-regular"/>
              </a:rPr>
              <a:t>HTML &lt;select&gt; tag is used to create a drop down list with multiple options. The &lt;option&gt; element is nested within &lt;select&gt; tag for defining options in a list.</a:t>
            </a:r>
          </a:p>
          <a:p>
            <a:pPr algn="just"/>
            <a:r>
              <a:rPr lang="en-US" sz="1600" b="0" i="0" dirty="0">
                <a:solidFill>
                  <a:srgbClr val="333333"/>
                </a:solidFill>
                <a:effectLst/>
                <a:latin typeface="inter-regular"/>
              </a:rPr>
              <a:t>The &lt;</a:t>
            </a:r>
            <a:r>
              <a:rPr lang="en-US" sz="1600" b="0" i="0" dirty="0" err="1">
                <a:solidFill>
                  <a:srgbClr val="333333"/>
                </a:solidFill>
                <a:effectLst/>
                <a:latin typeface="inter-regular"/>
              </a:rPr>
              <a:t>optgroup</a:t>
            </a:r>
            <a:r>
              <a:rPr lang="en-US" sz="1600" b="0" i="0" dirty="0">
                <a:solidFill>
                  <a:srgbClr val="333333"/>
                </a:solidFill>
                <a:effectLst/>
                <a:latin typeface="inter-regular"/>
              </a:rPr>
              <a:t>&gt; element can be used for grouping related options in a list.</a:t>
            </a:r>
          </a:p>
          <a:p>
            <a:pPr algn="just"/>
            <a:r>
              <a:rPr lang="en-US" sz="1600" b="0" i="0" dirty="0">
                <a:solidFill>
                  <a:srgbClr val="333333"/>
                </a:solidFill>
                <a:effectLst/>
                <a:latin typeface="inter-regular"/>
              </a:rPr>
              <a:t>If you want to send data to server then use &lt;select&gt; tag within &lt;form&gt; element.</a:t>
            </a:r>
          </a:p>
          <a:p>
            <a:endParaRPr lang="en-IN" dirty="0"/>
          </a:p>
        </p:txBody>
      </p:sp>
      <p:pic>
        <p:nvPicPr>
          <p:cNvPr id="5" name="Picture 4">
            <a:extLst>
              <a:ext uri="{FF2B5EF4-FFF2-40B4-BE49-F238E27FC236}">
                <a16:creationId xmlns:a16="http://schemas.microsoft.com/office/drawing/2014/main" id="{6DC92FB7-721D-74E1-9038-140AFACBB0CD}"/>
              </a:ext>
            </a:extLst>
          </p:cNvPr>
          <p:cNvPicPr>
            <a:picLocks noChangeAspect="1"/>
          </p:cNvPicPr>
          <p:nvPr/>
        </p:nvPicPr>
        <p:blipFill>
          <a:blip r:embed="rId2"/>
          <a:stretch>
            <a:fillRect/>
          </a:stretch>
        </p:blipFill>
        <p:spPr>
          <a:xfrm>
            <a:off x="1247100" y="3713450"/>
            <a:ext cx="2782224" cy="2098070"/>
          </a:xfrm>
          <a:prstGeom prst="rect">
            <a:avLst/>
          </a:prstGeom>
        </p:spPr>
      </p:pic>
      <p:pic>
        <p:nvPicPr>
          <p:cNvPr id="7" name="Picture 6">
            <a:extLst>
              <a:ext uri="{FF2B5EF4-FFF2-40B4-BE49-F238E27FC236}">
                <a16:creationId xmlns:a16="http://schemas.microsoft.com/office/drawing/2014/main" id="{91AEE83A-149D-D476-E61D-B9E8EFA219E0}"/>
              </a:ext>
            </a:extLst>
          </p:cNvPr>
          <p:cNvPicPr>
            <a:picLocks noChangeAspect="1"/>
          </p:cNvPicPr>
          <p:nvPr/>
        </p:nvPicPr>
        <p:blipFill>
          <a:blip r:embed="rId3"/>
          <a:stretch>
            <a:fillRect/>
          </a:stretch>
        </p:blipFill>
        <p:spPr>
          <a:xfrm>
            <a:off x="5689600" y="3880432"/>
            <a:ext cx="4643119" cy="2500048"/>
          </a:xfrm>
          <a:prstGeom prst="rect">
            <a:avLst/>
          </a:prstGeom>
        </p:spPr>
      </p:pic>
    </p:spTree>
    <p:extLst>
      <p:ext uri="{BB962C8B-B14F-4D97-AF65-F5344CB8AC3E}">
        <p14:creationId xmlns:p14="http://schemas.microsoft.com/office/powerpoint/2010/main" val="3446188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06C8-F4BE-3FE8-5508-64C2364D49BA}"/>
              </a:ext>
            </a:extLst>
          </p:cNvPr>
          <p:cNvSpPr>
            <a:spLocks noGrp="1"/>
          </p:cNvSpPr>
          <p:nvPr>
            <p:ph type="title"/>
          </p:nvPr>
        </p:nvSpPr>
        <p:spPr/>
        <p:txBody>
          <a:bodyPr/>
          <a:lstStyle/>
          <a:p>
            <a:r>
              <a:rPr lang="en-IN" dirty="0"/>
              <a:t>Html layouts</a:t>
            </a:r>
          </a:p>
        </p:txBody>
      </p:sp>
      <p:sp>
        <p:nvSpPr>
          <p:cNvPr id="3" name="Content Placeholder 2">
            <a:extLst>
              <a:ext uri="{FF2B5EF4-FFF2-40B4-BE49-F238E27FC236}">
                <a16:creationId xmlns:a16="http://schemas.microsoft.com/office/drawing/2014/main" id="{BF189A13-B9B5-4997-D115-CE3F5095C8AC}"/>
              </a:ext>
            </a:extLst>
          </p:cNvPr>
          <p:cNvSpPr>
            <a:spLocks noGrp="1"/>
          </p:cNvSpPr>
          <p:nvPr>
            <p:ph idx="1"/>
          </p:nvPr>
        </p:nvSpPr>
        <p:spPr/>
        <p:txBody>
          <a:bodyPr/>
          <a:lstStyle/>
          <a:p>
            <a:pPr algn="just"/>
            <a:r>
              <a:rPr lang="en-US" sz="1600" b="0" i="0" dirty="0">
                <a:solidFill>
                  <a:srgbClr val="333333"/>
                </a:solidFill>
                <a:effectLst/>
                <a:latin typeface="inter-regular"/>
              </a:rPr>
              <a:t>HTML layouts provide a way to arrange web pages in well-mannered, well-structured, and in responsive form or we can say that HTML layout specifies a way in which the web pages can be arranged. Web-page layout works with arrangement of visual elements of an HTML document.</a:t>
            </a:r>
          </a:p>
          <a:p>
            <a:pPr algn="just"/>
            <a:r>
              <a:rPr lang="en-US" sz="1600" b="1" i="0" dirty="0">
                <a:solidFill>
                  <a:srgbClr val="333333"/>
                </a:solidFill>
                <a:effectLst/>
                <a:latin typeface="inter-bold"/>
              </a:rPr>
              <a:t>Web page</a:t>
            </a:r>
            <a:r>
              <a:rPr lang="en-US" sz="1600" b="0" i="0" dirty="0">
                <a:solidFill>
                  <a:srgbClr val="333333"/>
                </a:solidFill>
                <a:effectLst/>
                <a:latin typeface="inter-regular"/>
              </a:rPr>
              <a:t> layout is the most important part to keep in mind while creating a website so that our website can appear professional with the great look. You can also use CSS and JAVASCRIPT based frameworks for creating layouts for responsive and dynamic website designing.</a:t>
            </a:r>
          </a:p>
          <a:p>
            <a:endParaRPr lang="en-IN" dirty="0"/>
          </a:p>
        </p:txBody>
      </p:sp>
      <p:pic>
        <p:nvPicPr>
          <p:cNvPr id="5" name="Picture 4">
            <a:extLst>
              <a:ext uri="{FF2B5EF4-FFF2-40B4-BE49-F238E27FC236}">
                <a16:creationId xmlns:a16="http://schemas.microsoft.com/office/drawing/2014/main" id="{1F0B6C88-2954-88D8-3071-A58FF4DBD4CA}"/>
              </a:ext>
            </a:extLst>
          </p:cNvPr>
          <p:cNvPicPr>
            <a:picLocks noChangeAspect="1"/>
          </p:cNvPicPr>
          <p:nvPr/>
        </p:nvPicPr>
        <p:blipFill>
          <a:blip r:embed="rId2"/>
          <a:stretch>
            <a:fillRect/>
          </a:stretch>
        </p:blipFill>
        <p:spPr>
          <a:xfrm>
            <a:off x="4460240" y="4080371"/>
            <a:ext cx="5809689" cy="2711589"/>
          </a:xfrm>
          <a:prstGeom prst="rect">
            <a:avLst/>
          </a:prstGeom>
        </p:spPr>
      </p:pic>
    </p:spTree>
    <p:extLst>
      <p:ext uri="{BB962C8B-B14F-4D97-AF65-F5344CB8AC3E}">
        <p14:creationId xmlns:p14="http://schemas.microsoft.com/office/powerpoint/2010/main" val="4764229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4B1F-20C4-FD65-A8F3-FD87C885EFE3}"/>
              </a:ext>
            </a:extLst>
          </p:cNvPr>
          <p:cNvSpPr>
            <a:spLocks noGrp="1"/>
          </p:cNvSpPr>
          <p:nvPr>
            <p:ph type="title"/>
          </p:nvPr>
        </p:nvSpPr>
        <p:spPr/>
        <p:txBody>
          <a:bodyPr/>
          <a:lstStyle/>
          <a:p>
            <a:r>
              <a:rPr lang="en-IN" dirty="0"/>
              <a:t>Types of html layouts</a:t>
            </a:r>
          </a:p>
        </p:txBody>
      </p:sp>
      <p:pic>
        <p:nvPicPr>
          <p:cNvPr id="5" name="Content Placeholder 4">
            <a:extLst>
              <a:ext uri="{FF2B5EF4-FFF2-40B4-BE49-F238E27FC236}">
                <a16:creationId xmlns:a16="http://schemas.microsoft.com/office/drawing/2014/main" id="{694ABA04-CB85-1EE7-E9D4-6FB003CF6087}"/>
              </a:ext>
            </a:extLst>
          </p:cNvPr>
          <p:cNvPicPr>
            <a:picLocks noGrp="1" noChangeAspect="1"/>
          </p:cNvPicPr>
          <p:nvPr>
            <p:ph idx="1"/>
          </p:nvPr>
        </p:nvPicPr>
        <p:blipFill>
          <a:blip r:embed="rId2"/>
          <a:stretch>
            <a:fillRect/>
          </a:stretch>
        </p:blipFill>
        <p:spPr>
          <a:xfrm>
            <a:off x="1150666" y="2229749"/>
            <a:ext cx="8554470" cy="4043035"/>
          </a:xfrm>
        </p:spPr>
      </p:pic>
    </p:spTree>
    <p:extLst>
      <p:ext uri="{BB962C8B-B14F-4D97-AF65-F5344CB8AC3E}">
        <p14:creationId xmlns:p14="http://schemas.microsoft.com/office/powerpoint/2010/main" val="3183761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5551-6043-6AA5-A1E0-0C83F700809F}"/>
              </a:ext>
            </a:extLst>
          </p:cNvPr>
          <p:cNvSpPr>
            <a:spLocks noGrp="1"/>
          </p:cNvSpPr>
          <p:nvPr>
            <p:ph type="title"/>
          </p:nvPr>
        </p:nvSpPr>
        <p:spPr/>
        <p:txBody>
          <a:bodyPr/>
          <a:lstStyle/>
          <a:p>
            <a:r>
              <a:rPr lang="en-IN" dirty="0"/>
              <a:t>Html attribute</a:t>
            </a:r>
          </a:p>
        </p:txBody>
      </p:sp>
      <p:sp>
        <p:nvSpPr>
          <p:cNvPr id="3" name="Content Placeholder 2">
            <a:extLst>
              <a:ext uri="{FF2B5EF4-FFF2-40B4-BE49-F238E27FC236}">
                <a16:creationId xmlns:a16="http://schemas.microsoft.com/office/drawing/2014/main" id="{0063D205-756D-80D8-A42B-30DC418B6605}"/>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HTML attributes are special words which provide additional information about the elements or attributes are the modifier of the HTML element.</a:t>
            </a:r>
          </a:p>
          <a:p>
            <a:pPr algn="just">
              <a:buFont typeface="Arial" panose="020B0604020202020204" pitchFamily="34" charset="0"/>
              <a:buChar char="•"/>
            </a:pPr>
            <a:r>
              <a:rPr lang="en-US" b="0" i="0" dirty="0">
                <a:solidFill>
                  <a:srgbClr val="000000"/>
                </a:solidFill>
                <a:effectLst/>
                <a:latin typeface="inter-regular"/>
              </a:rPr>
              <a:t>Each element or tag can have attributes, which defines the </a:t>
            </a:r>
            <a:r>
              <a:rPr lang="en-US" b="0" i="0" dirty="0" err="1">
                <a:solidFill>
                  <a:srgbClr val="000000"/>
                </a:solidFill>
                <a:effectLst/>
                <a:latin typeface="inter-regular"/>
              </a:rPr>
              <a:t>behaviour</a:t>
            </a:r>
            <a:r>
              <a:rPr lang="en-US" b="0" i="0" dirty="0">
                <a:solidFill>
                  <a:srgbClr val="000000"/>
                </a:solidFill>
                <a:effectLst/>
                <a:latin typeface="inter-regular"/>
              </a:rPr>
              <a:t> of that element.</a:t>
            </a:r>
          </a:p>
          <a:p>
            <a:pPr algn="just">
              <a:buFont typeface="Arial" panose="020B0604020202020204" pitchFamily="34" charset="0"/>
              <a:buChar char="•"/>
            </a:pPr>
            <a:r>
              <a:rPr lang="en-US" b="0" i="0" dirty="0">
                <a:solidFill>
                  <a:srgbClr val="000000"/>
                </a:solidFill>
                <a:effectLst/>
                <a:latin typeface="inter-regular"/>
              </a:rPr>
              <a:t>Attributes should always be applied with start tag.</a:t>
            </a:r>
          </a:p>
          <a:p>
            <a:pPr algn="just">
              <a:buFont typeface="Arial" panose="020B0604020202020204" pitchFamily="34" charset="0"/>
              <a:buChar char="•"/>
            </a:pPr>
            <a:r>
              <a:rPr lang="en-US" b="0" i="0" dirty="0">
                <a:solidFill>
                  <a:srgbClr val="000000"/>
                </a:solidFill>
                <a:effectLst/>
                <a:latin typeface="inter-regular"/>
              </a:rPr>
              <a:t>The Attribute should always be applied with its name and value pair.</a:t>
            </a:r>
          </a:p>
          <a:p>
            <a:pPr algn="just">
              <a:buFont typeface="Arial" panose="020B0604020202020204" pitchFamily="34" charset="0"/>
              <a:buChar char="•"/>
            </a:pPr>
            <a:r>
              <a:rPr lang="en-US" b="0" i="0" dirty="0">
                <a:solidFill>
                  <a:srgbClr val="000000"/>
                </a:solidFill>
                <a:effectLst/>
                <a:latin typeface="inter-regular"/>
              </a:rPr>
              <a:t>The Attributes name and values are case sensitive, and it is recommended by W3C that it should be written in Lowercase only.</a:t>
            </a:r>
          </a:p>
          <a:p>
            <a:pPr algn="just">
              <a:buFont typeface="Arial" panose="020B0604020202020204" pitchFamily="34" charset="0"/>
              <a:buChar char="•"/>
            </a:pPr>
            <a:r>
              <a:rPr lang="en-US" b="0" i="0" dirty="0">
                <a:solidFill>
                  <a:srgbClr val="000000"/>
                </a:solidFill>
                <a:effectLst/>
                <a:latin typeface="inter-regular"/>
              </a:rPr>
              <a:t>You can add multiple attributes in one HTML element, but need to give space between two attributes.</a:t>
            </a:r>
          </a:p>
          <a:p>
            <a:endParaRPr lang="en-IN" dirty="0"/>
          </a:p>
        </p:txBody>
      </p:sp>
    </p:spTree>
    <p:extLst>
      <p:ext uri="{BB962C8B-B14F-4D97-AF65-F5344CB8AC3E}">
        <p14:creationId xmlns:p14="http://schemas.microsoft.com/office/powerpoint/2010/main" val="30433291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5292-E988-10FE-612B-B7BF40C9C67B}"/>
              </a:ext>
            </a:extLst>
          </p:cNvPr>
          <p:cNvSpPr>
            <a:spLocks noGrp="1"/>
          </p:cNvSpPr>
          <p:nvPr>
            <p:ph type="title"/>
          </p:nvPr>
        </p:nvSpPr>
        <p:spPr/>
        <p:txBody>
          <a:bodyPr/>
          <a:lstStyle/>
          <a:p>
            <a:r>
              <a:rPr lang="en-IN" dirty="0"/>
              <a:t>Html nav</a:t>
            </a:r>
          </a:p>
        </p:txBody>
      </p:sp>
      <p:pic>
        <p:nvPicPr>
          <p:cNvPr id="5" name="Content Placeholder 4">
            <a:extLst>
              <a:ext uri="{FF2B5EF4-FFF2-40B4-BE49-F238E27FC236}">
                <a16:creationId xmlns:a16="http://schemas.microsoft.com/office/drawing/2014/main" id="{9108A48A-06D2-704D-EA60-01C08D77E243}"/>
              </a:ext>
            </a:extLst>
          </p:cNvPr>
          <p:cNvPicPr>
            <a:picLocks noGrp="1" noChangeAspect="1"/>
          </p:cNvPicPr>
          <p:nvPr>
            <p:ph idx="1"/>
          </p:nvPr>
        </p:nvPicPr>
        <p:blipFill>
          <a:blip r:embed="rId2"/>
          <a:stretch>
            <a:fillRect/>
          </a:stretch>
        </p:blipFill>
        <p:spPr>
          <a:xfrm>
            <a:off x="1283960" y="2086980"/>
            <a:ext cx="9460240" cy="3862627"/>
          </a:xfrm>
        </p:spPr>
      </p:pic>
    </p:spTree>
    <p:extLst>
      <p:ext uri="{BB962C8B-B14F-4D97-AF65-F5344CB8AC3E}">
        <p14:creationId xmlns:p14="http://schemas.microsoft.com/office/powerpoint/2010/main" val="3085475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8DA6E-23AE-DEEF-FDF8-D2657A48AA8C}"/>
              </a:ext>
            </a:extLst>
          </p:cNvPr>
          <p:cNvSpPr>
            <a:spLocks noGrp="1"/>
          </p:cNvSpPr>
          <p:nvPr>
            <p:ph type="title"/>
          </p:nvPr>
        </p:nvSpPr>
        <p:spPr/>
        <p:txBody>
          <a:bodyPr/>
          <a:lstStyle/>
          <a:p>
            <a:r>
              <a:rPr lang="en-IN" dirty="0"/>
              <a:t>Html section</a:t>
            </a:r>
          </a:p>
        </p:txBody>
      </p:sp>
      <p:pic>
        <p:nvPicPr>
          <p:cNvPr id="5" name="Content Placeholder 4">
            <a:extLst>
              <a:ext uri="{FF2B5EF4-FFF2-40B4-BE49-F238E27FC236}">
                <a16:creationId xmlns:a16="http://schemas.microsoft.com/office/drawing/2014/main" id="{DDD79224-B9B5-2131-2F81-57FCE5EBB612}"/>
              </a:ext>
            </a:extLst>
          </p:cNvPr>
          <p:cNvPicPr>
            <a:picLocks noGrp="1" noChangeAspect="1"/>
          </p:cNvPicPr>
          <p:nvPr>
            <p:ph idx="1"/>
          </p:nvPr>
        </p:nvPicPr>
        <p:blipFill>
          <a:blip r:embed="rId2"/>
          <a:stretch>
            <a:fillRect/>
          </a:stretch>
        </p:blipFill>
        <p:spPr>
          <a:xfrm>
            <a:off x="2423141" y="3093975"/>
            <a:ext cx="6921856" cy="2406774"/>
          </a:xfrm>
        </p:spPr>
      </p:pic>
    </p:spTree>
    <p:extLst>
      <p:ext uri="{BB962C8B-B14F-4D97-AF65-F5344CB8AC3E}">
        <p14:creationId xmlns:p14="http://schemas.microsoft.com/office/powerpoint/2010/main" val="26863115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9751-9DCD-FB1B-E539-94A735290B02}"/>
              </a:ext>
            </a:extLst>
          </p:cNvPr>
          <p:cNvSpPr>
            <a:spLocks noGrp="1"/>
          </p:cNvSpPr>
          <p:nvPr>
            <p:ph type="title"/>
          </p:nvPr>
        </p:nvSpPr>
        <p:spPr/>
        <p:txBody>
          <a:bodyPr/>
          <a:lstStyle/>
          <a:p>
            <a:r>
              <a:rPr lang="en-IN" dirty="0"/>
              <a:t>Html footer</a:t>
            </a:r>
          </a:p>
        </p:txBody>
      </p:sp>
      <p:pic>
        <p:nvPicPr>
          <p:cNvPr id="5" name="Content Placeholder 4">
            <a:extLst>
              <a:ext uri="{FF2B5EF4-FFF2-40B4-BE49-F238E27FC236}">
                <a16:creationId xmlns:a16="http://schemas.microsoft.com/office/drawing/2014/main" id="{613ADE38-822C-58C9-E0D2-2E1903CD14DD}"/>
              </a:ext>
            </a:extLst>
          </p:cNvPr>
          <p:cNvPicPr>
            <a:picLocks noGrp="1" noChangeAspect="1"/>
          </p:cNvPicPr>
          <p:nvPr>
            <p:ph idx="1"/>
          </p:nvPr>
        </p:nvPicPr>
        <p:blipFill>
          <a:blip r:embed="rId2"/>
          <a:stretch>
            <a:fillRect/>
          </a:stretch>
        </p:blipFill>
        <p:spPr>
          <a:xfrm>
            <a:off x="1122026" y="2084832"/>
            <a:ext cx="10257174" cy="3645408"/>
          </a:xfrm>
        </p:spPr>
      </p:pic>
    </p:spTree>
    <p:extLst>
      <p:ext uri="{BB962C8B-B14F-4D97-AF65-F5344CB8AC3E}">
        <p14:creationId xmlns:p14="http://schemas.microsoft.com/office/powerpoint/2010/main" val="11518266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60F2-61E6-6499-4A25-0E9C4F9DBA39}"/>
              </a:ext>
            </a:extLst>
          </p:cNvPr>
          <p:cNvSpPr>
            <a:spLocks noGrp="1"/>
          </p:cNvSpPr>
          <p:nvPr>
            <p:ph type="title"/>
          </p:nvPr>
        </p:nvSpPr>
        <p:spPr/>
        <p:txBody>
          <a:bodyPr/>
          <a:lstStyle/>
          <a:p>
            <a:r>
              <a:rPr lang="en-IN" dirty="0"/>
              <a:t>Html details tag</a:t>
            </a:r>
          </a:p>
        </p:txBody>
      </p:sp>
      <p:pic>
        <p:nvPicPr>
          <p:cNvPr id="5" name="Content Placeholder 4">
            <a:extLst>
              <a:ext uri="{FF2B5EF4-FFF2-40B4-BE49-F238E27FC236}">
                <a16:creationId xmlns:a16="http://schemas.microsoft.com/office/drawing/2014/main" id="{E86A4EDF-1A34-510C-FB09-AF9CFFAA7C5C}"/>
              </a:ext>
            </a:extLst>
          </p:cNvPr>
          <p:cNvPicPr>
            <a:picLocks noGrp="1" noChangeAspect="1"/>
          </p:cNvPicPr>
          <p:nvPr>
            <p:ph idx="1"/>
          </p:nvPr>
        </p:nvPicPr>
        <p:blipFill>
          <a:blip r:embed="rId2"/>
          <a:stretch>
            <a:fillRect/>
          </a:stretch>
        </p:blipFill>
        <p:spPr>
          <a:xfrm>
            <a:off x="1149334" y="2229749"/>
            <a:ext cx="9884426" cy="3734171"/>
          </a:xfrm>
        </p:spPr>
      </p:pic>
    </p:spTree>
    <p:extLst>
      <p:ext uri="{BB962C8B-B14F-4D97-AF65-F5344CB8AC3E}">
        <p14:creationId xmlns:p14="http://schemas.microsoft.com/office/powerpoint/2010/main" val="130965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3EAD-C108-8B7B-70A8-17B56C9285AC}"/>
              </a:ext>
            </a:extLst>
          </p:cNvPr>
          <p:cNvSpPr>
            <a:spLocks noGrp="1"/>
          </p:cNvSpPr>
          <p:nvPr>
            <p:ph type="title"/>
          </p:nvPr>
        </p:nvSpPr>
        <p:spPr/>
        <p:txBody>
          <a:bodyPr/>
          <a:lstStyle/>
          <a:p>
            <a:r>
              <a:rPr lang="en-IN" dirty="0"/>
              <a:t>Syntax of html attribute</a:t>
            </a:r>
          </a:p>
        </p:txBody>
      </p:sp>
      <p:pic>
        <p:nvPicPr>
          <p:cNvPr id="5" name="Content Placeholder 4">
            <a:extLst>
              <a:ext uri="{FF2B5EF4-FFF2-40B4-BE49-F238E27FC236}">
                <a16:creationId xmlns:a16="http://schemas.microsoft.com/office/drawing/2014/main" id="{E999C50D-5F9C-3028-BDE5-EE01916B3160}"/>
              </a:ext>
            </a:extLst>
          </p:cNvPr>
          <p:cNvPicPr>
            <a:picLocks noGrp="1" noChangeAspect="1"/>
          </p:cNvPicPr>
          <p:nvPr>
            <p:ph idx="1"/>
          </p:nvPr>
        </p:nvPicPr>
        <p:blipFill>
          <a:blip r:embed="rId2"/>
          <a:stretch>
            <a:fillRect/>
          </a:stretch>
        </p:blipFill>
        <p:spPr>
          <a:xfrm>
            <a:off x="1447800" y="1889760"/>
            <a:ext cx="7726680" cy="4022725"/>
          </a:xfrm>
        </p:spPr>
      </p:pic>
    </p:spTree>
    <p:extLst>
      <p:ext uri="{BB962C8B-B14F-4D97-AF65-F5344CB8AC3E}">
        <p14:creationId xmlns:p14="http://schemas.microsoft.com/office/powerpoint/2010/main" val="1032429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C38B-BB62-93E5-341A-4AA336D29A45}"/>
              </a:ext>
            </a:extLst>
          </p:cNvPr>
          <p:cNvSpPr>
            <a:spLocks noGrp="1"/>
          </p:cNvSpPr>
          <p:nvPr>
            <p:ph type="title"/>
          </p:nvPr>
        </p:nvSpPr>
        <p:spPr/>
        <p:txBody>
          <a:bodyPr/>
          <a:lstStyle/>
          <a:p>
            <a:r>
              <a:rPr lang="en-IN" dirty="0"/>
              <a:t>Html title attribute</a:t>
            </a:r>
          </a:p>
        </p:txBody>
      </p:sp>
      <p:pic>
        <p:nvPicPr>
          <p:cNvPr id="5" name="Content Placeholder 4">
            <a:extLst>
              <a:ext uri="{FF2B5EF4-FFF2-40B4-BE49-F238E27FC236}">
                <a16:creationId xmlns:a16="http://schemas.microsoft.com/office/drawing/2014/main" id="{027C9AD0-81A0-B5C8-6EDA-E79E97325869}"/>
              </a:ext>
            </a:extLst>
          </p:cNvPr>
          <p:cNvPicPr>
            <a:picLocks noGrp="1" noChangeAspect="1"/>
          </p:cNvPicPr>
          <p:nvPr>
            <p:ph idx="1"/>
          </p:nvPr>
        </p:nvPicPr>
        <p:blipFill>
          <a:blip r:embed="rId2"/>
          <a:stretch>
            <a:fillRect/>
          </a:stretch>
        </p:blipFill>
        <p:spPr>
          <a:xfrm>
            <a:off x="1447800" y="2084832"/>
            <a:ext cx="8996680" cy="4417568"/>
          </a:xfrm>
        </p:spPr>
      </p:pic>
    </p:spTree>
    <p:extLst>
      <p:ext uri="{BB962C8B-B14F-4D97-AF65-F5344CB8AC3E}">
        <p14:creationId xmlns:p14="http://schemas.microsoft.com/office/powerpoint/2010/main" val="172981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68C6F-37D5-CFC1-3222-980B52882D1B}"/>
              </a:ext>
            </a:extLst>
          </p:cNvPr>
          <p:cNvSpPr>
            <a:spLocks noGrp="1"/>
          </p:cNvSpPr>
          <p:nvPr>
            <p:ph type="title"/>
          </p:nvPr>
        </p:nvSpPr>
        <p:spPr/>
        <p:txBody>
          <a:bodyPr/>
          <a:lstStyle/>
          <a:p>
            <a:r>
              <a:rPr lang="en-IN" dirty="0" err="1"/>
              <a:t>Src</a:t>
            </a:r>
            <a:r>
              <a:rPr lang="en-IN" dirty="0"/>
              <a:t> attribute</a:t>
            </a:r>
          </a:p>
        </p:txBody>
      </p:sp>
      <p:sp>
        <p:nvSpPr>
          <p:cNvPr id="3" name="Content Placeholder 2">
            <a:extLst>
              <a:ext uri="{FF2B5EF4-FFF2-40B4-BE49-F238E27FC236}">
                <a16:creationId xmlns:a16="http://schemas.microsoft.com/office/drawing/2014/main" id="{D31CD753-D43E-3CE7-8F4F-6C999D2A2E3E}"/>
              </a:ext>
            </a:extLst>
          </p:cNvPr>
          <p:cNvSpPr>
            <a:spLocks noGrp="1"/>
          </p:cNvSpPr>
          <p:nvPr>
            <p:ph idx="1"/>
          </p:nvPr>
        </p:nvSpPr>
        <p:spPr/>
        <p:txBody>
          <a:bodyPr/>
          <a:lstStyle/>
          <a:p>
            <a:r>
              <a:rPr lang="en-US" sz="1600" b="0" i="0" dirty="0">
                <a:solidFill>
                  <a:srgbClr val="333333"/>
                </a:solidFill>
                <a:effectLst/>
                <a:latin typeface="inter-regular"/>
              </a:rPr>
              <a:t>The </a:t>
            </a:r>
            <a:r>
              <a:rPr lang="en-US" sz="1600" b="1" i="0" dirty="0" err="1">
                <a:solidFill>
                  <a:srgbClr val="333333"/>
                </a:solidFill>
                <a:effectLst/>
                <a:latin typeface="inter-bold"/>
              </a:rPr>
              <a:t>src</a:t>
            </a:r>
            <a:r>
              <a:rPr lang="en-US" sz="1600" b="0" i="0" dirty="0">
                <a:solidFill>
                  <a:srgbClr val="333333"/>
                </a:solidFill>
                <a:effectLst/>
                <a:latin typeface="inter-regular"/>
              </a:rPr>
              <a:t> attribute is one of the important and required attribute of </a:t>
            </a:r>
            <a:r>
              <a:rPr lang="en-US" sz="1600" b="1" i="0" dirty="0">
                <a:solidFill>
                  <a:srgbClr val="333333"/>
                </a:solidFill>
                <a:effectLst/>
                <a:latin typeface="inter-bold"/>
              </a:rPr>
              <a:t>&lt;</a:t>
            </a:r>
            <a:r>
              <a:rPr lang="en-US" sz="1600" b="1" i="0" dirty="0" err="1">
                <a:solidFill>
                  <a:srgbClr val="333333"/>
                </a:solidFill>
                <a:effectLst/>
                <a:latin typeface="inter-bold"/>
              </a:rPr>
              <a:t>img</a:t>
            </a:r>
            <a:r>
              <a:rPr lang="en-US" sz="1600" b="1" i="0" dirty="0">
                <a:solidFill>
                  <a:srgbClr val="333333"/>
                </a:solidFill>
                <a:effectLst/>
                <a:latin typeface="inter-bold"/>
              </a:rPr>
              <a:t>&gt;</a:t>
            </a:r>
            <a:r>
              <a:rPr lang="en-US" sz="1600" b="0" i="0" dirty="0">
                <a:solidFill>
                  <a:srgbClr val="333333"/>
                </a:solidFill>
                <a:effectLst/>
                <a:latin typeface="inter-regular"/>
              </a:rPr>
              <a:t> element. It is source for the image which is required to display on browser. This attribute can contain image in same directory or another directory. The image name or source should be correct else browser will not display the image.</a:t>
            </a:r>
          </a:p>
          <a:p>
            <a:endParaRPr lang="en-IN" dirty="0"/>
          </a:p>
        </p:txBody>
      </p:sp>
      <p:pic>
        <p:nvPicPr>
          <p:cNvPr id="5" name="Picture 4">
            <a:extLst>
              <a:ext uri="{FF2B5EF4-FFF2-40B4-BE49-F238E27FC236}">
                <a16:creationId xmlns:a16="http://schemas.microsoft.com/office/drawing/2014/main" id="{78D58510-1904-2FAC-A055-29C0C00FEBBE}"/>
              </a:ext>
            </a:extLst>
          </p:cNvPr>
          <p:cNvPicPr>
            <a:picLocks noChangeAspect="1"/>
          </p:cNvPicPr>
          <p:nvPr/>
        </p:nvPicPr>
        <p:blipFill>
          <a:blip r:embed="rId2"/>
          <a:stretch>
            <a:fillRect/>
          </a:stretch>
        </p:blipFill>
        <p:spPr>
          <a:xfrm>
            <a:off x="947928" y="3314514"/>
            <a:ext cx="9796272" cy="2917310"/>
          </a:xfrm>
          <a:prstGeom prst="rect">
            <a:avLst/>
          </a:prstGeom>
        </p:spPr>
      </p:pic>
    </p:spTree>
    <p:extLst>
      <p:ext uri="{BB962C8B-B14F-4D97-AF65-F5344CB8AC3E}">
        <p14:creationId xmlns:p14="http://schemas.microsoft.com/office/powerpoint/2010/main" val="330512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54E3-3A18-8874-0F8D-A7C735A8DDAF}"/>
              </a:ext>
            </a:extLst>
          </p:cNvPr>
          <p:cNvSpPr>
            <a:spLocks noGrp="1"/>
          </p:cNvSpPr>
          <p:nvPr>
            <p:ph type="title"/>
          </p:nvPr>
        </p:nvSpPr>
        <p:spPr/>
        <p:txBody>
          <a:bodyPr/>
          <a:lstStyle/>
          <a:p>
            <a:r>
              <a:rPr lang="en-IN" dirty="0"/>
              <a:t>Html elements</a:t>
            </a:r>
          </a:p>
        </p:txBody>
      </p:sp>
      <p:sp>
        <p:nvSpPr>
          <p:cNvPr id="3" name="Content Placeholder 2">
            <a:extLst>
              <a:ext uri="{FF2B5EF4-FFF2-40B4-BE49-F238E27FC236}">
                <a16:creationId xmlns:a16="http://schemas.microsoft.com/office/drawing/2014/main" id="{515691B7-F130-69BB-421A-FB2C8B982DF4}"/>
              </a:ext>
            </a:extLst>
          </p:cNvPr>
          <p:cNvSpPr>
            <a:spLocks noGrp="1"/>
          </p:cNvSpPr>
          <p:nvPr>
            <p:ph idx="1"/>
          </p:nvPr>
        </p:nvSpPr>
        <p:spPr/>
        <p:txBody>
          <a:bodyPr>
            <a:normAutofit/>
          </a:bodyPr>
          <a:lstStyle/>
          <a:p>
            <a:r>
              <a:rPr lang="en-US" sz="1600" b="0" i="0" dirty="0">
                <a:solidFill>
                  <a:srgbClr val="333333"/>
                </a:solidFill>
                <a:effectLst/>
                <a:latin typeface="inter-regular"/>
              </a:rPr>
              <a:t>An HTML file is made of elements. These elements are responsible for creating web pages and define content in that webpage. An element in HTML usually consist of a start tag &lt;tag name&gt;, close tag &lt;/tag name&gt; and content inserted between them. </a:t>
            </a:r>
            <a:r>
              <a:rPr lang="en-US" sz="1600" b="1" i="0" dirty="0">
                <a:solidFill>
                  <a:srgbClr val="333333"/>
                </a:solidFill>
                <a:effectLst/>
                <a:latin typeface="inter-bold"/>
              </a:rPr>
              <a:t>Technically, an element is a collection of start tag, attributes, end tag, content between them</a:t>
            </a:r>
            <a:r>
              <a:rPr lang="en-US" sz="1600" b="0" i="0" dirty="0">
                <a:solidFill>
                  <a:srgbClr val="333333"/>
                </a:solidFill>
                <a:effectLst/>
                <a:latin typeface="inter-regular"/>
              </a:rPr>
              <a:t>.</a:t>
            </a:r>
            <a:endParaRPr lang="en-IN" sz="1600" dirty="0"/>
          </a:p>
        </p:txBody>
      </p:sp>
      <p:pic>
        <p:nvPicPr>
          <p:cNvPr id="5" name="Picture 4">
            <a:extLst>
              <a:ext uri="{FF2B5EF4-FFF2-40B4-BE49-F238E27FC236}">
                <a16:creationId xmlns:a16="http://schemas.microsoft.com/office/drawing/2014/main" id="{B3D28C0A-220F-C271-371C-CB607E028559}"/>
              </a:ext>
            </a:extLst>
          </p:cNvPr>
          <p:cNvPicPr>
            <a:picLocks noChangeAspect="1"/>
          </p:cNvPicPr>
          <p:nvPr/>
        </p:nvPicPr>
        <p:blipFill>
          <a:blip r:embed="rId2"/>
          <a:stretch>
            <a:fillRect/>
          </a:stretch>
        </p:blipFill>
        <p:spPr>
          <a:xfrm>
            <a:off x="4378960" y="3048000"/>
            <a:ext cx="5267426" cy="3261360"/>
          </a:xfrm>
          <a:prstGeom prst="rect">
            <a:avLst/>
          </a:prstGeom>
        </p:spPr>
      </p:pic>
    </p:spTree>
    <p:extLst>
      <p:ext uri="{BB962C8B-B14F-4D97-AF65-F5344CB8AC3E}">
        <p14:creationId xmlns:p14="http://schemas.microsoft.com/office/powerpoint/2010/main" val="582662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TotalTime>
  <Words>2293</Words>
  <Application>Microsoft Office PowerPoint</Application>
  <PresentationFormat>Widescreen</PresentationFormat>
  <Paragraphs>137</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erdana</vt:lpstr>
      <vt:lpstr>inter-bold</vt:lpstr>
      <vt:lpstr>inter-regular</vt:lpstr>
      <vt:lpstr>Tw Cen MT</vt:lpstr>
      <vt:lpstr>Tw Cen MT Condensed</vt:lpstr>
      <vt:lpstr>Wingdings 3</vt:lpstr>
      <vt:lpstr>Integral</vt:lpstr>
      <vt:lpstr>HTML  Simplilearn </vt:lpstr>
      <vt:lpstr>Html overview </vt:lpstr>
      <vt:lpstr>Html tags</vt:lpstr>
      <vt:lpstr>Html tags example</vt:lpstr>
      <vt:lpstr>Html attribute</vt:lpstr>
      <vt:lpstr>Syntax of html attribute</vt:lpstr>
      <vt:lpstr>Html title attribute</vt:lpstr>
      <vt:lpstr>Src attribute</vt:lpstr>
      <vt:lpstr>Html elements</vt:lpstr>
      <vt:lpstr>Html formatting </vt:lpstr>
      <vt:lpstr>Html formatting tags</vt:lpstr>
      <vt:lpstr>Striked text and monospaced font </vt:lpstr>
      <vt:lpstr>Superscript and subscript text</vt:lpstr>
      <vt:lpstr>Html Heading</vt:lpstr>
      <vt:lpstr>Types of heading tag</vt:lpstr>
      <vt:lpstr>Html paragraph</vt:lpstr>
      <vt:lpstr>Using br tag in paragraph</vt:lpstr>
      <vt:lpstr>Text abbreviation tag</vt:lpstr>
      <vt:lpstr>Marked tag</vt:lpstr>
      <vt:lpstr>Definition tag</vt:lpstr>
      <vt:lpstr>Address tag</vt:lpstr>
      <vt:lpstr>Html anchor tag</vt:lpstr>
      <vt:lpstr>Html image tag</vt:lpstr>
      <vt:lpstr>Using height and width in html image tag</vt:lpstr>
      <vt:lpstr>Html description list</vt:lpstr>
      <vt:lpstr>Html form</vt:lpstr>
      <vt:lpstr>Html form syntax</vt:lpstr>
      <vt:lpstr>Html form element</vt:lpstr>
      <vt:lpstr>Html input element</vt:lpstr>
      <vt:lpstr>Html text field control</vt:lpstr>
      <vt:lpstr>Html textarea tag</vt:lpstr>
      <vt:lpstr>Label tag in form</vt:lpstr>
      <vt:lpstr>Html password field control</vt:lpstr>
      <vt:lpstr>Radio button control</vt:lpstr>
      <vt:lpstr>Checkbox control</vt:lpstr>
      <vt:lpstr>Submit button control</vt:lpstr>
      <vt:lpstr>Html form example</vt:lpstr>
      <vt:lpstr>Html lists</vt:lpstr>
      <vt:lpstr>Html ordered list</vt:lpstr>
      <vt:lpstr>Html unordered list</vt:lpstr>
      <vt:lpstr>Html description list</vt:lpstr>
      <vt:lpstr>Html description list(continued)</vt:lpstr>
      <vt:lpstr>Html nested list</vt:lpstr>
      <vt:lpstr>Html form</vt:lpstr>
      <vt:lpstr>Html form tags</vt:lpstr>
      <vt:lpstr>Html form attribute</vt:lpstr>
      <vt:lpstr>Html select tags</vt:lpstr>
      <vt:lpstr>Html layouts</vt:lpstr>
      <vt:lpstr>Types of html layouts</vt:lpstr>
      <vt:lpstr>Html nav</vt:lpstr>
      <vt:lpstr>Html section</vt:lpstr>
      <vt:lpstr>Html footer</vt:lpstr>
      <vt:lpstr>Html details tag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Simplilearn </dc:title>
  <dc:creator>Saurabh Kandhway</dc:creator>
  <cp:lastModifiedBy>Saurabh Kandhway</cp:lastModifiedBy>
  <cp:revision>6</cp:revision>
  <dcterms:created xsi:type="dcterms:W3CDTF">2023-07-08T09:54:57Z</dcterms:created>
  <dcterms:modified xsi:type="dcterms:W3CDTF">2023-07-08T10:02:03Z</dcterms:modified>
</cp:coreProperties>
</file>