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0"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898">
          <p15:clr>
            <a:srgbClr val="A4A3A4"/>
          </p15:clr>
        </p15:guide>
        <p15:guide id="10" pos="288" userDrawn="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0" autoAdjust="0"/>
    <p:restoredTop sz="95677" autoAdjust="0"/>
  </p:normalViewPr>
  <p:slideViewPr>
    <p:cSldViewPr snapToGrid="0" snapToObjects="1" showGuides="1">
      <p:cViewPr varScale="1">
        <p:scale>
          <a:sx n="18" d="100"/>
          <a:sy n="18" d="100"/>
        </p:scale>
        <p:origin x="1003" y="14"/>
      </p:cViewPr>
      <p:guideLst>
        <p:guide orient="horz" pos="2898"/>
        <p:guide pos="288"/>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59934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76E875DB-924A-7E40-BC3B-C78A241B794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id="{83D8C485-82D1-A04A-AA78-C554A9ECB43D}"/>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CBC470FB-9A4D-1549-9DD0-8846678DDA54}"/>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id="{4CE62234-A8B9-5C42-BEE6-9B7A16254231}"/>
              </a:ext>
            </a:extLst>
          </p:cNvPr>
          <p:cNvSpPr>
            <a:spLocks noGrp="1"/>
          </p:cNvSpPr>
          <p:nvPr>
            <p:ph type="body" sz="quarter" idx="150" hasCustomPrompt="1"/>
          </p:nvPr>
        </p:nvSpPr>
        <p:spPr>
          <a:xfrm>
            <a:off x="5932593" y="3073871"/>
            <a:ext cx="31998968" cy="811493"/>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id="{06F7B857-2D87-4040-9ECD-A0EA5C772BFA}"/>
              </a:ext>
            </a:extLst>
          </p:cNvPr>
          <p:cNvSpPr>
            <a:spLocks noGrp="1"/>
          </p:cNvSpPr>
          <p:nvPr>
            <p:ph type="body" sz="quarter" idx="151" hasCustomPrompt="1"/>
          </p:nvPr>
        </p:nvSpPr>
        <p:spPr>
          <a:xfrm>
            <a:off x="5932593" y="1864506"/>
            <a:ext cx="31998968"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id="{DEF6F92D-C8EB-CA42-94FA-569F2966890A}"/>
              </a:ext>
            </a:extLst>
          </p:cNvPr>
          <p:cNvSpPr>
            <a:spLocks noGrp="1"/>
          </p:cNvSpPr>
          <p:nvPr>
            <p:ph type="body" sz="quarter" idx="153" hasCustomPrompt="1"/>
          </p:nvPr>
        </p:nvSpPr>
        <p:spPr>
          <a:xfrm>
            <a:off x="5932593" y="389601"/>
            <a:ext cx="31998968"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ifold - Wide Center">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276" y="5627417"/>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83429" y="476405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463686" y="14458954"/>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83427" y="13627705"/>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3355721"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3355721"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3355721"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3355721"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3355721"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3355721"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B6DE2136-7A06-9640-AC63-608DDA9A8053}"/>
              </a:ext>
            </a:extLst>
          </p:cNvPr>
          <p:cNvSpPr>
            <a:spLocks noGrp="1"/>
          </p:cNvSpPr>
          <p:nvPr>
            <p:ph type="body" sz="quarter" idx="150" hasCustomPrompt="1"/>
          </p:nvPr>
        </p:nvSpPr>
        <p:spPr>
          <a:xfrm>
            <a:off x="10972800" y="2998183"/>
            <a:ext cx="21945602" cy="887181"/>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A84C77E4-7E5C-1143-834F-F3FC329197F1}"/>
              </a:ext>
            </a:extLst>
          </p:cNvPr>
          <p:cNvSpPr>
            <a:spLocks noGrp="1"/>
          </p:cNvSpPr>
          <p:nvPr>
            <p:ph type="body" sz="quarter" idx="151" hasCustomPrompt="1"/>
          </p:nvPr>
        </p:nvSpPr>
        <p:spPr>
          <a:xfrm>
            <a:off x="10972799" y="1864506"/>
            <a:ext cx="21907501" cy="1133677"/>
          </a:xfrm>
          <a:prstGeom prst="rect">
            <a:avLst/>
          </a:prstGeom>
        </p:spPr>
        <p:txBody>
          <a:bodyPr anchor="t" anchorCtr="1">
            <a:norm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id="{2FB55FAA-40D2-C542-AD36-F712E24983F2}"/>
              </a:ext>
            </a:extLst>
          </p:cNvPr>
          <p:cNvSpPr>
            <a:spLocks noGrp="1"/>
          </p:cNvSpPr>
          <p:nvPr>
            <p:ph type="body" sz="quarter" idx="153" hasCustomPrompt="1"/>
          </p:nvPr>
        </p:nvSpPr>
        <p:spPr>
          <a:xfrm>
            <a:off x="10972799" y="389601"/>
            <a:ext cx="21907501" cy="1327233"/>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74" name="Table 73">
            <a:extLst>
              <a:ext uri="{FF2B5EF4-FFF2-40B4-BE49-F238E27FC236}">
                <a16:creationId xmlns:a16="http://schemas.microsoft.com/office/drawing/2014/main" id="{5F218D9D-7B98-FE45-89BA-6D5959DC2A3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73A943FF-505A-4C07-86EE-86D3E7A89CCA}"/>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8" name="Table 77">
            <a:extLst>
              <a:ext uri="{FF2B5EF4-FFF2-40B4-BE49-F238E27FC236}">
                <a16:creationId xmlns:a16="http://schemas.microsoft.com/office/drawing/2014/main" id="{5373C3A2-708A-CA45-9DA9-BCEAB1E0E126}"/>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A4D0F77F-6F82-47F2-B14E-3B9B3E495843}"/>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4" name="Group 23">
            <a:extLst>
              <a:ext uri="{FF2B5EF4-FFF2-40B4-BE49-F238E27FC236}">
                <a16:creationId xmlns:a16="http://schemas.microsoft.com/office/drawing/2014/main"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483426"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332026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9" name="Table 78">
            <a:extLst>
              <a:ext uri="{FF2B5EF4-FFF2-40B4-BE49-F238E27FC236}">
                <a16:creationId xmlns:a16="http://schemas.microsoft.com/office/drawing/2014/main" id="{95944D7C-C179-0F4A-B420-E9093CD11D4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38AC10A7-F1A6-46DA-969C-3A6C399D99F4}"/>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23" name="Group 22">
            <a:extLst>
              <a:ext uri="{FF2B5EF4-FFF2-40B4-BE49-F238E27FC236}">
                <a16:creationId xmlns:a16="http://schemas.microsoft.com/office/drawing/2014/main"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6912" userDrawn="1">
          <p15:clr>
            <a:srgbClr val="F26B43"/>
          </p15:clr>
        </p15:guide>
        <p15:guide id="3" pos="2071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B6912EF7-68E1-3C42-B83E-A6692A16780E}"/>
              </a:ext>
            </a:extLst>
          </p:cNvPr>
          <p:cNvSpPr>
            <a:spLocks noGrp="1"/>
          </p:cNvSpPr>
          <p:nvPr>
            <p:ph type="body" sz="quarter" idx="10"/>
          </p:nvPr>
        </p:nvSpPr>
        <p:spPr>
          <a:xfrm>
            <a:off x="459674" y="5503831"/>
            <a:ext cx="10056813" cy="8309945"/>
          </a:xfrm>
        </p:spPr>
        <p:txBody>
          <a:bodyPr/>
          <a:lstStyle/>
          <a:p>
            <a:r>
              <a:rPr lang="en-US" sz="3200" dirty="0"/>
              <a:t>Currently there are no automated or autonomous wheelchair retrieval products in the consumer market. All currently available solutions require a significant amount of money and material resources as well as the necessity of having a user be present during the entire retrieval process. The Handicap Helper was designed to assist those with difficulty obtaining their own wheelchair in a safe and hands-free way.</a:t>
            </a:r>
          </a:p>
          <a:p>
            <a:endParaRPr lang="en-US" sz="3200" dirty="0"/>
          </a:p>
          <a:p>
            <a:r>
              <a:rPr lang="en-US" sz="3200" dirty="0"/>
              <a:t>Situations where the Handicap Helper is needed.</a:t>
            </a:r>
          </a:p>
          <a:p>
            <a:pPr marL="342900" indent="-342900">
              <a:buFont typeface="Arial" panose="020B0604020202020204" pitchFamily="34" charset="0"/>
              <a:buChar char="•"/>
            </a:pPr>
            <a:r>
              <a:rPr lang="en-US" sz="3200" dirty="0"/>
              <a:t>Wheelchair is out of reach or in another room</a:t>
            </a:r>
          </a:p>
          <a:p>
            <a:pPr marL="342900" indent="-342900">
              <a:buFont typeface="Arial" panose="020B0604020202020204" pitchFamily="34" charset="0"/>
              <a:buChar char="•"/>
            </a:pPr>
            <a:r>
              <a:rPr lang="en-US" sz="3200" dirty="0"/>
              <a:t>The wheelchair is too heavy to lift/push for the user</a:t>
            </a:r>
          </a:p>
          <a:p>
            <a:pPr marL="342900" indent="-342900">
              <a:buFont typeface="Arial" panose="020B0604020202020204" pitchFamily="34" charset="0"/>
              <a:buChar char="•"/>
            </a:pPr>
            <a:r>
              <a:rPr lang="en-US" sz="3200" dirty="0"/>
              <a:t>The user is alone and are unable to move the wheelchair themselves</a:t>
            </a:r>
          </a:p>
          <a:p>
            <a:endParaRPr lang="en-US" dirty="0"/>
          </a:p>
        </p:txBody>
      </p:sp>
      <p:sp>
        <p:nvSpPr>
          <p:cNvPr id="20" name="Text Placeholder 19">
            <a:extLst>
              <a:ext uri="{FF2B5EF4-FFF2-40B4-BE49-F238E27FC236}">
                <a16:creationId xmlns:a16="http://schemas.microsoft.com/office/drawing/2014/main" id="{E7A09CF7-89F9-634E-8CEE-738134309482}"/>
              </a:ext>
            </a:extLst>
          </p:cNvPr>
          <p:cNvSpPr>
            <a:spLocks noGrp="1"/>
          </p:cNvSpPr>
          <p:nvPr>
            <p:ph type="body" sz="quarter" idx="11"/>
          </p:nvPr>
        </p:nvSpPr>
        <p:spPr>
          <a:xfrm>
            <a:off x="477827" y="4620239"/>
            <a:ext cx="10048875" cy="861766"/>
          </a:xfrm>
        </p:spPr>
        <p:txBody>
          <a:bodyPr/>
          <a:lstStyle/>
          <a:p>
            <a:r>
              <a:rPr lang="en-US" sz="4400" dirty="0"/>
              <a:t>Abstract</a:t>
            </a:r>
          </a:p>
        </p:txBody>
      </p:sp>
      <p:sp>
        <p:nvSpPr>
          <p:cNvPr id="21" name="Text Placeholder 20">
            <a:extLst>
              <a:ext uri="{FF2B5EF4-FFF2-40B4-BE49-F238E27FC236}">
                <a16:creationId xmlns:a16="http://schemas.microsoft.com/office/drawing/2014/main" id="{AAD15F5F-8465-AF4A-B5A1-702C397D3501}"/>
              </a:ext>
            </a:extLst>
          </p:cNvPr>
          <p:cNvSpPr>
            <a:spLocks noGrp="1"/>
          </p:cNvSpPr>
          <p:nvPr>
            <p:ph type="body" sz="quarter" idx="20"/>
          </p:nvPr>
        </p:nvSpPr>
        <p:spPr>
          <a:xfrm>
            <a:off x="477825" y="13284003"/>
            <a:ext cx="10038662" cy="861766"/>
          </a:xfrm>
        </p:spPr>
        <p:txBody>
          <a:bodyPr/>
          <a:lstStyle/>
          <a:p>
            <a:r>
              <a:rPr lang="en-US" sz="4400" dirty="0"/>
              <a:t>Product Features</a:t>
            </a:r>
          </a:p>
        </p:txBody>
      </p:sp>
      <p:sp>
        <p:nvSpPr>
          <p:cNvPr id="22" name="Text Placeholder 21">
            <a:extLst>
              <a:ext uri="{FF2B5EF4-FFF2-40B4-BE49-F238E27FC236}">
                <a16:creationId xmlns:a16="http://schemas.microsoft.com/office/drawing/2014/main" id="{4D87EC12-EE74-7440-8AC9-97DC243E7FC0}"/>
              </a:ext>
            </a:extLst>
          </p:cNvPr>
          <p:cNvSpPr>
            <a:spLocks noGrp="1"/>
          </p:cNvSpPr>
          <p:nvPr>
            <p:ph type="body" sz="quarter" idx="21"/>
          </p:nvPr>
        </p:nvSpPr>
        <p:spPr>
          <a:xfrm>
            <a:off x="11428410" y="5503831"/>
            <a:ext cx="10048874" cy="7848280"/>
          </a:xfrm>
        </p:spPr>
        <p:txBody>
          <a:bodyPr/>
          <a:lstStyle/>
          <a:p>
            <a:r>
              <a:rPr lang="en-US" sz="3200" dirty="0">
                <a:solidFill>
                  <a:srgbClr val="000000"/>
                </a:solidFill>
                <a:effectLst/>
                <a:latin typeface="Times New Roman" panose="02020603050405020304" pitchFamily="18" charset="0"/>
                <a:ea typeface="Times New Roman" panose="02020603050405020304" pitchFamily="18" charset="0"/>
              </a:rPr>
              <a:t>The basic process of the Handicap Helper can generally be broken down into these steps:</a:t>
            </a:r>
          </a:p>
          <a:p>
            <a:pPr marL="1943025" lvl="1" indent="-457200">
              <a:buFont typeface="+mj-lt"/>
              <a:buAutoNum type="arabicPeriod"/>
            </a:pPr>
            <a:r>
              <a:rPr lang="en-US" sz="3200" dirty="0">
                <a:solidFill>
                  <a:srgbClr val="000000"/>
                </a:solidFill>
                <a:latin typeface="Times New Roman" panose="02020603050405020304" pitchFamily="18" charset="0"/>
              </a:rPr>
              <a:t>The robot is given a map of the user's room and will look for the wheelchair using its camera</a:t>
            </a:r>
          </a:p>
          <a:p>
            <a:pPr marL="1943025" lvl="1" indent="-457200">
              <a:buFont typeface="+mj-lt"/>
              <a:buAutoNum type="arabicPeriod"/>
            </a:pPr>
            <a:r>
              <a:rPr lang="en-US" sz="3200" dirty="0">
                <a:solidFill>
                  <a:srgbClr val="000000"/>
                </a:solidFill>
                <a:latin typeface="Times New Roman" panose="02020603050405020304" pitchFamily="18" charset="0"/>
              </a:rPr>
              <a:t>The autonomous driving (or manual driving) will begin as the robot begins to search for the wheelchair</a:t>
            </a:r>
          </a:p>
          <a:p>
            <a:pPr marL="1943025" lvl="1" indent="-457200">
              <a:buFont typeface="+mj-lt"/>
              <a:buAutoNum type="arabicPeriod"/>
            </a:pPr>
            <a:r>
              <a:rPr lang="en-US" sz="3200" dirty="0">
                <a:solidFill>
                  <a:srgbClr val="000000"/>
                </a:solidFill>
                <a:latin typeface="Times New Roman" panose="02020603050405020304" pitchFamily="18" charset="0"/>
              </a:rPr>
              <a:t>Once located, the robot will position itself under the wheelchair </a:t>
            </a:r>
          </a:p>
          <a:p>
            <a:pPr marL="1943025" lvl="1" indent="-457200">
              <a:buFont typeface="+mj-lt"/>
              <a:buAutoNum type="arabicPeriod"/>
            </a:pPr>
            <a:r>
              <a:rPr lang="en-US" sz="3200" dirty="0">
                <a:solidFill>
                  <a:srgbClr val="000000"/>
                </a:solidFill>
                <a:latin typeface="Times New Roman" panose="02020603050405020304" pitchFamily="18" charset="0"/>
              </a:rPr>
              <a:t>A set of retractable slides extend out in between the railings of the wheelchair </a:t>
            </a:r>
          </a:p>
          <a:p>
            <a:pPr marL="1943025" lvl="1" indent="-457200">
              <a:buFont typeface="+mj-lt"/>
              <a:buAutoNum type="arabicPeriod"/>
            </a:pPr>
            <a:r>
              <a:rPr lang="en-US" sz="3200" dirty="0">
                <a:solidFill>
                  <a:srgbClr val="000000"/>
                </a:solidFill>
                <a:latin typeface="Times New Roman" panose="02020603050405020304" pitchFamily="18" charset="0"/>
              </a:rPr>
              <a:t>The robot will then proceed to push and move the wheelchair back to the user</a:t>
            </a:r>
          </a:p>
        </p:txBody>
      </p:sp>
      <p:sp>
        <p:nvSpPr>
          <p:cNvPr id="23" name="Text Placeholder 22">
            <a:extLst>
              <a:ext uri="{FF2B5EF4-FFF2-40B4-BE49-F238E27FC236}">
                <a16:creationId xmlns:a16="http://schemas.microsoft.com/office/drawing/2014/main" id="{9FFEC1BB-96C6-4049-B95C-409F42DC4502}"/>
              </a:ext>
            </a:extLst>
          </p:cNvPr>
          <p:cNvSpPr>
            <a:spLocks noGrp="1"/>
          </p:cNvSpPr>
          <p:nvPr>
            <p:ph type="body" sz="quarter" idx="22"/>
          </p:nvPr>
        </p:nvSpPr>
        <p:spPr>
          <a:xfrm>
            <a:off x="11428411" y="4620239"/>
            <a:ext cx="10048875" cy="861766"/>
          </a:xfrm>
        </p:spPr>
        <p:txBody>
          <a:bodyPr/>
          <a:lstStyle/>
          <a:p>
            <a:r>
              <a:rPr lang="en-US" sz="4400" dirty="0"/>
              <a:t>Theory of Operation</a:t>
            </a:r>
          </a:p>
        </p:txBody>
      </p:sp>
      <p:sp>
        <p:nvSpPr>
          <p:cNvPr id="24" name="Text Placeholder 23">
            <a:extLst>
              <a:ext uri="{FF2B5EF4-FFF2-40B4-BE49-F238E27FC236}">
                <a16:creationId xmlns:a16="http://schemas.microsoft.com/office/drawing/2014/main" id="{EDF35C7D-2661-494F-BADC-424CD2B6E783}"/>
              </a:ext>
            </a:extLst>
          </p:cNvPr>
          <p:cNvSpPr>
            <a:spLocks noGrp="1"/>
          </p:cNvSpPr>
          <p:nvPr>
            <p:ph type="body" sz="quarter" idx="23"/>
          </p:nvPr>
        </p:nvSpPr>
        <p:spPr>
          <a:xfrm>
            <a:off x="22361667" y="5482005"/>
            <a:ext cx="10048874" cy="31423965"/>
          </a:xfrm>
        </p:spPr>
        <p:txBody>
          <a:bodyPr/>
          <a:lstStyle/>
          <a:p>
            <a:r>
              <a:rPr lang="en-US" sz="3200" dirty="0"/>
              <a:t>Several iterations of testing were done in order to test every component individually in addition to the combined testing of the final Handicap Helper build.</a:t>
            </a:r>
          </a:p>
          <a:p>
            <a:pPr marL="457200" indent="-457200">
              <a:buFont typeface="+mj-lt"/>
              <a:buAutoNum type="arabicPeriod"/>
            </a:pPr>
            <a:r>
              <a:rPr lang="en-US" sz="3200" dirty="0"/>
              <a:t>Object Detection</a:t>
            </a:r>
          </a:p>
          <a:p>
            <a:pPr marL="1828725" lvl="1"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Camera mounted on robot needed to detect each of the different sides of the wheelchair.</a:t>
            </a: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3200" dirty="0"/>
          </a:p>
          <a:p>
            <a:pPr marL="457200" indent="-457200">
              <a:buFont typeface="+mj-lt"/>
              <a:buAutoNum type="arabicPeriod"/>
            </a:pPr>
            <a:endParaRPr lang="en-US" sz="3200" dirty="0"/>
          </a:p>
          <a:p>
            <a:pPr marL="457200" indent="-457200">
              <a:buFont typeface="+mj-lt"/>
              <a:buAutoNum type="arabicPeriod"/>
            </a:pPr>
            <a:endParaRPr lang="en-US" sz="3200" dirty="0"/>
          </a:p>
          <a:p>
            <a:endParaRPr lang="en-US" sz="3200" dirty="0"/>
          </a:p>
          <a:p>
            <a:pPr marL="457200" indent="-457200">
              <a:buFont typeface="+mj-lt"/>
              <a:buAutoNum type="arabicPeriod"/>
            </a:pPr>
            <a:endParaRPr lang="en-US" sz="3200" dirty="0"/>
          </a:p>
          <a:p>
            <a:pPr marL="457200" indent="-457200">
              <a:buFont typeface="+mj-lt"/>
              <a:buAutoNum type="arabicPeriod"/>
            </a:pPr>
            <a:endParaRPr lang="en-US" sz="3200" dirty="0"/>
          </a:p>
          <a:p>
            <a:pPr marL="457200" indent="-457200">
              <a:buFont typeface="+mj-lt"/>
              <a:buAutoNum type="arabicPeriod"/>
            </a:pPr>
            <a:endParaRPr lang="en-US" sz="3200" dirty="0"/>
          </a:p>
          <a:p>
            <a:pPr marL="457200" indent="-457200">
              <a:buFont typeface="+mj-lt"/>
              <a:buAutoNum type="arabicPeriod"/>
            </a:pPr>
            <a:endParaRPr lang="en-US" sz="3200" dirty="0"/>
          </a:p>
          <a:p>
            <a:pPr marL="457200" indent="-457200">
              <a:buFont typeface="+mj-lt"/>
              <a:buAutoNum type="arabicPeriod"/>
            </a:pPr>
            <a:endParaRPr lang="en-US" sz="3200" dirty="0"/>
          </a:p>
          <a:p>
            <a:pPr marL="457200" indent="-457200">
              <a:buFont typeface="+mj-lt"/>
              <a:buAutoNum type="arabicPeriod"/>
            </a:pPr>
            <a:endParaRPr lang="en-US" sz="3200" dirty="0"/>
          </a:p>
          <a:p>
            <a:r>
              <a:rPr lang="en-US" sz="3200" dirty="0"/>
              <a:t>2.  Creating Different Functions</a:t>
            </a:r>
          </a:p>
          <a:p>
            <a:pPr marL="1943025"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robot can be set to different settings which can be toggle by the user. </a:t>
            </a:r>
          </a:p>
          <a:p>
            <a:pPr marL="1943025"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Manual Mode</a:t>
            </a:r>
          </a:p>
          <a:p>
            <a:pPr marL="3143116" lvl="3" indent="-457200"/>
            <a:r>
              <a:rPr lang="en-US" sz="3200" dirty="0">
                <a:latin typeface="Times New Roman" panose="02020603050405020304" pitchFamily="18" charset="0"/>
                <a:cs typeface="Times New Roman" panose="02020603050405020304" pitchFamily="18" charset="0"/>
              </a:rPr>
              <a:t>User takes manual control of the robot with button feedback</a:t>
            </a:r>
          </a:p>
          <a:p>
            <a:pPr marL="1943025"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Search Mode and Search Person</a:t>
            </a:r>
          </a:p>
          <a:p>
            <a:pPr marL="3143116" lvl="3" indent="-457200"/>
            <a:r>
              <a:rPr lang="en-US" sz="3200" dirty="0">
                <a:latin typeface="Times New Roman" panose="02020603050405020304" pitchFamily="18" charset="0"/>
                <a:cs typeface="Times New Roman" panose="02020603050405020304" pitchFamily="18" charset="0"/>
              </a:rPr>
              <a:t>Robot is set to search for the wheelchair and retrieve it to a person</a:t>
            </a:r>
          </a:p>
          <a:p>
            <a:pPr marL="1943025"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Explore Mode</a:t>
            </a:r>
          </a:p>
          <a:p>
            <a:pPr marL="3143116" lvl="3" indent="-457200"/>
            <a:r>
              <a:rPr lang="en-US" sz="3200" dirty="0">
                <a:latin typeface="Times New Roman" panose="02020603050405020304" pitchFamily="18" charset="0"/>
                <a:cs typeface="Times New Roman" panose="02020603050405020304" pitchFamily="18" charset="0"/>
              </a:rPr>
              <a:t>Robot will randomly explore the area</a:t>
            </a:r>
            <a:endParaRPr lang="en-US" dirty="0">
              <a:latin typeface="Times New Roman" panose="02020603050405020304" pitchFamily="18" charset="0"/>
              <a:cs typeface="Times New Roman" panose="02020603050405020304" pitchFamily="18" charset="0"/>
            </a:endParaRPr>
          </a:p>
          <a:p>
            <a:pPr lvl="1" indent="0">
              <a:buNone/>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943025" lvl="1" indent="-4572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latin typeface="Times New Roman" panose="02020603050405020304" pitchFamily="18" charset="0"/>
              <a:cs typeface="Times New Roman" panose="02020603050405020304" pitchFamily="18" charset="0"/>
            </a:endParaRPr>
          </a:p>
          <a:p>
            <a:endParaRPr lang="en-US" dirty="0"/>
          </a:p>
          <a:p>
            <a:endParaRPr lang="en-US" dirty="0">
              <a:latin typeface="Times New Roman" panose="02020603050405020304" pitchFamily="18" charset="0"/>
              <a:cs typeface="Times New Roman" panose="02020603050405020304" pitchFamily="18" charset="0"/>
            </a:endParaRPr>
          </a:p>
          <a:p>
            <a:endParaRPr lang="en-US" dirty="0"/>
          </a:p>
          <a:p>
            <a:endParaRPr lang="en-US" dirty="0">
              <a:latin typeface="Times New Roman" panose="02020603050405020304" pitchFamily="18" charset="0"/>
              <a:cs typeface="Times New Roman" panose="02020603050405020304" pitchFamily="18" charset="0"/>
            </a:endParaRPr>
          </a:p>
          <a:p>
            <a:endParaRPr lang="en-US" dirty="0"/>
          </a:p>
          <a:p>
            <a:endParaRPr lang="en-US" dirty="0">
              <a:latin typeface="Times New Roman" panose="02020603050405020304" pitchFamily="18" charset="0"/>
              <a:cs typeface="Times New Roman" panose="02020603050405020304" pitchFamily="18" charset="0"/>
            </a:endParaRPr>
          </a:p>
          <a:p>
            <a:endParaRPr lang="en-US" dirty="0"/>
          </a:p>
          <a:p>
            <a:endParaRPr lang="en-US" dirty="0">
              <a:latin typeface="Times New Roman" panose="02020603050405020304" pitchFamily="18" charset="0"/>
              <a:cs typeface="Times New Roman" panose="02020603050405020304" pitchFamily="18" charset="0"/>
            </a:endParaRPr>
          </a:p>
        </p:txBody>
      </p:sp>
      <p:sp>
        <p:nvSpPr>
          <p:cNvPr id="25" name="Text Placeholder 24">
            <a:extLst>
              <a:ext uri="{FF2B5EF4-FFF2-40B4-BE49-F238E27FC236}">
                <a16:creationId xmlns:a16="http://schemas.microsoft.com/office/drawing/2014/main" id="{742138F7-F9D9-3042-843E-FE1B1D8E4499}"/>
              </a:ext>
            </a:extLst>
          </p:cNvPr>
          <p:cNvSpPr>
            <a:spLocks noGrp="1"/>
          </p:cNvSpPr>
          <p:nvPr>
            <p:ph type="body" sz="quarter" idx="24"/>
          </p:nvPr>
        </p:nvSpPr>
        <p:spPr>
          <a:xfrm>
            <a:off x="22440906" y="4620239"/>
            <a:ext cx="10058400" cy="861766"/>
          </a:xfrm>
        </p:spPr>
        <p:txBody>
          <a:bodyPr/>
          <a:lstStyle/>
          <a:p>
            <a:r>
              <a:rPr lang="en-US" sz="4400" dirty="0"/>
              <a:t>Testing</a:t>
            </a:r>
          </a:p>
        </p:txBody>
      </p:sp>
      <p:sp>
        <p:nvSpPr>
          <p:cNvPr id="26" name="Text Placeholder 25">
            <a:extLst>
              <a:ext uri="{FF2B5EF4-FFF2-40B4-BE49-F238E27FC236}">
                <a16:creationId xmlns:a16="http://schemas.microsoft.com/office/drawing/2014/main" id="{B95E0F09-980B-E840-9510-C2C66D5055A0}"/>
              </a:ext>
            </a:extLst>
          </p:cNvPr>
          <p:cNvSpPr>
            <a:spLocks noGrp="1"/>
          </p:cNvSpPr>
          <p:nvPr>
            <p:ph type="body" sz="quarter" idx="25"/>
          </p:nvPr>
        </p:nvSpPr>
        <p:spPr>
          <a:xfrm>
            <a:off x="33422043" y="16576486"/>
            <a:ext cx="10047018" cy="861766"/>
          </a:xfrm>
        </p:spPr>
        <p:txBody>
          <a:bodyPr/>
          <a:lstStyle/>
          <a:p>
            <a:r>
              <a:rPr lang="en-US" sz="4400" dirty="0"/>
              <a:t>Future Improvements</a:t>
            </a:r>
          </a:p>
        </p:txBody>
      </p:sp>
      <p:sp>
        <p:nvSpPr>
          <p:cNvPr id="27" name="Text Placeholder 26">
            <a:extLst>
              <a:ext uri="{FF2B5EF4-FFF2-40B4-BE49-F238E27FC236}">
                <a16:creationId xmlns:a16="http://schemas.microsoft.com/office/drawing/2014/main" id="{AF7F2AEB-873F-634C-A33B-3EDA079E4543}"/>
              </a:ext>
            </a:extLst>
          </p:cNvPr>
          <p:cNvSpPr>
            <a:spLocks noGrp="1"/>
          </p:cNvSpPr>
          <p:nvPr>
            <p:ph type="body" sz="quarter" idx="26"/>
          </p:nvPr>
        </p:nvSpPr>
        <p:spPr>
          <a:xfrm>
            <a:off x="33422043" y="17280527"/>
            <a:ext cx="10047018" cy="5780022"/>
          </a:xfrm>
        </p:spPr>
        <p:txBody>
          <a:bodyPr/>
          <a:lstStyle/>
          <a:p>
            <a:pPr marL="342900" indent="-342900">
              <a:buFont typeface="Arial" panose="020B0604020202020204" pitchFamily="34" charset="0"/>
              <a:buChar char="•"/>
            </a:pPr>
            <a:r>
              <a:rPr lang="en-US" sz="3200" dirty="0"/>
              <a:t>Stronger gear motors to improve retrieval speed and accuracy</a:t>
            </a:r>
          </a:p>
          <a:p>
            <a:pPr marL="342900" indent="-342900">
              <a:buFont typeface="Arial" panose="020B0604020202020204" pitchFamily="34" charset="0"/>
              <a:buChar char="•"/>
            </a:pPr>
            <a:r>
              <a:rPr lang="en-US" sz="3200" dirty="0"/>
              <a:t>Increased cam quality to improve object detection</a:t>
            </a:r>
          </a:p>
          <a:p>
            <a:pPr marL="342900" indent="-342900">
              <a:buFont typeface="Arial" panose="020B0604020202020204" pitchFamily="34" charset="0"/>
              <a:buChar char="•"/>
            </a:pPr>
            <a:r>
              <a:rPr lang="en-US" sz="3200" dirty="0"/>
              <a:t>Improved object detection accuracy by supplying algorithm with data from varying lighting conditions and camera angles</a:t>
            </a:r>
          </a:p>
          <a:p>
            <a:pPr marL="342900" indent="-342900">
              <a:buFont typeface="Arial" panose="020B0604020202020204" pitchFamily="34" charset="0"/>
              <a:buChar char="•"/>
            </a:pPr>
            <a:r>
              <a:rPr lang="en-US" sz="3200" dirty="0"/>
              <a:t>Develop a SLAM algorithm and self mapping functions for better efficiency</a:t>
            </a:r>
          </a:p>
          <a:p>
            <a:pPr marL="342900" indent="-342900">
              <a:buFont typeface="Arial" panose="020B0604020202020204" pitchFamily="34" charset="0"/>
              <a:buChar char="•"/>
            </a:pPr>
            <a:r>
              <a:rPr lang="en-US" sz="3200" dirty="0"/>
              <a:t>Finer movement controls allowing for precise turns and better obstacle avoidance</a:t>
            </a:r>
          </a:p>
        </p:txBody>
      </p:sp>
      <p:sp>
        <p:nvSpPr>
          <p:cNvPr id="28" name="Text Placeholder 27">
            <a:extLst>
              <a:ext uri="{FF2B5EF4-FFF2-40B4-BE49-F238E27FC236}">
                <a16:creationId xmlns:a16="http://schemas.microsoft.com/office/drawing/2014/main" id="{EC83434E-1637-0C40-9F5E-5C8D969A7443}"/>
              </a:ext>
            </a:extLst>
          </p:cNvPr>
          <p:cNvSpPr>
            <a:spLocks noGrp="1"/>
          </p:cNvSpPr>
          <p:nvPr>
            <p:ph type="body" sz="quarter" idx="27"/>
          </p:nvPr>
        </p:nvSpPr>
        <p:spPr>
          <a:xfrm>
            <a:off x="33422043" y="22936079"/>
            <a:ext cx="10047018" cy="861766"/>
          </a:xfrm>
        </p:spPr>
        <p:txBody>
          <a:bodyPr/>
          <a:lstStyle/>
          <a:p>
            <a:r>
              <a:rPr lang="en-US" sz="4400" dirty="0"/>
              <a:t>Conclusion</a:t>
            </a:r>
          </a:p>
        </p:txBody>
      </p:sp>
      <p:sp>
        <p:nvSpPr>
          <p:cNvPr id="29" name="Text Placeholder 28">
            <a:extLst>
              <a:ext uri="{FF2B5EF4-FFF2-40B4-BE49-F238E27FC236}">
                <a16:creationId xmlns:a16="http://schemas.microsoft.com/office/drawing/2014/main" id="{C7981D56-383D-3F43-9577-5751C5F44DFA}"/>
              </a:ext>
            </a:extLst>
          </p:cNvPr>
          <p:cNvSpPr>
            <a:spLocks noGrp="1"/>
          </p:cNvSpPr>
          <p:nvPr>
            <p:ph type="body" sz="quarter" idx="28"/>
          </p:nvPr>
        </p:nvSpPr>
        <p:spPr>
          <a:xfrm>
            <a:off x="33417011" y="23797845"/>
            <a:ext cx="10052050" cy="7355838"/>
          </a:xfrm>
        </p:spPr>
        <p:txBody>
          <a:bodyPr/>
          <a:lstStyle/>
          <a:p>
            <a:r>
              <a:rPr lang="en-US" sz="3200" dirty="0"/>
              <a:t>Although there are smart automatic wheelchairs, there are none that can be called to the user when the user is away from the chair. We seek to create a solution for the user to be able to call the wheelchair to themselves both manually and automatically. The bot we are making is separate from the chair. The cost of the bot will be significantly less than these smart automatic wheelchairs costing below $1,000. The bot will work with manual wheelchairs and will bring the chair to the user. If the user leaves their chair somewhere around the house the bot should be able to find and retrieve the chair. This is a better solution for people that can’t afford to buy an automatic chair or for people that already have a manual wheelchair and just need the functionality of calling their chair to themselves.</a:t>
            </a:r>
          </a:p>
        </p:txBody>
      </p:sp>
      <p:sp>
        <p:nvSpPr>
          <p:cNvPr id="32" name="Text Placeholder 31">
            <a:extLst>
              <a:ext uri="{FF2B5EF4-FFF2-40B4-BE49-F238E27FC236}">
                <a16:creationId xmlns:a16="http://schemas.microsoft.com/office/drawing/2014/main" id="{84672281-D95D-8F4C-BFA0-8E197E3AE6C3}"/>
              </a:ext>
            </a:extLst>
          </p:cNvPr>
          <p:cNvSpPr>
            <a:spLocks noGrp="1"/>
          </p:cNvSpPr>
          <p:nvPr>
            <p:ph type="body" sz="quarter" idx="96"/>
          </p:nvPr>
        </p:nvSpPr>
        <p:spPr>
          <a:xfrm>
            <a:off x="482144" y="14091908"/>
            <a:ext cx="9983689" cy="8503844"/>
          </a:xfrm>
        </p:spPr>
        <p:txBody>
          <a:bodyPr/>
          <a:lstStyle/>
          <a:p>
            <a:pPr marL="342900" indent="-342900">
              <a:buFont typeface="Arial" panose="020B0604020202020204" pitchFamily="34" charset="0"/>
              <a:buChar char="•"/>
            </a:pPr>
            <a:r>
              <a:rPr lang="en-US" sz="4000" b="1" dirty="0"/>
              <a:t>Wheelchair Retrieval</a:t>
            </a:r>
          </a:p>
          <a:p>
            <a:pPr marL="1828725" lvl="1"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Retractable aluminum slides help push the wheelchair to the user using high-torque gear motors</a:t>
            </a:r>
          </a:p>
          <a:p>
            <a:pPr marL="342900" indent="-342900">
              <a:buFont typeface="Arial" panose="020B0604020202020204" pitchFamily="34" charset="0"/>
              <a:buChar char="•"/>
            </a:pPr>
            <a:r>
              <a:rPr lang="en-US" sz="4000" b="1" dirty="0"/>
              <a:t>Manual Control</a:t>
            </a:r>
          </a:p>
          <a:p>
            <a:pPr marL="1828725" lvl="1"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Fully controllable with a keyboard in addition to simple and easy to use GUI</a:t>
            </a:r>
          </a:p>
          <a:p>
            <a:pPr marL="342900" indent="-342900">
              <a:buFont typeface="Arial" panose="020B0604020202020204" pitchFamily="34" charset="0"/>
              <a:buChar char="•"/>
            </a:pPr>
            <a:r>
              <a:rPr lang="en-US" sz="4000" b="1" dirty="0"/>
              <a:t>Object Detection</a:t>
            </a:r>
          </a:p>
          <a:p>
            <a:pPr marL="1828725" lvl="1"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Wheelchair is detected by the robot using a mounted camera</a:t>
            </a:r>
          </a:p>
          <a:p>
            <a:pPr marL="342900" indent="-342900">
              <a:buFont typeface="Arial" panose="020B0604020202020204" pitchFamily="34" charset="0"/>
              <a:buChar char="•"/>
            </a:pPr>
            <a:r>
              <a:rPr lang="en-US" sz="4000" b="1" dirty="0"/>
              <a:t>Autonomous Driving</a:t>
            </a:r>
          </a:p>
          <a:p>
            <a:pPr marL="1828725" lvl="1"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Self-driving using ultrasonic sensors, camera, and python algorithms</a:t>
            </a:r>
            <a:br>
              <a:rPr lang="en-US" dirty="0"/>
            </a:br>
            <a:endParaRPr lang="en-US" dirty="0"/>
          </a:p>
        </p:txBody>
      </p:sp>
      <p:sp>
        <p:nvSpPr>
          <p:cNvPr id="33" name="Text Placeholder 32">
            <a:extLst>
              <a:ext uri="{FF2B5EF4-FFF2-40B4-BE49-F238E27FC236}">
                <a16:creationId xmlns:a16="http://schemas.microsoft.com/office/drawing/2014/main" id="{6FF79728-6C18-9D44-93DD-EE2A355BD243}"/>
              </a:ext>
            </a:extLst>
          </p:cNvPr>
          <p:cNvSpPr>
            <a:spLocks noGrp="1"/>
          </p:cNvSpPr>
          <p:nvPr>
            <p:ph type="body" sz="quarter" idx="150"/>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Instructor: Ming Zhu</a:t>
            </a:r>
          </a:p>
          <a:p>
            <a:r>
              <a:rPr lang="en-US" dirty="0">
                <a:latin typeface="Times New Roman" panose="02020603050405020304" pitchFamily="18" charset="0"/>
                <a:cs typeface="Times New Roman" panose="02020603050405020304" pitchFamily="18" charset="0"/>
              </a:rPr>
              <a:t>Department of Electrical and Computer Engineering</a:t>
            </a:r>
          </a:p>
        </p:txBody>
      </p:sp>
      <p:sp>
        <p:nvSpPr>
          <p:cNvPr id="34" name="Text Placeholder 33">
            <a:extLst>
              <a:ext uri="{FF2B5EF4-FFF2-40B4-BE49-F238E27FC236}">
                <a16:creationId xmlns:a16="http://schemas.microsoft.com/office/drawing/2014/main" id="{AF5002B2-4C08-024E-839B-AD15ED54A6EE}"/>
              </a:ext>
            </a:extLst>
          </p:cNvPr>
          <p:cNvSpPr>
            <a:spLocks noGrp="1"/>
          </p:cNvSpPr>
          <p:nvPr>
            <p:ph type="body" sz="quarter" idx="151"/>
          </p:nvPr>
        </p:nvSpPr>
        <p:spPr/>
        <p:txBody>
          <a:bodyPr/>
          <a:lstStyle/>
          <a:p>
            <a:r>
              <a:rPr lang="en-US" dirty="0">
                <a:latin typeface="Times New Roman" panose="02020603050405020304" pitchFamily="18" charset="0"/>
                <a:cs typeface="Times New Roman" panose="02020603050405020304" pitchFamily="18" charset="0"/>
              </a:rPr>
              <a:t>Anthony Torres, Gabriel </a:t>
            </a:r>
            <a:r>
              <a:rPr lang="en-US" dirty="0" err="1">
                <a:latin typeface="Times New Roman" panose="02020603050405020304" pitchFamily="18" charset="0"/>
                <a:cs typeface="Times New Roman" panose="02020603050405020304" pitchFamily="18" charset="0"/>
              </a:rPr>
              <a:t>Gabonia</a:t>
            </a:r>
            <a:r>
              <a:rPr lang="en-US" dirty="0">
                <a:latin typeface="Times New Roman" panose="02020603050405020304" pitchFamily="18" charset="0"/>
                <a:cs typeface="Times New Roman" panose="02020603050405020304" pitchFamily="18" charset="0"/>
              </a:rPr>
              <a:t>, and Nathan Pina</a:t>
            </a:r>
          </a:p>
        </p:txBody>
      </p:sp>
      <p:sp>
        <p:nvSpPr>
          <p:cNvPr id="35" name="Text Placeholder 34">
            <a:extLst>
              <a:ext uri="{FF2B5EF4-FFF2-40B4-BE49-F238E27FC236}">
                <a16:creationId xmlns:a16="http://schemas.microsoft.com/office/drawing/2014/main" id="{07C63782-837D-0941-A7B3-BA20C905AE9C}"/>
              </a:ext>
            </a:extLst>
          </p:cNvPr>
          <p:cNvSpPr>
            <a:spLocks noGrp="1"/>
          </p:cNvSpPr>
          <p:nvPr>
            <p:ph type="body" sz="quarter" idx="153"/>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Handicap Helper</a:t>
            </a:r>
          </a:p>
        </p:txBody>
      </p:sp>
      <p:sp>
        <p:nvSpPr>
          <p:cNvPr id="36" name="Text Placeholder 20">
            <a:extLst>
              <a:ext uri="{FF2B5EF4-FFF2-40B4-BE49-F238E27FC236}">
                <a16:creationId xmlns:a16="http://schemas.microsoft.com/office/drawing/2014/main" id="{2E6AD919-826C-4FB4-A429-6117D37F9CFA}"/>
              </a:ext>
            </a:extLst>
          </p:cNvPr>
          <p:cNvSpPr txBox="1">
            <a:spLocks/>
          </p:cNvSpPr>
          <p:nvPr/>
        </p:nvSpPr>
        <p:spPr>
          <a:xfrm>
            <a:off x="454657" y="22624376"/>
            <a:ext cx="100386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System Block Diagram</a:t>
            </a:r>
          </a:p>
        </p:txBody>
      </p:sp>
      <p:sp>
        <p:nvSpPr>
          <p:cNvPr id="37" name="Text Placeholder 20">
            <a:extLst>
              <a:ext uri="{FF2B5EF4-FFF2-40B4-BE49-F238E27FC236}">
                <a16:creationId xmlns:a16="http://schemas.microsoft.com/office/drawing/2014/main" id="{648F707F-2E32-4E96-8338-8EF4DF7710E0}"/>
              </a:ext>
            </a:extLst>
          </p:cNvPr>
          <p:cNvSpPr txBox="1">
            <a:spLocks/>
          </p:cNvSpPr>
          <p:nvPr/>
        </p:nvSpPr>
        <p:spPr>
          <a:xfrm>
            <a:off x="11485859" y="14766334"/>
            <a:ext cx="10038662" cy="861766"/>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t>Physical Implementation</a:t>
            </a:r>
          </a:p>
        </p:txBody>
      </p:sp>
      <p:sp>
        <p:nvSpPr>
          <p:cNvPr id="38" name="TextBox 37">
            <a:extLst>
              <a:ext uri="{FF2B5EF4-FFF2-40B4-BE49-F238E27FC236}">
                <a16:creationId xmlns:a16="http://schemas.microsoft.com/office/drawing/2014/main" id="{DCA66F39-2FAF-483A-A67D-9530E4233C56}"/>
              </a:ext>
            </a:extLst>
          </p:cNvPr>
          <p:cNvSpPr txBox="1"/>
          <p:nvPr/>
        </p:nvSpPr>
        <p:spPr>
          <a:xfrm>
            <a:off x="11428411" y="15757868"/>
            <a:ext cx="10048874" cy="3416320"/>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Handicap Helper was designed to fit under any standard sized wheelchair (between 45-60lb). Our electrical components like the Raspberry Pi, external power source, and drive control PCB will all be mounted on a wooden base placed on top of the robot. </a:t>
            </a:r>
          </a:p>
        </p:txBody>
      </p:sp>
      <p:sp>
        <p:nvSpPr>
          <p:cNvPr id="30" name="Text Placeholder 21">
            <a:extLst>
              <a:ext uri="{FF2B5EF4-FFF2-40B4-BE49-F238E27FC236}">
                <a16:creationId xmlns:a16="http://schemas.microsoft.com/office/drawing/2014/main" id="{9C0BCF3D-E30F-4733-9A3E-66D2D6167514}"/>
              </a:ext>
            </a:extLst>
          </p:cNvPr>
          <p:cNvSpPr txBox="1">
            <a:spLocks/>
          </p:cNvSpPr>
          <p:nvPr/>
        </p:nvSpPr>
        <p:spPr>
          <a:xfrm>
            <a:off x="11403276" y="13048242"/>
            <a:ext cx="10056813" cy="19389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sz="3200" dirty="0">
                <a:solidFill>
                  <a:srgbClr val="000000"/>
                </a:solidFill>
                <a:latin typeface="Times New Roman" panose="02020603050405020304" pitchFamily="18" charset="0"/>
              </a:rPr>
              <a:t>The user can at any time enable a manual driving mode which allows for full user control using a keyboard and the included built in GUI</a:t>
            </a:r>
            <a:r>
              <a:rPr lang="en-US" dirty="0">
                <a:solidFill>
                  <a:srgbClr val="000000"/>
                </a:solidFill>
                <a:latin typeface="Times New Roman" panose="02020603050405020304" pitchFamily="18" charset="0"/>
              </a:rPr>
              <a:t>.</a:t>
            </a:r>
          </a:p>
        </p:txBody>
      </p:sp>
      <p:pic>
        <p:nvPicPr>
          <p:cNvPr id="4" name="Picture 3">
            <a:extLst>
              <a:ext uri="{FF2B5EF4-FFF2-40B4-BE49-F238E27FC236}">
                <a16:creationId xmlns:a16="http://schemas.microsoft.com/office/drawing/2014/main" id="{03E8A628-122F-4ACA-8155-E8E650923180}"/>
              </a:ext>
            </a:extLst>
          </p:cNvPr>
          <p:cNvPicPr>
            <a:picLocks noChangeAspect="1"/>
          </p:cNvPicPr>
          <p:nvPr/>
        </p:nvPicPr>
        <p:blipFill>
          <a:blip r:embed="rId3"/>
          <a:stretch>
            <a:fillRect/>
          </a:stretch>
        </p:blipFill>
        <p:spPr>
          <a:xfrm>
            <a:off x="506013" y="23797845"/>
            <a:ext cx="9945171" cy="6541477"/>
          </a:xfrm>
          <a:prstGeom prst="rect">
            <a:avLst/>
          </a:prstGeom>
          <a:ln w="38100">
            <a:solidFill>
              <a:schemeClr val="tx1"/>
            </a:solidFill>
          </a:ln>
        </p:spPr>
      </p:pic>
      <p:pic>
        <p:nvPicPr>
          <p:cNvPr id="6" name="Picture 5">
            <a:extLst>
              <a:ext uri="{FF2B5EF4-FFF2-40B4-BE49-F238E27FC236}">
                <a16:creationId xmlns:a16="http://schemas.microsoft.com/office/drawing/2014/main" id="{D55F8BE3-5DE4-435E-A740-B9A7A6AA5121}"/>
              </a:ext>
            </a:extLst>
          </p:cNvPr>
          <p:cNvPicPr>
            <a:picLocks noChangeAspect="1"/>
          </p:cNvPicPr>
          <p:nvPr/>
        </p:nvPicPr>
        <p:blipFill>
          <a:blip r:embed="rId4"/>
          <a:stretch>
            <a:fillRect/>
          </a:stretch>
        </p:blipFill>
        <p:spPr>
          <a:xfrm>
            <a:off x="12745377" y="19433725"/>
            <a:ext cx="7452861" cy="5535260"/>
          </a:xfrm>
          <a:prstGeom prst="rect">
            <a:avLst/>
          </a:prstGeom>
          <a:ln w="38100">
            <a:solidFill>
              <a:schemeClr val="tx1"/>
            </a:solidFill>
          </a:ln>
        </p:spPr>
      </p:pic>
      <p:sp>
        <p:nvSpPr>
          <p:cNvPr id="7" name="TextBox 6">
            <a:extLst>
              <a:ext uri="{FF2B5EF4-FFF2-40B4-BE49-F238E27FC236}">
                <a16:creationId xmlns:a16="http://schemas.microsoft.com/office/drawing/2014/main" id="{9F37BD17-503C-4CD9-8A0F-D4D26405A903}"/>
              </a:ext>
            </a:extLst>
          </p:cNvPr>
          <p:cNvSpPr txBox="1"/>
          <p:nvPr/>
        </p:nvSpPr>
        <p:spPr>
          <a:xfrm>
            <a:off x="15569543" y="18912570"/>
            <a:ext cx="17115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TOP VIEW</a:t>
            </a:r>
          </a:p>
        </p:txBody>
      </p:sp>
      <p:pic>
        <p:nvPicPr>
          <p:cNvPr id="9" name="Picture 8">
            <a:extLst>
              <a:ext uri="{FF2B5EF4-FFF2-40B4-BE49-F238E27FC236}">
                <a16:creationId xmlns:a16="http://schemas.microsoft.com/office/drawing/2014/main" id="{71C12A8C-8714-42EE-9330-110A5C0F49CE}"/>
              </a:ext>
            </a:extLst>
          </p:cNvPr>
          <p:cNvPicPr>
            <a:picLocks noChangeAspect="1"/>
          </p:cNvPicPr>
          <p:nvPr/>
        </p:nvPicPr>
        <p:blipFill>
          <a:blip r:embed="rId5"/>
          <a:stretch>
            <a:fillRect/>
          </a:stretch>
        </p:blipFill>
        <p:spPr>
          <a:xfrm>
            <a:off x="12154069" y="25664498"/>
            <a:ext cx="3800475" cy="5267325"/>
          </a:xfrm>
          <a:prstGeom prst="rect">
            <a:avLst/>
          </a:prstGeom>
          <a:ln w="38100">
            <a:solidFill>
              <a:schemeClr val="tx1"/>
            </a:solidFill>
          </a:ln>
        </p:spPr>
      </p:pic>
      <p:sp>
        <p:nvSpPr>
          <p:cNvPr id="42" name="TextBox 41">
            <a:extLst>
              <a:ext uri="{FF2B5EF4-FFF2-40B4-BE49-F238E27FC236}">
                <a16:creationId xmlns:a16="http://schemas.microsoft.com/office/drawing/2014/main" id="{213A6A31-88E1-48E4-A0FE-E06F638BE1C3}"/>
              </a:ext>
            </a:extLst>
          </p:cNvPr>
          <p:cNvSpPr txBox="1"/>
          <p:nvPr/>
        </p:nvSpPr>
        <p:spPr>
          <a:xfrm>
            <a:off x="12984936" y="25130479"/>
            <a:ext cx="213874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SIDE VIEW</a:t>
            </a:r>
          </a:p>
        </p:txBody>
      </p:sp>
      <p:pic>
        <p:nvPicPr>
          <p:cNvPr id="11" name="Picture 10">
            <a:extLst>
              <a:ext uri="{FF2B5EF4-FFF2-40B4-BE49-F238E27FC236}">
                <a16:creationId xmlns:a16="http://schemas.microsoft.com/office/drawing/2014/main" id="{9EF247BB-0C07-40B2-ABA4-60D2E02A5CEB}"/>
              </a:ext>
            </a:extLst>
          </p:cNvPr>
          <p:cNvPicPr>
            <a:picLocks noChangeAspect="1"/>
          </p:cNvPicPr>
          <p:nvPr/>
        </p:nvPicPr>
        <p:blipFill>
          <a:blip r:embed="rId6"/>
          <a:stretch>
            <a:fillRect/>
          </a:stretch>
        </p:blipFill>
        <p:spPr>
          <a:xfrm>
            <a:off x="16155137" y="26862448"/>
            <a:ext cx="4972050" cy="4057650"/>
          </a:xfrm>
          <a:prstGeom prst="rect">
            <a:avLst/>
          </a:prstGeom>
          <a:ln w="38100">
            <a:solidFill>
              <a:schemeClr val="tx1"/>
            </a:solidFill>
          </a:ln>
        </p:spPr>
      </p:pic>
      <p:sp>
        <p:nvSpPr>
          <p:cNvPr id="44" name="TextBox 43">
            <a:extLst>
              <a:ext uri="{FF2B5EF4-FFF2-40B4-BE49-F238E27FC236}">
                <a16:creationId xmlns:a16="http://schemas.microsoft.com/office/drawing/2014/main" id="{7847FE73-2C23-4201-991E-9710ACAA83BA}"/>
              </a:ext>
            </a:extLst>
          </p:cNvPr>
          <p:cNvSpPr txBox="1"/>
          <p:nvPr/>
        </p:nvSpPr>
        <p:spPr>
          <a:xfrm>
            <a:off x="17571792" y="26341434"/>
            <a:ext cx="213874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FRONT VIEW</a:t>
            </a:r>
          </a:p>
        </p:txBody>
      </p:sp>
      <p:pic>
        <p:nvPicPr>
          <p:cNvPr id="1032" name="Picture 8">
            <a:extLst>
              <a:ext uri="{FF2B5EF4-FFF2-40B4-BE49-F238E27FC236}">
                <a16:creationId xmlns:a16="http://schemas.microsoft.com/office/drawing/2014/main" id="{5E4B2AAC-46DF-4EB2-9F22-A6D0F8B040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02138" y="9216913"/>
            <a:ext cx="4857750" cy="480060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5811073-4579-4210-B928-1FE768B432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45668" y="9216913"/>
            <a:ext cx="3924300" cy="504825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E80C60C8-883F-422F-9B57-62FD589105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9667" y="14562960"/>
            <a:ext cx="5440441" cy="4811275"/>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87888C-257E-4828-BCD6-9EA2AF88E7C9}"/>
              </a:ext>
            </a:extLst>
          </p:cNvPr>
          <p:cNvSpPr txBox="1"/>
          <p:nvPr/>
        </p:nvSpPr>
        <p:spPr>
          <a:xfrm>
            <a:off x="33645021" y="4963269"/>
            <a:ext cx="9514659"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3. Final Prototype</a:t>
            </a:r>
          </a:p>
          <a:p>
            <a:pPr marL="2765951" lvl="1"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final iteration of testing was done with a full-scale version of the Handicap Helper. </a:t>
            </a:r>
          </a:p>
        </p:txBody>
      </p:sp>
      <p:pic>
        <p:nvPicPr>
          <p:cNvPr id="8" name="Picture 7" descr="Logo, company name&#10;&#10;Description automatically generated">
            <a:extLst>
              <a:ext uri="{FF2B5EF4-FFF2-40B4-BE49-F238E27FC236}">
                <a16:creationId xmlns:a16="http://schemas.microsoft.com/office/drawing/2014/main" id="{A023E10C-DC86-4825-98FB-54FE50396EA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845" y="312467"/>
            <a:ext cx="7162815" cy="3557023"/>
          </a:xfrm>
          <a:prstGeom prst="rect">
            <a:avLst/>
          </a:prstGeom>
        </p:spPr>
      </p:pic>
      <p:pic>
        <p:nvPicPr>
          <p:cNvPr id="15" name="Picture 14" descr="Table&#10;&#10;Description automatically generated">
            <a:extLst>
              <a:ext uri="{FF2B5EF4-FFF2-40B4-BE49-F238E27FC236}">
                <a16:creationId xmlns:a16="http://schemas.microsoft.com/office/drawing/2014/main" id="{25884406-0618-4DB9-B15A-22EC3CA8B9BD}"/>
              </a:ext>
            </a:extLst>
          </p:cNvPr>
          <p:cNvPicPr>
            <a:picLocks noChangeAspect="1"/>
          </p:cNvPicPr>
          <p:nvPr/>
        </p:nvPicPr>
        <p:blipFill rotWithShape="1">
          <a:blip r:embed="rId11">
            <a:extLst>
              <a:ext uri="{28A0092B-C50C-407E-A947-70E740481C1C}">
                <a14:useLocalDpi xmlns:a14="http://schemas.microsoft.com/office/drawing/2010/main" val="0"/>
              </a:ext>
            </a:extLst>
          </a:blip>
          <a:srcRect b="35916"/>
          <a:stretch/>
        </p:blipFill>
        <p:spPr>
          <a:xfrm>
            <a:off x="23989461" y="26034718"/>
            <a:ext cx="7140854" cy="4840943"/>
          </a:xfrm>
          <a:prstGeom prst="rect">
            <a:avLst/>
          </a:prstGeom>
          <a:ln w="28575">
            <a:solidFill>
              <a:schemeClr val="tx1"/>
            </a:solidFill>
          </a:ln>
        </p:spPr>
      </p:pic>
      <p:pic>
        <p:nvPicPr>
          <p:cNvPr id="1036" name="Picture 12">
            <a:extLst>
              <a:ext uri="{FF2B5EF4-FFF2-40B4-BE49-F238E27FC236}">
                <a16:creationId xmlns:a16="http://schemas.microsoft.com/office/drawing/2014/main" id="{5A4CCEC4-749D-40BB-A76A-852E63ABABB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931561" y="7902836"/>
            <a:ext cx="5065137" cy="3798853"/>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6939338-3292-4332-8681-6FDFE5CC33E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891007" y="7320062"/>
            <a:ext cx="3762962" cy="5017282"/>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05D51B2-61A0-4887-B237-3131D7543CF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5910468" y="12663533"/>
            <a:ext cx="5065136" cy="3798853"/>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444259"/>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1903</TotalTime>
  <Words>706</Words>
  <Application>Microsoft Office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Classic 3 Columns</vt:lpstr>
      <vt:lpstr>Trifold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Gabriel Gabonia</cp:lastModifiedBy>
  <cp:revision>98</cp:revision>
  <cp:lastPrinted>2015-06-29T17:31:11Z</cp:lastPrinted>
  <dcterms:created xsi:type="dcterms:W3CDTF">2012-02-03T19:11:35Z</dcterms:created>
  <dcterms:modified xsi:type="dcterms:W3CDTF">2021-11-28T20:47:44Z</dcterms:modified>
</cp:coreProperties>
</file>