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a:xfrm>
            <a:off x="2692397" y="5037663"/>
            <a:ext cx="5214635" cy="279400"/>
          </a:xfrm>
        </p:spPr>
        <p:txBody>
          <a:bodyPr/>
          <a:lstStyle/>
          <a:p>
            <a:endParaRPr lang="fr-BE"/>
          </a:p>
        </p:txBody>
      </p:sp>
      <p:sp>
        <p:nvSpPr>
          <p:cNvPr id="6" name="Slide Number Placeholder 5"/>
          <p:cNvSpPr>
            <a:spLocks noGrp="1"/>
          </p:cNvSpPr>
          <p:nvPr>
            <p:ph type="sldNum" sz="quarter" idx="12"/>
          </p:nvPr>
        </p:nvSpPr>
        <p:spPr>
          <a:xfrm>
            <a:off x="8956900" y="5037663"/>
            <a:ext cx="551167" cy="279400"/>
          </a:xfrm>
        </p:spPr>
        <p:txBody>
          <a:bodyPr/>
          <a:lstStyle/>
          <a:p>
            <a:fld id="{F9626C52-F32B-4BB7-947C-5DD1B8803B80}" type="slidenum">
              <a:rPr lang="fr-BE" smtClean="0"/>
              <a:t>‹N°›</a:t>
            </a:fld>
            <a:endParaRPr lang="fr-B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732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AEEA41-3C2A-48CD-9608-8E4C7626B5EC}" type="datetimeFigureOut">
              <a:rPr lang="fr-BE" smtClean="0"/>
              <a:t>06/04/2023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19874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58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1734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3323120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411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530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633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2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25660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AEEA41-3C2A-48CD-9608-8E4C7626B5EC}" type="datetimeFigureOut">
              <a:rPr lang="fr-BE" smtClean="0"/>
              <a:t>06/04/2023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F9626C52-F32B-4BB7-947C-5DD1B8803B80}" type="slidenum">
              <a:rPr lang="fr-BE" smtClean="0"/>
              <a:t>‹N°›</a:t>
            </a:fld>
            <a:endParaRPr lang="fr-B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9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AEEA41-3C2A-48CD-9608-8E4C7626B5EC}" type="datetimeFigureOut">
              <a:rPr lang="fr-BE" smtClean="0"/>
              <a:t>06/04/2023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30207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AEEA41-3C2A-48CD-9608-8E4C7626B5EC}" type="datetimeFigureOut">
              <a:rPr lang="fr-BE" smtClean="0"/>
              <a:t>06/04/2023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F9626C52-F32B-4BB7-947C-5DD1B8803B80}" type="slidenum">
              <a:rPr lang="fr-BE" smtClean="0"/>
              <a:t>‹N°›</a:t>
            </a:fld>
            <a:endParaRPr lang="fr-B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AEEA41-3C2A-48CD-9608-8E4C7626B5EC}" type="datetimeFigureOut">
              <a:rPr lang="fr-BE" smtClean="0"/>
              <a:t>06/04/2023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F9626C52-F32B-4BB7-947C-5DD1B8803B80}" type="slidenum">
              <a:rPr lang="fr-BE" smtClean="0"/>
              <a:t>‹N°›</a:t>
            </a:fld>
            <a:endParaRPr lang="fr-B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54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EEA41-3C2A-48CD-9608-8E4C7626B5EC}" type="datetimeFigureOut">
              <a:rPr lang="fr-BE" smtClean="0"/>
              <a:t>06/04/2023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47392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AEEA41-3C2A-48CD-9608-8E4C7626B5EC}" type="datetimeFigureOut">
              <a:rPr lang="fr-BE" smtClean="0"/>
              <a:t>06/04/2023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F9626C52-F32B-4BB7-947C-5DD1B8803B80}" type="slidenum">
              <a:rPr lang="fr-BE" smtClean="0"/>
              <a:t>‹N°›</a:t>
            </a:fld>
            <a:endParaRPr lang="fr-B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58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AEEA41-3C2A-48CD-9608-8E4C7626B5EC}" type="datetimeFigureOut">
              <a:rPr lang="fr-BE" smtClean="0"/>
              <a:t>06/04/2023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F9626C52-F32B-4BB7-947C-5DD1B8803B80}" type="slidenum">
              <a:rPr lang="fr-BE" smtClean="0"/>
              <a:t>‹N°›</a:t>
            </a:fld>
            <a:endParaRPr lang="fr-BE"/>
          </a:p>
        </p:txBody>
      </p:sp>
    </p:spTree>
    <p:extLst>
      <p:ext uri="{BB962C8B-B14F-4D97-AF65-F5344CB8AC3E}">
        <p14:creationId xmlns:p14="http://schemas.microsoft.com/office/powerpoint/2010/main" val="11408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AEEA41-3C2A-48CD-9608-8E4C7626B5EC}" type="datetimeFigureOut">
              <a:rPr lang="fr-BE" smtClean="0"/>
              <a:t>06/04/2023</a:t>
            </a:fld>
            <a:endParaRPr lang="fr-B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B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626C52-F32B-4BB7-947C-5DD1B8803B80}" type="slidenum">
              <a:rPr lang="fr-BE" smtClean="0"/>
              <a:t>‹N°›</a:t>
            </a:fld>
            <a:endParaRPr lang="fr-BE"/>
          </a:p>
        </p:txBody>
      </p:sp>
    </p:spTree>
    <p:extLst>
      <p:ext uri="{BB962C8B-B14F-4D97-AF65-F5344CB8AC3E}">
        <p14:creationId xmlns:p14="http://schemas.microsoft.com/office/powerpoint/2010/main" val="241245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B9190-EC88-8B51-FDC5-A7D87E21738F}"/>
              </a:ext>
            </a:extLst>
          </p:cNvPr>
          <p:cNvSpPr>
            <a:spLocks noGrp="1"/>
          </p:cNvSpPr>
          <p:nvPr>
            <p:ph type="ctrTitle"/>
          </p:nvPr>
        </p:nvSpPr>
        <p:spPr/>
        <p:txBody>
          <a:bodyPr/>
          <a:lstStyle/>
          <a:p>
            <a:r>
              <a:rPr lang="fr-BE" dirty="0"/>
              <a:t>Projet Formation</a:t>
            </a:r>
          </a:p>
        </p:txBody>
      </p:sp>
      <p:sp>
        <p:nvSpPr>
          <p:cNvPr id="3" name="Sous-titre 2">
            <a:extLst>
              <a:ext uri="{FF2B5EF4-FFF2-40B4-BE49-F238E27FC236}">
                <a16:creationId xmlns:a16="http://schemas.microsoft.com/office/drawing/2014/main" id="{706CEA2B-D2F7-B358-B65C-C0A534EC95AE}"/>
              </a:ext>
            </a:extLst>
          </p:cNvPr>
          <p:cNvSpPr>
            <a:spLocks noGrp="1"/>
          </p:cNvSpPr>
          <p:nvPr>
            <p:ph type="subTitle" idx="1"/>
          </p:nvPr>
        </p:nvSpPr>
        <p:spPr/>
        <p:txBody>
          <a:bodyPr/>
          <a:lstStyle/>
          <a:p>
            <a:r>
              <a:rPr lang="fr-BE" dirty="0" err="1"/>
              <a:t>TechnofuturTic</a:t>
            </a:r>
            <a:endParaRPr lang="fr-BE" dirty="0"/>
          </a:p>
        </p:txBody>
      </p:sp>
    </p:spTree>
    <p:extLst>
      <p:ext uri="{BB962C8B-B14F-4D97-AF65-F5344CB8AC3E}">
        <p14:creationId xmlns:p14="http://schemas.microsoft.com/office/powerpoint/2010/main" val="231636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8D22C-448A-595C-93C5-00CC3380D42E}"/>
              </a:ext>
            </a:extLst>
          </p:cNvPr>
          <p:cNvSpPr>
            <a:spLocks noGrp="1"/>
          </p:cNvSpPr>
          <p:nvPr>
            <p:ph type="title"/>
          </p:nvPr>
        </p:nvSpPr>
        <p:spPr/>
        <p:txBody>
          <a:bodyPr/>
          <a:lstStyle/>
          <a:p>
            <a:r>
              <a:rPr lang="fr-BE" dirty="0"/>
              <a:t>Introduction</a:t>
            </a:r>
          </a:p>
        </p:txBody>
      </p:sp>
      <p:sp>
        <p:nvSpPr>
          <p:cNvPr id="3" name="Espace réservé du contenu 2">
            <a:extLst>
              <a:ext uri="{FF2B5EF4-FFF2-40B4-BE49-F238E27FC236}">
                <a16:creationId xmlns:a16="http://schemas.microsoft.com/office/drawing/2014/main" id="{48E73DBE-6FB4-49F3-2B79-04A163DFB636}"/>
              </a:ext>
            </a:extLst>
          </p:cNvPr>
          <p:cNvSpPr>
            <a:spLocks noGrp="1"/>
          </p:cNvSpPr>
          <p:nvPr>
            <p:ph idx="1"/>
          </p:nvPr>
        </p:nvSpPr>
        <p:spPr/>
        <p:txBody>
          <a:bodyPr/>
          <a:lstStyle/>
          <a:p>
            <a:r>
              <a:rPr lang="fr-BE" sz="1800" dirty="0">
                <a:effectLst/>
                <a:latin typeface="Calibri" panose="020F0502020204030204" pitchFamily="34" charset="0"/>
                <a:ea typeface="Calibri" panose="020F0502020204030204" pitchFamily="34" charset="0"/>
                <a:cs typeface="Times New Roman" panose="02020603050405020304" pitchFamily="18" charset="0"/>
              </a:rPr>
              <a:t>Le client sera la société </a:t>
            </a:r>
            <a:r>
              <a:rPr lang="fr-BE" sz="1800" dirty="0" err="1">
                <a:effectLst/>
                <a:latin typeface="Calibri" panose="020F0502020204030204" pitchFamily="34" charset="0"/>
                <a:ea typeface="Calibri" panose="020F0502020204030204" pitchFamily="34" charset="0"/>
                <a:cs typeface="Times New Roman" panose="02020603050405020304" pitchFamily="18" charset="0"/>
              </a:rPr>
              <a:t>FormiTIC</a:t>
            </a:r>
            <a:r>
              <a:rPr lang="fr-BE" sz="1800" dirty="0">
                <a:effectLst/>
                <a:latin typeface="Calibri" panose="020F0502020204030204" pitchFamily="34" charset="0"/>
                <a:ea typeface="Calibri" panose="020F0502020204030204" pitchFamily="34" charset="0"/>
                <a:cs typeface="Times New Roman" panose="02020603050405020304" pitchFamily="18" charset="0"/>
              </a:rPr>
              <a:t> qui est une société spécialisée dans les formations en Belgique.</a:t>
            </a:r>
          </a:p>
          <a:p>
            <a:pPr marL="0" indent="0">
              <a:buNone/>
            </a:pPr>
            <a:r>
              <a:rPr lang="fr-BE" sz="1800" dirty="0">
                <a:effectLst/>
                <a:latin typeface="Calibri" panose="020F0502020204030204" pitchFamily="34" charset="0"/>
                <a:ea typeface="Calibri" panose="020F0502020204030204" pitchFamily="34" charset="0"/>
                <a:cs typeface="Times New Roman" panose="02020603050405020304" pitchFamily="18" charset="0"/>
              </a:rPr>
              <a:t>Siège social : Rue </a:t>
            </a:r>
            <a:r>
              <a:rPr lang="fr-BE" sz="1800" dirty="0" err="1">
                <a:effectLst/>
                <a:latin typeface="Calibri" panose="020F0502020204030204" pitchFamily="34" charset="0"/>
                <a:ea typeface="Calibri" panose="020F0502020204030204" pitchFamily="34" charset="0"/>
                <a:cs typeface="Times New Roman" panose="02020603050405020304" pitchFamily="18" charset="0"/>
              </a:rPr>
              <a:t>Vandervan</a:t>
            </a:r>
            <a:r>
              <a:rPr lang="fr-BE" sz="1800" dirty="0">
                <a:effectLst/>
                <a:latin typeface="Calibri" panose="020F0502020204030204" pitchFamily="34" charset="0"/>
                <a:ea typeface="Calibri" panose="020F0502020204030204" pitchFamily="34" charset="0"/>
                <a:cs typeface="Times New Roman" panose="02020603050405020304" pitchFamily="18" charset="0"/>
              </a:rPr>
              <a:t> 24A 1000 Bruxelles</a:t>
            </a:r>
          </a:p>
          <a:p>
            <a:pPr marL="0" indent="0">
              <a:buNone/>
            </a:pPr>
            <a:r>
              <a:rPr lang="fr-BE" sz="1800" dirty="0">
                <a:effectLst/>
                <a:latin typeface="Calibri" panose="020F0502020204030204" pitchFamily="34" charset="0"/>
                <a:ea typeface="Calibri" panose="020F0502020204030204" pitchFamily="34" charset="0"/>
                <a:cs typeface="Times New Roman" panose="02020603050405020304" pitchFamily="18" charset="0"/>
              </a:rPr>
              <a:t>TVA : BE0448.150.750</a:t>
            </a:r>
          </a:p>
          <a:p>
            <a:r>
              <a:rPr lang="fr-BE" sz="1800" dirty="0">
                <a:effectLst/>
                <a:latin typeface="Calibri" panose="020F0502020204030204" pitchFamily="34" charset="0"/>
                <a:ea typeface="Calibri" panose="020F0502020204030204" pitchFamily="34" charset="0"/>
                <a:cs typeface="Times New Roman" panose="02020603050405020304" pitchFamily="18" charset="0"/>
              </a:rPr>
              <a:t>Le projet consiste à gérer une base de données sur le thème de la gestion de plusieurs formations qui devrait leur permettre d’automatiser divers procédés </a:t>
            </a:r>
          </a:p>
          <a:p>
            <a:endParaRPr lang="fr-BE" dirty="0"/>
          </a:p>
        </p:txBody>
      </p:sp>
    </p:spTree>
    <p:extLst>
      <p:ext uri="{BB962C8B-B14F-4D97-AF65-F5344CB8AC3E}">
        <p14:creationId xmlns:p14="http://schemas.microsoft.com/office/powerpoint/2010/main" val="354307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BD8B9-F461-72D0-184F-6F061B57CCE8}"/>
              </a:ext>
            </a:extLst>
          </p:cNvPr>
          <p:cNvSpPr>
            <a:spLocks noGrp="1"/>
          </p:cNvSpPr>
          <p:nvPr>
            <p:ph type="title"/>
          </p:nvPr>
        </p:nvSpPr>
        <p:spPr/>
        <p:txBody>
          <a:bodyPr/>
          <a:lstStyle/>
          <a:p>
            <a:r>
              <a:rPr lang="fr-BE" dirty="0"/>
              <a:t>Introduction</a:t>
            </a:r>
          </a:p>
        </p:txBody>
      </p:sp>
      <p:sp>
        <p:nvSpPr>
          <p:cNvPr id="3" name="Espace réservé du contenu 2">
            <a:extLst>
              <a:ext uri="{FF2B5EF4-FFF2-40B4-BE49-F238E27FC236}">
                <a16:creationId xmlns:a16="http://schemas.microsoft.com/office/drawing/2014/main" id="{3E46CB68-86E1-3235-3333-22EADFFF71A0}"/>
              </a:ext>
            </a:extLst>
          </p:cNvPr>
          <p:cNvSpPr>
            <a:spLocks noGrp="1"/>
          </p:cNvSpPr>
          <p:nvPr>
            <p:ph idx="1"/>
          </p:nvPr>
        </p:nvSpPr>
        <p:spPr/>
        <p:txBody>
          <a:bodyPr/>
          <a:lstStyle/>
          <a:p>
            <a:r>
              <a:rPr lang="fr-BE" sz="1800" dirty="0">
                <a:effectLst/>
                <a:latin typeface="Calibri" panose="020F0502020204030204" pitchFamily="34" charset="0"/>
                <a:ea typeface="Calibri" panose="020F0502020204030204" pitchFamily="34" charset="0"/>
                <a:cs typeface="Times New Roman" panose="02020603050405020304" pitchFamily="18" charset="0"/>
              </a:rPr>
              <a:t>Suite à la demande du client, qui est d’alléger la charge de travail pour ses employés, le projet s’axe sur l’automatisation de certaines tâches.</a:t>
            </a:r>
          </a:p>
          <a:p>
            <a:r>
              <a:rPr lang="fr-BE" sz="1800" dirty="0">
                <a:effectLst/>
                <a:latin typeface="Calibri" panose="020F0502020204030204" pitchFamily="34" charset="0"/>
                <a:ea typeface="Calibri" panose="020F0502020204030204" pitchFamily="34" charset="0"/>
                <a:cs typeface="Times New Roman" panose="02020603050405020304" pitchFamily="18" charset="0"/>
              </a:rPr>
              <a:t>Le programme permettra en résumé : la gestion des formations, des utilisateurs, certifications, la gestion des rôles et des permissions, l’envoi automatique des diplômes sous format PDF, la réinitialisation du mot de passe ainsi que l’envoi d’un mail avec le nouveau mot de passe,…</a:t>
            </a:r>
          </a:p>
          <a:p>
            <a:r>
              <a:rPr lang="fr-BE" sz="1800" dirty="0">
                <a:effectLst/>
                <a:latin typeface="Calibri" panose="020F0502020204030204" pitchFamily="34" charset="0"/>
                <a:ea typeface="Calibri" panose="020F0502020204030204" pitchFamily="34" charset="0"/>
                <a:cs typeface="Times New Roman" panose="02020603050405020304" pitchFamily="18" charset="0"/>
              </a:rPr>
              <a:t>Une mise à jour ultérieure est prévue afin de pouvoir lire les cartes d’identité pour que les utilisateurs soient encodés de manière automatisé.</a:t>
            </a:r>
          </a:p>
          <a:p>
            <a:endParaRPr lang="fr-BE" dirty="0"/>
          </a:p>
        </p:txBody>
      </p:sp>
    </p:spTree>
    <p:extLst>
      <p:ext uri="{BB962C8B-B14F-4D97-AF65-F5344CB8AC3E}">
        <p14:creationId xmlns:p14="http://schemas.microsoft.com/office/powerpoint/2010/main" val="406002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26BC31-33F1-16B6-0747-0852B0AFA455}"/>
              </a:ext>
            </a:extLst>
          </p:cNvPr>
          <p:cNvSpPr>
            <a:spLocks noGrp="1"/>
          </p:cNvSpPr>
          <p:nvPr>
            <p:ph type="title"/>
          </p:nvPr>
        </p:nvSpPr>
        <p:spPr/>
        <p:txBody>
          <a:bodyPr/>
          <a:lstStyle/>
          <a:p>
            <a:r>
              <a:rPr lang="fr-BE" dirty="0"/>
              <a:t>Outils de développement</a:t>
            </a:r>
          </a:p>
        </p:txBody>
      </p:sp>
      <p:sp>
        <p:nvSpPr>
          <p:cNvPr id="3" name="Espace réservé du contenu 2">
            <a:extLst>
              <a:ext uri="{FF2B5EF4-FFF2-40B4-BE49-F238E27FC236}">
                <a16:creationId xmlns:a16="http://schemas.microsoft.com/office/drawing/2014/main" id="{BD23C471-2C60-3655-8FAD-DDCB1CD17923}"/>
              </a:ext>
            </a:extLst>
          </p:cNvPr>
          <p:cNvSpPr>
            <a:spLocks noGrp="1"/>
          </p:cNvSpPr>
          <p:nvPr>
            <p:ph idx="1"/>
          </p:nvPr>
        </p:nvSpPr>
        <p:spPr/>
        <p:txBody>
          <a:bodyPr/>
          <a:lstStyle/>
          <a:p>
            <a:r>
              <a:rPr lang="fr-BE" dirty="0" err="1"/>
              <a:t>Webstorm</a:t>
            </a:r>
            <a:r>
              <a:rPr lang="fr-BE" dirty="0"/>
              <a:t> 2023.1</a:t>
            </a:r>
          </a:p>
          <a:p>
            <a:r>
              <a:rPr lang="fr-BE" dirty="0" err="1"/>
              <a:t>MySql</a:t>
            </a:r>
            <a:r>
              <a:rPr lang="fr-BE" dirty="0"/>
              <a:t> 8.0.31 </a:t>
            </a:r>
          </a:p>
          <a:p>
            <a:r>
              <a:rPr lang="fr-BE" dirty="0" err="1"/>
              <a:t>NestJS</a:t>
            </a:r>
            <a:r>
              <a:rPr lang="fr-BE" dirty="0"/>
              <a:t> 9.2.0, </a:t>
            </a:r>
            <a:r>
              <a:rPr lang="fr-BE" dirty="0" err="1"/>
              <a:t>TypeORM</a:t>
            </a:r>
            <a:r>
              <a:rPr lang="fr-BE" dirty="0"/>
              <a:t> 0.3.12</a:t>
            </a:r>
          </a:p>
          <a:p>
            <a:r>
              <a:rPr lang="fr-BE" dirty="0" err="1"/>
              <a:t>Angular</a:t>
            </a:r>
            <a:r>
              <a:rPr lang="fr-BE" dirty="0"/>
              <a:t> 15.2.0</a:t>
            </a:r>
          </a:p>
          <a:p>
            <a:r>
              <a:rPr lang="fr-BE" dirty="0" err="1"/>
              <a:t>Angular</a:t>
            </a:r>
            <a:r>
              <a:rPr lang="fr-BE" dirty="0"/>
              <a:t> </a:t>
            </a:r>
            <a:r>
              <a:rPr lang="fr-BE" dirty="0" err="1"/>
              <a:t>Material</a:t>
            </a:r>
            <a:r>
              <a:rPr lang="fr-BE" dirty="0"/>
              <a:t> 15.2.0</a:t>
            </a:r>
          </a:p>
          <a:p>
            <a:endParaRPr lang="fr-BE" dirty="0"/>
          </a:p>
        </p:txBody>
      </p:sp>
      <p:pic>
        <p:nvPicPr>
          <p:cNvPr id="1028" name="Picture 4" descr="WebStorm - Vikidia, l'encyclopédie des 8-13 ans">
            <a:extLst>
              <a:ext uri="{FF2B5EF4-FFF2-40B4-BE49-F238E27FC236}">
                <a16:creationId xmlns:a16="http://schemas.microsoft.com/office/drawing/2014/main" id="{528FF335-A019-197D-858A-86050BBB7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352" y="2587286"/>
            <a:ext cx="463105" cy="4631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 Wikipédia">
            <a:extLst>
              <a:ext uri="{FF2B5EF4-FFF2-40B4-BE49-F238E27FC236}">
                <a16:creationId xmlns:a16="http://schemas.microsoft.com/office/drawing/2014/main" id="{2F1E7D3A-894B-91F4-DBCE-E2DA91EE1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730" y="3174920"/>
            <a:ext cx="726347" cy="375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ting started with NestJS &amp; TypeORM (+bonus NestJS Admin) | Theodo">
            <a:extLst>
              <a:ext uri="{FF2B5EF4-FFF2-40B4-BE49-F238E27FC236}">
                <a16:creationId xmlns:a16="http://schemas.microsoft.com/office/drawing/2014/main" id="{4D09ECFB-5A8A-4F09-9610-5815C3FBC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212" y="3603434"/>
            <a:ext cx="795381" cy="3869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ngular — Wikipédia">
            <a:extLst>
              <a:ext uri="{FF2B5EF4-FFF2-40B4-BE49-F238E27FC236}">
                <a16:creationId xmlns:a16="http://schemas.microsoft.com/office/drawing/2014/main" id="{695BC057-9201-D4FB-5EF6-60D46FD5F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411" y="3990376"/>
            <a:ext cx="642981" cy="6429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etting started with Angular Material UI">
            <a:extLst>
              <a:ext uri="{FF2B5EF4-FFF2-40B4-BE49-F238E27FC236}">
                <a16:creationId xmlns:a16="http://schemas.microsoft.com/office/drawing/2014/main" id="{405EA3EB-04ED-5A1C-9D12-101FB0ADB1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992" y="4621698"/>
            <a:ext cx="1155817" cy="6501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ypeorm · GitHub">
            <a:extLst>
              <a:ext uri="{FF2B5EF4-FFF2-40B4-BE49-F238E27FC236}">
                <a16:creationId xmlns:a16="http://schemas.microsoft.com/office/drawing/2014/main" id="{A0C67D23-4D53-97ED-3BFD-103557890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9919" y="3528981"/>
            <a:ext cx="535847" cy="5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22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wipe(down)">
                                      <p:cBhvr>
                                        <p:cTn id="30" dur="500"/>
                                        <p:tgtEl>
                                          <p:spTgt spid="10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30"/>
                                        </p:tgtEl>
                                        <p:attrNameLst>
                                          <p:attrName>style.visibility</p:attrName>
                                        </p:attrNameLst>
                                      </p:cBhvr>
                                      <p:to>
                                        <p:strVal val="visible"/>
                                      </p:to>
                                    </p:set>
                                    <p:anim calcmode="lin" valueType="num">
                                      <p:cBhvr additive="base">
                                        <p:cTn id="40" dur="500" fill="hold"/>
                                        <p:tgtEl>
                                          <p:spTgt spid="1030"/>
                                        </p:tgtEl>
                                        <p:attrNameLst>
                                          <p:attrName>ppt_x</p:attrName>
                                        </p:attrNameLst>
                                      </p:cBhvr>
                                      <p:tavLst>
                                        <p:tav tm="0">
                                          <p:val>
                                            <p:strVal val="#ppt_x"/>
                                          </p:val>
                                        </p:tav>
                                        <p:tav tm="100000">
                                          <p:val>
                                            <p:strVal val="#ppt_x"/>
                                          </p:val>
                                        </p:tav>
                                      </p:tavLst>
                                    </p:anim>
                                    <p:anim calcmode="lin" valueType="num">
                                      <p:cBhvr additive="base">
                                        <p:cTn id="41"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heel(1)">
                                      <p:cBhvr>
                                        <p:cTn id="46" dur="20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032"/>
                                        </p:tgtEl>
                                        <p:attrNameLst>
                                          <p:attrName>style.visibility</p:attrName>
                                        </p:attrNameLst>
                                      </p:cBhvr>
                                      <p:to>
                                        <p:strVal val="visible"/>
                                      </p:to>
                                    </p:set>
                                    <p:animEffect transition="in" filter="wheel(1)">
                                      <p:cBhvr>
                                        <p:cTn id="51" dur="2000"/>
                                        <p:tgtEl>
                                          <p:spTgt spid="1032"/>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42"/>
                                        </p:tgtEl>
                                        <p:attrNameLst>
                                          <p:attrName>style.visibility</p:attrName>
                                        </p:attrNameLst>
                                      </p:cBhvr>
                                      <p:to>
                                        <p:strVal val="visible"/>
                                      </p:to>
                                    </p:set>
                                    <p:animEffect transition="in" filter="fade">
                                      <p:cBhvr>
                                        <p:cTn id="56" dur="1000"/>
                                        <p:tgtEl>
                                          <p:spTgt spid="1042"/>
                                        </p:tgtEl>
                                      </p:cBhvr>
                                    </p:animEffect>
                                    <p:anim calcmode="lin" valueType="num">
                                      <p:cBhvr>
                                        <p:cTn id="57" dur="1000" fill="hold"/>
                                        <p:tgtEl>
                                          <p:spTgt spid="1042"/>
                                        </p:tgtEl>
                                        <p:attrNameLst>
                                          <p:attrName>ppt_x</p:attrName>
                                        </p:attrNameLst>
                                      </p:cBhvr>
                                      <p:tavLst>
                                        <p:tav tm="0">
                                          <p:val>
                                            <p:strVal val="#ppt_x"/>
                                          </p:val>
                                        </p:tav>
                                        <p:tav tm="100000">
                                          <p:val>
                                            <p:strVal val="#ppt_x"/>
                                          </p:val>
                                        </p:tav>
                                      </p:tavLst>
                                    </p:anim>
                                    <p:anim calcmode="lin" valueType="num">
                                      <p:cBhvr>
                                        <p:cTn id="58" dur="1000" fill="hold"/>
                                        <p:tgtEl>
                                          <p:spTgt spid="104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63" dur="500"/>
                                        <p:tgtEl>
                                          <p:spTgt spid="3">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1036"/>
                                        </p:tgtEl>
                                        <p:attrNameLst>
                                          <p:attrName>style.visibility</p:attrName>
                                        </p:attrNameLst>
                                      </p:cBhvr>
                                      <p:to>
                                        <p:strVal val="visible"/>
                                      </p:to>
                                    </p:set>
                                    <p:animEffect transition="in" filter="wheel(1)">
                                      <p:cBhvr>
                                        <p:cTn id="68" dur="2000"/>
                                        <p:tgtEl>
                                          <p:spTgt spid="103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00"/>
                                        <p:tgtEl>
                                          <p:spTgt spid="3">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nodeType="clickEffect">
                                  <p:stCondLst>
                                    <p:cond delay="0"/>
                                  </p:stCondLst>
                                  <p:childTnLst>
                                    <p:set>
                                      <p:cBhvr>
                                        <p:cTn id="77" dur="1" fill="hold">
                                          <p:stCondLst>
                                            <p:cond delay="0"/>
                                          </p:stCondLst>
                                        </p:cTn>
                                        <p:tgtEl>
                                          <p:spTgt spid="1040"/>
                                        </p:tgtEl>
                                        <p:attrNameLst>
                                          <p:attrName>style.visibility</p:attrName>
                                        </p:attrNameLst>
                                      </p:cBhvr>
                                      <p:to>
                                        <p:strVal val="visible"/>
                                      </p:to>
                                    </p:set>
                                    <p:animEffect transition="in" filter="wheel(1)">
                                      <p:cBhvr>
                                        <p:cTn id="78" dur="20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FAF0D-B6EC-4356-303C-52330BA6C6C3}"/>
              </a:ext>
            </a:extLst>
          </p:cNvPr>
          <p:cNvSpPr>
            <a:spLocks noGrp="1"/>
          </p:cNvSpPr>
          <p:nvPr>
            <p:ph type="title"/>
          </p:nvPr>
        </p:nvSpPr>
        <p:spPr/>
        <p:txBody>
          <a:bodyPr/>
          <a:lstStyle/>
          <a:p>
            <a:r>
              <a:rPr lang="fr-BE" dirty="0"/>
              <a:t>Présentation rapide DB</a:t>
            </a:r>
          </a:p>
        </p:txBody>
      </p:sp>
    </p:spTree>
    <p:extLst>
      <p:ext uri="{BB962C8B-B14F-4D97-AF65-F5344CB8AC3E}">
        <p14:creationId xmlns:p14="http://schemas.microsoft.com/office/powerpoint/2010/main" val="105018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1C75A-929F-6271-A29F-6B23ED170F69}"/>
              </a:ext>
            </a:extLst>
          </p:cNvPr>
          <p:cNvSpPr>
            <a:spLocks noGrp="1"/>
          </p:cNvSpPr>
          <p:nvPr>
            <p:ph type="title"/>
          </p:nvPr>
        </p:nvSpPr>
        <p:spPr/>
        <p:txBody>
          <a:bodyPr/>
          <a:lstStyle/>
          <a:p>
            <a:r>
              <a:rPr lang="fr-BE" dirty="0"/>
              <a:t>Fonctionnalités Réalisées</a:t>
            </a:r>
          </a:p>
        </p:txBody>
      </p:sp>
      <p:sp>
        <p:nvSpPr>
          <p:cNvPr id="3" name="Espace réservé du contenu 2">
            <a:extLst>
              <a:ext uri="{FF2B5EF4-FFF2-40B4-BE49-F238E27FC236}">
                <a16:creationId xmlns:a16="http://schemas.microsoft.com/office/drawing/2014/main" id="{3B7D12AB-AE20-CC73-5850-6359977BCF2C}"/>
              </a:ext>
            </a:extLst>
          </p:cNvPr>
          <p:cNvSpPr>
            <a:spLocks noGrp="1"/>
          </p:cNvSpPr>
          <p:nvPr>
            <p:ph idx="1"/>
          </p:nvPr>
        </p:nvSpPr>
        <p:spPr/>
        <p:txBody>
          <a:bodyPr/>
          <a:lstStyle/>
          <a:p>
            <a:r>
              <a:rPr lang="fr-BE" dirty="0"/>
              <a:t>API </a:t>
            </a:r>
            <a:r>
              <a:rPr lang="fr-BE" dirty="0" err="1"/>
              <a:t>NestJS</a:t>
            </a:r>
            <a:r>
              <a:rPr lang="fr-BE" dirty="0"/>
              <a:t>/</a:t>
            </a:r>
            <a:r>
              <a:rPr lang="fr-BE" dirty="0" err="1"/>
              <a:t>Angular</a:t>
            </a:r>
            <a:endParaRPr lang="fr-BE" dirty="0"/>
          </a:p>
          <a:p>
            <a:r>
              <a:rPr lang="fr-BE" dirty="0"/>
              <a:t>Réalisation des requêtes en </a:t>
            </a:r>
            <a:r>
              <a:rPr lang="fr-BE" dirty="0" err="1"/>
              <a:t>typeORM</a:t>
            </a:r>
            <a:r>
              <a:rPr lang="fr-BE" dirty="0"/>
              <a:t> (surtout en ce qui concerne les FK)</a:t>
            </a:r>
          </a:p>
          <a:p>
            <a:r>
              <a:rPr lang="fr-BE" dirty="0"/>
              <a:t>CRUD</a:t>
            </a:r>
          </a:p>
          <a:p>
            <a:r>
              <a:rPr lang="fr-BE" dirty="0"/>
              <a:t>Certains tests (comme pas de duplicatas des NRN, les champs requis,…)</a:t>
            </a:r>
          </a:p>
          <a:p>
            <a:endParaRPr lang="fr-BE" dirty="0"/>
          </a:p>
        </p:txBody>
      </p:sp>
    </p:spTree>
    <p:extLst>
      <p:ext uri="{BB962C8B-B14F-4D97-AF65-F5344CB8AC3E}">
        <p14:creationId xmlns:p14="http://schemas.microsoft.com/office/powerpoint/2010/main" val="26374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heel(1)">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9A52F-AB0D-8267-89BB-FA2A55E75979}"/>
              </a:ext>
            </a:extLst>
          </p:cNvPr>
          <p:cNvSpPr>
            <a:spLocks noGrp="1"/>
          </p:cNvSpPr>
          <p:nvPr>
            <p:ph type="title"/>
          </p:nvPr>
        </p:nvSpPr>
        <p:spPr/>
        <p:txBody>
          <a:bodyPr/>
          <a:lstStyle/>
          <a:p>
            <a:r>
              <a:rPr lang="fr-BE" dirty="0"/>
              <a:t>Fonctionnalités non terminées</a:t>
            </a:r>
          </a:p>
        </p:txBody>
      </p:sp>
      <p:sp>
        <p:nvSpPr>
          <p:cNvPr id="3" name="Espace réservé du contenu 2">
            <a:extLst>
              <a:ext uri="{FF2B5EF4-FFF2-40B4-BE49-F238E27FC236}">
                <a16:creationId xmlns:a16="http://schemas.microsoft.com/office/drawing/2014/main" id="{ABD0CC78-E8D8-DC16-4BCA-FDFB56320112}"/>
              </a:ext>
            </a:extLst>
          </p:cNvPr>
          <p:cNvSpPr>
            <a:spLocks noGrp="1"/>
          </p:cNvSpPr>
          <p:nvPr>
            <p:ph idx="1"/>
          </p:nvPr>
        </p:nvSpPr>
        <p:spPr/>
        <p:txBody>
          <a:bodyPr/>
          <a:lstStyle/>
          <a:p>
            <a:r>
              <a:rPr lang="fr-BE" dirty="0"/>
              <a:t>Système de permissions</a:t>
            </a:r>
          </a:p>
          <a:p>
            <a:r>
              <a:rPr lang="fr-BE" dirty="0"/>
              <a:t>Réinitialisation du mot de passe</a:t>
            </a:r>
          </a:p>
          <a:p>
            <a:r>
              <a:rPr lang="fr-BE" dirty="0"/>
              <a:t>Gestion des certifications</a:t>
            </a:r>
          </a:p>
          <a:p>
            <a:r>
              <a:rPr lang="fr-BE" dirty="0"/>
              <a:t>Gestion des questionnaires</a:t>
            </a:r>
          </a:p>
        </p:txBody>
      </p:sp>
    </p:spTree>
    <p:extLst>
      <p:ext uri="{BB962C8B-B14F-4D97-AF65-F5344CB8AC3E}">
        <p14:creationId xmlns:p14="http://schemas.microsoft.com/office/powerpoint/2010/main" val="175456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61FC0F-881C-5045-ABAE-84A082A17CA9}"/>
              </a:ext>
            </a:extLst>
          </p:cNvPr>
          <p:cNvSpPr>
            <a:spLocks noGrp="1"/>
          </p:cNvSpPr>
          <p:nvPr>
            <p:ph type="title"/>
          </p:nvPr>
        </p:nvSpPr>
        <p:spPr/>
        <p:txBody>
          <a:bodyPr/>
          <a:lstStyle/>
          <a:p>
            <a:r>
              <a:rPr lang="fr-BE" dirty="0"/>
              <a:t>Démonstration</a:t>
            </a:r>
          </a:p>
        </p:txBody>
      </p:sp>
    </p:spTree>
    <p:extLst>
      <p:ext uri="{BB962C8B-B14F-4D97-AF65-F5344CB8AC3E}">
        <p14:creationId xmlns:p14="http://schemas.microsoft.com/office/powerpoint/2010/main" val="251086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FD49B-4120-91E9-E1DE-15C12A7148BA}"/>
              </a:ext>
            </a:extLst>
          </p:cNvPr>
          <p:cNvSpPr>
            <a:spLocks noGrp="1"/>
          </p:cNvSpPr>
          <p:nvPr>
            <p:ph type="title"/>
          </p:nvPr>
        </p:nvSpPr>
        <p:spPr/>
        <p:txBody>
          <a:bodyPr/>
          <a:lstStyle/>
          <a:p>
            <a:r>
              <a:rPr lang="fr-BE" dirty="0"/>
              <a:t>Remerciements</a:t>
            </a:r>
          </a:p>
        </p:txBody>
      </p:sp>
      <p:sp>
        <p:nvSpPr>
          <p:cNvPr id="3" name="Espace réservé du contenu 2">
            <a:extLst>
              <a:ext uri="{FF2B5EF4-FFF2-40B4-BE49-F238E27FC236}">
                <a16:creationId xmlns:a16="http://schemas.microsoft.com/office/drawing/2014/main" id="{1644467C-5DD9-443F-6108-4302652E0DA6}"/>
              </a:ext>
            </a:extLst>
          </p:cNvPr>
          <p:cNvSpPr>
            <a:spLocks noGrp="1"/>
          </p:cNvSpPr>
          <p:nvPr>
            <p:ph idx="1"/>
          </p:nvPr>
        </p:nvSpPr>
        <p:spPr/>
        <p:txBody>
          <a:bodyPr/>
          <a:lstStyle/>
          <a:p>
            <a:r>
              <a:rPr lang="fr-BE" dirty="0" err="1"/>
              <a:t>TechnofuturTic</a:t>
            </a:r>
            <a:endParaRPr lang="fr-BE" dirty="0"/>
          </a:p>
          <a:p>
            <a:r>
              <a:rPr lang="fr-BE" dirty="0"/>
              <a:t>Les formateurs pour leurs cours mais plus particulièrement :</a:t>
            </a:r>
          </a:p>
          <a:p>
            <a:pPr marL="0" indent="0">
              <a:buNone/>
            </a:pPr>
            <a:r>
              <a:rPr lang="fr-BE" dirty="0"/>
              <a:t>Aurélien </a:t>
            </a:r>
            <a:r>
              <a:rPr lang="fr-BE" dirty="0" err="1"/>
              <a:t>Strimelle</a:t>
            </a:r>
            <a:r>
              <a:rPr lang="fr-BE" dirty="0"/>
              <a:t>, Michaël Person, Gavin </a:t>
            </a:r>
            <a:r>
              <a:rPr lang="fr-BE" dirty="0" err="1"/>
              <a:t>Chaineux</a:t>
            </a:r>
            <a:r>
              <a:rPr lang="fr-BE" dirty="0"/>
              <a:t>, </a:t>
            </a:r>
            <a:r>
              <a:rPr lang="fr-BE" dirty="0" err="1"/>
              <a:t>Loic</a:t>
            </a:r>
            <a:r>
              <a:rPr lang="fr-BE" dirty="0"/>
              <a:t> </a:t>
            </a:r>
            <a:r>
              <a:rPr lang="fr-BE" dirty="0" err="1"/>
              <a:t>Baudoux</a:t>
            </a:r>
            <a:r>
              <a:rPr lang="fr-BE" dirty="0"/>
              <a:t>, Alexandre Claes, </a:t>
            </a:r>
            <a:r>
              <a:rPr lang="fr-BE" dirty="0" err="1"/>
              <a:t>Khun</a:t>
            </a:r>
            <a:r>
              <a:rPr lang="fr-BE" dirty="0"/>
              <a:t> Ly et Quentin </a:t>
            </a:r>
            <a:r>
              <a:rPr lang="fr-BE" dirty="0" err="1"/>
              <a:t>Geerts</a:t>
            </a:r>
            <a:endParaRPr lang="fr-BE" dirty="0"/>
          </a:p>
        </p:txBody>
      </p:sp>
    </p:spTree>
    <p:extLst>
      <p:ext uri="{BB962C8B-B14F-4D97-AF65-F5344CB8AC3E}">
        <p14:creationId xmlns:p14="http://schemas.microsoft.com/office/powerpoint/2010/main" val="32584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263</Words>
  <Application>Microsoft Office PowerPoint</Application>
  <PresentationFormat>Grand écran</PresentationFormat>
  <Paragraphs>33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Garamond</vt:lpstr>
      <vt:lpstr>Organique</vt:lpstr>
      <vt:lpstr>Projet Formation</vt:lpstr>
      <vt:lpstr>Introduction</vt:lpstr>
      <vt:lpstr>Introduction</vt:lpstr>
      <vt:lpstr>Outils de développement</vt:lpstr>
      <vt:lpstr>Présentation rapide DB</vt:lpstr>
      <vt:lpstr>Fonctionnalités Réalisées</vt:lpstr>
      <vt:lpstr>Fonctionnalités non terminées</vt:lpstr>
      <vt:lpstr>Démonstration</vt:lpstr>
      <vt:lpstr>Remerciements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Formation</dc:title>
  <dc:creator>Axel ...</dc:creator>
  <cp:lastModifiedBy>Axel ...</cp:lastModifiedBy>
  <cp:revision>12</cp:revision>
  <dcterms:created xsi:type="dcterms:W3CDTF">2023-03-30T17:13:12Z</dcterms:created>
  <dcterms:modified xsi:type="dcterms:W3CDTF">2023-04-06T07:14:44Z</dcterms:modified>
</cp:coreProperties>
</file>