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05" r:id="rId4"/>
    <p:sldId id="306" r:id="rId6"/>
    <p:sldId id="307" r:id="rId7"/>
    <p:sldId id="308" r:id="rId8"/>
    <p:sldId id="348" r:id="rId9"/>
    <p:sldId id="309" r:id="rId10"/>
    <p:sldId id="349" r:id="rId11"/>
    <p:sldId id="310" r:id="rId12"/>
    <p:sldId id="350" r:id="rId13"/>
    <p:sldId id="311" r:id="rId14"/>
    <p:sldId id="312" r:id="rId15"/>
    <p:sldId id="353" r:id="rId16"/>
    <p:sldId id="354" r:id="rId17"/>
    <p:sldId id="355" r:id="rId18"/>
    <p:sldId id="356" r:id="rId19"/>
    <p:sldId id="315" r:id="rId20"/>
    <p:sldId id="357" r:id="rId21"/>
    <p:sldId id="358" r:id="rId22"/>
    <p:sldId id="317" r:id="rId23"/>
    <p:sldId id="3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14371"/>
    <a:srgbClr val="78828C"/>
    <a:srgbClr val="64C8B4"/>
    <a:srgbClr val="F2F2F2"/>
    <a:srgbClr val="FA8C8C"/>
    <a:srgbClr val="FAA078"/>
    <a:srgbClr val="FAB464"/>
    <a:srgbClr val="82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 showGuides="1">
      <p:cViewPr varScale="1">
        <p:scale>
          <a:sx n="105" d="100"/>
          <a:sy n="105" d="100"/>
        </p:scale>
        <p:origin x="221" y="72"/>
      </p:cViewPr>
      <p:guideLst>
        <p:guide orient="horz" pos="2131"/>
        <p:guide pos="3800"/>
        <p:guide orient="horz" pos="956"/>
        <p:guide orient="horz" pos="3931"/>
        <p:guide pos="796"/>
        <p:guide pos="6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7D14B-A7B7-4A3F-87A5-80FAA7F79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78A-F82F-482E-BA99-72EABADA6D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9E7-B8DF-4A01-B351-147455F3E5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梯形 2"/>
          <p:cNvSpPr/>
          <p:nvPr userDrawn="1"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" name="流程图: 离页连接符 2"/>
          <p:cNvSpPr/>
          <p:nvPr userDrawn="1"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accent1"/>
                </a:solidFill>
              </a:rPr>
              <a:t>  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525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B78A-F82F-482E-BA99-72EABADA6D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E9E7-B8DF-4A01-B351-147455F3E5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907407" y="1156363"/>
            <a:ext cx="1529173" cy="2271132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35470" y="3466771"/>
            <a:ext cx="825948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65100" y="2123639"/>
            <a:ext cx="73139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手边林业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林业资源管理系统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69945" y="4025265"/>
            <a:ext cx="6310630" cy="45910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中南林业科技大学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级地理信息科技一班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706495" y="4563110"/>
            <a:ext cx="5762625" cy="279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95514" y="4815443"/>
            <a:ext cx="5085077" cy="1351915"/>
            <a:chOff x="3589123" y="4815443"/>
            <a:chExt cx="5085077" cy="1351915"/>
          </a:xfrm>
        </p:grpSpPr>
        <p:grpSp>
          <p:nvGrpSpPr>
            <p:cNvPr id="29" name="组合 28"/>
            <p:cNvGrpSpPr/>
            <p:nvPr/>
          </p:nvGrpSpPr>
          <p:grpSpPr>
            <a:xfrm>
              <a:off x="3589123" y="4865562"/>
              <a:ext cx="946780" cy="338530"/>
              <a:chOff x="3061220" y="3387331"/>
              <a:chExt cx="710270" cy="253964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061220" y="3398755"/>
                <a:ext cx="710270" cy="2377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6" tIns="45708" rIns="91416" bIns="4570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44243" y="3387331"/>
                <a:ext cx="600284" cy="253964"/>
              </a:xfrm>
              <a:prstGeom prst="rect">
                <a:avLst/>
              </a:prstGeom>
            </p:spPr>
            <p:txBody>
              <a:bodyPr wrap="none" lIns="91416" tIns="45708" rIns="91416" bIns="4570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答辩人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596386" y="5778692"/>
              <a:ext cx="1084844" cy="338530"/>
              <a:chOff x="3066668" y="4072358"/>
              <a:chExt cx="813845" cy="253964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066668" y="4088546"/>
                <a:ext cx="813845" cy="2377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6" tIns="45708" rIns="91416" bIns="4570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066875" y="4072358"/>
                <a:ext cx="754213" cy="253964"/>
              </a:xfrm>
              <a:prstGeom prst="rect">
                <a:avLst/>
              </a:prstGeom>
            </p:spPr>
            <p:txBody>
              <a:bodyPr wrap="none" lIns="91416" tIns="45708" rIns="91416" bIns="4570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指导老师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681320" y="4815443"/>
              <a:ext cx="3992880" cy="4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35" b="0" i="0" u="none" strike="noStrike" kern="1200" cap="none" spc="0" normalizeH="0" baseline="0" noProof="0" dirty="0">
                  <a:ln>
                    <a:noFill/>
                  </a:ln>
                  <a:solidFill>
                    <a:srgbClr val="31437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佘文庆</a:t>
              </a:r>
              <a:r>
                <a:rPr kumimoji="0" lang="en-US" altLang="zh-CN" sz="1735" b="0" i="0" u="none" strike="noStrike" kern="1200" cap="none" spc="0" normalizeH="0" baseline="0" noProof="0" dirty="0">
                  <a:ln>
                    <a:noFill/>
                  </a:ln>
                  <a:solidFill>
                    <a:srgbClr val="31437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;</a:t>
              </a:r>
              <a:r>
                <a:rPr kumimoji="0" lang="zh-CN" altLang="en-US" sz="1735" b="0" i="0" u="none" strike="noStrike" kern="1200" cap="none" spc="0" normalizeH="0" baseline="0" noProof="0" dirty="0">
                  <a:ln>
                    <a:noFill/>
                  </a:ln>
                  <a:solidFill>
                    <a:srgbClr val="31437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冀霄冉；胡润飞；杨洋；熊熠轲</a:t>
              </a:r>
              <a:endParaRPr kumimoji="0" lang="zh-CN" altLang="en-US" sz="1735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42111" y="5728573"/>
              <a:ext cx="1287780" cy="4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35" b="0" i="0" u="none" strike="noStrike" kern="1200" cap="none" spc="0" normalizeH="0" baseline="0" noProof="0" dirty="0">
                  <a:ln>
                    <a:noFill/>
                  </a:ln>
                  <a:solidFill>
                    <a:srgbClr val="31437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谭三清老师</a:t>
              </a:r>
              <a:endParaRPr kumimoji="0" lang="zh-CN" altLang="en-US" sz="1735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012"/>
          <p:cNvSpPr/>
          <p:nvPr/>
        </p:nvSpPr>
        <p:spPr>
          <a:xfrm>
            <a:off x="7053588" y="2062776"/>
            <a:ext cx="336969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Shape 2013"/>
          <p:cNvSpPr/>
          <p:nvPr/>
        </p:nvSpPr>
        <p:spPr>
          <a:xfrm>
            <a:off x="7053588" y="4153518"/>
            <a:ext cx="3369694" cy="1488448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Shape 2014"/>
          <p:cNvSpPr/>
          <p:nvPr/>
        </p:nvSpPr>
        <p:spPr>
          <a:xfrm>
            <a:off x="1765300" y="4152625"/>
            <a:ext cx="3376684" cy="149002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Shape 2015"/>
          <p:cNvSpPr/>
          <p:nvPr/>
        </p:nvSpPr>
        <p:spPr>
          <a:xfrm>
            <a:off x="1765300" y="2062776"/>
            <a:ext cx="337668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Shape 2016"/>
          <p:cNvSpPr/>
          <p:nvPr/>
        </p:nvSpPr>
        <p:spPr>
          <a:xfrm>
            <a:off x="4688815" y="2455721"/>
            <a:ext cx="2823651" cy="2823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4C8B4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Shape 2021"/>
          <p:cNvSpPr/>
          <p:nvPr/>
        </p:nvSpPr>
        <p:spPr>
          <a:xfrm>
            <a:off x="2423194" y="2455661"/>
            <a:ext cx="2321329" cy="509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由于对前端设计不够熟悉，本次课设移动端和网页端样式均采用第三方提供的样式库。小程序端采用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WEUI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样式库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网页端采用网上第三方资源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Shape 2022"/>
          <p:cNvSpPr/>
          <p:nvPr/>
        </p:nvSpPr>
        <p:spPr>
          <a:xfrm>
            <a:off x="2423194" y="2062533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前端样式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Shape 2023"/>
          <p:cNvSpPr/>
          <p:nvPr/>
        </p:nvSpPr>
        <p:spPr>
          <a:xfrm>
            <a:off x="2423194" y="4655180"/>
            <a:ext cx="2321329" cy="48542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在数据库设计阶段，主要是表设计存在难点，需要对林业资源的信息有所基本了解基础上，才能进行数据库设计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Shape 2024"/>
          <p:cNvSpPr/>
          <p:nvPr/>
        </p:nvSpPr>
        <p:spPr>
          <a:xfrm>
            <a:off x="2423194" y="4229046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Shape 2025"/>
          <p:cNvSpPr/>
          <p:nvPr/>
        </p:nvSpPr>
        <p:spPr>
          <a:xfrm>
            <a:off x="7474366" y="2641081"/>
            <a:ext cx="2312064" cy="509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后端采用目前还算使用的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框架，对框架只能说是基本了解，在此次基础上进行二次加深。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Shape 2026"/>
          <p:cNvSpPr/>
          <p:nvPr/>
        </p:nvSpPr>
        <p:spPr>
          <a:xfrm>
            <a:off x="7474366" y="2232825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Shape 2027"/>
          <p:cNvSpPr/>
          <p:nvPr/>
        </p:nvSpPr>
        <p:spPr>
          <a:xfrm>
            <a:off x="7474366" y="4704713"/>
            <a:ext cx="2312064" cy="48542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本次课设采用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服务器，借助阿里云服务器平台，进行部署，需要对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和阿里云有一定了解。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Shape 2028"/>
          <p:cNvSpPr/>
          <p:nvPr/>
        </p:nvSpPr>
        <p:spPr>
          <a:xfrm>
            <a:off x="7474366" y="4303341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代码部署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1" name="Group 2031"/>
          <p:cNvGrpSpPr/>
          <p:nvPr/>
        </p:nvGrpSpPr>
        <p:grpSpPr>
          <a:xfrm>
            <a:off x="1310218" y="2313944"/>
            <a:ext cx="955237" cy="955237"/>
            <a:chOff x="0" y="0"/>
            <a:chExt cx="1910968" cy="1910968"/>
          </a:xfrm>
        </p:grpSpPr>
        <p:sp>
          <p:nvSpPr>
            <p:cNvPr id="62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Group 2034"/>
          <p:cNvGrpSpPr/>
          <p:nvPr/>
        </p:nvGrpSpPr>
        <p:grpSpPr>
          <a:xfrm>
            <a:off x="1312885" y="4406462"/>
            <a:ext cx="949903" cy="949903"/>
            <a:chOff x="0" y="0"/>
            <a:chExt cx="1900300" cy="1900300"/>
          </a:xfrm>
        </p:grpSpPr>
        <p:sp>
          <p:nvSpPr>
            <p:cNvPr id="67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Shape 2033"/>
            <p:cNvSpPr/>
            <p:nvPr/>
          </p:nvSpPr>
          <p:spPr>
            <a:xfrm flipH="1">
              <a:off x="548028" y="596693"/>
              <a:ext cx="804245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9" name="Shape 2035"/>
          <p:cNvSpPr/>
          <p:nvPr/>
        </p:nvSpPr>
        <p:spPr>
          <a:xfrm>
            <a:off x="9972070" y="4406459"/>
            <a:ext cx="949905" cy="94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25393" tIns="25393" rIns="25393" bIns="25393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0" name="Group 2040"/>
          <p:cNvGrpSpPr/>
          <p:nvPr/>
        </p:nvGrpSpPr>
        <p:grpSpPr>
          <a:xfrm>
            <a:off x="9966763" y="2313944"/>
            <a:ext cx="955237" cy="955237"/>
            <a:chOff x="0" y="0"/>
            <a:chExt cx="1910968" cy="1910968"/>
          </a:xfrm>
        </p:grpSpPr>
        <p:sp>
          <p:nvSpPr>
            <p:cNvPr id="71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3" name="Text Placeholder 5"/>
          <p:cNvSpPr txBox="1"/>
          <p:nvPr/>
        </p:nvSpPr>
        <p:spPr>
          <a:xfrm>
            <a:off x="5301126" y="3382840"/>
            <a:ext cx="1727061" cy="846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GB" sz="26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难点</a:t>
            </a:r>
            <a:endParaRPr kumimoji="0" lang="zh-CN" altLang="en-GB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4" name="Shape 2036"/>
          <p:cNvSpPr/>
          <p:nvPr/>
        </p:nvSpPr>
        <p:spPr>
          <a:xfrm>
            <a:off x="10246013" y="4666998"/>
            <a:ext cx="402018" cy="42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实践难点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40241" y="5653066"/>
            <a:ext cx="8585200" cy="105925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8615" y="443089"/>
            <a:ext cx="2506818" cy="3392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平台登录</a:t>
            </a:r>
            <a:endParaRPr kumimoji="0" lang="zh-CN" alt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2038350" y="5979000"/>
            <a:ext cx="8115300" cy="40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977" tIns="42489" rIns="84977" bIns="4248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端和移动端统一通过同一个接口实现登录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/user/login.action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开发难点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986915"/>
            <a:ext cx="3813175" cy="2147570"/>
          </a:xfrm>
          <a:prstGeom prst="rect">
            <a:avLst/>
          </a:prstGeom>
        </p:spPr>
      </p:pic>
      <p:sp>
        <p:nvSpPr>
          <p:cNvPr id="42" name="文本框 31"/>
          <p:cNvSpPr txBox="1"/>
          <p:nvPr/>
        </p:nvSpPr>
        <p:spPr>
          <a:xfrm>
            <a:off x="671762" y="4384245"/>
            <a:ext cx="2637531" cy="304800"/>
          </a:xfrm>
          <a:prstGeom prst="rect">
            <a:avLst/>
          </a:prstGeom>
          <a:noFill/>
        </p:spPr>
        <p:txBody>
          <a:bodyPr wrap="square" lIns="121886" tIns="60943" rIns="121886" bIns="60943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15" y="1085215"/>
            <a:ext cx="2752090" cy="3950970"/>
          </a:xfrm>
          <a:prstGeom prst="rect">
            <a:avLst/>
          </a:prstGeom>
        </p:spPr>
      </p:pic>
      <p:sp>
        <p:nvSpPr>
          <p:cNvPr id="5" name="文本框 31"/>
          <p:cNvSpPr txBox="1"/>
          <p:nvPr/>
        </p:nvSpPr>
        <p:spPr>
          <a:xfrm>
            <a:off x="8457497" y="5050360"/>
            <a:ext cx="2637531" cy="304800"/>
          </a:xfrm>
          <a:prstGeom prst="rect">
            <a:avLst/>
          </a:prstGeom>
          <a:noFill/>
        </p:spPr>
        <p:txBody>
          <a:bodyPr wrap="square" lIns="121886" tIns="60943" rIns="121886" bIns="60943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1986915"/>
            <a:ext cx="3568065" cy="2331085"/>
          </a:xfrm>
          <a:prstGeom prst="rect">
            <a:avLst/>
          </a:prstGeom>
        </p:spPr>
      </p:pic>
      <p:sp>
        <p:nvSpPr>
          <p:cNvPr id="56" name="燕尾形 55"/>
          <p:cNvSpPr/>
          <p:nvPr/>
        </p:nvSpPr>
        <p:spPr>
          <a:xfrm>
            <a:off x="4068319" y="3017209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103886" y="3085153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71520" y="1144905"/>
            <a:ext cx="8585200" cy="19297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8615" y="443089"/>
            <a:ext cx="2506818" cy="3392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图片上传</a:t>
            </a:r>
            <a:endParaRPr kumimoji="0" lang="zh-CN" alt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3506470" y="1421605"/>
            <a:ext cx="8115300" cy="137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977" tIns="42489" rIns="84977" bIns="4248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利用小程序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wx.choseImage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接口实现移动端上传图片与wx.uploadFile(Object object)将本地资源上传到服务器；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服务器端利用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SpringMVC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框架中MultipartFile类，进行图片服务器端保存；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同时在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服务器内配置虚拟路径，使该路径下资源能够被其他人访问。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开发难点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029335"/>
            <a:ext cx="2552065" cy="4487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15" y="3136900"/>
            <a:ext cx="4217670" cy="2503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0" y="3136900"/>
            <a:ext cx="3157220" cy="2059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4057015"/>
            <a:ext cx="3117850" cy="270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73710" y="4528185"/>
            <a:ext cx="8585200" cy="19297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8615" y="443089"/>
            <a:ext cx="2506818" cy="3392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多表查询</a:t>
            </a:r>
            <a:endParaRPr kumimoji="0" lang="zh-CN" alt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708660" y="4642960"/>
            <a:ext cx="8115300" cy="1699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977" tIns="42489" rIns="84977" bIns="4248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在最初考虑数据库设计阶段，首先是将图片资源放在一个字段里，但是由于允许用户上传两张图片，原本设计是将两张图片用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”,”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进行区分，但是在实现过程中发现较为麻烦，于是改用了再新建一张数据库表，为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t_forestPic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表，与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t_forestInfo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表是多对一的关系，即一个资源可能对应一个或者多个图片。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于是乎在后端数据库查询实现过程中采用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MyBatis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框架的多表查询技术，减少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sql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书写，增加查询效率。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在实现过程中遇到代码查询的条数与数据库实际查询条数不一样，通过百度查询，最终得以解决。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开发难点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1069340"/>
            <a:ext cx="6011545" cy="306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70" y="1126490"/>
            <a:ext cx="5498465" cy="306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03400" y="3800475"/>
            <a:ext cx="8585200" cy="19297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98615" y="443089"/>
            <a:ext cx="2506818" cy="3392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5" rIns="29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数据交互</a:t>
            </a:r>
            <a:endParaRPr kumimoji="0" lang="zh-CN" alt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2038350" y="3915885"/>
            <a:ext cx="8115300" cy="137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977" tIns="42489" rIns="84977" bIns="4248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在高德地图加载后，需要查询数据库中已有数据并加载到地图上，采用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ajax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进行数据请求，同时前后端数据交互格式为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ajax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异步请求过程中，需要取消异步，因为需要先获得数据，再加载地图，这个顺序注意到，进行了代码修正。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开发难点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1261745"/>
            <a:ext cx="5842635" cy="2150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10" y="1249680"/>
            <a:ext cx="3600026" cy="2162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研究成果与应用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048841" y="5665187"/>
            <a:ext cx="2753531" cy="767885"/>
            <a:chOff x="5256267" y="3223478"/>
            <a:chExt cx="2065686" cy="576064"/>
          </a:xfrm>
        </p:grpSpPr>
        <p:sp>
          <p:nvSpPr>
            <p:cNvPr id="15" name="椭圆 14"/>
            <p:cNvSpPr/>
            <p:nvPr/>
          </p:nvSpPr>
          <p:spPr>
            <a:xfrm>
              <a:off x="5256267" y="3223478"/>
              <a:ext cx="576064" cy="576064"/>
            </a:xfrm>
            <a:prstGeom prst="ellipse">
              <a:avLst/>
            </a:prstGeom>
            <a:solidFill>
              <a:srgbClr val="64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5984295" y="3381788"/>
              <a:ext cx="1337658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手边林业小程序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Picture 4" descr="E:\PPT\PPT_图标\095.png"/>
            <p:cNvPicPr>
              <a:picLocks noChangeAspect="1" noChangeArrowheads="1"/>
            </p:cNvPicPr>
            <p:nvPr/>
          </p:nvPicPr>
          <p:blipFill>
            <a:blip r:embed="rId1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5365287" y="3338968"/>
              <a:ext cx="358023" cy="345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2308794" y="5653122"/>
            <a:ext cx="3370752" cy="767885"/>
            <a:chOff x="2340134" y="3223478"/>
            <a:chExt cx="2528722" cy="576064"/>
          </a:xfrm>
        </p:grpSpPr>
        <p:sp>
          <p:nvSpPr>
            <p:cNvPr id="19" name="椭圆 18"/>
            <p:cNvSpPr/>
            <p:nvPr/>
          </p:nvSpPr>
          <p:spPr>
            <a:xfrm>
              <a:off x="2340134" y="3223478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TextBox 68"/>
            <p:cNvSpPr txBox="1"/>
            <p:nvPr/>
          </p:nvSpPr>
          <p:spPr>
            <a:xfrm>
              <a:off x="3016714" y="3382264"/>
              <a:ext cx="1852142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林业信息资源管理平台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1" name="Picture 5" descr="E:\PPT\PPT_图标\002.png"/>
            <p:cNvPicPr>
              <a:picLocks noChangeAspect="1" noChangeArrowheads="1"/>
            </p:cNvPicPr>
            <p:nvPr/>
          </p:nvPicPr>
          <p:blipFill>
            <a:blip r:embed="rId2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2443403" y="3361974"/>
              <a:ext cx="369526" cy="29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文本框 35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研究成果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1149350"/>
            <a:ext cx="5400040" cy="285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920" y="1062990"/>
            <a:ext cx="2441575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097861" y="5665187"/>
            <a:ext cx="2753531" cy="767885"/>
            <a:chOff x="5256267" y="3223478"/>
            <a:chExt cx="2065686" cy="576064"/>
          </a:xfrm>
        </p:grpSpPr>
        <p:sp>
          <p:nvSpPr>
            <p:cNvPr id="15" name="椭圆 14"/>
            <p:cNvSpPr/>
            <p:nvPr/>
          </p:nvSpPr>
          <p:spPr>
            <a:xfrm>
              <a:off x="5256267" y="3223478"/>
              <a:ext cx="576064" cy="576064"/>
            </a:xfrm>
            <a:prstGeom prst="ellipse">
              <a:avLst/>
            </a:prstGeom>
            <a:solidFill>
              <a:srgbClr val="64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5984295" y="3381788"/>
              <a:ext cx="1337658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手边林业小程序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Picture 4" descr="E:\PPT\PPT_图标\095.png"/>
            <p:cNvPicPr>
              <a:picLocks noChangeAspect="1" noChangeArrowheads="1"/>
            </p:cNvPicPr>
            <p:nvPr/>
          </p:nvPicPr>
          <p:blipFill>
            <a:blip r:embed="rId1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5365287" y="3338968"/>
              <a:ext cx="358023" cy="345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581084" y="5664552"/>
            <a:ext cx="3370752" cy="767885"/>
            <a:chOff x="2340134" y="3223478"/>
            <a:chExt cx="2528722" cy="576064"/>
          </a:xfrm>
        </p:grpSpPr>
        <p:sp>
          <p:nvSpPr>
            <p:cNvPr id="19" name="椭圆 18"/>
            <p:cNvSpPr/>
            <p:nvPr/>
          </p:nvSpPr>
          <p:spPr>
            <a:xfrm>
              <a:off x="2340134" y="3223478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TextBox 68"/>
            <p:cNvSpPr txBox="1"/>
            <p:nvPr/>
          </p:nvSpPr>
          <p:spPr>
            <a:xfrm>
              <a:off x="3016714" y="3382264"/>
              <a:ext cx="1852142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林业信息资源管理平台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1" name="Picture 5" descr="E:\PPT\PPT_图标\002.png"/>
            <p:cNvPicPr>
              <a:picLocks noChangeAspect="1" noChangeArrowheads="1"/>
            </p:cNvPicPr>
            <p:nvPr/>
          </p:nvPicPr>
          <p:blipFill>
            <a:blip r:embed="rId2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2443403" y="3361974"/>
              <a:ext cx="369526" cy="29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文本框 35"/>
          <p:cNvSpPr txBox="1"/>
          <p:nvPr/>
        </p:nvSpPr>
        <p:spPr>
          <a:xfrm>
            <a:off x="1264217" y="35189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4654381" y="2178784"/>
            <a:ext cx="2883237" cy="2883237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52400" dir="5400000" sx="90000" sy="-19000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625" tIns="50313" rIns="100625" bIns="50313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98825" y="3390324"/>
            <a:ext cx="9956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现场演示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需要改进的地方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2143015" y="4650437"/>
            <a:ext cx="35235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6210" y="4648123"/>
            <a:ext cx="34203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1706" y="2657214"/>
            <a:ext cx="3213166" cy="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43015" y="2657214"/>
            <a:ext cx="35235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1904185" y="2258653"/>
            <a:ext cx="416015" cy="41601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23"/>
          <p:cNvSpPr txBox="1"/>
          <p:nvPr/>
        </p:nvSpPr>
        <p:spPr>
          <a:xfrm>
            <a:off x="2480350" y="2259982"/>
            <a:ext cx="1978660" cy="351790"/>
          </a:xfrm>
          <a:prstGeom prst="rect">
            <a:avLst/>
          </a:prstGeom>
          <a:noFill/>
        </p:spPr>
        <p:txBody>
          <a:bodyPr wrap="none" lIns="75468" tIns="37734" rIns="75468" bIns="37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登录界面样式丢失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0994" y="2747603"/>
            <a:ext cx="2091797" cy="628650"/>
          </a:xfrm>
          <a:prstGeom prst="rect">
            <a:avLst/>
          </a:prstGeom>
          <a:noFill/>
        </p:spPr>
        <p:txBody>
          <a:bodyPr wrap="square" lIns="75468" tIns="37734" rIns="75468" bIns="37734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由于浏览器的不同，登录界面的样式会丢失，需要针对不同浏览器进行兼容。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4866335" y="2498741"/>
            <a:ext cx="1255121" cy="125512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919917" y="3553871"/>
            <a:ext cx="1255121" cy="1255121"/>
          </a:xfrm>
          <a:prstGeom prst="diamond">
            <a:avLst/>
          </a:prstGeom>
          <a:solidFill>
            <a:srgbClr val="64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6038650" y="3525480"/>
            <a:ext cx="1255121" cy="1255121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6003962" y="2441183"/>
            <a:ext cx="1255121" cy="1255121"/>
          </a:xfrm>
          <a:prstGeom prst="diamond">
            <a:avLst/>
          </a:prstGeom>
          <a:solidFill>
            <a:srgbClr val="64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54381" y="2178784"/>
            <a:ext cx="2883237" cy="2883237"/>
            <a:chOff x="4282167" y="2497180"/>
            <a:chExt cx="2880320" cy="2880320"/>
          </a:xfrm>
          <a:solidFill>
            <a:srgbClr val="C00000"/>
          </a:solidFill>
        </p:grpSpPr>
        <p:sp>
          <p:nvSpPr>
            <p:cNvPr id="25" name="菱形 24"/>
            <p:cNvSpPr/>
            <p:nvPr/>
          </p:nvSpPr>
          <p:spPr>
            <a:xfrm>
              <a:off x="4282167" y="2497180"/>
              <a:ext cx="2880320" cy="288032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52400" dir="5400000" sx="90000" sy="-19000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625" tIns="50313" rIns="100625" bIns="50313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31"/>
            <p:cNvSpPr txBox="1"/>
            <p:nvPr/>
          </p:nvSpPr>
          <p:spPr>
            <a:xfrm>
              <a:off x="5276276" y="3694781"/>
              <a:ext cx="893175" cy="521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改进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" name="流程图: 联系 30"/>
          <p:cNvSpPr/>
          <p:nvPr/>
        </p:nvSpPr>
        <p:spPr>
          <a:xfrm>
            <a:off x="9796865" y="2272493"/>
            <a:ext cx="416015" cy="416015"/>
          </a:xfrm>
          <a:prstGeom prst="flowChartConnector">
            <a:avLst/>
          </a:prstGeom>
          <a:solidFill>
            <a:srgbClr val="64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23"/>
          <p:cNvSpPr txBox="1"/>
          <p:nvPr/>
        </p:nvSpPr>
        <p:spPr>
          <a:xfrm>
            <a:off x="7636179" y="2259982"/>
            <a:ext cx="1978660" cy="351790"/>
          </a:xfrm>
          <a:prstGeom prst="rect">
            <a:avLst/>
          </a:prstGeom>
          <a:noFill/>
        </p:spPr>
        <p:txBody>
          <a:bodyPr wrap="none" lIns="75468" tIns="37734" rIns="75468" bIns="37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位置定位的不精确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24529" y="2747603"/>
            <a:ext cx="2091797" cy="1367155"/>
          </a:xfrm>
          <a:prstGeom prst="rect">
            <a:avLst/>
          </a:prstGeom>
          <a:noFill/>
        </p:spPr>
        <p:txBody>
          <a:bodyPr wrap="square" lIns="75468" tIns="37734" rIns="75468" bIns="37734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位置定位采用高德地图为小程序服务的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sdk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，由于不同手机型号的定位精度不一致，定位效果一致。同时经纬度进行了二次加密，由于时间关系，没有对加密数据进行解密。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1904185" y="4251876"/>
            <a:ext cx="416015" cy="416015"/>
          </a:xfrm>
          <a:prstGeom prst="flowChartConnector">
            <a:avLst/>
          </a:prstGeom>
          <a:solidFill>
            <a:srgbClr val="64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2480350" y="4253205"/>
            <a:ext cx="1978660" cy="351790"/>
          </a:xfrm>
          <a:prstGeom prst="rect">
            <a:avLst/>
          </a:prstGeom>
          <a:noFill/>
        </p:spPr>
        <p:txBody>
          <a:bodyPr wrap="none" lIns="75468" tIns="37734" rIns="75468" bIns="37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图片加载速度较慢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80994" y="4740825"/>
            <a:ext cx="2091797" cy="998220"/>
          </a:xfrm>
          <a:prstGeom prst="rect">
            <a:avLst/>
          </a:prstGeom>
          <a:noFill/>
        </p:spPr>
        <p:txBody>
          <a:bodyPr wrap="square" lIns="75468" tIns="37734" rIns="75468" bIns="37734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由于受服务器带宽限制，图上下载速度不是很快，在较少图片下能够接受，当大量图片的时候，就出现加载较慢的问题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9796865" y="4253329"/>
            <a:ext cx="416015" cy="416015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68" tIns="37734" rIns="75468" bIns="3773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23"/>
          <p:cNvSpPr txBox="1"/>
          <p:nvPr/>
        </p:nvSpPr>
        <p:spPr>
          <a:xfrm>
            <a:off x="7385354" y="4253518"/>
            <a:ext cx="2411730" cy="351790"/>
          </a:xfrm>
          <a:prstGeom prst="rect">
            <a:avLst/>
          </a:prstGeom>
          <a:noFill/>
        </p:spPr>
        <p:txBody>
          <a:bodyPr wrap="none" lIns="75468" tIns="37734" rIns="75468" bIns="37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新版本微信定位的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529" y="4740547"/>
            <a:ext cx="2091797" cy="813435"/>
          </a:xfrm>
          <a:prstGeom prst="rect">
            <a:avLst/>
          </a:prstGeom>
          <a:noFill/>
        </p:spPr>
        <p:txBody>
          <a:bodyPr wrap="square" lIns="75468" tIns="37734" rIns="75468" bIns="37734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目前部分手机会出现定位超时，主要是由于新版本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的微信存在问题。目前官方正在处理过程中。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64217" y="351896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需要改进的地方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5428118" y="1222945"/>
            <a:ext cx="769482" cy="720156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流程图: 离页连接符 19"/>
          <p:cNvSpPr/>
          <p:nvPr/>
        </p:nvSpPr>
        <p:spPr>
          <a:xfrm>
            <a:off x="5428118" y="2238945"/>
            <a:ext cx="769482" cy="72015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流程图: 离页连接符 20"/>
          <p:cNvSpPr/>
          <p:nvPr/>
        </p:nvSpPr>
        <p:spPr>
          <a:xfrm>
            <a:off x="5428118" y="3254945"/>
            <a:ext cx="769482" cy="72015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流程图: 离页连接符 21"/>
          <p:cNvSpPr/>
          <p:nvPr/>
        </p:nvSpPr>
        <p:spPr>
          <a:xfrm>
            <a:off x="5428118" y="4270945"/>
            <a:ext cx="769482" cy="72015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流程图: 离页连接符 22"/>
          <p:cNvSpPr/>
          <p:nvPr/>
        </p:nvSpPr>
        <p:spPr>
          <a:xfrm>
            <a:off x="5428118" y="5286945"/>
            <a:ext cx="769482" cy="72015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337300" y="1803399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37300" y="2819399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37300" y="4851398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337300" y="3860798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337300" y="5867397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538752" y="119725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38752" y="22262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开发原则与理念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38752" y="32422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关键技术与实践难点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38752" y="42582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研究成果与应用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38752" y="527423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需要改进的地方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TextBox 145"/>
          <p:cNvSpPr txBox="1"/>
          <p:nvPr/>
        </p:nvSpPr>
        <p:spPr>
          <a:xfrm>
            <a:off x="1008721" y="4406326"/>
            <a:ext cx="339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22835" y="2083453"/>
            <a:ext cx="1963003" cy="1963513"/>
            <a:chOff x="1416698" y="1809000"/>
            <a:chExt cx="3239157" cy="3240000"/>
          </a:xfrm>
        </p:grpSpPr>
        <p:sp>
          <p:nvSpPr>
            <p:cNvPr id="51" name="椭圆 50"/>
            <p:cNvSpPr/>
            <p:nvPr/>
          </p:nvSpPr>
          <p:spPr>
            <a:xfrm>
              <a:off x="1416698" y="1809000"/>
              <a:ext cx="3239157" cy="32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594308" y="1989000"/>
              <a:ext cx="2880750" cy="28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594308" y="1982843"/>
              <a:ext cx="2880750" cy="2887089"/>
              <a:chOff x="3437020" y="1033173"/>
              <a:chExt cx="863676" cy="865577"/>
            </a:xfrm>
          </p:grpSpPr>
          <p:sp>
            <p:nvSpPr>
              <p:cNvPr id="54" name="椭圆 18"/>
              <p:cNvSpPr>
                <a:spLocks noChangeArrowheads="1"/>
              </p:cNvSpPr>
              <p:nvPr/>
            </p:nvSpPr>
            <p:spPr bwMode="auto">
              <a:xfrm>
                <a:off x="3437020" y="1033173"/>
                <a:ext cx="863676" cy="865577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  <a:miter lim="800000"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1" cstate="screen">
                <a:biLevel thresh="25000"/>
              </a:blip>
              <a:stretch>
                <a:fillRect/>
              </a:stretch>
            </p:blipFill>
            <p:spPr>
              <a:xfrm>
                <a:off x="3587275" y="1169757"/>
                <a:ext cx="552644" cy="566109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907407" y="1156363"/>
            <a:ext cx="1529173" cy="2271132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35470" y="3466771"/>
            <a:ext cx="825948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65100" y="2123639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谢谢您的聆听！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579598" y="4546053"/>
            <a:ext cx="503280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前言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315"/>
          <p:cNvSpPr/>
          <p:nvPr/>
        </p:nvSpPr>
        <p:spPr>
          <a:xfrm>
            <a:off x="2512695" y="1536065"/>
            <a:ext cx="6577330" cy="4525010"/>
          </a:xfrm>
          <a:prstGeom prst="rect">
            <a:avLst/>
          </a:prstGeom>
          <a:solidFill>
            <a:srgbClr val="64C8B4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316"/>
          <p:cNvSpPr txBox="1"/>
          <p:nvPr/>
        </p:nvSpPr>
        <p:spPr>
          <a:xfrm>
            <a:off x="3099435" y="1847850"/>
            <a:ext cx="5441950" cy="701040"/>
          </a:xfrm>
          <a:prstGeom prst="rect">
            <a:avLst/>
          </a:prstGeom>
          <a:noFill/>
          <a:ln>
            <a:noFill/>
          </a:ln>
        </p:spPr>
        <p:txBody>
          <a:bodyPr lIns="109700" tIns="54850" rIns="109700" bIns="548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最初想法是做一个林业资源管理平台，能够将成员收集数据进行一定管理主要包括增删改查等。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Shape 317"/>
          <p:cNvSpPr/>
          <p:nvPr/>
        </p:nvSpPr>
        <p:spPr>
          <a:xfrm rot="10800000" flipH="1">
            <a:off x="2896870" y="1847850"/>
            <a:ext cx="76200" cy="880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Shape 318"/>
          <p:cNvSpPr txBox="1"/>
          <p:nvPr/>
        </p:nvSpPr>
        <p:spPr>
          <a:xfrm>
            <a:off x="3099435" y="3358515"/>
            <a:ext cx="5441950" cy="701040"/>
          </a:xfrm>
          <a:prstGeom prst="rect">
            <a:avLst/>
          </a:prstGeom>
          <a:noFill/>
          <a:ln>
            <a:noFill/>
          </a:ln>
        </p:spPr>
        <p:txBody>
          <a:bodyPr lIns="109700" tIns="54850" rIns="109700" bIns="548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由于考虑到数据源头的问题，我们小组决定从在最初的林业信息资源管理系统之上，加上手边林业小程序，用于数据收集。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Shape 319"/>
          <p:cNvSpPr/>
          <p:nvPr/>
        </p:nvSpPr>
        <p:spPr>
          <a:xfrm rot="10800000" flipH="1">
            <a:off x="2895600" y="3358515"/>
            <a:ext cx="76200" cy="880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Shape 320"/>
          <p:cNvSpPr txBox="1"/>
          <p:nvPr/>
        </p:nvSpPr>
        <p:spPr>
          <a:xfrm>
            <a:off x="3099435" y="4895850"/>
            <a:ext cx="5441950" cy="701040"/>
          </a:xfrm>
          <a:prstGeom prst="rect">
            <a:avLst/>
          </a:prstGeom>
          <a:noFill/>
          <a:ln>
            <a:noFill/>
          </a:ln>
        </p:spPr>
        <p:txBody>
          <a:bodyPr lIns="109700" tIns="54850" rIns="109700" bIns="548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我们可以在此基础上建立一个数据收集前台（手边林业），利用大众的力量，让用户作为数据的贡献者，为平台系统提供数据。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Shape 321"/>
          <p:cNvSpPr/>
          <p:nvPr/>
        </p:nvSpPr>
        <p:spPr>
          <a:xfrm rot="10800000" flipH="1">
            <a:off x="2895600" y="4895850"/>
            <a:ext cx="76200" cy="880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开发原则和理念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26853" y="2369290"/>
            <a:ext cx="7946390" cy="464997"/>
            <a:chOff x="3002037" y="1465798"/>
            <a:chExt cx="7309423" cy="369332"/>
          </a:xfrm>
          <a:solidFill>
            <a:schemeClr val="accent2">
              <a:lumMod val="75000"/>
            </a:schemeClr>
          </a:solidFill>
        </p:grpSpPr>
        <p:sp>
          <p:nvSpPr>
            <p:cNvPr id="39" name="矩形 38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rgbClr val="7882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TextBox 16"/>
            <p:cNvSpPr txBox="1"/>
            <p:nvPr/>
          </p:nvSpPr>
          <p:spPr>
            <a:xfrm>
              <a:off x="3032994" y="1474372"/>
              <a:ext cx="7278466" cy="333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我们秉承“软件服务用户，数据源于贡献”的原则，进行开发</a:t>
              </a:r>
              <a:endPara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44303" y="4537868"/>
            <a:ext cx="7683500" cy="464997"/>
            <a:chOff x="3002037" y="3922395"/>
            <a:chExt cx="7067606" cy="369332"/>
          </a:xfrm>
          <a:solidFill>
            <a:schemeClr val="accent2">
              <a:lumMod val="75000"/>
            </a:schemeClr>
          </a:solidFill>
        </p:grpSpPr>
        <p:sp>
          <p:nvSpPr>
            <p:cNvPr id="42" name="矩形 41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rgbClr val="7882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TextBox 19"/>
            <p:cNvSpPr txBox="1"/>
            <p:nvPr/>
          </p:nvSpPr>
          <p:spPr>
            <a:xfrm>
              <a:off x="3023649" y="3939543"/>
              <a:ext cx="7045994" cy="333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利用大众的力量，随时随地对身边林业资源进行采集</a:t>
              </a:r>
              <a:endPara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6" name="等腰三角形 2"/>
          <p:cNvSpPr/>
          <p:nvPr/>
        </p:nvSpPr>
        <p:spPr bwMode="auto">
          <a:xfrm rot="2747878">
            <a:off x="1485019" y="1755293"/>
            <a:ext cx="1322683" cy="153041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91416" tIns="45708" rIns="91416" bIns="4570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1639558" y="2368885"/>
            <a:ext cx="858223" cy="492216"/>
          </a:xfrm>
          <a:prstGeom prst="rect">
            <a:avLst/>
          </a:prstGeom>
          <a:noFill/>
          <a:ln>
            <a:noFill/>
          </a:ln>
        </p:spPr>
        <p:txBody>
          <a:bodyPr wrap="none" lIns="91416" tIns="45708" rIns="91416" bIns="45708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研究思路</a:t>
            </a:r>
            <a:endParaRPr kumimoji="0" lang="zh-CN" altLang="en-US" sz="26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等腰三角形 2"/>
          <p:cNvSpPr/>
          <p:nvPr/>
        </p:nvSpPr>
        <p:spPr bwMode="auto">
          <a:xfrm rot="3036074">
            <a:off x="1485018" y="4005010"/>
            <a:ext cx="1322686" cy="1530417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rgbClr val="64C8B4"/>
          </a:solidFill>
          <a:ln>
            <a:noFill/>
          </a:ln>
        </p:spPr>
        <p:txBody>
          <a:bodyPr wrap="none" lIns="91416" tIns="45708" rIns="91416" bIns="4570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1650159" y="4610340"/>
            <a:ext cx="858223" cy="492216"/>
          </a:xfrm>
          <a:prstGeom prst="rect">
            <a:avLst/>
          </a:prstGeom>
          <a:noFill/>
          <a:ln>
            <a:noFill/>
          </a:ln>
        </p:spPr>
        <p:txBody>
          <a:bodyPr wrap="none" lIns="91416" tIns="45708" rIns="91416" bIns="45708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理念</a:t>
            </a:r>
            <a:endParaRPr kumimoji="0" lang="zh-CN" altLang="en-US" sz="26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研究思路与方法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5669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关键技术与实践难点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15"/>
          <p:cNvCxnSpPr/>
          <p:nvPr/>
        </p:nvCxnSpPr>
        <p:spPr>
          <a:xfrm flipH="1">
            <a:off x="3737153" y="2443446"/>
            <a:ext cx="8964" cy="393223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4"/>
          <p:cNvGrpSpPr/>
          <p:nvPr/>
        </p:nvGrpSpPr>
        <p:grpSpPr>
          <a:xfrm>
            <a:off x="175341" y="1310240"/>
            <a:ext cx="4383129" cy="1078846"/>
            <a:chOff x="-470146" y="1327980"/>
            <a:chExt cx="4693970" cy="1155354"/>
          </a:xfrm>
        </p:grpSpPr>
        <p:sp>
          <p:nvSpPr>
            <p:cNvPr id="36" name="椭圆 35"/>
            <p:cNvSpPr/>
            <p:nvPr/>
          </p:nvSpPr>
          <p:spPr>
            <a:xfrm>
              <a:off x="2757605" y="1327980"/>
              <a:ext cx="1182108" cy="1155354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Connect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-470146" y="1582992"/>
              <a:ext cx="2882659" cy="646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前端技术”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2476894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7" name="燕尾形 56"/>
            <p:cNvSpPr/>
            <p:nvPr/>
          </p:nvSpPr>
          <p:spPr>
            <a:xfrm flipH="1">
              <a:off x="4007800" y="1761255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826291" y="3293506"/>
            <a:ext cx="3277580" cy="30543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JavaWeb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技术开发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290" y="3889248"/>
            <a:ext cx="3277580" cy="73596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SpringMVC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26290" y="4826084"/>
            <a:ext cx="3277580" cy="30543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三层之间管理：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07058" y="267266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207058" y="3226060"/>
            <a:ext cx="544990" cy="584775"/>
            <a:chOff x="6107201" y="4221048"/>
            <a:chExt cx="1566174" cy="1680505"/>
          </a:xfrm>
        </p:grpSpPr>
        <p:sp>
          <p:nvSpPr>
            <p:cNvPr id="71" name="椭圆 70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TextBox 49"/>
            <p:cNvSpPr txBox="1"/>
            <p:nvPr/>
          </p:nvSpPr>
          <p:spPr>
            <a:xfrm flipH="1">
              <a:off x="6600888" y="4221048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207058" y="3966336"/>
            <a:ext cx="544990" cy="584775"/>
            <a:chOff x="6107201" y="4221048"/>
            <a:chExt cx="1566174" cy="1680505"/>
          </a:xfrm>
        </p:grpSpPr>
        <p:sp>
          <p:nvSpPr>
            <p:cNvPr id="74" name="椭圆 73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TextBox 49"/>
            <p:cNvSpPr txBox="1"/>
            <p:nvPr/>
          </p:nvSpPr>
          <p:spPr>
            <a:xfrm flipH="1">
              <a:off x="6600888" y="4221048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20653" y="4700228"/>
            <a:ext cx="544990" cy="584775"/>
            <a:chOff x="6107201" y="4257546"/>
            <a:chExt cx="1566174" cy="1680505"/>
          </a:xfrm>
        </p:grpSpPr>
        <p:sp>
          <p:nvSpPr>
            <p:cNvPr id="77" name="椭圆 76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 flipH="1">
              <a:off x="6600888" y="4257546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关键技术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7961" y="1548365"/>
            <a:ext cx="2691765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后端技术”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8691" y="1559160"/>
            <a:ext cx="2691765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46106" y="1321035"/>
            <a:ext cx="1103827" cy="1078846"/>
          </a:xfrm>
          <a:prstGeom prst="ellipse">
            <a:avLst/>
          </a:prstGeom>
          <a:solidFill>
            <a:srgbClr val="F2F2F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Connect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7430009" y="1725618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8905256" y="1714188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9296" y="3289696"/>
            <a:ext cx="3277580" cy="30543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HTML+CSS+JS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9295" y="4032758"/>
            <a:ext cx="3277580" cy="52070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JQuery+BootStrap+</a:t>
            </a:r>
            <a:r>
              <a:rPr lang="en-US" altLang="zh-CN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Ajax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063" y="267520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0063" y="3228600"/>
            <a:ext cx="544990" cy="584775"/>
            <a:chOff x="6107201" y="4221048"/>
            <a:chExt cx="1566174" cy="1680505"/>
          </a:xfrm>
        </p:grpSpPr>
        <p:sp>
          <p:nvSpPr>
            <p:cNvPr id="12" name="椭圆 11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TextBox 49"/>
            <p:cNvSpPr txBox="1"/>
            <p:nvPr/>
          </p:nvSpPr>
          <p:spPr>
            <a:xfrm flipH="1">
              <a:off x="6600888" y="4221048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0063" y="3968876"/>
            <a:ext cx="544990" cy="584775"/>
            <a:chOff x="6107201" y="4221048"/>
            <a:chExt cx="1566174" cy="1680505"/>
          </a:xfrm>
        </p:grpSpPr>
        <p:sp>
          <p:nvSpPr>
            <p:cNvPr id="15" name="椭圆 14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TextBox 49"/>
            <p:cNvSpPr txBox="1"/>
            <p:nvPr/>
          </p:nvSpPr>
          <p:spPr>
            <a:xfrm flipH="1">
              <a:off x="6600888" y="4221048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3658" y="4702768"/>
            <a:ext cx="544990" cy="584775"/>
            <a:chOff x="6107201" y="4257546"/>
            <a:chExt cx="1566174" cy="1680505"/>
          </a:xfrm>
        </p:grpSpPr>
        <p:sp>
          <p:nvSpPr>
            <p:cNvPr id="18" name="椭圆 17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7987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TextBox 49"/>
            <p:cNvSpPr txBox="1"/>
            <p:nvPr/>
          </p:nvSpPr>
          <p:spPr>
            <a:xfrm flipH="1">
              <a:off x="6600888" y="4257546"/>
              <a:ext cx="642936" cy="168050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5"/>
          <p:cNvCxnSpPr/>
          <p:nvPr/>
        </p:nvCxnSpPr>
        <p:spPr>
          <a:xfrm flipH="1">
            <a:off x="8354873" y="2443446"/>
            <a:ext cx="8964" cy="393223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05531" y="3965971"/>
            <a:ext cx="3277580" cy="30543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5423" y="267520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295" y="4825873"/>
            <a:ext cx="3277580" cy="52070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高德地图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API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15"/>
          <p:cNvCxnSpPr/>
          <p:nvPr/>
        </p:nvCxnSpPr>
        <p:spPr>
          <a:xfrm flipH="1">
            <a:off x="3737153" y="2443446"/>
            <a:ext cx="8964" cy="393223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4"/>
          <p:cNvGrpSpPr/>
          <p:nvPr/>
        </p:nvGrpSpPr>
        <p:grpSpPr>
          <a:xfrm>
            <a:off x="175341" y="1310240"/>
            <a:ext cx="4383129" cy="1078846"/>
            <a:chOff x="-470146" y="1327980"/>
            <a:chExt cx="4693970" cy="1155354"/>
          </a:xfrm>
        </p:grpSpPr>
        <p:sp>
          <p:nvSpPr>
            <p:cNvPr id="36" name="椭圆 35"/>
            <p:cNvSpPr/>
            <p:nvPr/>
          </p:nvSpPr>
          <p:spPr>
            <a:xfrm>
              <a:off x="2757605" y="1327980"/>
              <a:ext cx="1182108" cy="1155354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Connect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-470146" y="1582992"/>
              <a:ext cx="2882659" cy="646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项目管理”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2476894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7" name="燕尾形 56"/>
            <p:cNvSpPr/>
            <p:nvPr/>
          </p:nvSpPr>
          <p:spPr>
            <a:xfrm flipH="1">
              <a:off x="4007800" y="1761255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4440103" y="267520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关键技术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7961" y="1548365"/>
            <a:ext cx="2691765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代码管理”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8691" y="1559160"/>
            <a:ext cx="2691765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服务器资源”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46106" y="1321035"/>
            <a:ext cx="1103827" cy="1078846"/>
          </a:xfrm>
          <a:prstGeom prst="ellipse">
            <a:avLst/>
          </a:prstGeom>
          <a:solidFill>
            <a:srgbClr val="F2F2F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Connect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7430009" y="1725618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8905256" y="1714188"/>
            <a:ext cx="201719" cy="2689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70" y="3679698"/>
            <a:ext cx="3277580" cy="11671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项目开发工具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(IDE):eclipse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项目内部交流工具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:Tower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063" y="267520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0" name="直接连接符 15"/>
          <p:cNvCxnSpPr/>
          <p:nvPr/>
        </p:nvCxnSpPr>
        <p:spPr>
          <a:xfrm flipH="1">
            <a:off x="8354873" y="2443446"/>
            <a:ext cx="8964" cy="393223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58955" y="3679698"/>
            <a:ext cx="3277580" cy="11671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包管理：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maven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代码管理：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svn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05423" y="2675202"/>
            <a:ext cx="2879570" cy="3670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涉及相关技术：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06165" y="3679698"/>
            <a:ext cx="3277580" cy="116713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服务器资源：阿里云轻量级服务器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域名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:www.snake8859.top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36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4371"/>
      </a:accent1>
      <a:accent2>
        <a:srgbClr val="314371"/>
      </a:accent2>
      <a:accent3>
        <a:srgbClr val="314371"/>
      </a:accent3>
      <a:accent4>
        <a:srgbClr val="314371"/>
      </a:accent4>
      <a:accent5>
        <a:srgbClr val="314371"/>
      </a:accent5>
      <a:accent6>
        <a:srgbClr val="31437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4000" dirty="0" smtClean="0"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演示</Application>
  <PresentationFormat>宽屏</PresentationFormat>
  <Paragraphs>253</Paragraphs>
  <Slides>20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Arial</vt:lpstr>
      <vt:lpstr>Calibri</vt:lpstr>
      <vt:lpstr>Lato</vt:lpstr>
      <vt:lpstr>Agency FB</vt:lpstr>
      <vt:lpstr>Times New Roman</vt:lpstr>
      <vt:lpstr>Open Sans</vt:lpstr>
      <vt:lpstr>Open Sans</vt:lpstr>
      <vt:lpstr>Arial Unicode MS</vt:lpstr>
      <vt:lpstr>等线 Light</vt:lpstr>
      <vt:lpstr>ESRI AMFM Electric</vt:lpstr>
      <vt:lpstr>等线</vt:lpstr>
      <vt:lpstr>Nordri ToolsTheme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小二的PPT</dc:creator>
  <cp:keywords>www.51pptmoban.com</cp:keywords>
  <cp:lastModifiedBy>Administrator</cp:lastModifiedBy>
  <cp:revision>95</cp:revision>
  <dcterms:created xsi:type="dcterms:W3CDTF">2016-03-26T10:00:00Z</dcterms:created>
  <dcterms:modified xsi:type="dcterms:W3CDTF">2019-07-17T08:38:42Z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6050376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D8.0.2</vt:lpwstr>
  </property>
  <property fmtid="{D5CDD505-2E9C-101B-9397-08002B2CF9AE}" pid="5" name="KSORubyTemplateID">
    <vt:lpwstr>8</vt:lpwstr>
  </property>
  <property fmtid="{D5CDD505-2E9C-101B-9397-08002B2CF9AE}" pid="6" name="KSOProductBuildVer">
    <vt:lpwstr>2052-11.1.0.8808</vt:lpwstr>
  </property>
</Properties>
</file>