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0" r:id="rId5"/>
    <p:sldId id="262" r:id="rId6"/>
    <p:sldId id="259" r:id="rId7"/>
    <p:sldId id="257"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4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37675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388255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77758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12160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41192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04408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C69DE1A-0A48-4C78-A948-1BDDE4AC5E71}" type="datetimeFigureOut">
              <a:rPr lang="en-GB" smtClean="0"/>
              <a:t>29/01/2015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95215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C69DE1A-0A48-4C78-A948-1BDDE4AC5E71}" type="datetimeFigureOut">
              <a:rPr lang="en-GB" smtClean="0"/>
              <a:t>29/01/2015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03030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DE1A-0A48-4C78-A948-1BDDE4AC5E71}" type="datetimeFigureOut">
              <a:rPr lang="en-GB" smtClean="0"/>
              <a:t>29/01/2015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52496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392392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19775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9DE1A-0A48-4C78-A948-1BDDE4AC5E71}" type="datetimeFigureOut">
              <a:rPr lang="en-GB" smtClean="0"/>
              <a:t>29/01/2015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6437-FA60-4112-9CBE-7EBBE189BC65}" type="slidenum">
              <a:rPr lang="en-GB" smtClean="0"/>
              <a:t>‹#›</a:t>
            </a:fld>
            <a:endParaRPr lang="en-GB"/>
          </a:p>
        </p:txBody>
      </p:sp>
    </p:spTree>
    <p:extLst>
      <p:ext uri="{BB962C8B-B14F-4D97-AF65-F5344CB8AC3E}">
        <p14:creationId xmlns:p14="http://schemas.microsoft.com/office/powerpoint/2010/main" val="166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nakeAkaPython/FinalReportGeo-ScriptingGRS-51806/blob/master/FinalProjectReport.Rmd" TargetMode="External"/><Relationship Id="rId2" Type="http://schemas.openxmlformats.org/officeDocument/2006/relationships/hyperlink" Target="https://github.com/SnakeAkaPython/FinalReportGeo-ScriptingGRS-51806.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ol.co.za/news/south-africa/kwazulu-natal/kzn-to-declare-drought-emergency-1.1762934#.VMogo2jF8q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noAutofit/>
          </a:bodyPr>
          <a:lstStyle/>
          <a:p>
            <a:r>
              <a:rPr lang="en-GB" sz="3200" dirty="0" smtClean="0"/>
              <a:t>Monitoring Drought in Sugar Cane growing areas in </a:t>
            </a:r>
            <a:r>
              <a:rPr lang="en-GB" sz="3200" dirty="0" err="1" smtClean="0"/>
              <a:t>Kwazulu</a:t>
            </a:r>
            <a:r>
              <a:rPr lang="en-GB" sz="3200" dirty="0" smtClean="0"/>
              <a:t> Natal province of South Africa using SPI</a:t>
            </a:r>
            <a:endParaRPr lang="en-GB" sz="3200" dirty="0"/>
          </a:p>
        </p:txBody>
      </p:sp>
      <p:sp>
        <p:nvSpPr>
          <p:cNvPr id="4" name="TextBox 3"/>
          <p:cNvSpPr txBox="1"/>
          <p:nvPr/>
        </p:nvSpPr>
        <p:spPr>
          <a:xfrm>
            <a:off x="7876" y="5620598"/>
            <a:ext cx="3600400" cy="369332"/>
          </a:xfrm>
          <a:prstGeom prst="rect">
            <a:avLst/>
          </a:prstGeom>
          <a:noFill/>
        </p:spPr>
        <p:txBody>
          <a:bodyPr wrap="square" rtlCol="0">
            <a:spAutoFit/>
          </a:bodyPr>
          <a:lstStyle/>
          <a:p>
            <a:r>
              <a:rPr lang="en-GB" dirty="0" smtClean="0"/>
              <a:t>Course: Geo-Scripting </a:t>
            </a:r>
            <a:r>
              <a:rPr lang="en-GB" dirty="0"/>
              <a:t>GRS-51806</a:t>
            </a:r>
          </a:p>
        </p:txBody>
      </p:sp>
      <p:sp>
        <p:nvSpPr>
          <p:cNvPr id="5" name="TextBox 4"/>
          <p:cNvSpPr txBox="1"/>
          <p:nvPr/>
        </p:nvSpPr>
        <p:spPr>
          <a:xfrm>
            <a:off x="7876" y="5989930"/>
            <a:ext cx="5184576" cy="646331"/>
          </a:xfrm>
          <a:prstGeom prst="rect">
            <a:avLst/>
          </a:prstGeom>
          <a:noFill/>
        </p:spPr>
        <p:txBody>
          <a:bodyPr wrap="square" rtlCol="0">
            <a:spAutoFit/>
          </a:bodyPr>
          <a:lstStyle/>
          <a:p>
            <a:r>
              <a:rPr lang="en-GB" dirty="0" smtClean="0"/>
              <a:t>Team: Snake Aka Python</a:t>
            </a:r>
            <a:br>
              <a:rPr lang="en-GB" dirty="0" smtClean="0"/>
            </a:br>
            <a:r>
              <a:rPr lang="en-GB" dirty="0" smtClean="0"/>
              <a:t>Authors: </a:t>
            </a:r>
            <a:r>
              <a:rPr lang="en-GB" dirty="0" err="1" smtClean="0"/>
              <a:t>Andronikos</a:t>
            </a:r>
            <a:r>
              <a:rPr lang="en-GB" dirty="0" smtClean="0"/>
              <a:t> </a:t>
            </a:r>
            <a:r>
              <a:rPr lang="en-GB" dirty="0" err="1" smtClean="0"/>
              <a:t>Gyrichidis</a:t>
            </a:r>
            <a:r>
              <a:rPr lang="en-GB" dirty="0" smtClean="0"/>
              <a:t>, </a:t>
            </a:r>
            <a:r>
              <a:rPr lang="en-GB" dirty="0" err="1" smtClean="0"/>
              <a:t>Bongani</a:t>
            </a:r>
            <a:r>
              <a:rPr lang="en-GB" dirty="0" smtClean="0"/>
              <a:t> </a:t>
            </a:r>
            <a:r>
              <a:rPr lang="en-GB" dirty="0" err="1" smtClean="0"/>
              <a:t>Ngwenyama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5620598"/>
            <a:ext cx="2627784" cy="123740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060848"/>
            <a:ext cx="4829733" cy="316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409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Key Lessons</a:t>
            </a:r>
            <a:endParaRPr lang="en-GB" dirty="0"/>
          </a:p>
        </p:txBody>
      </p:sp>
      <p:sp>
        <p:nvSpPr>
          <p:cNvPr id="3" name="Content Placeholder 2"/>
          <p:cNvSpPr>
            <a:spLocks noGrp="1"/>
          </p:cNvSpPr>
          <p:nvPr>
            <p:ph idx="1"/>
          </p:nvPr>
        </p:nvSpPr>
        <p:spPr/>
        <p:txBody>
          <a:bodyPr/>
          <a:lstStyle/>
          <a:p>
            <a:r>
              <a:rPr lang="en-GB" sz="2400" dirty="0" smtClean="0"/>
              <a:t>New libraries </a:t>
            </a:r>
            <a:r>
              <a:rPr lang="en-GB" sz="2000" dirty="0" smtClean="0"/>
              <a:t>(</a:t>
            </a:r>
            <a:r>
              <a:rPr lang="en-GB" sz="2000" dirty="0" err="1" smtClean="0"/>
              <a:t>spi</a:t>
            </a:r>
            <a:r>
              <a:rPr lang="en-GB" sz="2000" dirty="0" smtClean="0"/>
              <a:t>, </a:t>
            </a:r>
            <a:r>
              <a:rPr lang="en-GB" sz="2000" dirty="0" err="1" smtClean="0"/>
              <a:t>spatstat</a:t>
            </a:r>
            <a:r>
              <a:rPr lang="en-GB" sz="2000" dirty="0" smtClean="0"/>
              <a:t>, reshape, animation)</a:t>
            </a:r>
          </a:p>
          <a:p>
            <a:r>
              <a:rPr lang="en-GB" sz="2400" dirty="0" smtClean="0"/>
              <a:t>Google is our best friend </a:t>
            </a:r>
          </a:p>
          <a:p>
            <a:r>
              <a:rPr lang="en-GB" sz="2400" dirty="0" smtClean="0"/>
              <a:t>Advantages working on Linux (animation)</a:t>
            </a:r>
          </a:p>
          <a:p>
            <a:r>
              <a:rPr lang="en-GB" sz="2400" dirty="0" smtClean="0"/>
              <a:t>The importance of using scripting</a:t>
            </a:r>
            <a:r>
              <a:rPr lang="en-GB" sz="2400" dirty="0"/>
              <a:t> </a:t>
            </a:r>
            <a:r>
              <a:rPr lang="en-GB" sz="2400" dirty="0" smtClean="0"/>
              <a:t>when handling data</a:t>
            </a:r>
          </a:p>
          <a:p>
            <a:r>
              <a:rPr lang="en-GB" sz="2400" dirty="0" smtClean="0"/>
              <a:t>Team work</a:t>
            </a:r>
          </a:p>
          <a:p>
            <a:endParaRPr lang="en-GB" dirty="0" smtClean="0"/>
          </a:p>
          <a:p>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933056"/>
            <a:ext cx="2619375" cy="1743075"/>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67" t="5276" r="3862" b="32028"/>
          <a:stretch/>
        </p:blipFill>
        <p:spPr bwMode="auto">
          <a:xfrm>
            <a:off x="971600" y="3939407"/>
            <a:ext cx="3790765" cy="1793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90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Outline</a:t>
            </a:r>
            <a:endParaRPr lang="en-GB" dirty="0"/>
          </a:p>
        </p:txBody>
      </p:sp>
      <p:sp>
        <p:nvSpPr>
          <p:cNvPr id="3" name="Content Placeholder 2"/>
          <p:cNvSpPr>
            <a:spLocks noGrp="1"/>
          </p:cNvSpPr>
          <p:nvPr>
            <p:ph idx="1"/>
          </p:nvPr>
        </p:nvSpPr>
        <p:spPr/>
        <p:txBody>
          <a:bodyPr/>
          <a:lstStyle/>
          <a:p>
            <a:r>
              <a:rPr lang="en-GB" dirty="0" smtClean="0"/>
              <a:t>Background</a:t>
            </a:r>
          </a:p>
          <a:p>
            <a:r>
              <a:rPr lang="en-GB" dirty="0" smtClean="0"/>
              <a:t>Methodology</a:t>
            </a:r>
          </a:p>
          <a:p>
            <a:r>
              <a:rPr lang="en-GB" dirty="0" smtClean="0"/>
              <a:t>Results (Interpolation, Graphs)</a:t>
            </a:r>
          </a:p>
          <a:p>
            <a:r>
              <a:rPr lang="en-GB" dirty="0" smtClean="0"/>
              <a:t>Conclusion</a:t>
            </a:r>
          </a:p>
          <a:p>
            <a:r>
              <a:rPr lang="en-GB" dirty="0" smtClean="0"/>
              <a:t>Key Lessons</a:t>
            </a:r>
            <a:endParaRPr lang="en-GB" dirty="0"/>
          </a:p>
        </p:txBody>
      </p:sp>
    </p:spTree>
    <p:extLst>
      <p:ext uri="{BB962C8B-B14F-4D97-AF65-F5344CB8AC3E}">
        <p14:creationId xmlns:p14="http://schemas.microsoft.com/office/powerpoint/2010/main" val="421790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Background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4200525" cy="32385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764703"/>
            <a:ext cx="3888432" cy="5996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090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Standard Precipitation Index</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Standard Precipitation Index (SPI) is once of the widely used drought indices globally. The level of drought is determined but the SPI value. </a:t>
            </a:r>
          </a:p>
          <a:p>
            <a:endParaRPr lang="en-GB" dirty="0" smtClean="0"/>
          </a:p>
          <a:p>
            <a:r>
              <a:rPr lang="en-GB" dirty="0" smtClean="0"/>
              <a:t>Positive SPI values indicate greater than median precipitation and negative values indicate less than median precipitation. Drought periods are represented by relatively high negative deviations. Normally, the 'drought' part of the SPI range is arbitrary split into: </a:t>
            </a:r>
          </a:p>
          <a:p>
            <a:endParaRPr lang="en-GB" dirty="0" smtClean="0"/>
          </a:p>
          <a:p>
            <a:pPr lvl="1"/>
            <a:r>
              <a:rPr lang="en-GB" dirty="0" smtClean="0"/>
              <a:t>moderately dry (-1.0 &gt; SPI &gt; -1.49), </a:t>
            </a:r>
          </a:p>
          <a:p>
            <a:pPr lvl="1"/>
            <a:r>
              <a:rPr lang="en-GB" dirty="0" smtClean="0"/>
              <a:t>severely dry (-1.5 &gt; SPI &gt; -1.99) and </a:t>
            </a:r>
          </a:p>
          <a:p>
            <a:pPr lvl="1"/>
            <a:r>
              <a:rPr lang="en-GB" dirty="0" smtClean="0"/>
              <a:t>extremely dry conditions (SPI &lt; -2.0). </a:t>
            </a:r>
          </a:p>
          <a:p>
            <a:endParaRPr lang="en-GB" dirty="0" smtClean="0"/>
          </a:p>
          <a:p>
            <a:r>
              <a:rPr lang="en-GB" dirty="0" smtClean="0"/>
              <a:t>A drought event starts when SPI value reaches -1.0 and ends when SPI becomes positive again (McKee et al., 1993).</a:t>
            </a:r>
            <a:endParaRPr lang="en-GB" dirty="0"/>
          </a:p>
        </p:txBody>
      </p:sp>
    </p:spTree>
    <p:extLst>
      <p:ext uri="{BB962C8B-B14F-4D97-AF65-F5344CB8AC3E}">
        <p14:creationId xmlns:p14="http://schemas.microsoft.com/office/powerpoint/2010/main" val="398585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Methodology</a:t>
            </a:r>
            <a:endParaRPr lang="en-GB" dirty="0"/>
          </a:p>
        </p:txBody>
      </p:sp>
      <p:sp>
        <p:nvSpPr>
          <p:cNvPr id="3" name="Content Placeholder 2"/>
          <p:cNvSpPr>
            <a:spLocks noGrp="1"/>
          </p:cNvSpPr>
          <p:nvPr>
            <p:ph idx="1"/>
          </p:nvPr>
        </p:nvSpPr>
        <p:spPr/>
        <p:txBody>
          <a:bodyPr>
            <a:normAutofit lnSpcReduction="10000"/>
          </a:bodyPr>
          <a:lstStyle/>
          <a:p>
            <a:r>
              <a:rPr lang="en-GB" sz="2400" dirty="0" smtClean="0"/>
              <a:t>Data downloading from SASRI</a:t>
            </a:r>
          </a:p>
          <a:p>
            <a:r>
              <a:rPr lang="en-GB" sz="2400" dirty="0" smtClean="0"/>
              <a:t>Reprocessing of the data </a:t>
            </a:r>
            <a:r>
              <a:rPr lang="en-GB" sz="1800" dirty="0" smtClean="0"/>
              <a:t>(</a:t>
            </a:r>
            <a:r>
              <a:rPr lang="en-GB" sz="1400" dirty="0" smtClean="0">
                <a:hlinkClick r:id="rId2"/>
              </a:rPr>
              <a:t>https://github.com/SnakeAkaPython/FinalReportGeo-ScriptingGRS-51806.git</a:t>
            </a:r>
            <a:r>
              <a:rPr lang="en-GB" sz="1800" dirty="0" smtClean="0"/>
              <a:t>)</a:t>
            </a:r>
            <a:endParaRPr lang="en-GB" dirty="0" smtClean="0"/>
          </a:p>
          <a:p>
            <a:r>
              <a:rPr lang="en-GB" sz="2400" dirty="0" smtClean="0"/>
              <a:t>Calculation of SPI using the library (</a:t>
            </a:r>
            <a:r>
              <a:rPr lang="en-GB" sz="2400" dirty="0" err="1" smtClean="0"/>
              <a:t>spi</a:t>
            </a:r>
            <a:r>
              <a:rPr lang="en-GB" sz="2400" dirty="0" smtClean="0"/>
              <a:t>) </a:t>
            </a:r>
          </a:p>
          <a:p>
            <a:r>
              <a:rPr lang="en-GB" sz="2400" dirty="0" smtClean="0"/>
              <a:t>Interpolation between points using the library (</a:t>
            </a:r>
            <a:r>
              <a:rPr lang="en-GB" sz="2400" dirty="0" err="1" smtClean="0"/>
              <a:t>spatstat</a:t>
            </a:r>
            <a:r>
              <a:rPr lang="en-GB" sz="2400" dirty="0" smtClean="0"/>
              <a:t>)</a:t>
            </a:r>
          </a:p>
          <a:p>
            <a:r>
              <a:rPr lang="en-GB" sz="2400" dirty="0" smtClean="0"/>
              <a:t>Created raster bricks</a:t>
            </a:r>
          </a:p>
          <a:p>
            <a:r>
              <a:rPr lang="en-GB" sz="2400" dirty="0" smtClean="0"/>
              <a:t>Raster brick animation for every month in the period considered</a:t>
            </a:r>
          </a:p>
          <a:p>
            <a:r>
              <a:rPr lang="en-GB" sz="2400" dirty="0" smtClean="0"/>
              <a:t>Created graphs for all the station </a:t>
            </a:r>
          </a:p>
          <a:p>
            <a:r>
              <a:rPr lang="en-GB" sz="2400" dirty="0" smtClean="0"/>
              <a:t>Created the animation for each month for all the stations</a:t>
            </a:r>
          </a:p>
          <a:p>
            <a:r>
              <a:rPr lang="en-GB" sz="2400" dirty="0" smtClean="0"/>
              <a:t>Final markdown report </a:t>
            </a:r>
            <a:r>
              <a:rPr lang="en-GB" sz="1600" dirty="0" smtClean="0"/>
              <a:t>(</a:t>
            </a:r>
            <a:r>
              <a:rPr lang="en-GB" sz="1600" dirty="0" smtClean="0">
                <a:hlinkClick r:id="rId3"/>
              </a:rPr>
              <a:t>https://github.com/SnakeAkaPython/FinalReportGeo-ScriptingGRS-51806/blob/master/FinalProjectReport.Rmd</a:t>
            </a:r>
            <a:r>
              <a:rPr lang="en-GB" sz="1600" dirty="0" smtClean="0"/>
              <a:t>)</a:t>
            </a:r>
          </a:p>
        </p:txBody>
      </p:sp>
    </p:spTree>
    <p:extLst>
      <p:ext uri="{BB962C8B-B14F-4D97-AF65-F5344CB8AC3E}">
        <p14:creationId xmlns:p14="http://schemas.microsoft.com/office/powerpoint/2010/main" val="147911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Interpolation Results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1916832"/>
            <a:ext cx="4543532" cy="41764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916832"/>
            <a:ext cx="4536504" cy="4176464"/>
          </a:xfrm>
          <a:prstGeom prst="rect">
            <a:avLst/>
          </a:prstGeom>
        </p:spPr>
      </p:pic>
    </p:spTree>
    <p:extLst>
      <p:ext uri="{BB962C8B-B14F-4D97-AF65-F5344CB8AC3E}">
        <p14:creationId xmlns:p14="http://schemas.microsoft.com/office/powerpoint/2010/main" val="611637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01" y="-170165"/>
            <a:ext cx="8712968" cy="35214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110856"/>
            <a:ext cx="8712968" cy="3779945"/>
          </a:xfrm>
          <a:prstGeom prst="rect">
            <a:avLst/>
          </a:prstGeom>
        </p:spPr>
      </p:pic>
    </p:spTree>
    <p:extLst>
      <p:ext uri="{BB962C8B-B14F-4D97-AF65-F5344CB8AC3E}">
        <p14:creationId xmlns:p14="http://schemas.microsoft.com/office/powerpoint/2010/main" val="193158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Presentation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916832"/>
            <a:ext cx="4248472" cy="42484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141" y="1946674"/>
            <a:ext cx="4259331" cy="4216209"/>
          </a:xfrm>
          <a:prstGeom prst="rect">
            <a:avLst/>
          </a:prstGeom>
        </p:spPr>
      </p:pic>
    </p:spTree>
    <p:extLst>
      <p:ext uri="{BB962C8B-B14F-4D97-AF65-F5344CB8AC3E}">
        <p14:creationId xmlns:p14="http://schemas.microsoft.com/office/powerpoint/2010/main" val="406116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As Expected, the winter months are more drier than the Summer months are this area is a summer rainfall area. </a:t>
            </a:r>
          </a:p>
          <a:p>
            <a:r>
              <a:rPr lang="en-GB" dirty="0" smtClean="0"/>
              <a:t>As seen in the Yearly SPI for June, there are periods when all the areas were exceptionally wet than normal. This however not conclusive that once in ten every the areas would have wet conditions during this month because of the period considered in the analysis(i.e. 1997 - 2014 is not long enough for such conclusion).</a:t>
            </a:r>
          </a:p>
          <a:p>
            <a:endParaRPr lang="en-GB" dirty="0" smtClean="0"/>
          </a:p>
          <a:p>
            <a:r>
              <a:rPr lang="en-GB" dirty="0" smtClean="0"/>
              <a:t>The assessment also shows that the summer months experience dry conditions every after ten years, i.e. 2004 and 2014. As read from the article: </a:t>
            </a:r>
            <a:r>
              <a:rPr lang="en-GB" sz="2300" dirty="0" smtClean="0"/>
              <a:t>(</a:t>
            </a:r>
            <a:r>
              <a:rPr lang="en-GB" sz="2300" dirty="0" smtClean="0">
                <a:hlinkClick r:id="rId2"/>
              </a:rPr>
              <a:t>http://www.iol.co.za/news/south-africa/kwazulu-natal/kzn-to-declare-drought-emergency-1.1762934#.VMogo2jF8qk</a:t>
            </a:r>
            <a:r>
              <a:rPr lang="en-GB" sz="2300" dirty="0" smtClean="0"/>
              <a:t>) </a:t>
            </a:r>
            <a:r>
              <a:rPr lang="en-GB" dirty="0" smtClean="0"/>
              <a:t>The Province of </a:t>
            </a:r>
            <a:r>
              <a:rPr lang="en-GB" dirty="0" err="1" smtClean="0"/>
              <a:t>KwaZulu</a:t>
            </a:r>
            <a:r>
              <a:rPr lang="en-GB" dirty="0" smtClean="0"/>
              <a:t> Natal has declared a state of drought disaster.</a:t>
            </a:r>
          </a:p>
        </p:txBody>
      </p:sp>
    </p:spTree>
    <p:extLst>
      <p:ext uri="{BB962C8B-B14F-4D97-AF65-F5344CB8AC3E}">
        <p14:creationId xmlns:p14="http://schemas.microsoft.com/office/powerpoint/2010/main" val="2614290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404</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Monitoring Drought in Sugar Cane growing areas in Kwazulu Natal province of South Africa using SPI</vt:lpstr>
      <vt:lpstr>Outline</vt:lpstr>
      <vt:lpstr>Background</vt:lpstr>
      <vt:lpstr>Standard Precipitation Index</vt:lpstr>
      <vt:lpstr>Methodology</vt:lpstr>
      <vt:lpstr>Interpolation Results </vt:lpstr>
      <vt:lpstr>PowerPoint Presentation</vt:lpstr>
      <vt:lpstr>Graph Presentation</vt:lpstr>
      <vt:lpstr>Conclusion</vt:lpstr>
      <vt:lpstr>Key Lessons</vt:lpstr>
    </vt:vector>
  </TitlesOfParts>
  <Company>Wageningen 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Gyrichidis, Andronikos</dc:creator>
  <cp:lastModifiedBy>Gyrichidis, Andronikos</cp:lastModifiedBy>
  <cp:revision>8</cp:revision>
  <dcterms:created xsi:type="dcterms:W3CDTF">2015-01-29T12:56:14Z</dcterms:created>
  <dcterms:modified xsi:type="dcterms:W3CDTF">2015-01-29T14:40:50Z</dcterms:modified>
</cp:coreProperties>
</file>