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0" r:id="rId4"/>
    <p:sldId id="288" r:id="rId5"/>
    <p:sldId id="289" r:id="rId6"/>
    <p:sldId id="258" r:id="rId7"/>
    <p:sldId id="276" r:id="rId8"/>
    <p:sldId id="263" r:id="rId9"/>
    <p:sldId id="277" r:id="rId10"/>
    <p:sldId id="278" r:id="rId11"/>
    <p:sldId id="282" r:id="rId12"/>
    <p:sldId id="279" r:id="rId13"/>
    <p:sldId id="280" r:id="rId14"/>
    <p:sldId id="266" r:id="rId15"/>
    <p:sldId id="281" r:id="rId16"/>
    <p:sldId id="267" r:id="rId17"/>
    <p:sldId id="284" r:id="rId18"/>
    <p:sldId id="283" r:id="rId19"/>
    <p:sldId id="292" r:id="rId20"/>
    <p:sldId id="286" r:id="rId21"/>
    <p:sldId id="291" r:id="rId22"/>
    <p:sldId id="274" r:id="rId23"/>
    <p:sldId id="275" r:id="rId24"/>
    <p:sldId id="287" r:id="rId25"/>
  </p:sldIdLst>
  <p:sldSz cx="9144000" cy="6858000" type="screen4x3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834"/>
    <a:srgbClr val="DC4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2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958" y="-9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7FE6A-50BC-454A-B893-23EE9B4D2554}" type="datetimeFigureOut">
              <a:rPr lang="zh-CN" altLang="en-US" smtClean="0"/>
              <a:pPr/>
              <a:t>2019/8/21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919C6-F565-49BF-956B-6FF72B9FC3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929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EDE0B69-367C-4CCF-8979-2A91B4A2932D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60DD398A-4C88-4A00-B0DA-2C5F79BDD60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073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ADE806-61F3-49EE-B00F-45AC82DF902A}" type="slidenum">
              <a:rPr lang="zh-CN" altLang="en-US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2753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83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53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900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0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063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1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60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176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88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9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04986" indent="-30961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238441" indent="-24768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733817" indent="-24768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229193" indent="-24768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724569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219945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715322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210698" indent="-247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46E3D2-38FF-49EA-93BA-145F80323B03}" type="slidenum">
              <a:rPr lang="zh-CN" altLang="en-US"/>
              <a:pPr eaLnBrk="1" hangingPunct="1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511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94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295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653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43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42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96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58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0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451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0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51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D398A-4C88-4A00-B0DA-2C5F79BDD60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7463" y="0"/>
            <a:ext cx="91694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-34925" y="4476750"/>
            <a:ext cx="9186863" cy="1339850"/>
            <a:chOff x="-34834" y="3962400"/>
            <a:chExt cx="9187543" cy="1341120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5399581" y="3962400"/>
              <a:ext cx="3753128" cy="1036031"/>
            </a:xfrm>
            <a:custGeom>
              <a:avLst/>
              <a:gdLst>
                <a:gd name="connsiteX0" fmla="*/ 0 w 3753395"/>
                <a:gd name="connsiteY0" fmla="*/ 1036320 h 1036320"/>
                <a:gd name="connsiteX1" fmla="*/ 3753395 w 3753395"/>
                <a:gd name="connsiteY1" fmla="*/ 0 h 10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53395" h="1036320">
                  <a:moveTo>
                    <a:pt x="0" y="1036320"/>
                  </a:moveTo>
                  <a:lnTo>
                    <a:pt x="3753395" y="0"/>
                  </a:lnTo>
                </a:path>
              </a:pathLst>
            </a:cu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94" y="4313571"/>
              <a:ext cx="1794008" cy="982005"/>
            </a:xfrm>
            <a:custGeom>
              <a:avLst/>
              <a:gdLst>
                <a:gd name="connsiteX0" fmla="*/ 0 w 1724298"/>
                <a:gd name="connsiteY0" fmla="*/ 0 h 982724"/>
                <a:gd name="connsiteX1" fmla="*/ 1146700 w 1724298"/>
                <a:gd name="connsiteY1" fmla="*/ 285270 h 982724"/>
                <a:gd name="connsiteX2" fmla="*/ 1724298 w 1724298"/>
                <a:gd name="connsiteY2" fmla="*/ 145933 h 982724"/>
                <a:gd name="connsiteX3" fmla="*/ 0 w 1724298"/>
                <a:gd name="connsiteY3" fmla="*/ 982724 h 98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298" h="982724">
                  <a:moveTo>
                    <a:pt x="0" y="0"/>
                  </a:moveTo>
                  <a:lnTo>
                    <a:pt x="1146700" y="285270"/>
                  </a:lnTo>
                  <a:lnTo>
                    <a:pt x="1724298" y="145933"/>
                  </a:lnTo>
                  <a:lnTo>
                    <a:pt x="0" y="98272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-34834" y="4119712"/>
              <a:ext cx="3213338" cy="1183808"/>
            </a:xfrm>
            <a:custGeom>
              <a:avLst/>
              <a:gdLst>
                <a:gd name="connsiteX0" fmla="*/ 0 w 3213463"/>
                <a:gd name="connsiteY0" fmla="*/ 1184366 h 1184366"/>
                <a:gd name="connsiteX1" fmla="*/ 3213463 w 3213463"/>
                <a:gd name="connsiteY1" fmla="*/ 209006 h 1184366"/>
                <a:gd name="connsiteX2" fmla="*/ 2473234 w 3213463"/>
                <a:gd name="connsiteY2" fmla="*/ 0 h 1184366"/>
                <a:gd name="connsiteX3" fmla="*/ 0 w 3213463"/>
                <a:gd name="connsiteY3" fmla="*/ 1184366 h 118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3463" h="1184366">
                  <a:moveTo>
                    <a:pt x="0" y="1184366"/>
                  </a:moveTo>
                  <a:lnTo>
                    <a:pt x="3213463" y="209006"/>
                  </a:lnTo>
                  <a:lnTo>
                    <a:pt x="2473234" y="0"/>
                  </a:lnTo>
                  <a:lnTo>
                    <a:pt x="0" y="118436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任意多边形 8"/>
            <p:cNvSpPr/>
            <p:nvPr userDrawn="1"/>
          </p:nvSpPr>
          <p:spPr>
            <a:xfrm>
              <a:off x="2429148" y="4110178"/>
              <a:ext cx="6496531" cy="1140905"/>
            </a:xfrm>
            <a:custGeom>
              <a:avLst/>
              <a:gdLst>
                <a:gd name="connsiteX0" fmla="*/ 0 w 6487886"/>
                <a:gd name="connsiteY0" fmla="*/ 0 h 1158240"/>
                <a:gd name="connsiteX1" fmla="*/ 4110446 w 6487886"/>
                <a:gd name="connsiteY1" fmla="*/ 1158240 h 1158240"/>
                <a:gd name="connsiteX2" fmla="*/ 6487886 w 6487886"/>
                <a:gd name="connsiteY2" fmla="*/ 557348 h 1158240"/>
                <a:gd name="connsiteX3" fmla="*/ 2098766 w 6487886"/>
                <a:gd name="connsiteY3" fmla="*/ 17417 h 1158240"/>
                <a:gd name="connsiteX4" fmla="*/ 0 w 6487886"/>
                <a:gd name="connsiteY4" fmla="*/ 0 h 1158240"/>
                <a:gd name="connsiteX0" fmla="*/ 0 w 6496594"/>
                <a:gd name="connsiteY0" fmla="*/ 8708 h 1140823"/>
                <a:gd name="connsiteX1" fmla="*/ 4119154 w 6496594"/>
                <a:gd name="connsiteY1" fmla="*/ 1140823 h 1140823"/>
                <a:gd name="connsiteX2" fmla="*/ 6496594 w 6496594"/>
                <a:gd name="connsiteY2" fmla="*/ 539931 h 1140823"/>
                <a:gd name="connsiteX3" fmla="*/ 2107474 w 6496594"/>
                <a:gd name="connsiteY3" fmla="*/ 0 h 1140823"/>
                <a:gd name="connsiteX4" fmla="*/ 0 w 6496594"/>
                <a:gd name="connsiteY4" fmla="*/ 8708 h 114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6594" h="1140823">
                  <a:moveTo>
                    <a:pt x="0" y="8708"/>
                  </a:moveTo>
                  <a:lnTo>
                    <a:pt x="4119154" y="1140823"/>
                  </a:lnTo>
                  <a:lnTo>
                    <a:pt x="6496594" y="539931"/>
                  </a:lnTo>
                  <a:lnTo>
                    <a:pt x="2107474" y="0"/>
                  </a:lnTo>
                  <a:lnTo>
                    <a:pt x="0" y="87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6636335" y="4555099"/>
              <a:ext cx="2516374" cy="670560"/>
            </a:xfrm>
            <a:custGeom>
              <a:avLst/>
              <a:gdLst>
                <a:gd name="connsiteX0" fmla="*/ 0 w 2516778"/>
                <a:gd name="connsiteY0" fmla="*/ 670560 h 670560"/>
                <a:gd name="connsiteX1" fmla="*/ 2516778 w 2516778"/>
                <a:gd name="connsiteY1" fmla="*/ 322217 h 670560"/>
                <a:gd name="connsiteX2" fmla="*/ 2499360 w 2516778"/>
                <a:gd name="connsiteY2" fmla="*/ 0 h 670560"/>
                <a:gd name="connsiteX3" fmla="*/ 0 w 2516778"/>
                <a:gd name="connsiteY3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6778" h="670560">
                  <a:moveTo>
                    <a:pt x="0" y="670560"/>
                  </a:moveTo>
                  <a:lnTo>
                    <a:pt x="2516778" y="322217"/>
                  </a:lnTo>
                  <a:lnTo>
                    <a:pt x="2499360" y="0"/>
                  </a:lnTo>
                  <a:lnTo>
                    <a:pt x="0" y="67056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1009818" y="3979880"/>
              <a:ext cx="8125426" cy="1271204"/>
            </a:xfrm>
            <a:custGeom>
              <a:avLst/>
              <a:gdLst>
                <a:gd name="connsiteX0" fmla="*/ 0 w 8125097"/>
                <a:gd name="connsiteY0" fmla="*/ 600892 h 1271452"/>
                <a:gd name="connsiteX1" fmla="*/ 992777 w 8125097"/>
                <a:gd name="connsiteY1" fmla="*/ 0 h 1271452"/>
                <a:gd name="connsiteX2" fmla="*/ 5155475 w 8125097"/>
                <a:gd name="connsiteY2" fmla="*/ 1271452 h 1271452"/>
                <a:gd name="connsiteX3" fmla="*/ 8125097 w 8125097"/>
                <a:gd name="connsiteY3" fmla="*/ 365760 h 127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5097" h="1271452">
                  <a:moveTo>
                    <a:pt x="0" y="600892"/>
                  </a:moveTo>
                  <a:lnTo>
                    <a:pt x="992777" y="0"/>
                  </a:lnTo>
                  <a:lnTo>
                    <a:pt x="5155475" y="1271452"/>
                  </a:lnTo>
                  <a:lnTo>
                    <a:pt x="8125097" y="365760"/>
                  </a:lnTo>
                </a:path>
              </a:pathLst>
            </a:cu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任意多边形 11"/>
            <p:cNvSpPr/>
            <p:nvPr userDrawn="1"/>
          </p:nvSpPr>
          <p:spPr>
            <a:xfrm>
              <a:off x="2003667" y="4685398"/>
              <a:ext cx="3430842" cy="305089"/>
            </a:xfrm>
            <a:custGeom>
              <a:avLst/>
              <a:gdLst>
                <a:gd name="connsiteX0" fmla="*/ 0 w 7019109"/>
                <a:gd name="connsiteY0" fmla="*/ 722811 h 1027611"/>
                <a:gd name="connsiteX1" fmla="*/ 3352800 w 7019109"/>
                <a:gd name="connsiteY1" fmla="*/ 1027611 h 1027611"/>
                <a:gd name="connsiteX2" fmla="*/ 7019109 w 7019109"/>
                <a:gd name="connsiteY2" fmla="*/ 0 h 1027611"/>
                <a:gd name="connsiteX0" fmla="*/ 0 w 3352800"/>
                <a:gd name="connsiteY0" fmla="*/ 0 h 304800"/>
                <a:gd name="connsiteX1" fmla="*/ 3352800 w 3352800"/>
                <a:gd name="connsiteY1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2800" h="304800">
                  <a:moveTo>
                    <a:pt x="0" y="0"/>
                  </a:moveTo>
                  <a:lnTo>
                    <a:pt x="3352800" y="304800"/>
                  </a:lnTo>
                </a:path>
              </a:pathLst>
            </a:cu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KSO_CT1"/>
          <p:cNvSpPr>
            <a:spLocks noGrp="1"/>
          </p:cNvSpPr>
          <p:nvPr>
            <p:ph type="ctrTitle"/>
          </p:nvPr>
        </p:nvSpPr>
        <p:spPr>
          <a:xfrm>
            <a:off x="1132115" y="1698172"/>
            <a:ext cx="7001688" cy="1029194"/>
          </a:xfrm>
          <a:noFill/>
        </p:spPr>
        <p:txBody>
          <a:bodyPr wrap="none" lIns="0" tIns="108000" rIns="0" bIns="0" anchor="ctr" anchorCtr="1">
            <a:noAutofit/>
          </a:bodyPr>
          <a:lstStyle>
            <a:lvl1pPr algn="ctr">
              <a:defRPr sz="4000" baseline="0">
                <a:solidFill>
                  <a:schemeClr val="tx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/>
          </p:nvPr>
        </p:nvSpPr>
        <p:spPr>
          <a:xfrm>
            <a:off x="2682235" y="2739831"/>
            <a:ext cx="3775663" cy="421380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1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00624-1799-4321-9F35-F3EE9A08BE79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1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6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C9113-FB75-4C6F-930E-1847F23FEBCC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A17DE9-61E9-41C6-B202-EBC5DFA912C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8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ECB36-8232-4A05-8A7E-20FD7E9CBB98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BAC2BB-D83D-4DB2-B845-64759AF4FA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5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61554" y="957622"/>
            <a:ext cx="8177349" cy="5450981"/>
          </a:xfrm>
        </p:spPr>
        <p:txBody>
          <a:bodyPr/>
          <a:lstStyle>
            <a:lvl1pPr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  <a:lvl2pPr marL="355600" indent="-17780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CE358-836A-4C47-A60C-08C096040FE0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7F2C6C-46E8-4670-8604-58446C1D698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22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51938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5" name="组合 11"/>
          <p:cNvGrpSpPr>
            <a:grpSpLocks/>
          </p:cNvGrpSpPr>
          <p:nvPr/>
        </p:nvGrpSpPr>
        <p:grpSpPr bwMode="auto">
          <a:xfrm>
            <a:off x="0" y="2611438"/>
            <a:ext cx="9144000" cy="1044575"/>
            <a:chOff x="0" y="130619"/>
            <a:chExt cx="9144000" cy="722817"/>
          </a:xfrm>
        </p:grpSpPr>
        <p:sp>
          <p:nvSpPr>
            <p:cNvPr id="6" name="任意多边形 5"/>
            <p:cNvSpPr/>
            <p:nvPr userDrawn="1"/>
          </p:nvSpPr>
          <p:spPr>
            <a:xfrm>
              <a:off x="6870700" y="312971"/>
              <a:ext cx="2273300" cy="540465"/>
            </a:xfrm>
            <a:custGeom>
              <a:avLst/>
              <a:gdLst>
                <a:gd name="connsiteX0" fmla="*/ 0 w 2272937"/>
                <a:gd name="connsiteY0" fmla="*/ 478971 h 478971"/>
                <a:gd name="connsiteX1" fmla="*/ 2272937 w 2272937"/>
                <a:gd name="connsiteY1" fmla="*/ 478971 h 478971"/>
                <a:gd name="connsiteX2" fmla="*/ 2272937 w 2272937"/>
                <a:gd name="connsiteY2" fmla="*/ 0 h 478971"/>
                <a:gd name="connsiteX3" fmla="*/ 1271452 w 2272937"/>
                <a:gd name="connsiteY3" fmla="*/ 0 h 478971"/>
                <a:gd name="connsiteX4" fmla="*/ 17417 w 2272937"/>
                <a:gd name="connsiteY4" fmla="*/ 0 h 478971"/>
                <a:gd name="connsiteX5" fmla="*/ 0 w 2272937"/>
                <a:gd name="connsiteY5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72937" h="478971">
                  <a:moveTo>
                    <a:pt x="0" y="478971"/>
                  </a:moveTo>
                  <a:lnTo>
                    <a:pt x="2272937" y="478971"/>
                  </a:lnTo>
                  <a:lnTo>
                    <a:pt x="2272937" y="0"/>
                  </a:lnTo>
                  <a:lnTo>
                    <a:pt x="1271452" y="0"/>
                  </a:lnTo>
                  <a:lnTo>
                    <a:pt x="17417" y="0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0" y="130619"/>
              <a:ext cx="8124825" cy="5657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任意多边形 7"/>
            <p:cNvSpPr/>
            <p:nvPr userDrawn="1"/>
          </p:nvSpPr>
          <p:spPr>
            <a:xfrm>
              <a:off x="6835775" y="696349"/>
              <a:ext cx="1306513" cy="157087"/>
            </a:xfrm>
            <a:custGeom>
              <a:avLst/>
              <a:gdLst>
                <a:gd name="connsiteX0" fmla="*/ 0 w 1306285"/>
                <a:gd name="connsiteY0" fmla="*/ 0 h 156754"/>
                <a:gd name="connsiteX1" fmla="*/ 1306285 w 1306285"/>
                <a:gd name="connsiteY1" fmla="*/ 0 h 156754"/>
                <a:gd name="connsiteX2" fmla="*/ 17417 w 1306285"/>
                <a:gd name="connsiteY2" fmla="*/ 156754 h 156754"/>
                <a:gd name="connsiteX3" fmla="*/ 0 w 1306285"/>
                <a:gd name="connsiteY3" fmla="*/ 0 h 15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6285" h="156754">
                  <a:moveTo>
                    <a:pt x="0" y="0"/>
                  </a:moveTo>
                  <a:lnTo>
                    <a:pt x="1306285" y="0"/>
                  </a:lnTo>
                  <a:lnTo>
                    <a:pt x="17417" y="156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26125" y="908984"/>
            <a:ext cx="1691489" cy="3932295"/>
          </a:xfrm>
          <a:prstGeom prst="rect">
            <a:avLst/>
          </a:prstGeom>
        </p:spPr>
        <p:txBody>
          <a:bodyPr/>
          <a:lstStyle>
            <a:lvl1pPr lvl="0" indent="0" algn="just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60000"/>
              <a:buFont typeface="Wingdings" panose="05000000000000000000" pitchFamily="2" charset="2"/>
              <a:buNone/>
              <a:defRPr sz="23900" i="1" baseline="0">
                <a:ln>
                  <a:solidFill>
                    <a:schemeClr val="bg1"/>
                  </a:solidFill>
                </a:ln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defRPr>
            </a:lvl1pPr>
            <a:lvl2pPr marL="714375" indent="-357188" algn="just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baseline="0">
                <a:solidFill>
                  <a:srgbClr val="7D7D7D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fontAlgn="auto">
              <a:defRPr/>
            </a:pPr>
            <a:r>
              <a:rPr lang="en-US" altLang="zh-CN" dirty="0">
                <a:ln w="19050">
                  <a:solidFill>
                    <a:schemeClr val="bg1"/>
                  </a:solidFill>
                </a:ln>
              </a:rPr>
              <a:t>1</a:t>
            </a:r>
            <a:endParaRPr lang="zh-CN" altLang="en-US" dirty="0">
              <a:ln w="19050">
                <a:solidFill>
                  <a:schemeClr val="bg1"/>
                </a:solidFill>
              </a:ln>
            </a:endParaRPr>
          </a:p>
        </p:txBody>
      </p:sp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1715594" y="2601888"/>
            <a:ext cx="5584506" cy="75970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1713420" y="3494362"/>
            <a:ext cx="5236026" cy="399467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C1C1-1F5E-4387-82CE-2B20C0987829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11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36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DD1E2-69E8-41EC-B0EC-3ABE94D56C2A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5B5D0-2A38-4A4A-8156-24ADACAA22E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9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E7CA2-A344-4945-A715-32E26878E13B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2903C-B1A9-4CF9-A9C9-AEB3352389A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9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CB4AF-40C6-4019-BFD0-8DB0E7D21534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3E74D-8936-4CEB-876E-B25B4B07697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8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069D0-5DB9-444E-9EBF-57AC90FA5D89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B09FE-6380-436A-8BDE-F2E85A4DCB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9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6C631-91EE-43BA-AC41-A5F3DECE3A48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5234BC-7E82-4407-AD46-AF5C7190F8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66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B2C58-DD79-47BD-85F9-F642E2ECD727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CE4098-4058-4406-9A93-70285EE88E9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6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-17463" y="0"/>
            <a:ext cx="91694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85000">
                <a:schemeClr val="bg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6870700" y="312738"/>
            <a:ext cx="2273300" cy="539750"/>
          </a:xfrm>
          <a:custGeom>
            <a:avLst/>
            <a:gdLst>
              <a:gd name="connsiteX0" fmla="*/ 0 w 2272937"/>
              <a:gd name="connsiteY0" fmla="*/ 478971 h 478971"/>
              <a:gd name="connsiteX1" fmla="*/ 2272937 w 2272937"/>
              <a:gd name="connsiteY1" fmla="*/ 478971 h 478971"/>
              <a:gd name="connsiteX2" fmla="*/ 2272937 w 2272937"/>
              <a:gd name="connsiteY2" fmla="*/ 0 h 478971"/>
              <a:gd name="connsiteX3" fmla="*/ 1271452 w 2272937"/>
              <a:gd name="connsiteY3" fmla="*/ 0 h 478971"/>
              <a:gd name="connsiteX4" fmla="*/ 17417 w 2272937"/>
              <a:gd name="connsiteY4" fmla="*/ 0 h 478971"/>
              <a:gd name="connsiteX5" fmla="*/ 0 w 2272937"/>
              <a:gd name="connsiteY5" fmla="*/ 478971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2937" h="478971">
                <a:moveTo>
                  <a:pt x="0" y="478971"/>
                </a:moveTo>
                <a:lnTo>
                  <a:pt x="2272937" y="478971"/>
                </a:lnTo>
                <a:lnTo>
                  <a:pt x="2272937" y="0"/>
                </a:lnTo>
                <a:lnTo>
                  <a:pt x="1271452" y="0"/>
                </a:lnTo>
                <a:lnTo>
                  <a:pt x="17417" y="0"/>
                </a:lnTo>
                <a:lnTo>
                  <a:pt x="0" y="478971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8" name="KSO_BC1"/>
          <p:cNvSpPr>
            <a:spLocks noGrp="1"/>
          </p:cNvSpPr>
          <p:nvPr>
            <p:ph type="body" idx="1"/>
          </p:nvPr>
        </p:nvSpPr>
        <p:spPr bwMode="auto">
          <a:xfrm>
            <a:off x="461963" y="904875"/>
            <a:ext cx="8177212" cy="545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A25F5FF-08FA-4BD8-BD4C-3DAF57980AD0}" type="datetimeFigureOut">
              <a:rPr lang="zh-CN" altLang="en-US"/>
              <a:pPr>
                <a:defRPr/>
              </a:pPr>
              <a:t>2019/8/21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7507288" y="6516688"/>
            <a:ext cx="644525" cy="344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accent1"/>
                </a:solidFill>
                <a:ea typeface="幼圆" panose="02010509060101010101" pitchFamily="49" charset="-122"/>
              </a:defRPr>
            </a:lvl1pPr>
          </a:lstStyle>
          <a:p>
            <a:fld id="{B532A602-B8E0-4E9E-A1F3-CE264F11C5FA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130175"/>
            <a:ext cx="8124825" cy="5667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6835775" y="696913"/>
            <a:ext cx="1306513" cy="157162"/>
          </a:xfrm>
          <a:custGeom>
            <a:avLst/>
            <a:gdLst>
              <a:gd name="connsiteX0" fmla="*/ 0 w 1306285"/>
              <a:gd name="connsiteY0" fmla="*/ 0 h 156754"/>
              <a:gd name="connsiteX1" fmla="*/ 1306285 w 1306285"/>
              <a:gd name="connsiteY1" fmla="*/ 0 h 156754"/>
              <a:gd name="connsiteX2" fmla="*/ 17417 w 1306285"/>
              <a:gd name="connsiteY2" fmla="*/ 156754 h 156754"/>
              <a:gd name="connsiteX3" fmla="*/ 0 w 1306285"/>
              <a:gd name="connsiteY3" fmla="*/ 0 h 15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6285" h="156754">
                <a:moveTo>
                  <a:pt x="0" y="0"/>
                </a:moveTo>
                <a:lnTo>
                  <a:pt x="1306285" y="0"/>
                </a:lnTo>
                <a:lnTo>
                  <a:pt x="17417" y="15675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34" name="KSO_BT1"/>
          <p:cNvSpPr>
            <a:spLocks noGrp="1"/>
          </p:cNvSpPr>
          <p:nvPr>
            <p:ph type="title"/>
          </p:nvPr>
        </p:nvSpPr>
        <p:spPr bwMode="auto">
          <a:xfrm>
            <a:off x="339725" y="157163"/>
            <a:ext cx="7689850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FilmGrain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539240"/>
            <a:ext cx="3849624" cy="3779520"/>
          </a:xfrm>
          <a:prstGeom prst="ellipse">
            <a:avLst/>
          </a:prstGeom>
          <a:ln w="63500" cap="rnd">
            <a:noFill/>
          </a:ln>
          <a:effectLst>
            <a:softEdge rad="317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2" r:id="rId2"/>
    <p:sldLayoutId id="2147483718" r:id="rId3"/>
    <p:sldLayoutId id="2147483713" r:id="rId4"/>
    <p:sldLayoutId id="2147483714" r:id="rId5"/>
    <p:sldLayoutId id="2147483715" r:id="rId6"/>
    <p:sldLayoutId id="2147483719" r:id="rId7"/>
    <p:sldLayoutId id="2147483720" r:id="rId8"/>
    <p:sldLayoutId id="2147483721" r:id="rId9"/>
    <p:sldLayoutId id="2147483716" r:id="rId10"/>
    <p:sldLayoutId id="214748372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57188" indent="-357188" algn="just" rtl="0" eaLnBrk="0" fontAlgn="base" hangingPunct="0">
        <a:lnSpc>
          <a:spcPct val="110000"/>
        </a:lnSpc>
        <a:spcBef>
          <a:spcPts val="1800"/>
        </a:spcBef>
        <a:spcAft>
          <a:spcPct val="0"/>
        </a:spcAft>
        <a:buClr>
          <a:srgbClr val="3B5518"/>
        </a:buClr>
        <a:buSzPct val="60000"/>
        <a:buFont typeface="Wingdings" pitchFamily="2" charset="2"/>
        <a:buChar char="q"/>
        <a:defRPr sz="2000" kern="1200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  <a:cs typeface="+mn-cs"/>
        </a:defRPr>
      </a:lvl1pPr>
      <a:lvl2pPr marL="357188" indent="-357188" algn="just" rtl="0" eaLnBrk="0" fontAlgn="base" hangingPunct="0">
        <a:lnSpc>
          <a:spcPct val="130000"/>
        </a:lnSpc>
        <a:spcBef>
          <a:spcPct val="0"/>
        </a:spcBef>
        <a:spcAft>
          <a:spcPts val="600"/>
        </a:spcAft>
        <a:buClr>
          <a:srgbClr val="D8E39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i.openjudge.cn/ch0206/2728/" TargetMode="External"/><Relationship Id="rId3" Type="http://schemas.openxmlformats.org/officeDocument/2006/relationships/hyperlink" Target="http://www.noi.openjudge.cn/ch0206/1996/" TargetMode="External"/><Relationship Id="rId7" Type="http://schemas.openxmlformats.org/officeDocument/2006/relationships/hyperlink" Target="http://www.noi.openjudge.cn/ch0206/7614/" TargetMode="External"/><Relationship Id="rId12" Type="http://schemas.openxmlformats.org/officeDocument/2006/relationships/hyperlink" Target="http://www.noi.openjudge.cn/ch0206/1481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i.openjudge.cn/ch0206/8780/" TargetMode="External"/><Relationship Id="rId11" Type="http://schemas.openxmlformats.org/officeDocument/2006/relationships/hyperlink" Target="http://www.noi.openjudge.cn/ch0206/2988/" TargetMode="External"/><Relationship Id="rId5" Type="http://schemas.openxmlformats.org/officeDocument/2006/relationships/hyperlink" Target="http://www.noi.openjudge.cn/ch0206/4977/" TargetMode="External"/><Relationship Id="rId10" Type="http://schemas.openxmlformats.org/officeDocument/2006/relationships/hyperlink" Target="http://www.noi.openjudge.cn/ch0206/1808/" TargetMode="External"/><Relationship Id="rId4" Type="http://schemas.openxmlformats.org/officeDocument/2006/relationships/hyperlink" Target="http://www.noi.openjudge.cn/ch0206/3532/" TargetMode="External"/><Relationship Id="rId9" Type="http://schemas.openxmlformats.org/officeDocument/2006/relationships/hyperlink" Target="http://www.noi.openjudge.cn/ch0206/2718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131888" y="1698625"/>
            <a:ext cx="7002462" cy="10287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动态规划 </a:t>
            </a:r>
            <a:r>
              <a:rPr lang="en-US" altLang="zh-CN" dirty="0"/>
              <a:t>– </a:t>
            </a:r>
            <a:r>
              <a:rPr lang="zh-CN" altLang="en-US" sz="3200"/>
              <a:t>经典模型</a:t>
            </a:r>
            <a:r>
              <a:rPr lang="zh-CN" altLang="en-US" sz="3200" dirty="0"/>
              <a:t>与方法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2682875" y="3079750"/>
            <a:ext cx="3775075" cy="4937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</a:rPr>
              <a:t>长沙市一中   袁帅</a:t>
            </a:r>
            <a:endParaRPr lang="en-US" altLang="zh-CN" b="1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10542" y="157163"/>
            <a:ext cx="7689850" cy="512762"/>
          </a:xfrm>
        </p:spPr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最长不下降子序列问题（</a:t>
            </a:r>
            <a:r>
              <a:rPr lang="en-US" altLang="zh-CN" dirty="0"/>
              <a:t>LIS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726" y="957263"/>
            <a:ext cx="8408738" cy="5451475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latinLnBrk="0">
              <a:buNone/>
            </a:pPr>
            <a:endParaRPr lang="en-US" altLang="zh-CN" b="1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5794945" y="2718156"/>
            <a:ext cx="622351" cy="122296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290889" y="2574140"/>
            <a:ext cx="1126407" cy="26631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210769" y="2430124"/>
            <a:ext cx="2206527" cy="410328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123728" y="2070084"/>
            <a:ext cx="4293568" cy="770368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618481" y="1854061"/>
            <a:ext cx="4775671" cy="98639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186433" y="1494021"/>
            <a:ext cx="5207719" cy="134643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46373" y="1205988"/>
            <a:ext cx="5747779" cy="1636160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14521"/>
              </p:ext>
            </p:extLst>
          </p:nvPr>
        </p:nvGraphicFramePr>
        <p:xfrm>
          <a:off x="460262" y="2858355"/>
          <a:ext cx="612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6156176" y="3148688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56620" y="2353126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58397" y="1479375"/>
            <a:ext cx="2031325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Consolas" panose="020B0609020204030204" pitchFamily="49" charset="0"/>
                <a:ea typeface="微软雅黑" panose="020B0503020204020204" pitchFamily="34" charset="-122"/>
              </a:rPr>
              <a:t>动态规划</a:t>
            </a:r>
            <a:endParaRPr lang="en-US" altLang="zh-CN" sz="3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600" dirty="0">
                <a:latin typeface="Consolas" panose="020B0609020204030204" pitchFamily="49" charset="0"/>
                <a:ea typeface="微软雅黑" panose="020B0503020204020204" pitchFamily="34" charset="-122"/>
              </a:rPr>
              <a:t>o(n^2)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 flipV="1">
            <a:off x="1763688" y="3244782"/>
            <a:ext cx="2513551" cy="337469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 flipV="1">
            <a:off x="2267743" y="3252420"/>
            <a:ext cx="2009495" cy="194734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flipV="1">
            <a:off x="1186433" y="3277591"/>
            <a:ext cx="3090805" cy="435523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flipV="1">
            <a:off x="662073" y="3242795"/>
            <a:ext cx="3615165" cy="627487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62073" y="4205406"/>
            <a:ext cx="87129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1"/>
            <a:r>
              <a:rPr lang="zh-CN" altLang="en-US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状态：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f[</a:t>
            </a:r>
            <a:r>
              <a:rPr lang="en-US" altLang="zh-CN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i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]</a:t>
            </a:r>
            <a:r>
              <a:rPr lang="zh-CN" altLang="en-US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表示以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a[</a:t>
            </a:r>
            <a:r>
              <a:rPr lang="en-US" altLang="zh-CN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i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]</a:t>
            </a:r>
            <a:r>
              <a:rPr lang="zh-CN" altLang="en-US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结尾的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LIS</a:t>
            </a:r>
          </a:p>
          <a:p>
            <a:pPr marL="177800" lvl="1"/>
            <a:r>
              <a:rPr lang="zh-CN" altLang="en-US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转移方程：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f[</a:t>
            </a:r>
            <a:r>
              <a:rPr lang="en-US" altLang="zh-CN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i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]=max{f[j]+1}  if a[j]&lt;=a[</a:t>
            </a:r>
            <a:r>
              <a:rPr lang="en-US" altLang="zh-CN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i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] &amp;&amp; j&lt;</a:t>
            </a:r>
            <a:r>
              <a:rPr lang="en-US" altLang="zh-CN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i</a:t>
            </a:r>
            <a:endParaRPr lang="en-US" altLang="zh-CN" sz="2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  <a:p>
            <a:pPr marL="177800" lvl="1"/>
            <a:r>
              <a:rPr lang="zh-CN" altLang="en-US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初值：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f[</a:t>
            </a:r>
            <a:r>
              <a:rPr lang="en-US" altLang="zh-CN" sz="2800" dirty="0" err="1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i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]=1</a:t>
            </a:r>
          </a:p>
          <a:p>
            <a:pPr marL="177800" lvl="1"/>
            <a:r>
              <a:rPr lang="zh-CN" altLang="en-US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求解顺序  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f[1]</a:t>
            </a:r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Wingdings" panose="05000000000000000000" pitchFamily="2" charset="2"/>
              </a:rPr>
              <a:t>f[n]</a:t>
            </a:r>
            <a:endParaRPr lang="en-US" altLang="zh-CN" sz="2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4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10542" y="157163"/>
            <a:ext cx="7689850" cy="512762"/>
          </a:xfrm>
        </p:spPr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最长不下降子序列问题（</a:t>
            </a:r>
            <a:r>
              <a:rPr lang="en-US" altLang="zh-CN" dirty="0"/>
              <a:t>LIS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726" y="957263"/>
            <a:ext cx="8408738" cy="5451475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latinLnBrk="0">
              <a:buNone/>
            </a:pPr>
            <a:endParaRPr lang="en-US" altLang="zh-CN" b="1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84413"/>
              </p:ext>
            </p:extLst>
          </p:nvPr>
        </p:nvGraphicFramePr>
        <p:xfrm>
          <a:off x="1476336" y="3509252"/>
          <a:ext cx="612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331030" y="998951"/>
            <a:ext cx="841743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如何输出最长不下降子序列？</a:t>
            </a:r>
            <a:endParaRPr lang="en-US" altLang="zh-CN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	——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prev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前驱数组，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prev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保存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是由哪个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f[j]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转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移得到的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即保存决策。</a:t>
            </a:r>
            <a:endParaRPr lang="zh-CN" altLang="en-US" sz="12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4967" y="3373872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a[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4141" y="4481556"/>
            <a:ext cx="864339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16556" y="5705692"/>
            <a:ext cx="137409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prev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44781"/>
              </p:ext>
            </p:extLst>
          </p:nvPr>
        </p:nvGraphicFramePr>
        <p:xfrm>
          <a:off x="1476336" y="4544928"/>
          <a:ext cx="612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823347"/>
              </p:ext>
            </p:extLst>
          </p:nvPr>
        </p:nvGraphicFramePr>
        <p:xfrm>
          <a:off x="1476336" y="5841072"/>
          <a:ext cx="612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任意多边形 26"/>
          <p:cNvSpPr/>
          <p:nvPr/>
        </p:nvSpPr>
        <p:spPr>
          <a:xfrm>
            <a:off x="6804928" y="3133398"/>
            <a:ext cx="556000" cy="391746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6300872" y="3113404"/>
            <a:ext cx="504056" cy="391746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2628464" y="2730592"/>
            <a:ext cx="3672408" cy="774558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4788704" y="3221914"/>
            <a:ext cx="1008112" cy="283236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/>
        </p:nvSpPr>
        <p:spPr>
          <a:xfrm>
            <a:off x="3166287" y="3051738"/>
            <a:ext cx="2126473" cy="45341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4212640" y="3316298"/>
            <a:ext cx="576064" cy="18885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3321922" y="3414472"/>
            <a:ext cx="530678" cy="11067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2700472" y="3401436"/>
            <a:ext cx="511201" cy="109073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1607610" y="3168198"/>
            <a:ext cx="334541" cy="318481"/>
          </a:xfrm>
          <a:custGeom>
            <a:avLst/>
            <a:gdLst>
              <a:gd name="connsiteX0" fmla="*/ 229245 w 334541"/>
              <a:gd name="connsiteY0" fmla="*/ 318481 h 318481"/>
              <a:gd name="connsiteX1" fmla="*/ 328833 w 334541"/>
              <a:gd name="connsiteY1" fmla="*/ 218893 h 318481"/>
              <a:gd name="connsiteX2" fmla="*/ 292619 w 334541"/>
              <a:gd name="connsiteY2" fmla="*/ 19717 h 318481"/>
              <a:gd name="connsiteX3" fmla="*/ 48175 w 334541"/>
              <a:gd name="connsiteY3" fmla="*/ 28770 h 318481"/>
              <a:gd name="connsiteX4" fmla="*/ 2908 w 334541"/>
              <a:gd name="connsiteY4" fmla="*/ 209839 h 318481"/>
              <a:gd name="connsiteX5" fmla="*/ 93443 w 334541"/>
              <a:gd name="connsiteY5" fmla="*/ 309428 h 3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541" h="318481">
                <a:moveTo>
                  <a:pt x="229245" y="318481"/>
                </a:moveTo>
                <a:cubicBezTo>
                  <a:pt x="273758" y="293584"/>
                  <a:pt x="318271" y="268687"/>
                  <a:pt x="328833" y="218893"/>
                </a:cubicBezTo>
                <a:cubicBezTo>
                  <a:pt x="339395" y="169099"/>
                  <a:pt x="339395" y="51404"/>
                  <a:pt x="292619" y="19717"/>
                </a:cubicBezTo>
                <a:cubicBezTo>
                  <a:pt x="245843" y="-11970"/>
                  <a:pt x="96460" y="-2917"/>
                  <a:pt x="48175" y="28770"/>
                </a:cubicBezTo>
                <a:cubicBezTo>
                  <a:pt x="-110" y="60457"/>
                  <a:pt x="-4637" y="163063"/>
                  <a:pt x="2908" y="209839"/>
                </a:cubicBezTo>
                <a:cubicBezTo>
                  <a:pt x="10453" y="256615"/>
                  <a:pt x="88916" y="297357"/>
                  <a:pt x="93443" y="309428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2077899" y="3185412"/>
            <a:ext cx="334541" cy="318481"/>
          </a:xfrm>
          <a:custGeom>
            <a:avLst/>
            <a:gdLst>
              <a:gd name="connsiteX0" fmla="*/ 229245 w 334541"/>
              <a:gd name="connsiteY0" fmla="*/ 318481 h 318481"/>
              <a:gd name="connsiteX1" fmla="*/ 328833 w 334541"/>
              <a:gd name="connsiteY1" fmla="*/ 218893 h 318481"/>
              <a:gd name="connsiteX2" fmla="*/ 292619 w 334541"/>
              <a:gd name="connsiteY2" fmla="*/ 19717 h 318481"/>
              <a:gd name="connsiteX3" fmla="*/ 48175 w 334541"/>
              <a:gd name="connsiteY3" fmla="*/ 28770 h 318481"/>
              <a:gd name="connsiteX4" fmla="*/ 2908 w 334541"/>
              <a:gd name="connsiteY4" fmla="*/ 209839 h 318481"/>
              <a:gd name="connsiteX5" fmla="*/ 93443 w 334541"/>
              <a:gd name="connsiteY5" fmla="*/ 309428 h 3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541" h="318481">
                <a:moveTo>
                  <a:pt x="229245" y="318481"/>
                </a:moveTo>
                <a:cubicBezTo>
                  <a:pt x="273758" y="293584"/>
                  <a:pt x="318271" y="268687"/>
                  <a:pt x="328833" y="218893"/>
                </a:cubicBezTo>
                <a:cubicBezTo>
                  <a:pt x="339395" y="169099"/>
                  <a:pt x="339395" y="51404"/>
                  <a:pt x="292619" y="19717"/>
                </a:cubicBezTo>
                <a:cubicBezTo>
                  <a:pt x="245843" y="-11970"/>
                  <a:pt x="96460" y="-2917"/>
                  <a:pt x="48175" y="28770"/>
                </a:cubicBezTo>
                <a:cubicBezTo>
                  <a:pt x="-110" y="60457"/>
                  <a:pt x="-4637" y="163063"/>
                  <a:pt x="2908" y="209839"/>
                </a:cubicBezTo>
                <a:cubicBezTo>
                  <a:pt x="10453" y="256615"/>
                  <a:pt x="88916" y="297357"/>
                  <a:pt x="93443" y="309428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>
          <a:xfrm>
            <a:off x="2581955" y="3185412"/>
            <a:ext cx="334541" cy="318481"/>
          </a:xfrm>
          <a:custGeom>
            <a:avLst/>
            <a:gdLst>
              <a:gd name="connsiteX0" fmla="*/ 229245 w 334541"/>
              <a:gd name="connsiteY0" fmla="*/ 318481 h 318481"/>
              <a:gd name="connsiteX1" fmla="*/ 328833 w 334541"/>
              <a:gd name="connsiteY1" fmla="*/ 218893 h 318481"/>
              <a:gd name="connsiteX2" fmla="*/ 292619 w 334541"/>
              <a:gd name="connsiteY2" fmla="*/ 19717 h 318481"/>
              <a:gd name="connsiteX3" fmla="*/ 48175 w 334541"/>
              <a:gd name="connsiteY3" fmla="*/ 28770 h 318481"/>
              <a:gd name="connsiteX4" fmla="*/ 2908 w 334541"/>
              <a:gd name="connsiteY4" fmla="*/ 209839 h 318481"/>
              <a:gd name="connsiteX5" fmla="*/ 93443 w 334541"/>
              <a:gd name="connsiteY5" fmla="*/ 309428 h 3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541" h="318481">
                <a:moveTo>
                  <a:pt x="229245" y="318481"/>
                </a:moveTo>
                <a:cubicBezTo>
                  <a:pt x="273758" y="293584"/>
                  <a:pt x="318271" y="268687"/>
                  <a:pt x="328833" y="218893"/>
                </a:cubicBezTo>
                <a:cubicBezTo>
                  <a:pt x="339395" y="169099"/>
                  <a:pt x="339395" y="51404"/>
                  <a:pt x="292619" y="19717"/>
                </a:cubicBezTo>
                <a:cubicBezTo>
                  <a:pt x="245843" y="-11970"/>
                  <a:pt x="96460" y="-2917"/>
                  <a:pt x="48175" y="28770"/>
                </a:cubicBezTo>
                <a:cubicBezTo>
                  <a:pt x="-110" y="60457"/>
                  <a:pt x="-4637" y="163063"/>
                  <a:pt x="2908" y="209839"/>
                </a:cubicBezTo>
                <a:cubicBezTo>
                  <a:pt x="10453" y="256615"/>
                  <a:pt x="88916" y="297357"/>
                  <a:pt x="93443" y="309428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260572" y="6089829"/>
            <a:ext cx="7551788" cy="53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 	  1  2  3  4  5  6  7  8  9  10 11 12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3263794" y="3308038"/>
            <a:ext cx="948846" cy="20247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 43"/>
          <p:cNvSpPr/>
          <p:nvPr/>
        </p:nvSpPr>
        <p:spPr>
          <a:xfrm>
            <a:off x="6824992" y="5485526"/>
            <a:ext cx="556000" cy="391746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320936" y="5465532"/>
            <a:ext cx="504056" cy="391746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2648528" y="5082720"/>
            <a:ext cx="3672408" cy="774558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4808768" y="5574042"/>
            <a:ext cx="1008112" cy="283236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3186351" y="5403866"/>
            <a:ext cx="2126473" cy="45341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4232704" y="5668426"/>
            <a:ext cx="576064" cy="18885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>
            <a:off x="3341986" y="5766600"/>
            <a:ext cx="530678" cy="11067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>
            <a:off x="2720536" y="5753564"/>
            <a:ext cx="511201" cy="109073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>
            <a:off x="1627674" y="5520326"/>
            <a:ext cx="334541" cy="318481"/>
          </a:xfrm>
          <a:custGeom>
            <a:avLst/>
            <a:gdLst>
              <a:gd name="connsiteX0" fmla="*/ 229245 w 334541"/>
              <a:gd name="connsiteY0" fmla="*/ 318481 h 318481"/>
              <a:gd name="connsiteX1" fmla="*/ 328833 w 334541"/>
              <a:gd name="connsiteY1" fmla="*/ 218893 h 318481"/>
              <a:gd name="connsiteX2" fmla="*/ 292619 w 334541"/>
              <a:gd name="connsiteY2" fmla="*/ 19717 h 318481"/>
              <a:gd name="connsiteX3" fmla="*/ 48175 w 334541"/>
              <a:gd name="connsiteY3" fmla="*/ 28770 h 318481"/>
              <a:gd name="connsiteX4" fmla="*/ 2908 w 334541"/>
              <a:gd name="connsiteY4" fmla="*/ 209839 h 318481"/>
              <a:gd name="connsiteX5" fmla="*/ 93443 w 334541"/>
              <a:gd name="connsiteY5" fmla="*/ 309428 h 3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541" h="318481">
                <a:moveTo>
                  <a:pt x="229245" y="318481"/>
                </a:moveTo>
                <a:cubicBezTo>
                  <a:pt x="273758" y="293584"/>
                  <a:pt x="318271" y="268687"/>
                  <a:pt x="328833" y="218893"/>
                </a:cubicBezTo>
                <a:cubicBezTo>
                  <a:pt x="339395" y="169099"/>
                  <a:pt x="339395" y="51404"/>
                  <a:pt x="292619" y="19717"/>
                </a:cubicBezTo>
                <a:cubicBezTo>
                  <a:pt x="245843" y="-11970"/>
                  <a:pt x="96460" y="-2917"/>
                  <a:pt x="48175" y="28770"/>
                </a:cubicBezTo>
                <a:cubicBezTo>
                  <a:pt x="-110" y="60457"/>
                  <a:pt x="-4637" y="163063"/>
                  <a:pt x="2908" y="209839"/>
                </a:cubicBezTo>
                <a:cubicBezTo>
                  <a:pt x="10453" y="256615"/>
                  <a:pt x="88916" y="297357"/>
                  <a:pt x="93443" y="309428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2097963" y="5537540"/>
            <a:ext cx="334541" cy="318481"/>
          </a:xfrm>
          <a:custGeom>
            <a:avLst/>
            <a:gdLst>
              <a:gd name="connsiteX0" fmla="*/ 229245 w 334541"/>
              <a:gd name="connsiteY0" fmla="*/ 318481 h 318481"/>
              <a:gd name="connsiteX1" fmla="*/ 328833 w 334541"/>
              <a:gd name="connsiteY1" fmla="*/ 218893 h 318481"/>
              <a:gd name="connsiteX2" fmla="*/ 292619 w 334541"/>
              <a:gd name="connsiteY2" fmla="*/ 19717 h 318481"/>
              <a:gd name="connsiteX3" fmla="*/ 48175 w 334541"/>
              <a:gd name="connsiteY3" fmla="*/ 28770 h 318481"/>
              <a:gd name="connsiteX4" fmla="*/ 2908 w 334541"/>
              <a:gd name="connsiteY4" fmla="*/ 209839 h 318481"/>
              <a:gd name="connsiteX5" fmla="*/ 93443 w 334541"/>
              <a:gd name="connsiteY5" fmla="*/ 309428 h 3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541" h="318481">
                <a:moveTo>
                  <a:pt x="229245" y="318481"/>
                </a:moveTo>
                <a:cubicBezTo>
                  <a:pt x="273758" y="293584"/>
                  <a:pt x="318271" y="268687"/>
                  <a:pt x="328833" y="218893"/>
                </a:cubicBezTo>
                <a:cubicBezTo>
                  <a:pt x="339395" y="169099"/>
                  <a:pt x="339395" y="51404"/>
                  <a:pt x="292619" y="19717"/>
                </a:cubicBezTo>
                <a:cubicBezTo>
                  <a:pt x="245843" y="-11970"/>
                  <a:pt x="96460" y="-2917"/>
                  <a:pt x="48175" y="28770"/>
                </a:cubicBezTo>
                <a:cubicBezTo>
                  <a:pt x="-110" y="60457"/>
                  <a:pt x="-4637" y="163063"/>
                  <a:pt x="2908" y="209839"/>
                </a:cubicBezTo>
                <a:cubicBezTo>
                  <a:pt x="10453" y="256615"/>
                  <a:pt x="88916" y="297357"/>
                  <a:pt x="93443" y="309428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2602019" y="5537540"/>
            <a:ext cx="334541" cy="318481"/>
          </a:xfrm>
          <a:custGeom>
            <a:avLst/>
            <a:gdLst>
              <a:gd name="connsiteX0" fmla="*/ 229245 w 334541"/>
              <a:gd name="connsiteY0" fmla="*/ 318481 h 318481"/>
              <a:gd name="connsiteX1" fmla="*/ 328833 w 334541"/>
              <a:gd name="connsiteY1" fmla="*/ 218893 h 318481"/>
              <a:gd name="connsiteX2" fmla="*/ 292619 w 334541"/>
              <a:gd name="connsiteY2" fmla="*/ 19717 h 318481"/>
              <a:gd name="connsiteX3" fmla="*/ 48175 w 334541"/>
              <a:gd name="connsiteY3" fmla="*/ 28770 h 318481"/>
              <a:gd name="connsiteX4" fmla="*/ 2908 w 334541"/>
              <a:gd name="connsiteY4" fmla="*/ 209839 h 318481"/>
              <a:gd name="connsiteX5" fmla="*/ 93443 w 334541"/>
              <a:gd name="connsiteY5" fmla="*/ 309428 h 31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541" h="318481">
                <a:moveTo>
                  <a:pt x="229245" y="318481"/>
                </a:moveTo>
                <a:cubicBezTo>
                  <a:pt x="273758" y="293584"/>
                  <a:pt x="318271" y="268687"/>
                  <a:pt x="328833" y="218893"/>
                </a:cubicBezTo>
                <a:cubicBezTo>
                  <a:pt x="339395" y="169099"/>
                  <a:pt x="339395" y="51404"/>
                  <a:pt x="292619" y="19717"/>
                </a:cubicBezTo>
                <a:cubicBezTo>
                  <a:pt x="245843" y="-11970"/>
                  <a:pt x="96460" y="-2917"/>
                  <a:pt x="48175" y="28770"/>
                </a:cubicBezTo>
                <a:cubicBezTo>
                  <a:pt x="-110" y="60457"/>
                  <a:pt x="-4637" y="163063"/>
                  <a:pt x="2908" y="209839"/>
                </a:cubicBezTo>
                <a:cubicBezTo>
                  <a:pt x="10453" y="256615"/>
                  <a:pt x="88916" y="297357"/>
                  <a:pt x="93443" y="309428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3283858" y="5660166"/>
            <a:ext cx="948846" cy="20247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53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10542" y="157163"/>
            <a:ext cx="7689850" cy="512762"/>
          </a:xfrm>
        </p:spPr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**最长不下降子序列问题（</a:t>
            </a:r>
            <a:r>
              <a:rPr lang="en-US" altLang="zh-CN" dirty="0"/>
              <a:t>LIS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726" y="957263"/>
            <a:ext cx="8408738" cy="5451475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latinLnBrk="0">
              <a:buNone/>
            </a:pPr>
            <a:endParaRPr lang="en-US" altLang="zh-CN" b="1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22898"/>
              </p:ext>
            </p:extLst>
          </p:nvPr>
        </p:nvGraphicFramePr>
        <p:xfrm>
          <a:off x="460262" y="908720"/>
          <a:ext cx="612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858397" y="1479375"/>
            <a:ext cx="2210862" cy="1932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Consolas" panose="020B0609020204030204" pitchFamily="49" charset="0"/>
                <a:ea typeface="微软雅黑" panose="020B0503020204020204" pitchFamily="34" charset="-122"/>
              </a:rPr>
              <a:t>动态规划</a:t>
            </a:r>
            <a:endParaRPr lang="en-US" altLang="zh-CN" sz="3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二分优化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o(</a:t>
            </a:r>
            <a:r>
              <a:rPr lang="en-US" altLang="zh-CN" sz="3600" dirty="0" err="1">
                <a:solidFill>
                  <a:srgbClr val="3F3F3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nlogn</a:t>
            </a:r>
            <a:r>
              <a:rPr lang="en-US" altLang="zh-CN" sz="3600" dirty="0">
                <a:solidFill>
                  <a:srgbClr val="3F3F3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3F3F3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2073" y="4205406"/>
            <a:ext cx="8712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1"/>
            <a:r>
              <a:rPr lang="zh-CN" altLang="en-US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转移方程：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f[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i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]=max{f[j]+1}   </a:t>
            </a:r>
            <a:r>
              <a:rPr lang="zh-CN" altLang="en-US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其中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j</a:t>
            </a:r>
            <a:r>
              <a:rPr lang="zh-CN" altLang="en-US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满足  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 a[j]&lt;=a[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i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] &amp;&amp; j&lt;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i</a:t>
            </a:r>
            <a:endParaRPr lang="en-US" altLang="zh-CN" sz="2800" b="1" dirty="0">
              <a:latin typeface="+mj-lt"/>
              <a:ea typeface="仿宋" panose="02010609060101010101" pitchFamily="49" charset="-122"/>
              <a:cs typeface="Calibri Light" panose="020F0302020204030204" pitchFamily="34" charset="0"/>
            </a:endParaRPr>
          </a:p>
          <a:p>
            <a:pPr marL="177800" lvl="1"/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  <a:sym typeface="Wingdings" panose="05000000000000000000" pitchFamily="2" charset="2"/>
              </a:rPr>
              <a:t>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f[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i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]=max{f[j]+1}    </a:t>
            </a:r>
            <a:r>
              <a:rPr lang="zh-CN" altLang="en-US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其中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j=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upper_bound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(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P,P+n,a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[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i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])-P</a:t>
            </a:r>
          </a:p>
          <a:p>
            <a:pPr marL="177800" lvl="1"/>
            <a:r>
              <a:rPr lang="en-US" altLang="zh-CN" sz="2800" dirty="0">
                <a:latin typeface="Calibri Light" panose="020F0302020204030204" pitchFamily="34" charset="0"/>
                <a:ea typeface="+mj-ea"/>
                <a:cs typeface="Calibri Light" panose="020F0302020204030204" pitchFamily="34" charset="0"/>
              </a:rPr>
              <a:t>    </a:t>
            </a:r>
            <a:r>
              <a:rPr lang="zh-CN" altLang="en-US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同时维护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P</a:t>
            </a:r>
            <a:r>
              <a:rPr lang="zh-CN" altLang="en-US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数组，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P[j]=a[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i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]</a:t>
            </a:r>
            <a:endParaRPr lang="en-US" altLang="zh-CN" sz="2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106351"/>
              </p:ext>
            </p:extLst>
          </p:nvPr>
        </p:nvGraphicFramePr>
        <p:xfrm>
          <a:off x="443414" y="1463119"/>
          <a:ext cx="6136848" cy="198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1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1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1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1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1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14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19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13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38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20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15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5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37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22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44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5958" y="1886428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P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958" y="347344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f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08503"/>
              </p:ext>
            </p:extLst>
          </p:nvPr>
        </p:nvGraphicFramePr>
        <p:xfrm>
          <a:off x="449438" y="3573016"/>
          <a:ext cx="612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2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10542" y="157163"/>
            <a:ext cx="7689850" cy="512762"/>
          </a:xfrm>
        </p:spPr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**最长不下降子序列问题（</a:t>
            </a:r>
            <a:r>
              <a:rPr lang="en-US" altLang="zh-CN" dirty="0"/>
              <a:t>LIS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726" y="957263"/>
            <a:ext cx="8408738" cy="5451475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latinLnBrk="0">
              <a:buNone/>
            </a:pPr>
            <a:endParaRPr lang="en-US" altLang="zh-CN" b="1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22898"/>
              </p:ext>
            </p:extLst>
          </p:nvPr>
        </p:nvGraphicFramePr>
        <p:xfrm>
          <a:off x="460262" y="908720"/>
          <a:ext cx="612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858397" y="1479375"/>
            <a:ext cx="2210862" cy="1932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Consolas" panose="020B0609020204030204" pitchFamily="49" charset="0"/>
                <a:ea typeface="微软雅黑" panose="020B0503020204020204" pitchFamily="34" charset="-122"/>
              </a:rPr>
              <a:t>动态规划</a:t>
            </a:r>
            <a:endParaRPr lang="en-US" altLang="zh-CN" sz="36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二分优化</a:t>
            </a:r>
            <a:endParaRPr lang="en-US" altLang="zh-CN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3600" dirty="0">
                <a:solidFill>
                  <a:srgbClr val="3F3F3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o(</a:t>
            </a:r>
            <a:r>
              <a:rPr lang="en-US" altLang="zh-CN" sz="3600" dirty="0" err="1">
                <a:solidFill>
                  <a:srgbClr val="3F3F3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nlogn</a:t>
            </a:r>
            <a:r>
              <a:rPr lang="en-US" altLang="zh-CN" sz="3600" dirty="0">
                <a:solidFill>
                  <a:srgbClr val="3F3F3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rgbClr val="3F3F3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496" y="2087134"/>
            <a:ext cx="87129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1"/>
            <a:r>
              <a:rPr lang="zh-CN" altLang="en-US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神奇的代码（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by </a:t>
            </a:r>
            <a:r>
              <a:rPr lang="zh-CN" altLang="en-US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毕克）：</a:t>
            </a:r>
            <a:endParaRPr lang="en-US" altLang="zh-CN" sz="2800" b="1" dirty="0">
              <a:latin typeface="+mj-lt"/>
              <a:ea typeface="仿宋" panose="02010609060101010101" pitchFamily="49" charset="-122"/>
              <a:cs typeface="Calibri Light" panose="020F0302020204030204" pitchFamily="34" charset="0"/>
            </a:endParaRPr>
          </a:p>
          <a:p>
            <a:pPr marL="177800" lvl="1"/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	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scanf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("%d", &amp;n);</a:t>
            </a:r>
          </a:p>
          <a:p>
            <a:pPr marL="177800" lvl="1"/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	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memset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(f, 0x3f, 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sizeof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 f);</a:t>
            </a:r>
          </a:p>
          <a:p>
            <a:pPr marL="177800" lvl="1"/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	for (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int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 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i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 = 0; 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i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 &lt; n; 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i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++) {</a:t>
            </a:r>
          </a:p>
          <a:p>
            <a:pPr marL="177800" lvl="1"/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		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scanf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("%d", &amp;x);</a:t>
            </a:r>
          </a:p>
          <a:p>
            <a:pPr marL="177800" lvl="1"/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		*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upper_bound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(f, f +n, x) = x;</a:t>
            </a:r>
          </a:p>
          <a:p>
            <a:pPr marL="177800" lvl="1"/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	} </a:t>
            </a:r>
          </a:p>
          <a:p>
            <a:pPr marL="177800" lvl="1"/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	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printf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("%d\n", </a:t>
            </a:r>
            <a:r>
              <a:rPr lang="en-US" altLang="zh-CN" sz="2800" b="1" dirty="0" err="1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lower_bound</a:t>
            </a:r>
            <a:r>
              <a:rPr lang="en-US" altLang="zh-CN" sz="2800" b="1" dirty="0">
                <a:latin typeface="+mj-lt"/>
                <a:ea typeface="仿宋" panose="02010609060101010101" pitchFamily="49" charset="-122"/>
                <a:cs typeface="Calibri Light" panose="020F0302020204030204" pitchFamily="34" charset="0"/>
              </a:rPr>
              <a:t>(f, f + n, 0x3f3f3f3f) - f);</a:t>
            </a:r>
          </a:p>
          <a:p>
            <a:pPr marL="177800" lvl="1"/>
            <a:endParaRPr lang="en-US" altLang="zh-CN" sz="2800" dirty="0"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3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最大子段和问题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957263"/>
            <a:ext cx="8177212" cy="5451475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给出一段长度为</a:t>
            </a:r>
            <a:r>
              <a:rPr lang="en-US" altLang="zh-CN" b="1" dirty="0"/>
              <a:t>n</a:t>
            </a:r>
            <a:r>
              <a:rPr lang="zh-CN" altLang="en-US" b="1" dirty="0"/>
              <a:t>的整数序列，选出其中连续且非空的一段使得这段和最大。</a:t>
            </a:r>
            <a:endParaRPr lang="en-US" altLang="zh-CN" b="1" dirty="0"/>
          </a:p>
          <a:p>
            <a:pPr>
              <a:defRPr/>
            </a:pPr>
            <a:r>
              <a:rPr lang="zh-CN" altLang="en-US" b="1" dirty="0"/>
              <a:t>例如序列：</a:t>
            </a:r>
            <a:endParaRPr lang="en-US" altLang="zh-CN" b="1" dirty="0"/>
          </a:p>
          <a:p>
            <a:pPr marL="0" indent="0">
              <a:buNone/>
              <a:defRPr/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2 -4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3 -1 2 -4 3 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	  3 -1 2 -4 3 </a:t>
            </a:r>
            <a:r>
              <a:rPr lang="zh-CN" altLang="en-US" b="1" dirty="0"/>
              <a:t>的和是</a:t>
            </a:r>
            <a:r>
              <a:rPr lang="en-US" altLang="zh-CN" b="1" dirty="0"/>
              <a:t>3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endParaRPr lang="zh-CN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  <a:defRPr/>
            </a:pPr>
            <a:r>
              <a:rPr lang="en-US" altLang="zh-CN" dirty="0"/>
              <a:t>         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3 -1 2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en-US" altLang="zh-CN" dirty="0"/>
              <a:t>   </a:t>
            </a:r>
            <a:r>
              <a:rPr lang="zh-CN" altLang="en-US" b="1" dirty="0"/>
              <a:t>的和是</a:t>
            </a:r>
            <a:r>
              <a:rPr lang="en-US" altLang="zh-CN" b="1" dirty="0"/>
              <a:t>4</a:t>
            </a:r>
            <a:r>
              <a:rPr lang="zh-CN" altLang="en-US" b="1" dirty="0"/>
              <a:t>，是子段和中最大的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最大子段和问题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957263"/>
            <a:ext cx="8177212" cy="5451475"/>
          </a:xfrm>
        </p:spPr>
        <p:txBody>
          <a:bodyPr/>
          <a:lstStyle/>
          <a:p>
            <a:pPr>
              <a:defRPr/>
            </a:pPr>
            <a:r>
              <a:rPr lang="zh-CN" altLang="en-US" b="1" dirty="0"/>
              <a:t>考虑</a:t>
            </a:r>
            <a:r>
              <a:rPr lang="en-US" altLang="zh-CN" b="1" dirty="0"/>
              <a:t>f[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表示的以</a:t>
            </a:r>
            <a:r>
              <a:rPr lang="en-US" altLang="zh-CN" b="1" dirty="0"/>
              <a:t>a[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结尾的最大子段和的大小。</a:t>
            </a:r>
            <a:endParaRPr lang="en-US" altLang="zh-CN" b="1" dirty="0"/>
          </a:p>
          <a:p>
            <a:pPr>
              <a:defRPr/>
            </a:pPr>
            <a:r>
              <a:rPr lang="zh-CN" altLang="en-US" b="1" dirty="0"/>
              <a:t>以</a:t>
            </a:r>
            <a:r>
              <a:rPr lang="en-US" altLang="zh-CN" b="1" dirty="0"/>
              <a:t>a[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结尾的最大子段和只有两种可能</a:t>
            </a:r>
            <a:endParaRPr lang="en-US" altLang="zh-CN" b="1" dirty="0"/>
          </a:p>
          <a:p>
            <a:pPr lvl="1">
              <a:defRPr/>
            </a:pP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本身   此时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>
              <a:defRPr/>
            </a:pPr>
            <a:r>
              <a:rPr lang="en-US" altLang="zh-CN" b="1" dirty="0"/>
              <a:t>a[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之前还有一段，那这一段一定是以</a:t>
            </a:r>
            <a:r>
              <a:rPr lang="en-US" altLang="zh-CN" b="1" dirty="0"/>
              <a:t>a[i-1]</a:t>
            </a:r>
            <a:r>
              <a:rPr lang="zh-CN" altLang="en-US" b="1" dirty="0"/>
              <a:t>的最大子段和</a:t>
            </a:r>
            <a:endParaRPr lang="en-US" altLang="zh-CN" b="1" dirty="0"/>
          </a:p>
          <a:p>
            <a:pPr marL="177800" lvl="1" indent="0">
              <a:buNone/>
              <a:defRPr/>
            </a:pPr>
            <a:r>
              <a:rPr lang="en-US" altLang="zh-CN" dirty="0"/>
              <a:t>   f[</a:t>
            </a:r>
            <a:r>
              <a:rPr lang="en-US" altLang="zh-CN" dirty="0" err="1"/>
              <a:t>i</a:t>
            </a:r>
            <a:r>
              <a:rPr lang="en-US" altLang="zh-CN" dirty="0"/>
              <a:t>]=a[</a:t>
            </a:r>
            <a:r>
              <a:rPr lang="en-US" altLang="zh-CN" dirty="0" err="1"/>
              <a:t>i</a:t>
            </a:r>
            <a:r>
              <a:rPr lang="en-US" altLang="zh-CN" dirty="0"/>
              <a:t>]+f[i-1]</a:t>
            </a:r>
          </a:p>
          <a:p>
            <a:pPr>
              <a:defRPr/>
            </a:pPr>
            <a:r>
              <a:rPr lang="zh-CN" altLang="en-US" b="1" dirty="0"/>
              <a:t>转移方程：</a:t>
            </a:r>
            <a:r>
              <a:rPr lang="en-US" altLang="zh-CN" b="1" dirty="0"/>
              <a:t>f[</a:t>
            </a:r>
            <a:r>
              <a:rPr lang="en-US" altLang="zh-CN" b="1" dirty="0" err="1"/>
              <a:t>i</a:t>
            </a:r>
            <a:r>
              <a:rPr lang="en-US" altLang="zh-CN" b="1" dirty="0"/>
              <a:t>]=max{f[i-1]+a[</a:t>
            </a:r>
            <a:r>
              <a:rPr lang="en-US" altLang="zh-CN" b="1" dirty="0" err="1"/>
              <a:t>i</a:t>
            </a:r>
            <a:r>
              <a:rPr lang="en-US" altLang="zh-CN" b="1" dirty="0"/>
              <a:t>], a[</a:t>
            </a:r>
            <a:r>
              <a:rPr lang="en-US" altLang="zh-CN" b="1" dirty="0" err="1"/>
              <a:t>i</a:t>
            </a:r>
            <a:r>
              <a:rPr lang="en-US" altLang="zh-CN" b="1" dirty="0"/>
              <a:t>]}</a:t>
            </a:r>
          </a:p>
          <a:p>
            <a:pPr>
              <a:defRPr/>
            </a:pPr>
            <a:r>
              <a:rPr lang="zh-CN" altLang="en-US" b="1" dirty="0"/>
              <a:t>初值：</a:t>
            </a:r>
            <a:r>
              <a:rPr lang="en-US" altLang="zh-CN" b="1" dirty="0"/>
              <a:t>f[1]=a[1]</a:t>
            </a:r>
          </a:p>
          <a:p>
            <a:pPr>
              <a:defRPr/>
            </a:pPr>
            <a:r>
              <a:rPr lang="zh-CN" altLang="en-US" b="1" dirty="0"/>
              <a:t>时间：</a:t>
            </a:r>
            <a:r>
              <a:rPr lang="en-US" altLang="zh-CN" b="1" dirty="0"/>
              <a:t>O(n)  </a:t>
            </a:r>
            <a:r>
              <a:rPr lang="zh-CN" altLang="en-US" b="1" dirty="0"/>
              <a:t>空间 </a:t>
            </a:r>
            <a:r>
              <a:rPr lang="en-US" altLang="zh-CN" b="1" dirty="0"/>
              <a:t>O(n)</a:t>
            </a:r>
            <a:r>
              <a:rPr lang="en-US" altLang="zh-CN" b="1" dirty="0">
                <a:sym typeface="Wingdings" panose="05000000000000000000" pitchFamily="2" charset="2"/>
              </a:rPr>
              <a:t>O(1)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5753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最长公共子序列问题（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957263"/>
            <a:ext cx="8177212" cy="5451475"/>
          </a:xfrm>
        </p:spPr>
        <p:txBody>
          <a:bodyPr/>
          <a:lstStyle/>
          <a:p>
            <a:pPr algn="l">
              <a:defRPr/>
            </a:pPr>
            <a:r>
              <a:rPr lang="zh-CN" altLang="en-US" b="1" dirty="0"/>
              <a:t>现在给出两个字符序列</a:t>
            </a:r>
            <a:r>
              <a:rPr lang="en-US" altLang="zh-CN" b="1" dirty="0"/>
              <a:t>X</a:t>
            </a:r>
            <a:r>
              <a:rPr lang="zh-CN" altLang="en-US" b="1" dirty="0"/>
              <a:t>和</a:t>
            </a:r>
            <a:r>
              <a:rPr lang="en-US" altLang="zh-CN" b="1" dirty="0"/>
              <a:t>Y</a:t>
            </a:r>
            <a:r>
              <a:rPr lang="zh-CN" altLang="en-US" b="1" dirty="0"/>
              <a:t>，你的任务是找到</a:t>
            </a:r>
            <a:r>
              <a:rPr lang="en-US" altLang="zh-CN" b="1" dirty="0"/>
              <a:t>X</a:t>
            </a:r>
            <a:r>
              <a:rPr lang="zh-CN" altLang="en-US" b="1" dirty="0"/>
              <a:t>和</a:t>
            </a:r>
            <a:r>
              <a:rPr lang="en-US" altLang="zh-CN" b="1" dirty="0"/>
              <a:t>Y</a:t>
            </a:r>
            <a:r>
              <a:rPr lang="zh-CN" altLang="en-US" b="1" dirty="0"/>
              <a:t>的最长公共子序列。</a:t>
            </a:r>
            <a:endParaRPr lang="en-US" altLang="zh-CN" b="1" dirty="0"/>
          </a:p>
          <a:p>
            <a:pPr algn="l">
              <a:defRPr/>
            </a:pPr>
            <a:r>
              <a:rPr lang="zh-CN" altLang="en-US" b="1" dirty="0"/>
              <a:t>序列</a:t>
            </a:r>
            <a:r>
              <a:rPr lang="en-US" altLang="zh-CN" b="1" dirty="0"/>
              <a:t>X</a:t>
            </a:r>
            <a:r>
              <a:rPr lang="zh-CN" altLang="en-US" b="1" dirty="0"/>
              <a:t>：  </a:t>
            </a:r>
            <a:r>
              <a:rPr lang="en-US" altLang="zh-CN" b="1" dirty="0"/>
              <a:t>ABCADBA</a:t>
            </a:r>
          </a:p>
          <a:p>
            <a:pPr algn="l">
              <a:defRPr/>
            </a:pPr>
            <a:r>
              <a:rPr lang="zh-CN" altLang="en-US" b="1" dirty="0"/>
              <a:t>序列</a:t>
            </a:r>
            <a:r>
              <a:rPr lang="en-US" altLang="zh-CN" b="1" dirty="0"/>
              <a:t>Y</a:t>
            </a:r>
            <a:r>
              <a:rPr lang="zh-CN" altLang="en-US" b="1" dirty="0"/>
              <a:t>：  </a:t>
            </a:r>
            <a:r>
              <a:rPr lang="en-US" altLang="zh-CN" b="1" dirty="0"/>
              <a:t>ADCBAB</a:t>
            </a:r>
          </a:p>
          <a:p>
            <a:pPr algn="l">
              <a:defRPr/>
            </a:pPr>
            <a:r>
              <a:rPr lang="zh-CN" altLang="en-US" b="1" dirty="0"/>
              <a:t>最长公共子序列长度为</a:t>
            </a:r>
            <a:r>
              <a:rPr lang="en-US" altLang="zh-CN" b="1" dirty="0"/>
              <a:t>4</a:t>
            </a:r>
          </a:p>
          <a:p>
            <a:pPr algn="l">
              <a:defRPr/>
            </a:pPr>
            <a:r>
              <a:rPr lang="zh-CN" altLang="en-US" b="1" dirty="0"/>
              <a:t>最长公共子序列可以是 </a:t>
            </a:r>
            <a:endParaRPr lang="en-US" altLang="zh-CN" b="1" dirty="0"/>
          </a:p>
          <a:p>
            <a:pPr marL="0" indent="0" algn="l">
              <a:buNone/>
              <a:defRPr/>
            </a:pPr>
            <a:r>
              <a:rPr lang="en-US" altLang="zh-CN" b="1" dirty="0"/>
              <a:t>                     ACBA ACAB ADBA ABAB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最长公共子序列问题（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957263"/>
            <a:ext cx="8177212" cy="5451475"/>
          </a:xfrm>
        </p:spPr>
        <p:txBody>
          <a:bodyPr/>
          <a:lstStyle/>
          <a:p>
            <a:pPr algn="l">
              <a:defRPr/>
            </a:pPr>
            <a:r>
              <a:rPr lang="zh-CN" altLang="en-US" b="1" dirty="0"/>
              <a:t>思路</a:t>
            </a:r>
            <a:r>
              <a:rPr lang="en-US" altLang="zh-CN" b="1" dirty="0"/>
              <a:t>1——</a:t>
            </a:r>
            <a:r>
              <a:rPr lang="en-US" altLang="zh-CN" dirty="0">
                <a:latin typeface="Consolas" panose="020B0609020204030204" pitchFamily="49" charset="0"/>
              </a:rPr>
              <a:t>O(m^2</a:t>
            </a:r>
            <a:r>
              <a:rPr lang="zh-CN" altLang="en-US" dirty="0">
                <a:latin typeface="Consolas" panose="020B0609020204030204" pitchFamily="49" charset="0"/>
              </a:rPr>
              <a:t>*</a:t>
            </a:r>
            <a:r>
              <a:rPr lang="en-US" altLang="zh-CN" dirty="0">
                <a:latin typeface="Consolas" panose="020B0609020204030204" pitchFamily="49" charset="0"/>
              </a:rPr>
              <a:t>n^2)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0" indent="0" algn="l">
              <a:buNone/>
              <a:defRPr/>
            </a:pPr>
            <a:r>
              <a:rPr lang="en-US" altLang="zh-CN" sz="3200" dirty="0">
                <a:latin typeface="Consolas" panose="020B0609020204030204" pitchFamily="49" charset="0"/>
              </a:rPr>
              <a:t>  X</a:t>
            </a:r>
            <a:r>
              <a:rPr lang="zh-CN" altLang="en-US" sz="3200" dirty="0">
                <a:latin typeface="Consolas" panose="020B0609020204030204" pitchFamily="49" charset="0"/>
              </a:rPr>
              <a:t>：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2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3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3200" dirty="0" err="1">
                <a:latin typeface="Consolas" panose="020B0609020204030204" pitchFamily="49" charset="0"/>
              </a:rPr>
              <a:t>a</a:t>
            </a:r>
            <a:r>
              <a:rPr lang="en-US" altLang="zh-CN" sz="2000" dirty="0" err="1">
                <a:latin typeface="Consolas" panose="020B0609020204030204" pitchFamily="49" charset="0"/>
              </a:rPr>
              <a:t>k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</a:t>
            </a:r>
            <a:r>
              <a:rPr lang="en-US" altLang="zh-CN" sz="3200" dirty="0" err="1">
                <a:latin typeface="Consolas" panose="020B0609020204030204" pitchFamily="49" charset="0"/>
              </a:rPr>
              <a:t>a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n-1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n</a:t>
            </a:r>
          </a:p>
          <a:p>
            <a:pPr marL="0" lvl="0" indent="0" algn="l">
              <a:buNone/>
              <a:defRPr/>
            </a:pP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  Y</a:t>
            </a:r>
            <a:r>
              <a:rPr lang="zh-CN" altLang="en-US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</a:t>
            </a:r>
            <a:r>
              <a:rPr lang="en-US" altLang="zh-CN" sz="3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…………</a:t>
            </a:r>
            <a:r>
              <a:rPr lang="en-US" altLang="zh-CN" sz="3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m-1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m</a:t>
            </a:r>
          </a:p>
          <a:p>
            <a:pPr algn="l">
              <a:defRPr/>
            </a:pPr>
            <a:r>
              <a:rPr lang="en-US" altLang="zh-CN" sz="2400" dirty="0">
                <a:latin typeface="Consolas" panose="020B0609020204030204" pitchFamily="49" charset="0"/>
              </a:rPr>
              <a:t>f[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][j]</a:t>
            </a:r>
            <a:r>
              <a:rPr lang="zh-CN" altLang="en-US" sz="2400" dirty="0">
                <a:latin typeface="Consolas" panose="020B0609020204030204" pitchFamily="49" charset="0"/>
              </a:rPr>
              <a:t>表示以</a:t>
            </a:r>
            <a:r>
              <a:rPr lang="en-US" altLang="zh-CN" sz="2400" dirty="0">
                <a:latin typeface="Consolas" panose="020B0609020204030204" pitchFamily="49" charset="0"/>
              </a:rPr>
              <a:t>a[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]b[j]</a:t>
            </a:r>
            <a:r>
              <a:rPr lang="zh-CN" altLang="en-US" sz="2400" dirty="0">
                <a:latin typeface="Consolas" panose="020B0609020204030204" pitchFamily="49" charset="0"/>
              </a:rPr>
              <a:t>结尾的最长公共子序列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algn="l">
              <a:defRPr/>
            </a:pPr>
            <a:r>
              <a:rPr lang="en-US" altLang="zh-CN" sz="2400" dirty="0">
                <a:latin typeface="Consolas" panose="020B0609020204030204" pitchFamily="49" charset="0"/>
              </a:rPr>
              <a:t>f[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][j]=max{f[k][l]}+1(</a:t>
            </a:r>
            <a:r>
              <a:rPr lang="en-US" altLang="zh-CN" sz="2400" dirty="0" err="1">
                <a:latin typeface="Consolas" panose="020B0609020204030204" pitchFamily="49" charset="0"/>
              </a:rPr>
              <a:t>a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/>
              <a:t>=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且 </a:t>
            </a:r>
            <a:r>
              <a:rPr lang="en-US" altLang="zh-CN" sz="2400" dirty="0" err="1">
                <a:latin typeface="Consolas" panose="020B0609020204030204" pitchFamily="49" charset="0"/>
              </a:rPr>
              <a:t>a</a:t>
            </a:r>
            <a:r>
              <a:rPr lang="en-US" altLang="zh-CN" sz="1200" dirty="0" err="1">
                <a:latin typeface="Consolas" panose="020B0609020204030204" pitchFamily="49" charset="0"/>
              </a:rPr>
              <a:t>k</a:t>
            </a:r>
            <a:r>
              <a:rPr lang="en-US" altLang="zh-CN" sz="2400" b="1" dirty="0"/>
              <a:t>=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  <a:endParaRPr lang="zh-CN" altLang="en-US" sz="2400" dirty="0">
              <a:latin typeface="Consolas" panose="020B0609020204030204" pitchFamily="49" charset="0"/>
            </a:endParaRPr>
          </a:p>
          <a:p>
            <a:pPr algn="l">
              <a:defRPr/>
            </a:pPr>
            <a:r>
              <a:rPr lang="en-US" altLang="zh-CN" sz="2400" dirty="0">
                <a:latin typeface="Consolas" panose="020B0609020204030204" pitchFamily="49" charset="0"/>
              </a:rPr>
              <a:t>f[</a:t>
            </a:r>
            <a:r>
              <a:rPr lang="en-US" altLang="zh-CN" sz="2400" dirty="0" err="1"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</a:rPr>
              <a:t>][j]=0 (</a:t>
            </a:r>
            <a:r>
              <a:rPr lang="en-US" altLang="zh-CN" sz="2400" dirty="0" err="1">
                <a:latin typeface="Consolas" panose="020B0609020204030204" pitchFamily="49" charset="0"/>
              </a:rPr>
              <a:t>a</a:t>
            </a:r>
            <a:r>
              <a:rPr lang="en-US" altLang="zh-CN" sz="1200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/>
              <a:t>!=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</a:rPr>
              <a:t>)</a:t>
            </a:r>
          </a:p>
          <a:p>
            <a:pPr algn="l">
              <a:defRPr/>
            </a:pP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067944" y="1988840"/>
            <a:ext cx="360040" cy="36004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203848" y="1988840"/>
            <a:ext cx="288032" cy="43204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3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最长公共子序列问题（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957263"/>
            <a:ext cx="8177212" cy="5451475"/>
          </a:xfrm>
        </p:spPr>
        <p:txBody>
          <a:bodyPr/>
          <a:lstStyle/>
          <a:p>
            <a:pPr algn="l">
              <a:defRPr/>
            </a:pPr>
            <a:r>
              <a:rPr lang="zh-CN" altLang="en-US" b="1" dirty="0"/>
              <a:t>思路</a:t>
            </a:r>
            <a:r>
              <a:rPr lang="en-US" altLang="zh-CN" b="1" dirty="0"/>
              <a:t>2——</a:t>
            </a:r>
            <a:r>
              <a:rPr lang="en-US" altLang="zh-CN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O(m</a:t>
            </a:r>
            <a:r>
              <a:rPr lang="zh-CN" altLang="en-US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n^2)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0" indent="0" algn="l">
              <a:buNone/>
              <a:defRPr/>
            </a:pPr>
            <a:r>
              <a:rPr lang="en-US" altLang="zh-CN" sz="3200" dirty="0">
                <a:latin typeface="Consolas" panose="020B0609020204030204" pitchFamily="49" charset="0"/>
              </a:rPr>
              <a:t>  X</a:t>
            </a:r>
            <a:r>
              <a:rPr lang="zh-CN" altLang="en-US" sz="3200" dirty="0">
                <a:latin typeface="Consolas" panose="020B0609020204030204" pitchFamily="49" charset="0"/>
              </a:rPr>
              <a:t>：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2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3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3200" dirty="0" err="1">
                <a:latin typeface="Consolas" panose="020B0609020204030204" pitchFamily="49" charset="0"/>
              </a:rPr>
              <a:t>a</a:t>
            </a:r>
            <a:r>
              <a:rPr lang="en-US" altLang="zh-CN" sz="2000" dirty="0" err="1">
                <a:latin typeface="Consolas" panose="020B0609020204030204" pitchFamily="49" charset="0"/>
              </a:rPr>
              <a:t>k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</a:t>
            </a:r>
            <a:r>
              <a:rPr lang="en-US" altLang="zh-CN" sz="3200" dirty="0" err="1">
                <a:latin typeface="Consolas" panose="020B0609020204030204" pitchFamily="49" charset="0"/>
              </a:rPr>
              <a:t>a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n-1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n</a:t>
            </a:r>
          </a:p>
          <a:p>
            <a:pPr marL="0" lvl="0" indent="0" algn="l">
              <a:buNone/>
              <a:defRPr/>
            </a:pP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  Y</a:t>
            </a:r>
            <a:r>
              <a:rPr lang="zh-CN" altLang="en-US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</a:t>
            </a:r>
            <a:r>
              <a:rPr lang="en-US" altLang="zh-CN" sz="3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………b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j-1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m-1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m</a:t>
            </a:r>
          </a:p>
          <a:p>
            <a:pPr lvl="0" algn="l">
              <a:defRPr/>
            </a:pP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f[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][j]</a:t>
            </a:r>
            <a:r>
              <a:rPr lang="zh-CN" altLang="en-US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表示以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]</a:t>
            </a:r>
            <a:r>
              <a:rPr lang="zh-CN" altLang="en-US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结尾不超过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b[j]</a:t>
            </a:r>
            <a:r>
              <a:rPr lang="zh-CN" altLang="en-US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的最长公共子序列</a:t>
            </a:r>
            <a:endParaRPr lang="en-US" altLang="zh-CN" sz="2400" dirty="0">
              <a:solidFill>
                <a:srgbClr val="76AA30">
                  <a:lumMod val="50000"/>
                </a:srgbClr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f[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][j]=max{f[k][j-1]}+1(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76AA30">
                    <a:lumMod val="50000"/>
                  </a:srgbClr>
                </a:solidFill>
              </a:rPr>
              <a:t>=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)</a:t>
            </a:r>
            <a:endParaRPr lang="zh-CN" altLang="en-US" sz="2400" dirty="0">
              <a:solidFill>
                <a:srgbClr val="76AA30">
                  <a:lumMod val="50000"/>
                </a:srgbClr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f[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][j]=f[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][j-1] (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76AA30">
                    <a:lumMod val="50000"/>
                  </a:srgbClr>
                </a:solidFill>
              </a:rPr>
              <a:t>!=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defRPr/>
            </a:pPr>
            <a:endParaRPr lang="en-US" altLang="zh-CN" sz="3200" dirty="0">
              <a:latin typeface="Consolas" panose="020B0609020204030204" pitchFamily="49" charset="0"/>
            </a:endParaRPr>
          </a:p>
          <a:p>
            <a:pPr algn="l">
              <a:defRPr/>
            </a:pPr>
            <a:r>
              <a:rPr lang="en-US" altLang="zh-CN" dirty="0">
                <a:latin typeface="Consolas" panose="020B0609020204030204" pitchFamily="49" charset="0"/>
              </a:rPr>
              <a:t>f[k][l]   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f[k][j-1]     f[</a:t>
            </a:r>
            <a:r>
              <a:rPr lang="en-US" altLang="zh-CN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zh-CN" dirty="0">
                <a:latin typeface="Consolas" panose="020B0609020204030204" pitchFamily="49" charset="0"/>
                <a:sym typeface="Wingdings" panose="05000000000000000000" pitchFamily="2" charset="2"/>
              </a:rPr>
              <a:t>][j]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874584" y="1977823"/>
            <a:ext cx="387350" cy="467921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cxnSpLocks/>
          </p:cNvCxnSpPr>
          <p:nvPr/>
        </p:nvCxnSpPr>
        <p:spPr>
          <a:xfrm>
            <a:off x="3491880" y="1988840"/>
            <a:ext cx="548754" cy="36004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348328" y="5668547"/>
            <a:ext cx="486905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674954" y="5668547"/>
            <a:ext cx="96797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885614" y="5301208"/>
            <a:ext cx="478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+1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D154517-0B54-40CE-903D-81CF773DCA75}"/>
              </a:ext>
            </a:extLst>
          </p:cNvPr>
          <p:cNvCxnSpPr>
            <a:cxnSpLocks/>
          </p:cNvCxnSpPr>
          <p:nvPr/>
        </p:nvCxnSpPr>
        <p:spPr>
          <a:xfrm>
            <a:off x="4040634" y="1952967"/>
            <a:ext cx="747390" cy="395913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21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最长公共子序列问题（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957263"/>
            <a:ext cx="4110037" cy="1895673"/>
          </a:xfrm>
        </p:spPr>
        <p:txBody>
          <a:bodyPr/>
          <a:lstStyle/>
          <a:p>
            <a:pPr algn="l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 algn="l">
              <a:defRPr/>
            </a:pPr>
            <a:r>
              <a:rPr lang="en-US" altLang="zh-CN" b="1" dirty="0"/>
              <a:t>ABCADBA</a:t>
            </a:r>
          </a:p>
          <a:p>
            <a:pPr lvl="1" algn="l">
              <a:defRPr/>
            </a:pPr>
            <a:r>
              <a:rPr lang="en-US" altLang="zh-CN" b="1" dirty="0"/>
              <a:t>ADCBAB</a:t>
            </a:r>
          </a:p>
          <a:p>
            <a:pPr marL="177800" lvl="1" indent="0" algn="l">
              <a:buNone/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f[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][j]=f[i-1][j]</a:t>
            </a:r>
          </a:p>
          <a:p>
            <a:pPr lvl="1" algn="l">
              <a:defRPr/>
            </a:pPr>
            <a:endParaRPr lang="en-US" altLang="zh-CN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B3DAB56-EC51-4EA6-B55C-AD2AD0311311}"/>
              </a:ext>
            </a:extLst>
          </p:cNvPr>
          <p:cNvSpPr txBox="1">
            <a:spLocks/>
          </p:cNvSpPr>
          <p:nvPr/>
        </p:nvSpPr>
        <p:spPr bwMode="auto">
          <a:xfrm>
            <a:off x="5220072" y="957263"/>
            <a:ext cx="3923928" cy="189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0" fontAlgn="base" hangingPunct="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355600" indent="-177800" algn="just" rtl="0" eaLnBrk="0" fontAlgn="base" hangingPunct="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chemeClr val="tx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lvl="1" algn="l">
              <a:defRPr/>
            </a:pPr>
            <a:r>
              <a:rPr lang="en-US" altLang="zh-CN" dirty="0"/>
              <a:t>ABCADB</a:t>
            </a:r>
          </a:p>
          <a:p>
            <a:pPr lvl="1" algn="l">
              <a:defRPr/>
            </a:pPr>
            <a:r>
              <a:rPr lang="en-US" altLang="zh-CN" dirty="0"/>
              <a:t>ADCBAB</a:t>
            </a:r>
          </a:p>
          <a:p>
            <a:pPr marL="177800" lvl="1" indent="0" algn="l">
              <a:buNone/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f[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][j]=f[i-1][j-1]+1</a:t>
            </a:r>
          </a:p>
          <a:p>
            <a:pPr lvl="1" algn="l">
              <a:defRPr/>
            </a:pP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DBEB2BF-DAF2-4E9F-8625-2857CA464ADF}"/>
              </a:ext>
            </a:extLst>
          </p:cNvPr>
          <p:cNvSpPr txBox="1">
            <a:spLocks/>
          </p:cNvSpPr>
          <p:nvPr/>
        </p:nvSpPr>
        <p:spPr bwMode="auto">
          <a:xfrm>
            <a:off x="461963" y="4149080"/>
            <a:ext cx="3749997" cy="1895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0" fontAlgn="base" hangingPunct="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355600" indent="-177800" algn="just" rtl="0" eaLnBrk="0" fontAlgn="base" hangingPunct="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chemeClr val="tx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lvl="1" algn="l">
              <a:defRPr/>
            </a:pPr>
            <a:r>
              <a:rPr lang="en-US" altLang="zh-CN" dirty="0"/>
              <a:t>ABCA</a:t>
            </a:r>
          </a:p>
          <a:p>
            <a:pPr lvl="1" algn="l">
              <a:defRPr/>
            </a:pPr>
            <a:r>
              <a:rPr lang="en-US" altLang="zh-CN" dirty="0"/>
              <a:t>ADCBAB</a:t>
            </a:r>
          </a:p>
          <a:p>
            <a:pPr marL="177800" lvl="1" indent="0" algn="l">
              <a:buNone/>
              <a:defRPr/>
            </a:pP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f[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][j]=f[</a:t>
            </a:r>
            <a:r>
              <a:rPr lang="en-US" altLang="zh-CN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华文中宋" panose="02010600040101010101" pitchFamily="2" charset="-122"/>
              </a:rPr>
              <a:t>][j-1]</a:t>
            </a:r>
          </a:p>
          <a:p>
            <a:pPr marL="177800" lvl="1" indent="0" algn="l">
              <a:buNone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859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回顾：动态规划的核心要素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1963" y="957263"/>
            <a:ext cx="8177212" cy="5451475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考虑要点：</a:t>
            </a:r>
            <a:endParaRPr lang="en-US" altLang="zh-CN" dirty="0"/>
          </a:p>
          <a:p>
            <a:pPr marL="635000" lvl="1" indent="-457200" eaLnBrk="1" fontAlgn="auto" hangingPunct="1">
              <a:buFont typeface="+mj-lt"/>
              <a:buAutoNum type="arabicPeriod"/>
              <a:defRPr/>
            </a:pPr>
            <a:r>
              <a:rPr lang="zh-CN" altLang="en-US" dirty="0"/>
              <a:t>状态</a:t>
            </a:r>
          </a:p>
          <a:p>
            <a:pPr marL="635000" lvl="1" indent="-457200" eaLnBrk="1" fontAlgn="auto" hangingPunct="1">
              <a:buFont typeface="+mj-lt"/>
              <a:buAutoNum type="arabicPeriod"/>
              <a:defRPr/>
            </a:pPr>
            <a:r>
              <a:rPr lang="zh-CN" altLang="en-US" dirty="0"/>
              <a:t>状态转移方程</a:t>
            </a:r>
            <a:endParaRPr lang="en-US" altLang="zh-CN" dirty="0"/>
          </a:p>
          <a:p>
            <a:pPr marL="635000" lvl="1" indent="-457200" eaLnBrk="1" fontAlgn="auto" hangingPunct="1">
              <a:buFont typeface="+mj-lt"/>
              <a:buAutoNum type="arabicPeriod"/>
              <a:defRPr/>
            </a:pPr>
            <a:r>
              <a:rPr lang="zh-CN" altLang="en-US" dirty="0"/>
              <a:t>边界（初值）与求解顺序</a:t>
            </a:r>
          </a:p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使用条件：</a:t>
            </a:r>
            <a:endParaRPr lang="en-US" altLang="zh-CN" dirty="0"/>
          </a:p>
          <a:p>
            <a:pPr marL="635000" lvl="1" indent="-457200" eaLnBrk="1" fontAlgn="auto" hangingPunct="1">
              <a:buFont typeface="+mj-lt"/>
              <a:buAutoNum type="arabicPeriod"/>
              <a:defRPr/>
            </a:pPr>
            <a:r>
              <a:rPr lang="zh-CN" altLang="en-US" dirty="0"/>
              <a:t>最优子结构</a:t>
            </a:r>
            <a:endParaRPr lang="en-US" altLang="zh-CN" dirty="0"/>
          </a:p>
          <a:p>
            <a:pPr marL="635000" lvl="1" indent="-457200" eaLnBrk="1" fontAlgn="auto" hangingPunct="1">
              <a:buFont typeface="+mj-lt"/>
              <a:buAutoNum type="arabicPeriod"/>
              <a:defRPr/>
            </a:pPr>
            <a:r>
              <a:rPr lang="zh-CN" altLang="en-US" dirty="0"/>
              <a:t>重叠子问题</a:t>
            </a:r>
            <a:endParaRPr lang="en-US" altLang="zh-CN" dirty="0"/>
          </a:p>
          <a:p>
            <a:pPr marL="635000" lvl="1" indent="-457200" eaLnBrk="1" fontAlgn="auto" hangingPunct="1">
              <a:buFont typeface="+mj-lt"/>
              <a:buAutoNum type="arabicPeriod"/>
              <a:defRPr/>
            </a:pPr>
            <a:r>
              <a:rPr lang="zh-CN" altLang="en-US" dirty="0"/>
              <a:t>无后效性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73847"/>
            <a:ext cx="4070143" cy="35231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419872" y="4756558"/>
            <a:ext cx="59046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f[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][j]=max(f[i+1][j+1],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		 f[i+1][j])+a[</a:t>
            </a:r>
            <a:r>
              <a:rPr lang="en-US" altLang="zh-C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最长公共子序列问题（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3" y="957263"/>
            <a:ext cx="8177212" cy="5451475"/>
          </a:xfrm>
        </p:spPr>
        <p:txBody>
          <a:bodyPr/>
          <a:lstStyle/>
          <a:p>
            <a:pPr algn="l">
              <a:defRPr/>
            </a:pPr>
            <a:r>
              <a:rPr lang="zh-CN" altLang="en-US" b="1" dirty="0"/>
              <a:t>思路</a:t>
            </a:r>
            <a:r>
              <a:rPr lang="en-US" altLang="zh-CN" b="1" dirty="0"/>
              <a:t>3——</a:t>
            </a:r>
            <a:r>
              <a:rPr lang="en-US" altLang="zh-CN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O(m</a:t>
            </a:r>
            <a:r>
              <a:rPr lang="zh-CN" altLang="en-US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*</a:t>
            </a:r>
            <a:r>
              <a:rPr lang="en-US" altLang="zh-CN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n)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marL="0" indent="0" algn="l">
              <a:buNone/>
              <a:defRPr/>
            </a:pPr>
            <a:r>
              <a:rPr lang="en-US" altLang="zh-CN" sz="3200" dirty="0">
                <a:latin typeface="Consolas" panose="020B0609020204030204" pitchFamily="49" charset="0"/>
              </a:rPr>
              <a:t>  X</a:t>
            </a:r>
            <a:r>
              <a:rPr lang="zh-CN" altLang="en-US" sz="3200" dirty="0">
                <a:latin typeface="Consolas" panose="020B0609020204030204" pitchFamily="49" charset="0"/>
              </a:rPr>
              <a:t>：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1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2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3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3200" dirty="0" err="1">
                <a:latin typeface="Consolas" panose="020B0609020204030204" pitchFamily="49" charset="0"/>
              </a:rPr>
              <a:t>a</a:t>
            </a:r>
            <a:r>
              <a:rPr lang="en-US" altLang="zh-CN" sz="2000" dirty="0" err="1">
                <a:latin typeface="Consolas" panose="020B0609020204030204" pitchFamily="49" charset="0"/>
              </a:rPr>
              <a:t>k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…a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i-1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i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n-1</a:t>
            </a:r>
            <a:r>
              <a:rPr lang="en-US" altLang="zh-CN" sz="32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latin typeface="Consolas" panose="020B0609020204030204" pitchFamily="49" charset="0"/>
              </a:rPr>
              <a:t>n</a:t>
            </a:r>
          </a:p>
          <a:p>
            <a:pPr marL="0" lvl="0" indent="0" algn="l">
              <a:buNone/>
              <a:defRPr/>
            </a:pP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  Y</a:t>
            </a:r>
            <a:r>
              <a:rPr lang="zh-CN" altLang="en-US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：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</a:t>
            </a:r>
            <a:r>
              <a:rPr lang="en-US" altLang="zh-CN" sz="3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l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………b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j-1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…b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m-1</a:t>
            </a: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m</a:t>
            </a:r>
          </a:p>
          <a:p>
            <a:pPr lvl="0" algn="l">
              <a:defRPr/>
            </a:pP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f[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][j]</a:t>
            </a:r>
            <a:r>
              <a:rPr lang="zh-CN" altLang="en-US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表示不超过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a[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]b[j]</a:t>
            </a:r>
            <a:r>
              <a:rPr lang="zh-CN" altLang="en-US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的最长公共子序列</a:t>
            </a:r>
            <a:endParaRPr lang="en-US" altLang="zh-CN" sz="2400" dirty="0">
              <a:solidFill>
                <a:srgbClr val="76AA30">
                  <a:lumMod val="50000"/>
                </a:srgbClr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f[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][j]=f[i-1][j-1]+1(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76AA30">
                    <a:lumMod val="50000"/>
                  </a:srgbClr>
                </a:solidFill>
              </a:rPr>
              <a:t>=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)</a:t>
            </a:r>
            <a:endParaRPr lang="zh-CN" altLang="en-US" sz="2400" dirty="0">
              <a:solidFill>
                <a:srgbClr val="76AA30">
                  <a:lumMod val="50000"/>
                </a:srgbClr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f[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][j]=max{f[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][j-1],f[i-1][j]} (a</a:t>
            </a:r>
            <a:r>
              <a:rPr lang="en-US" altLang="zh-CN" sz="1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76AA30">
                    <a:lumMod val="50000"/>
                  </a:srgbClr>
                </a:solidFill>
              </a:rPr>
              <a:t>!=</a:t>
            </a:r>
            <a:r>
              <a:rPr lang="en-US" altLang="zh-CN" sz="24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200" dirty="0" err="1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2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)</a:t>
            </a:r>
          </a:p>
          <a:p>
            <a:pPr algn="l">
              <a:defRPr/>
            </a:pPr>
            <a:endParaRPr lang="en-US" altLang="zh-CN" sz="3200" dirty="0">
              <a:latin typeface="Consolas" panose="020B0609020204030204" pitchFamily="49" charset="0"/>
            </a:endParaRPr>
          </a:p>
          <a:p>
            <a:pPr algn="l">
              <a:defRPr/>
            </a:pPr>
            <a:r>
              <a:rPr lang="en-US" altLang="zh-CN" sz="2400" dirty="0">
                <a:latin typeface="Consolas" panose="020B0609020204030204" pitchFamily="49" charset="0"/>
              </a:rPr>
              <a:t>f[k][l]   </a:t>
            </a:r>
            <a:r>
              <a:rPr lang="en-US" altLang="zh-CN" sz="2400" dirty="0">
                <a:latin typeface="Consolas" panose="020B0609020204030204" pitchFamily="49" charset="0"/>
                <a:sym typeface="Wingdings" panose="05000000000000000000" pitchFamily="2" charset="2"/>
              </a:rPr>
              <a:t>f[</a:t>
            </a:r>
            <a:r>
              <a:rPr lang="en-US" altLang="zh-CN" sz="2400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sym typeface="Wingdings" panose="05000000000000000000" pitchFamily="2" charset="2"/>
              </a:rPr>
              <a:t>][j-1] or f[i-1][j]     f[</a:t>
            </a:r>
            <a:r>
              <a:rPr lang="en-US" altLang="zh-CN" sz="2400" dirty="0" err="1"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latin typeface="Consolas" panose="020B0609020204030204" pitchFamily="49" charset="0"/>
                <a:sym typeface="Wingdings" panose="05000000000000000000" pitchFamily="2" charset="2"/>
              </a:rPr>
              <a:t>][j]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067944" y="1988840"/>
            <a:ext cx="576064" cy="360040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3137746" y="1938866"/>
            <a:ext cx="288032" cy="432048"/>
          </a:xfrm>
          <a:prstGeom prst="line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051720" y="5661248"/>
            <a:ext cx="50405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372200" y="5643130"/>
            <a:ext cx="720080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521960" y="5373216"/>
            <a:ext cx="49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dirty="0">
                <a:solidFill>
                  <a:srgbClr val="76AA30">
                    <a:lumMod val="50000"/>
                  </a:srgbClr>
                </a:solidFill>
                <a:latin typeface="Consolas" panose="020B0609020204030204" pitchFamily="49" charset="0"/>
              </a:rPr>
              <a:t>+1</a:t>
            </a:r>
          </a:p>
        </p:txBody>
      </p:sp>
    </p:spTree>
    <p:extLst>
      <p:ext uri="{BB962C8B-B14F-4D97-AF65-F5344CB8AC3E}">
        <p14:creationId xmlns:p14="http://schemas.microsoft.com/office/powerpoint/2010/main" val="3646170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直接连接符 105"/>
          <p:cNvCxnSpPr/>
          <p:nvPr/>
        </p:nvCxnSpPr>
        <p:spPr>
          <a:xfrm>
            <a:off x="5220072" y="3078013"/>
            <a:ext cx="0" cy="37170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6516216" y="3024336"/>
            <a:ext cx="0" cy="37170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3635896" y="3140968"/>
            <a:ext cx="0" cy="37170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1" idx="3"/>
            <a:endCxn id="12" idx="1"/>
          </p:cNvCxnSpPr>
          <p:nvPr/>
        </p:nvCxnSpPr>
        <p:spPr>
          <a:xfrm>
            <a:off x="6722906" y="4248059"/>
            <a:ext cx="425537" cy="5533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9" idx="3"/>
            <a:endCxn id="13" idx="1"/>
          </p:cNvCxnSpPr>
          <p:nvPr/>
        </p:nvCxnSpPr>
        <p:spPr>
          <a:xfrm>
            <a:off x="5421850" y="4945703"/>
            <a:ext cx="844374" cy="47441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多段图最短路</a:t>
            </a:r>
            <a:r>
              <a:rPr lang="en-US" altLang="zh-CN" dirty="0"/>
              <a:t>(</a:t>
            </a:r>
            <a:r>
              <a:rPr lang="zh-CN" altLang="en-US" dirty="0"/>
              <a:t>最长路</a:t>
            </a:r>
            <a:r>
              <a:rPr lang="en-US" altLang="zh-CN" dirty="0"/>
              <a:t>)</a:t>
            </a:r>
            <a:r>
              <a:rPr lang="zh-CN" altLang="en-US" dirty="0"/>
              <a:t>问题</a:t>
            </a:r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61963" y="957263"/>
            <a:ext cx="6533364" cy="54514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Verdana" pitchFamily="34" charset="0"/>
                <a:cs typeface="Consolas" pitchFamily="49" charset="0"/>
              </a:rPr>
              <a:t>多段图：即分阶段有向无环图</a:t>
            </a:r>
            <a:endParaRPr lang="en-US" altLang="zh-CN" dirty="0">
              <a:latin typeface="Verdana" pitchFamily="34" charset="0"/>
              <a:cs typeface="Consolas" pitchFamily="49" charset="0"/>
            </a:endParaRPr>
          </a:p>
          <a:p>
            <a:pPr>
              <a:defRPr/>
            </a:pPr>
            <a:endParaRPr lang="en-US" altLang="zh-CN" dirty="0">
              <a:latin typeface="Verdana" pitchFamily="34" charset="0"/>
              <a:cs typeface="Consolas" pitchFamily="49" charset="0"/>
            </a:endParaRPr>
          </a:p>
          <a:p>
            <a:pPr>
              <a:defRPr/>
            </a:pPr>
            <a:r>
              <a:rPr lang="zh-CN" altLang="en-US" dirty="0">
                <a:latin typeface="Verdana" pitchFamily="34" charset="0"/>
                <a:cs typeface="Consolas" pitchFamily="49" charset="0"/>
              </a:rPr>
              <a:t>如何求</a:t>
            </a:r>
            <a:r>
              <a:rPr lang="en-US" altLang="zh-CN" dirty="0">
                <a:latin typeface="Verdana" pitchFamily="34" charset="0"/>
                <a:cs typeface="Consolas" pitchFamily="49" charset="0"/>
              </a:rPr>
              <a:t>v1</a:t>
            </a:r>
            <a:r>
              <a:rPr lang="en-US" altLang="zh-CN" dirty="0">
                <a:latin typeface="Verdana" pitchFamily="34" charset="0"/>
                <a:cs typeface="Consolas" pitchFamily="49" charset="0"/>
                <a:sym typeface="Wingdings" panose="05000000000000000000" pitchFamily="2" charset="2"/>
              </a:rPr>
              <a:t>v10</a:t>
            </a:r>
            <a:r>
              <a:rPr lang="zh-CN" altLang="en-US" dirty="0">
                <a:latin typeface="Verdana" pitchFamily="34" charset="0"/>
                <a:cs typeface="Consolas" pitchFamily="49" charset="0"/>
                <a:sym typeface="Wingdings" panose="05000000000000000000" pitchFamily="2" charset="2"/>
              </a:rPr>
              <a:t>的最短</a:t>
            </a:r>
            <a:r>
              <a:rPr lang="en-US" altLang="zh-CN" dirty="0">
                <a:latin typeface="Verdana" pitchFamily="34" charset="0"/>
                <a:cs typeface="Consolas" pitchFamily="49" charset="0"/>
                <a:sym typeface="Wingdings" panose="05000000000000000000" pitchFamily="2" charset="2"/>
              </a:rPr>
              <a:t>or</a:t>
            </a:r>
            <a:r>
              <a:rPr lang="zh-CN" altLang="en-US" dirty="0">
                <a:latin typeface="Verdana" pitchFamily="34" charset="0"/>
                <a:cs typeface="Consolas" pitchFamily="49" charset="0"/>
                <a:sym typeface="Wingdings" panose="05000000000000000000" pitchFamily="2" charset="2"/>
              </a:rPr>
              <a:t>最长路？</a:t>
            </a:r>
            <a:endParaRPr lang="en-US" altLang="zh-CN" dirty="0">
              <a:latin typeface="Verdana" pitchFamily="34" charset="0"/>
              <a:cs typeface="Consolas" pitchFamily="49" charset="0"/>
            </a:endParaRPr>
          </a:p>
        </p:txBody>
      </p:sp>
      <p:cxnSp>
        <p:nvCxnSpPr>
          <p:cNvPr id="54" name="直接箭头连接符 53"/>
          <p:cNvCxnSpPr>
            <a:stCxn id="2" idx="3"/>
            <a:endCxn id="5" idx="1"/>
          </p:cNvCxnSpPr>
          <p:nvPr/>
        </p:nvCxnSpPr>
        <p:spPr>
          <a:xfrm flipV="1">
            <a:off x="2555776" y="4013416"/>
            <a:ext cx="857113" cy="106812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123728" y="3429000"/>
            <a:ext cx="5537305" cy="2964244"/>
            <a:chOff x="2804277" y="1980488"/>
            <a:chExt cx="5537305" cy="2964244"/>
          </a:xfrm>
        </p:grpSpPr>
        <p:sp>
          <p:nvSpPr>
            <p:cNvPr id="2" name="矩形 1"/>
            <p:cNvSpPr/>
            <p:nvPr/>
          </p:nvSpPr>
          <p:spPr>
            <a:xfrm>
              <a:off x="2804277" y="3417000"/>
              <a:ext cx="432048" cy="4320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93438" y="2348880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092306" y="3082313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4090868" y="4158423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70351" y="1980488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v5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670351" y="3281167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673116" y="4512684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6971407" y="2583523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828992" y="3142782"/>
              <a:ext cx="512590" cy="4201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r>
                <a:rPr lang="en-US" altLang="zh-CN" sz="1400" dirty="0"/>
                <a:t>10</a:t>
              </a:r>
              <a:endParaRPr lang="zh-CN" altLang="en-US" sz="1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6946773" y="3743005"/>
              <a:ext cx="474091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v9</a:t>
              </a:r>
              <a:endParaRPr lang="zh-CN" altLang="en-US" sz="1400" dirty="0"/>
            </a:p>
          </p:txBody>
        </p:sp>
        <p:cxnSp>
          <p:nvCxnSpPr>
            <p:cNvPr id="31" name="直接箭头连接符 30"/>
            <p:cNvCxnSpPr>
              <a:stCxn id="2" idx="3"/>
              <a:endCxn id="7" idx="1"/>
            </p:cNvCxnSpPr>
            <p:nvPr/>
          </p:nvCxnSpPr>
          <p:spPr>
            <a:xfrm>
              <a:off x="3236325" y="3633024"/>
              <a:ext cx="854543" cy="7414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" idx="3"/>
              <a:endCxn id="6" idx="1"/>
            </p:cNvCxnSpPr>
            <p:nvPr/>
          </p:nvCxnSpPr>
          <p:spPr>
            <a:xfrm flipV="1">
              <a:off x="3236325" y="3298337"/>
              <a:ext cx="855981" cy="3346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5" idx="3"/>
              <a:endCxn id="8" idx="1"/>
            </p:cNvCxnSpPr>
            <p:nvPr/>
          </p:nvCxnSpPr>
          <p:spPr>
            <a:xfrm flipV="1">
              <a:off x="4525486" y="2196512"/>
              <a:ext cx="1144865" cy="368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6" idx="3"/>
            </p:cNvCxnSpPr>
            <p:nvPr/>
          </p:nvCxnSpPr>
          <p:spPr>
            <a:xfrm flipH="1">
              <a:off x="4524354" y="2257088"/>
              <a:ext cx="1078165" cy="1041249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7" idx="3"/>
              <a:endCxn id="9" idx="1"/>
            </p:cNvCxnSpPr>
            <p:nvPr/>
          </p:nvCxnSpPr>
          <p:spPr>
            <a:xfrm flipV="1">
              <a:off x="4522916" y="3497191"/>
              <a:ext cx="1147435" cy="8772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3"/>
              <a:endCxn id="13" idx="1"/>
            </p:cNvCxnSpPr>
            <p:nvPr/>
          </p:nvCxnSpPr>
          <p:spPr>
            <a:xfrm>
              <a:off x="6102399" y="2196512"/>
              <a:ext cx="844374" cy="17750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9" idx="3"/>
              <a:endCxn id="11" idx="1"/>
            </p:cNvCxnSpPr>
            <p:nvPr/>
          </p:nvCxnSpPr>
          <p:spPr>
            <a:xfrm flipV="1">
              <a:off x="6102399" y="2799547"/>
              <a:ext cx="869008" cy="6976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8" idx="3"/>
              <a:endCxn id="11" idx="1"/>
            </p:cNvCxnSpPr>
            <p:nvPr/>
          </p:nvCxnSpPr>
          <p:spPr>
            <a:xfrm>
              <a:off x="6102399" y="2196512"/>
              <a:ext cx="869008" cy="603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13" idx="3"/>
              <a:endCxn id="12" idx="1"/>
            </p:cNvCxnSpPr>
            <p:nvPr/>
          </p:nvCxnSpPr>
          <p:spPr>
            <a:xfrm flipV="1">
              <a:off x="7420864" y="3352853"/>
              <a:ext cx="408128" cy="6187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" idx="3"/>
              <a:endCxn id="10" idx="1"/>
            </p:cNvCxnSpPr>
            <p:nvPr/>
          </p:nvCxnSpPr>
          <p:spPr>
            <a:xfrm>
              <a:off x="4522916" y="4374447"/>
              <a:ext cx="1150200" cy="3542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" idx="1"/>
              <a:endCxn id="6" idx="3"/>
            </p:cNvCxnSpPr>
            <p:nvPr/>
          </p:nvCxnSpPr>
          <p:spPr>
            <a:xfrm flipH="1" flipV="1">
              <a:off x="4524354" y="3298337"/>
              <a:ext cx="1145997" cy="198854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0" idx="3"/>
              <a:endCxn id="13" idx="1"/>
            </p:cNvCxnSpPr>
            <p:nvPr/>
          </p:nvCxnSpPr>
          <p:spPr>
            <a:xfrm flipV="1">
              <a:off x="6105164" y="3971605"/>
              <a:ext cx="841609" cy="7571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4880966" y="2221669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8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435755" y="2308918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9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5068970" y="2490622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3543237" y="2878566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6345184" y="4202230"/>
              <a:ext cx="383438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972373" y="4365373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213794" y="3260614"/>
              <a:ext cx="383438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13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6197418" y="3079358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7482902" y="2878566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6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7482902" y="3476638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4830347" y="3867182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6237898" y="2612757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5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6334068" y="3523454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6" name="直接箭头连接符 85"/>
          <p:cNvCxnSpPr>
            <a:stCxn id="10" idx="1"/>
            <a:endCxn id="5" idx="3"/>
          </p:cNvCxnSpPr>
          <p:nvPr/>
        </p:nvCxnSpPr>
        <p:spPr>
          <a:xfrm flipH="1" flipV="1">
            <a:off x="3844937" y="4013416"/>
            <a:ext cx="1147630" cy="2163804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4261024" y="4868460"/>
            <a:ext cx="284052" cy="372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2916792" y="4679307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2836280" y="5263700"/>
            <a:ext cx="284052" cy="34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276" name="直接连接符 11275"/>
          <p:cNvCxnSpPr/>
          <p:nvPr/>
        </p:nvCxnSpPr>
        <p:spPr>
          <a:xfrm>
            <a:off x="2339752" y="3087187"/>
            <a:ext cx="0" cy="371703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7" name="文本框 11276"/>
          <p:cNvSpPr txBox="1"/>
          <p:nvPr/>
        </p:nvSpPr>
        <p:spPr>
          <a:xfrm>
            <a:off x="7031885" y="2640512"/>
            <a:ext cx="590113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④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2771800" y="2640512"/>
            <a:ext cx="492443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4211960" y="2641940"/>
            <a:ext cx="492443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5591725" y="2640512"/>
            <a:ext cx="492443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745040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**</a:t>
            </a:r>
            <a:r>
              <a:rPr lang="en-US" altLang="zh-CN" dirty="0"/>
              <a:t>DAG</a:t>
            </a:r>
            <a:r>
              <a:rPr lang="zh-CN" altLang="en-US" dirty="0"/>
              <a:t>图最短路</a:t>
            </a:r>
            <a:r>
              <a:rPr lang="en-US" altLang="zh-CN" dirty="0"/>
              <a:t>(</a:t>
            </a:r>
            <a:r>
              <a:rPr lang="zh-CN" altLang="en-US" dirty="0"/>
              <a:t>最长路</a:t>
            </a:r>
            <a:r>
              <a:rPr lang="en-US" altLang="zh-CN" dirty="0"/>
              <a:t>)</a:t>
            </a:r>
            <a:r>
              <a:rPr lang="zh-CN" altLang="en-US" dirty="0"/>
              <a:t>问题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25596" y="2632568"/>
            <a:ext cx="5022868" cy="3316712"/>
            <a:chOff x="3725596" y="1828134"/>
            <a:chExt cx="5022868" cy="3316712"/>
          </a:xfrm>
        </p:grpSpPr>
        <p:sp>
          <p:nvSpPr>
            <p:cNvPr id="2" name="矩形 1"/>
            <p:cNvSpPr/>
            <p:nvPr/>
          </p:nvSpPr>
          <p:spPr>
            <a:xfrm>
              <a:off x="3725596" y="3838801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93438" y="2348880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762119" y="3263084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086155" y="4656189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70351" y="1980488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v5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059696" y="3417000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614261" y="4712798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507095" y="1839471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235874" y="4431413"/>
              <a:ext cx="512590" cy="42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r>
                <a:rPr lang="en-US" altLang="zh-CN" sz="1400" dirty="0"/>
                <a:t>10</a:t>
              </a:r>
              <a:endParaRPr lang="zh-CN" altLang="en-US" sz="1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544" y="3088600"/>
              <a:ext cx="474091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v9</a:t>
              </a:r>
              <a:endParaRPr lang="zh-CN" altLang="en-US" sz="1400" dirty="0"/>
            </a:p>
          </p:txBody>
        </p:sp>
        <p:cxnSp>
          <p:nvCxnSpPr>
            <p:cNvPr id="23" name="直接箭头连接符 22"/>
            <p:cNvCxnSpPr>
              <a:stCxn id="5" idx="3"/>
              <a:endCxn id="6" idx="1"/>
            </p:cNvCxnSpPr>
            <p:nvPr/>
          </p:nvCxnSpPr>
          <p:spPr>
            <a:xfrm>
              <a:off x="4525486" y="2564904"/>
              <a:ext cx="236633" cy="9142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" idx="3"/>
              <a:endCxn id="7" idx="1"/>
            </p:cNvCxnSpPr>
            <p:nvPr/>
          </p:nvCxnSpPr>
          <p:spPr>
            <a:xfrm>
              <a:off x="4157644" y="4054825"/>
              <a:ext cx="928511" cy="8173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" idx="3"/>
              <a:endCxn id="6" idx="1"/>
            </p:cNvCxnSpPr>
            <p:nvPr/>
          </p:nvCxnSpPr>
          <p:spPr>
            <a:xfrm flipV="1">
              <a:off x="4157644" y="3479108"/>
              <a:ext cx="604475" cy="575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5" idx="3"/>
              <a:endCxn id="8" idx="1"/>
            </p:cNvCxnSpPr>
            <p:nvPr/>
          </p:nvCxnSpPr>
          <p:spPr>
            <a:xfrm flipV="1">
              <a:off x="4525486" y="2196512"/>
              <a:ext cx="1144865" cy="368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8" idx="2"/>
              <a:endCxn id="6" idx="0"/>
            </p:cNvCxnSpPr>
            <p:nvPr/>
          </p:nvCxnSpPr>
          <p:spPr>
            <a:xfrm flipH="1">
              <a:off x="4978143" y="2412536"/>
              <a:ext cx="908232" cy="850548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" idx="3"/>
              <a:endCxn id="12" idx="1"/>
            </p:cNvCxnSpPr>
            <p:nvPr/>
          </p:nvCxnSpPr>
          <p:spPr>
            <a:xfrm>
              <a:off x="4157644" y="4054825"/>
              <a:ext cx="4078230" cy="5866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7" idx="3"/>
              <a:endCxn id="8" idx="2"/>
            </p:cNvCxnSpPr>
            <p:nvPr/>
          </p:nvCxnSpPr>
          <p:spPr>
            <a:xfrm flipV="1">
              <a:off x="5518203" y="2412536"/>
              <a:ext cx="368172" cy="24596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3"/>
              <a:endCxn id="13" idx="1"/>
            </p:cNvCxnSpPr>
            <p:nvPr/>
          </p:nvCxnSpPr>
          <p:spPr>
            <a:xfrm>
              <a:off x="6102399" y="2196512"/>
              <a:ext cx="1718145" cy="1120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9" idx="3"/>
              <a:endCxn id="12" idx="1"/>
            </p:cNvCxnSpPr>
            <p:nvPr/>
          </p:nvCxnSpPr>
          <p:spPr>
            <a:xfrm>
              <a:off x="6491744" y="3633024"/>
              <a:ext cx="1744130" cy="10084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9" idx="3"/>
              <a:endCxn id="11" idx="2"/>
            </p:cNvCxnSpPr>
            <p:nvPr/>
          </p:nvCxnSpPr>
          <p:spPr>
            <a:xfrm flipV="1">
              <a:off x="6491744" y="2271519"/>
              <a:ext cx="1231375" cy="13615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8" idx="3"/>
              <a:endCxn id="11" idx="1"/>
            </p:cNvCxnSpPr>
            <p:nvPr/>
          </p:nvCxnSpPr>
          <p:spPr>
            <a:xfrm flipV="1">
              <a:off x="6102399" y="2055495"/>
              <a:ext cx="1404696" cy="1410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13" idx="2"/>
              <a:endCxn id="12" idx="0"/>
            </p:cNvCxnSpPr>
            <p:nvPr/>
          </p:nvCxnSpPr>
          <p:spPr>
            <a:xfrm>
              <a:off x="8057590" y="3545800"/>
              <a:ext cx="434579" cy="8856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8" idx="2"/>
              <a:endCxn id="9" idx="0"/>
            </p:cNvCxnSpPr>
            <p:nvPr/>
          </p:nvCxnSpPr>
          <p:spPr>
            <a:xfrm>
              <a:off x="5886375" y="2412536"/>
              <a:ext cx="389345" cy="1004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" idx="3"/>
              <a:endCxn id="10" idx="1"/>
            </p:cNvCxnSpPr>
            <p:nvPr/>
          </p:nvCxnSpPr>
          <p:spPr>
            <a:xfrm>
              <a:off x="5518203" y="4872213"/>
              <a:ext cx="1096058" cy="566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" idx="1"/>
              <a:endCxn id="6" idx="3"/>
            </p:cNvCxnSpPr>
            <p:nvPr/>
          </p:nvCxnSpPr>
          <p:spPr>
            <a:xfrm flipH="1" flipV="1">
              <a:off x="5194167" y="3479108"/>
              <a:ext cx="865529" cy="153916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0" idx="0"/>
              <a:endCxn id="11" idx="2"/>
            </p:cNvCxnSpPr>
            <p:nvPr/>
          </p:nvCxnSpPr>
          <p:spPr>
            <a:xfrm flipV="1">
              <a:off x="6830285" y="2271519"/>
              <a:ext cx="892834" cy="2441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4926944" y="2122534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8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715368" y="1828134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9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5222574" y="2589599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4571978" y="2738392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6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4262043" y="3515845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6069919" y="4158423"/>
              <a:ext cx="383438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609613" y="4283779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537527" y="3723099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349701" y="3340805"/>
              <a:ext cx="383438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13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6017653" y="2779175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7178442" y="3351837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6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7439067" y="4040071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178213" y="3766966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6804747" y="2944790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939021" y="4715827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6718142" y="2560918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5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61963" y="957263"/>
            <a:ext cx="5803390" cy="54514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Verdana" pitchFamily="34" charset="0"/>
                <a:cs typeface="Consolas" pitchFamily="49" charset="0"/>
              </a:rPr>
              <a:t>DAG</a:t>
            </a:r>
            <a:r>
              <a:rPr lang="zh-CN" altLang="en-US" dirty="0">
                <a:latin typeface="Verdana" pitchFamily="34" charset="0"/>
                <a:cs typeface="Consolas" pitchFamily="49" charset="0"/>
              </a:rPr>
              <a:t>图：即有向无环图</a:t>
            </a:r>
            <a:endParaRPr lang="en-US" altLang="zh-CN" dirty="0">
              <a:latin typeface="Verdana" pitchFamily="34" charset="0"/>
              <a:cs typeface="Consolas" pitchFamily="49" charset="0"/>
            </a:endParaRPr>
          </a:p>
          <a:p>
            <a:pPr lvl="1">
              <a:defRPr/>
            </a:pPr>
            <a:r>
              <a:rPr lang="zh-CN" altLang="en-US" dirty="0">
                <a:latin typeface="Verdana" pitchFamily="34" charset="0"/>
                <a:cs typeface="Consolas" pitchFamily="49" charset="0"/>
              </a:rPr>
              <a:t>定义若干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Consolas" pitchFamily="49" charset="0"/>
              </a:rPr>
              <a:t>点</a:t>
            </a:r>
            <a:r>
              <a:rPr lang="en-US" altLang="zh-CN" sz="1800" dirty="0">
                <a:latin typeface="Verdana" pitchFamily="34" charset="0"/>
                <a:cs typeface="Consolas" pitchFamily="49" charset="0"/>
              </a:rPr>
              <a:t>vi</a:t>
            </a:r>
          </a:p>
          <a:p>
            <a:pPr lvl="1">
              <a:defRPr/>
            </a:pPr>
            <a:r>
              <a:rPr lang="zh-CN" altLang="en-US" dirty="0">
                <a:latin typeface="Verdana" pitchFamily="34" charset="0"/>
                <a:cs typeface="Consolas" pitchFamily="49" charset="0"/>
              </a:rPr>
              <a:t>定义两点</a:t>
            </a:r>
            <a:r>
              <a:rPr lang="en-US" altLang="zh-CN" sz="1800" dirty="0">
                <a:latin typeface="Verdana" pitchFamily="34" charset="0"/>
                <a:cs typeface="Consolas" pitchFamily="49" charset="0"/>
              </a:rPr>
              <a:t>vi</a:t>
            </a:r>
            <a:r>
              <a:rPr lang="zh-CN" altLang="en-US" sz="1800" dirty="0">
                <a:latin typeface="Verdana" pitchFamily="34" charset="0"/>
                <a:cs typeface="Consolas" pitchFamily="49" charset="0"/>
              </a:rPr>
              <a:t>、</a:t>
            </a:r>
            <a:r>
              <a:rPr lang="en-US" altLang="zh-CN" sz="1800" dirty="0" err="1">
                <a:latin typeface="Verdana" pitchFamily="34" charset="0"/>
                <a:cs typeface="Consolas" pitchFamily="49" charset="0"/>
              </a:rPr>
              <a:t>vj</a:t>
            </a:r>
            <a:r>
              <a:rPr lang="zh-CN" altLang="en-US" dirty="0">
                <a:latin typeface="Verdana" pitchFamily="34" charset="0"/>
                <a:cs typeface="Consolas" pitchFamily="49" charset="0"/>
              </a:rPr>
              <a:t>之间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Consolas" pitchFamily="49" charset="0"/>
              </a:rPr>
              <a:t>有向边</a:t>
            </a:r>
            <a:r>
              <a:rPr lang="en-US" altLang="zh-CN" sz="1800" dirty="0">
                <a:latin typeface="Verdana" pitchFamily="34" charset="0"/>
                <a:cs typeface="Consolas" pitchFamily="49" charset="0"/>
              </a:rPr>
              <a:t>&lt;</a:t>
            </a:r>
            <a:r>
              <a:rPr lang="en-US" altLang="zh-CN" sz="1800" dirty="0" err="1">
                <a:latin typeface="Verdana" pitchFamily="34" charset="0"/>
                <a:cs typeface="Consolas" pitchFamily="49" charset="0"/>
              </a:rPr>
              <a:t>vi,vj</a:t>
            </a:r>
            <a:r>
              <a:rPr lang="en-US" altLang="zh-CN" sz="1800" dirty="0">
                <a:latin typeface="Verdana" pitchFamily="34" charset="0"/>
                <a:cs typeface="Consolas" pitchFamily="49" charset="0"/>
              </a:rPr>
              <a:t>&gt;</a:t>
            </a:r>
            <a:endParaRPr lang="en-US" altLang="zh-CN" dirty="0">
              <a:latin typeface="Verdana" pitchFamily="34" charset="0"/>
              <a:cs typeface="Consolas" pitchFamily="49" charset="0"/>
            </a:endParaRPr>
          </a:p>
          <a:p>
            <a:pPr lvl="1">
              <a:defRPr/>
            </a:pPr>
            <a:r>
              <a:rPr lang="zh-CN" altLang="en-US" dirty="0">
                <a:latin typeface="Verdana" pitchFamily="34" charset="0"/>
                <a:cs typeface="Consolas" pitchFamily="49" charset="0"/>
              </a:rPr>
              <a:t>保证图中不存在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Consolas" pitchFamily="49" charset="0"/>
              </a:rPr>
              <a:t>回路</a:t>
            </a:r>
            <a:endParaRPr lang="en-US" altLang="zh-CN" dirty="0">
              <a:solidFill>
                <a:srgbClr val="FF0000"/>
              </a:solidFill>
              <a:latin typeface="Verdana" pitchFamily="34" charset="0"/>
              <a:cs typeface="Consolas" pitchFamily="49" charset="0"/>
            </a:endParaRPr>
          </a:p>
          <a:p>
            <a:pPr lvl="1">
              <a:defRPr/>
            </a:pPr>
            <a:r>
              <a:rPr lang="zh-CN" altLang="en-US" dirty="0">
                <a:latin typeface="Verdana" pitchFamily="34" charset="0"/>
                <a:cs typeface="Consolas" pitchFamily="49" charset="0"/>
              </a:rPr>
              <a:t>边可能带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Consolas" pitchFamily="49" charset="0"/>
              </a:rPr>
              <a:t>权</a:t>
            </a:r>
            <a:endParaRPr lang="en-US" altLang="zh-CN" dirty="0">
              <a:solidFill>
                <a:srgbClr val="FF0000"/>
              </a:solidFill>
              <a:latin typeface="Verdana" pitchFamily="34" charset="0"/>
              <a:cs typeface="Consolas" pitchFamily="49" charset="0"/>
            </a:endParaRPr>
          </a:p>
          <a:p>
            <a:pPr lvl="1">
              <a:defRPr/>
            </a:pPr>
            <a:r>
              <a:rPr lang="zh-CN" altLang="en-US" dirty="0">
                <a:latin typeface="Verdana" pitchFamily="34" charset="0"/>
                <a:cs typeface="Consolas" pitchFamily="49" charset="0"/>
              </a:rPr>
              <a:t>存在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Consolas" pitchFamily="49" charset="0"/>
              </a:rPr>
              <a:t>源点</a:t>
            </a:r>
            <a:r>
              <a:rPr lang="zh-CN" altLang="en-US" dirty="0">
                <a:latin typeface="Verdana" pitchFamily="34" charset="0"/>
                <a:cs typeface="Consolas" pitchFamily="49" charset="0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Consolas" pitchFamily="49" charset="0"/>
              </a:rPr>
              <a:t>汇点</a:t>
            </a:r>
            <a:endParaRPr lang="en-US" altLang="zh-CN" dirty="0">
              <a:solidFill>
                <a:srgbClr val="FF0000"/>
              </a:solidFill>
              <a:latin typeface="Verdana" pitchFamily="34" charset="0"/>
              <a:cs typeface="Consolas" pitchFamily="49" charset="0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tx1"/>
                </a:solidFill>
                <a:latin typeface="Verdana" pitchFamily="34" charset="0"/>
                <a:cs typeface="Consolas" pitchFamily="49" charset="0"/>
              </a:rPr>
              <a:t>特殊：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Consolas" pitchFamily="49" charset="0"/>
              </a:rPr>
              <a:t>多段图</a:t>
            </a:r>
            <a:endParaRPr lang="en-US" altLang="zh-CN" dirty="0">
              <a:solidFill>
                <a:srgbClr val="FF0000"/>
              </a:solidFill>
              <a:latin typeface="Verdana" pitchFamily="34" charset="0"/>
              <a:cs typeface="Consolas" pitchFamily="49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23095" y="3088458"/>
            <a:ext cx="549642" cy="556566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663055" y="4582520"/>
            <a:ext cx="549642" cy="556566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217665" y="5176690"/>
            <a:ext cx="549642" cy="55656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452320" y="2583010"/>
            <a:ext cx="549642" cy="55656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2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9" grpId="0" animBg="1"/>
      <p:bldP spid="50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725596" y="2632568"/>
            <a:ext cx="5022868" cy="3316712"/>
            <a:chOff x="3725596" y="1828134"/>
            <a:chExt cx="5022868" cy="3316712"/>
          </a:xfrm>
        </p:grpSpPr>
        <p:cxnSp>
          <p:nvCxnSpPr>
            <p:cNvPr id="61" name="直接箭头连接符 60"/>
            <p:cNvCxnSpPr/>
            <p:nvPr/>
          </p:nvCxnSpPr>
          <p:spPr>
            <a:xfrm flipV="1">
              <a:off x="6491744" y="2264526"/>
              <a:ext cx="1231375" cy="13615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" name="矩形 1"/>
            <p:cNvSpPr/>
            <p:nvPr/>
          </p:nvSpPr>
          <p:spPr>
            <a:xfrm>
              <a:off x="3725596" y="3838801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v1</a:t>
              </a:r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4093438" y="2348880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v2</a:t>
              </a:r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762119" y="3263084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v3</a:t>
              </a:r>
              <a:endParaRPr lang="zh-CN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086155" y="4656189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v4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5670351" y="1980488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v5</a:t>
              </a:r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059696" y="3417000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v6</a:t>
              </a:r>
              <a:endParaRPr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6614261" y="4712798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v7</a:t>
              </a:r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507095" y="1839471"/>
              <a:ext cx="432048" cy="4320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v8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235874" y="4431413"/>
              <a:ext cx="512590" cy="4201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r>
                <a:rPr lang="en-US" altLang="zh-CN" sz="1400" dirty="0"/>
                <a:t>10</a:t>
              </a:r>
              <a:endParaRPr lang="zh-CN" altLang="en-US" sz="14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820544" y="3088600"/>
              <a:ext cx="474091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v9</a:t>
              </a:r>
              <a:endParaRPr lang="zh-CN" altLang="en-US" sz="1400" dirty="0"/>
            </a:p>
          </p:txBody>
        </p:sp>
        <p:cxnSp>
          <p:nvCxnSpPr>
            <p:cNvPr id="23" name="直接箭头连接符 22"/>
            <p:cNvCxnSpPr>
              <a:stCxn id="5" idx="3"/>
              <a:endCxn id="6" idx="1"/>
            </p:cNvCxnSpPr>
            <p:nvPr/>
          </p:nvCxnSpPr>
          <p:spPr>
            <a:xfrm>
              <a:off x="4525486" y="2564904"/>
              <a:ext cx="236633" cy="9142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" idx="3"/>
              <a:endCxn id="7" idx="1"/>
            </p:cNvCxnSpPr>
            <p:nvPr/>
          </p:nvCxnSpPr>
          <p:spPr>
            <a:xfrm>
              <a:off x="4157644" y="4054825"/>
              <a:ext cx="928511" cy="8173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" idx="3"/>
              <a:endCxn id="6" idx="1"/>
            </p:cNvCxnSpPr>
            <p:nvPr/>
          </p:nvCxnSpPr>
          <p:spPr>
            <a:xfrm flipV="1">
              <a:off x="4157644" y="3479108"/>
              <a:ext cx="604475" cy="5757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5" idx="3"/>
              <a:endCxn id="8" idx="1"/>
            </p:cNvCxnSpPr>
            <p:nvPr/>
          </p:nvCxnSpPr>
          <p:spPr>
            <a:xfrm flipV="1">
              <a:off x="4525486" y="2196512"/>
              <a:ext cx="1144865" cy="3683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8" idx="2"/>
              <a:endCxn id="6" idx="0"/>
            </p:cNvCxnSpPr>
            <p:nvPr/>
          </p:nvCxnSpPr>
          <p:spPr>
            <a:xfrm flipH="1">
              <a:off x="4978143" y="2412536"/>
              <a:ext cx="908232" cy="850548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" idx="3"/>
              <a:endCxn id="12" idx="1"/>
            </p:cNvCxnSpPr>
            <p:nvPr/>
          </p:nvCxnSpPr>
          <p:spPr>
            <a:xfrm>
              <a:off x="4157644" y="4054825"/>
              <a:ext cx="4078230" cy="5866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7" idx="3"/>
              <a:endCxn id="8" idx="2"/>
            </p:cNvCxnSpPr>
            <p:nvPr/>
          </p:nvCxnSpPr>
          <p:spPr>
            <a:xfrm flipV="1">
              <a:off x="5518203" y="2412536"/>
              <a:ext cx="368172" cy="24596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8" idx="3"/>
              <a:endCxn id="13" idx="1"/>
            </p:cNvCxnSpPr>
            <p:nvPr/>
          </p:nvCxnSpPr>
          <p:spPr>
            <a:xfrm>
              <a:off x="6102399" y="2196512"/>
              <a:ext cx="1718145" cy="11206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9" idx="3"/>
              <a:endCxn id="12" idx="1"/>
            </p:cNvCxnSpPr>
            <p:nvPr/>
          </p:nvCxnSpPr>
          <p:spPr>
            <a:xfrm>
              <a:off x="6491744" y="3633024"/>
              <a:ext cx="1744130" cy="10084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8" idx="3"/>
              <a:endCxn id="11" idx="1"/>
            </p:cNvCxnSpPr>
            <p:nvPr/>
          </p:nvCxnSpPr>
          <p:spPr>
            <a:xfrm flipV="1">
              <a:off x="6102399" y="2055495"/>
              <a:ext cx="1404696" cy="1410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>
              <a:stCxn id="13" idx="2"/>
              <a:endCxn id="12" idx="0"/>
            </p:cNvCxnSpPr>
            <p:nvPr/>
          </p:nvCxnSpPr>
          <p:spPr>
            <a:xfrm>
              <a:off x="8057590" y="3545800"/>
              <a:ext cx="434579" cy="88561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8" idx="2"/>
              <a:endCxn id="9" idx="0"/>
            </p:cNvCxnSpPr>
            <p:nvPr/>
          </p:nvCxnSpPr>
          <p:spPr>
            <a:xfrm>
              <a:off x="5886375" y="2412536"/>
              <a:ext cx="389345" cy="10044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stCxn id="7" idx="3"/>
              <a:endCxn id="10" idx="1"/>
            </p:cNvCxnSpPr>
            <p:nvPr/>
          </p:nvCxnSpPr>
          <p:spPr>
            <a:xfrm>
              <a:off x="5518203" y="4872213"/>
              <a:ext cx="1096058" cy="566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9" idx="1"/>
              <a:endCxn id="6" idx="3"/>
            </p:cNvCxnSpPr>
            <p:nvPr/>
          </p:nvCxnSpPr>
          <p:spPr>
            <a:xfrm flipH="1" flipV="1">
              <a:off x="5194167" y="3479108"/>
              <a:ext cx="865529" cy="153916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0" idx="0"/>
              <a:endCxn id="11" idx="2"/>
            </p:cNvCxnSpPr>
            <p:nvPr/>
          </p:nvCxnSpPr>
          <p:spPr>
            <a:xfrm flipV="1">
              <a:off x="6830285" y="2271519"/>
              <a:ext cx="892834" cy="2441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4926944" y="2122534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8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715368" y="1828134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9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5222574" y="2589599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4571978" y="2738392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6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4262043" y="3515845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6069919" y="4158423"/>
              <a:ext cx="383438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609613" y="4283779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537527" y="3723099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5349701" y="3340805"/>
              <a:ext cx="383438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13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6017653" y="2779175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1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7178442" y="3351837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6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7439067" y="4040071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8178213" y="3766966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2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6660232" y="3044244"/>
              <a:ext cx="284052" cy="372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7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5939021" y="4715827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3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6718142" y="2560918"/>
              <a:ext cx="284052" cy="34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>
                  <a:latin typeface="Arial" panose="020B0604020202020204" pitchFamily="34" charset="0"/>
                  <a:ea typeface="微软雅黑" panose="020B0503020204020204" pitchFamily="34" charset="-122"/>
                </a:rPr>
                <a:t>5</a:t>
              </a:r>
              <a:endPara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5" name="直接箭头连接符 64"/>
          <p:cNvCxnSpPr>
            <a:stCxn id="9" idx="3"/>
            <a:endCxn id="11" idx="2"/>
          </p:cNvCxnSpPr>
          <p:nvPr/>
        </p:nvCxnSpPr>
        <p:spPr>
          <a:xfrm flipV="1">
            <a:off x="6491744" y="3075953"/>
            <a:ext cx="1231375" cy="1361505"/>
          </a:xfrm>
          <a:prstGeom prst="straightConnector1">
            <a:avLst/>
          </a:prstGeom>
          <a:ln w="38100">
            <a:solidFill>
              <a:srgbClr val="9C6834"/>
            </a:solidFill>
            <a:prstDash val="lgDash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**</a:t>
            </a:r>
            <a:r>
              <a:rPr lang="en-US" altLang="zh-CN" dirty="0"/>
              <a:t>DAG</a:t>
            </a:r>
            <a:r>
              <a:rPr lang="zh-CN" altLang="en-US" dirty="0"/>
              <a:t>图最短路</a:t>
            </a:r>
            <a:r>
              <a:rPr lang="en-US" altLang="zh-CN" dirty="0"/>
              <a:t>(</a:t>
            </a:r>
            <a:r>
              <a:rPr lang="zh-CN" altLang="en-US" dirty="0"/>
              <a:t>最长路</a:t>
            </a:r>
            <a:r>
              <a:rPr lang="en-US" altLang="zh-CN" dirty="0"/>
              <a:t>)</a:t>
            </a:r>
            <a:r>
              <a:rPr lang="zh-CN" altLang="en-US" dirty="0"/>
              <a:t>问题</a:t>
            </a:r>
          </a:p>
        </p:txBody>
      </p:sp>
      <p:sp>
        <p:nvSpPr>
          <p:cNvPr id="46" name="内容占位符 2"/>
          <p:cNvSpPr>
            <a:spLocks noGrp="1"/>
          </p:cNvSpPr>
          <p:nvPr>
            <p:ph idx="1"/>
          </p:nvPr>
        </p:nvSpPr>
        <p:spPr>
          <a:xfrm>
            <a:off x="461961" y="957263"/>
            <a:ext cx="6947201" cy="545147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Verdana" pitchFamily="34" charset="0"/>
                <a:cs typeface="Consolas" pitchFamily="49" charset="0"/>
              </a:rPr>
              <a:t>如何求源点到汇点的最短路（最长路）？</a:t>
            </a:r>
            <a:endParaRPr lang="en-US" altLang="zh-CN" dirty="0">
              <a:latin typeface="Verdana" pitchFamily="34" charset="0"/>
              <a:cs typeface="Consolas" pitchFamily="49" charset="0"/>
            </a:endParaRPr>
          </a:p>
          <a:p>
            <a:pPr>
              <a:defRPr/>
            </a:pPr>
            <a:endParaRPr lang="en-US" altLang="zh-CN" dirty="0">
              <a:solidFill>
                <a:srgbClr val="FF0000"/>
              </a:solidFill>
              <a:latin typeface="Verdana" pitchFamily="34" charset="0"/>
              <a:cs typeface="Consolas" pitchFamily="49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Consolas" pitchFamily="49" charset="0"/>
              </a:rPr>
              <a:t>拓扑排序</a:t>
            </a:r>
            <a:r>
              <a:rPr lang="en-US" altLang="zh-CN" dirty="0">
                <a:solidFill>
                  <a:srgbClr val="FF0000"/>
                </a:solidFill>
                <a:latin typeface="Verdana" pitchFamily="34" charset="0"/>
                <a:cs typeface="Consolas" pitchFamily="49" charset="0"/>
              </a:rPr>
              <a:t>+</a:t>
            </a: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Consolas" pitchFamily="49" charset="0"/>
              </a:rPr>
              <a:t>动规</a:t>
            </a:r>
            <a:endParaRPr lang="en-US" altLang="zh-CN" dirty="0">
              <a:solidFill>
                <a:srgbClr val="FF0000"/>
              </a:solidFill>
              <a:latin typeface="Verdana" pitchFamily="34" charset="0"/>
              <a:cs typeface="Consolas" pitchFamily="49" charset="0"/>
            </a:endParaRPr>
          </a:p>
          <a:p>
            <a:pPr>
              <a:defRPr/>
            </a:pPr>
            <a:r>
              <a:rPr lang="zh-CN" altLang="en-US" dirty="0">
                <a:solidFill>
                  <a:srgbClr val="FF0000"/>
                </a:solidFill>
                <a:latin typeface="Verdana" pitchFamily="34" charset="0"/>
                <a:cs typeface="Consolas" pitchFamily="49" charset="0"/>
              </a:rPr>
              <a:t>记忆化搜索！</a:t>
            </a:r>
            <a:endParaRPr lang="en-US" altLang="zh-CN" dirty="0">
              <a:solidFill>
                <a:srgbClr val="FF0000"/>
              </a:solidFill>
              <a:latin typeface="Verdana" pitchFamily="34" charset="0"/>
              <a:cs typeface="Consolas" pitchFamily="49" charset="0"/>
            </a:endParaRPr>
          </a:p>
        </p:txBody>
      </p:sp>
      <p:cxnSp>
        <p:nvCxnSpPr>
          <p:cNvPr id="15" name="直接箭头连接符 14"/>
          <p:cNvCxnSpPr>
            <a:stCxn id="2" idx="3"/>
            <a:endCxn id="7" idx="1"/>
          </p:cNvCxnSpPr>
          <p:nvPr/>
        </p:nvCxnSpPr>
        <p:spPr>
          <a:xfrm>
            <a:off x="4157644" y="4859259"/>
            <a:ext cx="928511" cy="817388"/>
          </a:xfrm>
          <a:prstGeom prst="straightConnector1">
            <a:avLst/>
          </a:prstGeom>
          <a:ln w="38100">
            <a:solidFill>
              <a:srgbClr val="7030A0"/>
            </a:solidFill>
            <a:prstDash val="lgDash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7" idx="3"/>
            <a:endCxn id="8" idx="2"/>
          </p:cNvCxnSpPr>
          <p:nvPr/>
        </p:nvCxnSpPr>
        <p:spPr>
          <a:xfrm flipV="1">
            <a:off x="5518203" y="3216970"/>
            <a:ext cx="368172" cy="2459677"/>
          </a:xfrm>
          <a:prstGeom prst="straightConnector1">
            <a:avLst/>
          </a:prstGeom>
          <a:ln w="38100">
            <a:solidFill>
              <a:srgbClr val="7030A0"/>
            </a:solidFill>
            <a:prstDash val="lgDash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" idx="2"/>
            <a:endCxn id="9" idx="0"/>
          </p:cNvCxnSpPr>
          <p:nvPr/>
        </p:nvCxnSpPr>
        <p:spPr>
          <a:xfrm>
            <a:off x="5886375" y="3216970"/>
            <a:ext cx="389345" cy="1004464"/>
          </a:xfrm>
          <a:prstGeom prst="straightConnector1">
            <a:avLst/>
          </a:prstGeom>
          <a:ln w="38100">
            <a:solidFill>
              <a:srgbClr val="7030A0"/>
            </a:solidFill>
            <a:prstDash val="lgDash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9" idx="3"/>
            <a:endCxn id="12" idx="1"/>
          </p:cNvCxnSpPr>
          <p:nvPr/>
        </p:nvCxnSpPr>
        <p:spPr>
          <a:xfrm>
            <a:off x="6491744" y="4437458"/>
            <a:ext cx="1744130" cy="1008460"/>
          </a:xfrm>
          <a:prstGeom prst="straightConnector1">
            <a:avLst/>
          </a:prstGeom>
          <a:ln w="38100">
            <a:solidFill>
              <a:srgbClr val="7030A0"/>
            </a:solidFill>
            <a:prstDash val="lgDash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5" idx="3"/>
            <a:endCxn id="6" idx="1"/>
          </p:cNvCxnSpPr>
          <p:nvPr/>
        </p:nvCxnSpPr>
        <p:spPr>
          <a:xfrm>
            <a:off x="4525486" y="3369338"/>
            <a:ext cx="236633" cy="914204"/>
          </a:xfrm>
          <a:prstGeom prst="straightConnector1">
            <a:avLst/>
          </a:prstGeom>
          <a:ln w="38100">
            <a:solidFill>
              <a:srgbClr val="9C6834"/>
            </a:solidFill>
            <a:prstDash val="lgDash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6" idx="3"/>
            <a:endCxn id="9" idx="1"/>
          </p:cNvCxnSpPr>
          <p:nvPr/>
        </p:nvCxnSpPr>
        <p:spPr>
          <a:xfrm>
            <a:off x="5194167" y="4283542"/>
            <a:ext cx="865529" cy="153916"/>
          </a:xfrm>
          <a:prstGeom prst="straightConnector1">
            <a:avLst/>
          </a:prstGeom>
          <a:ln w="38100">
            <a:solidFill>
              <a:srgbClr val="9C6834"/>
            </a:solidFill>
            <a:prstDash val="lgDashDot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67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dirty="0"/>
              <a:t>LIS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1996</a:t>
            </a:r>
            <a:r>
              <a:rPr lang="zh-CN" altLang="en-US" sz="1600" dirty="0"/>
              <a:t> </a:t>
            </a:r>
            <a:r>
              <a:rPr lang="zh-CN" altLang="en-US" sz="1600" u="sng" dirty="0">
                <a:hlinkClick r:id="rId3"/>
              </a:rPr>
              <a:t>登山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3532</a:t>
            </a:r>
            <a:r>
              <a:rPr lang="zh-CN" altLang="en-US" sz="1600" dirty="0"/>
              <a:t> </a:t>
            </a:r>
            <a:r>
              <a:rPr lang="zh-CN" altLang="en-US" sz="1600" u="sng" dirty="0">
                <a:hlinkClick r:id="rId4"/>
              </a:rPr>
              <a:t>最大上升子序列和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4977</a:t>
            </a:r>
            <a:r>
              <a:rPr lang="zh-CN" altLang="en-US" sz="1600" dirty="0"/>
              <a:t> </a:t>
            </a:r>
            <a:r>
              <a:rPr lang="zh-CN" altLang="en-US" sz="1600" u="sng" dirty="0">
                <a:hlinkClick r:id="rId5"/>
              </a:rPr>
              <a:t>怪盗基德的滑翔翼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8780</a:t>
            </a:r>
            <a:r>
              <a:rPr lang="zh-CN" altLang="en-US" sz="1600" dirty="0"/>
              <a:t> </a:t>
            </a:r>
            <a:r>
              <a:rPr lang="zh-CN" altLang="en-US" sz="1600" u="sng" dirty="0">
                <a:hlinkClick r:id="rId6"/>
              </a:rPr>
              <a:t>拦截导弹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endParaRPr lang="en-US" altLang="zh-CN" sz="1600" dirty="0"/>
          </a:p>
          <a:p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274219"/>
              </p:ext>
            </p:extLst>
          </p:nvPr>
        </p:nvGraphicFramePr>
        <p:xfrm>
          <a:off x="1254919" y="3447732"/>
          <a:ext cx="6591300" cy="365760"/>
        </p:xfrm>
        <a:graphic>
          <a:graphicData uri="http://schemas.openxmlformats.org/drawingml/2006/table">
            <a:tbl>
              <a:tblPr/>
              <a:tblGrid>
                <a:gridCol w="329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28575" marR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28575" marR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999999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203849" y="957622"/>
            <a:ext cx="2410964" cy="5450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7188" indent="-357188" algn="just" rtl="0" eaLnBrk="0" fontAlgn="base" hangingPunct="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  <a:defRPr sz="2800" kern="120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355600" indent="-177800" algn="just" rtl="0" eaLnBrk="0" fontAlgn="base" hangingPunct="0">
              <a:lnSpc>
                <a:spcPts val="3200"/>
              </a:lnSpc>
              <a:spcBef>
                <a:spcPts val="900"/>
              </a:spcBef>
              <a:spcAft>
                <a:spcPts val="900"/>
              </a:spcAft>
              <a:buClrTx/>
              <a:buSzPct val="80000"/>
              <a:buFont typeface="Wingdings" panose="05000000000000000000" pitchFamily="2" charset="2"/>
              <a:buChar char="Ø"/>
              <a:defRPr sz="2400" b="1" kern="1200">
                <a:solidFill>
                  <a:schemeClr val="tx1">
                    <a:lumMod val="7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</a:pPr>
            <a:r>
              <a:rPr lang="en-US" altLang="zh-CN" sz="3200" dirty="0">
                <a:solidFill>
                  <a:srgbClr val="76AA30">
                    <a:lumMod val="50000"/>
                  </a:srgbClr>
                </a:solidFill>
              </a:rPr>
              <a:t>DAG</a:t>
            </a:r>
            <a:r>
              <a:rPr lang="zh-CN" altLang="en-US" sz="3200" dirty="0">
                <a:solidFill>
                  <a:srgbClr val="76AA30">
                    <a:lumMod val="50000"/>
                  </a:srgbClr>
                </a:solidFill>
              </a:rPr>
              <a:t>图</a:t>
            </a:r>
            <a:endParaRPr lang="en-US" altLang="zh-CN" sz="1600" dirty="0">
              <a:solidFill>
                <a:srgbClr val="76AA30">
                  <a:lumMod val="50000"/>
                </a:srgb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/>
              <a:t>7614</a:t>
            </a:r>
            <a:r>
              <a:rPr lang="zh-CN" altLang="en-US" sz="1600" dirty="0"/>
              <a:t> </a:t>
            </a:r>
            <a:r>
              <a:rPr lang="zh-CN" altLang="en-US" sz="1600" u="sng" dirty="0">
                <a:hlinkClick r:id="rId7"/>
              </a:rPr>
              <a:t>最低通行费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2728</a:t>
            </a:r>
            <a:r>
              <a:rPr lang="zh-CN" altLang="en-US" sz="1600" dirty="0"/>
              <a:t> </a:t>
            </a:r>
            <a:r>
              <a:rPr lang="zh-CN" altLang="en-US" sz="1600" u="sng" dirty="0">
                <a:hlinkClick r:id="rId8"/>
              </a:rPr>
              <a:t>摘花生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600" dirty="0"/>
              <a:t>2718 </a:t>
            </a:r>
            <a:r>
              <a:rPr lang="zh-CN" altLang="zh-CN" sz="1600" u="sng" dirty="0">
                <a:hlinkClick r:id="rId9"/>
              </a:rPr>
              <a:t>移动路线</a:t>
            </a:r>
            <a:endParaRPr lang="zh-CN" altLang="zh-CN" sz="1600" u="sng" dirty="0"/>
          </a:p>
          <a:p>
            <a:pPr>
              <a:lnSpc>
                <a:spcPct val="100000"/>
              </a:lnSpc>
            </a:pPr>
            <a:endParaRPr lang="en-US" altLang="zh-CN" sz="1600" dirty="0"/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614812" y="957622"/>
            <a:ext cx="2619948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lvl="0" indent="-357188" algn="just" eaLnBrk="0" hangingPunct="0"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</a:pPr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LCS</a:t>
            </a:r>
          </a:p>
          <a:p>
            <a:pPr marL="357188" lvl="0" indent="-357188" algn="just" eaLnBrk="0" hangingPunct="0"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</a:pPr>
            <a:r>
              <a:rPr lang="en-US" altLang="zh-CN" sz="1600" dirty="0">
                <a:solidFill>
                  <a:srgbClr val="76AA30">
                    <a:lumMod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1808</a:t>
            </a:r>
            <a:r>
              <a:rPr lang="zh-CN" altLang="en-US" sz="1600" dirty="0">
                <a:solidFill>
                  <a:srgbClr val="76AA30">
                    <a:lumMod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600" u="sng" dirty="0">
                <a:solidFill>
                  <a:srgbClr val="76AA30">
                    <a:lumMod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0"/>
              </a:rPr>
              <a:t>公共子序列</a:t>
            </a:r>
            <a:endParaRPr lang="en-US" altLang="zh-CN" sz="1600" u="sng" dirty="0">
              <a:solidFill>
                <a:srgbClr val="76AA30">
                  <a:lumMod val="50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57188" indent="-357188" algn="just" eaLnBrk="0" hangingPunct="0"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</a:pPr>
            <a:r>
              <a:rPr lang="en-US" altLang="zh-CN" sz="1600" dirty="0">
                <a:solidFill>
                  <a:srgbClr val="76AA30">
                    <a:lumMod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2988</a:t>
            </a:r>
            <a:r>
              <a:rPr lang="zh-CN" altLang="en-US" sz="1600" dirty="0">
                <a:solidFill>
                  <a:srgbClr val="76AA30">
                    <a:lumMod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1600" dirty="0">
                <a:solidFill>
                  <a:srgbClr val="76AA30">
                    <a:lumMod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1"/>
              </a:rPr>
              <a:t>计算字符串距离</a:t>
            </a:r>
            <a:r>
              <a:rPr lang="zh-CN" altLang="en-US" sz="1600" dirty="0">
                <a:solidFill>
                  <a:srgbClr val="76AA30">
                    <a:lumMod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en-US" altLang="zh-CN" sz="1600" dirty="0">
              <a:solidFill>
                <a:srgbClr val="76AA30">
                  <a:lumMod val="50000"/>
                </a:srgb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1554" y="4160787"/>
            <a:ext cx="2696892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lvl="0" indent="-357188" algn="just" eaLnBrk="0" hangingPunct="0"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</a:pP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最大子段和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57188" lvl="0" indent="-357188" algn="just" eaLnBrk="0" hangingPunct="0">
              <a:spcBef>
                <a:spcPts val="900"/>
              </a:spcBef>
              <a:spcAft>
                <a:spcPts val="900"/>
              </a:spcAft>
              <a:buClr>
                <a:srgbClr val="3B5518"/>
              </a:buClr>
              <a:buSzPct val="60000"/>
              <a:buFont typeface="Wingdings" pitchFamily="2" charset="2"/>
              <a:buChar char="q"/>
            </a:pPr>
            <a:r>
              <a:rPr lang="en-US" altLang="zh-CN" sz="1600" dirty="0">
                <a:solidFill>
                  <a:srgbClr val="76AA30">
                    <a:lumMod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1481 </a:t>
            </a:r>
            <a:r>
              <a:rPr lang="en-US" altLang="zh-CN" sz="1600" dirty="0">
                <a:solidFill>
                  <a:srgbClr val="76AA30">
                    <a:lumMod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  <a:hlinkClick r:id="rId12"/>
              </a:rPr>
              <a:t>Maximum sum</a:t>
            </a:r>
            <a:r>
              <a:rPr lang="en-US" altLang="zh-CN" sz="1600" dirty="0">
                <a:solidFill>
                  <a:srgbClr val="76AA30">
                    <a:lumMod val="50000"/>
                  </a:srgb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67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再看数字三角形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68760"/>
            <a:ext cx="8177349" cy="5450981"/>
          </a:xfrm>
        </p:spPr>
        <p:txBody>
          <a:bodyPr/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7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3   8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8   1   0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2   7   7   4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遗留问题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1</a:t>
            </a:r>
            <a:r>
              <a:rPr lang="zh-CN" altLang="en-US" dirty="0"/>
              <a:t>、如何找到最优路径？</a:t>
            </a:r>
            <a:endParaRPr lang="en-US" altLang="zh-CN" dirty="0"/>
          </a:p>
          <a:p>
            <a:r>
              <a:rPr lang="en-US" altLang="zh-CN" dirty="0"/>
              <a:t>   2</a:t>
            </a:r>
            <a:r>
              <a:rPr lang="zh-CN" altLang="en-US" dirty="0"/>
              <a:t>、时间与空间还能不能优化？</a:t>
            </a:r>
          </a:p>
        </p:txBody>
      </p:sp>
      <p:sp>
        <p:nvSpPr>
          <p:cNvPr id="6" name="矩形 5"/>
          <p:cNvSpPr/>
          <p:nvPr/>
        </p:nvSpPr>
        <p:spPr>
          <a:xfrm>
            <a:off x="2303240" y="1484784"/>
            <a:ext cx="6840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for(j=1;j&lt;=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n;j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++)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	f[n][j]=a[n][j];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for(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=n-1;i&gt;=1;i--)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	for(j=1;j&lt;=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i;j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++)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	    f[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][j]=max(f[i+1][j+1],f[i+1][j])+a[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][j];</a:t>
            </a:r>
          </a:p>
        </p:txBody>
      </p:sp>
    </p:spTree>
    <p:extLst>
      <p:ext uri="{BB962C8B-B14F-4D97-AF65-F5344CB8AC3E}">
        <p14:creationId xmlns:p14="http://schemas.microsoft.com/office/powerpoint/2010/main" val="279668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数字三角形：输出最优方案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如何生成最优路径？</a:t>
            </a:r>
            <a:endParaRPr lang="en-US" altLang="zh-CN" dirty="0"/>
          </a:p>
          <a:p>
            <a:r>
              <a:rPr lang="zh-CN" altLang="en-US" dirty="0"/>
              <a:t>保存每一个状态生成时所做出的选择！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02718"/>
              </p:ext>
            </p:extLst>
          </p:nvPr>
        </p:nvGraphicFramePr>
        <p:xfrm>
          <a:off x="179512" y="2715888"/>
          <a:ext cx="2952330" cy="29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072">
                <a:tc>
                  <a:txBody>
                    <a:bodyPr/>
                    <a:lstStyle/>
                    <a:p>
                      <a:pPr algn="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9072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063311" y="4327829"/>
            <a:ext cx="0" cy="311517"/>
          </a:xfrm>
          <a:prstGeom prst="line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160464" y="4914009"/>
            <a:ext cx="360040" cy="325799"/>
          </a:xfrm>
          <a:prstGeom prst="line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648136" y="4341619"/>
            <a:ext cx="0" cy="311517"/>
          </a:xfrm>
          <a:prstGeom prst="line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40585" y="4941168"/>
            <a:ext cx="0" cy="325798"/>
          </a:xfrm>
          <a:prstGeom prst="line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646831" y="4941168"/>
            <a:ext cx="0" cy="325798"/>
          </a:xfrm>
          <a:prstGeom prst="line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1061714" y="3744191"/>
            <a:ext cx="0" cy="311517"/>
          </a:xfrm>
          <a:prstGeom prst="line">
            <a:avLst/>
          </a:prstGeom>
          <a:ln w="28575"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2832408" y="2132856"/>
            <a:ext cx="684076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for(j=1;j&lt;=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n;j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++)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	f[n][j]=a[n][j];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for(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=n-1;i&gt;=1;i--)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	for(j=1;j&lt;=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i;j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++)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	   if (f[i+1][j+1]&gt;f[i+1][j]){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	   	f[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][j]=f[i+1][j+1]+a[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][j];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chs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[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][j]=j+1;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	   }else{</a:t>
            </a:r>
          </a:p>
          <a:p>
            <a:pPr marL="400050" lvl="1"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		</a:t>
            </a:r>
            <a:r>
              <a:rPr lang="en-US" altLang="zh-CN" sz="2800" b="1" dirty="0">
                <a:solidFill>
                  <a:srgbClr val="000000"/>
                </a:solidFill>
                <a:latin typeface="Calibri Light"/>
              </a:rPr>
              <a:t>f[</a:t>
            </a:r>
            <a:r>
              <a:rPr lang="en-US" altLang="zh-CN" sz="2800" b="1" dirty="0" err="1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Calibri Light"/>
              </a:rPr>
              <a:t>][j]=f[i+1][j] +a[</a:t>
            </a:r>
            <a:r>
              <a:rPr lang="en-US" altLang="zh-CN" sz="2800" b="1" dirty="0" err="1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Calibri Light"/>
              </a:rPr>
              <a:t>][j];</a:t>
            </a:r>
          </a:p>
          <a:p>
            <a:pPr marL="400050" lvl="1"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Calibri Light"/>
              </a:rPr>
              <a:t>		</a:t>
            </a:r>
            <a:r>
              <a:rPr lang="en-US" altLang="zh-CN" sz="2800" b="1" dirty="0" err="1">
                <a:solidFill>
                  <a:srgbClr val="000000"/>
                </a:solidFill>
                <a:latin typeface="Calibri Light"/>
              </a:rPr>
              <a:t>chs</a:t>
            </a:r>
            <a:r>
              <a:rPr lang="en-US" altLang="zh-CN" sz="2800" b="1" dirty="0">
                <a:solidFill>
                  <a:srgbClr val="000000"/>
                </a:solidFill>
                <a:latin typeface="Calibri Light"/>
              </a:rPr>
              <a:t>[</a:t>
            </a:r>
            <a:r>
              <a:rPr lang="en-US" altLang="zh-CN" sz="2800" b="1" dirty="0" err="1">
                <a:solidFill>
                  <a:srgbClr val="000000"/>
                </a:solidFill>
                <a:latin typeface="Calibri Light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Calibri Light"/>
              </a:rPr>
              <a:t>][j]=j;</a:t>
            </a:r>
            <a:endParaRPr lang="en-US" altLang="zh-CN" sz="2800" b="1" dirty="0">
              <a:solidFill>
                <a:srgbClr val="000000"/>
              </a:solidFill>
              <a:latin typeface="+mj-lt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	   }</a:t>
            </a:r>
          </a:p>
        </p:txBody>
      </p:sp>
    </p:spTree>
    <p:extLst>
      <p:ext uri="{BB962C8B-B14F-4D97-AF65-F5344CB8AC3E}">
        <p14:creationId xmlns:p14="http://schemas.microsoft.com/office/powerpoint/2010/main" val="344193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数字三角形：空间优化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时间上，状态</a:t>
            </a:r>
            <a:r>
              <a:rPr lang="en-US" altLang="zh-CN" dirty="0"/>
              <a:t>O(n^2)</a:t>
            </a:r>
            <a:r>
              <a:rPr lang="zh-CN" altLang="en-US" dirty="0"/>
              <a:t>均需求解，无法优化</a:t>
            </a:r>
            <a:endParaRPr lang="en-US" altLang="zh-CN" dirty="0"/>
          </a:p>
          <a:p>
            <a:r>
              <a:rPr lang="zh-CN" altLang="en-US" dirty="0"/>
              <a:t>空间优化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O(n^2)</a:t>
            </a:r>
            <a:r>
              <a:rPr lang="en-US" altLang="zh-CN" dirty="0">
                <a:sym typeface="Wingdings" panose="05000000000000000000" pitchFamily="2" charset="2"/>
              </a:rPr>
              <a:t>O(2*n)</a:t>
            </a:r>
          </a:p>
          <a:p>
            <a:pPr marL="400050" lvl="1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for(j=1;j&lt;=</a:t>
            </a:r>
            <a:r>
              <a:rPr lang="en-US" altLang="zh-CN" sz="2800" dirty="0" err="1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n;j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++)</a:t>
            </a:r>
          </a:p>
          <a:p>
            <a:pPr marL="400050" lvl="1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	f[</a:t>
            </a:r>
            <a:r>
              <a:rPr lang="en-US" altLang="zh-CN" sz="2800" dirty="0">
                <a:solidFill>
                  <a:srgbClr val="FF0000"/>
                </a:solidFill>
                <a:latin typeface="Calibri Light"/>
                <a:ea typeface="宋体" panose="02010600030101010101" pitchFamily="2" charset="-122"/>
              </a:rPr>
              <a:t>n&amp;1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][j]=a[n][j];</a:t>
            </a:r>
          </a:p>
          <a:p>
            <a:pPr marL="400050" lvl="1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for(</a:t>
            </a:r>
            <a:r>
              <a:rPr lang="en-US" altLang="zh-CN" sz="2800" dirty="0" err="1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=n-1;i&gt;=1;i--)</a:t>
            </a:r>
          </a:p>
          <a:p>
            <a:pPr marL="400050" lvl="1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	for(j=1;j&lt;=</a:t>
            </a:r>
            <a:r>
              <a:rPr lang="en-US" altLang="zh-CN" sz="2800" dirty="0" err="1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i;j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++)</a:t>
            </a:r>
          </a:p>
          <a:p>
            <a:pPr marL="400050" lvl="1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	    f[</a:t>
            </a:r>
            <a:r>
              <a:rPr lang="en-US" altLang="zh-CN" sz="2800" dirty="0">
                <a:solidFill>
                  <a:srgbClr val="FF0000"/>
                </a:solidFill>
                <a:latin typeface="Calibri Light"/>
                <a:ea typeface="宋体" panose="02010600030101010101" pitchFamily="2" charset="-122"/>
              </a:rPr>
              <a:t>i&amp;1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][j]=max(f[</a:t>
            </a:r>
            <a:r>
              <a:rPr lang="en-US" altLang="zh-CN" sz="2800" dirty="0">
                <a:solidFill>
                  <a:srgbClr val="FF0000"/>
                </a:solidFill>
                <a:latin typeface="Calibri Light"/>
                <a:ea typeface="宋体" panose="02010600030101010101" pitchFamily="2" charset="-122"/>
              </a:rPr>
              <a:t>(i+1)&amp;1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][j+1],f[</a:t>
            </a:r>
            <a:r>
              <a:rPr lang="en-US" altLang="zh-CN" sz="2800" dirty="0">
                <a:solidFill>
                  <a:srgbClr val="FF0000"/>
                </a:solidFill>
                <a:latin typeface="Calibri Light"/>
                <a:ea typeface="宋体" panose="02010600030101010101" pitchFamily="2" charset="-122"/>
              </a:rPr>
              <a:t>(i+1)&amp;1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][j])+a[</a:t>
            </a:r>
            <a:r>
              <a:rPr lang="en-US" altLang="zh-CN" sz="2800" dirty="0" err="1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][j];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空间优化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O(n^2)O(n)</a:t>
            </a:r>
          </a:p>
          <a:p>
            <a:pPr marL="400050" lvl="1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for(j=1;j&lt;=</a:t>
            </a:r>
            <a:r>
              <a:rPr lang="en-US" altLang="zh-CN" sz="2800" dirty="0" err="1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n;j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++)</a:t>
            </a:r>
          </a:p>
          <a:p>
            <a:pPr marL="400050" lvl="1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	f[j]=a[n][j];</a:t>
            </a:r>
          </a:p>
          <a:p>
            <a:pPr marL="400050" lvl="1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for(</a:t>
            </a:r>
            <a:r>
              <a:rPr lang="en-US" altLang="zh-CN" sz="2800" dirty="0" err="1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=n-1;i&gt;=1;i--)</a:t>
            </a:r>
          </a:p>
          <a:p>
            <a:pPr marL="400050" lvl="1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	for(j=1;j&lt;=</a:t>
            </a:r>
            <a:r>
              <a:rPr lang="en-US" altLang="zh-CN" sz="2800" dirty="0" err="1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i;j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++)</a:t>
            </a:r>
          </a:p>
          <a:p>
            <a:pPr marL="400050" lvl="1" indent="0" algn="l" ea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	    f [j]=max(f[j+1],f[[j])+a[</a:t>
            </a:r>
            <a:r>
              <a:rPr lang="en-US" altLang="zh-CN" sz="2800" dirty="0" err="1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0000"/>
                </a:solidFill>
                <a:latin typeface="Calibri Light"/>
                <a:ea typeface="宋体" panose="02010600030101010101" pitchFamily="2" charset="-122"/>
              </a:rPr>
              <a:t>][j];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648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基础问题：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957263"/>
            <a:ext cx="8170862" cy="5711825"/>
          </a:xfrm>
        </p:spPr>
        <p:txBody>
          <a:bodyPr rtlCol="0">
            <a:normAutofit/>
          </a:bodyPr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最长不下降子序列问题（</a:t>
            </a:r>
            <a:r>
              <a:rPr lang="en-US" altLang="zh-CN" dirty="0"/>
              <a:t>LIS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最大子段和问题</a:t>
            </a:r>
          </a:p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最长公共子序列问题（</a:t>
            </a:r>
            <a:r>
              <a:rPr lang="en-US" altLang="zh-CN" dirty="0"/>
              <a:t>LCS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en-US" altLang="zh-CN" dirty="0"/>
              <a:t>DAG</a:t>
            </a:r>
            <a:r>
              <a:rPr lang="zh-CN" altLang="en-US" dirty="0"/>
              <a:t>图最短路</a:t>
            </a:r>
            <a:r>
              <a:rPr lang="en-US" altLang="zh-CN" dirty="0"/>
              <a:t>(</a:t>
            </a:r>
            <a:r>
              <a:rPr lang="zh-CN" altLang="en-US" dirty="0"/>
              <a:t>最长路</a:t>
            </a:r>
            <a:r>
              <a:rPr lang="en-US" altLang="zh-CN" dirty="0"/>
              <a:t>)</a:t>
            </a:r>
            <a:r>
              <a:rPr lang="zh-CN" altLang="en-US" dirty="0"/>
              <a:t>问题</a:t>
            </a:r>
          </a:p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序列、子序列、子段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554" y="1412776"/>
            <a:ext cx="8177349" cy="4995827"/>
          </a:xfrm>
        </p:spPr>
        <p:txBody>
          <a:bodyPr/>
          <a:lstStyle/>
          <a:p>
            <a:r>
              <a:rPr lang="zh-CN" altLang="en-US" b="1" dirty="0"/>
              <a:t>由同类元素构成的有序集合叫序列，元素个数为</a:t>
            </a:r>
            <a:r>
              <a:rPr lang="en-US" altLang="zh-CN" b="1" dirty="0"/>
              <a:t>n</a:t>
            </a:r>
            <a:r>
              <a:rPr lang="zh-CN" altLang="en-US" b="1" dirty="0"/>
              <a:t>的序列，下标通常规定为</a:t>
            </a:r>
            <a:r>
              <a:rPr lang="en-US" altLang="zh-CN" b="1" dirty="0"/>
              <a:t>1..n</a:t>
            </a:r>
          </a:p>
          <a:p>
            <a:pPr marL="177800" lvl="1" indent="0" algn="l">
              <a:buNone/>
            </a:pP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77800" lvl="1" indent="0" algn="l">
              <a:buNone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序列：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…a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  <a:p>
            <a:pPr marL="177800" lvl="1" indent="0" algn="l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子序列：  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  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  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 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</a:p>
          <a:p>
            <a:pPr marL="177800" lvl="1" indent="0" algn="l">
              <a:buNone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子段： 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	  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a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6571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最长不下降子序列问题（</a:t>
            </a:r>
            <a:r>
              <a:rPr lang="en-US" altLang="zh-CN" dirty="0"/>
              <a:t>LIS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962" y="957263"/>
            <a:ext cx="8286501" cy="5451475"/>
          </a:xfrm>
        </p:spPr>
        <p:txBody>
          <a:bodyPr/>
          <a:lstStyle/>
          <a:p>
            <a:pPr latinLnBrk="0"/>
            <a:r>
              <a:rPr lang="zh-CN" altLang="en-US" b="1" dirty="0"/>
              <a:t>设有一个正整数的序列：</a:t>
            </a:r>
            <a:r>
              <a:rPr lang="en-US" altLang="zh-CN" b="1" dirty="0"/>
              <a:t>a1,a2,…</a:t>
            </a:r>
            <a:r>
              <a:rPr lang="zh-CN" altLang="en-US" b="1" dirty="0"/>
              <a:t>，</a:t>
            </a:r>
            <a:r>
              <a:rPr lang="en-US" altLang="zh-CN" b="1" dirty="0"/>
              <a:t>an</a:t>
            </a:r>
            <a:r>
              <a:rPr lang="zh-CN" altLang="en-US" b="1" dirty="0"/>
              <a:t>，对于下标</a:t>
            </a:r>
            <a:r>
              <a:rPr lang="en-US" altLang="zh-CN" b="1" dirty="0"/>
              <a:t>i</a:t>
            </a:r>
            <a:r>
              <a:rPr lang="en-US" altLang="zh-CN" sz="1800" b="1" dirty="0"/>
              <a:t>1</a:t>
            </a:r>
            <a:r>
              <a:rPr lang="en-US" altLang="zh-CN" b="1" dirty="0"/>
              <a:t>&lt;i</a:t>
            </a:r>
            <a:r>
              <a:rPr lang="en-US" altLang="zh-CN" sz="1800" b="1" dirty="0"/>
              <a:t>2</a:t>
            </a:r>
            <a:r>
              <a:rPr lang="en-US" altLang="zh-CN" b="1" dirty="0"/>
              <a:t>&lt;…</a:t>
            </a:r>
            <a:r>
              <a:rPr lang="zh-CN" altLang="en-US" b="1" dirty="0"/>
              <a:t>＜</a:t>
            </a:r>
            <a:r>
              <a:rPr lang="en-US" altLang="zh-CN" b="1" dirty="0" err="1"/>
              <a:t>i</a:t>
            </a:r>
            <a:r>
              <a:rPr lang="en-US" altLang="zh-CN" sz="1800" b="1" dirty="0" err="1"/>
              <a:t>m</a:t>
            </a:r>
            <a:r>
              <a:rPr lang="zh-CN" altLang="en-US" b="1" dirty="0"/>
              <a:t>，若有</a:t>
            </a:r>
            <a:r>
              <a:rPr lang="en-US" altLang="zh-CN" b="1" dirty="0"/>
              <a:t>ai</a:t>
            </a:r>
            <a:r>
              <a:rPr lang="en-US" altLang="zh-CN" sz="1800" b="1" dirty="0"/>
              <a:t>1</a:t>
            </a:r>
            <a:r>
              <a:rPr lang="en-US" altLang="zh-CN" b="1" dirty="0"/>
              <a:t>≤ai</a:t>
            </a:r>
            <a:r>
              <a:rPr lang="en-US" altLang="zh-CN" sz="1800" b="1" dirty="0"/>
              <a:t>2</a:t>
            </a:r>
            <a:r>
              <a:rPr lang="en-US" altLang="zh-CN" b="1" dirty="0"/>
              <a:t>≤…≤ai</a:t>
            </a:r>
            <a:r>
              <a:rPr lang="en-US" altLang="zh-CN" sz="1800" b="1" dirty="0"/>
              <a:t>m</a:t>
            </a:r>
            <a:endParaRPr lang="zh-CN" altLang="en-US" sz="1800" b="1" dirty="0"/>
          </a:p>
          <a:p>
            <a:r>
              <a:rPr lang="zh-CN" altLang="en-US" b="1" dirty="0"/>
              <a:t>则称存在一个长度为</a:t>
            </a:r>
            <a:r>
              <a:rPr lang="en-US" altLang="zh-CN" b="1" dirty="0"/>
              <a:t>m</a:t>
            </a:r>
            <a:r>
              <a:rPr lang="zh-CN" altLang="en-US" b="1" dirty="0"/>
              <a:t>的不下降子序列。</a:t>
            </a:r>
            <a:endParaRPr lang="zh-CN" altLang="en-US" dirty="0"/>
          </a:p>
          <a:p>
            <a:pPr latinLnBrk="0"/>
            <a:r>
              <a:rPr lang="zh-CN" altLang="en-US" b="1" dirty="0"/>
              <a:t>问如何求出最长的不下降子序列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  13 7 9 16 38 24 37 18 44 19 21 22 63 15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latinLnBrk="0">
              <a:buNone/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  13     16          18    19 21 22 63 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len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=7</a:t>
            </a:r>
          </a:p>
          <a:p>
            <a:pPr marL="0" indent="0">
              <a:buNone/>
            </a:pP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7 9 16          18    19 21 22 63 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len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=8</a:t>
            </a:r>
          </a:p>
          <a:p>
            <a:pPr marL="0" indent="0" latinLnBrk="0">
              <a:buNone/>
            </a:pPr>
            <a:endParaRPr lang="en-US" altLang="zh-CN" b="1" dirty="0"/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410542" y="157163"/>
            <a:ext cx="7689850" cy="512762"/>
          </a:xfrm>
        </p:spPr>
        <p:txBody>
          <a:bodyPr/>
          <a:lstStyle/>
          <a:p>
            <a:pPr eaLnBrk="1" fontAlgn="auto" hangingPunct="1">
              <a:buClr>
                <a:schemeClr val="accent1">
                  <a:lumMod val="50000"/>
                </a:schemeClr>
              </a:buClr>
              <a:defRPr/>
            </a:pPr>
            <a:r>
              <a:rPr lang="zh-CN" altLang="en-US" dirty="0"/>
              <a:t>最长不下降子序列问题（</a:t>
            </a:r>
            <a:r>
              <a:rPr lang="en-US" altLang="zh-CN" dirty="0"/>
              <a:t>LIS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9726" y="957263"/>
            <a:ext cx="8408738" cy="5451475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latinLnBrk="0">
              <a:buNone/>
            </a:pPr>
            <a:endParaRPr lang="en-US" altLang="zh-CN" b="1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5794945" y="2708920"/>
            <a:ext cx="622351" cy="122296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290889" y="2564904"/>
            <a:ext cx="1126407" cy="26631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210769" y="2420888"/>
            <a:ext cx="2206527" cy="410328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123728" y="2060848"/>
            <a:ext cx="4293568" cy="770368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618481" y="1844825"/>
            <a:ext cx="4775671" cy="98639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1186433" y="1484785"/>
            <a:ext cx="5207719" cy="1346432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46373" y="1196752"/>
            <a:ext cx="5747779" cy="1636160"/>
          </a:xfrm>
          <a:custGeom>
            <a:avLst/>
            <a:gdLst>
              <a:gd name="connsiteX0" fmla="*/ 4816443 w 4816443"/>
              <a:gd name="connsiteY0" fmla="*/ 960009 h 1050543"/>
              <a:gd name="connsiteX1" fmla="*/ 2344847 w 4816443"/>
              <a:gd name="connsiteY1" fmla="*/ 341 h 1050543"/>
              <a:gd name="connsiteX2" fmla="*/ 0 w 4816443"/>
              <a:gd name="connsiteY2" fmla="*/ 1050543 h 105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6443" h="1050543">
                <a:moveTo>
                  <a:pt x="4816443" y="960009"/>
                </a:moveTo>
                <a:cubicBezTo>
                  <a:pt x="3982015" y="472630"/>
                  <a:pt x="3147587" y="-14748"/>
                  <a:pt x="2344847" y="341"/>
                </a:cubicBezTo>
                <a:cubicBezTo>
                  <a:pt x="1542107" y="15430"/>
                  <a:pt x="771053" y="532986"/>
                  <a:pt x="0" y="105054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49169"/>
              </p:ext>
            </p:extLst>
          </p:nvPr>
        </p:nvGraphicFramePr>
        <p:xfrm>
          <a:off x="460262" y="2849119"/>
          <a:ext cx="612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19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13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16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37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14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6804248" y="3705442"/>
            <a:ext cx="1451038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a[j]&lt;=a[</a:t>
            </a:r>
            <a:r>
              <a:rPr lang="en-US" altLang="zh-CN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56176" y="3139452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081512" y="3113404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Consolas" panose="020B0609020204030204" pitchFamily="49" charset="0"/>
                <a:ea typeface="微软雅黑" panose="020B0503020204020204" pitchFamily="34" charset="-122"/>
              </a:rPr>
              <a:t>j</a:t>
            </a:r>
            <a:endParaRPr lang="zh-CN" altLang="en-US" sz="24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13918"/>
              </p:ext>
            </p:extLst>
          </p:nvPr>
        </p:nvGraphicFramePr>
        <p:xfrm>
          <a:off x="468224" y="3789040"/>
          <a:ext cx="561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6588224" y="4376717"/>
            <a:ext cx="2464136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a[j1]&gt;a[j2](j1&lt;j2)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12057"/>
              </p:ext>
            </p:extLst>
          </p:nvPr>
        </p:nvGraphicFramePr>
        <p:xfrm>
          <a:off x="467544" y="4460315"/>
          <a:ext cx="5610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6324813" y="1435764"/>
            <a:ext cx="2492990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600" dirty="0">
                <a:latin typeface="Consolas" panose="020B0609020204030204" pitchFamily="49" charset="0"/>
                <a:ea typeface="微软雅黑" panose="020B0503020204020204" pitchFamily="34" charset="-122"/>
              </a:rPr>
              <a:t>搜索与剪枝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972137"/>
      </p:ext>
    </p:extLst>
  </p:cSld>
  <p:clrMapOvr>
    <a:masterClrMapping/>
  </p:clrMapOvr>
</p:sld>
</file>

<file path=ppt/theme/theme1.xml><?xml version="1.0" encoding="utf-8"?>
<a:theme xmlns:a="http://schemas.openxmlformats.org/drawingml/2006/main" name="一中信息组课件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KSO主题5">
      <a:majorFont>
        <a:latin typeface="Calibri Light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A000120140530A23PPBG</Template>
  <TotalTime>980</TotalTime>
  <Words>1756</Words>
  <Application>Microsoft Office PowerPoint</Application>
  <PresentationFormat>全屏显示(4:3)</PresentationFormat>
  <Paragraphs>479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仿宋</vt:lpstr>
      <vt:lpstr>华文新魏</vt:lpstr>
      <vt:lpstr>华文中宋</vt:lpstr>
      <vt:lpstr>楷体</vt:lpstr>
      <vt:lpstr>微软雅黑</vt:lpstr>
      <vt:lpstr>幼圆</vt:lpstr>
      <vt:lpstr>Arial</vt:lpstr>
      <vt:lpstr>Baskerville Old Face</vt:lpstr>
      <vt:lpstr>Calibri</vt:lpstr>
      <vt:lpstr>Calibri Light</vt:lpstr>
      <vt:lpstr>Consolas</vt:lpstr>
      <vt:lpstr>Verdana</vt:lpstr>
      <vt:lpstr>Wingdings</vt:lpstr>
      <vt:lpstr>一中信息组课件</vt:lpstr>
      <vt:lpstr>动态规划 – 经典模型与方法</vt:lpstr>
      <vt:lpstr>回顾：动态规划的核心要素</vt:lpstr>
      <vt:lpstr>再看数字三角形</vt:lpstr>
      <vt:lpstr>数字三角形：输出最优方案</vt:lpstr>
      <vt:lpstr>数字三角形：空间优化</vt:lpstr>
      <vt:lpstr>基础问题：</vt:lpstr>
      <vt:lpstr>序列、子序列、子段</vt:lpstr>
      <vt:lpstr>最长不下降子序列问题（LIS）</vt:lpstr>
      <vt:lpstr>最长不下降子序列问题（LIS）</vt:lpstr>
      <vt:lpstr>最长不下降子序列问题（LIS）</vt:lpstr>
      <vt:lpstr>最长不下降子序列问题（LIS）</vt:lpstr>
      <vt:lpstr>**最长不下降子序列问题（LIS）</vt:lpstr>
      <vt:lpstr>**最长不下降子序列问题（LIS）</vt:lpstr>
      <vt:lpstr>最大子段和问题</vt:lpstr>
      <vt:lpstr>最大子段和问题</vt:lpstr>
      <vt:lpstr>最长公共子序列问题（LCS）</vt:lpstr>
      <vt:lpstr>最长公共子序列问题（LCS）</vt:lpstr>
      <vt:lpstr>最长公共子序列问题（LCS）</vt:lpstr>
      <vt:lpstr>最长公共子序列问题（LCS）</vt:lpstr>
      <vt:lpstr>最长公共子序列问题（LCS）</vt:lpstr>
      <vt:lpstr>多段图最短路(最长路)问题</vt:lpstr>
      <vt:lpstr>**DAG图最短路(最长路)问题</vt:lpstr>
      <vt:lpstr>**DAG图最短路(最长路)问题</vt:lpstr>
      <vt:lpstr>练习题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Yuan Jackie</cp:lastModifiedBy>
  <cp:revision>258</cp:revision>
  <cp:lastPrinted>2018-01-28T08:34:22Z</cp:lastPrinted>
  <dcterms:created xsi:type="dcterms:W3CDTF">2015-02-08T10:22:10Z</dcterms:created>
  <dcterms:modified xsi:type="dcterms:W3CDTF">2019-08-21T15:01:08Z</dcterms:modified>
</cp:coreProperties>
</file>