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25"/>
  </p:notesMasterIdLst>
  <p:sldIdLst>
    <p:sldId id="256" r:id="rId2"/>
    <p:sldId id="293" r:id="rId3"/>
    <p:sldId id="294" r:id="rId4"/>
    <p:sldId id="299" r:id="rId5"/>
    <p:sldId id="300" r:id="rId6"/>
    <p:sldId id="295" r:id="rId7"/>
    <p:sldId id="296" r:id="rId8"/>
    <p:sldId id="319" r:id="rId9"/>
    <p:sldId id="320" r:id="rId10"/>
    <p:sldId id="301" r:id="rId11"/>
    <p:sldId id="321" r:id="rId12"/>
    <p:sldId id="322" r:id="rId13"/>
    <p:sldId id="315" r:id="rId14"/>
    <p:sldId id="297" r:id="rId15"/>
    <p:sldId id="313" r:id="rId16"/>
    <p:sldId id="303" r:id="rId17"/>
    <p:sldId id="304" r:id="rId18"/>
    <p:sldId id="323" r:id="rId19"/>
    <p:sldId id="306" r:id="rId20"/>
    <p:sldId id="308" r:id="rId21"/>
    <p:sldId id="309" r:id="rId22"/>
    <p:sldId id="310" r:id="rId23"/>
    <p:sldId id="288" r:id="rId2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B18E008-79FE-412D-9DC7-DC7635C28DBF}">
          <p14:sldIdLst>
            <p14:sldId id="256"/>
            <p14:sldId id="293"/>
            <p14:sldId id="294"/>
            <p14:sldId id="299"/>
            <p14:sldId id="300"/>
            <p14:sldId id="295"/>
            <p14:sldId id="296"/>
            <p14:sldId id="319"/>
            <p14:sldId id="320"/>
            <p14:sldId id="301"/>
            <p14:sldId id="321"/>
            <p14:sldId id="322"/>
            <p14:sldId id="315"/>
            <p14:sldId id="297"/>
            <p14:sldId id="313"/>
            <p14:sldId id="303"/>
            <p14:sldId id="304"/>
            <p14:sldId id="323"/>
            <p14:sldId id="306"/>
            <p14:sldId id="308"/>
            <p14:sldId id="309"/>
            <p14:sldId id="310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9900"/>
    <a:srgbClr val="3F3F3F"/>
    <a:srgbClr val="DC460A"/>
    <a:srgbClr val="76AA3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20" autoAdjust="0"/>
    <p:restoredTop sz="94660"/>
  </p:normalViewPr>
  <p:slideViewPr>
    <p:cSldViewPr>
      <p:cViewPr varScale="1">
        <p:scale>
          <a:sx n="110" d="100"/>
          <a:sy n="110" d="100"/>
        </p:scale>
        <p:origin x="5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9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EDE0B69-367C-4CCF-8979-2A91B4A2932D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D398A-4C88-4A00-B0DA-2C5F79BDD6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07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ADE806-61F3-49EE-B00F-45AC82DF902A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753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42D9-CF1E-4829-BACB-3948260EAAC2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98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42D9-CF1E-4829-BACB-3948260EAAC2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43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B42D9-CF1E-4829-BACB-3948260EAAC2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94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463" y="0"/>
            <a:ext cx="91694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-34925" y="4476750"/>
            <a:ext cx="9186863" cy="1339850"/>
            <a:chOff x="-34834" y="3962400"/>
            <a:chExt cx="9187543" cy="1341120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5399581" y="3962400"/>
              <a:ext cx="3753128" cy="1036031"/>
            </a:xfrm>
            <a:custGeom>
              <a:avLst/>
              <a:gdLst>
                <a:gd name="connsiteX0" fmla="*/ 0 w 3753395"/>
                <a:gd name="connsiteY0" fmla="*/ 1036320 h 1036320"/>
                <a:gd name="connsiteX1" fmla="*/ 3753395 w 3753395"/>
                <a:gd name="connsiteY1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3395" h="1036320">
                  <a:moveTo>
                    <a:pt x="0" y="1036320"/>
                  </a:moveTo>
                  <a:lnTo>
                    <a:pt x="3753395" y="0"/>
                  </a:lnTo>
                </a:path>
              </a:pathLst>
            </a:cu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94" y="4313571"/>
              <a:ext cx="1794008" cy="982005"/>
            </a:xfrm>
            <a:custGeom>
              <a:avLst/>
              <a:gdLst>
                <a:gd name="connsiteX0" fmla="*/ 0 w 1724298"/>
                <a:gd name="connsiteY0" fmla="*/ 0 h 982724"/>
                <a:gd name="connsiteX1" fmla="*/ 1146700 w 1724298"/>
                <a:gd name="connsiteY1" fmla="*/ 285270 h 982724"/>
                <a:gd name="connsiteX2" fmla="*/ 1724298 w 1724298"/>
                <a:gd name="connsiteY2" fmla="*/ 145933 h 982724"/>
                <a:gd name="connsiteX3" fmla="*/ 0 w 1724298"/>
                <a:gd name="connsiteY3" fmla="*/ 982724 h 9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298" h="982724">
                  <a:moveTo>
                    <a:pt x="0" y="0"/>
                  </a:moveTo>
                  <a:lnTo>
                    <a:pt x="1146700" y="285270"/>
                  </a:lnTo>
                  <a:lnTo>
                    <a:pt x="1724298" y="145933"/>
                  </a:lnTo>
                  <a:lnTo>
                    <a:pt x="0" y="98272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-34834" y="4119712"/>
              <a:ext cx="3213338" cy="1183808"/>
            </a:xfrm>
            <a:custGeom>
              <a:avLst/>
              <a:gdLst>
                <a:gd name="connsiteX0" fmla="*/ 0 w 3213463"/>
                <a:gd name="connsiteY0" fmla="*/ 1184366 h 1184366"/>
                <a:gd name="connsiteX1" fmla="*/ 3213463 w 3213463"/>
                <a:gd name="connsiteY1" fmla="*/ 209006 h 1184366"/>
                <a:gd name="connsiteX2" fmla="*/ 2473234 w 3213463"/>
                <a:gd name="connsiteY2" fmla="*/ 0 h 1184366"/>
                <a:gd name="connsiteX3" fmla="*/ 0 w 3213463"/>
                <a:gd name="connsiteY3" fmla="*/ 1184366 h 11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463" h="1184366">
                  <a:moveTo>
                    <a:pt x="0" y="1184366"/>
                  </a:moveTo>
                  <a:lnTo>
                    <a:pt x="3213463" y="209006"/>
                  </a:lnTo>
                  <a:lnTo>
                    <a:pt x="2473234" y="0"/>
                  </a:lnTo>
                  <a:lnTo>
                    <a:pt x="0" y="11843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2429148" y="4110178"/>
              <a:ext cx="6496531" cy="1140905"/>
            </a:xfrm>
            <a:custGeom>
              <a:avLst/>
              <a:gdLst>
                <a:gd name="connsiteX0" fmla="*/ 0 w 6487886"/>
                <a:gd name="connsiteY0" fmla="*/ 0 h 1158240"/>
                <a:gd name="connsiteX1" fmla="*/ 4110446 w 6487886"/>
                <a:gd name="connsiteY1" fmla="*/ 1158240 h 1158240"/>
                <a:gd name="connsiteX2" fmla="*/ 6487886 w 6487886"/>
                <a:gd name="connsiteY2" fmla="*/ 557348 h 1158240"/>
                <a:gd name="connsiteX3" fmla="*/ 2098766 w 6487886"/>
                <a:gd name="connsiteY3" fmla="*/ 17417 h 1158240"/>
                <a:gd name="connsiteX4" fmla="*/ 0 w 6487886"/>
                <a:gd name="connsiteY4" fmla="*/ 0 h 1158240"/>
                <a:gd name="connsiteX0" fmla="*/ 0 w 6496594"/>
                <a:gd name="connsiteY0" fmla="*/ 8708 h 1140823"/>
                <a:gd name="connsiteX1" fmla="*/ 4119154 w 6496594"/>
                <a:gd name="connsiteY1" fmla="*/ 1140823 h 1140823"/>
                <a:gd name="connsiteX2" fmla="*/ 6496594 w 6496594"/>
                <a:gd name="connsiteY2" fmla="*/ 539931 h 1140823"/>
                <a:gd name="connsiteX3" fmla="*/ 2107474 w 6496594"/>
                <a:gd name="connsiteY3" fmla="*/ 0 h 1140823"/>
                <a:gd name="connsiteX4" fmla="*/ 0 w 6496594"/>
                <a:gd name="connsiteY4" fmla="*/ 8708 h 114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6594" h="1140823">
                  <a:moveTo>
                    <a:pt x="0" y="8708"/>
                  </a:moveTo>
                  <a:lnTo>
                    <a:pt x="4119154" y="1140823"/>
                  </a:lnTo>
                  <a:lnTo>
                    <a:pt x="6496594" y="539931"/>
                  </a:lnTo>
                  <a:lnTo>
                    <a:pt x="2107474" y="0"/>
                  </a:lnTo>
                  <a:lnTo>
                    <a:pt x="0" y="87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6636335" y="4555099"/>
              <a:ext cx="2516374" cy="670560"/>
            </a:xfrm>
            <a:custGeom>
              <a:avLst/>
              <a:gdLst>
                <a:gd name="connsiteX0" fmla="*/ 0 w 2516778"/>
                <a:gd name="connsiteY0" fmla="*/ 670560 h 670560"/>
                <a:gd name="connsiteX1" fmla="*/ 2516778 w 2516778"/>
                <a:gd name="connsiteY1" fmla="*/ 322217 h 670560"/>
                <a:gd name="connsiteX2" fmla="*/ 2499360 w 2516778"/>
                <a:gd name="connsiteY2" fmla="*/ 0 h 670560"/>
                <a:gd name="connsiteX3" fmla="*/ 0 w 2516778"/>
                <a:gd name="connsiteY3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6778" h="670560">
                  <a:moveTo>
                    <a:pt x="0" y="670560"/>
                  </a:moveTo>
                  <a:lnTo>
                    <a:pt x="2516778" y="322217"/>
                  </a:lnTo>
                  <a:lnTo>
                    <a:pt x="249936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1009818" y="3979880"/>
              <a:ext cx="8125426" cy="1271204"/>
            </a:xfrm>
            <a:custGeom>
              <a:avLst/>
              <a:gdLst>
                <a:gd name="connsiteX0" fmla="*/ 0 w 8125097"/>
                <a:gd name="connsiteY0" fmla="*/ 600892 h 1271452"/>
                <a:gd name="connsiteX1" fmla="*/ 992777 w 8125097"/>
                <a:gd name="connsiteY1" fmla="*/ 0 h 1271452"/>
                <a:gd name="connsiteX2" fmla="*/ 5155475 w 8125097"/>
                <a:gd name="connsiteY2" fmla="*/ 1271452 h 1271452"/>
                <a:gd name="connsiteX3" fmla="*/ 8125097 w 8125097"/>
                <a:gd name="connsiteY3" fmla="*/ 365760 h 127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5097" h="1271452">
                  <a:moveTo>
                    <a:pt x="0" y="600892"/>
                  </a:moveTo>
                  <a:lnTo>
                    <a:pt x="992777" y="0"/>
                  </a:lnTo>
                  <a:lnTo>
                    <a:pt x="5155475" y="1271452"/>
                  </a:lnTo>
                  <a:lnTo>
                    <a:pt x="8125097" y="365760"/>
                  </a:ln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 userDrawn="1"/>
          </p:nvSpPr>
          <p:spPr>
            <a:xfrm>
              <a:off x="2003667" y="4685398"/>
              <a:ext cx="3430842" cy="305089"/>
            </a:xfrm>
            <a:custGeom>
              <a:avLst/>
              <a:gdLst>
                <a:gd name="connsiteX0" fmla="*/ 0 w 7019109"/>
                <a:gd name="connsiteY0" fmla="*/ 722811 h 1027611"/>
                <a:gd name="connsiteX1" fmla="*/ 3352800 w 7019109"/>
                <a:gd name="connsiteY1" fmla="*/ 1027611 h 1027611"/>
                <a:gd name="connsiteX2" fmla="*/ 7019109 w 7019109"/>
                <a:gd name="connsiteY2" fmla="*/ 0 h 1027611"/>
                <a:gd name="connsiteX0" fmla="*/ 0 w 3352800"/>
                <a:gd name="connsiteY0" fmla="*/ 0 h 304800"/>
                <a:gd name="connsiteX1" fmla="*/ 3352800 w 3352800"/>
                <a:gd name="connsiteY1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800" h="304800">
                  <a:moveTo>
                    <a:pt x="0" y="0"/>
                  </a:moveTo>
                  <a:lnTo>
                    <a:pt x="3352800" y="304800"/>
                  </a:lnTo>
                </a:path>
              </a:pathLst>
            </a:cu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KSO_CT1"/>
          <p:cNvSpPr>
            <a:spLocks noGrp="1"/>
          </p:cNvSpPr>
          <p:nvPr>
            <p:ph type="ctrTitle"/>
          </p:nvPr>
        </p:nvSpPr>
        <p:spPr>
          <a:xfrm>
            <a:off x="1132115" y="1698172"/>
            <a:ext cx="7001688" cy="1029194"/>
          </a:xfrm>
          <a:noFill/>
        </p:spPr>
        <p:txBody>
          <a:bodyPr wrap="none" lIns="0" tIns="108000" rIns="0" bIns="0" anchor="ctr" anchorCtr="1">
            <a:noAutofit/>
          </a:bodyPr>
          <a:lstStyle>
            <a:lvl1pPr algn="ctr">
              <a:defRPr sz="4000" baseline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2682235" y="2739831"/>
            <a:ext cx="3775663" cy="42138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00624-1799-4321-9F35-F3EE9A08BE79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1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3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9113-FB75-4C6F-930E-1847F23FEBCC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17DE9-61E9-41C6-B202-EBC5DFA912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ECB36-8232-4A05-8A7E-20FD7E9CBB98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AC2BB-D83D-4DB2-B845-64759AF4FA2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 hasCustomPrompt="1"/>
          </p:nvPr>
        </p:nvSpPr>
        <p:spPr>
          <a:xfrm>
            <a:off x="461554" y="957622"/>
            <a:ext cx="8177349" cy="5450981"/>
          </a:xfrm>
        </p:spPr>
        <p:txBody>
          <a:bodyPr/>
          <a:lstStyle>
            <a:lvl1pPr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defRPr sz="280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defRPr>
            </a:lvl1pPr>
            <a:lvl2pPr marL="355600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baseline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Arial Unicode MS" panose="020B0604020202020204" pitchFamily="34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/>
              <a:t>O(nlog^2[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r>
              <a:rPr lang="en-US" altLang="zh-CN" dirty="0"/>
              <a:t>{}[]</a:t>
            </a:r>
            <a:endParaRPr lang="zh-CN" alt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CE358-836A-4C47-A60C-08C096040FE0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F2C6C-46E8-4670-8604-58446C1D69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5193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0" y="2611438"/>
            <a:ext cx="9144000" cy="1044575"/>
            <a:chOff x="0" y="130619"/>
            <a:chExt cx="9144000" cy="722817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6870700" y="312971"/>
              <a:ext cx="2273300" cy="540465"/>
            </a:xfrm>
            <a:custGeom>
              <a:avLst/>
              <a:gdLst>
                <a:gd name="connsiteX0" fmla="*/ 0 w 2272937"/>
                <a:gd name="connsiteY0" fmla="*/ 478971 h 478971"/>
                <a:gd name="connsiteX1" fmla="*/ 2272937 w 2272937"/>
                <a:gd name="connsiteY1" fmla="*/ 478971 h 478971"/>
                <a:gd name="connsiteX2" fmla="*/ 2272937 w 2272937"/>
                <a:gd name="connsiteY2" fmla="*/ 0 h 478971"/>
                <a:gd name="connsiteX3" fmla="*/ 1271452 w 2272937"/>
                <a:gd name="connsiteY3" fmla="*/ 0 h 478971"/>
                <a:gd name="connsiteX4" fmla="*/ 17417 w 2272937"/>
                <a:gd name="connsiteY4" fmla="*/ 0 h 478971"/>
                <a:gd name="connsiteX5" fmla="*/ 0 w 2272937"/>
                <a:gd name="connsiteY5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937" h="478971">
                  <a:moveTo>
                    <a:pt x="0" y="478971"/>
                  </a:moveTo>
                  <a:lnTo>
                    <a:pt x="2272937" y="478971"/>
                  </a:lnTo>
                  <a:lnTo>
                    <a:pt x="2272937" y="0"/>
                  </a:lnTo>
                  <a:lnTo>
                    <a:pt x="1271452" y="0"/>
                  </a:lnTo>
                  <a:lnTo>
                    <a:pt x="17417" y="0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30619"/>
              <a:ext cx="8124825" cy="5657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6835775" y="696349"/>
              <a:ext cx="1306513" cy="157087"/>
            </a:xfrm>
            <a:custGeom>
              <a:avLst/>
              <a:gdLst>
                <a:gd name="connsiteX0" fmla="*/ 0 w 1306285"/>
                <a:gd name="connsiteY0" fmla="*/ 0 h 156754"/>
                <a:gd name="connsiteX1" fmla="*/ 1306285 w 1306285"/>
                <a:gd name="connsiteY1" fmla="*/ 0 h 156754"/>
                <a:gd name="connsiteX2" fmla="*/ 17417 w 1306285"/>
                <a:gd name="connsiteY2" fmla="*/ 156754 h 156754"/>
                <a:gd name="connsiteX3" fmla="*/ 0 w 1306285"/>
                <a:gd name="connsiteY3" fmla="*/ 0 h 15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285" h="156754">
                  <a:moveTo>
                    <a:pt x="0" y="0"/>
                  </a:moveTo>
                  <a:lnTo>
                    <a:pt x="1306285" y="0"/>
                  </a:lnTo>
                  <a:lnTo>
                    <a:pt x="17417" y="15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6125" y="908984"/>
            <a:ext cx="1691489" cy="3932295"/>
          </a:xfrm>
          <a:prstGeom prst="rect">
            <a:avLst/>
          </a:prstGeom>
        </p:spPr>
        <p:txBody>
          <a:bodyPr/>
          <a:lstStyle>
            <a:lvl1pPr lvl="0" indent="0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60000"/>
              <a:buFont typeface="Wingdings" panose="05000000000000000000" pitchFamily="2" charset="2"/>
              <a:buNone/>
              <a:defRPr sz="23900" i="1" baseline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defRPr>
            </a:lvl1pPr>
            <a:lvl2pPr marL="714375" indent="-357188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fontAlgn="auto">
              <a:defRPr/>
            </a:pPr>
            <a:r>
              <a:rPr lang="en-US" altLang="zh-CN" dirty="0">
                <a:ln w="19050">
                  <a:solidFill>
                    <a:schemeClr val="bg1"/>
                  </a:solidFill>
                </a:ln>
              </a:rPr>
              <a:t>1</a:t>
            </a:r>
            <a:endParaRPr lang="zh-CN" altLang="en-US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715594" y="2601888"/>
            <a:ext cx="6024758" cy="75970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713420" y="3494362"/>
            <a:ext cx="5236026" cy="399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C1C1-1F5E-4387-82CE-2B20C0987829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11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9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DD1E2-69E8-41EC-B0EC-3ABE94D56C2A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5B5D0-2A38-4A4A-8156-24ADACAA22E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7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23528" y="190540"/>
            <a:ext cx="6984076" cy="50215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E7CA2-A344-4945-A715-32E26878E13B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2903C-B1A9-4CF9-A9C9-AEB3352389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B4AF-40C6-4019-BFD0-8DB0E7D21534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3E74D-8936-4CEB-876E-B25B4B0769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5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069D0-5DB9-444E-9EBF-57AC90FA5D89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09FE-6380-436A-8BDE-F2E85A4DCB5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2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C631-91EE-43BA-AC41-A5F3DECE3A48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234BC-7E82-4407-AD46-AF5C7190F8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3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2C58-DD79-47BD-85F9-F642E2ECD727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4098-4058-4406-9A93-70285EE88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7463" y="0"/>
            <a:ext cx="91694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70700" y="312738"/>
            <a:ext cx="2273300" cy="539750"/>
          </a:xfrm>
          <a:custGeom>
            <a:avLst/>
            <a:gdLst>
              <a:gd name="connsiteX0" fmla="*/ 0 w 2272937"/>
              <a:gd name="connsiteY0" fmla="*/ 478971 h 478971"/>
              <a:gd name="connsiteX1" fmla="*/ 2272937 w 2272937"/>
              <a:gd name="connsiteY1" fmla="*/ 478971 h 478971"/>
              <a:gd name="connsiteX2" fmla="*/ 2272937 w 2272937"/>
              <a:gd name="connsiteY2" fmla="*/ 0 h 478971"/>
              <a:gd name="connsiteX3" fmla="*/ 1271452 w 2272937"/>
              <a:gd name="connsiteY3" fmla="*/ 0 h 478971"/>
              <a:gd name="connsiteX4" fmla="*/ 17417 w 2272937"/>
              <a:gd name="connsiteY4" fmla="*/ 0 h 478971"/>
              <a:gd name="connsiteX5" fmla="*/ 0 w 2272937"/>
              <a:gd name="connsiteY5" fmla="*/ 478971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2937" h="478971">
                <a:moveTo>
                  <a:pt x="0" y="478971"/>
                </a:moveTo>
                <a:lnTo>
                  <a:pt x="2272937" y="478971"/>
                </a:lnTo>
                <a:lnTo>
                  <a:pt x="2272937" y="0"/>
                </a:lnTo>
                <a:lnTo>
                  <a:pt x="1271452" y="0"/>
                </a:lnTo>
                <a:lnTo>
                  <a:pt x="17417" y="0"/>
                </a:lnTo>
                <a:lnTo>
                  <a:pt x="0" y="47897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 bwMode="auto">
          <a:xfrm>
            <a:off x="461963" y="904875"/>
            <a:ext cx="8177212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25F5FF-08FA-4BD8-BD4C-3DAF57980AD0}" type="datetimeFigureOut">
              <a:rPr lang="zh-CN" altLang="en-US" smtClean="0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7507288" y="6516688"/>
            <a:ext cx="644525" cy="344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1"/>
                </a:solidFill>
                <a:ea typeface="幼圆" panose="02010509060101010101" pitchFamily="49" charset="-122"/>
              </a:defRPr>
            </a:lvl1pPr>
          </a:lstStyle>
          <a:p>
            <a:fld id="{B532A602-B8E0-4E9E-A1F3-CE264F11C5F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30175"/>
            <a:ext cx="8124825" cy="566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835775" y="696913"/>
            <a:ext cx="1306513" cy="157162"/>
          </a:xfrm>
          <a:custGeom>
            <a:avLst/>
            <a:gdLst>
              <a:gd name="connsiteX0" fmla="*/ 0 w 1306285"/>
              <a:gd name="connsiteY0" fmla="*/ 0 h 156754"/>
              <a:gd name="connsiteX1" fmla="*/ 1306285 w 1306285"/>
              <a:gd name="connsiteY1" fmla="*/ 0 h 156754"/>
              <a:gd name="connsiteX2" fmla="*/ 17417 w 1306285"/>
              <a:gd name="connsiteY2" fmla="*/ 156754 h 156754"/>
              <a:gd name="connsiteX3" fmla="*/ 0 w 1306285"/>
              <a:gd name="connsiteY3" fmla="*/ 0 h 1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6285" h="156754">
                <a:moveTo>
                  <a:pt x="0" y="0"/>
                </a:moveTo>
                <a:lnTo>
                  <a:pt x="1306285" y="0"/>
                </a:lnTo>
                <a:lnTo>
                  <a:pt x="17417" y="1567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4" name="KSO_BT1"/>
          <p:cNvSpPr>
            <a:spLocks noGrp="1"/>
          </p:cNvSpPr>
          <p:nvPr>
            <p:ph type="title"/>
          </p:nvPr>
        </p:nvSpPr>
        <p:spPr bwMode="auto">
          <a:xfrm>
            <a:off x="339725" y="157163"/>
            <a:ext cx="76898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39240"/>
            <a:ext cx="3849624" cy="3779520"/>
          </a:xfrm>
          <a:prstGeom prst="ellipse">
            <a:avLst/>
          </a:prstGeom>
          <a:ln w="63500" cap="rnd">
            <a:noFill/>
          </a:ln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5274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57188" indent="-357188" algn="just" rtl="0" eaLnBrk="1" fontAlgn="base" hangingPunct="1">
        <a:lnSpc>
          <a:spcPct val="110000"/>
        </a:lnSpc>
        <a:spcBef>
          <a:spcPts val="1800"/>
        </a:spcBef>
        <a:spcAft>
          <a:spcPct val="0"/>
        </a:spcAft>
        <a:buClr>
          <a:srgbClr val="3B5518"/>
        </a:buClr>
        <a:buSzPct val="60000"/>
        <a:buFont typeface="Wingdings" pitchFamily="2" charset="2"/>
        <a:buChar char="q"/>
        <a:defRPr sz="2000" kern="1200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357188" indent="-357188" algn="just" rtl="0" eaLnBrk="1" fontAlgn="base" hangingPunct="1">
        <a:lnSpc>
          <a:spcPct val="130000"/>
        </a:lnSpc>
        <a:spcBef>
          <a:spcPct val="0"/>
        </a:spcBef>
        <a:spcAft>
          <a:spcPts val="600"/>
        </a:spcAft>
        <a:buClr>
          <a:srgbClr val="D8E39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200"/>
              <a:t>数字三角形问题</a:t>
            </a:r>
            <a:endParaRPr lang="zh-CN" altLang="en-US" sz="3200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682875" y="3079750"/>
            <a:ext cx="3775075" cy="4937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b="1">
                <a:solidFill>
                  <a:schemeClr val="tx1">
                    <a:lumMod val="75000"/>
                  </a:schemeClr>
                </a:solidFill>
              </a:rPr>
              <a:t>长沙市一中   袁帅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1268413"/>
            <a:ext cx="6480720" cy="5184923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本问题及提出的贪心策略不具有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“贪心选择性质”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772994" y="1988840"/>
            <a:ext cx="0" cy="36004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8875" y="1960377"/>
            <a:ext cx="512765" cy="427304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5279" y="2582322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3446" y="3140968"/>
            <a:ext cx="436186" cy="432048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>
            <a:off x="1259633" y="2158983"/>
            <a:ext cx="1584175" cy="1656183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683568" y="2167099"/>
            <a:ext cx="1584175" cy="1656183"/>
          </a:xfrm>
          <a:prstGeom prst="triangle">
            <a:avLst>
              <a:gd name="adj" fmla="val 0"/>
            </a:avLst>
          </a:prstGeom>
          <a:solidFill>
            <a:srgbClr val="8492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360104" y="2571275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12357" y="3149677"/>
            <a:ext cx="495818" cy="423339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43808" y="2446232"/>
            <a:ext cx="5976342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通过贪心策略做决策时，未能在候选最优解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(2,1)(3,1)(4,2)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和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400050" lvl="1">
              <a:lnSpc>
                <a:spcPct val="9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(2,2)(3,2)(4,3)</a:t>
            </a:r>
          </a:p>
          <a:p>
            <a:pPr marL="400050" lvl="1">
              <a:lnSpc>
                <a:spcPct val="9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中选择正确的最优解。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400050" lvl="1">
              <a:lnSpc>
                <a:spcPct val="9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究其原因，是因为在做决策时当前已知的局部信息无法保证最后选择的正确性。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3212976"/>
            <a:ext cx="3384376" cy="41433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572000" y="4005064"/>
            <a:ext cx="3384376" cy="414333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72000" y="3212976"/>
            <a:ext cx="3456384" cy="120642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看不见</a:t>
            </a:r>
            <a:r>
              <a:rPr lang="en-US" altLang="zh-CN" sz="3200" dirty="0"/>
              <a:t>T^T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803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什么是贪心选择性？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贪心选择性指，对于一个贪心策略，如果每一步依据该策略做出选择，一定可以逐渐构造出某一个最优解。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下面这个问题就满足贪心选择性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7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3   8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8   1   0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2   7   7   4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假设数字三角形问题，从上往下移动的时候，不限制只能往左下或者右下两个位置移动，而是可以选择移动到下一行任何一个位置，最后求经过的最大数字之和。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907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什么是贪心选择性？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7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3   8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8   1   0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2   7   7   4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贪心策略是每次在当前层选择最大数，然后再走到下一层。这一策略满足贪心选择性是因为，当前在第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层进行决策时，无论后序在下面的层中选择了哪些数，在第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层选择最大数，构成的解都不会比选择其他数要差。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（在第</a:t>
            </a:r>
            <a:r>
              <a:rPr lang="en-US" altLang="zh-CN" b="1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层做决策时，虽然解没有完全生成，但是最优解一定保证包含在这次决策产生的解集中。）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3491880" y="1268760"/>
            <a:ext cx="5292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lt"/>
                <a:ea typeface="黑体" pitchFamily="49" charset="-122"/>
              </a:rPr>
              <a:t>假设在数字三角形顶部，从上往下移动的时候，不限制只能往左下或者右下两个位置移动，而是可以选择移动到下一行任何一个位置，最后求经过的最大数字之和。</a:t>
            </a:r>
          </a:p>
        </p:txBody>
      </p:sp>
    </p:spTree>
    <p:extLst>
      <p:ext uri="{BB962C8B-B14F-4D97-AF65-F5344CB8AC3E}">
        <p14:creationId xmlns:p14="http://schemas.microsoft.com/office/powerpoint/2010/main" val="158119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再回到数字三角形问题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772994" y="1988840"/>
            <a:ext cx="0" cy="36004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8875" y="1960377"/>
            <a:ext cx="512765" cy="427304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5279" y="2582322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3446" y="3140968"/>
            <a:ext cx="436186" cy="432048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>
            <a:off x="1259633" y="2158983"/>
            <a:ext cx="1584175" cy="1656183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   B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683568" y="2167099"/>
            <a:ext cx="1584175" cy="1656183"/>
          </a:xfrm>
          <a:prstGeom prst="triangle">
            <a:avLst>
              <a:gd name="adj" fmla="val 0"/>
            </a:avLst>
          </a:prstGeom>
          <a:solidFill>
            <a:srgbClr val="8492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A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360104" y="2571275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11886" y="3149677"/>
            <a:ext cx="495818" cy="423339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843808" y="1502665"/>
            <a:ext cx="5976342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换句话说，上述贪心策略的问题在于做决策时，</a:t>
            </a:r>
            <a:r>
              <a:rPr lang="zh-CN" altLang="en-US" sz="2800" dirty="0">
                <a:solidFill>
                  <a:srgbClr val="FFC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子问题还没有求解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无法根据从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出发的子问题（区域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）和从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出发的子问题（区域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）的求解结果来决策，而盲目地根据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(2,2)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自身的值做出判断和选择。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4627002"/>
            <a:ext cx="84966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原问题的最优决策依赖子问题的最优解</a:t>
            </a:r>
            <a:endParaRPr lang="en-US" altLang="zh-CN" sz="36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sz="28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那就先求子问题</a:t>
            </a:r>
            <a:r>
              <a:rPr lang="en-US" altLang="zh-CN" sz="28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和</a:t>
            </a:r>
            <a:r>
              <a:rPr lang="en-US" altLang="zh-CN" sz="28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B</a:t>
            </a:r>
            <a:r>
              <a:rPr lang="zh-CN" altLang="en-US" sz="2800" dirty="0">
                <a:solidFill>
                  <a:srgbClr val="00B0F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的最优解，得到结果后再求原问题的最优解！</a:t>
            </a:r>
            <a:endParaRPr lang="en-US" altLang="zh-CN" sz="2800" dirty="0">
              <a:solidFill>
                <a:srgbClr val="00B0F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01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268413"/>
            <a:ext cx="6070129" cy="5184923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思路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：分治法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772994" y="1988840"/>
            <a:ext cx="0" cy="36004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8875" y="1960377"/>
            <a:ext cx="512765" cy="427304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5279" y="2582322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3446" y="3140968"/>
            <a:ext cx="436186" cy="432048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1259633" y="2158983"/>
            <a:ext cx="1584175" cy="1656183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   B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683568" y="2167099"/>
            <a:ext cx="1584175" cy="1656183"/>
          </a:xfrm>
          <a:prstGeom prst="triangle">
            <a:avLst>
              <a:gd name="adj" fmla="val 0"/>
            </a:avLst>
          </a:prstGeom>
          <a:solidFill>
            <a:srgbClr val="8492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A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60104" y="2571275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11886" y="3149677"/>
            <a:ext cx="495818" cy="423339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67E8704A-7774-40B5-B7AF-0A43580076DE}"/>
              </a:ext>
            </a:extLst>
          </p:cNvPr>
          <p:cNvSpPr/>
          <p:nvPr/>
        </p:nvSpPr>
        <p:spPr>
          <a:xfrm>
            <a:off x="251520" y="4627002"/>
            <a:ext cx="8496622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分治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——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拆、求、和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核心：找到</a:t>
            </a:r>
            <a:r>
              <a:rPr lang="zh-CN" altLang="en-US" sz="3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原问题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与</a:t>
            </a:r>
            <a:r>
              <a:rPr lang="zh-CN" altLang="en-US" sz="3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子问题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的关系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7" name="文本框 5"/>
          <p:cNvSpPr txBox="1"/>
          <p:nvPr/>
        </p:nvSpPr>
        <p:spPr>
          <a:xfrm>
            <a:off x="2411760" y="1988840"/>
            <a:ext cx="6923231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r,int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c){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if (r==n) 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 return a[r][c];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else 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 return max(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(r+1,c),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(r+1,c+1))+a[r][c];		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005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268413"/>
            <a:ext cx="6070129" cy="5184923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思路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zh-CN" altLang="en-US" sz="3200" dirty="0">
                <a:solidFill>
                  <a:schemeClr val="tx1"/>
                </a:solidFill>
              </a:rPr>
              <a:t>：分治法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411760" y="1988840"/>
            <a:ext cx="6851223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r,int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c){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if (r==n) 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 return a[r][c];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else 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 return max(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(r+1,c),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(r+1,c+1))+a[r][c];		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}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772994" y="1988840"/>
            <a:ext cx="0" cy="36004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8875" y="1960377"/>
            <a:ext cx="512765" cy="427304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5279" y="2582322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3446" y="3140968"/>
            <a:ext cx="436186" cy="432048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1259633" y="2158983"/>
            <a:ext cx="1584175" cy="1656183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   B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683568" y="2167099"/>
            <a:ext cx="1584175" cy="1656183"/>
          </a:xfrm>
          <a:prstGeom prst="triangle">
            <a:avLst>
              <a:gd name="adj" fmla="val 0"/>
            </a:avLst>
          </a:prstGeom>
          <a:solidFill>
            <a:srgbClr val="8492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A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60104" y="2571275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11886" y="3149677"/>
            <a:ext cx="495818" cy="423339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 bwMode="gray">
          <a:xfrm>
            <a:off x="-98637" y="5033179"/>
            <a:ext cx="607012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Pct val="60000"/>
              <a:buFont typeface="Wingdings" pitchFamily="2" charset="2"/>
              <a:buChar char="u"/>
              <a:defRPr lang="ko-KR" altLang="en-US" sz="2800" b="1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ü"/>
              <a:defRPr sz="2400">
                <a:solidFill>
                  <a:srgbClr val="000066"/>
                </a:solidFill>
                <a:latin typeface="+mn-lt"/>
                <a:ea typeface="黑体" pitchFamily="49" charset="-122"/>
              </a:defRPr>
            </a:lvl2pPr>
            <a:lvl3pPr marL="1143000" indent="-2286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000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kern="0" dirty="0">
                <a:solidFill>
                  <a:schemeClr val="tx1"/>
                </a:solidFill>
              </a:rPr>
              <a:t>时间复杂度</a:t>
            </a:r>
            <a:r>
              <a:rPr lang="en-US" altLang="zh-CN" kern="0" dirty="0">
                <a:solidFill>
                  <a:schemeClr val="tx1"/>
                </a:solidFill>
              </a:rPr>
              <a:t>O(2^n)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972922" y="4535249"/>
            <a:ext cx="41994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CC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分析了半天</a:t>
            </a:r>
            <a:endParaRPr lang="en-US" altLang="zh-CN" sz="3200" dirty="0">
              <a:solidFill>
                <a:srgbClr val="FFCC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CC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最后和搜索一样快，就这样糊弄我？</a:t>
            </a:r>
            <a:endParaRPr lang="en-US" altLang="zh-CN" sz="3200" dirty="0">
              <a:solidFill>
                <a:srgbClr val="FFCC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再快！</a:t>
            </a:r>
            <a:endParaRPr lang="en-US" altLang="zh-CN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21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627784" y="1702022"/>
            <a:ext cx="6408712" cy="508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zh-CN" altLang="en-US" sz="2800" dirty="0">
                <a:latin typeface="+mn-ea"/>
                <a:ea typeface="+mn-ea"/>
              </a:rPr>
              <a:t>分治慢在了哪？</a:t>
            </a:r>
            <a:endParaRPr lang="en-US" altLang="zh-CN" sz="2800" dirty="0">
              <a:latin typeface="+mn-ea"/>
              <a:ea typeface="+mn-ea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800" dirty="0">
                <a:latin typeface="+mn-ea"/>
                <a:ea typeface="+mn-ea"/>
              </a:rPr>
              <a:t>	</a:t>
            </a:r>
            <a:r>
              <a:rPr lang="zh-CN" altLang="en-US" sz="2800" dirty="0">
                <a:latin typeface="+mn-ea"/>
                <a:ea typeface="+mn-ea"/>
              </a:rPr>
              <a:t>在进行计算的时候，出现了</a:t>
            </a:r>
            <a:endParaRPr lang="en-US" altLang="zh-CN" sz="2800" dirty="0">
              <a:latin typeface="+mn-ea"/>
              <a:ea typeface="+mn-ea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1C4C80"/>
              </a:buClr>
              <a:buSzPct val="60000"/>
            </a:pPr>
            <a:r>
              <a:rPr lang="zh-CN" altLang="en-US" sz="3200" kern="0" dirty="0">
                <a:solidFill>
                  <a:srgbClr val="FF0000"/>
                </a:solidFill>
                <a:latin typeface="Courier New"/>
                <a:ea typeface="黑体" pitchFamily="49" charset="-122"/>
              </a:rPr>
              <a:t>     “重叠子问题”</a:t>
            </a:r>
            <a:endParaRPr lang="en-US" altLang="zh-CN" sz="2800" dirty="0">
              <a:latin typeface="+mn-ea"/>
              <a:ea typeface="+mn-ea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endParaRPr lang="en-US" altLang="zh-CN" sz="2400" dirty="0">
              <a:latin typeface="+mn-ea"/>
              <a:ea typeface="+mn-ea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zh-CN" altLang="en-US" sz="2400" dirty="0">
                <a:latin typeface="+mn-ea"/>
                <a:ea typeface="+mn-ea"/>
              </a:rPr>
              <a:t>注意左侧的重叠区域：子问题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ea typeface="黑体" pitchFamily="49" charset="-122"/>
              </a:rPr>
              <a:t>f(3,2)</a:t>
            </a:r>
            <a:r>
              <a:rPr lang="zh-CN" altLang="en-US" sz="2400" dirty="0">
                <a:solidFill>
                  <a:srgbClr val="000000"/>
                </a:solidFill>
                <a:latin typeface="Courier New"/>
                <a:ea typeface="黑体" pitchFamily="49" charset="-122"/>
              </a:rPr>
              <a:t>在</a:t>
            </a:r>
            <a:endParaRPr lang="en-US" altLang="zh-CN" sz="2400" dirty="0">
              <a:solidFill>
                <a:srgbClr val="000000"/>
              </a:solidFill>
              <a:latin typeface="Courier New"/>
              <a:ea typeface="黑体" pitchFamily="49" charset="-122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400" dirty="0">
                <a:solidFill>
                  <a:srgbClr val="000000"/>
                </a:solidFill>
                <a:latin typeface="Courier New"/>
                <a:ea typeface="黑体" pitchFamily="49" charset="-122"/>
              </a:rPr>
              <a:t>f(2,1)</a:t>
            </a:r>
            <a:r>
              <a:rPr lang="zh-CN" altLang="en-US" sz="2400" dirty="0">
                <a:latin typeface="+mn-ea"/>
                <a:ea typeface="+mn-ea"/>
              </a:rPr>
              <a:t>求解时分解出该子问题，求解了一次，</a:t>
            </a:r>
            <a:r>
              <a:rPr lang="en-US" altLang="zh-CN" sz="2400" dirty="0">
                <a:solidFill>
                  <a:srgbClr val="000000"/>
                </a:solidFill>
                <a:latin typeface="Courier New"/>
                <a:ea typeface="黑体" pitchFamily="49" charset="-122"/>
              </a:rPr>
              <a:t>f(2,2)</a:t>
            </a:r>
            <a:r>
              <a:rPr lang="zh-CN" altLang="en-US" sz="2400" dirty="0">
                <a:latin typeface="+mn-ea"/>
                <a:ea typeface="+mn-ea"/>
              </a:rPr>
              <a:t>求解时分解出该子问题，又求解了一次。两次求解的是同一个子问题！</a:t>
            </a:r>
            <a:endParaRPr lang="en-US" altLang="zh-CN" sz="2400" dirty="0">
              <a:latin typeface="+mn-ea"/>
              <a:ea typeface="+mn-ea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endParaRPr lang="en-US" altLang="zh-CN" sz="2400" dirty="0">
              <a:latin typeface="+mn-ea"/>
              <a:ea typeface="+mn-ea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zh-CN" altLang="en-US" sz="2400" dirty="0">
                <a:latin typeface="+mn-ea"/>
                <a:ea typeface="+mn-ea"/>
              </a:rPr>
              <a:t>可以在第一次求解完之后保存结果，下一次求解时可以直接使用历史结果。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772994" y="1988840"/>
            <a:ext cx="0" cy="36004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8875" y="1960377"/>
            <a:ext cx="512765" cy="427304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5279" y="2582322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3446" y="3140968"/>
            <a:ext cx="436186" cy="432048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1259633" y="2158983"/>
            <a:ext cx="1584175" cy="1656183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   B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683568" y="2167099"/>
            <a:ext cx="1584175" cy="1656183"/>
          </a:xfrm>
          <a:prstGeom prst="triangle">
            <a:avLst>
              <a:gd name="adj" fmla="val 0"/>
            </a:avLst>
          </a:prstGeom>
          <a:solidFill>
            <a:srgbClr val="8492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A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60104" y="2571275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11886" y="3149677"/>
            <a:ext cx="495818" cy="423339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>
            <a:off x="1259633" y="2780928"/>
            <a:ext cx="1008111" cy="1034238"/>
          </a:xfrm>
          <a:prstGeom prst="triangle">
            <a:avLst>
              <a:gd name="adj" fmla="val 0"/>
            </a:avLst>
          </a:prstGeom>
          <a:solidFill>
            <a:srgbClr val="FF0000">
              <a:alpha val="50196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9" y="3933418"/>
            <a:ext cx="2680509" cy="246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1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/>
          <p:nvPr/>
        </p:nvCxnSpPr>
        <p:spPr>
          <a:xfrm>
            <a:off x="772994" y="1988840"/>
            <a:ext cx="0" cy="36004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18875" y="1960377"/>
            <a:ext cx="512765" cy="427304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75279" y="2582322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23446" y="3140968"/>
            <a:ext cx="436186" cy="432048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等腰三角形 12"/>
          <p:cNvSpPr/>
          <p:nvPr/>
        </p:nvSpPr>
        <p:spPr>
          <a:xfrm>
            <a:off x="1259633" y="2158983"/>
            <a:ext cx="1584175" cy="1656183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   B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683568" y="2167099"/>
            <a:ext cx="1584175" cy="1656183"/>
          </a:xfrm>
          <a:prstGeom prst="triangle">
            <a:avLst>
              <a:gd name="adj" fmla="val 0"/>
            </a:avLst>
          </a:prstGeom>
          <a:solidFill>
            <a:srgbClr val="8492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3A1C90"/>
                </a:solidFill>
                <a:latin typeface="Snap ITC" panose="04040A07060A02020202" pitchFamily="82" charset="0"/>
              </a:rPr>
              <a:t>A</a:t>
            </a:r>
          </a:p>
          <a:p>
            <a:pPr algn="ctr"/>
            <a:endParaRPr lang="en-US" altLang="zh-CN" dirty="0">
              <a:solidFill>
                <a:srgbClr val="3A1C9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3A1C90"/>
              </a:solidFill>
              <a:latin typeface="Snap ITC" panose="04040A07060A02020202" pitchFamily="82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360104" y="2571275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411886" y="3149677"/>
            <a:ext cx="495818" cy="423339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>
            <a:off x="1259633" y="2780928"/>
            <a:ext cx="1008111" cy="1034238"/>
          </a:xfrm>
          <a:prstGeom prst="triangle">
            <a:avLst>
              <a:gd name="adj" fmla="val 0"/>
            </a:avLst>
          </a:prstGeom>
          <a:solidFill>
            <a:srgbClr val="FF0000">
              <a:alpha val="50196"/>
            </a:srgb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624736" y="188640"/>
            <a:ext cx="2411760" cy="1865838"/>
          </a:xfrm>
          <a:prstGeom prst="rect">
            <a:avLst/>
          </a:prstGeom>
          <a:solidFill>
            <a:srgbClr val="FFFF99">
              <a:alpha val="89999"/>
            </a:srgbClr>
          </a:solidFill>
          <a:ln w="19050" cap="rnd">
            <a:solidFill>
              <a:srgbClr val="99CC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8000" tIns="118800"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dirty="0">
                <a:solidFill>
                  <a:srgbClr val="003399"/>
                </a:solidFill>
                <a:latin typeface="cou"/>
                <a:ea typeface="华文中宋" pitchFamily="2" charset="-122"/>
              </a:rPr>
              <a:t>本程序只能求得最优解，无法提供最优方案。（为什么？）</a:t>
            </a:r>
            <a:endParaRPr lang="en-US" altLang="zh-CN" b="1" dirty="0">
              <a:solidFill>
                <a:srgbClr val="003399"/>
              </a:solidFill>
              <a:latin typeface="cou"/>
              <a:ea typeface="华文中宋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b="1" dirty="0">
                <a:solidFill>
                  <a:srgbClr val="003399"/>
                </a:solidFill>
                <a:latin typeface="cou"/>
                <a:ea typeface="华文中宋" pitchFamily="2" charset="-122"/>
              </a:rPr>
              <a:t>之后会对最优方案的复原进行分析</a:t>
            </a:r>
            <a:endParaRPr lang="zh-CN" altLang="en-US" sz="2000" b="1" dirty="0">
              <a:solidFill>
                <a:srgbClr val="000099"/>
              </a:solidFill>
              <a:latin typeface="仿宋" pitchFamily="49" charset="-122"/>
              <a:ea typeface="仿宋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839" y="3696544"/>
            <a:ext cx="3703404" cy="3132852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-468560" y="3688568"/>
            <a:ext cx="4056491" cy="3141705"/>
            <a:chOff x="-468560" y="3688568"/>
            <a:chExt cx="4056491" cy="3141705"/>
          </a:xfrm>
        </p:grpSpPr>
        <p:sp>
          <p:nvSpPr>
            <p:cNvPr id="19" name="矩形 18"/>
            <p:cNvSpPr/>
            <p:nvPr/>
          </p:nvSpPr>
          <p:spPr>
            <a:xfrm>
              <a:off x="-468560" y="4124694"/>
              <a:ext cx="3477841" cy="2704702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938" y="3688568"/>
              <a:ext cx="3713869" cy="3141705"/>
            </a:xfrm>
            <a:prstGeom prst="rect">
              <a:avLst/>
            </a:prstGeom>
          </p:spPr>
        </p:pic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268413"/>
            <a:ext cx="6070129" cy="5184923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思路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：记忆化搜索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6264" y="2060848"/>
            <a:ext cx="6948264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f[MAXN][MAXN];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void init(){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memset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(f,-1,sizeof(f));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for(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=1;i&lt;=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n;i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++)  f[n][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]=a[n][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];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}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r,int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c){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if (f[r][c]==-1)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f[r][c]= max(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(r+1,c),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(r+1,c+1))+a[r][c];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return f[r][c];		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38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3717032"/>
            <a:ext cx="6070129" cy="5184923"/>
          </a:xfrm>
        </p:spPr>
        <p:txBody>
          <a:bodyPr/>
          <a:lstStyle/>
          <a:p>
            <a:pPr marL="400050" lvl="1" indent="0" algn="l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1C4C80"/>
              </a:buClr>
              <a:buSzPct val="60000"/>
              <a:buNone/>
            </a:pPr>
            <a:r>
              <a:rPr lang="en-US" altLang="zh-CN" sz="3200" kern="0" dirty="0">
                <a:solidFill>
                  <a:srgbClr val="000000"/>
                </a:solidFill>
                <a:latin typeface="Courier New"/>
                <a:ea typeface="黑体" pitchFamily="49" charset="-122"/>
                <a:cs typeface="+mn-cs"/>
              </a:rPr>
              <a:t>   VS     </a:t>
            </a:r>
          </a:p>
          <a:p>
            <a:pPr marL="400050" lvl="1" indent="0" algn="l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1C4C80"/>
              </a:buClr>
              <a:buSzPct val="60000"/>
              <a:buNone/>
            </a:pPr>
            <a:r>
              <a:rPr lang="zh-CN" altLang="en-US" sz="3200" kern="0" dirty="0">
                <a:solidFill>
                  <a:srgbClr val="000000"/>
                </a:solidFill>
                <a:latin typeface="Courier New"/>
                <a:ea typeface="黑体" pitchFamily="49" charset="-122"/>
                <a:cs typeface="+mn-cs"/>
              </a:rPr>
              <a:t>记忆化搜索</a:t>
            </a:r>
            <a:endParaRPr lang="en-US" altLang="zh-CN" sz="3200" kern="0" dirty="0">
              <a:solidFill>
                <a:srgbClr val="000000"/>
              </a:solidFill>
              <a:latin typeface="Courier New"/>
              <a:ea typeface="黑体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4869160"/>
            <a:ext cx="6948264" cy="178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r,int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c){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if (f[r][c]==-1)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f[r][c]= max(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(r+1,c),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(r+1,c+1))+a[r][c];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return f[r][c];		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}</a:t>
            </a:r>
          </a:p>
        </p:txBody>
      </p:sp>
      <p:sp>
        <p:nvSpPr>
          <p:cNvPr id="21" name="矩形 20"/>
          <p:cNvSpPr/>
          <p:nvPr/>
        </p:nvSpPr>
        <p:spPr>
          <a:xfrm>
            <a:off x="3328335" y="3212976"/>
            <a:ext cx="1819729" cy="540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rgbClr val="1C4C80"/>
              </a:buClr>
              <a:buSzPct val="60000"/>
            </a:pPr>
            <a:r>
              <a:rPr lang="zh-CN" altLang="en-US" sz="3200" kern="0" dirty="0">
                <a:solidFill>
                  <a:srgbClr val="000000"/>
                </a:solidFill>
                <a:latin typeface="Courier New"/>
                <a:ea typeface="黑体" pitchFamily="49" charset="-122"/>
              </a:rPr>
              <a:t>分治法</a:t>
            </a:r>
            <a:endParaRPr lang="en-US" altLang="zh-CN" sz="3200" kern="0" dirty="0">
              <a:solidFill>
                <a:srgbClr val="000000"/>
              </a:solidFill>
              <a:latin typeface="Courier New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115616" y="1268760"/>
            <a:ext cx="6696744" cy="239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r,int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 c){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if (r==n) 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 return a[r][c];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else 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	   return max(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(r+1,c),</a:t>
            </a:r>
            <a:r>
              <a:rPr lang="en-US" altLang="zh-CN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(r+1,c+1))+a[r][c];		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dirty="0">
                <a:latin typeface="Consolas" panose="020B0609020204030204" pitchFamily="49" charset="0"/>
                <a:ea typeface="黑体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5252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2627784" y="1340768"/>
            <a:ext cx="6408712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zh-CN" altLang="en-US" sz="2800" dirty="0">
                <a:latin typeface="+mn-ea"/>
                <a:ea typeface="+mn-ea"/>
              </a:rPr>
              <a:t>记忆化搜索通过在递归求解子问题前，判断是否该子问题曾经被求解过，而</a:t>
            </a:r>
            <a:r>
              <a:rPr lang="zh-CN" altLang="en-US" sz="2800" dirty="0">
                <a:solidFill>
                  <a:srgbClr val="FFCC00"/>
                </a:solidFill>
                <a:latin typeface="+mn-ea"/>
                <a:ea typeface="+mn-ea"/>
              </a:rPr>
              <a:t>避免一个问题重复求解</a:t>
            </a:r>
            <a:r>
              <a:rPr lang="zh-CN" altLang="en-US" sz="2800" dirty="0">
                <a:latin typeface="+mn-ea"/>
                <a:ea typeface="+mn-ea"/>
              </a:rPr>
              <a:t>，充分利用历史求解结果。由于子问题数量是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  <a:ea typeface="华文中宋"/>
              </a:rPr>
              <a:t>n^2</a:t>
            </a:r>
            <a:r>
              <a:rPr lang="zh-CN" altLang="en-US" sz="2800" dirty="0">
                <a:solidFill>
                  <a:srgbClr val="000000"/>
                </a:solidFill>
                <a:latin typeface="Courier New"/>
                <a:ea typeface="华文中宋"/>
              </a:rPr>
              <a:t>规模的，所以</a:t>
            </a:r>
            <a:r>
              <a:rPr lang="zh-CN" altLang="en-US" sz="2800" dirty="0">
                <a:latin typeface="+mn-ea"/>
                <a:ea typeface="+mn-ea"/>
              </a:rPr>
              <a:t>复杂度由</a:t>
            </a:r>
            <a:r>
              <a:rPr lang="en-US" altLang="zh-CN" sz="2800" dirty="0">
                <a:latin typeface="+mn-lt"/>
                <a:ea typeface="+mn-ea"/>
              </a:rPr>
              <a:t>O(2^n)</a:t>
            </a:r>
            <a:r>
              <a:rPr lang="zh-CN" altLang="en-US" sz="2800" dirty="0">
                <a:latin typeface="+mn-lt"/>
                <a:ea typeface="+mn-ea"/>
              </a:rPr>
              <a:t>降至了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  <a:ea typeface="华文中宋"/>
              </a:rPr>
              <a:t>O(n^2)</a:t>
            </a:r>
            <a:r>
              <a:rPr lang="zh-CN" altLang="en-US" sz="2800" dirty="0">
                <a:solidFill>
                  <a:srgbClr val="000000"/>
                </a:solidFill>
                <a:latin typeface="Courier New"/>
                <a:ea typeface="华文中宋"/>
              </a:rPr>
              <a:t>！！</a:t>
            </a:r>
            <a:endParaRPr lang="en-US" altLang="zh-CN" sz="2800" dirty="0">
              <a:solidFill>
                <a:srgbClr val="000000"/>
              </a:solidFill>
              <a:latin typeface="Courier New"/>
              <a:ea typeface="华文中宋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endParaRPr lang="en-US" altLang="zh-CN" sz="2800" dirty="0">
              <a:solidFill>
                <a:srgbClr val="000000"/>
              </a:solidFill>
              <a:latin typeface="Courier New"/>
              <a:ea typeface="华文中宋"/>
            </a:endParaRP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zh-CN" altLang="en-US" sz="2800" dirty="0">
                <a:solidFill>
                  <a:srgbClr val="000000"/>
                </a:solidFill>
                <a:latin typeface="Courier New"/>
                <a:ea typeface="华文中宋"/>
              </a:rPr>
              <a:t>另一个思路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  <a:ea typeface="华文中宋"/>
              </a:rPr>
              <a:t>——</a:t>
            </a:r>
            <a:r>
              <a:rPr lang="zh-CN" altLang="en-US" sz="2800" dirty="0">
                <a:solidFill>
                  <a:srgbClr val="000000"/>
                </a:solidFill>
                <a:latin typeface="Courier New"/>
                <a:ea typeface="华文中宋"/>
              </a:rPr>
              <a:t>总共</a:t>
            </a:r>
            <a:r>
              <a:rPr lang="en-US" altLang="zh-CN" sz="2800" dirty="0">
                <a:solidFill>
                  <a:srgbClr val="000000"/>
                </a:solidFill>
                <a:latin typeface="Courier New"/>
                <a:ea typeface="华文中宋"/>
              </a:rPr>
              <a:t>n^2</a:t>
            </a:r>
            <a:r>
              <a:rPr lang="zh-CN" altLang="en-US" sz="2800" dirty="0">
                <a:solidFill>
                  <a:srgbClr val="000000"/>
                </a:solidFill>
                <a:latin typeface="Courier New"/>
                <a:ea typeface="华文中宋"/>
              </a:rPr>
              <a:t>规模个子问题，且每个问题的求解依赖于两个子问题。找到一个合适的顺序求解所有的问题。</a:t>
            </a:r>
            <a:endParaRPr lang="en-US" altLang="zh-CN" sz="2800" dirty="0">
              <a:latin typeface="+mn-lt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等腰三角形 12"/>
          <p:cNvSpPr/>
          <p:nvPr/>
        </p:nvSpPr>
        <p:spPr>
          <a:xfrm>
            <a:off x="539552" y="1590328"/>
            <a:ext cx="2520280" cy="2335760"/>
          </a:xfrm>
          <a:prstGeom prst="triangle">
            <a:avLst>
              <a:gd name="adj" fmla="val 0"/>
            </a:avLst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C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C000"/>
              </a:solidFill>
              <a:latin typeface="Snap ITC" panose="04040A07060A02020202" pitchFamily="82" charset="0"/>
            </a:endParaRPr>
          </a:p>
        </p:txBody>
      </p:sp>
      <p:sp>
        <p:nvSpPr>
          <p:cNvPr id="17" name="等腰三角形 16"/>
          <p:cNvSpPr/>
          <p:nvPr/>
        </p:nvSpPr>
        <p:spPr>
          <a:xfrm>
            <a:off x="592620" y="2119775"/>
            <a:ext cx="1711127" cy="1736901"/>
          </a:xfrm>
          <a:prstGeom prst="triangle">
            <a:avLst>
              <a:gd name="adj" fmla="val 0"/>
            </a:avLst>
          </a:prstGeom>
          <a:solidFill>
            <a:srgbClr val="00B0F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1113503" y="2212266"/>
            <a:ext cx="1755659" cy="1644410"/>
          </a:xfrm>
          <a:prstGeom prst="triangle">
            <a:avLst>
              <a:gd name="adj" fmla="val 0"/>
            </a:avLst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646397" y="2726338"/>
            <a:ext cx="973276" cy="1080120"/>
          </a:xfrm>
          <a:prstGeom prst="triangle">
            <a:avLst>
              <a:gd name="adj" fmla="val 0"/>
            </a:avLst>
          </a:prstGeom>
          <a:solidFill>
            <a:srgbClr val="7030A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1211415" y="2728674"/>
            <a:ext cx="973276" cy="1080120"/>
          </a:xfrm>
          <a:prstGeom prst="triangle">
            <a:avLst>
              <a:gd name="adj" fmla="val 0"/>
            </a:avLst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21" name="等腰三角形 20"/>
          <p:cNvSpPr/>
          <p:nvPr/>
        </p:nvSpPr>
        <p:spPr>
          <a:xfrm>
            <a:off x="1791515" y="2780928"/>
            <a:ext cx="979337" cy="1025530"/>
          </a:xfrm>
          <a:prstGeom prst="triangle">
            <a:avLst>
              <a:gd name="adj" fmla="val 0"/>
            </a:avLst>
          </a:prstGeom>
          <a:solidFill>
            <a:schemeClr val="accent4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668763" y="3395662"/>
            <a:ext cx="375550" cy="354396"/>
          </a:xfrm>
          <a:prstGeom prst="triangle">
            <a:avLst>
              <a:gd name="adj" fmla="val 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23" name="等腰三角形 22"/>
          <p:cNvSpPr/>
          <p:nvPr/>
        </p:nvSpPr>
        <p:spPr>
          <a:xfrm>
            <a:off x="1244122" y="3429000"/>
            <a:ext cx="375550" cy="354396"/>
          </a:xfrm>
          <a:prstGeom prst="triangle">
            <a:avLst>
              <a:gd name="adj" fmla="val 0"/>
            </a:avLst>
          </a:prstGeom>
          <a:solidFill>
            <a:schemeClr val="accent4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1835696" y="3434644"/>
            <a:ext cx="375550" cy="354396"/>
          </a:xfrm>
          <a:prstGeom prst="triangle">
            <a:avLst>
              <a:gd name="adj" fmla="val 0"/>
            </a:avLst>
          </a:prstGeom>
          <a:solidFill>
            <a:schemeClr val="accent4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2339752" y="3429000"/>
            <a:ext cx="375550" cy="354396"/>
          </a:xfrm>
          <a:prstGeom prst="triangle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Snap ITC" panose="04040A07060A02020202" pitchFamily="82" charset="0"/>
              </a:rPr>
              <a:t>   </a:t>
            </a:r>
          </a:p>
          <a:p>
            <a:pPr algn="ctr"/>
            <a:endParaRPr lang="en-US" altLang="zh-CN" dirty="0">
              <a:solidFill>
                <a:srgbClr val="FF0000"/>
              </a:solidFill>
              <a:latin typeface="Snap ITC" panose="04040A07060A02020202" pitchFamily="82" charset="0"/>
            </a:endParaRPr>
          </a:p>
          <a:p>
            <a:pPr algn="ctr"/>
            <a:endParaRPr lang="zh-CN" altLang="en-US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3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下图所示为一个数字三角形，其中三角形中的数值为整数，现规定从最顶层往下走到底层，每一步可沿左斜线向下或右斜线向下走。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7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3   8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8   1   0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2   7   7   4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假设三角形行数</a:t>
            </a:r>
            <a:r>
              <a:rPr lang="en-US" altLang="zh-CN" dirty="0">
                <a:solidFill>
                  <a:schemeClr val="tx1"/>
                </a:solidFill>
              </a:rPr>
              <a:t>n&lt;=100</a:t>
            </a:r>
            <a:r>
              <a:rPr lang="zh-CN" altLang="en-US" dirty="0">
                <a:solidFill>
                  <a:schemeClr val="tx1"/>
                </a:solidFill>
              </a:rPr>
              <a:t>，编程计算从最顶层走到最底层的一条路径，使得沿着该路径所经过的数字之</a:t>
            </a:r>
            <a:r>
              <a:rPr lang="zh-CN" altLang="en-US" dirty="0">
                <a:solidFill>
                  <a:srgbClr val="C00000"/>
                </a:solidFill>
              </a:rPr>
              <a:t>和最大</a:t>
            </a:r>
            <a:r>
              <a:rPr lang="zh-CN" altLang="en-US" dirty="0">
                <a:solidFill>
                  <a:schemeClr val="tx1"/>
                </a:solidFill>
              </a:rPr>
              <a:t>，输出最大值。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上图给出了</a:t>
            </a:r>
            <a:r>
              <a:rPr lang="en-US" altLang="zh-CN" dirty="0">
                <a:solidFill>
                  <a:schemeClr val="tx1"/>
                </a:solidFill>
              </a:rPr>
              <a:t>n=4</a:t>
            </a:r>
            <a:r>
              <a:rPr lang="zh-CN" altLang="en-US" dirty="0">
                <a:solidFill>
                  <a:schemeClr val="tx1"/>
                </a:solidFill>
              </a:rPr>
              <a:t>时的一个数字三角形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9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07" y="1592488"/>
            <a:ext cx="7910232" cy="5184923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思路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zh-CN" altLang="en-US" sz="3200" dirty="0">
                <a:solidFill>
                  <a:schemeClr val="tx1"/>
                </a:solidFill>
              </a:rPr>
              <a:t>：动态规划（递推）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for(j=1;j&lt;=</a:t>
            </a:r>
            <a:r>
              <a:rPr lang="en-US" altLang="zh-CN" sz="2000" kern="1200" dirty="0" err="1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n;j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++)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	f[n][j]=a[n][j];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for(</a:t>
            </a:r>
            <a:r>
              <a:rPr lang="en-US" altLang="zh-CN" sz="2000" kern="1200" dirty="0" err="1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=n-1;i&gt;=1;i--)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	for(j=1;j&lt;=</a:t>
            </a:r>
            <a:r>
              <a:rPr lang="en-US" altLang="zh-CN" sz="2000" kern="1200" dirty="0" err="1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i;j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++)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	    f[</a:t>
            </a:r>
            <a:r>
              <a:rPr lang="en-US" altLang="zh-CN" sz="2000" kern="1200" dirty="0" err="1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][j]=max(f[i+1][j],f[i+1][j+1])+a[</a:t>
            </a:r>
            <a:r>
              <a:rPr lang="en-US" altLang="zh-CN" sz="2000" kern="1200" dirty="0" err="1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i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cs typeface="+mn-cs"/>
              </a:rPr>
              <a:t>][j];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状态 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——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描述了一个子问题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状态转移方程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——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原问题求解时与子问题</a:t>
            </a:r>
            <a:r>
              <a:rPr lang="zh-CN" altLang="en-US" sz="3200" dirty="0">
                <a:solidFill>
                  <a:schemeClr val="tx1"/>
                </a:solidFill>
                <a:latin typeface="+mn-ea"/>
              </a:rPr>
              <a:t>最优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解的关系（包含决策）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阶段与初值</a:t>
            </a:r>
            <a:r>
              <a:rPr lang="en-US" altLang="zh-CN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——</a:t>
            </a:r>
            <a:r>
              <a:rPr lang="zh-CN" altLang="en-US" sz="3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确立初始状态与求解顺序</a:t>
            </a:r>
            <a:endParaRPr lang="en-US" altLang="zh-CN" sz="320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73847"/>
            <a:ext cx="4070143" cy="35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r>
              <a:rPr lang="en-US" altLang="zh-CN" dirty="0"/>
              <a:t>——</a:t>
            </a:r>
            <a:r>
              <a:rPr lang="zh-CN" altLang="en-US" dirty="0"/>
              <a:t>动态规划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动态规划是用来求解一类</a:t>
            </a:r>
            <a:r>
              <a:rPr lang="zh-CN" altLang="en-US" dirty="0">
                <a:solidFill>
                  <a:srgbClr val="FF0000"/>
                </a:solidFill>
              </a:rPr>
              <a:t>多阶段决策最优化问题</a:t>
            </a:r>
            <a:r>
              <a:rPr lang="zh-CN" altLang="en-US" dirty="0"/>
              <a:t>的一种思想</a:t>
            </a:r>
            <a:endParaRPr lang="en-US" altLang="zh-CN" dirty="0"/>
          </a:p>
          <a:p>
            <a:r>
              <a:rPr lang="zh-CN" altLang="en-US" dirty="0"/>
              <a:t>能用动规解决的问题需要满足：</a:t>
            </a:r>
            <a:endParaRPr lang="en-US" altLang="zh-CN" dirty="0"/>
          </a:p>
          <a:p>
            <a:pPr lvl="1"/>
            <a:r>
              <a:rPr lang="zh-CN" altLang="en-US" dirty="0"/>
              <a:t>最优子结构</a:t>
            </a:r>
            <a:endParaRPr lang="en-US" altLang="zh-CN" dirty="0"/>
          </a:p>
          <a:p>
            <a:pPr lvl="1"/>
            <a:r>
              <a:rPr lang="zh-CN" altLang="en-US" dirty="0"/>
              <a:t>重叠子问题</a:t>
            </a:r>
            <a:endParaRPr lang="en-US" altLang="zh-CN" dirty="0"/>
          </a:p>
          <a:p>
            <a:pPr lvl="1"/>
            <a:r>
              <a:rPr lang="zh-CN" altLang="en-US" dirty="0"/>
              <a:t>无后效性</a:t>
            </a:r>
            <a:endParaRPr lang="en-US" altLang="zh-CN" dirty="0"/>
          </a:p>
          <a:p>
            <a:r>
              <a:rPr lang="zh-CN" altLang="en-US" dirty="0"/>
              <a:t>动规的核心是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状态转移方程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动规的求解有自顶向下的</a:t>
            </a:r>
            <a:r>
              <a:rPr lang="zh-CN" altLang="en-US" dirty="0">
                <a:solidFill>
                  <a:srgbClr val="FF0000"/>
                </a:solidFill>
              </a:rPr>
              <a:t>记忆化搜索</a:t>
            </a:r>
            <a:r>
              <a:rPr lang="zh-CN" altLang="en-US" dirty="0"/>
              <a:t>和自底向上的</a:t>
            </a:r>
            <a:r>
              <a:rPr lang="zh-CN" altLang="en-US" dirty="0">
                <a:solidFill>
                  <a:srgbClr val="FF0000"/>
                </a:solidFill>
              </a:rPr>
              <a:t>递推</a:t>
            </a:r>
            <a:r>
              <a:rPr lang="zh-CN" altLang="en-US" dirty="0"/>
              <a:t>两种形式；后者需要合理确定递推阶段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A94-3722-4B18-BD88-1FC0A4E370F7}" type="datetime1">
              <a:rPr lang="zh-CN" altLang="en-US" smtClean="0"/>
              <a:pPr/>
              <a:t>2019/5/14</a:t>
            </a:fld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237F4D-A3AE-446A-BA9C-A7C639C0A127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8919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几类求解最优化问题的算法总结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6A94-3722-4B18-BD88-1FC0A4E370F7}" type="datetime1">
              <a:rPr lang="zh-CN" altLang="en-US" smtClean="0"/>
              <a:pPr/>
              <a:t>2019/5/14</a:t>
            </a:fld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237F4D-A3AE-446A-BA9C-A7C639C0A127}" type="slidenum">
              <a:rPr lang="ko-KR" altLang="en-US" smtClean="0"/>
              <a:pPr/>
              <a:t>22</a:t>
            </a:fld>
            <a:endParaRPr lang="en-US" altLang="ko-KR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3B43429-1919-4086-9EED-D13F50AA1341}"/>
              </a:ext>
            </a:extLst>
          </p:cNvPr>
          <p:cNvGrpSpPr/>
          <p:nvPr/>
        </p:nvGrpSpPr>
        <p:grpSpPr>
          <a:xfrm>
            <a:off x="1907703" y="2060848"/>
            <a:ext cx="4320481" cy="4509120"/>
            <a:chOff x="4860031" y="1484784"/>
            <a:chExt cx="4320481" cy="4509120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348DD21-B646-4D32-88E4-86BFB20400F4}"/>
                </a:ext>
              </a:extLst>
            </p:cNvPr>
            <p:cNvCxnSpPr>
              <a:cxnSpLocks/>
            </p:cNvCxnSpPr>
            <p:nvPr/>
          </p:nvCxnSpPr>
          <p:spPr>
            <a:xfrm>
              <a:off x="7812360" y="1484784"/>
              <a:ext cx="0" cy="4509120"/>
            </a:xfrm>
            <a:prstGeom prst="straightConnector1">
              <a:avLst/>
            </a:prstGeom>
            <a:ln w="28575"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21">
              <a:extLst>
                <a:ext uri="{FF2B5EF4-FFF2-40B4-BE49-F238E27FC236}">
                  <a16:creationId xmlns:a16="http://schemas.microsoft.com/office/drawing/2014/main" id="{5A5BE979-CEFC-4020-8ADF-2066C89A8DEA}"/>
                </a:ext>
              </a:extLst>
            </p:cNvPr>
            <p:cNvSpPr txBox="1"/>
            <p:nvPr/>
          </p:nvSpPr>
          <p:spPr>
            <a:xfrm>
              <a:off x="6084168" y="177755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不具备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28D5E318-07F9-4B47-ACFF-9BB8E1F6C0A8}"/>
                </a:ext>
              </a:extLst>
            </p:cNvPr>
            <p:cNvSpPr txBox="1"/>
            <p:nvPr/>
          </p:nvSpPr>
          <p:spPr>
            <a:xfrm>
              <a:off x="7844685" y="232913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具备</a:t>
              </a:r>
            </a:p>
          </p:txBody>
        </p:sp>
        <p:cxnSp>
          <p:nvCxnSpPr>
            <p:cNvPr id="12" name="肘形连接符 16">
              <a:extLst>
                <a:ext uri="{FF2B5EF4-FFF2-40B4-BE49-F238E27FC236}">
                  <a16:creationId xmlns:a16="http://schemas.microsoft.com/office/drawing/2014/main" id="{AF6B8FEE-2846-4950-8B46-F951341318A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499991" y="2420888"/>
              <a:ext cx="3672408" cy="2952328"/>
            </a:xfrm>
            <a:prstGeom prst="bentConnector3">
              <a:avLst>
                <a:gd name="adj1" fmla="val 100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1D8414A-AEE2-4B48-B1C5-9342A1D9FCE9}"/>
                </a:ext>
              </a:extLst>
            </p:cNvPr>
            <p:cNvCxnSpPr>
              <a:stCxn id="9" idx="1"/>
              <a:endCxn id="9" idx="1"/>
            </p:cNvCxnSpPr>
            <p:nvPr/>
          </p:nvCxnSpPr>
          <p:spPr>
            <a:xfrm>
              <a:off x="6444208" y="207306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DA264C9-A431-44A4-8328-8486A9FB0110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4860032" y="2061379"/>
              <a:ext cx="1584176" cy="11683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决策 8">
              <a:extLst>
                <a:ext uri="{FF2B5EF4-FFF2-40B4-BE49-F238E27FC236}">
                  <a16:creationId xmlns:a16="http://schemas.microsoft.com/office/drawing/2014/main" id="{9B015870-8C95-4049-9CE6-A9EAC393BFD1}"/>
                </a:ext>
              </a:extLst>
            </p:cNvPr>
            <p:cNvSpPr/>
            <p:nvPr/>
          </p:nvSpPr>
          <p:spPr>
            <a:xfrm>
              <a:off x="6444208" y="1716832"/>
              <a:ext cx="2736304" cy="71246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最优子结构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42588ABC-90A7-4E0E-8297-911542031167}"/>
              </a:ext>
            </a:extLst>
          </p:cNvPr>
          <p:cNvSpPr/>
          <p:nvPr/>
        </p:nvSpPr>
        <p:spPr>
          <a:xfrm>
            <a:off x="1403648" y="3566160"/>
            <a:ext cx="967183" cy="58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588ABC-90A7-4E0E-8297-911542031167}"/>
              </a:ext>
            </a:extLst>
          </p:cNvPr>
          <p:cNvSpPr/>
          <p:nvPr/>
        </p:nvSpPr>
        <p:spPr>
          <a:xfrm>
            <a:off x="4139952" y="1484784"/>
            <a:ext cx="1368152" cy="5856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+mj-ea"/>
                <a:ea typeface="+mj-ea"/>
              </a:rPr>
              <a:t>一个最优化问题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3B43429-1919-4086-9EED-D13F50AA1341}"/>
              </a:ext>
            </a:extLst>
          </p:cNvPr>
          <p:cNvGrpSpPr/>
          <p:nvPr/>
        </p:nvGrpSpPr>
        <p:grpSpPr>
          <a:xfrm>
            <a:off x="3347864" y="3005356"/>
            <a:ext cx="2880320" cy="3519988"/>
            <a:chOff x="6030448" y="1493188"/>
            <a:chExt cx="2880320" cy="3519988"/>
          </a:xfrm>
        </p:grpSpPr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B348DD21-B646-4D32-88E4-86BFB20400F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542616" y="1493188"/>
              <a:ext cx="0" cy="3519988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21">
              <a:extLst>
                <a:ext uri="{FF2B5EF4-FFF2-40B4-BE49-F238E27FC236}">
                  <a16:creationId xmlns:a16="http://schemas.microsoft.com/office/drawing/2014/main" id="{5A5BE979-CEFC-4020-8ADF-2066C89A8DEA}"/>
                </a:ext>
              </a:extLst>
            </p:cNvPr>
            <p:cNvSpPr txBox="1"/>
            <p:nvPr/>
          </p:nvSpPr>
          <p:spPr>
            <a:xfrm>
              <a:off x="6030448" y="177755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具备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28D5E318-07F9-4B47-ACFF-9BB8E1F6C0A8}"/>
                </a:ext>
              </a:extLst>
            </p:cNvPr>
            <p:cNvSpPr txBox="1"/>
            <p:nvPr/>
          </p:nvSpPr>
          <p:spPr>
            <a:xfrm>
              <a:off x="7449707" y="24292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不具备</a:t>
              </a:r>
            </a:p>
          </p:txBody>
        </p:sp>
        <p:cxnSp>
          <p:nvCxnSpPr>
            <p:cNvPr id="39" name="肘形连接符 16">
              <a:extLst>
                <a:ext uri="{FF2B5EF4-FFF2-40B4-BE49-F238E27FC236}">
                  <a16:creationId xmlns:a16="http://schemas.microsoft.com/office/drawing/2014/main" id="{AF6B8FEE-2846-4950-8B46-F951341318A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32498" y="2571010"/>
              <a:ext cx="2508068" cy="1512168"/>
            </a:xfrm>
            <a:prstGeom prst="bentConnector3">
              <a:avLst>
                <a:gd name="adj1" fmla="val 99948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1D8414A-AEE2-4B48-B1C5-9342A1D9FCE9}"/>
                </a:ext>
              </a:extLst>
            </p:cNvPr>
            <p:cNvCxnSpPr>
              <a:stCxn id="36" idx="1"/>
              <a:endCxn id="36" idx="1"/>
            </p:cNvCxnSpPr>
            <p:nvPr/>
          </p:nvCxnSpPr>
          <p:spPr>
            <a:xfrm>
              <a:off x="6174464" y="2073062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3DA264C9-A431-44A4-8328-8486A9FB0110}"/>
                </a:ext>
              </a:extLst>
            </p:cNvPr>
            <p:cNvCxnSpPr/>
            <p:nvPr/>
          </p:nvCxnSpPr>
          <p:spPr>
            <a:xfrm flipH="1">
              <a:off x="6030448" y="2060355"/>
              <a:ext cx="582336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流程图: 决策 35">
              <a:extLst>
                <a:ext uri="{FF2B5EF4-FFF2-40B4-BE49-F238E27FC236}">
                  <a16:creationId xmlns:a16="http://schemas.microsoft.com/office/drawing/2014/main" id="{9B015870-8C95-4049-9CE6-A9EAC393BFD1}"/>
                </a:ext>
              </a:extLst>
            </p:cNvPr>
            <p:cNvSpPr/>
            <p:nvPr/>
          </p:nvSpPr>
          <p:spPr>
            <a:xfrm>
              <a:off x="6174464" y="1716832"/>
              <a:ext cx="2736304" cy="71246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贪心选择性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CFFC73A-C78C-4A8A-B951-EFA1CFE60C97}"/>
                </a:ext>
              </a:extLst>
            </p:cNvPr>
            <p:cNvSpPr/>
            <p:nvPr/>
          </p:nvSpPr>
          <p:spPr>
            <a:xfrm>
              <a:off x="7026260" y="3707482"/>
              <a:ext cx="967183" cy="585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分治</a:t>
              </a:r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42588ABC-90A7-4E0E-8297-911542031167}"/>
              </a:ext>
            </a:extLst>
          </p:cNvPr>
          <p:cNvSpPr/>
          <p:nvPr/>
        </p:nvSpPr>
        <p:spPr>
          <a:xfrm>
            <a:off x="2843808" y="3861048"/>
            <a:ext cx="967183" cy="58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贪心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9B015870-8C95-4049-9CE6-A9EAC393BFD1}"/>
              </a:ext>
            </a:extLst>
          </p:cNvPr>
          <p:cNvSpPr/>
          <p:nvPr/>
        </p:nvSpPr>
        <p:spPr>
          <a:xfrm>
            <a:off x="3491880" y="4221088"/>
            <a:ext cx="2736304" cy="71246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重叠子问题</a:t>
            </a:r>
          </a:p>
        </p:txBody>
      </p:sp>
      <p:cxnSp>
        <p:nvCxnSpPr>
          <p:cNvPr id="81" name="肘形连接符 16">
            <a:extLst>
              <a:ext uri="{FF2B5EF4-FFF2-40B4-BE49-F238E27FC236}">
                <a16:creationId xmlns:a16="http://schemas.microsoft.com/office/drawing/2014/main" id="{AF6B8FEE-2846-4950-8B46-F951341318A9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228184" y="4577318"/>
            <a:ext cx="1152128" cy="1443970"/>
          </a:xfrm>
          <a:prstGeom prst="bentConnector2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DA264C9-A431-44A4-8328-8486A9FB0110}"/>
              </a:ext>
            </a:extLst>
          </p:cNvPr>
          <p:cNvCxnSpPr/>
          <p:nvPr/>
        </p:nvCxnSpPr>
        <p:spPr>
          <a:xfrm flipH="1">
            <a:off x="4860032" y="6021288"/>
            <a:ext cx="252028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22">
            <a:extLst>
              <a:ext uri="{FF2B5EF4-FFF2-40B4-BE49-F238E27FC236}">
                <a16:creationId xmlns:a16="http://schemas.microsoft.com/office/drawing/2014/main" id="{28D5E318-07F9-4B47-ACFF-9BB8E1F6C0A8}"/>
              </a:ext>
            </a:extLst>
          </p:cNvPr>
          <p:cNvSpPr txBox="1"/>
          <p:nvPr/>
        </p:nvSpPr>
        <p:spPr>
          <a:xfrm>
            <a:off x="4788024" y="48691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不具备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28D5E318-07F9-4B47-ACFF-9BB8E1F6C0A8}"/>
              </a:ext>
            </a:extLst>
          </p:cNvPr>
          <p:cNvSpPr txBox="1"/>
          <p:nvPr/>
        </p:nvSpPr>
        <p:spPr>
          <a:xfrm>
            <a:off x="6156176" y="429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具备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CFFC73A-C78C-4A8A-B951-EFA1CFE60C97}"/>
              </a:ext>
            </a:extLst>
          </p:cNvPr>
          <p:cNvSpPr/>
          <p:nvPr/>
        </p:nvSpPr>
        <p:spPr>
          <a:xfrm>
            <a:off x="6773169" y="5013176"/>
            <a:ext cx="1183207" cy="585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动态规划</a:t>
            </a:r>
          </a:p>
        </p:txBody>
      </p:sp>
    </p:spTree>
    <p:extLst>
      <p:ext uri="{BB962C8B-B14F-4D97-AF65-F5344CB8AC3E}">
        <p14:creationId xmlns:p14="http://schemas.microsoft.com/office/powerpoint/2010/main" val="3899347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ABA6B-326E-4A2A-9AAF-976DADC3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3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数据存储与表示：</a:t>
            </a:r>
            <a:endParaRPr lang="en-US" altLang="zh-CN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7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3   8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8   1   0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2   7   7   4</a:t>
            </a:r>
          </a:p>
          <a:p>
            <a:r>
              <a:rPr lang="zh-CN" altLang="en-US" sz="2400" dirty="0"/>
              <a:t>左边的数字三角形可以转化为右边的结构用二维数组存储</a:t>
            </a:r>
            <a:endParaRPr lang="en-US" altLang="zh-CN" sz="2400" dirty="0"/>
          </a:p>
          <a:p>
            <a:r>
              <a:rPr lang="zh-CN" altLang="en-US" sz="2400" dirty="0"/>
              <a:t>数字三角形上的每一个数字对应一个行列号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220072" y="1268760"/>
          <a:ext cx="2340000" cy="24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3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8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特殊到一般，探索算法：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7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3   8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8   1   0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2   7   7   4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最优解应该为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7+3+8+7 = 25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最优方案应该为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(2,1)(3,1)(4,2)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回溯？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贪心？ 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220072" y="1268760"/>
          <a:ext cx="2340000" cy="24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861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268413"/>
            <a:ext cx="6070129" cy="576411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思路</a:t>
            </a:r>
            <a:r>
              <a:rPr lang="en-US" altLang="zh-CN" sz="3200" dirty="0">
                <a:solidFill>
                  <a:schemeClr val="tx1"/>
                </a:solidFill>
              </a:rPr>
              <a:t>1</a:t>
            </a:r>
            <a:r>
              <a:rPr lang="zh-CN" altLang="en-US" sz="3200" dirty="0">
                <a:solidFill>
                  <a:schemeClr val="tx1"/>
                </a:solidFill>
              </a:rPr>
              <a:t>：回溯法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736305" cy="280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0616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1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61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1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616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99792" y="1915085"/>
            <a:ext cx="626325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void 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r,int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c,int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 count){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	if (r==n)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ans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=max(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ans,count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);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	else{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(r+1,c,count+a[r+1][c]);	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  <a:ea typeface="黑体" pitchFamily="49" charset="-122"/>
              </a:rPr>
              <a:t>fd</a:t>
            </a: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(r+1,c+1,count+a[r+1][c+1]);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	}</a:t>
            </a:r>
          </a:p>
          <a:p>
            <a:pPr marL="400050" lvl="1">
              <a:lnSpc>
                <a:spcPct val="9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</a:pPr>
            <a:r>
              <a:rPr lang="en-US" altLang="zh-CN" sz="2000" dirty="0">
                <a:latin typeface="Consolas" panose="020B0609020204030204" pitchFamily="49" charset="0"/>
                <a:ea typeface="黑体" pitchFamily="49" charset="-122"/>
              </a:rPr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gray">
          <a:xfrm>
            <a:off x="-208746" y="3917787"/>
            <a:ext cx="607012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Pct val="60000"/>
              <a:buFont typeface="Wingdings" pitchFamily="2" charset="2"/>
              <a:buChar char="u"/>
              <a:defRPr lang="ko-KR" altLang="en-US" sz="2800" b="1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ü"/>
              <a:defRPr sz="2400">
                <a:solidFill>
                  <a:srgbClr val="000066"/>
                </a:solidFill>
                <a:latin typeface="+mn-lt"/>
                <a:ea typeface="黑体" pitchFamily="49" charset="-122"/>
              </a:defRPr>
            </a:lvl2pPr>
            <a:lvl3pPr marL="1143000" indent="-2286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000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kern="0" dirty="0">
                <a:solidFill>
                  <a:schemeClr val="tx1"/>
                </a:solidFill>
              </a:rPr>
              <a:t>时间复杂度</a:t>
            </a:r>
            <a:endParaRPr lang="en-US" altLang="zh-CN" sz="2000" kern="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kern="0" dirty="0">
                <a:solidFill>
                  <a:schemeClr val="tx1"/>
                </a:solidFill>
              </a:rPr>
              <a:t>O(2^n)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59" y="3628256"/>
            <a:ext cx="3457632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6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784" y="1268413"/>
            <a:ext cx="6070129" cy="576411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</a:rPr>
              <a:t>思路</a:t>
            </a:r>
            <a:r>
              <a:rPr lang="en-US" altLang="zh-CN" sz="3200" dirty="0">
                <a:solidFill>
                  <a:schemeClr val="tx1"/>
                </a:solidFill>
              </a:rPr>
              <a:t>2</a:t>
            </a:r>
            <a:r>
              <a:rPr lang="zh-CN" altLang="en-US" sz="3200" dirty="0">
                <a:solidFill>
                  <a:schemeClr val="tx1"/>
                </a:solidFill>
              </a:rPr>
              <a:t>：贪心法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sz="11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贪心策略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：每次在当前位置</a:t>
            </a: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(</a:t>
            </a:r>
            <a:r>
              <a:rPr lang="en-US" altLang="zh-CN" kern="1200" dirty="0" err="1">
                <a:solidFill>
                  <a:schemeClr val="tx1"/>
                </a:solidFill>
                <a:cs typeface="+mn-cs"/>
              </a:rPr>
              <a:t>r,c</a:t>
            </a: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，都根据</a:t>
            </a: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a[r+1][c]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kern="1200" dirty="0">
                <a:solidFill>
                  <a:schemeClr val="tx1"/>
                </a:solidFill>
                <a:cs typeface="+mn-cs"/>
              </a:rPr>
              <a:t>a[r+1][c+1]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的大小作出选择，哪边大往哪边走，从而转化为求子问题的最优解。</a:t>
            </a: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sz="28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内容占位符 2"/>
          <p:cNvSpPr txBox="1">
            <a:spLocks/>
          </p:cNvSpPr>
          <p:nvPr/>
        </p:nvSpPr>
        <p:spPr bwMode="gray">
          <a:xfrm>
            <a:off x="0" y="4077072"/>
            <a:ext cx="7920880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Pct val="60000"/>
              <a:buFont typeface="Wingdings" pitchFamily="2" charset="2"/>
              <a:buChar char="u"/>
              <a:defRPr lang="ko-KR" altLang="en-US" sz="2800" b="1" baseline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itchFamily="2" charset="2"/>
              <a:buChar char="ü"/>
              <a:defRPr sz="2400">
                <a:solidFill>
                  <a:srgbClr val="000066"/>
                </a:solidFill>
                <a:latin typeface="+mn-lt"/>
                <a:ea typeface="黑体" pitchFamily="49" charset="-122"/>
              </a:defRPr>
            </a:lvl2pPr>
            <a:lvl3pPr marL="1143000" indent="-228600" algn="l" rtl="0" fontAlgn="base">
              <a:lnSpc>
                <a:spcPct val="11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本特例在基于贪心策略得到的方案是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(2,2)(3,2)(4,2) 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和为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23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但最优方案是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(2,1)(3,1)(4,2)	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和为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25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Font typeface="Wingdings" pitchFamily="2" charset="2"/>
              <a:buNone/>
            </a:pPr>
            <a:endParaRPr lang="en-US" altLang="zh-CN" sz="3200" kern="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5495" y="4079182"/>
            <a:ext cx="29546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FFCC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此法行不通！</a:t>
            </a:r>
            <a:endParaRPr lang="en-US" altLang="zh-CN" sz="3600" dirty="0">
              <a:solidFill>
                <a:srgbClr val="FFCC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endParaRPr lang="en-US" altLang="zh-CN" sz="3600" dirty="0">
              <a:solidFill>
                <a:srgbClr val="FFCC00"/>
              </a:solidFill>
              <a:latin typeface="+mn-ea"/>
              <a:ea typeface="+mn-ea"/>
            </a:endParaRPr>
          </a:p>
          <a:p>
            <a:pPr algn="ctr"/>
            <a:r>
              <a:rPr lang="en-US" altLang="zh-CN" sz="5400" dirty="0">
                <a:solidFill>
                  <a:srgbClr val="FFCC00"/>
                </a:solidFill>
                <a:latin typeface="Snap ITC" panose="04040A07060A02020202" pitchFamily="82" charset="0"/>
                <a:ea typeface="+mn-ea"/>
              </a:rPr>
              <a:t>why?</a:t>
            </a:r>
            <a:endParaRPr lang="zh-CN" altLang="en-US" sz="5400" dirty="0">
              <a:solidFill>
                <a:srgbClr val="FFCC00"/>
              </a:solidFill>
              <a:latin typeface="Snap ITC" panose="04040A07060A02020202" pitchFamily="82" charset="0"/>
              <a:ea typeface="华文彩云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279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1.</a:t>
            </a:r>
            <a:r>
              <a:rPr lang="zh-CN" altLang="en-US" dirty="0"/>
              <a:t>数字三角形问题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1268413"/>
            <a:ext cx="6480720" cy="5184923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</a:rPr>
              <a:t>本问题具有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“最优子结构性质”</a:t>
            </a:r>
            <a:endParaRPr lang="en-US" altLang="zh-CN" dirty="0">
              <a:solidFill>
                <a:srgbClr val="FF0000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假设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为起点的</a:t>
            </a:r>
            <a:r>
              <a:rPr lang="zh-CN" altLang="en-US" sz="2000" dirty="0">
                <a:solidFill>
                  <a:srgbClr val="FFC000"/>
                </a:solidFill>
              </a:rPr>
              <a:t>一条</a:t>
            </a:r>
            <a:r>
              <a:rPr lang="zh-CN" altLang="en-US" sz="2000" dirty="0">
                <a:solidFill>
                  <a:schemeClr val="tx1"/>
                </a:solidFill>
              </a:rPr>
              <a:t>最优路线表示为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)=(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(r2,c2)(r3,c3)…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最优解表示为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F(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则当</a:t>
            </a:r>
            <a:r>
              <a:rPr lang="en-US" altLang="zh-CN" sz="2000" dirty="0">
                <a:solidFill>
                  <a:schemeClr val="tx1"/>
                </a:solidFill>
              </a:rPr>
              <a:t>r&lt;n</a:t>
            </a:r>
            <a:r>
              <a:rPr lang="zh-CN" altLang="en-US" sz="2000" dirty="0">
                <a:solidFill>
                  <a:schemeClr val="tx1"/>
                </a:solidFill>
              </a:rPr>
              <a:t>时，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R(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F(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一定是下面两种情况中的一种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①</a:t>
            </a:r>
            <a:r>
              <a:rPr lang="en-US" altLang="zh-CN" sz="2000" dirty="0">
                <a:solidFill>
                  <a:schemeClr val="tx1"/>
                </a:solidFill>
              </a:rPr>
              <a:t>R(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)=(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R(r+1,c)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	  F(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)=F(r+1,c)+a[r][c]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②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R(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)=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R(r+1,c+1)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	  F(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)=F(r+1,c+1)+a[r][c]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当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r==n</a:t>
            </a:r>
            <a:r>
              <a:rPr lang="zh-CN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时，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R(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)=(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  F(</a:t>
            </a:r>
            <a:r>
              <a:rPr lang="en-US" altLang="zh-CN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r,c</a:t>
            </a:r>
            <a:r>
              <a:rPr lang="en-US" altLang="zh-CN" sz="2000" dirty="0">
                <a:solidFill>
                  <a:schemeClr val="tx1"/>
                </a:solidFill>
                <a:sym typeface="Wingdings" panose="05000000000000000000" pitchFamily="2" charset="2"/>
              </a:rPr>
              <a:t>)=a[r][c]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-108522" y="98072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772994" y="1988840"/>
            <a:ext cx="0" cy="360040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8875" y="1960377"/>
            <a:ext cx="512765" cy="427304"/>
          </a:xfrm>
          <a:prstGeom prst="line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75279" y="2582322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23446" y="3140968"/>
            <a:ext cx="436186" cy="432048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等腰三角形 25"/>
          <p:cNvSpPr/>
          <p:nvPr/>
        </p:nvSpPr>
        <p:spPr>
          <a:xfrm>
            <a:off x="1259633" y="2158983"/>
            <a:ext cx="1584175" cy="1656183"/>
          </a:xfrm>
          <a:prstGeom prst="triangle">
            <a:avLst>
              <a:gd name="adj" fmla="val 0"/>
            </a:avLst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683568" y="2167099"/>
            <a:ext cx="1584175" cy="1656183"/>
          </a:xfrm>
          <a:prstGeom prst="triangle">
            <a:avLst>
              <a:gd name="adj" fmla="val 0"/>
            </a:avLst>
          </a:prstGeom>
          <a:solidFill>
            <a:srgbClr val="84920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1360104" y="2571275"/>
            <a:ext cx="0" cy="414630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12357" y="3149677"/>
            <a:ext cx="495818" cy="423339"/>
          </a:xfrm>
          <a:prstGeom prst="line">
            <a:avLst/>
          </a:prstGeom>
          <a:ln w="28575"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-126546" y="4355695"/>
            <a:ext cx="3690434" cy="10895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本问题最优方案不是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(2,1)(3,1)(4,2)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就是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marL="400050" lvl="1">
              <a:lnSpc>
                <a:spcPct val="90000"/>
              </a:lnSpc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(2,2)(3,2)(4,3)</a:t>
            </a:r>
          </a:p>
        </p:txBody>
      </p:sp>
      <p:sp>
        <p:nvSpPr>
          <p:cNvPr id="29" name="矩形 28"/>
          <p:cNvSpPr/>
          <p:nvPr/>
        </p:nvSpPr>
        <p:spPr>
          <a:xfrm>
            <a:off x="1187624" y="4624673"/>
            <a:ext cx="2160240" cy="2526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187624" y="5120615"/>
            <a:ext cx="2160240" cy="25260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1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什么是最优子结构？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最优子结构指，原问题的最优解，包含子问题的最优解，或者说原问题的最优解是子问题的最优解构成的。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下面这个问题就不满足最优子结构性质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7	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zh-CN" altLang="en-US" dirty="0">
                <a:solidFill>
                  <a:schemeClr val="tx1"/>
                </a:solidFill>
              </a:rPr>
              <a:t>计算从最顶层走到最底层的一条路径，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  -8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zh-CN" altLang="en-US" dirty="0">
                <a:solidFill>
                  <a:schemeClr val="tx1"/>
                </a:solidFill>
              </a:rPr>
              <a:t>使得沿着该路径所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1   0	 </a:t>
            </a:r>
            <a:r>
              <a:rPr lang="zh-CN" altLang="en-US" b="1" dirty="0">
                <a:solidFill>
                  <a:schemeClr val="tx1"/>
                </a:solidFill>
              </a:rPr>
              <a:t>经过的数字之</a:t>
            </a:r>
            <a:r>
              <a:rPr lang="zh-CN" altLang="en-US" b="1" dirty="0">
                <a:solidFill>
                  <a:srgbClr val="C00000"/>
                </a:solidFill>
              </a:rPr>
              <a:t>和最接近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-7   7  -4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328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什么是最优子结构？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7	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zh-CN" altLang="en-US" dirty="0">
                <a:solidFill>
                  <a:schemeClr val="tx1"/>
                </a:solidFill>
              </a:rPr>
              <a:t>计算从最顶层走到最底层的一条路径，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   -8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zh-CN" altLang="en-US" dirty="0">
                <a:solidFill>
                  <a:schemeClr val="tx1"/>
                </a:solidFill>
              </a:rPr>
              <a:t>使得沿着该路径所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1   0	 </a:t>
            </a:r>
            <a:r>
              <a:rPr lang="zh-CN" altLang="en-US" b="1" dirty="0">
                <a:solidFill>
                  <a:schemeClr val="tx1"/>
                </a:solidFill>
              </a:rPr>
              <a:t>经过的数字之和</a:t>
            </a:r>
            <a:r>
              <a:rPr lang="zh-CN" altLang="en-US" b="1" dirty="0">
                <a:solidFill>
                  <a:srgbClr val="C00000"/>
                </a:solidFill>
              </a:rPr>
              <a:t>最接近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-7   7  -4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出发往底部走，要使经过数字之和与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最接近，最佳路线是总和为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(3,1)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但从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出发往底部走，最佳路线是总和为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(3,1)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itchFamily="2" charset="2"/>
              </a:rPr>
              <a:t></a:t>
            </a:r>
            <a:r>
              <a:rPr lang="en-US" altLang="zh-CN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(4,2)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出发的最佳路线虽然经过了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，却没有选择从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出发的最佳路线继续。也就是说，提前求出了子问题“从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(2,1)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出发的最佳路线”对解决原问题“从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(1,1)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出发的最佳路线”没有帮助。这类问题就不具备最优子结构。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347864" y="6553200"/>
            <a:ext cx="2133600" cy="228600"/>
          </a:xfrm>
          <a:prstGeom prst="rect">
            <a:avLst/>
          </a:prstGeom>
        </p:spPr>
        <p:txBody>
          <a:bodyPr/>
          <a:lstStyle/>
          <a:p>
            <a:fld id="{A15C990C-4BA8-42AE-9002-D5D2D2A599FF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1403648" y="2132856"/>
            <a:ext cx="144016" cy="14401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403648" y="2564904"/>
            <a:ext cx="144016" cy="14401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727112" y="1610512"/>
            <a:ext cx="144016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727112" y="2088280"/>
            <a:ext cx="171448" cy="2423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1682536" y="2520328"/>
            <a:ext cx="216024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89196"/>
      </p:ext>
    </p:extLst>
  </p:cSld>
  <p:clrMapOvr>
    <a:masterClrMapping/>
  </p:clrMapOvr>
</p:sld>
</file>

<file path=ppt/theme/theme1.xml><?xml version="1.0" encoding="utf-8"?>
<a:theme xmlns:a="http://schemas.openxmlformats.org/drawingml/2006/main" name="一中信息组课件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KSO主题5">
      <a:majorFont>
        <a:latin typeface="Calibri Light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动态规划1-动态规划基础问题</Template>
  <TotalTime>3909</TotalTime>
  <Words>1716</Words>
  <Application>Microsoft Office PowerPoint</Application>
  <PresentationFormat>全屏显示(4:3)</PresentationFormat>
  <Paragraphs>483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cou</vt:lpstr>
      <vt:lpstr>仿宋</vt:lpstr>
      <vt:lpstr>华文行楷</vt:lpstr>
      <vt:lpstr>华文楷体</vt:lpstr>
      <vt:lpstr>华文新魏</vt:lpstr>
      <vt:lpstr>华文中宋</vt:lpstr>
      <vt:lpstr>楷体</vt:lpstr>
      <vt:lpstr>微软雅黑</vt:lpstr>
      <vt:lpstr>幼圆</vt:lpstr>
      <vt:lpstr>Arial</vt:lpstr>
      <vt:lpstr>Baskerville Old Face</vt:lpstr>
      <vt:lpstr>Calibri</vt:lpstr>
      <vt:lpstr>Consolas</vt:lpstr>
      <vt:lpstr>Courier New</vt:lpstr>
      <vt:lpstr>Mongolian Baiti</vt:lpstr>
      <vt:lpstr>Snap ITC</vt:lpstr>
      <vt:lpstr>Wingdings</vt:lpstr>
      <vt:lpstr>一中信息组课件</vt:lpstr>
      <vt:lpstr>数字三角形问题</vt:lpstr>
      <vt:lpstr>例1.数字三角形问题</vt:lpstr>
      <vt:lpstr>例1.数字三角形问题</vt:lpstr>
      <vt:lpstr>例1.数字三角形问题</vt:lpstr>
      <vt:lpstr>例1.数字三角形问题</vt:lpstr>
      <vt:lpstr>例1.数字三角形问题</vt:lpstr>
      <vt:lpstr>例1.数字三角形问题</vt:lpstr>
      <vt:lpstr>什么是最优子结构？</vt:lpstr>
      <vt:lpstr>什么是最优子结构？</vt:lpstr>
      <vt:lpstr>例1.数字三角形问题</vt:lpstr>
      <vt:lpstr>什么是贪心选择性？</vt:lpstr>
      <vt:lpstr>什么是贪心选择性？</vt:lpstr>
      <vt:lpstr>再回到数字三角形问题</vt:lpstr>
      <vt:lpstr>例1.数字三角形问题</vt:lpstr>
      <vt:lpstr>例1.数字三角形问题</vt:lpstr>
      <vt:lpstr>例1.数字三角形问题</vt:lpstr>
      <vt:lpstr>例1.数字三角形问题</vt:lpstr>
      <vt:lpstr>例1.数字三角形问题</vt:lpstr>
      <vt:lpstr>例1.数字三角形问题</vt:lpstr>
      <vt:lpstr>例1.数字三角形问题</vt:lpstr>
      <vt:lpstr>总结——动态规划</vt:lpstr>
      <vt:lpstr>几类求解最优化问题的算法总结</vt:lpstr>
      <vt:lpstr>课后练习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Yuan Jackie</cp:lastModifiedBy>
  <cp:revision>596</cp:revision>
  <dcterms:created xsi:type="dcterms:W3CDTF">2015-02-08T10:22:10Z</dcterms:created>
  <dcterms:modified xsi:type="dcterms:W3CDTF">2019-05-14T06:23:45Z</dcterms:modified>
</cp:coreProperties>
</file>